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27"/>
  </p:notesMasterIdLst>
  <p:handoutMasterIdLst>
    <p:handoutMasterId r:id="rId28"/>
  </p:handoutMasterIdLst>
  <p:sldIdLst>
    <p:sldId id="256" r:id="rId2"/>
    <p:sldId id="661" r:id="rId3"/>
    <p:sldId id="486" r:id="rId4"/>
    <p:sldId id="521" r:id="rId5"/>
    <p:sldId id="573" r:id="rId6"/>
    <p:sldId id="1014" r:id="rId7"/>
    <p:sldId id="524" r:id="rId8"/>
    <p:sldId id="695" r:id="rId9"/>
    <p:sldId id="672" r:id="rId10"/>
    <p:sldId id="1007" r:id="rId11"/>
    <p:sldId id="1010" r:id="rId12"/>
    <p:sldId id="631" r:id="rId13"/>
    <p:sldId id="583" r:id="rId14"/>
    <p:sldId id="666" r:id="rId15"/>
    <p:sldId id="507" r:id="rId16"/>
    <p:sldId id="1013" r:id="rId17"/>
    <p:sldId id="580" r:id="rId18"/>
    <p:sldId id="519" r:id="rId19"/>
    <p:sldId id="1011" r:id="rId20"/>
    <p:sldId id="674" r:id="rId21"/>
    <p:sldId id="1012" r:id="rId22"/>
    <p:sldId id="685" r:id="rId23"/>
    <p:sldId id="686" r:id="rId24"/>
    <p:sldId id="687" r:id="rId25"/>
    <p:sldId id="688" r:id="rId26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4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4E0B55"/>
    <a:srgbClr val="009900"/>
    <a:srgbClr val="FF9900"/>
    <a:srgbClr val="EE2D24"/>
    <a:srgbClr val="A2DADE"/>
    <a:srgbClr val="C7A775"/>
    <a:srgbClr val="00B5EF"/>
    <a:srgbClr val="CDE3A0"/>
    <a:srgbClr val="EFC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7" autoAdjust="0"/>
    <p:restoredTop sz="96395" autoAdjust="0"/>
  </p:normalViewPr>
  <p:slideViewPr>
    <p:cSldViewPr snapToGrid="0">
      <p:cViewPr varScale="1">
        <p:scale>
          <a:sx n="92" d="100"/>
          <a:sy n="92" d="100"/>
        </p:scale>
        <p:origin x="666" y="6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1968" y="72"/>
      </p:cViewPr>
      <p:guideLst>
        <p:guide orient="horz" pos="2928"/>
        <p:guide pos="22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bali\Downloads\gsics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b="1"/>
              <a:t>GSICS Membership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Sheet1!$B$70:$B$79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Sheet1!$C$70:$C$79</c:f>
              <c:numCache>
                <c:formatCode>General</c:formatCode>
                <c:ptCount val="10"/>
                <c:pt idx="0">
                  <c:v>220</c:v>
                </c:pt>
                <c:pt idx="1">
                  <c:v>260</c:v>
                </c:pt>
                <c:pt idx="2">
                  <c:v>272</c:v>
                </c:pt>
                <c:pt idx="3">
                  <c:v>300</c:v>
                </c:pt>
                <c:pt idx="4">
                  <c:v>322</c:v>
                </c:pt>
                <c:pt idx="5">
                  <c:v>343</c:v>
                </c:pt>
                <c:pt idx="6">
                  <c:v>400</c:v>
                </c:pt>
                <c:pt idx="7">
                  <c:v>397</c:v>
                </c:pt>
                <c:pt idx="8">
                  <c:v>421</c:v>
                </c:pt>
                <c:pt idx="9">
                  <c:v>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2C-4763-98F9-146F02A48D0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89291472"/>
        <c:axId val="689295216"/>
      </c:barChart>
      <c:catAx>
        <c:axId val="689291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295216"/>
        <c:crosses val="autoZero"/>
        <c:auto val="1"/>
        <c:lblAlgn val="ctr"/>
        <c:lblOffset val="100"/>
        <c:noMultiLvlLbl val="0"/>
      </c:catAx>
      <c:valAx>
        <c:axId val="6892952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Subscribers to GSICS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68929147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09 May 2022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7808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09 May 2022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4970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2020061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09 May 2022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62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09 May 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27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09 May 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224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dirty="0">
                <a:solidFill>
                  <a:srgbClr val="C00000"/>
                </a:solidFill>
              </a:rPr>
              <a:t>Four</a:t>
            </a:r>
            <a:r>
              <a:rPr lang="en-US" sz="1200" u="sng" baseline="0" dirty="0">
                <a:solidFill>
                  <a:srgbClr val="C00000"/>
                </a:solidFill>
              </a:rPr>
              <a:t> demonstration products (NOAA) have ended production.</a:t>
            </a:r>
          </a:p>
          <a:p>
            <a:r>
              <a:rPr lang="en-US" sz="1200" u="sng" baseline="0" dirty="0">
                <a:solidFill>
                  <a:srgbClr val="C00000"/>
                </a:solidFill>
              </a:rPr>
              <a:t>There are two prototype products.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09 May 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5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09 May 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13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5325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2020-01GDWGProgress Meeting</a:t>
            </a:r>
          </a:p>
          <a:p>
            <a:r>
              <a:rPr lang="en-US" dirty="0">
                <a:effectLst/>
              </a:rPr>
              <a:t>2019-??GVNIR - </a:t>
            </a:r>
            <a:r>
              <a:rPr lang="en-US" dirty="0" err="1">
                <a:effectLst/>
              </a:rPr>
              <a:t>D.DoellingSolar</a:t>
            </a:r>
            <a:r>
              <a:rPr lang="en-US" dirty="0">
                <a:effectLst/>
              </a:rPr>
              <a:t> Spectra</a:t>
            </a:r>
          </a:p>
          <a:p>
            <a:r>
              <a:rPr lang="en-US" dirty="0">
                <a:effectLst/>
              </a:rPr>
              <a:t>2019-??GVNIR - </a:t>
            </a:r>
            <a:r>
              <a:rPr lang="en-US" dirty="0" err="1">
                <a:effectLst/>
              </a:rPr>
              <a:t>S.WagnerPICS</a:t>
            </a:r>
            <a:r>
              <a:rPr lang="en-US" dirty="0">
                <a:effectLst/>
              </a:rPr>
              <a:t> data extraction and sharing</a:t>
            </a:r>
          </a:p>
          <a:p>
            <a:r>
              <a:rPr lang="en-US" dirty="0">
                <a:effectLst/>
              </a:rPr>
              <a:t>2019-??GVNIR - </a:t>
            </a:r>
            <a:r>
              <a:rPr lang="en-US" dirty="0" err="1">
                <a:effectLst/>
              </a:rPr>
              <a:t>D.DoellingExtension</a:t>
            </a:r>
            <a:r>
              <a:rPr lang="en-US" dirty="0">
                <a:effectLst/>
              </a:rPr>
              <a:t> of DCC method to NIR</a:t>
            </a:r>
          </a:p>
          <a:p>
            <a:r>
              <a:rPr lang="en-US" dirty="0">
                <a:effectLst/>
              </a:rPr>
              <a:t>2019-??GVNIR - </a:t>
            </a:r>
            <a:r>
              <a:rPr lang="en-US" dirty="0" err="1">
                <a:effectLst/>
              </a:rPr>
              <a:t>D.DoellingSolicit</a:t>
            </a:r>
            <a:r>
              <a:rPr lang="en-US" dirty="0">
                <a:effectLst/>
              </a:rPr>
              <a:t> inputs from all GPRCs on preferred sites to be characterized by CLARREO Pathfinder</a:t>
            </a:r>
          </a:p>
          <a:p>
            <a:r>
              <a:rPr lang="en-US" dirty="0">
                <a:effectLst/>
              </a:rPr>
              <a:t>2019-??GVNIR - </a:t>
            </a:r>
            <a:r>
              <a:rPr lang="en-US" dirty="0" err="1">
                <a:effectLst/>
              </a:rPr>
              <a:t>D.DoellingPlan</a:t>
            </a:r>
            <a:r>
              <a:rPr lang="en-US" dirty="0">
                <a:effectLst/>
              </a:rPr>
              <a:t> journal paper on DCC method</a:t>
            </a:r>
          </a:p>
          <a:p>
            <a:r>
              <a:rPr lang="en-US" dirty="0">
                <a:effectLst/>
              </a:rPr>
              <a:t>2019-??GVNIR - </a:t>
            </a:r>
            <a:r>
              <a:rPr lang="en-US" dirty="0" err="1">
                <a:effectLst/>
              </a:rPr>
              <a:t>B.FougnieRayleigh</a:t>
            </a:r>
            <a:r>
              <a:rPr lang="en-US" dirty="0">
                <a:effectLst/>
              </a:rPr>
              <a:t> scattering calibration</a:t>
            </a:r>
          </a:p>
          <a:p>
            <a:r>
              <a:rPr lang="en-US" dirty="0">
                <a:effectLst/>
              </a:rPr>
              <a:t>2019-??GUV - </a:t>
            </a:r>
            <a:r>
              <a:rPr lang="en-US" dirty="0" err="1">
                <a:effectLst/>
              </a:rPr>
              <a:t>R.MunroUltraviolet</a:t>
            </a:r>
            <a:r>
              <a:rPr lang="en-US" dirty="0">
                <a:effectLst/>
              </a:rPr>
              <a:t> Sub-Group web meeting</a:t>
            </a:r>
          </a:p>
          <a:p>
            <a:r>
              <a:rPr lang="en-US" dirty="0">
                <a:effectLst/>
              </a:rPr>
              <a:t>2019-??GIR - </a:t>
            </a:r>
            <a:r>
              <a:rPr lang="en-US" dirty="0" err="1">
                <a:effectLst/>
              </a:rPr>
              <a:t>T.HewisonReview</a:t>
            </a:r>
            <a:r>
              <a:rPr lang="en-US" dirty="0">
                <a:effectLst/>
              </a:rPr>
              <a:t> different GEO-LEO IR inter-calibration algorithm evolutions</a:t>
            </a:r>
          </a:p>
          <a:p>
            <a:r>
              <a:rPr lang="en-US" dirty="0">
                <a:effectLst/>
              </a:rPr>
              <a:t>2019-??GRWG - </a:t>
            </a:r>
            <a:r>
              <a:rPr lang="en-US" dirty="0" err="1">
                <a:effectLst/>
              </a:rPr>
              <a:t>R.Roebeling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T.HewisonReprocessing</a:t>
            </a:r>
            <a:r>
              <a:rPr lang="en-US" dirty="0">
                <a:effectLst/>
              </a:rPr>
              <a:t>/recalibration Workshop planning</a:t>
            </a:r>
          </a:p>
          <a:p>
            <a:r>
              <a:rPr lang="en-US" dirty="0">
                <a:effectLst/>
              </a:rPr>
              <a:t>2019-??GRWG - </a:t>
            </a:r>
            <a:r>
              <a:rPr lang="en-US" dirty="0" err="1">
                <a:effectLst/>
              </a:rPr>
              <a:t>X.WuMTF</a:t>
            </a:r>
            <a:r>
              <a:rPr lang="en-US" dirty="0">
                <a:effectLst/>
              </a:rPr>
              <a:t> characterization on the moon2019-??GDWGTHREDDS + Plotting Tool</a:t>
            </a:r>
          </a:p>
          <a:p>
            <a:r>
              <a:rPr lang="en-US" dirty="0">
                <a:effectLst/>
              </a:rPr>
              <a:t>2020-06-18GRWG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/>
              </a:rPr>
              <a:t>ECMWF Workshop on Error treatment</a:t>
            </a:r>
            <a:endParaRPr lang="en-US" sz="1200" b="0" i="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09 May 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161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09 May 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28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91"/>
            <a:ext cx="84201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9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217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20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499" y="1206500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91505" y="6162695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  <p:sldLayoutId id="2147484078" r:id="rId3"/>
    <p:sldLayoutId id="2147484080" r:id="rId4"/>
    <p:sldLayoutId id="2147484079" r:id="rId5"/>
    <p:sldLayoutId id="2147484088" r:id="rId6"/>
    <p:sldLayoutId id="2147484089" r:id="rId7"/>
    <p:sldLayoutId id="2147484081" r:id="rId8"/>
    <p:sldLayoutId id="2147484082" r:id="rId9"/>
    <p:sldLayoutId id="2147484083" r:id="rId10"/>
    <p:sldLayoutId id="2147484084" r:id="rId11"/>
    <p:sldLayoutId id="214748409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star.nesdis.noaa.gov/smcd/GCC/ProductCatalog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er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star.nesdis.noaa.gov/smcd/GCC/MeetingActions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r.nesdis.noaa.gov/smcd/GCC/products/comparisonCharts/MSG3_SEVIRI__MetOpA_IASI_prime_daily.jpg" TargetMode="External"/><Relationship Id="rId13" Type="http://schemas.openxmlformats.org/officeDocument/2006/relationships/hyperlink" Target="http://www.star.nesdis.noaa.gov/smcd/GCC/documents/documentation/products/Met8-IASI_Demo.zip" TargetMode="External"/><Relationship Id="rId3" Type="http://schemas.openxmlformats.org/officeDocument/2006/relationships/hyperlink" Target="https://www.star.nesdis.noaa.gov/smcd/GCC/products/comparisonCharts/MSG1_SEVIRI__MetOpA_IASI_prime_daily.jpg" TargetMode="External"/><Relationship Id="rId7" Type="http://schemas.openxmlformats.org/officeDocument/2006/relationships/hyperlink" Target="http://gsics.eumetsat.int/thredds/catalog/msg2-seviri-prime-demo-rac/catalog.html" TargetMode="External"/><Relationship Id="rId12" Type="http://schemas.openxmlformats.org/officeDocument/2006/relationships/hyperlink" Target="https://www.star.nesdis.noaa.gov/smcd/GCC/products/comparisonCharts/MSG1_SEVIRI__MetOpA_IASI__daily.jpg" TargetMode="External"/><Relationship Id="rId2" Type="http://schemas.openxmlformats.org/officeDocument/2006/relationships/hyperlink" Target="https://www.star.nesdis.noaa.gov/smcd/GCC/ProductCatalogImages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r.nesdis.noaa.gov/smcd/GCC/products/comparisonCharts/MSG2_SEVIRI__MetOpA_IASI_prime_daily.jpg" TargetMode="External"/><Relationship Id="rId11" Type="http://schemas.openxmlformats.org/officeDocument/2006/relationships/hyperlink" Target="http://gsics.eumetsat.int/thredds/catalog/msg4-seviri-prime-demo-rac/catalog.html" TargetMode="External"/><Relationship Id="rId5" Type="http://schemas.openxmlformats.org/officeDocument/2006/relationships/hyperlink" Target="http://gsics.eumetsat.int/thredds/catalog/msg1-seviri-prime-demo-rac/catalog.html" TargetMode="External"/><Relationship Id="rId10" Type="http://schemas.openxmlformats.org/officeDocument/2006/relationships/hyperlink" Target="https://www.star.nesdis.noaa.gov/smcd/GCC/products/comparisonCharts/MSG4_SEVIRI__MetOpA_IASI_prime_daily.jpg" TargetMode="External"/><Relationship Id="rId4" Type="http://schemas.openxmlformats.org/officeDocument/2006/relationships/hyperlink" Target="https://gsics.nesdis.noaa.gov/pub/Development/AtbdCentral/ATBD_for_NOAA_Inter-Calibration_of_GOES-AIRSIASI.2011.06.15.doc" TargetMode="External"/><Relationship Id="rId9" Type="http://schemas.openxmlformats.org/officeDocument/2006/relationships/hyperlink" Target="http://gsics.eumetsat.int/thredds/catalog/msg3-seviri-prime-demo-rac/catalog.html" TargetMode="External"/><Relationship Id="rId14" Type="http://schemas.openxmlformats.org/officeDocument/2006/relationships/hyperlink" Target="http://gsics.eumetsat.int/thredds/catalog/msg1-seviri-metopa-iasi-demo-rac/catalog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DownloadGSICSProduc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.nesdis.noaa.gov/smcd/GCC/newsletters.php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.nesdis.noaa.gov/smcd/GCC/MeetingActions.php" TargetMode="External"/><Relationship Id="rId2" Type="http://schemas.openxmlformats.org/officeDocument/2006/relationships/hyperlink" Target="http://gsics.atmos.umd.edu/bin/view/Development/Annualmeeting202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.nesdis.noaa.gov/smcd/GCC/ProductCatalog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colab.research.google.com/drive/1ENBFgZ1IOgXNw6bS-0X14AshT729yIf2?authuser=1" TargetMode="External"/><Relationship Id="rId7" Type="http://schemas.openxmlformats.org/officeDocument/2006/relationships/hyperlink" Target="https://colab.research.google.com/drive/1IMft8iYttDYchtTQ-vWJ48phmscK-xL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colab.research.google.com/drive/13Icapoogf0FUkYpfnynFJQm0H68uDNy3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colab.research.google.com/drive/1-nMyJ4z-D2vTqfyI6wqQj1DgRCRfQW-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3Icapoogf0FUkYpfnynFJQm0H68uDNy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lab.research.google.com/drive/1Evkk4QpFOYS-d8-q8Ki4b1lb_iOb_E_c" TargetMode="External"/><Relationship Id="rId5" Type="http://schemas.openxmlformats.org/officeDocument/2006/relationships/hyperlink" Target="http://gsics.atmos.umd.edu/bin/view/Home/LEOnetCDFSourcedataset" TargetMode="External"/><Relationship Id="rId4" Type="http://schemas.openxmlformats.org/officeDocument/2006/relationships/hyperlink" Target="http://gsics.atmos.umd.edu/bin/view/Home/GEOLEOIRCollocationIntermediateda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443345" y="2693991"/>
            <a:ext cx="9047019" cy="1470025"/>
          </a:xfrm>
        </p:spPr>
        <p:txBody>
          <a:bodyPr/>
          <a:lstStyle/>
          <a:p>
            <a:pPr eaLnBrk="1" hangingPunct="1"/>
            <a:br>
              <a:rPr lang="en-US" sz="3600" dirty="0"/>
            </a:br>
            <a:r>
              <a:rPr lang="en-US" sz="3600" dirty="0"/>
              <a:t>GSICS Coordination Centre (GCC) </a:t>
            </a:r>
            <a:br>
              <a:rPr lang="en-US" sz="3600" dirty="0"/>
            </a:br>
            <a:r>
              <a:rPr lang="en-US" sz="3600" dirty="0"/>
              <a:t>Report for </a:t>
            </a:r>
            <a:r>
              <a:rPr lang="en-GB" sz="3600" b="1" dirty="0"/>
              <a:t>2021-2022  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347003" y="4301803"/>
            <a:ext cx="69342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2060"/>
                </a:solidFill>
              </a:rPr>
              <a:t>Larry Flynn &amp; Manik Bali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2060"/>
                </a:solidFill>
              </a:rPr>
              <a:t> May 10, </a:t>
            </a:r>
            <a:r>
              <a:rPr lang="en-US" sz="2400" dirty="0">
                <a:solidFill>
                  <a:srgbClr val="002060"/>
                </a:solidFill>
              </a:rPr>
              <a:t>2022</a:t>
            </a:r>
            <a:r>
              <a:rPr lang="en-US" dirty="0">
                <a:solidFill>
                  <a:srgbClr val="002060"/>
                </a:solidFill>
              </a:rPr>
              <a:t> </a:t>
            </a:r>
            <a:endParaRPr lang="en-US" sz="2400" dirty="0">
              <a:solidFill>
                <a:srgbClr val="002060"/>
              </a:solidFill>
              <a:cs typeface="Calibri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600" dirty="0">
                <a:solidFill>
                  <a:srgbClr val="002060"/>
                </a:solidFill>
              </a:rPr>
              <a:t>2022 GSICS Executive Panel Meeting (EP-22)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56" y="1161339"/>
            <a:ext cx="9325233" cy="3537401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The Global Space Based Inter-Calibration System ( GSICS ) maintains  72 inter-calibration products. These products are produced each day and disseminated via the THREDDS server or via the ftp servers on the </a:t>
            </a:r>
            <a:r>
              <a:rPr lang="en-US" b="0" u="sng" dirty="0">
                <a:hlinkClick r:id="rId2"/>
              </a:rPr>
              <a:t>https://www.star.nesdis.noaa.gov/smcd/GCC/ProductCatalog.php</a:t>
            </a:r>
            <a:r>
              <a:rPr lang="en-US" b="0" dirty="0"/>
              <a:t> </a:t>
            </a:r>
          </a:p>
          <a:p>
            <a:pPr marL="0" indent="0">
              <a:buNone/>
            </a:pPr>
            <a:br>
              <a:rPr lang="en-US" b="0" dirty="0"/>
            </a:br>
            <a:r>
              <a:rPr lang="en-US" b="0" dirty="0"/>
              <a:t>The goal of status system is to inform the producers about the status of their GSICS product via an Email sent by the Alert System. The emails provide a list of un-updated products in a format similar to that on the GSICS Product Catalog.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75811" y="65118"/>
            <a:ext cx="9325233" cy="679622"/>
          </a:xfrm>
          <a:prstGeom prst="rect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GSICS Product Status System: Background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065" y="4493561"/>
            <a:ext cx="2678935" cy="23644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811" y="4890950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hlinkClick r:id="rId4" action="ppaction://hlinkfile"/>
              </a:rPr>
              <a:t>For a Demo Click here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657671"/>
            <a:ext cx="7227065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lIns="0" rIns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ea typeface="Tahoma" panose="020B0604030504040204" pitchFamily="34" charset="0"/>
                <a:cs typeface="Tahoma" panose="020B0604030504040204" pitchFamily="34" charset="0"/>
              </a:rPr>
              <a:t>Relays the following information to the subscriber: 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ea typeface="Tahoma" panose="020B0604030504040204" pitchFamily="34" charset="0"/>
                <a:cs typeface="Tahoma" panose="020B0604030504040204" pitchFamily="34" charset="0"/>
              </a:rPr>
              <a:t>When was the last time the product upload took place on the THREDDS server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ea typeface="Tahoma" panose="020B0604030504040204" pitchFamily="34" charset="0"/>
                <a:cs typeface="Tahoma" panose="020B0604030504040204" pitchFamily="34" charset="0"/>
              </a:rPr>
              <a:t>Whether or not the URL is active.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ea typeface="Tahoma" panose="020B0604030504040204" pitchFamily="34" charset="0"/>
                <a:cs typeface="Tahoma" panose="020B0604030504040204" pitchFamily="34" charset="0"/>
              </a:rPr>
              <a:t>**System was updated to allow multiple users to access emails.</a:t>
            </a:r>
          </a:p>
        </p:txBody>
      </p:sp>
    </p:spTree>
    <p:extLst>
      <p:ext uri="{BB962C8B-B14F-4D97-AF65-F5344CB8AC3E}">
        <p14:creationId xmlns:p14="http://schemas.microsoft.com/office/powerpoint/2010/main" val="24628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954087"/>
          </a:xfrm>
        </p:spPr>
        <p:txBody>
          <a:bodyPr/>
          <a:lstStyle/>
          <a:p>
            <a:r>
              <a:rPr lang="en-US" dirty="0"/>
              <a:t>Sample Status Emails</a:t>
            </a:r>
          </a:p>
        </p:txBody>
      </p:sp>
      <p:pic>
        <p:nvPicPr>
          <p:cNvPr id="3074" name="Picture 2" descr="https://lh6.googleusercontent.com/TP6MeJYSbLCWaXfT3JoAVEQIKhEkbcTI7ijgHFA3ekyXyy16J8rHf9Gr2uVQ7xpOA3va_YJSHCC4T43YUNUHqyJt1ktYx5upxwPXk-X7kdxSd1ke2PGyD0yZILPu4fpo7V_g-vI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44436"/>
            <a:ext cx="8915400" cy="264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03" y="3488731"/>
            <a:ext cx="9045307" cy="313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7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GCC Action Status [2020+2022]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5301" y="1783725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7EB62B-2710-41C4-9A3C-211898F08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15578"/>
              </p:ext>
            </p:extLst>
          </p:nvPr>
        </p:nvGraphicFramePr>
        <p:xfrm>
          <a:off x="135082" y="2306945"/>
          <a:ext cx="9455727" cy="2176602"/>
        </p:xfrm>
        <a:graphic>
          <a:graphicData uri="http://schemas.openxmlformats.org/drawingml/2006/table">
            <a:tbl>
              <a:tblPr/>
              <a:tblGrid>
                <a:gridCol w="1463669">
                  <a:extLst>
                    <a:ext uri="{9D8B030D-6E8A-4147-A177-3AD203B41FA5}">
                      <a16:colId xmlns:a16="http://schemas.microsoft.com/office/drawing/2014/main" val="2879614344"/>
                    </a:ext>
                  </a:extLst>
                </a:gridCol>
                <a:gridCol w="1530609">
                  <a:extLst>
                    <a:ext uri="{9D8B030D-6E8A-4147-A177-3AD203B41FA5}">
                      <a16:colId xmlns:a16="http://schemas.microsoft.com/office/drawing/2014/main" val="401758560"/>
                    </a:ext>
                  </a:extLst>
                </a:gridCol>
                <a:gridCol w="2564426">
                  <a:extLst>
                    <a:ext uri="{9D8B030D-6E8A-4147-A177-3AD203B41FA5}">
                      <a16:colId xmlns:a16="http://schemas.microsoft.com/office/drawing/2014/main" val="3060216091"/>
                    </a:ext>
                  </a:extLst>
                </a:gridCol>
                <a:gridCol w="900001">
                  <a:extLst>
                    <a:ext uri="{9D8B030D-6E8A-4147-A177-3AD203B41FA5}">
                      <a16:colId xmlns:a16="http://schemas.microsoft.com/office/drawing/2014/main" val="3441177224"/>
                    </a:ext>
                  </a:extLst>
                </a:gridCol>
                <a:gridCol w="999008">
                  <a:extLst>
                    <a:ext uri="{9D8B030D-6E8A-4147-A177-3AD203B41FA5}">
                      <a16:colId xmlns:a16="http://schemas.microsoft.com/office/drawing/2014/main" val="3436243153"/>
                    </a:ext>
                  </a:extLst>
                </a:gridCol>
                <a:gridCol w="1998014">
                  <a:extLst>
                    <a:ext uri="{9D8B030D-6E8A-4147-A177-3AD203B41FA5}">
                      <a16:colId xmlns:a16="http://schemas.microsoft.com/office/drawing/2014/main" val="2528970381"/>
                    </a:ext>
                  </a:extLst>
                </a:gridCol>
              </a:tblGrid>
              <a:tr h="698128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A.GCC.20200519.7  </a:t>
                      </a:r>
                    </a:p>
                  </a:txBody>
                  <a:tcPr marL="14718" marR="14718" marT="11774" marB="11774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</a:txBody>
                  <a:tcPr marL="14718" marR="14718" marT="11774" marB="11774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GCC to publish a special issue on State of Observing Systems in the GSICS quarterly special issue on the state of the observing system  </a:t>
                      </a:r>
                    </a:p>
                  </a:txBody>
                  <a:tcPr marL="14718" marR="14718" marT="11774" marB="11774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5/1/2021 </a:t>
                      </a:r>
                    </a:p>
                  </a:txBody>
                  <a:tcPr marL="14718" marR="14718" marT="11774" marB="11774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( Special issue split into two: first issue in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  <a:effectLst/>
                        </a:rPr>
                        <a:t> April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and next issue in three months)</a:t>
                      </a:r>
                    </a:p>
                  </a:txBody>
                  <a:tcPr marL="14718" marR="14718" marT="11774" marB="11774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Closed</a:t>
                      </a:r>
                    </a:p>
                  </a:txBody>
                  <a:tcPr marL="14718" marR="14718" marT="11774" marB="11774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811180"/>
                  </a:ext>
                </a:extLst>
              </a:tr>
              <a:tr h="695527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A.GIR.20200319.7  </a:t>
                      </a:r>
                    </a:p>
                  </a:txBody>
                  <a:tcPr marL="14718" marR="14718" marT="11774" marB="11774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http://gsics.atmos.umd.edu/bin/view/Development/20200319  </a:t>
                      </a:r>
                    </a:p>
                  </a:txBody>
                  <a:tcPr marL="14718" marR="14718" marT="11774" marB="11774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effectLst/>
                        </a:rPr>
                        <a:t>Manik Bali (NOAA) to review guidance in the definition of </a:t>
                      </a:r>
                      <a:r>
                        <a:rPr lang="en-US" sz="1000" dirty="0" err="1">
                          <a:effectLst/>
                        </a:rPr>
                        <a:t>time_coverage_start</a:t>
                      </a:r>
                      <a:r>
                        <a:rPr lang="en-US" sz="1000" dirty="0">
                          <a:effectLst/>
                        </a:rPr>
                        <a:t> and end variables in the GSICS </a:t>
                      </a:r>
                      <a:r>
                        <a:rPr lang="en-US" sz="1000" dirty="0" err="1">
                          <a:effectLst/>
                        </a:rPr>
                        <a:t>netCDF</a:t>
                      </a:r>
                      <a:r>
                        <a:rPr lang="en-US" sz="1000" dirty="0">
                          <a:effectLst/>
                        </a:rPr>
                        <a:t> convention,  </a:t>
                      </a:r>
                    </a:p>
                  </a:txBody>
                  <a:tcPr marL="14718" marR="14718" marT="11774" marB="11774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3/1/2021 </a:t>
                      </a:r>
                    </a:p>
                  </a:txBody>
                  <a:tcPr marL="14718" marR="14718" marT="11774" marB="11774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Needs reformulation</a:t>
                      </a:r>
                    </a:p>
                  </a:txBody>
                  <a:tcPr marL="14718" marR="14718" marT="11774" marB="11774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Open  </a:t>
                      </a:r>
                    </a:p>
                  </a:txBody>
                  <a:tcPr marL="14718" marR="14718" marT="11774" marB="11774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016056"/>
                  </a:ext>
                </a:extLst>
              </a:tr>
              <a:tr h="695527"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A.GCC.20220318.1</a:t>
                      </a:r>
                      <a:endParaRPr lang="en-US" sz="1200" dirty="0">
                        <a:effectLst/>
                      </a:endParaRPr>
                    </a:p>
                  </a:txBody>
                  <a:tcPr marL="14718" marR="14718" marT="11774" marB="11774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</a:endParaRPr>
                    </a:p>
                  </a:txBody>
                  <a:tcPr marL="14718" marR="14718" marT="11774" marB="11774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GCC to edit an article on Notebooks, wiki and pages GSICS Tools</a:t>
                      </a:r>
                      <a:endParaRPr lang="en-US" sz="1000" dirty="0">
                        <a:effectLst/>
                      </a:endParaRPr>
                    </a:p>
                  </a:txBody>
                  <a:tcPr marL="14718" marR="14718" marT="11774" marB="11774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dirty="0">
                        <a:effectLst/>
                      </a:endParaRPr>
                    </a:p>
                  </a:txBody>
                  <a:tcPr marL="14718" marR="14718" marT="11774" marB="11774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4718" marR="14718" marT="11774" marB="11774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Open</a:t>
                      </a:r>
                    </a:p>
                  </a:txBody>
                  <a:tcPr marL="14718" marR="14718" marT="11774" marB="11774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985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763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633"/>
            <a:ext cx="8915400" cy="954087"/>
          </a:xfrm>
        </p:spPr>
        <p:txBody>
          <a:bodyPr/>
          <a:lstStyle/>
          <a:p>
            <a:r>
              <a:rPr lang="en-US" sz="3600" dirty="0"/>
              <a:t>Actions Webpage</a:t>
            </a:r>
            <a:br>
              <a:rPr lang="en-US" sz="3600" dirty="0"/>
            </a:br>
            <a:r>
              <a:rPr lang="en-US" sz="2400" dirty="0">
                <a:solidFill>
                  <a:schemeClr val="tx2"/>
                </a:solidFill>
                <a:hlinkClick r:id="rId2"/>
              </a:rPr>
              <a:t>https://www.star.nesdis.noaa.gov/smcd/GCC/MeetingActions.php</a:t>
            </a:r>
            <a:endParaRPr lang="en-US" sz="36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2163" y="1318846"/>
            <a:ext cx="6033838" cy="496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1414" y="1852572"/>
            <a:ext cx="3680749" cy="179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Action tracker was maintained given the new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restrictions at UMD.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79" y="169071"/>
            <a:ext cx="8915400" cy="954087"/>
          </a:xfrm>
        </p:spPr>
        <p:txBody>
          <a:bodyPr/>
          <a:lstStyle/>
          <a:p>
            <a:r>
              <a:rPr lang="en-US" dirty="0"/>
              <a:t>Bias Plots of GSICS Products available on the Catalog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1177290"/>
            <a:ext cx="9695497" cy="13239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Following Actions to improve GSICS Product Catalog in 2018 Annual Meeting, GCC-NOAA-GDWG has added new features to the Catalog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sz="2000" dirty="0">
                <a:hlinkClick r:id="rId2"/>
              </a:rPr>
              <a:t>www.star.nesdis.noaa.gov/smcd/GCC/ProductCatalogImages.php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328507"/>
              </p:ext>
            </p:extLst>
          </p:nvPr>
        </p:nvGraphicFramePr>
        <p:xfrm>
          <a:off x="121920" y="2499357"/>
          <a:ext cx="9322118" cy="4358646"/>
        </p:xfrm>
        <a:graphic>
          <a:graphicData uri="http://schemas.openxmlformats.org/drawingml/2006/table">
            <a:tbl>
              <a:tblPr/>
              <a:tblGrid>
                <a:gridCol w="1536614">
                  <a:extLst>
                    <a:ext uri="{9D8B030D-6E8A-4147-A177-3AD203B41FA5}">
                      <a16:colId xmlns:a16="http://schemas.microsoft.com/office/drawing/2014/main" val="771247184"/>
                    </a:ext>
                  </a:extLst>
                </a:gridCol>
                <a:gridCol w="896358">
                  <a:extLst>
                    <a:ext uri="{9D8B030D-6E8A-4147-A177-3AD203B41FA5}">
                      <a16:colId xmlns:a16="http://schemas.microsoft.com/office/drawing/2014/main" val="1712036279"/>
                    </a:ext>
                  </a:extLst>
                </a:gridCol>
                <a:gridCol w="845139">
                  <a:extLst>
                    <a:ext uri="{9D8B030D-6E8A-4147-A177-3AD203B41FA5}">
                      <a16:colId xmlns:a16="http://schemas.microsoft.com/office/drawing/2014/main" val="3939939083"/>
                    </a:ext>
                  </a:extLst>
                </a:gridCol>
                <a:gridCol w="1011604">
                  <a:extLst>
                    <a:ext uri="{9D8B030D-6E8A-4147-A177-3AD203B41FA5}">
                      <a16:colId xmlns:a16="http://schemas.microsoft.com/office/drawing/2014/main" val="4126439465"/>
                    </a:ext>
                  </a:extLst>
                </a:gridCol>
                <a:gridCol w="960382">
                  <a:extLst>
                    <a:ext uri="{9D8B030D-6E8A-4147-A177-3AD203B41FA5}">
                      <a16:colId xmlns:a16="http://schemas.microsoft.com/office/drawing/2014/main" val="3906072909"/>
                    </a:ext>
                  </a:extLst>
                </a:gridCol>
                <a:gridCol w="960382">
                  <a:extLst>
                    <a:ext uri="{9D8B030D-6E8A-4147-A177-3AD203B41FA5}">
                      <a16:colId xmlns:a16="http://schemas.microsoft.com/office/drawing/2014/main" val="3736603818"/>
                    </a:ext>
                  </a:extLst>
                </a:gridCol>
                <a:gridCol w="627449">
                  <a:extLst>
                    <a:ext uri="{9D8B030D-6E8A-4147-A177-3AD203B41FA5}">
                      <a16:colId xmlns:a16="http://schemas.microsoft.com/office/drawing/2014/main" val="567712108"/>
                    </a:ext>
                  </a:extLst>
                </a:gridCol>
                <a:gridCol w="781112">
                  <a:extLst>
                    <a:ext uri="{9D8B030D-6E8A-4147-A177-3AD203B41FA5}">
                      <a16:colId xmlns:a16="http://schemas.microsoft.com/office/drawing/2014/main" val="1479589917"/>
                    </a:ext>
                  </a:extLst>
                </a:gridCol>
                <a:gridCol w="781112">
                  <a:extLst>
                    <a:ext uri="{9D8B030D-6E8A-4147-A177-3AD203B41FA5}">
                      <a16:colId xmlns:a16="http://schemas.microsoft.com/office/drawing/2014/main" val="540893746"/>
                    </a:ext>
                  </a:extLst>
                </a:gridCol>
                <a:gridCol w="921966">
                  <a:extLst>
                    <a:ext uri="{9D8B030D-6E8A-4147-A177-3AD203B41FA5}">
                      <a16:colId xmlns:a16="http://schemas.microsoft.com/office/drawing/2014/main" val="1069225881"/>
                    </a:ext>
                  </a:extLst>
                </a:gridCol>
              </a:tblGrid>
              <a:tr h="864083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Product Type</a:t>
                      </a:r>
                    </a:p>
                  </a:txBody>
                  <a:tcPr marL="19851" marR="19851" marT="19851" marB="19851" anchor="ctr">
                    <a:lnL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  <a:t>Algorithm Type</a:t>
                      </a:r>
                    </a:p>
                  </a:txBody>
                  <a:tcPr marL="19851" marR="19851" marT="19851" marB="19851" anchor="ctr">
                    <a:lnL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  <a:t>Data Producer</a:t>
                      </a:r>
                    </a:p>
                  </a:txBody>
                  <a:tcPr marL="19851" marR="19851" marT="19851" marB="19851" anchor="ctr">
                    <a:lnL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  <a:t>Maturity Level</a:t>
                      </a:r>
                    </a:p>
                  </a:txBody>
                  <a:tcPr marL="19851" marR="19851" marT="19851" marB="19851" anchor="ctr">
                    <a:lnL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Monitored Instrument</a:t>
                      </a:r>
                    </a:p>
                  </a:txBody>
                  <a:tcPr marL="19851" marR="19851" marT="19851" marB="19851" anchor="ctr">
                    <a:lnL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  <a:t>Reference Instrument</a:t>
                      </a:r>
                    </a:p>
                  </a:txBody>
                  <a:tcPr marL="19851" marR="19851" marT="19851" marB="19851" anchor="ctr">
                    <a:lnL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  <a:t>Version</a:t>
                      </a:r>
                    </a:p>
                  </a:txBody>
                  <a:tcPr marL="19851" marR="19851" marT="19851" marB="19851" anchor="ctr">
                    <a:lnL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  <a:t>Data Start Date</a:t>
                      </a:r>
                    </a:p>
                  </a:txBody>
                  <a:tcPr marL="19851" marR="19851" marT="19851" marB="19851" anchor="ctr">
                    <a:lnL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  <a:t>Data End Date</a:t>
                      </a:r>
                    </a:p>
                  </a:txBody>
                  <a:tcPr marL="19851" marR="19851" marT="19851" marB="19851" anchor="ctr">
                    <a:lnL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  <a:t>Docs / Data</a:t>
                      </a:r>
                      <a:b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  <a:t>Links</a:t>
                      </a:r>
                    </a:p>
                  </a:txBody>
                  <a:tcPr marL="19851" marR="19851" marT="19851" marB="19851" anchor="ctr">
                    <a:lnL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080925"/>
                  </a:ext>
                </a:extLst>
              </a:tr>
              <a:tr h="726441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rgbClr val="616161"/>
                          </a:solidFill>
                          <a:effectLst/>
                          <a:hlinkClick r:id="rId3" tooltip="Prime Re-analysis correction - GEO-LEO Prime IR - EUMETSAT - MSG-1 SEVIRI - IASI-A"/>
                        </a:rPr>
                        <a:t>Prime Re-analysis correction</a:t>
                      </a:r>
                      <a:endParaRPr lang="en-US" sz="1200" dirty="0">
                        <a:effectLst/>
                      </a:endParaRP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B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GEO-LEO Prime IR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EUMETSAT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Demonstration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MSG-1 SEVIRI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IASI-A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0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6/1/2008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Present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solidFill>
                            <a:srgbClr val="616161"/>
                          </a:solidFill>
                          <a:effectLst/>
                          <a:hlinkClick r:id="rId4" tooltip="https://gsics.nesdis.noaa.gov/pub/Development/AtbdCentral/ATBD_for_NOAA_Inter-Calibration_of_GOES-AIRSIASI.2011.06.15.doc"/>
                        </a:rPr>
                        <a:t>Docs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solidFill>
                            <a:srgbClr val="616161"/>
                          </a:solidFill>
                          <a:effectLst/>
                          <a:hlinkClick r:id="rId5" tooltip="http://gsics.eumetsat.int/thredds/catalog/msg1-seviri-prime-demo-rac/catalog.html"/>
                        </a:rPr>
                        <a:t>Data</a:t>
                      </a:r>
                      <a:endParaRPr lang="en-US" sz="1200">
                        <a:effectLst/>
                      </a:endParaRP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03943"/>
                  </a:ext>
                </a:extLst>
              </a:tr>
              <a:tr h="726441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rgbClr val="616161"/>
                          </a:solidFill>
                          <a:effectLst/>
                          <a:hlinkClick r:id="rId6" tooltip="Prime Re-analysis correction - GEO-LEO Prime IR - EUMETSAT - MSG-2 SEVIRI - IASI-A"/>
                        </a:rPr>
                        <a:t>Prime Re-analysis correction</a:t>
                      </a:r>
                      <a:endParaRPr lang="en-US" sz="1200" dirty="0">
                        <a:effectLst/>
                      </a:endParaRP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GEO-LEO Prime IR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EUMETSAT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Demonstration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MSG-2 SEVIRI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IASI-A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0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6/1/2008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Present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solidFill>
                            <a:srgbClr val="616161"/>
                          </a:solidFill>
                          <a:effectLst/>
                          <a:hlinkClick r:id="rId4" tooltip="https://gsics.nesdis.noaa.gov/pub/Development/AtbdCentral/ATBD_for_NOAA_Inter-Calibration_of_GOES-AIRSIASI.2011.06.15.doc"/>
                        </a:rPr>
                        <a:t>Docs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solidFill>
                            <a:srgbClr val="616161"/>
                          </a:solidFill>
                          <a:effectLst/>
                          <a:hlinkClick r:id="rId7" tooltip="http://gsics.eumetsat.int/thredds/catalog/msg2-seviri-prime-demo-rac/catalog.html"/>
                        </a:rPr>
                        <a:t>Data</a:t>
                      </a:r>
                      <a:endParaRPr lang="en-US" sz="1200">
                        <a:effectLst/>
                      </a:endParaRP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985910"/>
                  </a:ext>
                </a:extLst>
              </a:tr>
              <a:tr h="726441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solidFill>
                            <a:srgbClr val="616161"/>
                          </a:solidFill>
                          <a:effectLst/>
                          <a:hlinkClick r:id="rId8" tooltip="Prime Re-analysis correction - GEO-LEO Prime IR - EUMETSAT - MSG-3 SEVIRI - IASI-A"/>
                        </a:rPr>
                        <a:t>Prime Re-analysis correction</a:t>
                      </a:r>
                      <a:endParaRPr lang="en-US" sz="1200">
                        <a:effectLst/>
                      </a:endParaRP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B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GEO-LEO Prime IR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EUMETSAT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Demonstration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MSG-3 SEVIRI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IASI-A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0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8/12/2012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Present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solidFill>
                            <a:srgbClr val="616161"/>
                          </a:solidFill>
                          <a:effectLst/>
                          <a:hlinkClick r:id="rId4" tooltip="https://gsics.nesdis.noaa.gov/pub/Development/AtbdCentral/ATBD_for_NOAA_Inter-Calibration_of_GOES-AIRSIASI.2011.06.15.doc"/>
                        </a:rPr>
                        <a:t>Docs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solidFill>
                            <a:srgbClr val="616161"/>
                          </a:solidFill>
                          <a:effectLst/>
                          <a:hlinkClick r:id="rId9" tooltip="http://gsics.eumetsat.int/thredds/catalog/msg3-seviri-prime-demo-rac/catalog.html"/>
                        </a:rPr>
                        <a:t>Data</a:t>
                      </a:r>
                      <a:endParaRPr lang="en-US" sz="1200">
                        <a:effectLst/>
                      </a:endParaRP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676434"/>
                  </a:ext>
                </a:extLst>
              </a:tr>
              <a:tr h="726441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solidFill>
                            <a:srgbClr val="616161"/>
                          </a:solidFill>
                          <a:effectLst/>
                          <a:hlinkClick r:id="rId10" tooltip="Prime Re-analysis correction - GEO-LEO Prime IR - EUMETSAT - MSG-4 SEVIRI - IASI-A"/>
                        </a:rPr>
                        <a:t>Prime Re-analysis correction</a:t>
                      </a:r>
                      <a:endParaRPr lang="en-US" sz="1200">
                        <a:effectLst/>
                      </a:endParaRP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GEO-LEO Prime IR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EUMETSAT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Demonstration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MSG-4 SEVIRI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IASI-A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0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9/8/2015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Present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solidFill>
                            <a:srgbClr val="616161"/>
                          </a:solidFill>
                          <a:effectLst/>
                          <a:hlinkClick r:id="rId4" tooltip="https://gsics.nesdis.noaa.gov/pub/Development/AtbdCentral/ATBD_for_NOAA_Inter-Calibration_of_GOES-AIRSIASI.2011.06.15.doc"/>
                        </a:rPr>
                        <a:t>Docs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solidFill>
                            <a:srgbClr val="616161"/>
                          </a:solidFill>
                          <a:effectLst/>
                          <a:hlinkClick r:id="rId11" tooltip="http://gsics.eumetsat.int/thredds/catalog/msg4-seviri-prime-demo-rac/catalog.html"/>
                        </a:rPr>
                        <a:t>Data</a:t>
                      </a:r>
                      <a:endParaRPr lang="en-US" sz="1200" dirty="0">
                        <a:effectLst/>
                      </a:endParaRP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682522"/>
                  </a:ext>
                </a:extLst>
              </a:tr>
              <a:tr h="588799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solidFill>
                            <a:srgbClr val="616161"/>
                          </a:solidFill>
                          <a:effectLst/>
                          <a:hlinkClick r:id="rId12" tooltip="Re-analysis Correction - GEO-LEO IR - EUMETSAT - MSG-1 SEVIRI - IASI-A"/>
                        </a:rPr>
                        <a:t>Re-analysis Correction</a:t>
                      </a:r>
                      <a:endParaRPr lang="en-US" sz="1200">
                        <a:effectLst/>
                      </a:endParaRP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B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GEO-LEO IR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EUMETSAT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Demonstration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MSG-1 SEVIRI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IASI-A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3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6/1/2008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Present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solidFill>
                            <a:srgbClr val="616161"/>
                          </a:solidFill>
                          <a:effectLst/>
                          <a:hlinkClick r:id="rId13" tooltip="http://www.star.nesdis.noaa.gov/smcd/GCC/documents/documentation/products/Met8-IASI_Demo.zip"/>
                        </a:rPr>
                        <a:t>Docs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solidFill>
                            <a:srgbClr val="616161"/>
                          </a:solidFill>
                          <a:effectLst/>
                          <a:hlinkClick r:id="rId14" tooltip="http://gsics.eumetsat.int/thredds/catalog/msg1-seviri-metopa-iasi-demo-rac/catalog.html"/>
                        </a:rPr>
                        <a:t>Data</a:t>
                      </a:r>
                      <a:endParaRPr lang="en-US" sz="1200" dirty="0">
                        <a:effectLst/>
                      </a:endParaRP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239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588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78150" y="1"/>
            <a:ext cx="6863939" cy="462578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08" charset="-128"/>
              </a:rPr>
              <a:t>Near-term 2021-2022 Goals</a:t>
            </a: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0296" y="462579"/>
            <a:ext cx="9645407" cy="57096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Coordination</a:t>
            </a: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Continue to work with the GPRCs, GRWG and GDWG to expand and formalize the content in the Annual Instrument Reports.</a:t>
            </a: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Continue to coordinate efforts to establish the GSICS baseline algorithms, especially those for the GEO solar reflective channels, and increase the number of GSICS products for visible sensor measurements,</a:t>
            </a: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Continue to provide communication between the research group and users</a:t>
            </a: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GSICS Quarterly</a:t>
            </a: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Continue to compile, edit and distribute this important link to the GSICS community.</a:t>
            </a: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Support the inclusion of new products in the GPPA, and conduct reviews of GSICS Products, Deliverables and Resources </a:t>
            </a: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Meeting Support (additional proposed meetings in the Note Pages)</a:t>
            </a:r>
            <a:endParaRPr lang="en-US" sz="18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GSICS Annual Meeting for 2022</a:t>
            </a: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Continue collaborative development of the Action Tracker.</a:t>
            </a:r>
          </a:p>
          <a:p>
            <a:pPr eaLnBrk="1" hangingPunct="1">
              <a:buSzPct val="80000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	[ added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sharepoint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for updating actions]</a:t>
            </a: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Develop tools to help users </a:t>
            </a:r>
          </a:p>
          <a:p>
            <a:pPr marL="685800" lvl="1" indent="-228600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Develop User Guide and Google Notebook</a:t>
            </a:r>
          </a:p>
          <a:p>
            <a:pPr marL="685800" lvl="1" indent="-228600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Develop Product Status system</a:t>
            </a:r>
          </a:p>
          <a:p>
            <a:pPr marL="685800" lvl="1" indent="-228600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Improve outreach to potential Users of GSICS Products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23B9D-4F7B-4123-9502-3D97DB08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Guidance from Executive Panel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3B092-8BE5-4832-9484-80B760E40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37" y="1724895"/>
            <a:ext cx="9647925" cy="248342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Calibri"/>
              </a:rPr>
              <a:t>It is constant Endeavor of GCC to meet the expectations of the members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To this end we seek guidance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When should we plan the next GSICS Users Workshop</a:t>
            </a:r>
          </a:p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What should be the venue of the upcoming GSICS meetings</a:t>
            </a:r>
          </a:p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Should we make Planet-X and Australia Space Agency as members of GSICS</a:t>
            </a:r>
          </a:p>
          <a:p>
            <a:pPr marL="457200" indent="-457200">
              <a:buAutoNum type="arabicPeriod"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677862"/>
          </a:xfrm>
        </p:spPr>
        <p:txBody>
          <a:bodyPr/>
          <a:lstStyle/>
          <a:p>
            <a:r>
              <a:rPr lang="en-US" sz="3600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28" y="815237"/>
            <a:ext cx="9705584" cy="564533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The GSICS Coordination Center continues to support and coordinate exchanges of ideas within GSICS.</a:t>
            </a:r>
          </a:p>
          <a:p>
            <a:r>
              <a:rPr lang="en-US" sz="2800" dirty="0"/>
              <a:t>GCC continues to play its role in reaching out to potential future members</a:t>
            </a:r>
          </a:p>
          <a:p>
            <a:r>
              <a:rPr lang="en-US" sz="2800" dirty="0"/>
              <a:t>GCC continues to publish the Newsletter.</a:t>
            </a:r>
          </a:p>
          <a:p>
            <a:r>
              <a:rPr lang="en-US" sz="2800" dirty="0"/>
              <a:t>GCC continues to support the collaboration and planning of GSICS research and other activities with complementary groups such as GRUAN, GNSS and WIGOS.</a:t>
            </a:r>
          </a:p>
          <a:p>
            <a:r>
              <a:rPr lang="en-US" sz="2800" dirty="0"/>
              <a:t>Established inter- comparison platform that has the capability to inter-compare any two platforms being established at UMD.</a:t>
            </a:r>
          </a:p>
          <a:p>
            <a:pPr marL="0" indent="0">
              <a:buNone/>
            </a:pPr>
            <a:r>
              <a:rPr lang="en-US" sz="2800" dirty="0"/>
              <a:t>                 Suggestions, Feedback are welcome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058" y="2778826"/>
            <a:ext cx="5206835" cy="973776"/>
          </a:xfrm>
          <a:solidFill>
            <a:schemeClr val="accent3"/>
          </a:solidFill>
        </p:spPr>
        <p:txBody>
          <a:bodyPr/>
          <a:lstStyle/>
          <a:p>
            <a:pPr>
              <a:buNone/>
            </a:pPr>
            <a:r>
              <a:rPr lang="en-US" sz="4800" dirty="0">
                <a:solidFill>
                  <a:schemeClr val="bg1"/>
                </a:solidFill>
              </a:rPr>
              <a:t>        Thank You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GSICS Annual Research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RoshydroMet</a:t>
            </a:r>
            <a:r>
              <a:rPr lang="en-US" dirty="0"/>
              <a:t> (</a:t>
            </a:r>
            <a:r>
              <a:rPr lang="en-US" dirty="0" err="1"/>
              <a:t>Planeta</a:t>
            </a:r>
            <a:r>
              <a:rPr lang="en-US" dirty="0"/>
              <a:t>) and ROSCOSMOS would like to host a GSICS annual meeting. They would need a letter from the WMO very soon this year to begin arrangements to host in two years (March / April 2023).</a:t>
            </a:r>
          </a:p>
          <a:p>
            <a:r>
              <a:rPr lang="en-US" dirty="0"/>
              <a:t>We had discussed a possible meeting in Boulder CO USA hosted by LASP at some point but have not pursued the details.</a:t>
            </a:r>
          </a:p>
          <a:p>
            <a:r>
              <a:rPr lang="en-US" dirty="0"/>
              <a:t>Others venues and hosts?</a:t>
            </a:r>
          </a:p>
        </p:txBody>
      </p:sp>
    </p:spTree>
    <p:extLst>
      <p:ext uri="{BB962C8B-B14F-4D97-AF65-F5344CB8AC3E}">
        <p14:creationId xmlns:p14="http://schemas.microsoft.com/office/powerpoint/2010/main" val="85879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361" y="2173115"/>
            <a:ext cx="8915400" cy="125588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"The contents of this presentation are those of the authors and do not necessarily reflect any position of the US Government or the National Oceanic and Atmospheric Administration."</a:t>
            </a:r>
          </a:p>
        </p:txBody>
      </p:sp>
    </p:spTree>
    <p:extLst>
      <p:ext uri="{BB962C8B-B14F-4D97-AF65-F5344CB8AC3E}">
        <p14:creationId xmlns:p14="http://schemas.microsoft.com/office/powerpoint/2010/main" val="4142543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81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 report from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02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GCC Action Status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2720" y="2044624"/>
          <a:ext cx="8925358" cy="3657435"/>
        </p:xfrm>
        <a:graphic>
          <a:graphicData uri="http://schemas.openxmlformats.org/drawingml/2006/table">
            <a:tbl>
              <a:tblPr/>
              <a:tblGrid>
                <a:gridCol w="1498394">
                  <a:extLst>
                    <a:ext uri="{9D8B030D-6E8A-4147-A177-3AD203B41FA5}">
                      <a16:colId xmlns:a16="http://schemas.microsoft.com/office/drawing/2014/main" val="60790568"/>
                    </a:ext>
                  </a:extLst>
                </a:gridCol>
                <a:gridCol w="3349284">
                  <a:extLst>
                    <a:ext uri="{9D8B030D-6E8A-4147-A177-3AD203B41FA5}">
                      <a16:colId xmlns:a16="http://schemas.microsoft.com/office/drawing/2014/main" val="1075376400"/>
                    </a:ext>
                  </a:extLst>
                </a:gridCol>
                <a:gridCol w="1106082">
                  <a:extLst>
                    <a:ext uri="{9D8B030D-6E8A-4147-A177-3AD203B41FA5}">
                      <a16:colId xmlns:a16="http://schemas.microsoft.com/office/drawing/2014/main" val="46964692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434274695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3175968107"/>
                    </a:ext>
                  </a:extLst>
                </a:gridCol>
                <a:gridCol w="807518">
                  <a:extLst>
                    <a:ext uri="{9D8B030D-6E8A-4147-A177-3AD203B41FA5}">
                      <a16:colId xmlns:a16="http://schemas.microsoft.com/office/drawing/2014/main" val="656026660"/>
                    </a:ext>
                  </a:extLst>
                </a:gridCol>
              </a:tblGrid>
              <a:tr h="1549107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rgbClr val="2E6E9E"/>
                          </a:solidFill>
                          <a:effectLst/>
                        </a:rPr>
                        <a:t>Action Id</a:t>
                      </a:r>
                    </a:p>
                  </a:txBody>
                  <a:tcPr marL="144626" marR="144626" marT="80348" marB="80348" anchor="ctr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2E6E9E"/>
                          </a:solidFill>
                          <a:effectLst/>
                        </a:rPr>
                        <a:t>Summary</a:t>
                      </a:r>
                    </a:p>
                  </a:txBody>
                  <a:tcPr marL="144626" marR="144626" marT="80348" marB="80348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2E6E9E"/>
                          </a:solidFill>
                          <a:effectLst/>
                        </a:rPr>
                        <a:t>What to Do</a:t>
                      </a:r>
                    </a:p>
                  </a:txBody>
                  <a:tcPr marL="144626" marR="144626" marT="80348" marB="80348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rgbClr val="2E6E9E"/>
                          </a:solidFill>
                          <a:effectLst/>
                        </a:rPr>
                        <a:t>Expected Completion</a:t>
                      </a:r>
                    </a:p>
                  </a:txBody>
                  <a:tcPr marL="144626" marR="144626" marT="80348" marB="80348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rgbClr val="2E6E9E"/>
                          </a:solidFill>
                          <a:effectLst/>
                        </a:rPr>
                        <a:t>Actual Completion</a:t>
                      </a:r>
                    </a:p>
                  </a:txBody>
                  <a:tcPr marL="144626" marR="144626" marT="80348" marB="80348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2E6E9E"/>
                          </a:solidFill>
                          <a:effectLst/>
                        </a:rPr>
                        <a:t>Status</a:t>
                      </a:r>
                    </a:p>
                  </a:txBody>
                  <a:tcPr marL="144626" marR="144626" marT="80348" marB="80348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37748"/>
                  </a:ext>
                </a:extLst>
              </a:tr>
              <a:tr h="1054164"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A.GCC.20191017.1  </a:t>
                      </a:r>
                    </a:p>
                  </a:txBody>
                  <a:tcPr marL="80348" marR="80348" marT="64278" marB="6427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GCC to notify the GRWG Chair and the POCs of GSICS GEO satellite agencies for the coming ISCCP-NG workshop  </a:t>
                      </a:r>
                    </a:p>
                  </a:txBody>
                  <a:tcPr marL="80348" marR="80348" marT="64278" marB="6427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</a:txBody>
                  <a:tcPr marL="80348" marR="80348" marT="64278" marB="6427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10/11/2019 </a:t>
                      </a:r>
                    </a:p>
                  </a:txBody>
                  <a:tcPr marL="80348" marR="80348" marT="64278" marB="6427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 </a:t>
                      </a:r>
                    </a:p>
                  </a:txBody>
                  <a:tcPr marL="80348" marR="80348" marT="64278" marB="6427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Closed  </a:t>
                      </a:r>
                    </a:p>
                  </a:txBody>
                  <a:tcPr marL="80348" marR="80348" marT="64278" marB="6427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735020"/>
                  </a:ext>
                </a:extLst>
              </a:tr>
              <a:tr h="1054164"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A.GCC.2019.3s.1  </a:t>
                      </a:r>
                    </a:p>
                  </a:txBody>
                  <a:tcPr marL="80348" marR="80348" marT="64278" marB="6427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GCC ( Manik Bali) to provide a detailed list of entities that can be classified as potential deliverables to the GSICS community.  </a:t>
                      </a:r>
                    </a:p>
                  </a:txBody>
                  <a:tcPr marL="80348" marR="80348" marT="64278" marB="6427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 </a:t>
                      </a:r>
                    </a:p>
                  </a:txBody>
                  <a:tcPr marL="80348" marR="80348" marT="64278" marB="6427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3/1/2020 </a:t>
                      </a:r>
                    </a:p>
                  </a:txBody>
                  <a:tcPr marL="80348" marR="80348" marT="64278" marB="6427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 </a:t>
                      </a:r>
                    </a:p>
                  </a:txBody>
                  <a:tcPr marL="80348" marR="80348" marT="64278" marB="6427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dirty="0">
                          <a:effectLst/>
                        </a:rPr>
                        <a:t>Open  </a:t>
                      </a:r>
                    </a:p>
                  </a:txBody>
                  <a:tcPr marL="80348" marR="80348" marT="64278" marB="6427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0625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5301" y="1783725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377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904"/>
            <a:ext cx="8915400" cy="954087"/>
          </a:xfrm>
          <a:solidFill>
            <a:srgbClr val="92D0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NOAA-GDWD- Actions Status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612774"/>
          <a:ext cx="9182101" cy="4424345"/>
        </p:xfrm>
        <a:graphic>
          <a:graphicData uri="http://schemas.openxmlformats.org/drawingml/2006/table">
            <a:tbl>
              <a:tblPr/>
              <a:tblGrid>
                <a:gridCol w="1153391">
                  <a:extLst>
                    <a:ext uri="{9D8B030D-6E8A-4147-A177-3AD203B41FA5}">
                      <a16:colId xmlns:a16="http://schemas.microsoft.com/office/drawing/2014/main" val="2163369308"/>
                    </a:ext>
                  </a:extLst>
                </a:gridCol>
                <a:gridCol w="4537993">
                  <a:extLst>
                    <a:ext uri="{9D8B030D-6E8A-4147-A177-3AD203B41FA5}">
                      <a16:colId xmlns:a16="http://schemas.microsoft.com/office/drawing/2014/main" val="2947563053"/>
                    </a:ext>
                  </a:extLst>
                </a:gridCol>
                <a:gridCol w="1138276">
                  <a:extLst>
                    <a:ext uri="{9D8B030D-6E8A-4147-A177-3AD203B41FA5}">
                      <a16:colId xmlns:a16="http://schemas.microsoft.com/office/drawing/2014/main" val="2531361947"/>
                    </a:ext>
                  </a:extLst>
                </a:gridCol>
                <a:gridCol w="1129776">
                  <a:extLst>
                    <a:ext uri="{9D8B030D-6E8A-4147-A177-3AD203B41FA5}">
                      <a16:colId xmlns:a16="http://schemas.microsoft.com/office/drawing/2014/main" val="2345863236"/>
                    </a:ext>
                  </a:extLst>
                </a:gridCol>
                <a:gridCol w="1222665">
                  <a:extLst>
                    <a:ext uri="{9D8B030D-6E8A-4147-A177-3AD203B41FA5}">
                      <a16:colId xmlns:a16="http://schemas.microsoft.com/office/drawing/2014/main" val="3636369533"/>
                    </a:ext>
                  </a:extLst>
                </a:gridCol>
              </a:tblGrid>
              <a:tr h="628903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2E6E9E"/>
                          </a:solidFill>
                          <a:effectLst/>
                        </a:rPr>
                        <a:t>Action Id</a:t>
                      </a:r>
                    </a:p>
                  </a:txBody>
                  <a:tcPr marL="60150" marR="60150" marT="33417" marB="33417" anchor="ctr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2E6E9E"/>
                          </a:solidFill>
                          <a:effectLst/>
                        </a:rPr>
                        <a:t>Summary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2E6E9E"/>
                          </a:solidFill>
                          <a:effectLst/>
                        </a:rPr>
                        <a:t>Expected Completion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2E6E9E"/>
                          </a:solidFill>
                          <a:effectLst/>
                        </a:rPr>
                        <a:t>Deliverable Usage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2E6E9E"/>
                          </a:solidFill>
                          <a:effectLst/>
                        </a:rPr>
                        <a:t>Status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91155"/>
                  </a:ext>
                </a:extLst>
              </a:tr>
              <a:tr h="427967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effectLst/>
                        </a:rPr>
                        <a:t>A.GWG.2019.3t.1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effectLst/>
                        </a:rPr>
                        <a:t>Toshiyuki </a:t>
                      </a:r>
                      <a:r>
                        <a:rPr lang="en-US" sz="1000" dirty="0" err="1">
                          <a:effectLst/>
                        </a:rPr>
                        <a:t>Kurino</a:t>
                      </a:r>
                      <a:r>
                        <a:rPr lang="en-US" sz="1000" dirty="0">
                          <a:effectLst/>
                        </a:rPr>
                        <a:t> (WMO) to provide account access to update WMO GSICS website to GCC, GDWG and GRWG.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Open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433323"/>
                  </a:ext>
                </a:extLst>
              </a:tr>
              <a:tr h="1085574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A.GDWG.2019.9p.5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effectLst/>
                        </a:rPr>
                        <a:t>GCC to confirm with the GRWG to release the next version of the product catalogue to address table concern from Ken.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New Product Catalog with Quicklooks now operational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Closed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80044"/>
                  </a:ext>
                </a:extLst>
              </a:tr>
              <a:tr h="528281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A.GDWG.2019.9p.4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GCC to contact Ken Knapp to what website he is referring to regarding his comment on its for contributors and not users, and report this to the working group.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Closed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770869"/>
                  </a:ext>
                </a:extLst>
              </a:tr>
              <a:tr h="803742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A.GDWG.2019.9p.2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GCC to provide EUMETSAT the download script for review to see if this can be provided to users to improve the downloading of GSICS products.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616161"/>
                          </a:solidFill>
                          <a:effectLst/>
                          <a:hlinkClick r:id="rId3" tooltip="This link opens a non-government website in a new window."/>
                        </a:rPr>
                        <a:t>Script provided for review and place on wiki</a:t>
                      </a:r>
                      <a:r>
                        <a:rPr lang="en-US" sz="1000" dirty="0">
                          <a:effectLst/>
                        </a:rPr>
                        <a:t> 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Closed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22116"/>
                  </a:ext>
                </a:extLst>
              </a:tr>
              <a:tr h="427967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A.GDWG.2019.9l.1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GDWG Chair to provide GCC the updates for GSICS Action Tracker which was agreed at GDWG Web meeting in January 2019.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Open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880418"/>
                  </a:ext>
                </a:extLst>
              </a:tr>
              <a:tr h="521911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A.GDWG.2019.9k.1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GCC to present the options available for the Wiki migration to the GDWG members, and coordinate a way forward to present to the GSICS EP.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Closed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58356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625950" y="1431506"/>
            <a:ext cx="23290733" cy="3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Show  entries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Search: </a:t>
            </a:r>
            <a:endParaRPr kumimoji="0" lang="en-US" altLang="en-US" sz="1900" b="0" i="0" u="none" strike="noStrike" cap="none" normalizeH="0" baseline="0">
              <a:ln>
                <a:noFill/>
              </a:ln>
              <a:solidFill>
                <a:srgbClr val="61616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3" descr="this link opens in a new window">
            <a:hlinkClick r:id="rId3" tooltip="This link opens a non-government website in a new window."/>
          </p:cNvPr>
          <p:cNvSpPr>
            <a:spLocks noChangeAspect="1" noChangeArrowheads="1"/>
          </p:cNvSpPr>
          <p:nvPr/>
        </p:nvSpPr>
        <p:spPr bwMode="auto">
          <a:xfrm>
            <a:off x="2860135" y="1600199"/>
            <a:ext cx="716638" cy="71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612773"/>
          <a:ext cx="9182101" cy="4411771"/>
        </p:xfrm>
        <a:graphic>
          <a:graphicData uri="http://schemas.openxmlformats.org/drawingml/2006/table">
            <a:tbl>
              <a:tblPr/>
              <a:tblGrid>
                <a:gridCol w="1153391">
                  <a:extLst>
                    <a:ext uri="{9D8B030D-6E8A-4147-A177-3AD203B41FA5}">
                      <a16:colId xmlns:a16="http://schemas.microsoft.com/office/drawing/2014/main" val="2163369308"/>
                    </a:ext>
                  </a:extLst>
                </a:gridCol>
                <a:gridCol w="4537993">
                  <a:extLst>
                    <a:ext uri="{9D8B030D-6E8A-4147-A177-3AD203B41FA5}">
                      <a16:colId xmlns:a16="http://schemas.microsoft.com/office/drawing/2014/main" val="2947563053"/>
                    </a:ext>
                  </a:extLst>
                </a:gridCol>
                <a:gridCol w="1138276">
                  <a:extLst>
                    <a:ext uri="{9D8B030D-6E8A-4147-A177-3AD203B41FA5}">
                      <a16:colId xmlns:a16="http://schemas.microsoft.com/office/drawing/2014/main" val="2531361947"/>
                    </a:ext>
                  </a:extLst>
                </a:gridCol>
                <a:gridCol w="1129776">
                  <a:extLst>
                    <a:ext uri="{9D8B030D-6E8A-4147-A177-3AD203B41FA5}">
                      <a16:colId xmlns:a16="http://schemas.microsoft.com/office/drawing/2014/main" val="2345863236"/>
                    </a:ext>
                  </a:extLst>
                </a:gridCol>
                <a:gridCol w="1222665">
                  <a:extLst>
                    <a:ext uri="{9D8B030D-6E8A-4147-A177-3AD203B41FA5}">
                      <a16:colId xmlns:a16="http://schemas.microsoft.com/office/drawing/2014/main" val="3636369533"/>
                    </a:ext>
                  </a:extLst>
                </a:gridCol>
              </a:tblGrid>
              <a:tr h="627116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2E6E9E"/>
                          </a:solidFill>
                          <a:effectLst/>
                        </a:rPr>
                        <a:t>Action Id</a:t>
                      </a:r>
                    </a:p>
                  </a:txBody>
                  <a:tcPr marL="60150" marR="60150" marT="33417" marB="33417" anchor="ctr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2E6E9E"/>
                          </a:solidFill>
                          <a:effectLst/>
                        </a:rPr>
                        <a:t>Summary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2E6E9E"/>
                          </a:solidFill>
                          <a:effectLst/>
                        </a:rPr>
                        <a:t>Expected Completion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2E6E9E"/>
                          </a:solidFill>
                          <a:effectLst/>
                        </a:rPr>
                        <a:t>Deliverable Usage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2E6E9E"/>
                          </a:solidFill>
                          <a:effectLst/>
                        </a:rPr>
                        <a:t>Status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91155"/>
                  </a:ext>
                </a:extLst>
              </a:tr>
              <a:tr h="426751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effectLst/>
                        </a:rPr>
                        <a:t>A.GWG.2019.3t.1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effectLst/>
                        </a:rPr>
                        <a:t>Toshiyuki </a:t>
                      </a:r>
                      <a:r>
                        <a:rPr lang="en-US" sz="1000" dirty="0" err="1">
                          <a:effectLst/>
                        </a:rPr>
                        <a:t>Kurino</a:t>
                      </a:r>
                      <a:r>
                        <a:rPr lang="en-US" sz="1000" dirty="0">
                          <a:effectLst/>
                        </a:rPr>
                        <a:t> (WMO) to provide account access to update WMO GSICS website to GCC, GDWG and GRWG.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Open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433323"/>
                  </a:ext>
                </a:extLst>
              </a:tr>
              <a:tr h="1082488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A.GDWG.2019.9p.5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effectLst/>
                        </a:rPr>
                        <a:t>GCC to confirm with the GRWG to release the next version of the product catalogue to address table concern from Ken.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New Product Catalog with Quicklooks now operational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Closed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80044"/>
                  </a:ext>
                </a:extLst>
              </a:tr>
              <a:tr h="526780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A.GDWG.2019.9p.4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GCC to contact Ken Knapp to what website he is referring to regarding his comment on its for contributors and not users, and report this to the working group.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Closed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770869"/>
                  </a:ext>
                </a:extLst>
              </a:tr>
              <a:tr h="801457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A.GDWG.2019.9p.2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GCC to provide EUMETSAT the download script for review to see if this can be provided to users to improve the downloading of GSICS products.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616161"/>
                          </a:solidFill>
                          <a:effectLst/>
                          <a:hlinkClick r:id="rId3" tooltip="This link opens a non-government website in a new window."/>
                        </a:rPr>
                        <a:t>Script provided for review and place on wiki</a:t>
                      </a:r>
                      <a:r>
                        <a:rPr lang="en-US" sz="1000" dirty="0">
                          <a:effectLst/>
                        </a:rPr>
                        <a:t> 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Closed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22116"/>
                  </a:ext>
                </a:extLst>
              </a:tr>
              <a:tr h="426751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A.GDWG.2019.9l.1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GDWG Chair to provide GCC the updates for GSICS Action Tracker which was agreed at GDWG Web meeting in January 2019.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Open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880418"/>
                  </a:ext>
                </a:extLst>
              </a:tr>
              <a:tr h="520428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A.GDWG.2019.9k.1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GCC to present the options available for the Wiki migration to the GDWG members, and coordinate a way forward to present to the GSICS EP.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Closed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583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220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Actions on GCC and NOAA/GDWG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2467" y="2033646"/>
          <a:ext cx="9739902" cy="2453743"/>
        </p:xfrm>
        <a:graphic>
          <a:graphicData uri="http://schemas.openxmlformats.org/drawingml/2006/table">
            <a:tbl>
              <a:tblPr/>
              <a:tblGrid>
                <a:gridCol w="1736333">
                  <a:extLst>
                    <a:ext uri="{9D8B030D-6E8A-4147-A177-3AD203B41FA5}">
                      <a16:colId xmlns:a16="http://schemas.microsoft.com/office/drawing/2014/main" val="2163369308"/>
                    </a:ext>
                  </a:extLst>
                </a:gridCol>
                <a:gridCol w="4497495">
                  <a:extLst>
                    <a:ext uri="{9D8B030D-6E8A-4147-A177-3AD203B41FA5}">
                      <a16:colId xmlns:a16="http://schemas.microsoft.com/office/drawing/2014/main" val="2947563053"/>
                    </a:ext>
                  </a:extLst>
                </a:gridCol>
                <a:gridCol w="1089830">
                  <a:extLst>
                    <a:ext uri="{9D8B030D-6E8A-4147-A177-3AD203B41FA5}">
                      <a16:colId xmlns:a16="http://schemas.microsoft.com/office/drawing/2014/main" val="2531361947"/>
                    </a:ext>
                  </a:extLst>
                </a:gridCol>
                <a:gridCol w="1119304">
                  <a:extLst>
                    <a:ext uri="{9D8B030D-6E8A-4147-A177-3AD203B41FA5}">
                      <a16:colId xmlns:a16="http://schemas.microsoft.com/office/drawing/2014/main" val="2345863236"/>
                    </a:ext>
                  </a:extLst>
                </a:gridCol>
                <a:gridCol w="1296940">
                  <a:extLst>
                    <a:ext uri="{9D8B030D-6E8A-4147-A177-3AD203B41FA5}">
                      <a16:colId xmlns:a16="http://schemas.microsoft.com/office/drawing/2014/main" val="3636369533"/>
                    </a:ext>
                  </a:extLst>
                </a:gridCol>
              </a:tblGrid>
              <a:tr h="628903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2E6E9E"/>
                          </a:solidFill>
                          <a:effectLst/>
                        </a:rPr>
                        <a:t>Action Id</a:t>
                      </a:r>
                    </a:p>
                  </a:txBody>
                  <a:tcPr marL="60150" marR="60150" marT="33417" marB="33417" anchor="ctr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2E6E9E"/>
                          </a:solidFill>
                          <a:effectLst/>
                        </a:rPr>
                        <a:t>Summary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2E6E9E"/>
                          </a:solidFill>
                          <a:effectLst/>
                        </a:rPr>
                        <a:t>Expected Completion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2E6E9E"/>
                          </a:solidFill>
                          <a:effectLst/>
                        </a:rPr>
                        <a:t>Deliverable Usage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rgbClr val="2E6E9E"/>
                          </a:solidFill>
                          <a:effectLst/>
                        </a:rPr>
                        <a:t>Status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91155"/>
                  </a:ext>
                </a:extLst>
              </a:tr>
              <a:tr h="427967"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A.GCC.2020.1b.1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dirty="0">
                          <a:effectLst/>
                        </a:rPr>
                        <a:t>GCC to organize a web meeting to bring GSCIS Developers and users together. We need to learn how we can make the products better and more accessible. 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3/1/2021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Open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433323"/>
                  </a:ext>
                </a:extLst>
              </a:tr>
              <a:tr h="1085574">
                <a:tc>
                  <a:txBody>
                    <a:bodyPr/>
                    <a:lstStyle/>
                    <a:p>
                      <a:pPr fontAlgn="t"/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A.GDWG.20200416.1</a:t>
                      </a:r>
                      <a:r>
                        <a:rPr lang="en-US" sz="1500" dirty="0">
                          <a:effectLst/>
                        </a:rPr>
                        <a:t>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Manik Bali (NOAA) to coordinate GDWG to investigate developing scripts to generate contents of Annual Calibration Reports from GSICS Corrections.</a:t>
                      </a:r>
                      <a:endParaRPr lang="en-US" sz="1500" dirty="0">
                        <a:effectLst/>
                      </a:endParaRP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3/1/2021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500" dirty="0">
                        <a:effectLst/>
                      </a:endParaRP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Open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8004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5757" y="5054886"/>
            <a:ext cx="9493321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Actions Aim to:</a:t>
            </a:r>
          </a:p>
          <a:p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Develop consensus on producing class of GSICS products that are user friendly.</a:t>
            </a:r>
          </a:p>
          <a:p>
            <a:pPr marL="342900" indent="-342900">
              <a:buAutoNum type="arabicPeriod"/>
            </a:pPr>
            <a:r>
              <a:rPr lang="en-US" sz="1600" dirty="0"/>
              <a:t>To simplify creation of State of Observing report / Calibration reports by agencies and harmonize the tables and plot</a:t>
            </a:r>
          </a:p>
        </p:txBody>
      </p:sp>
    </p:spTree>
    <p:extLst>
      <p:ext uri="{BB962C8B-B14F-4D97-AF65-F5344CB8AC3E}">
        <p14:creationId xmlns:p14="http://schemas.microsoft.com/office/powerpoint/2010/main" val="2375948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 Actions on GCC ( Status)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228729"/>
          <a:ext cx="9780999" cy="4625767"/>
        </p:xfrm>
        <a:graphic>
          <a:graphicData uri="http://schemas.openxmlformats.org/drawingml/2006/table">
            <a:tbl>
              <a:tblPr/>
              <a:tblGrid>
                <a:gridCol w="1972638">
                  <a:extLst>
                    <a:ext uri="{9D8B030D-6E8A-4147-A177-3AD203B41FA5}">
                      <a16:colId xmlns:a16="http://schemas.microsoft.com/office/drawing/2014/main" val="2163369308"/>
                    </a:ext>
                  </a:extLst>
                </a:gridCol>
                <a:gridCol w="3863083">
                  <a:extLst>
                    <a:ext uri="{9D8B030D-6E8A-4147-A177-3AD203B41FA5}">
                      <a16:colId xmlns:a16="http://schemas.microsoft.com/office/drawing/2014/main" val="2947563053"/>
                    </a:ext>
                  </a:extLst>
                </a:gridCol>
                <a:gridCol w="1263722">
                  <a:extLst>
                    <a:ext uri="{9D8B030D-6E8A-4147-A177-3AD203B41FA5}">
                      <a16:colId xmlns:a16="http://schemas.microsoft.com/office/drawing/2014/main" val="2531361947"/>
                    </a:ext>
                  </a:extLst>
                </a:gridCol>
                <a:gridCol w="1379143">
                  <a:extLst>
                    <a:ext uri="{9D8B030D-6E8A-4147-A177-3AD203B41FA5}">
                      <a16:colId xmlns:a16="http://schemas.microsoft.com/office/drawing/2014/main" val="2345863236"/>
                    </a:ext>
                  </a:extLst>
                </a:gridCol>
                <a:gridCol w="1302413">
                  <a:extLst>
                    <a:ext uri="{9D8B030D-6E8A-4147-A177-3AD203B41FA5}">
                      <a16:colId xmlns:a16="http://schemas.microsoft.com/office/drawing/2014/main" val="3636369533"/>
                    </a:ext>
                  </a:extLst>
                </a:gridCol>
              </a:tblGrid>
              <a:tr h="795396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2E6E9E"/>
                          </a:solidFill>
                          <a:effectLst/>
                        </a:rPr>
                        <a:t>Action Id</a:t>
                      </a:r>
                    </a:p>
                  </a:txBody>
                  <a:tcPr marL="60150" marR="60150" marT="33417" marB="33417" anchor="ctr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2E6E9E"/>
                          </a:solidFill>
                          <a:effectLst/>
                        </a:rPr>
                        <a:t>Summary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2E6E9E"/>
                          </a:solidFill>
                          <a:effectLst/>
                        </a:rPr>
                        <a:t>Expected Completion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2E6E9E"/>
                          </a:solidFill>
                          <a:effectLst/>
                        </a:rPr>
                        <a:t>Deliverable Usage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rgbClr val="2E6E9E"/>
                          </a:solidFill>
                          <a:effectLst/>
                        </a:rPr>
                        <a:t>Status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91155"/>
                  </a:ext>
                </a:extLst>
              </a:tr>
              <a:tr h="423420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A.GCC.20190516.1</a:t>
                      </a:r>
                    </a:p>
                  </a:txBody>
                  <a:tcPr marL="19050" marR="19050" marT="12700" marB="12700" anchor="b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GCC to relax User Guide requirement and uncertainty for GSICS Products, if measurements come from operational maturity.</a:t>
                      </a:r>
                    </a:p>
                  </a:txBody>
                  <a:tcPr marL="19050" marR="19050" marT="12700" marB="12700" anchor="b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5/1/2020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Ongoing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433323"/>
                  </a:ext>
                </a:extLst>
              </a:tr>
              <a:tr h="1074038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A.GCC.20190516.2</a:t>
                      </a:r>
                    </a:p>
                  </a:txBody>
                  <a:tcPr marL="19050" marR="19050" marT="12700" marB="12700" anchor="b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GCC with GRWG to demonstrate the QA4EO nature of selection criterion of reference Instrument to EP members.</a:t>
                      </a:r>
                    </a:p>
                  </a:txBody>
                  <a:tcPr marL="19050" marR="19050" marT="12700" marB="12700" anchor="b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5/1/2020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500" dirty="0">
                        <a:effectLst/>
                      </a:endParaRP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Ongoing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80044"/>
                  </a:ext>
                </a:extLst>
              </a:tr>
              <a:tr h="605956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A.GCC.2019016.3</a:t>
                      </a:r>
                    </a:p>
                  </a:txBody>
                  <a:tcPr marL="19050" marR="19050" marT="12700" marB="12700" anchor="b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GCC to draft the QA4EO based selection criterion of GSICS Deliverables for the endorsement by EP.</a:t>
                      </a:r>
                    </a:p>
                  </a:txBody>
                  <a:tcPr marL="19050" marR="19050" marT="12700" marB="12700" anchor="b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5/1/2020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E-Mail from N.</a:t>
                      </a:r>
                      <a:r>
                        <a:rPr lang="en-US" sz="1500" baseline="0" dirty="0">
                          <a:effectLst/>
                        </a:rPr>
                        <a:t> Fox confirms the QA4EO nature</a:t>
                      </a: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Closed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770869"/>
                  </a:ext>
                </a:extLst>
              </a:tr>
              <a:tr h="795201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A.GCC.2019516.4</a:t>
                      </a:r>
                    </a:p>
                  </a:txBody>
                  <a:tcPr marL="19050" marR="19050" marT="12700" marB="12700" anchor="b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GCC to share the recommendations of EP-5 on applying QA4EO processes in GSICS ( e.g. GPPA) with GSICS EP.</a:t>
                      </a:r>
                    </a:p>
                  </a:txBody>
                  <a:tcPr marL="19050" marR="19050" marT="12700" marB="12700" anchor="b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5/1/2020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solidFill>
                            <a:srgbClr val="616161"/>
                          </a:solidFill>
                          <a:effectLst/>
                        </a:rPr>
                        <a:t>Would present in EP-21</a:t>
                      </a:r>
                      <a:endParaRPr lang="en-US" sz="1500" dirty="0">
                        <a:effectLst/>
                      </a:endParaRP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Closed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22116"/>
                  </a:ext>
                </a:extLst>
              </a:tr>
              <a:tr h="423420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A.WMO.20190516.1</a:t>
                      </a:r>
                    </a:p>
                  </a:txBody>
                  <a:tcPr marL="19050" marR="19050" marT="12700" marB="12700" anchor="b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WMO to address the letter to ISRO for nominating the GDWG Chair</a:t>
                      </a:r>
                    </a:p>
                  </a:txBody>
                  <a:tcPr marL="19050" marR="19050" marT="12700" marB="12700" anchor="b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WMO</a:t>
                      </a:r>
                      <a:r>
                        <a:rPr lang="en-US" sz="1500" baseline="0" dirty="0">
                          <a:effectLst/>
                        </a:rPr>
                        <a:t> sent the letter: </a:t>
                      </a: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Closed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880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56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88" y="359607"/>
            <a:ext cx="3978234" cy="568511"/>
          </a:xfrm>
        </p:spPr>
        <p:txBody>
          <a:bodyPr/>
          <a:lstStyle/>
          <a:p>
            <a:pPr algn="l"/>
            <a:r>
              <a:rPr lang="en-US" sz="36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490" y="1231392"/>
            <a:ext cx="7520750" cy="53157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/>
              <a:t>Introduction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GCC Activities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600" dirty="0">
                <a:solidFill>
                  <a:srgbClr val="00B050"/>
                </a:solidFill>
              </a:rPr>
              <a:t>Global participation in GSICS activities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600" dirty="0">
                <a:solidFill>
                  <a:srgbClr val="00B050"/>
                </a:solidFill>
              </a:rPr>
              <a:t>GSICS Quarterly Newsletter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600" dirty="0">
                <a:solidFill>
                  <a:srgbClr val="00B050"/>
                </a:solidFill>
              </a:rPr>
              <a:t>Meeting Support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</a:rPr>
              <a:t>GSICS Product Status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9900"/>
                </a:solidFill>
              </a:rPr>
              <a:t>New products accepted in past year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</a:rPr>
              <a:t>GSICS Action Tracker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</a:rPr>
              <a:t>GSICS Notebooks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</a:rPr>
              <a:t>GSICS Product Status System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</a:rPr>
              <a:t>Near Term Goals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</a:rPr>
              <a:t>Summary</a:t>
            </a:r>
          </a:p>
          <a:p>
            <a:pPr lvl="1"/>
            <a:endParaRPr lang="en-US" sz="2600" i="1" dirty="0">
              <a:solidFill>
                <a:srgbClr val="000000"/>
              </a:solidFill>
            </a:endParaRPr>
          </a:p>
          <a:p>
            <a:pPr marL="514350" indent="-457200">
              <a:buNone/>
            </a:pPr>
            <a:endParaRPr lang="en-US" sz="2600" i="1" dirty="0">
              <a:solidFill>
                <a:srgbClr val="000000"/>
              </a:solidFill>
            </a:endParaRPr>
          </a:p>
          <a:p>
            <a:pPr lvl="1"/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GCC Activities – Participation in GSICS Activities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0317" y="6006225"/>
            <a:ext cx="5876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Interest in GSICS activities continues to grow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D6C014B-67E3-42B5-9791-56100798C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617465"/>
              </p:ext>
            </p:extLst>
          </p:nvPr>
        </p:nvGraphicFramePr>
        <p:xfrm>
          <a:off x="713984" y="1352811"/>
          <a:ext cx="8267178" cy="4496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228725"/>
          </a:xfrm>
        </p:spPr>
        <p:txBody>
          <a:bodyPr/>
          <a:lstStyle/>
          <a:p>
            <a:r>
              <a:rPr lang="en-US" dirty="0"/>
              <a:t>GSICS Activities-GSICS Newsletter</a:t>
            </a:r>
            <a:br>
              <a:rPr lang="en-US" dirty="0"/>
            </a:br>
            <a:r>
              <a:rPr lang="en-US" dirty="0"/>
              <a:t>https://www.star.nesdis.noaa.gov/smcd/GCC/newsletters.php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9149"/>
            <a:ext cx="7505000" cy="2199931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Over the last year, we published four Issues of the GSICS Newsletter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009900"/>
                </a:solidFill>
              </a:rPr>
              <a:t>19 Research Articles and seven Topics of News to which </a:t>
            </a:r>
            <a:r>
              <a:rPr lang="en-US" dirty="0">
                <a:solidFill>
                  <a:srgbClr val="009900"/>
                </a:solidFill>
                <a:sym typeface="Wingdings" pitchFamily="2" charset="2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009900"/>
                </a:solidFill>
                <a:sym typeface="Wingdings" pitchFamily="2" charset="2"/>
              </a:rPr>
              <a:t>Approximately 70 Scientists contributed as Authors &amp; Co-Authors.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009900"/>
                </a:solidFill>
                <a:sym typeface="Wingdings" pitchFamily="2" charset="2"/>
              </a:rPr>
              <a:t>Special Issue on State of Observing System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009900"/>
                </a:solidFill>
                <a:sym typeface="Wingdings" pitchFamily="2" charset="2"/>
              </a:rPr>
              <a:t>Next Special issue is on State of Observing System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https://www.star.nesdis.noaa.gov/smcd/GCC/newsletters.php</a:t>
            </a:r>
            <a:endParaRPr lang="en-US" sz="2000" dirty="0">
              <a:sym typeface="Wingdings" pitchFamily="2" charset="2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044267" y="1629180"/>
            <a:ext cx="26162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333FF"/>
                </a:solidFill>
              </a:rPr>
              <a:t>GSICS Newsletter Editorial Board </a:t>
            </a:r>
            <a:endParaRPr lang="en-US" sz="1000" b="0" dirty="0">
              <a:solidFill>
                <a:srgbClr val="3333FF"/>
              </a:solidFill>
            </a:endParaRPr>
          </a:p>
          <a:p>
            <a:r>
              <a:rPr lang="en-US" sz="1000" b="0" dirty="0">
                <a:solidFill>
                  <a:srgbClr val="3333FF"/>
                </a:solidFill>
              </a:rPr>
              <a:t>Manik Bali, Editor </a:t>
            </a:r>
          </a:p>
          <a:p>
            <a:r>
              <a:rPr lang="en-US" sz="1000" b="0" dirty="0">
                <a:solidFill>
                  <a:srgbClr val="3333FF"/>
                </a:solidFill>
              </a:rPr>
              <a:t>Lawrence E. Flynn, Reviewer </a:t>
            </a:r>
          </a:p>
          <a:p>
            <a:r>
              <a:rPr lang="en-US" sz="1000" b="0" dirty="0">
                <a:solidFill>
                  <a:srgbClr val="3333FF"/>
                </a:solidFill>
              </a:rPr>
              <a:t>Lori K. Brown, Tech Support </a:t>
            </a:r>
          </a:p>
          <a:p>
            <a:r>
              <a:rPr lang="en-US" sz="1000" b="0" dirty="0" err="1">
                <a:solidFill>
                  <a:srgbClr val="3333FF"/>
                </a:solidFill>
              </a:rPr>
              <a:t>Fangfang</a:t>
            </a:r>
            <a:r>
              <a:rPr lang="en-US" sz="1000" b="0" dirty="0">
                <a:solidFill>
                  <a:srgbClr val="3333FF"/>
                </a:solidFill>
              </a:rPr>
              <a:t> Yu, US Correspondent. </a:t>
            </a:r>
          </a:p>
          <a:p>
            <a:r>
              <a:rPr lang="en-US" sz="1000" b="0" dirty="0">
                <a:solidFill>
                  <a:srgbClr val="3333FF"/>
                </a:solidFill>
              </a:rPr>
              <a:t>Tim </a:t>
            </a:r>
            <a:r>
              <a:rPr lang="en-US" sz="1000" b="0" dirty="0" err="1">
                <a:solidFill>
                  <a:srgbClr val="3333FF"/>
                </a:solidFill>
              </a:rPr>
              <a:t>Hewison</a:t>
            </a:r>
            <a:r>
              <a:rPr lang="en-US" sz="1000" b="0" dirty="0">
                <a:solidFill>
                  <a:srgbClr val="3333FF"/>
                </a:solidFill>
              </a:rPr>
              <a:t>, European Correspondent </a:t>
            </a:r>
          </a:p>
          <a:p>
            <a:r>
              <a:rPr lang="en-US" sz="1000" b="0" dirty="0">
                <a:solidFill>
                  <a:srgbClr val="3333FF"/>
                </a:solidFill>
              </a:rPr>
              <a:t>Yuan Li, Asian Correspondent</a:t>
            </a:r>
          </a:p>
          <a:p>
            <a:endParaRPr lang="en-US" sz="1000" b="0" dirty="0">
              <a:solidFill>
                <a:srgbClr val="3333FF"/>
              </a:solidFill>
            </a:endParaRPr>
          </a:p>
          <a:p>
            <a:r>
              <a:rPr lang="en-US" sz="1000" dirty="0">
                <a:solidFill>
                  <a:srgbClr val="3333FF"/>
                </a:solidFill>
              </a:rPr>
              <a:t>Reviewers in the past year</a:t>
            </a:r>
          </a:p>
          <a:p>
            <a:r>
              <a:rPr lang="en-US" sz="1000" b="0" dirty="0">
                <a:solidFill>
                  <a:srgbClr val="3333FF"/>
                </a:solidFill>
              </a:rPr>
              <a:t>Lawrence E. Flynn, NOAA</a:t>
            </a:r>
          </a:p>
          <a:p>
            <a:r>
              <a:rPr lang="en-US" sz="1000" b="0" dirty="0">
                <a:solidFill>
                  <a:srgbClr val="3333FF"/>
                </a:solidFill>
              </a:rPr>
              <a:t>Tim </a:t>
            </a:r>
            <a:r>
              <a:rPr lang="en-US" sz="1000" b="0" dirty="0" err="1">
                <a:solidFill>
                  <a:srgbClr val="3333FF"/>
                </a:solidFill>
              </a:rPr>
              <a:t>Hewison</a:t>
            </a:r>
            <a:r>
              <a:rPr lang="en-US" sz="1000" b="0" dirty="0">
                <a:solidFill>
                  <a:srgbClr val="3333FF"/>
                </a:solidFill>
              </a:rPr>
              <a:t>, EUMETSAT</a:t>
            </a:r>
          </a:p>
          <a:p>
            <a:r>
              <a:rPr lang="en-US" sz="1000" b="0" dirty="0">
                <a:solidFill>
                  <a:srgbClr val="3333FF"/>
                </a:solidFill>
              </a:rPr>
              <a:t>Sri </a:t>
            </a:r>
            <a:r>
              <a:rPr lang="en-US" sz="1000" b="0" dirty="0" err="1">
                <a:solidFill>
                  <a:srgbClr val="3333FF"/>
                </a:solidFill>
              </a:rPr>
              <a:t>Harshara</a:t>
            </a:r>
            <a:r>
              <a:rPr lang="en-US" sz="1000" b="0" dirty="0">
                <a:solidFill>
                  <a:srgbClr val="3333FF"/>
                </a:solidFill>
              </a:rPr>
              <a:t> </a:t>
            </a:r>
            <a:r>
              <a:rPr lang="en-US" sz="1000" b="0" dirty="0" err="1">
                <a:solidFill>
                  <a:srgbClr val="3333FF"/>
                </a:solidFill>
              </a:rPr>
              <a:t>Madhavan</a:t>
            </a:r>
            <a:r>
              <a:rPr lang="en-US" sz="1000" b="0" dirty="0">
                <a:solidFill>
                  <a:srgbClr val="3333FF"/>
                </a:solidFill>
              </a:rPr>
              <a:t>, SSAI/NASA</a:t>
            </a:r>
          </a:p>
          <a:p>
            <a:r>
              <a:rPr lang="en-US" sz="1000" b="0" dirty="0">
                <a:solidFill>
                  <a:srgbClr val="3333FF"/>
                </a:solidFill>
              </a:rPr>
              <a:t>Tony </a:t>
            </a:r>
            <a:r>
              <a:rPr lang="en-US" sz="1000" b="0" dirty="0" err="1">
                <a:solidFill>
                  <a:srgbClr val="3333FF"/>
                </a:solidFill>
              </a:rPr>
              <a:t>Reale</a:t>
            </a:r>
            <a:r>
              <a:rPr lang="en-US" sz="1000" b="0" dirty="0">
                <a:solidFill>
                  <a:srgbClr val="3333FF"/>
                </a:solidFill>
              </a:rPr>
              <a:t>, NOAA</a:t>
            </a:r>
          </a:p>
          <a:p>
            <a:r>
              <a:rPr lang="en-US" sz="1000" b="0" dirty="0">
                <a:solidFill>
                  <a:srgbClr val="3333FF"/>
                </a:solidFill>
              </a:rPr>
              <a:t>Fangfang Yu, NOAA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BE6563-087B-484B-8BE3-313660641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81" y="4020641"/>
            <a:ext cx="2447395" cy="2899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FAB55C-276A-47FA-A1BD-4508AB595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8484" y="4020640"/>
            <a:ext cx="2367516" cy="2899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B4592-4D7A-4E56-A60F-4CB4BE832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484" y="4066475"/>
            <a:ext cx="2367516" cy="2948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85A4B9-AC03-4963-9408-5456BDA143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929" y="4066475"/>
            <a:ext cx="2246516" cy="28174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39274-7B77-2977-096A-EA443752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B8754-EF96-A482-289F-617532751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600205"/>
            <a:ext cx="8915400" cy="3470560"/>
          </a:xfrm>
        </p:spPr>
        <p:txBody>
          <a:bodyPr/>
          <a:lstStyle/>
          <a:p>
            <a:r>
              <a:rPr lang="en-US" dirty="0"/>
              <a:t>GSICS Coordination Center supported the GSICS Annual Meeting 2022.</a:t>
            </a:r>
          </a:p>
          <a:p>
            <a:r>
              <a:rPr lang="en-US" dirty="0"/>
              <a:t>Meeting Minutes /Agenda can be accessed from GSICS Wiki </a:t>
            </a:r>
            <a:r>
              <a:rPr lang="en-US" dirty="0">
                <a:hlinkClick r:id="rId2"/>
              </a:rPr>
              <a:t>http://gsics.atmos.umd.edu/bin/view/Development/Annualmeeting2022</a:t>
            </a:r>
            <a:r>
              <a:rPr lang="en-US" dirty="0"/>
              <a:t>  </a:t>
            </a:r>
          </a:p>
          <a:p>
            <a:r>
              <a:rPr lang="en-US" dirty="0"/>
              <a:t>Meeting Actions can be viewed at </a:t>
            </a:r>
            <a:r>
              <a:rPr lang="en-US" dirty="0">
                <a:hlinkClick r:id="rId3"/>
              </a:rPr>
              <a:t>https://www.star.nesdis.noaa.gov/smcd/GCC/MeetingActions.php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9456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680" y="62437"/>
            <a:ext cx="5379523" cy="475375"/>
          </a:xfrm>
        </p:spPr>
        <p:txBody>
          <a:bodyPr/>
          <a:lstStyle/>
          <a:p>
            <a:r>
              <a:rPr lang="en-US" sz="3200" dirty="0"/>
              <a:t>GSICS Products Status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49" y="4312869"/>
            <a:ext cx="9563101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Would like to thank the GRWG/GDWG Subgroup Chairs, the product developers and the GPAT and non GPAT experts for their extensive support of the GPPA process.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129" y="2056009"/>
            <a:ext cx="9393742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 total of 72 Products presently delivered via the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hlinkClick r:id="rId3"/>
              </a:rPr>
              <a:t>GSICS Product Catalog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Operational        12 product   [12 EUMETSAT]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Preoperational   10 products [10 NOAA]</a:t>
            </a:r>
          </a:p>
          <a:p>
            <a:r>
              <a:rPr lang="en-US" sz="1800" dirty="0">
                <a:solidFill>
                  <a:schemeClr val="tx1"/>
                </a:solidFill>
              </a:rPr>
              <a:t>Demonstration   44 products [12 EUMETSAT, 13 NOAA, 12 JMA, 1 KMA, 2 ISRO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]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Prototype            6 products [ 6 EUMETSAT]  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5268-E037-414C-8859-7426C324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5646"/>
            <a:ext cx="8915400" cy="546244"/>
          </a:xfrm>
        </p:spPr>
        <p:txBody>
          <a:bodyPr/>
          <a:lstStyle/>
          <a:p>
            <a:r>
              <a:rPr lang="en-US" dirty="0"/>
              <a:t>New GSICS </a:t>
            </a:r>
            <a:r>
              <a:rPr lang="en-US" sz="3200" dirty="0"/>
              <a:t>Google</a:t>
            </a:r>
            <a:r>
              <a:rPr lang="en-US" dirty="0"/>
              <a:t> </a:t>
            </a:r>
            <a:r>
              <a:rPr lang="en-US" dirty="0" err="1"/>
              <a:t>Colab</a:t>
            </a:r>
            <a:r>
              <a:rPr lang="en-US" dirty="0"/>
              <a:t> Notebook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5ED51-A396-4537-95DE-AEC9E38D5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9945"/>
            <a:ext cx="1667436" cy="2242409"/>
          </a:xfrm>
          <a:prstGeom prst="rect">
            <a:avLst/>
          </a:prstGeom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19C3A3C2-3190-44C9-9921-1BF02DA9B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828" y="4457343"/>
            <a:ext cx="1667437" cy="2400657"/>
          </a:xfrm>
          <a:prstGeom prst="rect">
            <a:avLst/>
          </a:prstGeom>
        </p:spPr>
      </p:pic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9FA0C62A-9826-4EF7-868D-6B0BFE2E7BB7}"/>
              </a:ext>
            </a:extLst>
          </p:cNvPr>
          <p:cNvSpPr txBox="1"/>
          <p:nvPr/>
        </p:nvSpPr>
        <p:spPr>
          <a:xfrm>
            <a:off x="-20608" y="4098233"/>
            <a:ext cx="1667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GSICS RAC Product</a:t>
            </a:r>
          </a:p>
        </p:txBody>
      </p:sp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275C3E0E-BA8D-4D96-84A6-82136C36D85E}"/>
              </a:ext>
            </a:extLst>
          </p:cNvPr>
          <p:cNvSpPr txBox="1"/>
          <p:nvPr/>
        </p:nvSpPr>
        <p:spPr>
          <a:xfrm>
            <a:off x="3437817" y="4005899"/>
            <a:ext cx="221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GSICS Deliverables SRF/Cal Tables</a:t>
            </a:r>
          </a:p>
        </p:txBody>
      </p:sp>
      <p:pic>
        <p:nvPicPr>
          <p:cNvPr id="12" name="Picture 11">
            <a:hlinkClick r:id="rId5"/>
            <a:extLst>
              <a:ext uri="{FF2B5EF4-FFF2-40B4-BE49-F238E27FC236}">
                <a16:creationId xmlns:a16="http://schemas.microsoft.com/office/drawing/2014/main" id="{BC60EB34-F774-4726-BBD9-163FD6EA2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7817" y="4579945"/>
            <a:ext cx="1985643" cy="21554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FA3E5A-43B3-4D1A-9B3B-46DD49351B1C}"/>
              </a:ext>
            </a:extLst>
          </p:cNvPr>
          <p:cNvSpPr txBox="1"/>
          <p:nvPr/>
        </p:nvSpPr>
        <p:spPr>
          <a:xfrm>
            <a:off x="505609" y="1775012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7E20BF-6130-4EF0-9F84-F6A0C38D0F56}"/>
              </a:ext>
            </a:extLst>
          </p:cNvPr>
          <p:cNvSpPr txBox="1"/>
          <p:nvPr/>
        </p:nvSpPr>
        <p:spPr>
          <a:xfrm>
            <a:off x="336159" y="542291"/>
            <a:ext cx="9684176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New </a:t>
            </a:r>
            <a:r>
              <a:rPr lang="en-US" sz="1600" dirty="0" err="1">
                <a:solidFill>
                  <a:schemeClr val="tx1"/>
                </a:solidFill>
              </a:rPr>
              <a:t>Colab</a:t>
            </a:r>
            <a:r>
              <a:rPr lang="en-US" sz="1600" dirty="0">
                <a:solidFill>
                  <a:schemeClr val="tx1"/>
                </a:solidFill>
              </a:rPr>
              <a:t> files were created and previous maintained and supported.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Python Script can read and use GSICS Products/Deliverables. It can be run directly from the browser.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Connects Users directly with product producers which helps in collaborative development.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shared instantly. Click on hyperlinks below and start using GSICS Products/Deliverables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hlinkClick r:id="rId3"/>
            <a:extLst>
              <a:ext uri="{FF2B5EF4-FFF2-40B4-BE49-F238E27FC236}">
                <a16:creationId xmlns:a16="http://schemas.microsoft.com/office/drawing/2014/main" id="{41D0F5FA-14DF-4EC8-AA1F-8BEFFA56DC23}"/>
              </a:ext>
            </a:extLst>
          </p:cNvPr>
          <p:cNvSpPr txBox="1"/>
          <p:nvPr/>
        </p:nvSpPr>
        <p:spPr>
          <a:xfrm>
            <a:off x="1629170" y="4116056"/>
            <a:ext cx="1667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GSICS NRT Product</a:t>
            </a:r>
          </a:p>
        </p:txBody>
      </p:sp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CE1ADC48-B95F-42B3-BBA6-DD0EA867CA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7012" y="4579945"/>
            <a:ext cx="1985643" cy="2155449"/>
          </a:xfrm>
          <a:prstGeom prst="rect">
            <a:avLst/>
          </a:prstGeom>
        </p:spPr>
      </p:pic>
      <p:sp>
        <p:nvSpPr>
          <p:cNvPr id="15" name="TextBox 14">
            <a:hlinkClick r:id="rId5"/>
            <a:extLst>
              <a:ext uri="{FF2B5EF4-FFF2-40B4-BE49-F238E27FC236}">
                <a16:creationId xmlns:a16="http://schemas.microsoft.com/office/drawing/2014/main" id="{A649626A-928F-4B0E-85CA-3C6C959DF757}"/>
              </a:ext>
            </a:extLst>
          </p:cNvPr>
          <p:cNvSpPr txBox="1"/>
          <p:nvPr/>
        </p:nvSpPr>
        <p:spPr>
          <a:xfrm>
            <a:off x="5423460" y="4005899"/>
            <a:ext cx="2218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GEMS Data Processing</a:t>
            </a:r>
          </a:p>
        </p:txBody>
      </p:sp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29F6B4AE-D583-4D4F-8DB5-B86918448E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2655" y="4666197"/>
            <a:ext cx="2183634" cy="2189640"/>
          </a:xfrm>
          <a:prstGeom prst="rect">
            <a:avLst/>
          </a:prstGeom>
        </p:spPr>
      </p:pic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1FF48121-61DB-49A1-9685-91408833EE2A}"/>
              </a:ext>
            </a:extLst>
          </p:cNvPr>
          <p:cNvSpPr txBox="1"/>
          <p:nvPr/>
        </p:nvSpPr>
        <p:spPr>
          <a:xfrm>
            <a:off x="7642304" y="4026526"/>
            <a:ext cx="221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State of Observing System Charts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326198-E28C-2AB7-280F-6F378A7CB2C0}"/>
              </a:ext>
            </a:extLst>
          </p:cNvPr>
          <p:cNvSpPr/>
          <p:nvPr/>
        </p:nvSpPr>
        <p:spPr>
          <a:xfrm>
            <a:off x="6715805" y="2606190"/>
            <a:ext cx="28540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Seek EP/GRWG  approval to designate Notebooks GSICS Deliverables</a:t>
            </a:r>
          </a:p>
        </p:txBody>
      </p:sp>
    </p:spTree>
    <p:extLst>
      <p:ext uri="{BB962C8B-B14F-4D97-AF65-F5344CB8AC3E}">
        <p14:creationId xmlns:p14="http://schemas.microsoft.com/office/powerpoint/2010/main" val="849621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680" y="446899"/>
            <a:ext cx="5379523" cy="475375"/>
          </a:xfrm>
        </p:spPr>
        <p:txBody>
          <a:bodyPr/>
          <a:lstStyle/>
          <a:p>
            <a:r>
              <a:rPr lang="en-US" sz="3200" dirty="0"/>
              <a:t>GSICS Notebooks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755" y="2708397"/>
            <a:ext cx="9453962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en-US" sz="18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Spectral Response Function (SRF) </a:t>
            </a:r>
            <a:r>
              <a:rPr lang="en-US" altLang="en-US" sz="1800" b="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netCDF</a:t>
            </a:r>
            <a:r>
              <a:rPr lang="en-US" altLang="en-US" sz="18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SRFs used in GIRO in </a:t>
            </a:r>
            <a:r>
              <a:rPr lang="en-US" altLang="en-US" sz="1800" b="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NetCDF</a:t>
            </a:r>
            <a:r>
              <a:rPr lang="en-US" altLang="en-US" sz="18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(Author: Masaya Takahashi, JMA) Note</a:t>
            </a:r>
          </a:p>
          <a:p>
            <a:pPr marL="342900" indent="-342900">
              <a:buFont typeface="+mj-lt"/>
              <a:buAutoNum type="arabicPeriod"/>
            </a:pPr>
            <a:endParaRPr lang="en-US" altLang="en-US" sz="1800" b="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sz="18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GEO-LEO-IR Collocation </a:t>
            </a:r>
            <a:r>
              <a:rPr lang="en-US" altLang="en-US" sz="1800" b="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netCDF</a:t>
            </a:r>
            <a:r>
              <a:rPr lang="en-US" altLang="en-US" sz="18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Intermediate Collocation data </a:t>
            </a:r>
            <a:r>
              <a:rPr lang="en-US" altLang="en-US" sz="1800" b="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Himaware</a:t>
            </a:r>
            <a:r>
              <a:rPr lang="en-US" altLang="en-US" sz="18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METSAT 1R/2 Vs  AIRS/IASI/MODIS (Author: Masaya Takahashi, JMA) [ Above Notebook can be tuned ]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sz="18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LEO L1 </a:t>
            </a:r>
            <a:r>
              <a:rPr lang="en-US" altLang="en-US" sz="1800" b="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netCDF</a:t>
            </a:r>
            <a:r>
              <a:rPr lang="en-US" altLang="en-US" sz="18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IASI Reference Radiances (Author: Masaya Takahashi, JMA) [Above Notebook can be tuned]</a:t>
            </a:r>
          </a:p>
          <a:p>
            <a:pPr marL="342900" indent="-342900">
              <a:buFont typeface="+mj-lt"/>
              <a:buAutoNum type="arabicPeriod"/>
            </a:pPr>
            <a:endParaRPr lang="en-US" altLang="en-US" sz="1800" b="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hlinkClick r:id="rId6"/>
              </a:rPr>
              <a:t>Level 1C inter calibration tables</a:t>
            </a:r>
            <a:r>
              <a:rPr lang="en-US" sz="1800" b="0" dirty="0">
                <a:solidFill>
                  <a:schemeClr val="tx1"/>
                </a:solidFill>
              </a:rPr>
              <a:t>: Inter-Cal tables for Microwave Radiometers, e.g., SSMI series TRMM Constellation and GPM Radiometers (Author: Wes Berg, CSU)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755" y="1845630"/>
            <a:ext cx="9759245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Notebooks for Deliverables</a:t>
            </a:r>
          </a:p>
        </p:txBody>
      </p:sp>
    </p:spTree>
    <p:extLst>
      <p:ext uri="{BB962C8B-B14F-4D97-AF65-F5344CB8AC3E}">
        <p14:creationId xmlns:p14="http://schemas.microsoft.com/office/powerpoint/2010/main" val="204030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99102</TotalTime>
  <Words>2477</Words>
  <Application>Microsoft Office PowerPoint</Application>
  <PresentationFormat>A4 Paper (210x297 mm)</PresentationFormat>
  <Paragraphs>384</Paragraphs>
  <Slides>25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Helvetica</vt:lpstr>
      <vt:lpstr>Tahoma</vt:lpstr>
      <vt:lpstr>Times New Roman</vt:lpstr>
      <vt:lpstr>Wingdings</vt:lpstr>
      <vt:lpstr>Office Theme</vt:lpstr>
      <vt:lpstr> GSICS Coordination Centre (GCC)  Report for 2021-2022  </vt:lpstr>
      <vt:lpstr>Disclaimer</vt:lpstr>
      <vt:lpstr>Outline</vt:lpstr>
      <vt:lpstr>GCC Activities – Participation in GSICS Activities</vt:lpstr>
      <vt:lpstr>GSICS Activities-GSICS Newsletter https://www.star.nesdis.noaa.gov/smcd/GCC/newsletters.php</vt:lpstr>
      <vt:lpstr>Meeting Support</vt:lpstr>
      <vt:lpstr>GSICS Products Status</vt:lpstr>
      <vt:lpstr>New GSICS Google Colab Notebook</vt:lpstr>
      <vt:lpstr>GSICS Notebooks</vt:lpstr>
      <vt:lpstr>PowerPoint Presentation</vt:lpstr>
      <vt:lpstr>Sample Status Emails</vt:lpstr>
      <vt:lpstr>GCC Action Status [2020+2022]</vt:lpstr>
      <vt:lpstr>Actions Webpage https://www.star.nesdis.noaa.gov/smcd/GCC/MeetingActions.php</vt:lpstr>
      <vt:lpstr>Bias Plots of GSICS Products available on the Catalog</vt:lpstr>
      <vt:lpstr>Near-term 2021-2022 Goals</vt:lpstr>
      <vt:lpstr>Guidance from Executive Panel</vt:lpstr>
      <vt:lpstr>Summary</vt:lpstr>
      <vt:lpstr>PowerPoint Presentation</vt:lpstr>
      <vt:lpstr>Future GSICS Annual Research Meetings</vt:lpstr>
      <vt:lpstr>Backup</vt:lpstr>
      <vt:lpstr>Action item report from 2020</vt:lpstr>
      <vt:lpstr>GCC Action Status</vt:lpstr>
      <vt:lpstr>NOAA-GDWD- Actions Status</vt:lpstr>
      <vt:lpstr>Recent Actions on GCC and NOAA/GDWG </vt:lpstr>
      <vt:lpstr>EP Actions on GCC ( Status)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Manik Bali</cp:lastModifiedBy>
  <cp:revision>2287</cp:revision>
  <cp:lastPrinted>2006-03-06T14:11:17Z</cp:lastPrinted>
  <dcterms:created xsi:type="dcterms:W3CDTF">2010-09-10T00:53:07Z</dcterms:created>
  <dcterms:modified xsi:type="dcterms:W3CDTF">2022-05-09T15:58:23Z</dcterms:modified>
</cp:coreProperties>
</file>