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  <p:sldMasterId id="2147484092" r:id="rId2"/>
    <p:sldMasterId id="2147484104" r:id="rId3"/>
  </p:sldMasterIdLst>
  <p:notesMasterIdLst>
    <p:notesMasterId r:id="rId18"/>
  </p:notesMasterIdLst>
  <p:handoutMasterIdLst>
    <p:handoutMasterId r:id="rId19"/>
  </p:handoutMasterIdLst>
  <p:sldIdLst>
    <p:sldId id="682" r:id="rId4"/>
    <p:sldId id="798" r:id="rId5"/>
    <p:sldId id="804" r:id="rId6"/>
    <p:sldId id="807" r:id="rId7"/>
    <p:sldId id="806" r:id="rId8"/>
    <p:sldId id="799" r:id="rId9"/>
    <p:sldId id="805" r:id="rId10"/>
    <p:sldId id="808" r:id="rId11"/>
    <p:sldId id="809" r:id="rId12"/>
    <p:sldId id="811" r:id="rId13"/>
    <p:sldId id="802" r:id="rId14"/>
    <p:sldId id="708" r:id="rId15"/>
    <p:sldId id="801" r:id="rId16"/>
    <p:sldId id="690" r:id="rId17"/>
  </p:sldIdLst>
  <p:sldSz cx="9906000" cy="6858000" type="A4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358">
          <p15:clr>
            <a:srgbClr val="A4A3A4"/>
          </p15:clr>
        </p15:guide>
        <p15:guide id="11" pos="91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1424">
          <p15:clr>
            <a:srgbClr val="A4A3A4"/>
          </p15:clr>
        </p15:guide>
        <p15:guide id="15" pos="402">
          <p15:clr>
            <a:srgbClr val="A4A3A4"/>
          </p15:clr>
        </p15:guide>
        <p15:guide id="16" pos="1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A2DADE"/>
    <a:srgbClr val="3333FF"/>
    <a:srgbClr val="4E0B55"/>
    <a:srgbClr val="009900"/>
    <a:srgbClr val="FF9900"/>
    <a:srgbClr val="EE2D24"/>
    <a:srgbClr val="C7A775"/>
    <a:srgbClr val="00B5EF"/>
    <a:srgbClr val="CDE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1517" autoAdjust="0"/>
  </p:normalViewPr>
  <p:slideViewPr>
    <p:cSldViewPr snapToGrid="0">
      <p:cViewPr varScale="1">
        <p:scale>
          <a:sx n="79" d="100"/>
          <a:sy n="79" d="100"/>
        </p:scale>
        <p:origin x="1440" y="9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1968" y="72"/>
      </p:cViewPr>
      <p:guideLst>
        <p:guide orient="horz" pos="2928"/>
        <p:guide pos="22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18 March 2022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7808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18 March 2022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5325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4970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5325"/>
            <a:ext cx="503555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18 March 2022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70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3991"/>
            <a:ext cx="84201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9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2172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43"/>
            <a:ext cx="4762500" cy="1933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166425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022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491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716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00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943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18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/>
            </a:lvl1pPr>
            <a:lvl2pPr>
              <a:defRPr sz="20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771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545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65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319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767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8824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fld id="{2D19AC57-DFB7-4E4D-8DE1-64B02170BC2F}" type="datetimeFigureOut">
              <a:rPr lang="en-IN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</a:pPr>
              <a:t>18-03-2022</a:t>
            </a:fld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fld id="{BA3368A0-821B-4BB7-B35D-94B5353B1CBC}" type="slidenum">
              <a:rPr lang="en-IN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5553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fld id="{2D19AC57-DFB7-4E4D-8DE1-64B02170BC2F}" type="datetimeFigureOut">
              <a:rPr lang="en-IN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</a:pPr>
              <a:t>18-03-2022</a:t>
            </a:fld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fld id="{BA3368A0-821B-4BB7-B35D-94B5353B1CBC}" type="slidenum">
              <a:rPr lang="en-IN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31348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fld id="{2D19AC57-DFB7-4E4D-8DE1-64B02170BC2F}" type="datetimeFigureOut">
              <a:rPr lang="en-IN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</a:pPr>
              <a:t>18-03-2022</a:t>
            </a:fld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fld id="{BA3368A0-821B-4BB7-B35D-94B5353B1CBC}" type="slidenum">
              <a:rPr lang="en-IN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0046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fld id="{2D19AC57-DFB7-4E4D-8DE1-64B02170BC2F}" type="datetimeFigureOut">
              <a:rPr lang="en-IN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</a:pPr>
              <a:t>18-03-2022</a:t>
            </a:fld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fld id="{BA3368A0-821B-4BB7-B35D-94B5353B1CBC}" type="slidenum">
              <a:rPr lang="en-IN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052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fld id="{2D19AC57-DFB7-4E4D-8DE1-64B02170BC2F}" type="datetimeFigureOut">
              <a:rPr lang="en-IN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</a:pPr>
              <a:t>18-03-2022</a:t>
            </a:fld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fld id="{BA3368A0-821B-4BB7-B35D-94B5353B1CBC}" type="slidenum">
              <a:rPr lang="en-IN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95487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fld id="{2D19AC57-DFB7-4E4D-8DE1-64B02170BC2F}" type="datetimeFigureOut">
              <a:rPr lang="en-IN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</a:pPr>
              <a:t>18-03-2022</a:t>
            </a:fld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fld id="{BA3368A0-821B-4BB7-B35D-94B5353B1CBC}" type="slidenum">
              <a:rPr lang="en-IN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730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fld id="{2D19AC57-DFB7-4E4D-8DE1-64B02170BC2F}" type="datetimeFigureOut">
              <a:rPr lang="en-IN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</a:pPr>
              <a:t>18-03-2022</a:t>
            </a:fld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fld id="{BA3368A0-821B-4BB7-B35D-94B5353B1CBC}" type="slidenum">
              <a:rPr lang="en-IN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67759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fld id="{2D19AC57-DFB7-4E4D-8DE1-64B02170BC2F}" type="datetimeFigureOut">
              <a:rPr lang="en-IN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</a:pPr>
              <a:t>18-03-2022</a:t>
            </a:fld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fld id="{BA3368A0-821B-4BB7-B35D-94B5353B1CBC}" type="slidenum">
              <a:rPr lang="en-IN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78057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fld id="{2D19AC57-DFB7-4E4D-8DE1-64B02170BC2F}" type="datetimeFigureOut">
              <a:rPr lang="en-IN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</a:pPr>
              <a:t>18-03-2022</a:t>
            </a:fld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fld id="{BA3368A0-821B-4BB7-B35D-94B5353B1CBC}" type="slidenum">
              <a:rPr lang="en-IN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10091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fld id="{2D19AC57-DFB7-4E4D-8DE1-64B02170BC2F}" type="datetimeFigureOut">
              <a:rPr lang="en-IN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</a:pPr>
              <a:t>18-03-2022</a:t>
            </a:fld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fld id="{BA3368A0-821B-4BB7-B35D-94B5353B1CBC}" type="slidenum">
              <a:rPr lang="en-IN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3467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fld id="{2D19AC57-DFB7-4E4D-8DE1-64B02170BC2F}" type="datetimeFigureOut">
              <a:rPr lang="en-IN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</a:pPr>
              <a:t>18-03-2022</a:t>
            </a:fld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fld id="{BA3368A0-821B-4BB7-B35D-94B5353B1CBC}" type="slidenum">
              <a:rPr lang="en-IN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3971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499" y="1206500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91505" y="6162695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87" r:id="rId2"/>
    <p:sldLayoutId id="2147484078" r:id="rId3"/>
    <p:sldLayoutId id="2147484080" r:id="rId4"/>
    <p:sldLayoutId id="2147484079" r:id="rId5"/>
    <p:sldLayoutId id="2147484088" r:id="rId6"/>
    <p:sldLayoutId id="2147484089" r:id="rId7"/>
    <p:sldLayoutId id="2147484081" r:id="rId8"/>
    <p:sldLayoutId id="2147484082" r:id="rId9"/>
    <p:sldLayoutId id="2147484083" r:id="rId10"/>
    <p:sldLayoutId id="2147484084" r:id="rId11"/>
    <p:sldLayoutId id="2147484090" r:id="rId12"/>
    <p:sldLayoutId id="214748409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1DDB4-A1EA-D34D-A54D-6A3040BE37A8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06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fld id="{2D19AC57-DFB7-4E4D-8DE1-64B02170BC2F}" type="datetimeFigureOut">
              <a:rPr lang="en-IN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</a:pPr>
              <a:t>18-03-2022</a:t>
            </a:fld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fld id="{BA3368A0-821B-4BB7-B35D-94B5353B1CBC}" type="slidenum">
              <a:rPr lang="en-IN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N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480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colab.research.google.com/drive/1AbQklydiBgSk3gWe14FcLBe69HiSciJC" TargetMode="External"/><Relationship Id="rId7" Type="http://schemas.openxmlformats.org/officeDocument/2006/relationships/hyperlink" Target="https://colab.research.google.com/drive/1xBNKpAIh42A80h6SkuisM6uOcQ2YaYT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colab.research.google.com/drive/1-nMyJ4z-D2vTqfyI6wqQj1DgRCRfQW-h" TargetMode="External"/><Relationship Id="rId5" Type="http://schemas.openxmlformats.org/officeDocument/2006/relationships/hyperlink" Target="https://colab.research.google.com/drive/1ENBFgZ1IOgXNw6bS-0X14AshT729yIf2?usp=sharing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colab.research.google.com/drive/13Icapoogf0FUkYpfnynFJQm0H68uDNy3" TargetMode="Externa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gsics.tools.eumetsat.int/plotter" TargetMode="External"/><Relationship Id="rId3" Type="http://schemas.openxmlformats.org/officeDocument/2006/relationships/hyperlink" Target="https://colab.research.google.com/drive/1AbQklydiBgSk3gWe14FcLBe69HiSciJC" TargetMode="External"/><Relationship Id="rId7" Type="http://schemas.openxmlformats.org/officeDocument/2006/relationships/hyperlink" Target="https://colab.research.google.com/drive/1xBNKpAIh42A80h6SkuisM6uOcQ2YaYTe" TargetMode="External"/><Relationship Id="rId2" Type="http://schemas.openxmlformats.org/officeDocument/2006/relationships/hyperlink" Target="http://gsics.atmos.umd.edu/bin/view/Development/DownloadGSICSProduct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olab.research.google.com/drive/18SjLpebRKPdEBT_eYuZrEGTQNo82gpn4" TargetMode="External"/><Relationship Id="rId5" Type="http://schemas.openxmlformats.org/officeDocument/2006/relationships/hyperlink" Target="https://colab.research.google.com/drive/1ENBFgZ1IOgXNw6bS-0X14AshT729yIf2?usp=sharing" TargetMode="External"/><Relationship Id="rId10" Type="http://schemas.openxmlformats.org/officeDocument/2006/relationships/hyperlink" Target="https://docs.google.com/spreadsheets/d/1WCSLeawlgvZjzB6GM9pmDlbKMj7CV_tYGqSeT63G4oM/edit?usp=sharing" TargetMode="External"/><Relationship Id="rId4" Type="http://schemas.openxmlformats.org/officeDocument/2006/relationships/hyperlink" Target="https://colab.research.google.com/drive/13Icapoogf0FUkYpfnynFJQm0H68uDNy3" TargetMode="External"/><Relationship Id="rId9" Type="http://schemas.openxmlformats.org/officeDocument/2006/relationships/hyperlink" Target="https://www.star.nesdis.noaa.gov/smcd/GCC/ProductCatalog.ph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RolesAndResponsibilitie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gsics.atmos.umd.edu/pub/Development/Annualmeeting2022/ESA_GDWG_20220316_PCastracane.pptx" TargetMode="External"/><Relationship Id="rId3" Type="http://schemas.openxmlformats.org/officeDocument/2006/relationships/hyperlink" Target="http://gsics.atmos.umd.edu/pub/Development/Annualmeeting2022/GDWG-IMD-report-2022.pdf" TargetMode="External"/><Relationship Id="rId7" Type="http://schemas.openxmlformats.org/officeDocument/2006/relationships/hyperlink" Target="http://gsics.atmos.umd.edu/pub/Development/Annualmeeting2022/noaa_annual_gdwg_2022.pptx" TargetMode="External"/><Relationship Id="rId2" Type="http://schemas.openxmlformats.org/officeDocument/2006/relationships/hyperlink" Target="http://gsics.atmos.umd.edu/pub/Development/Annualmeeting2022/March2022_GDWG_KR_Manik.pptx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gsics.atmos.umd.edu/pub/Development/Annualmeeting2022/ISRO-GSICS-GDWG-March2022.pdf" TargetMode="External"/><Relationship Id="rId5" Type="http://schemas.openxmlformats.org/officeDocument/2006/relationships/hyperlink" Target="http://gsics.atmos.umd.edu/pub/Development/Annualmeeting2022/CMA_GDWG_20220310.pptx" TargetMode="External"/><Relationship Id="rId4" Type="http://schemas.openxmlformats.org/officeDocument/2006/relationships/hyperlink" Target="http://gsics.atmos.umd.edu/pub/Development/Annualmeeting2022/2022_JMAreport_for_GDWG_v0311.ppt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drive/1-nMyJ4z-D2vTqfyI6wqQj1DgRCRfQW-h" TargetMode="Externa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 idx="4294967295"/>
          </p:nvPr>
        </p:nvSpPr>
        <p:spPr>
          <a:xfrm>
            <a:off x="2438400" y="2681975"/>
            <a:ext cx="4901184" cy="1146313"/>
          </a:xfr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GB" sz="3000" dirty="0">
                <a:solidFill>
                  <a:schemeClr val="tx1"/>
                </a:solidFill>
              </a:rPr>
              <a:t>GSICS Data Working Group</a:t>
            </a:r>
            <a:br>
              <a:rPr lang="en-GB" sz="3000" dirty="0">
                <a:solidFill>
                  <a:schemeClr val="tx1"/>
                </a:solidFill>
              </a:rPr>
            </a:br>
            <a:r>
              <a:rPr lang="en-GB" sz="1500" dirty="0">
                <a:solidFill>
                  <a:schemeClr val="tx1"/>
                </a:solidFill>
              </a:rPr>
              <a:t>Plenary Cross Cutting</a:t>
            </a:r>
            <a:br>
              <a:rPr lang="en-GB" sz="3000" dirty="0">
                <a:solidFill>
                  <a:schemeClr val="tx1"/>
                </a:solidFill>
              </a:rPr>
            </a:br>
            <a:r>
              <a:rPr lang="en-GB" sz="1500" dirty="0">
                <a:solidFill>
                  <a:schemeClr val="tx1"/>
                </a:solidFill>
              </a:rPr>
              <a:t>03/18/2022</a:t>
            </a:r>
            <a:endParaRPr lang="en-GB" sz="1500" b="1" dirty="0">
              <a:solidFill>
                <a:schemeClr val="tx1"/>
              </a:solidFill>
            </a:endParaRP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3269677" y="4083139"/>
            <a:ext cx="3162300" cy="64378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600" dirty="0" err="1">
                <a:solidFill>
                  <a:schemeClr val="tx1"/>
                </a:solidFill>
              </a:rPr>
              <a:t>Kamaljit</a:t>
            </a:r>
            <a:r>
              <a:rPr lang="en-US" sz="1600" dirty="0">
                <a:solidFill>
                  <a:schemeClr val="tx1"/>
                </a:solidFill>
              </a:rPr>
              <a:t> Ray (MOES)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Manik Bali (NOAA)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4A558-94E9-4DB2-A0B5-B700F1D62881}"/>
              </a:ext>
            </a:extLst>
          </p:cNvPr>
          <p:cNvSpPr txBox="1"/>
          <p:nvPr/>
        </p:nvSpPr>
        <p:spPr>
          <a:xfrm>
            <a:off x="-19623" y="6211669"/>
            <a:ext cx="551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Contributions from </a:t>
            </a:r>
          </a:p>
          <a:p>
            <a:r>
              <a:rPr lang="en-US" sz="1200" dirty="0">
                <a:solidFill>
                  <a:schemeClr val="tx1"/>
                </a:solidFill>
              </a:rPr>
              <a:t>CMA, Paolo </a:t>
            </a:r>
            <a:r>
              <a:rPr lang="en-US" sz="1200" dirty="0" err="1">
                <a:solidFill>
                  <a:schemeClr val="tx1"/>
                </a:solidFill>
              </a:rPr>
              <a:t>Castracane</a:t>
            </a:r>
            <a:r>
              <a:rPr lang="en-US" sz="1200" dirty="0">
                <a:solidFill>
                  <a:schemeClr val="tx1"/>
                </a:solidFill>
              </a:rPr>
              <a:t>  (ESA),  R. K </a:t>
            </a:r>
            <a:r>
              <a:rPr lang="en-US" sz="1200" dirty="0" err="1">
                <a:solidFill>
                  <a:schemeClr val="tx1"/>
                </a:solidFill>
              </a:rPr>
              <a:t>Giri</a:t>
            </a:r>
            <a:r>
              <a:rPr lang="en-US" sz="1200" dirty="0">
                <a:solidFill>
                  <a:schemeClr val="tx1"/>
                </a:solidFill>
              </a:rPr>
              <a:t>(IMD), </a:t>
            </a:r>
          </a:p>
          <a:p>
            <a:r>
              <a:rPr lang="en-US" sz="1200" dirty="0" err="1">
                <a:solidFill>
                  <a:schemeClr val="tx1"/>
                </a:solidFill>
              </a:rPr>
              <a:t>Nitant</a:t>
            </a:r>
            <a:r>
              <a:rPr lang="en-US" sz="1200" dirty="0">
                <a:solidFill>
                  <a:schemeClr val="tx1"/>
                </a:solidFill>
              </a:rPr>
              <a:t> Dube(ISRO) and Arata </a:t>
            </a:r>
            <a:r>
              <a:rPr lang="en-US" sz="1200" dirty="0" err="1">
                <a:solidFill>
                  <a:schemeClr val="tx1"/>
                </a:solidFill>
              </a:rPr>
              <a:t>Okuyma</a:t>
            </a:r>
            <a:r>
              <a:rPr lang="en-US" sz="1200" dirty="0">
                <a:solidFill>
                  <a:schemeClr val="tx1"/>
                </a:solidFill>
              </a:rPr>
              <a:t>(JMA)</a:t>
            </a:r>
          </a:p>
        </p:txBody>
      </p:sp>
    </p:spTree>
    <p:extLst>
      <p:ext uri="{BB962C8B-B14F-4D97-AF65-F5344CB8AC3E}">
        <p14:creationId xmlns:p14="http://schemas.microsoft.com/office/powerpoint/2010/main" val="14345351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6388CB-4B71-4F81-A584-E6B1FA255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" y="1004549"/>
            <a:ext cx="5054789" cy="4579094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955122DF-2D64-4847-9135-6C3561254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11393"/>
            <a:ext cx="5369600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DCC Product  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notebook</a:t>
            </a:r>
            <a:endParaRPr lang="en-US" altLang="en-US" sz="12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notebook reads DCC products and plots and lists them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GIRO SRF   </a:t>
            </a: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notebook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GSICS Product RAC 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notebook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and NRT notebook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F32F5-D835-47A6-9E9B-58D061A29191}"/>
              </a:ext>
            </a:extLst>
          </p:cNvPr>
          <p:cNvSpPr txBox="1"/>
          <p:nvPr/>
        </p:nvSpPr>
        <p:spPr>
          <a:xfrm>
            <a:off x="5493876" y="3919877"/>
            <a:ext cx="4353855" cy="116955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New Notebooks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hlinkClick r:id="rId6"/>
              </a:rPr>
              <a:t>Generate SOS Report</a:t>
            </a: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hlinkClick r:id="rId7"/>
              </a:rPr>
              <a:t>Compare Solar Data Sets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hlinkClick r:id="rId4"/>
              </a:rPr>
              <a:t>GIRO SRF</a:t>
            </a:r>
            <a:r>
              <a:rPr lang="en-US" sz="1400" dirty="0">
                <a:hlinkClick r:id="rId7"/>
              </a:rPr>
              <a:t> </a:t>
            </a: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Process GEMS data**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50789-85EC-453B-A443-623A503FA9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868" y="5513167"/>
            <a:ext cx="2103174" cy="96926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FB80F20-54C4-4F30-9C35-3712D11B3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3310" y="5454303"/>
            <a:ext cx="2311806" cy="108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F54A53-B361-4254-AED2-979C2CAFB5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3071" y="1267429"/>
            <a:ext cx="4464660" cy="25465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E2661C-A932-4575-BC13-D8F59C31DBB1}"/>
              </a:ext>
            </a:extLst>
          </p:cNvPr>
          <p:cNvSpPr txBox="1"/>
          <p:nvPr/>
        </p:nvSpPr>
        <p:spPr>
          <a:xfrm>
            <a:off x="1389888" y="114226"/>
            <a:ext cx="6376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National Oceanic and Atmospheric Administration (NOAA)</a:t>
            </a:r>
            <a:endParaRPr lang="en-US"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39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22" y="85949"/>
            <a:ext cx="9321216" cy="56146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New Actions from GDWG Breakout Session</a:t>
            </a:r>
            <a:endParaRPr lang="en-IN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4F2B17-ACE3-4485-AB76-89631DDF4546}"/>
              </a:ext>
            </a:extLst>
          </p:cNvPr>
          <p:cNvSpPr txBox="1"/>
          <p:nvPr/>
        </p:nvSpPr>
        <p:spPr>
          <a:xfrm>
            <a:off x="51816" y="5249117"/>
            <a:ext cx="94609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A.20210331.1 To have a meeting on building the best practices for plotting tool. ISRO and CMA, KMA  on plotting tool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A.20210331.2.: ESA to explore providing link of product catalog on EVDC and other ESA websites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A253AE-B1BB-4ED9-BABF-239176220C1A}"/>
              </a:ext>
            </a:extLst>
          </p:cNvPr>
          <p:cNvSpPr txBox="1"/>
          <p:nvPr/>
        </p:nvSpPr>
        <p:spPr>
          <a:xfrm>
            <a:off x="51816" y="997887"/>
            <a:ext cx="9802368" cy="4109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en-US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R.GDWG.20220316.1: Agencies to share their reprocessing best practices</a:t>
            </a:r>
          </a:p>
          <a:p>
            <a:pPr algn="l" rtl="0" fontAlgn="base">
              <a:lnSpc>
                <a:spcPct val="150000"/>
              </a:lnSpc>
            </a:pPr>
            <a:r>
              <a:rPr lang="en-US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A.GDWG.20220316.1: GDWG to discuss if reprocessed data be designated as a GSICS deliverable </a:t>
            </a:r>
            <a:endParaRPr lang="en-US" sz="1600" b="0" i="0" dirty="0"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ct val="150000"/>
              </a:lnSpc>
            </a:pP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R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.GDWG.20220316.2: GDWG members to inform  GCC about the latest membership</a:t>
            </a:r>
          </a:p>
          <a:p>
            <a:pPr algn="l" rtl="0" fontAlgn="base">
              <a:lnSpc>
                <a:spcPct val="150000"/>
              </a:lnSpc>
            </a:pPr>
            <a:r>
              <a:rPr lang="en-US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A.GDWG.20220316.3: CMA to present use of GSICS coefficients in NWP processing  </a:t>
            </a:r>
          </a:p>
          <a:p>
            <a:pPr algn="l" rtl="0" fontAlgn="base">
              <a:lnSpc>
                <a:spcPct val="150000"/>
              </a:lnSpc>
            </a:pPr>
            <a:r>
              <a:rPr lang="en-US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600" b="0" i="0" dirty="0"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ct val="150000"/>
              </a:lnSpc>
            </a:pPr>
            <a:r>
              <a:rPr lang="en-US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A.GDWG.20220316.4: GSICS members to contact Paolo (ESA) and provide feedback to EVDC </a:t>
            </a:r>
            <a:endParaRPr lang="en-US" sz="1600" b="0" i="0" dirty="0"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ct val="150000"/>
              </a:lnSpc>
            </a:pPr>
            <a:r>
              <a:rPr lang="en-US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A.GDWG.20220316.5:  IMD/ISRO Cal/Val portal link to be provided to ESA to be included in the CEOS Cal/Val portal </a:t>
            </a:r>
            <a:endParaRPr lang="en-US" sz="1600" b="0" i="0" dirty="0"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ct val="150000"/>
              </a:lnSpc>
            </a:pPr>
            <a:r>
              <a:rPr lang="en-US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A.GDWG.20220316.6: GSICS-GDWG(Manik) to work closely with ESA ( Paolo) to integrate GSICS notebooks into the ESA metrology notebooks.  </a:t>
            </a:r>
          </a:p>
          <a:p>
            <a:pPr algn="l" rtl="0" fontAlgn="base">
              <a:lnSpc>
                <a:spcPct val="150000"/>
              </a:lnSpc>
            </a:pP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A.GDWG.20220316.7: GDWG to contact GRWG to gather requirements for  combined product</a:t>
            </a:r>
          </a:p>
          <a:p>
            <a:pPr algn="l" rtl="0" fontAlgn="base">
              <a:lnSpc>
                <a:spcPct val="150000"/>
              </a:lnSpc>
            </a:pP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A.GDWG.20220316.7: Provide guidelines for UV SRF and help with readers and writers</a:t>
            </a:r>
            <a:endParaRPr lang="en-US" sz="1600" b="0" i="0" dirty="0"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1F91C-3829-4990-AA25-6B400B7841F6}"/>
              </a:ext>
            </a:extLst>
          </p:cNvPr>
          <p:cNvSpPr txBox="1"/>
          <p:nvPr/>
        </p:nvSpPr>
        <p:spPr>
          <a:xfrm>
            <a:off x="2706624" y="6078160"/>
            <a:ext cx="4786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Suggestions are welcome</a:t>
            </a:r>
          </a:p>
        </p:txBody>
      </p:sp>
    </p:spTree>
    <p:extLst>
      <p:ext uri="{BB962C8B-B14F-4D97-AF65-F5344CB8AC3E}">
        <p14:creationId xmlns:p14="http://schemas.microsoft.com/office/powerpoint/2010/main" val="2364590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18FD3-0F84-4AD0-9513-AF643517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links to GSICS tools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B7B38BB-7E02-46C9-9AD6-25A3C6B3D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51" y="1305343"/>
            <a:ext cx="9208098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</a:rPr>
              <a:t>Bash script to download GSICS Data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  <a:hlinkClick r:id="rId2"/>
              </a:rPr>
              <a:t>http://gsics.atmos.umd.edu/bin/view/Development/DownloadGSICSProducts</a:t>
            </a:r>
            <a:endParaRPr lang="en-US" altLang="en-US" sz="1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1800" b="0" dirty="0">
                <a:solidFill>
                  <a:srgbClr val="222222"/>
                </a:solidFill>
                <a:cs typeface="Arial" panose="020B0604020202020204" pitchFamily="34" charset="0"/>
              </a:rPr>
              <a:t>Series of notebooks to read, view and process GSICS Data and Deliverables from the browser in a collaborative ecosystem</a:t>
            </a:r>
            <a:endParaRPr lang="en-US" altLang="en-US" sz="1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</a:rPr>
              <a:t>DCC Product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/>
                <a:cs typeface="Arial"/>
                <a:hlinkClick r:id="rId3"/>
              </a:rPr>
              <a:t>notebook</a:t>
            </a:r>
            <a:endParaRPr lang="en-US" altLang="en-US" sz="1800" b="0" dirty="0">
              <a:latin typeface="Arial"/>
              <a:cs typeface="Arial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</a:rPr>
              <a:t>This notebook reads DCC products and plots and lists them</a:t>
            </a:r>
            <a:endParaRPr lang="en-US" altLang="en-US" sz="1800" b="0" i="0" u="none" strike="noStrike" cap="none" normalizeH="0" baseline="0" dirty="0">
              <a:ln>
                <a:noFill/>
              </a:ln>
              <a:effectLst/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</a:rPr>
              <a:t>GIRO SRF </a:t>
            </a:r>
            <a:r>
              <a:rPr lang="en-US" altLang="en-US" sz="1800" b="0" dirty="0">
                <a:solidFill>
                  <a:srgbClr val="222222"/>
                </a:solidFill>
                <a:latin typeface="Arial"/>
                <a:cs typeface="Arial"/>
              </a:rPr>
              <a:t>  </a:t>
            </a:r>
            <a:r>
              <a:rPr lang="en-US" altLang="en-US" sz="1800" b="0" dirty="0">
                <a:solidFill>
                  <a:srgbClr val="1155CC"/>
                </a:solidFill>
                <a:latin typeface="Arial"/>
                <a:cs typeface="Arial"/>
              </a:rPr>
              <a:t>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/>
                <a:cs typeface="Arial"/>
                <a:hlinkClick r:id="rId4"/>
              </a:rPr>
              <a:t>notebook</a:t>
            </a:r>
            <a:r>
              <a:rPr lang="en-US" altLang="en-US" sz="1800" b="0" dirty="0">
                <a:solidFill>
                  <a:srgbClr val="1155CC"/>
                </a:solidFill>
                <a:latin typeface="Arial"/>
                <a:cs typeface="Arial"/>
              </a:rPr>
              <a:t>      </a:t>
            </a:r>
            <a:endParaRPr lang="en-US" altLang="en-US" sz="1800" b="0" i="0" u="none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GSICS Product RAC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  <a:hlinkClick r:id="rId5"/>
              </a:rPr>
              <a:t>notebook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and NRT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  <a:hlinkClick r:id="rId6"/>
              </a:rPr>
              <a:t>notebook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7"/>
              </a:rPr>
              <a:t>Compare Solar Data Sets</a:t>
            </a:r>
          </a:p>
          <a:p>
            <a:pPr lvl="1"/>
            <a:endParaRPr lang="en-US" altLang="en-US" sz="1800" b="0" i="0" u="none" strike="noStrike" cap="none" normalizeH="0" baseline="0" dirty="0">
              <a:ln>
                <a:noFill/>
              </a:ln>
              <a:effectLst/>
              <a:latin typeface="Arial"/>
              <a:cs typeface="Arial"/>
            </a:endParaRPr>
          </a:p>
          <a:p>
            <a:r>
              <a:rPr lang="en-US" altLang="en-US" sz="1800" b="0" dirty="0">
                <a:latin typeface="Arial"/>
                <a:cs typeface="Arial"/>
              </a:rPr>
              <a:t>3. Plotting Tool   </a:t>
            </a:r>
            <a:r>
              <a:rPr lang="en-US" sz="1800" b="0" dirty="0">
                <a:latin typeface="Arial"/>
                <a:cs typeface="Arial"/>
                <a:hlinkClick r:id="rId8"/>
              </a:rPr>
              <a:t>http://gsics.tools.eumetsat.int/plotter</a:t>
            </a:r>
            <a:endParaRPr lang="en-US" altLang="en-US" sz="1800" b="0" dirty="0">
              <a:cs typeface="Arial" panose="020B0604020202020204" pitchFamily="34" charset="0"/>
            </a:endParaRPr>
          </a:p>
          <a:p>
            <a:r>
              <a:rPr lang="en-US" altLang="en-US" sz="1800" b="0" dirty="0">
                <a:latin typeface="Arial"/>
                <a:cs typeface="Arial"/>
              </a:rPr>
              <a:t>4. GSICS Product  Catalog: </a:t>
            </a:r>
            <a:r>
              <a:rPr lang="en-US" altLang="en-US" sz="1800" b="0" dirty="0">
                <a:latin typeface="Arial"/>
                <a:cs typeface="Arial"/>
                <a:hlinkClick r:id="rId9"/>
              </a:rPr>
              <a:t>https://www.star.nesdis.noaa.gov/smcd/GCC/ProductCatalog.php</a:t>
            </a:r>
            <a:endParaRPr lang="en-US" altLang="en-US" sz="1800" b="0" dirty="0">
              <a:latin typeface="Arial"/>
              <a:cs typeface="Arial"/>
            </a:endParaRPr>
          </a:p>
          <a:p>
            <a:r>
              <a:rPr lang="en-US" altLang="en-US" sz="1800" b="0" dirty="0">
                <a:solidFill>
                  <a:srgbClr val="000000"/>
                </a:solidFill>
                <a:latin typeface="Arial"/>
                <a:cs typeface="Arial"/>
              </a:rPr>
              <a:t>5. GSICS Product Status registration: Register </a:t>
            </a:r>
            <a:r>
              <a:rPr lang="en-US" altLang="en-US" sz="1800" b="0" dirty="0">
                <a:solidFill>
                  <a:srgbClr val="000000"/>
                </a:solidFill>
                <a:latin typeface="Arial"/>
                <a:cs typeface="Arial"/>
                <a:hlinkClick r:id="rId10"/>
              </a:rPr>
              <a:t>here</a:t>
            </a:r>
            <a:endParaRPr lang="en-US" altLang="en-US" sz="1800" b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8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9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D348-1A04-43CC-B21C-28E36A07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11" y="274638"/>
            <a:ext cx="8915400" cy="954087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4F02A-AC13-426E-8DF4-618D420E666F}"/>
              </a:ext>
            </a:extLst>
          </p:cNvPr>
          <p:cNvSpPr txBox="1"/>
          <p:nvPr/>
        </p:nvSpPr>
        <p:spPr>
          <a:xfrm>
            <a:off x="358346" y="2397211"/>
            <a:ext cx="9168713" cy="233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Data Working Group continues to support the GSICS CAL/VAL activities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By building tools and best practices for the community.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New actions have been picked up to support collaborative ecosystem of development</a:t>
            </a:r>
          </a:p>
          <a:p>
            <a:pPr>
              <a:lnSpc>
                <a:spcPct val="150000"/>
              </a:lnSpc>
            </a:pP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11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174" y="2890521"/>
            <a:ext cx="8915400" cy="95408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698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E6C6-37E4-4CAA-8F54-454BAFE6B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GDWG in the GSICS Framework</a:t>
            </a:r>
          </a:p>
        </p:txBody>
      </p:sp>
      <p:pic>
        <p:nvPicPr>
          <p:cNvPr id="1028" name="Picture 4" descr="GSICS Structure &amp; Partnerships GSICS Exec Panel CGMS GSICS Coordination Centre VIS/NIR Sub-Group WGCV">
            <a:extLst>
              <a:ext uri="{FF2B5EF4-FFF2-40B4-BE49-F238E27FC236}">
                <a16:creationId xmlns:a16="http://schemas.microsoft.com/office/drawing/2014/main" id="{DE0EE15A-ACC6-4D52-AADA-C59DA0DC0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1"/>
          <a:stretch/>
        </p:blipFill>
        <p:spPr bwMode="auto">
          <a:xfrm>
            <a:off x="-1" y="1228724"/>
            <a:ext cx="9906001" cy="537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DFCAD1-2C5B-428C-A94D-F195E42BD312}"/>
              </a:ext>
            </a:extLst>
          </p:cNvPr>
          <p:cNvSpPr txBox="1"/>
          <p:nvPr/>
        </p:nvSpPr>
        <p:spPr>
          <a:xfrm>
            <a:off x="4278489" y="2833511"/>
            <a:ext cx="1761067" cy="95408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776372-1C76-4C73-9147-8C9987559ACF}"/>
              </a:ext>
            </a:extLst>
          </p:cNvPr>
          <p:cNvSpPr txBox="1"/>
          <p:nvPr/>
        </p:nvSpPr>
        <p:spPr>
          <a:xfrm>
            <a:off x="7432246" y="6665698"/>
            <a:ext cx="24737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Slide curtesy Tim </a:t>
            </a:r>
            <a:r>
              <a:rPr lang="en-US" dirty="0" err="1">
                <a:solidFill>
                  <a:schemeClr val="tx1"/>
                </a:solidFill>
              </a:rPr>
              <a:t>Hewison</a:t>
            </a:r>
            <a:r>
              <a:rPr lang="en-US" dirty="0">
                <a:solidFill>
                  <a:schemeClr val="tx1"/>
                </a:solidFill>
              </a:rPr>
              <a:t> (EUMETSAT)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C1E5D7-FAC6-42A5-8178-58A7D59F0258}"/>
              </a:ext>
            </a:extLst>
          </p:cNvPr>
          <p:cNvSpPr txBox="1"/>
          <p:nvPr/>
        </p:nvSpPr>
        <p:spPr>
          <a:xfrm>
            <a:off x="0" y="6139259"/>
            <a:ext cx="427849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GDWG actively supports all aspects of GSICS activities 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. systems/metadata/products/wiki/GPPA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Detailed TOR </a:t>
            </a:r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sz="1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0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41A520-89A8-4A4C-A085-1B7B7402AE39}"/>
              </a:ext>
            </a:extLst>
          </p:cNvPr>
          <p:cNvSpPr txBox="1">
            <a:spLocks/>
          </p:cNvSpPr>
          <p:nvPr/>
        </p:nvSpPr>
        <p:spPr>
          <a:xfrm>
            <a:off x="4806870" y="1075762"/>
            <a:ext cx="4602795" cy="47064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457200">
              <a:lnSpc>
                <a:spcPct val="110000"/>
              </a:lnSpc>
            </a:pPr>
            <a:r>
              <a:rPr lang="en-GB" sz="2000" b="0" kern="0" dirty="0">
                <a:solidFill>
                  <a:prstClr val="black"/>
                </a:solidFill>
                <a:latin typeface="Calibri" panose="020F0502020204030204"/>
              </a:rPr>
              <a:t>Recent GDWG activities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sz="1800" b="0" kern="0" dirty="0">
                <a:solidFill>
                  <a:prstClr val="black"/>
                </a:solidFill>
                <a:latin typeface="Calibri" panose="020F0502020204030204"/>
              </a:rPr>
              <a:t>Websites</a:t>
            </a:r>
          </a:p>
          <a:p>
            <a:pPr marL="852488" lvl="2" indent="-276225" defTabSz="457200">
              <a:lnSpc>
                <a:spcPct val="110000"/>
              </a:lnSpc>
            </a:pPr>
            <a:r>
              <a:rPr lang="en-GB" sz="1600" b="0" kern="0" dirty="0">
                <a:solidFill>
                  <a:prstClr val="black"/>
                </a:solidFill>
                <a:latin typeface="Calibri" panose="020F0502020204030204"/>
              </a:rPr>
              <a:t>GSICS webpage at each agency</a:t>
            </a:r>
          </a:p>
          <a:p>
            <a:pPr marL="852488" lvl="2" indent="-276225" defTabSz="457200">
              <a:lnSpc>
                <a:spcPct val="110000"/>
              </a:lnSpc>
            </a:pPr>
            <a:r>
              <a:rPr lang="en-GB" sz="1600" b="0" kern="0" dirty="0">
                <a:solidFill>
                  <a:prstClr val="black"/>
                </a:solidFill>
                <a:latin typeface="Calibri" panose="020F0502020204030204"/>
              </a:rPr>
              <a:t>Updating new WMO GSICS Portal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sz="1800" b="0" kern="0" dirty="0">
                <a:solidFill>
                  <a:prstClr val="black"/>
                </a:solidFill>
                <a:latin typeface="Calibri" panose="020F0502020204030204"/>
              </a:rPr>
              <a:t>GSICS Collaboration Servers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sz="1800" b="0" kern="0" dirty="0">
                <a:solidFill>
                  <a:prstClr val="black"/>
                </a:solidFill>
                <a:latin typeface="Calibri" panose="020F0502020204030204"/>
              </a:rPr>
              <a:t>Defining GSICS Conventions for new GSICS Deliverables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altLang="ja-JP" sz="1800" b="0" kern="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34" charset="-128"/>
              </a:rPr>
              <a:t>Instrument Event Logging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altLang="ja-JP" sz="1800" b="0" kern="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34" charset="-128"/>
              </a:rPr>
              <a:t>Annual Calibration Report (GRWG/GDWG Chair)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sz="1800" b="0" kern="0" dirty="0">
                <a:solidFill>
                  <a:prstClr val="black"/>
                </a:solidFill>
                <a:latin typeface="Calibri" panose="020F0502020204030204"/>
              </a:rPr>
              <a:t>Updating GSICS Plotting Tool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sz="1800" b="0" kern="0" dirty="0">
                <a:solidFill>
                  <a:prstClr val="black"/>
                </a:solidFill>
                <a:latin typeface="Calibri" panose="020F0502020204030204"/>
              </a:rPr>
              <a:t>Use of GitHub for collaborative work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sz="1800" b="0" kern="0" dirty="0">
                <a:solidFill>
                  <a:prstClr val="black"/>
                </a:solidFill>
                <a:latin typeface="Calibri" panose="020F0502020204030204"/>
              </a:rPr>
              <a:t>Action Tracking Tool (GCC+GDWG)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sz="1800" b="0" kern="0" dirty="0">
                <a:solidFill>
                  <a:prstClr val="black"/>
                </a:solidFill>
                <a:latin typeface="Calibri" panose="020F0502020204030204"/>
              </a:rPr>
              <a:t>Product Status Tool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sz="1800" b="0" kern="0" dirty="0">
                <a:solidFill>
                  <a:prstClr val="black"/>
                </a:solidFill>
                <a:latin typeface="Calibri" panose="020F0502020204030204"/>
              </a:rPr>
              <a:t>Google </a:t>
            </a:r>
            <a:r>
              <a:rPr lang="en-GB" sz="1800" b="0" kern="0" dirty="0" err="1">
                <a:solidFill>
                  <a:prstClr val="black"/>
                </a:solidFill>
                <a:latin typeface="Calibri" panose="020F0502020204030204"/>
              </a:rPr>
              <a:t>Colab</a:t>
            </a:r>
            <a:r>
              <a:rPr lang="en-GB" sz="1800" b="0" kern="0" dirty="0">
                <a:solidFill>
                  <a:prstClr val="black"/>
                </a:solidFill>
                <a:latin typeface="Calibri" panose="020F0502020204030204"/>
              </a:rPr>
              <a:t> Notebook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63C9D1-BB65-CA41-94F7-56464B35CE7E}"/>
              </a:ext>
            </a:extLst>
          </p:cNvPr>
          <p:cNvSpPr/>
          <p:nvPr/>
        </p:nvSpPr>
        <p:spPr>
          <a:xfrm>
            <a:off x="155544" y="5988792"/>
            <a:ext cx="2907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b="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34" charset="-128"/>
              </a:rPr>
              <a:t>https://gsics.wmo.int/en/focal-points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F466FC-1944-3143-A683-88196D60CB16}"/>
              </a:ext>
            </a:extLst>
          </p:cNvPr>
          <p:cNvSpPr txBox="1"/>
          <p:nvPr/>
        </p:nvSpPr>
        <p:spPr>
          <a:xfrm>
            <a:off x="1126645" y="934059"/>
            <a:ext cx="3130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34" charset="-128"/>
              </a:rPr>
              <a:t>GDWG Members as of  March 2021</a:t>
            </a:r>
            <a:endParaRPr kumimoji="1" lang="ja-JP" altLang="en-US" sz="1600" b="0" dirty="0">
              <a:solidFill>
                <a:prstClr val="black"/>
              </a:solidFill>
              <a:latin typeface="Calibri" panose="020F0502020204030204"/>
              <a:ea typeface="游ゴシック" panose="020B0400000000000000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EAA501-794E-48BE-BBC7-EC6601477A86}"/>
              </a:ext>
            </a:extLst>
          </p:cNvPr>
          <p:cNvSpPr txBox="1"/>
          <p:nvPr/>
        </p:nvSpPr>
        <p:spPr>
          <a:xfrm>
            <a:off x="2888011" y="6503124"/>
            <a:ext cx="2611612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Welcome </a:t>
            </a:r>
            <a:r>
              <a:rPr lang="en-US" sz="1200" dirty="0" err="1"/>
              <a:t>Eunkyu</a:t>
            </a:r>
            <a:r>
              <a:rPr lang="en-US" sz="1200" dirty="0"/>
              <a:t> Kim to GDWG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153FA9-362D-4A91-B241-7635AC5737F9}"/>
              </a:ext>
            </a:extLst>
          </p:cNvPr>
          <p:cNvSpPr txBox="1">
            <a:spLocks/>
          </p:cNvSpPr>
          <p:nvPr/>
        </p:nvSpPr>
        <p:spPr>
          <a:xfrm>
            <a:off x="2888011" y="0"/>
            <a:ext cx="5793444" cy="6656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/>
              <a:t>GDWG Membership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221F03-127A-4DC3-A469-39DAAE7D4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41" y="1386558"/>
            <a:ext cx="460279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0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5054C6F-8059-4431-90CA-F260FE617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4" y="343046"/>
            <a:ext cx="8058912" cy="471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201983-CEEB-4A95-84F0-A698842B2AD5}"/>
              </a:ext>
            </a:extLst>
          </p:cNvPr>
          <p:cNvSpPr txBox="1"/>
          <p:nvPr/>
        </p:nvSpPr>
        <p:spPr>
          <a:xfrm>
            <a:off x="577596" y="5141045"/>
            <a:ext cx="8750808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Group Photo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Top Left-Bottom Right: Manik Bali(NOAA), Simon Elliot(EUMETSAT),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Kamaljit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Ray ( Chair GDWG),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Ashim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Mitra(IMD), 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CMA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CMA, 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CMA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Nitant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Dubey(ISRO), S. C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Bhan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(IMD), Paolo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Castracane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(ESA), Arata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Okuyama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(JMA), R. K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Giri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(IMD),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Eunkyu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Kim (KMA)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ED308-ED75-4D4B-959D-55347D1EE9A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56" y="1250230"/>
            <a:ext cx="485140" cy="466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FF3011-7F92-42BA-843B-4784EE5939C7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56" y="1716955"/>
            <a:ext cx="550545" cy="62611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AD5E60-A03F-4FD0-9540-3D8C567C1E54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31" y="2441193"/>
            <a:ext cx="585470" cy="4502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96090F-016F-46D2-A8D0-E8D4536A4192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99" y="2990488"/>
            <a:ext cx="514350" cy="638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016C49-1899-4B91-B125-E7129DC4D023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281" y="3745884"/>
            <a:ext cx="521970" cy="50927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6C4D2C-21A9-491A-96BC-E666056C01DD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355" y="4392060"/>
            <a:ext cx="480695" cy="43307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1E923E-1993-46A8-AA05-B5CBC2C2802D}"/>
              </a:ext>
            </a:extLst>
          </p:cNvPr>
          <p:cNvSpPr txBox="1"/>
          <p:nvPr/>
        </p:nvSpPr>
        <p:spPr>
          <a:xfrm>
            <a:off x="2576488" y="6207177"/>
            <a:ext cx="5266185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13 Participants represented Six GSICS Member agencies</a:t>
            </a:r>
          </a:p>
        </p:txBody>
      </p:sp>
    </p:spTree>
    <p:extLst>
      <p:ext uri="{BB962C8B-B14F-4D97-AF65-F5344CB8AC3E}">
        <p14:creationId xmlns:p14="http://schemas.microsoft.com/office/powerpoint/2010/main" val="229955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E6F04-B77A-48C1-9183-074048257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GDWG Breakout session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D90785-D0A1-4F9C-A7DE-8AFDD2D06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032179"/>
              </p:ext>
            </p:extLst>
          </p:nvPr>
        </p:nvGraphicFramePr>
        <p:xfrm>
          <a:off x="1190244" y="1622900"/>
          <a:ext cx="7525511" cy="3963801"/>
        </p:xfrm>
        <a:graphic>
          <a:graphicData uri="http://schemas.openxmlformats.org/drawingml/2006/table">
            <a:tbl>
              <a:tblPr/>
              <a:tblGrid>
                <a:gridCol w="1112520">
                  <a:extLst>
                    <a:ext uri="{9D8B030D-6E8A-4147-A177-3AD203B41FA5}">
                      <a16:colId xmlns:a16="http://schemas.microsoft.com/office/drawing/2014/main" val="3393991813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1279747804"/>
                    </a:ext>
                  </a:extLst>
                </a:gridCol>
                <a:gridCol w="2218944">
                  <a:extLst>
                    <a:ext uri="{9D8B030D-6E8A-4147-A177-3AD203B41FA5}">
                      <a16:colId xmlns:a16="http://schemas.microsoft.com/office/drawing/2014/main" val="1262522099"/>
                    </a:ext>
                  </a:extLst>
                </a:gridCol>
                <a:gridCol w="2987039">
                  <a:extLst>
                    <a:ext uri="{9D8B030D-6E8A-4147-A177-3AD203B41FA5}">
                      <a16:colId xmlns:a16="http://schemas.microsoft.com/office/drawing/2014/main" val="3984707261"/>
                    </a:ext>
                  </a:extLst>
                </a:gridCol>
              </a:tblGrid>
              <a:tr h="32550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GDWG- Breakout Session Planned Agenda 16 March 2022 12:00-14:00 GMT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131117"/>
                  </a:ext>
                </a:extLst>
              </a:tr>
              <a:tr h="21285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Chair: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Kamaljit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Ray Minutes: Manik Bali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244160"/>
                  </a:ext>
                </a:extLst>
              </a:tr>
              <a:tr h="264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61786"/>
                  </a:ext>
                </a:extLst>
              </a:tr>
              <a:tr h="212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Time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Agency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773043"/>
                  </a:ext>
                </a:extLst>
              </a:tr>
              <a:tr h="2274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Chair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GDWG Introduction</a:t>
                      </a:r>
                      <a:endParaRPr lang="en-US" sz="1200" b="1" i="0" u="sng" strike="noStrike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Kamal jit Ray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672488"/>
                  </a:ext>
                </a:extLst>
              </a:tr>
              <a:tr h="5452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12:15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IMD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IMD GDWG Report</a:t>
                      </a:r>
                      <a:endParaRPr lang="en-US" sz="1100" b="1" i="0" u="sng" strike="noStrike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R. K Giri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478088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12:30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JMA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JMA GDWG Report</a:t>
                      </a:r>
                      <a:endParaRPr lang="en-US" sz="1200" b="1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Arata Okuyama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261100"/>
                  </a:ext>
                </a:extLst>
              </a:tr>
              <a:tr h="315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12:45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CMA GDWG  Report </a:t>
                      </a:r>
                      <a:endParaRPr lang="en-US" sz="1100" b="1" i="0" u="sng" strike="noStrike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Tian Lin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897001"/>
                  </a:ext>
                </a:extLst>
              </a:tr>
              <a:tr h="350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ISRO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ISRO GDWG Annual report</a:t>
                      </a:r>
                      <a:endParaRPr lang="en-US" sz="1200" b="1" i="0" u="sng" strike="noStrike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Nitant Dube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71422"/>
                  </a:ext>
                </a:extLst>
              </a:tr>
              <a:tr h="2274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13:15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NOAA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NOAA Annual Report</a:t>
                      </a:r>
                      <a:endParaRPr lang="en-US" sz="1200" b="1" i="0" u="sng" strike="noStrike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Manik Bali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553242"/>
                  </a:ext>
                </a:extLst>
              </a:tr>
              <a:tr h="300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13:30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Cal/Val Data web portals</a:t>
                      </a:r>
                      <a:endParaRPr lang="en-US" sz="1100" b="1" i="0" u="sng" strike="noStrike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Paolo Castracane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072583"/>
                  </a:ext>
                </a:extLst>
              </a:tr>
              <a:tr h="419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13:45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ROSHYDROMET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ROSHYDROMET Annual Report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Rublev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947122"/>
                  </a:ext>
                </a:extLst>
              </a:tr>
              <a:tr h="21285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KMA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KMA Annual Report (N/A)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Eunkyu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Kim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254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4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CAB57-4EA8-4156-B883-83E8D031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79" y="459360"/>
            <a:ext cx="8915400" cy="458667"/>
          </a:xfrm>
        </p:spPr>
        <p:txBody>
          <a:bodyPr>
            <a:normAutofit fontScale="90000"/>
          </a:bodyPr>
          <a:lstStyle/>
          <a:p>
            <a:r>
              <a:rPr lang="en-US" dirty="0"/>
              <a:t>Actions Status ( 2020)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151B95-7E69-4380-B02D-7ACCAB481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739161"/>
              </p:ext>
            </p:extLst>
          </p:nvPr>
        </p:nvGraphicFramePr>
        <p:xfrm>
          <a:off x="183989" y="1277272"/>
          <a:ext cx="9538022" cy="4733082"/>
        </p:xfrm>
        <a:graphic>
          <a:graphicData uri="http://schemas.openxmlformats.org/drawingml/2006/table">
            <a:tbl>
              <a:tblPr/>
              <a:tblGrid>
                <a:gridCol w="1531653">
                  <a:extLst>
                    <a:ext uri="{9D8B030D-6E8A-4147-A177-3AD203B41FA5}">
                      <a16:colId xmlns:a16="http://schemas.microsoft.com/office/drawing/2014/main" val="413683287"/>
                    </a:ext>
                  </a:extLst>
                </a:gridCol>
                <a:gridCol w="1120791">
                  <a:extLst>
                    <a:ext uri="{9D8B030D-6E8A-4147-A177-3AD203B41FA5}">
                      <a16:colId xmlns:a16="http://schemas.microsoft.com/office/drawing/2014/main" val="3125444264"/>
                    </a:ext>
                  </a:extLst>
                </a:gridCol>
                <a:gridCol w="3142809">
                  <a:extLst>
                    <a:ext uri="{9D8B030D-6E8A-4147-A177-3AD203B41FA5}">
                      <a16:colId xmlns:a16="http://schemas.microsoft.com/office/drawing/2014/main" val="362272878"/>
                    </a:ext>
                  </a:extLst>
                </a:gridCol>
                <a:gridCol w="528617">
                  <a:extLst>
                    <a:ext uri="{9D8B030D-6E8A-4147-A177-3AD203B41FA5}">
                      <a16:colId xmlns:a16="http://schemas.microsoft.com/office/drawing/2014/main" val="3671275298"/>
                    </a:ext>
                  </a:extLst>
                </a:gridCol>
                <a:gridCol w="1031644">
                  <a:extLst>
                    <a:ext uri="{9D8B030D-6E8A-4147-A177-3AD203B41FA5}">
                      <a16:colId xmlns:a16="http://schemas.microsoft.com/office/drawing/2014/main" val="1358905835"/>
                    </a:ext>
                  </a:extLst>
                </a:gridCol>
                <a:gridCol w="980532">
                  <a:extLst>
                    <a:ext uri="{9D8B030D-6E8A-4147-A177-3AD203B41FA5}">
                      <a16:colId xmlns:a16="http://schemas.microsoft.com/office/drawing/2014/main" val="3262067240"/>
                    </a:ext>
                  </a:extLst>
                </a:gridCol>
                <a:gridCol w="1201976">
                  <a:extLst>
                    <a:ext uri="{9D8B030D-6E8A-4147-A177-3AD203B41FA5}">
                      <a16:colId xmlns:a16="http://schemas.microsoft.com/office/drawing/2014/main" val="665652146"/>
                    </a:ext>
                  </a:extLst>
                </a:gridCol>
              </a:tblGrid>
              <a:tr h="48608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Action Id</a:t>
                      </a:r>
                    </a:p>
                  </a:txBody>
                  <a:tcPr marL="33945" marR="33945" marT="18858" marB="18858" anchor="ctr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</a:p>
                  </a:txBody>
                  <a:tcPr marL="33945" marR="33945" marT="18858" marB="18858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Summary</a:t>
                      </a:r>
                    </a:p>
                  </a:txBody>
                  <a:tcPr marL="33945" marR="33945" marT="18858" marB="18858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Lead</a:t>
                      </a:r>
                    </a:p>
                  </a:txBody>
                  <a:tcPr marL="33945" marR="33945" marT="18858" marB="18858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Expected Completion</a:t>
                      </a:r>
                    </a:p>
                  </a:txBody>
                  <a:tcPr marL="33945" marR="33945" marT="18858" marB="18858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Actual Completion</a:t>
                      </a:r>
                    </a:p>
                  </a:txBody>
                  <a:tcPr marL="33945" marR="33945" marT="18858" marB="18858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Status</a:t>
                      </a:r>
                    </a:p>
                  </a:txBody>
                  <a:tcPr marL="33945" marR="33945" marT="18858" marB="18858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306506"/>
                  </a:ext>
                </a:extLst>
              </a:tr>
              <a:tr h="398021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A.GDWG.20202010.1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KMA to provide the members the process to get account and use the KMA GSICS github.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Hysook (KMA)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3/1/20201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KMA provided contact info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Closed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394740"/>
                  </a:ext>
                </a:extLst>
              </a:tr>
              <a:tr h="311447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A.GDWG.20201020.3: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IMD to update to update GSICS on receiving of JPSS data at IMD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IMD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3/1/2021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open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228915"/>
                  </a:ext>
                </a:extLst>
              </a:tr>
              <a:tr h="311447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A.GDWG.20201020.2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R.K </a:t>
                      </a:r>
                      <a:r>
                        <a:rPr lang="en-US" sz="1200" dirty="0" err="1">
                          <a:effectLst/>
                        </a:rPr>
                        <a:t>Giri</a:t>
                      </a:r>
                      <a:r>
                        <a:rPr lang="en-US" sz="1200" dirty="0">
                          <a:effectLst/>
                        </a:rPr>
                        <a:t> (IMD) to provide updates on landing page to GDWG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R.K </a:t>
                      </a:r>
                      <a:r>
                        <a:rPr lang="en-US" sz="1200" dirty="0" err="1">
                          <a:effectLst/>
                        </a:rPr>
                        <a:t>Giri</a:t>
                      </a:r>
                      <a:r>
                        <a:rPr lang="en-US" sz="1200" dirty="0">
                          <a:effectLst/>
                        </a:rPr>
                        <a:t>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3/1/2021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open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63268"/>
                  </a:ext>
                </a:extLst>
              </a:tr>
              <a:tr h="589149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A.GDWG.202010.20.5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GDWG to review GRWG proposed product convention changes (A.GDWG.20201020.4) and revise convention accordingly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GDWG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3/1/2021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Open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07628"/>
                  </a:ext>
                </a:extLst>
              </a:tr>
              <a:tr h="729814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A.GDWG.20200812.1: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http://gsics.atmos.umd.edu/bin/view/Development/20200812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GDWG to review existing product THREDDS directory structure to make it easier for ISCCP-NG users to access products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3/1/2021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Open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243277"/>
                  </a:ext>
                </a:extLst>
              </a:tr>
              <a:tr h="455302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A.GDWG.20200519.9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GDWG Chair to Organizeing a kick off in next few weeks for GDWG Groupfor GDWG chair.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5/1/2021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Web Meeting held on 2020/10/20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Closed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076201"/>
                  </a:ext>
                </a:extLst>
              </a:tr>
              <a:tr h="729814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A.GDWG.20200416.1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http://gsics.atmos.umd.edu/bin/view/Development/20200416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Manik Bali (NOAA) to coordinate GDWG to investigate developing scripts to generate contents of Annual Calibration Reports from GSICS Corrections. 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3/1/2021 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>
                          <a:effectLst/>
                          <a:hlinkClick r:id="rId2"/>
                        </a:rPr>
                        <a:t>https://colab.research.google.com/drive/1-nMyJ4z-D2vTqfyI6wqQj1DgRCRfQW-h</a:t>
                      </a:r>
                      <a:endParaRPr lang="en-US" sz="1200" dirty="0">
                        <a:effectLst/>
                      </a:endParaRP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Closed</a:t>
                      </a:r>
                    </a:p>
                  </a:txBody>
                  <a:tcPr marL="18858" marR="18858" marT="15087" marB="15087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90950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5D224D8B-ECC7-466B-BDCF-D40B58DE1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087154" y="0"/>
            <a:ext cx="4074252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Show  entries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Search:</a:t>
            </a:r>
            <a:endParaRPr kumimoji="0" lang="en-US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9301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EB86D-3A49-458F-A776-24F545ED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411" y="140526"/>
            <a:ext cx="8915400" cy="954087"/>
          </a:xfrm>
        </p:spPr>
        <p:txBody>
          <a:bodyPr/>
          <a:lstStyle/>
          <a:p>
            <a:r>
              <a:rPr lang="en-US" dirty="0"/>
              <a:t>Actions Status ( 2021)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ED4FF2-8355-4139-A42F-B2C482C9A59B}"/>
              </a:ext>
            </a:extLst>
          </p:cNvPr>
          <p:cNvGraphicFramePr>
            <a:graphicFrameLocks noGrp="1"/>
          </p:cNvGraphicFramePr>
          <p:nvPr/>
        </p:nvGraphicFramePr>
        <p:xfrm>
          <a:off x="260189" y="1480101"/>
          <a:ext cx="9385622" cy="1815850"/>
        </p:xfrm>
        <a:graphic>
          <a:graphicData uri="http://schemas.openxmlformats.org/drawingml/2006/table">
            <a:tbl>
              <a:tblPr/>
              <a:tblGrid>
                <a:gridCol w="1799780">
                  <a:extLst>
                    <a:ext uri="{9D8B030D-6E8A-4147-A177-3AD203B41FA5}">
                      <a16:colId xmlns:a16="http://schemas.microsoft.com/office/drawing/2014/main" val="260733772"/>
                    </a:ext>
                  </a:extLst>
                </a:gridCol>
                <a:gridCol w="1832744">
                  <a:extLst>
                    <a:ext uri="{9D8B030D-6E8A-4147-A177-3AD203B41FA5}">
                      <a16:colId xmlns:a16="http://schemas.microsoft.com/office/drawing/2014/main" val="4209049769"/>
                    </a:ext>
                  </a:extLst>
                </a:gridCol>
                <a:gridCol w="1597718">
                  <a:extLst>
                    <a:ext uri="{9D8B030D-6E8A-4147-A177-3AD203B41FA5}">
                      <a16:colId xmlns:a16="http://schemas.microsoft.com/office/drawing/2014/main" val="354689960"/>
                    </a:ext>
                  </a:extLst>
                </a:gridCol>
                <a:gridCol w="1038845">
                  <a:extLst>
                    <a:ext uri="{9D8B030D-6E8A-4147-A177-3AD203B41FA5}">
                      <a16:colId xmlns:a16="http://schemas.microsoft.com/office/drawing/2014/main" val="3168619685"/>
                    </a:ext>
                  </a:extLst>
                </a:gridCol>
                <a:gridCol w="1038845">
                  <a:extLst>
                    <a:ext uri="{9D8B030D-6E8A-4147-A177-3AD203B41FA5}">
                      <a16:colId xmlns:a16="http://schemas.microsoft.com/office/drawing/2014/main" val="1861942800"/>
                    </a:ext>
                  </a:extLst>
                </a:gridCol>
                <a:gridCol w="1038845">
                  <a:extLst>
                    <a:ext uri="{9D8B030D-6E8A-4147-A177-3AD203B41FA5}">
                      <a16:colId xmlns:a16="http://schemas.microsoft.com/office/drawing/2014/main" val="3314613344"/>
                    </a:ext>
                  </a:extLst>
                </a:gridCol>
                <a:gridCol w="1038845">
                  <a:extLst>
                    <a:ext uri="{9D8B030D-6E8A-4147-A177-3AD203B41FA5}">
                      <a16:colId xmlns:a16="http://schemas.microsoft.com/office/drawing/2014/main" val="1408103626"/>
                    </a:ext>
                  </a:extLst>
                </a:gridCol>
              </a:tblGrid>
              <a:tr h="1815850"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A.GMW.20210330.3  </a:t>
                      </a:r>
                    </a:p>
                    <a:p>
                      <a:pPr fontAlgn="t"/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</a:txBody>
                  <a:tcPr marL="80312" marR="80312" marT="64250" marB="6425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Get the GDWG presentation so that the group has the links to the GRWG software tools  </a:t>
                      </a:r>
                    </a:p>
                  </a:txBody>
                  <a:tcPr marL="80312" marR="80312" marT="64250" marB="6425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Robbie </a:t>
                      </a:r>
                      <a:r>
                        <a:rPr lang="en-US" sz="1500" dirty="0" err="1">
                          <a:effectLst/>
                        </a:rPr>
                        <a:t>Iacovazzi</a:t>
                      </a:r>
                      <a:r>
                        <a:rPr lang="en-US" sz="1500" dirty="0">
                          <a:effectLst/>
                        </a:rPr>
                        <a:t>  </a:t>
                      </a:r>
                    </a:p>
                    <a:p>
                      <a:pPr algn="ctr" fontAlgn="t"/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</a:txBody>
                  <a:tcPr marL="80312" marR="80312" marT="64250" marB="6425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4/9/2021 </a:t>
                      </a:r>
                    </a:p>
                  </a:txBody>
                  <a:tcPr marL="80312" marR="80312" marT="64250" marB="6425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</a:rPr>
                        <a:t>4/21/2021 </a:t>
                      </a:r>
                    </a:p>
                  </a:txBody>
                  <a:tcPr marL="80312" marR="80312" marT="64250" marB="6425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</a:rPr>
                        <a:t>Link available from GSICS Wiki page for 2021 Annual Meeting  </a:t>
                      </a:r>
                    </a:p>
                  </a:txBody>
                  <a:tcPr marL="80312" marR="80312" marT="64250" marB="6425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Closed  </a:t>
                      </a:r>
                    </a:p>
                  </a:txBody>
                  <a:tcPr marL="80312" marR="80312" marT="64250" marB="6425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14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987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8F22F-1D45-4AAB-9430-A8E2A1BB9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734" y="255399"/>
            <a:ext cx="8543925" cy="646331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81EE17-7F59-4C83-A2A6-2EBDA6455DC5}"/>
              </a:ext>
            </a:extLst>
          </p:cNvPr>
          <p:cNvSpPr txBox="1"/>
          <p:nvPr/>
        </p:nvSpPr>
        <p:spPr>
          <a:xfrm>
            <a:off x="85153" y="1366962"/>
            <a:ext cx="5133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India Meteorology Department (IMD)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Informed about RAPID Plotting tool (</a:t>
            </a:r>
            <a:r>
              <a:rPr lang="en-US" sz="1200" b="0" i="0" u="none" strike="noStrike" baseline="0" dirty="0">
                <a:solidFill>
                  <a:srgbClr val="009999"/>
                </a:solidFill>
                <a:latin typeface="+mn-lt"/>
                <a:cs typeface="Times New Roman" panose="02020603050405020304" pitchFamily="18" charset="0"/>
              </a:rPr>
              <a:t>https://rapid.imd.gov.in/r2v/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:   )</a:t>
            </a:r>
            <a:r>
              <a:rPr lang="en-US" sz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 The tool has the ability to plot satellite data on the IMD disk.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IMD  will explore if it can be extended to plot  GSICS data and deliverables. </a:t>
            </a:r>
          </a:p>
          <a:p>
            <a:endParaRPr lang="en-US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4663E-93BA-4C88-AFE5-71CA9CC18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504" y="1171674"/>
            <a:ext cx="4264343" cy="22573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258F91-A18E-45A2-848F-E427D47D1CBD}"/>
              </a:ext>
            </a:extLst>
          </p:cNvPr>
          <p:cNvSpPr txBox="1"/>
          <p:nvPr/>
        </p:nvSpPr>
        <p:spPr>
          <a:xfrm>
            <a:off x="85152" y="3880104"/>
            <a:ext cx="51330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Japanese Meteorology Agency (JMA)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Maintained GPRC and helped members inherit the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Progressing towards migrating from IASI-A to IASI-B/C and H-8 to H-9</a:t>
            </a:r>
          </a:p>
          <a:p>
            <a:endParaRPr lang="en-US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97C7B1-66E5-4BA7-BBC8-C06092D52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508" y="3698944"/>
            <a:ext cx="3494151" cy="237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12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96DD08-2551-4FBC-BC76-C88E1A0C689F}"/>
              </a:ext>
            </a:extLst>
          </p:cNvPr>
          <p:cNvSpPr txBox="1"/>
          <p:nvPr/>
        </p:nvSpPr>
        <p:spPr>
          <a:xfrm>
            <a:off x="1016629" y="301173"/>
            <a:ext cx="5523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Chinese Meteorological Administration </a:t>
            </a:r>
            <a:r>
              <a:rPr lang="en-US" sz="1600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(CMA)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Maintained GPRC , THREDDS and GSICS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Progressing towards building Landing pages for FY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Supported RICH-CEOS program on Retrospective Processing</a:t>
            </a:r>
          </a:p>
          <a:p>
            <a:endParaRPr lang="en-US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C05CB5-1792-4C61-AD29-9093B99B6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781" y="145660"/>
            <a:ext cx="3140843" cy="2136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B2D091-B8C4-4C15-9A64-5C5D3602C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878" y="2360991"/>
            <a:ext cx="3627122" cy="21360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DD19A1-DE70-4E1E-B077-4D6DE5795F1B}"/>
              </a:ext>
            </a:extLst>
          </p:cNvPr>
          <p:cNvSpPr txBox="1"/>
          <p:nvPr/>
        </p:nvSpPr>
        <p:spPr>
          <a:xfrm>
            <a:off x="1016629" y="2635941"/>
            <a:ext cx="5523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Indian Space Research Organization (ISRO)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Maintained GPRC , THREDDS and GSICS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Retrospectively processes GSICS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Supported Plotting tool</a:t>
            </a:r>
          </a:p>
          <a:p>
            <a:endParaRPr lang="en-US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7EF937-C6C7-4707-9410-AE1663A909A6}"/>
              </a:ext>
            </a:extLst>
          </p:cNvPr>
          <p:cNvSpPr txBox="1"/>
          <p:nvPr/>
        </p:nvSpPr>
        <p:spPr>
          <a:xfrm>
            <a:off x="888613" y="4677341"/>
            <a:ext cx="5523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European Space Agency (ESA)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Reported on CEOS Cal/VAL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Reported on ESA Atmospheric Validation Data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ESA Calibration Landing Pages</a:t>
            </a:r>
          </a:p>
          <a:p>
            <a:endParaRPr lang="en-US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8F2770-CC89-432C-959F-CCE6D7AC7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781" y="4762620"/>
            <a:ext cx="3390395" cy="194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97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97128</TotalTime>
  <Words>1268</Words>
  <Application>Microsoft Office PowerPoint</Application>
  <PresentationFormat>A4 Paper (210x297 mm)</PresentationFormat>
  <Paragraphs>205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Segoe UI</vt:lpstr>
      <vt:lpstr>Tahoma</vt:lpstr>
      <vt:lpstr>Times New Roman</vt:lpstr>
      <vt:lpstr>Wingdings</vt:lpstr>
      <vt:lpstr>Office Theme</vt:lpstr>
      <vt:lpstr>Office テーマ</vt:lpstr>
      <vt:lpstr>1_Office Theme</vt:lpstr>
      <vt:lpstr>GSICS Data Working Group Plenary Cross Cutting 03/18/2022</vt:lpstr>
      <vt:lpstr>GDWG in the GSICS Framework</vt:lpstr>
      <vt:lpstr>PowerPoint Presentation</vt:lpstr>
      <vt:lpstr>PowerPoint Presentation</vt:lpstr>
      <vt:lpstr>GDWG Breakout session</vt:lpstr>
      <vt:lpstr>Actions Status ( 2020)</vt:lpstr>
      <vt:lpstr>Actions Status ( 2021) </vt:lpstr>
      <vt:lpstr>Discussions</vt:lpstr>
      <vt:lpstr>PowerPoint Presentation</vt:lpstr>
      <vt:lpstr>PowerPoint Presentation</vt:lpstr>
      <vt:lpstr>New Actions from GDWG Breakout Session</vt:lpstr>
      <vt:lpstr>Summary of links to GSICS tools</vt:lpstr>
      <vt:lpstr>Conclusion</vt:lpstr>
      <vt:lpstr>THANK YOU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Manik Bali</cp:lastModifiedBy>
  <cp:revision>2368</cp:revision>
  <cp:lastPrinted>2006-03-06T14:11:17Z</cp:lastPrinted>
  <dcterms:created xsi:type="dcterms:W3CDTF">2010-09-10T00:53:07Z</dcterms:created>
  <dcterms:modified xsi:type="dcterms:W3CDTF">2022-03-18T11:44:10Z</dcterms:modified>
</cp:coreProperties>
</file>