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7"/>
  </p:notesMasterIdLst>
  <p:handoutMasterIdLst>
    <p:handoutMasterId r:id="rId8"/>
  </p:handoutMasterIdLst>
  <p:sldIdLst>
    <p:sldId id="598" r:id="rId2"/>
    <p:sldId id="638" r:id="rId3"/>
    <p:sldId id="599" r:id="rId4"/>
    <p:sldId id="600" r:id="rId5"/>
    <p:sldId id="643" r:id="rId6"/>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p15="http://schemas.microsoft.com/office/powerpoint/2012/main">
        <p15:guide id="1" orient="horz" pos="1164">
          <p15:clr>
            <a:srgbClr val="A4A3A4"/>
          </p15:clr>
        </p15:guide>
        <p15:guide id="2" orient="horz" pos="1410">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8">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9900"/>
    <a:srgbClr val="3333FF"/>
    <a:srgbClr val="EFC8DF"/>
    <a:srgbClr val="A2DADE"/>
    <a:srgbClr val="EE2D24"/>
    <a:srgbClr val="4E0B55"/>
    <a:srgbClr val="C7A775"/>
    <a:srgbClr val="00B5EF"/>
    <a:srgbClr val="CDE3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53" autoAdjust="0"/>
    <p:restoredTop sz="90118" autoAdjust="0"/>
  </p:normalViewPr>
  <p:slideViewPr>
    <p:cSldViewPr snapToGrid="0">
      <p:cViewPr varScale="1">
        <p:scale>
          <a:sx n="55" d="100"/>
          <a:sy n="55" d="100"/>
        </p:scale>
        <p:origin x="930" y="66"/>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882"/>
    </p:cViewPr>
  </p:sorterViewPr>
  <p:notesViewPr>
    <p:cSldViewPr snapToGrid="0">
      <p:cViewPr varScale="1">
        <p:scale>
          <a:sx n="52" d="100"/>
          <a:sy n="52" d="100"/>
        </p:scale>
        <p:origin x="-1848" y="-78"/>
      </p:cViewPr>
      <p:guideLst>
        <p:guide orient="horz" pos="2928"/>
        <p:guide pos="2207"/>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23 March 2017</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p14="http://schemas.microsoft.com/office/powerpoint/2010/main" val="397741706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23 March 2017</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p14="http://schemas.microsoft.com/office/powerpoint/2010/main" val="96107080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23 March 2017</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5</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3991"/>
            <a:ext cx="84201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79"/>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85"/>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8" y="274685"/>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795" y="1090673"/>
            <a:ext cx="9901237"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lvl1pPr>
              <a:defRPr sz="2800" b="1"/>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400" b="1"/>
            </a:lvl1pPr>
            <a:lvl2pPr>
              <a:defRPr sz="2000" b="1"/>
            </a:lvl2pPr>
          </a:lstStyle>
          <a:p>
            <a:pPr lvl="0"/>
            <a:r>
              <a:rPr lang="en-US" dirty="0"/>
              <a:t>Click to edit Master text styles</a:t>
            </a:r>
          </a:p>
          <a:p>
            <a:pPr lvl="1"/>
            <a:r>
              <a:rPr lang="en-US" dirty="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67"/>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78"/>
            <a:ext cx="8915400" cy="954087"/>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95" y="1090673"/>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795" y="1090673"/>
            <a:ext cx="9901237"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9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89478"/>
            <a:ext cx="89154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2051" name="Text Placeholder 2"/>
          <p:cNvSpPr>
            <a:spLocks noGrp="1"/>
          </p:cNvSpPr>
          <p:nvPr>
            <p:ph type="body" idx="1"/>
          </p:nvPr>
        </p:nvSpPr>
        <p:spPr bwMode="auto">
          <a:xfrm>
            <a:off x="495300" y="1226918"/>
            <a:ext cx="8915400" cy="48992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18" name="TextBox 17"/>
          <p:cNvSpPr txBox="1"/>
          <p:nvPr userDrawn="1"/>
        </p:nvSpPr>
        <p:spPr>
          <a:xfrm>
            <a:off x="33" y="6488115"/>
            <a:ext cx="6272213" cy="230832"/>
          </a:xfrm>
          <a:prstGeom prst="rect">
            <a:avLst/>
          </a:prstGeom>
          <a:noFill/>
        </p:spPr>
        <p:txBody>
          <a:bodyPr>
            <a:spAutoFit/>
          </a:bodyPr>
          <a:lstStyle/>
          <a:p>
            <a:pPr>
              <a:defRPr/>
            </a:pPr>
            <a:r>
              <a:rPr lang="en-GB" baseline="0" dirty="0">
                <a:solidFill>
                  <a:schemeClr val="tx1"/>
                </a:solidFill>
              </a:rPr>
              <a:t>June, 2016</a:t>
            </a:r>
            <a:r>
              <a:rPr lang="en-GB" dirty="0">
                <a:solidFill>
                  <a:schemeClr val="tx1"/>
                </a:solidFill>
              </a:rPr>
              <a:t> </a:t>
            </a:r>
            <a:fld id="{ED0F9CEB-5A3B-41CC-A276-34566D4505EC}" type="slidenum">
              <a:rPr lang="en-GB" smtClean="0">
                <a:solidFill>
                  <a:schemeClr val="tx1"/>
                </a:solidFill>
              </a:rPr>
              <a:pPr>
                <a:defRPr/>
              </a:pPr>
              <a:t>‹#›</a:t>
            </a:fld>
            <a:endParaRPr lang="en-GB" dirty="0">
              <a:solidFill>
                <a:schemeClr val="tx1"/>
              </a:solidFill>
            </a:endParaRPr>
          </a:p>
        </p:txBody>
      </p:sp>
      <p:sp>
        <p:nvSpPr>
          <p:cNvPr id="19" name="Line 8"/>
          <p:cNvSpPr>
            <a:spLocks noChangeShapeType="1"/>
          </p:cNvSpPr>
          <p:nvPr userDrawn="1"/>
        </p:nvSpPr>
        <p:spPr bwMode="auto">
          <a:xfrm>
            <a:off x="571499" y="998150"/>
            <a:ext cx="8839201"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2056" name="Picture 8" descr="H:\MY DOCUMENTS\GSICS\logo\GSICS180px.png"/>
          <p:cNvPicPr>
            <a:picLocks noChangeAspect="1" noChangeArrowheads="1"/>
          </p:cNvPicPr>
          <p:nvPr userDrawn="1"/>
        </p:nvPicPr>
        <p:blipFill>
          <a:blip r:embed="rId13" cstate="print"/>
          <a:srcRect/>
          <a:stretch>
            <a:fillRect/>
          </a:stretch>
        </p:blipFill>
        <p:spPr bwMode="auto">
          <a:xfrm>
            <a:off x="8191505" y="6162735"/>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87" r:id="rId2"/>
    <p:sldLayoutId id="2147484078" r:id="rId3"/>
    <p:sldLayoutId id="2147484080" r:id="rId4"/>
    <p:sldLayoutId id="2147484079" r:id="rId5"/>
    <p:sldLayoutId id="2147484088" r:id="rId6"/>
    <p:sldLayoutId id="2147484089" r:id="rId7"/>
    <p:sldLayoutId id="2147484081" r:id="rId8"/>
    <p:sldLayoutId id="2147484082" r:id="rId9"/>
    <p:sldLayoutId id="2147484083" r:id="rId10"/>
    <p:sldLayoutId id="2147484084" r:id="rId11"/>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8002" y="1380994"/>
            <a:ext cx="8502650" cy="2438400"/>
          </a:xfrm>
          <a:prstGeom prst="rect">
            <a:avLst/>
          </a:prstGeom>
          <a:solidFill>
            <a:schemeClr val="accent3">
              <a:lumMod val="75000"/>
            </a:schemeClr>
          </a:solidFill>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rmAutofit/>
          </a:bodyPr>
          <a:lstStyle/>
          <a:p>
            <a:r>
              <a:rPr lang="en-US" sz="2000" b="0" dirty="0"/>
              <a:t>GWG.2016.7b.1 GCC to coordinate input from GPRCs to attempt to identify at least one user for NRT, RAC and climate </a:t>
            </a:r>
            <a:r>
              <a:rPr lang="en-US" sz="2000" b="0" dirty="0" err="1"/>
              <a:t>applicationsand</a:t>
            </a:r>
            <a:r>
              <a:rPr lang="en-US" sz="2000" b="0" dirty="0"/>
              <a:t> interact with users to establish draft user requirements. (note: this will provide input to Action EP_GRWG_16.10).</a:t>
            </a:r>
            <a:r>
              <a:rPr lang="en-US" b="0" dirty="0"/>
              <a:t/>
            </a:r>
            <a:br>
              <a:rPr lang="en-US" b="0" dirty="0"/>
            </a:br>
            <a:endParaRPr lang="en-US" b="0" dirty="0"/>
          </a:p>
          <a:p>
            <a:r>
              <a:rPr lang="en-US" b="0" dirty="0"/>
              <a:t> </a:t>
            </a:r>
          </a:p>
        </p:txBody>
      </p:sp>
      <p:sp>
        <p:nvSpPr>
          <p:cNvPr id="3" name="TextBox 2"/>
          <p:cNvSpPr txBox="1"/>
          <p:nvPr/>
        </p:nvSpPr>
        <p:spPr>
          <a:xfrm>
            <a:off x="2393950" y="5486401"/>
            <a:ext cx="1338828" cy="369332"/>
          </a:xfrm>
          <a:prstGeom prst="rect">
            <a:avLst/>
          </a:prstGeom>
          <a:noFill/>
        </p:spPr>
        <p:txBody>
          <a:bodyPr wrap="none" rtlCol="0">
            <a:spAutoFit/>
          </a:bodyPr>
          <a:lstStyle/>
          <a:p>
            <a:r>
              <a:rPr lang="en-US" dirty="0"/>
              <a:t>Document 8.1 &amp; 8.2</a:t>
            </a:r>
          </a:p>
          <a:p>
            <a:endParaRPr lang="en-US" dirty="0"/>
          </a:p>
        </p:txBody>
      </p:sp>
      <p:sp>
        <p:nvSpPr>
          <p:cNvPr id="5" name="Rectangle 4"/>
          <p:cNvSpPr/>
          <p:nvPr/>
        </p:nvSpPr>
        <p:spPr>
          <a:xfrm>
            <a:off x="1726504" y="4094967"/>
            <a:ext cx="6903929" cy="1092607"/>
          </a:xfrm>
          <a:prstGeom prst="rect">
            <a:avLst/>
          </a:prstGeom>
        </p:spPr>
        <p:txBody>
          <a:bodyPr wrap="square">
            <a:spAutoFit/>
          </a:bodyPr>
          <a:lstStyle/>
          <a:p>
            <a:pPr>
              <a:defRPr/>
            </a:pPr>
            <a:endParaRPr lang="en-US" sz="2800" b="1" dirty="0">
              <a:solidFill>
                <a:srgbClr val="002060"/>
              </a:solidFill>
            </a:endParaRPr>
          </a:p>
          <a:p>
            <a:pPr algn="ctr">
              <a:defRPr/>
            </a:pPr>
            <a:r>
              <a:rPr lang="en-US" sz="2800" b="1" dirty="0" err="1">
                <a:solidFill>
                  <a:srgbClr val="002060"/>
                </a:solidFill>
              </a:rPr>
              <a:t>Manik</a:t>
            </a:r>
            <a:r>
              <a:rPr lang="en-US" sz="2800" b="1" dirty="0">
                <a:solidFill>
                  <a:srgbClr val="002060"/>
                </a:solidFill>
              </a:rPr>
              <a:t> Bali and Lawrence E. Flynn </a:t>
            </a:r>
            <a:endParaRPr lang="en-US" sz="2800" dirty="0">
              <a:solidFill>
                <a:srgbClr val="002060"/>
              </a:solidFill>
            </a:endParaRPr>
          </a:p>
          <a:p>
            <a:pPr algn="ctr">
              <a:defRPr/>
            </a:pPr>
            <a:endParaRPr lang="en-US"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878" y="2666110"/>
            <a:ext cx="8915400" cy="1791854"/>
          </a:xfrm>
        </p:spPr>
        <p:txBody>
          <a:bodyPr/>
          <a:lstStyle/>
          <a:p>
            <a:pPr>
              <a:buNone/>
            </a:pPr>
            <a:r>
              <a:rPr lang="en-US" dirty="0"/>
              <a:t>“The scientific results and conclusions, as well as any views or opinions expressed herein, are those of the author(s) and do not necessarily reflect the views of NOAA or the Department of Commerce."</a:t>
            </a:r>
          </a:p>
        </p:txBody>
      </p:sp>
      <p:sp>
        <p:nvSpPr>
          <p:cNvPr id="4" name="Title 1"/>
          <p:cNvSpPr txBox="1">
            <a:spLocks/>
          </p:cNvSpPr>
          <p:nvPr/>
        </p:nvSpPr>
        <p:spPr bwMode="auto">
          <a:xfrm>
            <a:off x="0" y="0"/>
            <a:ext cx="9906000" cy="1143000"/>
          </a:xfrm>
          <a:prstGeom prst="rect">
            <a:avLst/>
          </a:prstGeom>
          <a:ln w="9525">
            <a:noFill/>
            <a:miter lim="800000"/>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normAutofit/>
          </a:bodyPr>
          <a:lstStyle/>
          <a:p>
            <a:pPr lvl="0" algn="ctr" eaLnBrk="0" hangingPunct="0"/>
            <a:r>
              <a:rPr lang="en-US" sz="3200" noProof="0" dirty="0"/>
              <a:t>Disclaimer</a:t>
            </a:r>
            <a:endParaRPr kumimoji="0" lang="en-US" sz="3000" b="1"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554" y="2142457"/>
            <a:ext cx="8915400" cy="2002032"/>
          </a:xfrm>
        </p:spPr>
        <p:txBody>
          <a:bodyPr/>
          <a:lstStyle/>
          <a:p>
            <a:r>
              <a:rPr lang="en-US" dirty="0"/>
              <a:t>EUMETSAT</a:t>
            </a:r>
          </a:p>
          <a:p>
            <a:r>
              <a:rPr lang="en-US" dirty="0"/>
              <a:t>JMA+JAXA</a:t>
            </a:r>
          </a:p>
        </p:txBody>
      </p:sp>
      <p:sp>
        <p:nvSpPr>
          <p:cNvPr id="4" name="Title 1"/>
          <p:cNvSpPr txBox="1">
            <a:spLocks/>
          </p:cNvSpPr>
          <p:nvPr/>
        </p:nvSpPr>
        <p:spPr bwMode="auto">
          <a:xfrm>
            <a:off x="0" y="0"/>
            <a:ext cx="9906000" cy="1143000"/>
          </a:xfrm>
          <a:prstGeom prst="rect">
            <a:avLst/>
          </a:prstGeom>
          <a:ln w="9525">
            <a:noFill/>
            <a:miter lim="800000"/>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normAutofit/>
          </a:bodyPr>
          <a:lstStyle/>
          <a:p>
            <a:pPr lvl="0" algn="ctr" eaLnBrk="0" hangingPunct="0"/>
            <a:r>
              <a:rPr lang="en-US" sz="3200" dirty="0"/>
              <a:t>Contents</a:t>
            </a:r>
            <a:endParaRPr kumimoji="0" lang="en-US" sz="3000" b="1"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0" y="0"/>
            <a:ext cx="9906000" cy="1143000"/>
          </a:xfrm>
          <a:prstGeom prst="rect">
            <a:avLst/>
          </a:prstGeom>
          <a:ln w="9525">
            <a:noFill/>
            <a:miter lim="800000"/>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normAutofit/>
          </a:bodyPr>
          <a:lstStyle/>
          <a:p>
            <a:pPr lvl="0" algn="ctr" eaLnBrk="0" hangingPunct="0"/>
            <a:r>
              <a:rPr kumimoji="0" lang="en-US" sz="3200" b="1" i="0" u="none" strike="noStrike" kern="1200" cap="none" spc="0" normalizeH="0" baseline="0" noProof="0" dirty="0">
                <a:ln>
                  <a:noFill/>
                </a:ln>
                <a:solidFill>
                  <a:schemeClr val="lt1"/>
                </a:solidFill>
                <a:effectLst/>
                <a:uLnTx/>
                <a:uFillTx/>
                <a:latin typeface="+mn-lt"/>
                <a:ea typeface="+mn-ea"/>
                <a:cs typeface="+mn-cs"/>
              </a:rPr>
              <a:t>EUMETSAT</a:t>
            </a:r>
            <a:endParaRPr kumimoji="0" lang="en-US" sz="3000" b="1" i="0" u="none" strike="noStrike" kern="1200" cap="none" spc="0" normalizeH="0" baseline="0" noProof="0" dirty="0">
              <a:ln>
                <a:noFill/>
              </a:ln>
              <a:solidFill>
                <a:schemeClr val="lt1"/>
              </a:solidFill>
              <a:effectLst/>
              <a:uLnTx/>
              <a:uFillTx/>
              <a:latin typeface="+mn-lt"/>
              <a:ea typeface="+mn-ea"/>
              <a:cs typeface="+mn-cs"/>
            </a:endParaRPr>
          </a:p>
        </p:txBody>
      </p:sp>
      <p:pic>
        <p:nvPicPr>
          <p:cNvPr id="1025" name="Picture 1" descr="https://mail.google.com/mail/u/1/images/cleardo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3113" y="22129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mail.google.com/mail/u/1/images/cleardo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3113" y="22129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s://mail.google.com/mail/u/1/images/cleardo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3113" y="22129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mail.google.com/mail/u/1/images/cleardo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3113" y="2212975"/>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475570" y="1807453"/>
            <a:ext cx="9158287" cy="29700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Hi Manik,</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 </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It is difficult to know who is currently using our products, but based on feedback received, the following have at least used them at some point in the past:</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 </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Current                SEVIRI-IASI NRTC – OPE – MPEF(EUMETSAT) – backup for operational calibration</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2014-07 MVIRI-IASI NRTC – Prototype – </a:t>
            </a:r>
            <a:r>
              <a:rPr kumimoji="0" lang="en-GB" altLang="en-US" sz="1100" b="0" i="0" u="none" strike="noStrike" cap="none" normalizeH="0" baseline="0" dirty="0" err="1">
                <a:ln>
                  <a:noFill/>
                </a:ln>
                <a:solidFill>
                  <a:srgbClr val="1F497D"/>
                </a:solidFill>
                <a:effectLst/>
                <a:latin typeface="Calibri" panose="020F0502020204030204" pitchFamily="34" charset="0"/>
                <a:cs typeface="Calibri" panose="020F0502020204030204" pitchFamily="34" charset="0"/>
              </a:rPr>
              <a:t>Randhir</a:t>
            </a: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 Singh (ISRO) – assimilation</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20??-??                MVIRI-IASI RAC – Prototype – Frank </a:t>
            </a:r>
            <a:r>
              <a:rPr kumimoji="0" lang="en-GB" altLang="en-US" sz="1100" b="0" i="0" u="none" strike="noStrike" cap="none" normalizeH="0" baseline="0" dirty="0" err="1">
                <a:ln>
                  <a:noFill/>
                </a:ln>
                <a:solidFill>
                  <a:srgbClr val="1F497D"/>
                </a:solidFill>
                <a:effectLst/>
                <a:latin typeface="Calibri" panose="020F0502020204030204" pitchFamily="34" charset="0"/>
                <a:cs typeface="Calibri" panose="020F0502020204030204" pitchFamily="34" charset="0"/>
              </a:rPr>
              <a:t>Ruethrich</a:t>
            </a: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 (EUMETSAT) – reprocessing</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2013-03 SEVIRI-IASI RAC – Demo – Marcel </a:t>
            </a:r>
            <a:r>
              <a:rPr kumimoji="0" lang="en-GB" altLang="en-US" sz="1100" b="0" i="0" u="none" strike="noStrike" cap="none" normalizeH="0" baseline="0" dirty="0" err="1">
                <a:ln>
                  <a:noFill/>
                </a:ln>
                <a:solidFill>
                  <a:srgbClr val="1F497D"/>
                </a:solidFill>
                <a:effectLst/>
                <a:latin typeface="Calibri" panose="020F0502020204030204" pitchFamily="34" charset="0"/>
                <a:cs typeface="Calibri" panose="020F0502020204030204" pitchFamily="34" charset="0"/>
              </a:rPr>
              <a:t>Derrien</a:t>
            </a: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 (</a:t>
            </a:r>
            <a:r>
              <a:rPr kumimoji="0" lang="en-GB" altLang="en-US" sz="1100" b="0" i="0" u="none" strike="noStrike" cap="none" normalizeH="0" baseline="0" dirty="0" err="1">
                <a:ln>
                  <a:noFill/>
                </a:ln>
                <a:solidFill>
                  <a:srgbClr val="1F497D"/>
                </a:solidFill>
                <a:effectLst/>
                <a:latin typeface="Calibri" panose="020F0502020204030204" pitchFamily="34" charset="0"/>
                <a:cs typeface="Calibri" panose="020F0502020204030204" pitchFamily="34" charset="0"/>
              </a:rPr>
              <a:t>MeteoFrance</a:t>
            </a: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 – NWP bias monitoring</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2011-04 SEVIRI-IASI NRTC – Demo – Peter Francis (UKMO) – assimilation</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20??-??                SEVIRI-IASI RAC – Demo – Marianne </a:t>
            </a:r>
            <a:r>
              <a:rPr kumimoji="0" lang="en-GB" altLang="en-US" sz="1100" b="0" i="0" u="none" strike="noStrike" cap="none" normalizeH="0" baseline="0" dirty="0" err="1">
                <a:ln>
                  <a:noFill/>
                </a:ln>
                <a:solidFill>
                  <a:srgbClr val="1F497D"/>
                </a:solidFill>
                <a:effectLst/>
                <a:latin typeface="Calibri" panose="020F0502020204030204" pitchFamily="34" charset="0"/>
                <a:cs typeface="Calibri" panose="020F0502020204030204" pitchFamily="34" charset="0"/>
              </a:rPr>
              <a:t>König</a:t>
            </a: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 (EUMETSAT) – L2 products (instability)</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2010-09 SEVIRI-IASI RAC – Demo – </a:t>
            </a:r>
            <a:r>
              <a:rPr kumimoji="0" lang="en-GB" altLang="en-US" sz="1100" b="0" i="0" u="none" strike="noStrike" cap="none" normalizeH="0" baseline="0" dirty="0" err="1">
                <a:ln>
                  <a:noFill/>
                </a:ln>
                <a:solidFill>
                  <a:srgbClr val="1F497D"/>
                </a:solidFill>
                <a:effectLst/>
                <a:latin typeface="Calibri" panose="020F0502020204030204" pitchFamily="34" charset="0"/>
                <a:cs typeface="Calibri" panose="020F0502020204030204" pitchFamily="34" charset="0"/>
              </a:rPr>
              <a:t>Anke</a:t>
            </a: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 </a:t>
            </a:r>
            <a:r>
              <a:rPr kumimoji="0" lang="en-GB" altLang="en-US" sz="1100" b="0" i="0" u="none" strike="noStrike" cap="none" normalizeH="0" baseline="0" dirty="0" err="1">
                <a:ln>
                  <a:noFill/>
                </a:ln>
                <a:solidFill>
                  <a:srgbClr val="1F497D"/>
                </a:solidFill>
                <a:effectLst/>
                <a:latin typeface="Calibri" panose="020F0502020204030204" pitchFamily="34" charset="0"/>
                <a:cs typeface="Calibri" panose="020F0502020204030204" pitchFamily="34" charset="0"/>
              </a:rPr>
              <a:t>Kniffka</a:t>
            </a: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 (CM-SAF/DWD) – L2 products (Clouds)</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 </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There are probably several more, but I haven’t been systematically keeping user feedback. We should recommend that all GPRCs do that and report it to GCC!</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 </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Cheers,</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 </a:t>
            </a:r>
            <a:endParaRPr kumimoji="0" lang="en-GB" altLang="en-US"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Tim</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38163" y="0"/>
            <a:ext cx="8321357" cy="954088"/>
          </a:xfrm>
        </p:spPr>
        <p:style>
          <a:lnRef idx="0">
            <a:schemeClr val="accent3"/>
          </a:lnRef>
          <a:fillRef idx="3">
            <a:schemeClr val="accent3"/>
          </a:fillRef>
          <a:effectRef idx="3">
            <a:schemeClr val="accent3"/>
          </a:effectRef>
          <a:fontRef idx="minor">
            <a:schemeClr val="lt1"/>
          </a:fontRef>
        </p:style>
        <p:txBody>
          <a:bodyPr>
            <a:normAutofit/>
          </a:bodyPr>
          <a:lstStyle/>
          <a:p>
            <a:pPr algn="l"/>
            <a:r>
              <a:rPr lang="en-US" sz="3000" b="1" dirty="0"/>
              <a:t>                                 </a:t>
            </a:r>
            <a:r>
              <a:rPr lang="en-US" sz="3000" b="1" dirty="0" smtClean="0"/>
              <a:t>JMA</a:t>
            </a:r>
            <a:endParaRPr lang="en-US" sz="3000" b="1" dirty="0"/>
          </a:p>
        </p:txBody>
      </p:sp>
      <p:sp>
        <p:nvSpPr>
          <p:cNvPr id="2" name="Content Placeholder 1"/>
          <p:cNvSpPr>
            <a:spLocks noGrp="1"/>
          </p:cNvSpPr>
          <p:nvPr>
            <p:ph idx="1"/>
          </p:nvPr>
        </p:nvSpPr>
        <p:spPr>
          <a:xfrm>
            <a:off x="386443" y="1335775"/>
            <a:ext cx="8915400" cy="4899251"/>
          </a:xfrm>
        </p:spPr>
        <p:txBody>
          <a:bodyPr/>
          <a:lstStyle/>
          <a:p>
            <a:r>
              <a:rPr lang="en-US" sz="1600" b="0" dirty="0"/>
              <a:t>First of all, main user of NRTC/RAC is ourselves (i.e.</a:t>
            </a:r>
            <a:r>
              <a:rPr lang="en-US" sz="1600" dirty="0"/>
              <a:t/>
            </a:r>
            <a:br>
              <a:rPr lang="en-US" sz="1600" dirty="0"/>
            </a:br>
            <a:r>
              <a:rPr lang="en-US" sz="1600" b="0" dirty="0"/>
              <a:t>satellite operator). Some L2/L3 product developers have shown their</a:t>
            </a:r>
            <a:r>
              <a:rPr lang="en-US" sz="1600" dirty="0"/>
              <a:t/>
            </a:r>
            <a:br>
              <a:rPr lang="en-US" sz="1600" dirty="0"/>
            </a:br>
            <a:r>
              <a:rPr lang="en-US" sz="1600" b="0" dirty="0"/>
              <a:t>interests on GSICS products, but no JMA operational L2/L3 products use</a:t>
            </a:r>
            <a:r>
              <a:rPr lang="en-US" sz="1600" dirty="0"/>
              <a:t/>
            </a:r>
            <a:br>
              <a:rPr lang="en-US" sz="1600" dirty="0"/>
            </a:br>
            <a:r>
              <a:rPr lang="en-US" sz="1600" b="0" dirty="0"/>
              <a:t>GSICS information at present. There are currently no users of GSICS</a:t>
            </a:r>
            <a:r>
              <a:rPr lang="en-US" sz="1600" dirty="0"/>
              <a:t/>
            </a:r>
            <a:br>
              <a:rPr lang="en-US" sz="1600" dirty="0"/>
            </a:br>
            <a:r>
              <a:rPr lang="en-US" sz="1600" b="0" dirty="0"/>
              <a:t>products for climate application at JMA.</a:t>
            </a:r>
            <a:r>
              <a:rPr lang="en-US" sz="1600" dirty="0"/>
              <a:t/>
            </a:r>
            <a:br>
              <a:rPr lang="en-US" sz="1600" dirty="0"/>
            </a:br>
            <a:r>
              <a:rPr lang="en-US" sz="1600" dirty="0"/>
              <a:t/>
            </a:r>
            <a:br>
              <a:rPr lang="en-US" sz="1600" dirty="0"/>
            </a:br>
            <a:r>
              <a:rPr lang="en-US" sz="1600" b="0" dirty="0"/>
              <a:t>The following are the requirements for Himawari-8/AHI inter-calibration</a:t>
            </a:r>
            <a:r>
              <a:rPr lang="en-US" sz="1600" dirty="0"/>
              <a:t/>
            </a:r>
            <a:br>
              <a:rPr lang="en-US" sz="1600" dirty="0"/>
            </a:br>
            <a:r>
              <a:rPr lang="en-US" sz="1600" b="0" dirty="0"/>
              <a:t>from OCA (Optimal Cloud Analysis, an algorithm retrieves cloud parameters</a:t>
            </a:r>
            <a:r>
              <a:rPr lang="en-US" sz="1600" dirty="0"/>
              <a:t/>
            </a:r>
            <a:br>
              <a:rPr lang="en-US" sz="1600" dirty="0"/>
            </a:br>
            <a:r>
              <a:rPr lang="en-US" sz="1600" b="0" dirty="0"/>
              <a:t>such as phase, pressure, optical thickness and effective radius using an</a:t>
            </a:r>
            <a:r>
              <a:rPr lang="en-US" sz="1600" dirty="0"/>
              <a:t/>
            </a:r>
            <a:br>
              <a:rPr lang="en-US" sz="1600" dirty="0"/>
            </a:br>
            <a:r>
              <a:rPr lang="en-US" sz="1600" b="0" dirty="0"/>
              <a:t>optimal estimation method) developer are as follows.</a:t>
            </a:r>
            <a:r>
              <a:rPr lang="en-US" sz="1600" dirty="0"/>
              <a:t/>
            </a:r>
            <a:br>
              <a:rPr lang="en-US" sz="1600" dirty="0"/>
            </a:br>
            <a:r>
              <a:rPr lang="en-US" sz="1600" dirty="0"/>
              <a:t/>
            </a:r>
            <a:br>
              <a:rPr lang="en-US" sz="1600" dirty="0"/>
            </a:br>
            <a:r>
              <a:rPr lang="en-US" sz="1600" b="0" dirty="0"/>
              <a:t>- Near real time inter-calibrations for all the AHI 16 bands are </a:t>
            </a:r>
            <a:r>
              <a:rPr lang="en-US" sz="1600" b="0"/>
              <a:t>needed</a:t>
            </a:r>
            <a:r>
              <a:rPr lang="en-US" sz="1600" b="0" smtClean="0"/>
              <a:t>.</a:t>
            </a:r>
            <a:r>
              <a:rPr lang="en-US" sz="1600" dirty="0"/>
              <a:t/>
            </a:r>
            <a:br>
              <a:rPr lang="en-US" sz="1600" dirty="0"/>
            </a:br>
            <a:r>
              <a:rPr lang="en-US" sz="1600" b="0" dirty="0"/>
              <a:t>- Frequent inter-calibration information enough to catch calibration</a:t>
            </a:r>
            <a:r>
              <a:rPr lang="en-US" sz="1600" dirty="0"/>
              <a:t/>
            </a:r>
            <a:br>
              <a:rPr lang="en-US" sz="1600" dirty="0"/>
            </a:br>
            <a:r>
              <a:rPr lang="en-US" sz="1600" b="0" dirty="0"/>
              <a:t>jumps/trends is needed.</a:t>
            </a:r>
            <a:r>
              <a:rPr lang="en-US" sz="1600" dirty="0"/>
              <a:t/>
            </a:r>
            <a:br>
              <a:rPr lang="en-US" sz="1600" dirty="0"/>
            </a:br>
            <a:r>
              <a:rPr lang="en-US" sz="1600" b="0" dirty="0"/>
              <a:t>- If there is diurnal calibration variation, that should be taken into</a:t>
            </a:r>
            <a:r>
              <a:rPr lang="en-US" sz="1600" dirty="0"/>
              <a:t/>
            </a:r>
            <a:br>
              <a:rPr lang="en-US" sz="1600" dirty="0"/>
            </a:br>
            <a:r>
              <a:rPr lang="en-US" sz="1600" b="0" dirty="0"/>
              <a:t>account.</a:t>
            </a:r>
            <a:r>
              <a:rPr lang="en-US" sz="1600" dirty="0"/>
              <a:t/>
            </a:r>
            <a:br>
              <a:rPr lang="en-US" sz="1600" dirty="0"/>
            </a:br>
            <a:r>
              <a:rPr lang="en-US" sz="1600" dirty="0"/>
              <a:t/>
            </a:r>
            <a:br>
              <a:rPr lang="en-US" sz="1600" dirty="0"/>
            </a:br>
            <a:r>
              <a:rPr lang="en-US" sz="1600" b="0" dirty="0"/>
              <a:t>Note: OCA is under-developing, not operational JMA product as of February</a:t>
            </a:r>
            <a:r>
              <a:rPr lang="en-US" sz="1600" dirty="0"/>
              <a:t/>
            </a:r>
            <a:br>
              <a:rPr lang="en-US" sz="1600" dirty="0"/>
            </a:br>
            <a:r>
              <a:rPr lang="en-US" sz="1600" b="0" dirty="0"/>
              <a:t>2017.</a:t>
            </a: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66416</TotalTime>
  <Words>85</Words>
  <Application>Microsoft Office PowerPoint</Application>
  <PresentationFormat>A4 Paper (210x297 mm)</PresentationFormat>
  <Paragraphs>32</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Helvetica</vt:lpstr>
      <vt:lpstr>Tahoma</vt:lpstr>
      <vt:lpstr>Times New Roman</vt:lpstr>
      <vt:lpstr>Office Theme</vt:lpstr>
      <vt:lpstr>PowerPoint Presentation</vt:lpstr>
      <vt:lpstr>PowerPoint Presentation</vt:lpstr>
      <vt:lpstr>PowerPoint Presentation</vt:lpstr>
      <vt:lpstr>PowerPoint Presentation</vt:lpstr>
      <vt:lpstr>                                 JMA</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Manik Bali</cp:lastModifiedBy>
  <cp:revision>2107</cp:revision>
  <cp:lastPrinted>2006-03-06T14:11:17Z</cp:lastPrinted>
  <dcterms:created xsi:type="dcterms:W3CDTF">2010-09-10T00:53:07Z</dcterms:created>
  <dcterms:modified xsi:type="dcterms:W3CDTF">2017-03-23T16:02:33Z</dcterms:modified>
</cp:coreProperties>
</file>