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21"/>
  </p:notesMasterIdLst>
  <p:handoutMasterIdLst>
    <p:handoutMasterId r:id="rId22"/>
  </p:handoutMasterIdLst>
  <p:sldIdLst>
    <p:sldId id="682" r:id="rId2"/>
    <p:sldId id="683" r:id="rId3"/>
    <p:sldId id="692" r:id="rId4"/>
    <p:sldId id="686" r:id="rId5"/>
    <p:sldId id="687" r:id="rId6"/>
    <p:sldId id="693" r:id="rId7"/>
    <p:sldId id="694" r:id="rId8"/>
    <p:sldId id="695" r:id="rId9"/>
    <p:sldId id="696" r:id="rId10"/>
    <p:sldId id="697" r:id="rId11"/>
    <p:sldId id="698" r:id="rId12"/>
    <p:sldId id="699" r:id="rId13"/>
    <p:sldId id="700" r:id="rId14"/>
    <p:sldId id="701" r:id="rId15"/>
    <p:sldId id="702" r:id="rId16"/>
    <p:sldId id="703" r:id="rId17"/>
    <p:sldId id="704" r:id="rId18"/>
    <p:sldId id="705" r:id="rId19"/>
    <p:sldId id="690" r:id="rId20"/>
  </p:sldIdLst>
  <p:sldSz cx="9906000" cy="6858000" type="A4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358">
          <p15:clr>
            <a:srgbClr val="A4A3A4"/>
          </p15:clr>
        </p15:guide>
        <p15:guide id="11" pos="91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1424">
          <p15:clr>
            <a:srgbClr val="A4A3A4"/>
          </p15:clr>
        </p15:guide>
        <p15:guide id="15" pos="402">
          <p15:clr>
            <a:srgbClr val="A4A3A4"/>
          </p15:clr>
        </p15:guide>
        <p15:guide id="16" pos="17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DADE"/>
    <a:srgbClr val="3333FF"/>
    <a:srgbClr val="4E0B55"/>
    <a:srgbClr val="009900"/>
    <a:srgbClr val="FF9900"/>
    <a:srgbClr val="EE2D24"/>
    <a:srgbClr val="C7A775"/>
    <a:srgbClr val="00B5EF"/>
    <a:srgbClr val="CDE3A0"/>
    <a:srgbClr val="EFC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77" autoAdjust="0"/>
    <p:restoredTop sz="81517" autoAdjust="0"/>
  </p:normalViewPr>
  <p:slideViewPr>
    <p:cSldViewPr snapToGrid="0">
      <p:cViewPr varScale="1">
        <p:scale>
          <a:sx n="56" d="100"/>
          <a:sy n="56" d="100"/>
        </p:scale>
        <p:origin x="1208" y="44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1968" y="72"/>
      </p:cViewPr>
      <p:guideLst>
        <p:guide orient="horz" pos="2928"/>
        <p:guide pos="220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7AE745-36CB-43C4-94A7-FB779051AA0D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7B696C-2415-45A1-9196-2B5F9DB5B27A}">
      <dgm:prSet phldrT="[Text]"/>
      <dgm:spPr/>
      <dgm:t>
        <a:bodyPr/>
        <a:lstStyle/>
        <a:p>
          <a:r>
            <a:rPr lang="en-US" dirty="0" smtClean="0"/>
            <a:t>GCC</a:t>
          </a:r>
          <a:endParaRPr lang="en-US" dirty="0"/>
        </a:p>
      </dgm:t>
    </dgm:pt>
    <dgm:pt modelId="{86A835B5-B84A-4A9E-B82E-9FB41205AEAF}" type="parTrans" cxnId="{609B28DE-F7D2-451C-83C4-40492F141CA0}">
      <dgm:prSet/>
      <dgm:spPr/>
      <dgm:t>
        <a:bodyPr/>
        <a:lstStyle/>
        <a:p>
          <a:endParaRPr lang="en-US"/>
        </a:p>
      </dgm:t>
    </dgm:pt>
    <dgm:pt modelId="{6EBD7326-F422-4404-BB07-75EF2425C5C6}" type="sibTrans" cxnId="{609B28DE-F7D2-451C-83C4-40492F141CA0}">
      <dgm:prSet/>
      <dgm:spPr/>
      <dgm:t>
        <a:bodyPr/>
        <a:lstStyle/>
        <a:p>
          <a:endParaRPr lang="en-US"/>
        </a:p>
      </dgm:t>
    </dgm:pt>
    <dgm:pt modelId="{39B892DE-7A15-4515-82F6-4E80415A1CDB}">
      <dgm:prSet phldrT="[Text]"/>
      <dgm:spPr/>
      <dgm:t>
        <a:bodyPr/>
        <a:lstStyle/>
        <a:p>
          <a:r>
            <a:rPr lang="en-US" dirty="0" smtClean="0"/>
            <a:t>NOAA/GDWG</a:t>
          </a:r>
          <a:endParaRPr lang="en-US" dirty="0"/>
        </a:p>
      </dgm:t>
    </dgm:pt>
    <dgm:pt modelId="{FA814127-CE5C-48F7-BE72-8BC2E0DED1C6}" type="parTrans" cxnId="{9482F085-FD15-427C-BFC3-9050AA37D331}">
      <dgm:prSet/>
      <dgm:spPr/>
      <dgm:t>
        <a:bodyPr/>
        <a:lstStyle/>
        <a:p>
          <a:endParaRPr lang="en-US"/>
        </a:p>
      </dgm:t>
    </dgm:pt>
    <dgm:pt modelId="{405BB1A3-1055-41BF-A397-92882A016531}" type="sibTrans" cxnId="{9482F085-FD15-427C-BFC3-9050AA37D331}">
      <dgm:prSet/>
      <dgm:spPr/>
      <dgm:t>
        <a:bodyPr/>
        <a:lstStyle/>
        <a:p>
          <a:endParaRPr lang="en-US"/>
        </a:p>
      </dgm:t>
    </dgm:pt>
    <dgm:pt modelId="{8118AFD3-9DD6-489C-8B23-C1A90994397E}" type="pres">
      <dgm:prSet presAssocID="{4B7AE745-36CB-43C4-94A7-FB779051AA0D}" presName="Name0" presStyleCnt="0">
        <dgm:presLayoutVars>
          <dgm:dir/>
          <dgm:resizeHandles val="exact"/>
        </dgm:presLayoutVars>
      </dgm:prSet>
      <dgm:spPr/>
    </dgm:pt>
    <dgm:pt modelId="{D290996B-3094-4AD2-85FD-60288BD87EC0}" type="pres">
      <dgm:prSet presAssocID="{467B696C-2415-45A1-9196-2B5F9DB5B27A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CB1AF-0A8D-4BF9-8CEF-EE7E30A79F0D}" type="pres">
      <dgm:prSet presAssocID="{6EBD7326-F422-4404-BB07-75EF2425C5C6}" presName="space" presStyleCnt="0"/>
      <dgm:spPr/>
    </dgm:pt>
    <dgm:pt modelId="{1C4F0CFC-7003-4072-A33D-9C8E8BA1B6D0}" type="pres">
      <dgm:prSet presAssocID="{39B892DE-7A15-4515-82F6-4E80415A1CDB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82F085-FD15-427C-BFC3-9050AA37D331}" srcId="{4B7AE745-36CB-43C4-94A7-FB779051AA0D}" destId="{39B892DE-7A15-4515-82F6-4E80415A1CDB}" srcOrd="1" destOrd="0" parTransId="{FA814127-CE5C-48F7-BE72-8BC2E0DED1C6}" sibTransId="{405BB1A3-1055-41BF-A397-92882A016531}"/>
    <dgm:cxn modelId="{F41B6F37-E58F-480C-B8EC-EF29720E6613}" type="presOf" srcId="{467B696C-2415-45A1-9196-2B5F9DB5B27A}" destId="{D290996B-3094-4AD2-85FD-60288BD87EC0}" srcOrd="0" destOrd="0" presId="urn:microsoft.com/office/officeart/2005/8/layout/venn3"/>
    <dgm:cxn modelId="{98ED4F40-D5B0-412A-A849-2E508034C745}" type="presOf" srcId="{39B892DE-7A15-4515-82F6-4E80415A1CDB}" destId="{1C4F0CFC-7003-4072-A33D-9C8E8BA1B6D0}" srcOrd="0" destOrd="0" presId="urn:microsoft.com/office/officeart/2005/8/layout/venn3"/>
    <dgm:cxn modelId="{254B5A4A-7630-49A7-8926-55D11CAF54E5}" type="presOf" srcId="{4B7AE745-36CB-43C4-94A7-FB779051AA0D}" destId="{8118AFD3-9DD6-489C-8B23-C1A90994397E}" srcOrd="0" destOrd="0" presId="urn:microsoft.com/office/officeart/2005/8/layout/venn3"/>
    <dgm:cxn modelId="{609B28DE-F7D2-451C-83C4-40492F141CA0}" srcId="{4B7AE745-36CB-43C4-94A7-FB779051AA0D}" destId="{467B696C-2415-45A1-9196-2B5F9DB5B27A}" srcOrd="0" destOrd="0" parTransId="{86A835B5-B84A-4A9E-B82E-9FB41205AEAF}" sibTransId="{6EBD7326-F422-4404-BB07-75EF2425C5C6}"/>
    <dgm:cxn modelId="{8876FA68-6845-4E4A-8682-27854B12DFB1}" type="presParOf" srcId="{8118AFD3-9DD6-489C-8B23-C1A90994397E}" destId="{D290996B-3094-4AD2-85FD-60288BD87EC0}" srcOrd="0" destOrd="0" presId="urn:microsoft.com/office/officeart/2005/8/layout/venn3"/>
    <dgm:cxn modelId="{72B1FEE9-8E30-462A-852B-37C8EE631094}" type="presParOf" srcId="{8118AFD3-9DD6-489C-8B23-C1A90994397E}" destId="{31DCB1AF-0A8D-4BF9-8CEF-EE7E30A79F0D}" srcOrd="1" destOrd="0" presId="urn:microsoft.com/office/officeart/2005/8/layout/venn3"/>
    <dgm:cxn modelId="{20F5332D-9E4D-420F-ADC4-DC20B0F8C1E6}" type="presParOf" srcId="{8118AFD3-9DD6-489C-8B23-C1A90994397E}" destId="{1C4F0CFC-7003-4072-A33D-9C8E8BA1B6D0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0996B-3094-4AD2-85FD-60288BD87EC0}">
      <dsp:nvSpPr>
        <dsp:cNvPr id="0" name=""/>
        <dsp:cNvSpPr/>
      </dsp:nvSpPr>
      <dsp:spPr>
        <a:xfrm>
          <a:off x="2794" y="8969"/>
          <a:ext cx="1984444" cy="19844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211" tIns="20320" rIns="109211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GCC</a:t>
          </a:r>
          <a:endParaRPr lang="en-US" sz="1600" kern="1200" dirty="0"/>
        </a:p>
      </dsp:txBody>
      <dsp:txXfrm>
        <a:off x="293409" y="299584"/>
        <a:ext cx="1403214" cy="1403214"/>
      </dsp:txXfrm>
    </dsp:sp>
    <dsp:sp modelId="{1C4F0CFC-7003-4072-A33D-9C8E8BA1B6D0}">
      <dsp:nvSpPr>
        <dsp:cNvPr id="0" name=""/>
        <dsp:cNvSpPr/>
      </dsp:nvSpPr>
      <dsp:spPr>
        <a:xfrm>
          <a:off x="1590350" y="8969"/>
          <a:ext cx="1984444" cy="19844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211" tIns="20320" rIns="109211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NOAA/GDWG</a:t>
          </a:r>
          <a:endParaRPr lang="en-US" sz="1600" kern="1200" dirty="0"/>
        </a:p>
      </dsp:txBody>
      <dsp:txXfrm>
        <a:off x="1880965" y="299584"/>
        <a:ext cx="1403214" cy="1403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24396" y="0"/>
            <a:ext cx="10227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BDA86A5-C3F8-4600-8CE3-C04B72EF9C2F}" type="datetime4">
              <a:rPr lang="en-GB" smtClean="0"/>
              <a:pPr>
                <a:defRPr/>
              </a:pPr>
              <a:t>19 October 2020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0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59562" y="9104302"/>
            <a:ext cx="1875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73C6697-A4F6-43B0-B68C-324E1280C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78080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283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19 October 2020</a:t>
            </a:fld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5325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829" y="4414824"/>
            <a:ext cx="5144742" cy="41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283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3812D3-E89D-4B71-A037-BF846B8DE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4970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869D-7AE8-45BD-AD5A-D0DA05E60C73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5325"/>
            <a:ext cx="503555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4E8CFAD-6A94-4CB7-B32D-926ACF4E508E}" type="datetime4">
              <a:rPr lang="en-GB" smtClean="0"/>
              <a:pPr>
                <a:defRPr/>
              </a:pPr>
              <a:t>19 October 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3701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19 October 2020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180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19 October 2020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28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693991"/>
            <a:ext cx="84201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9"/>
            <a:ext cx="4762500" cy="193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21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43"/>
            <a:ext cx="4762500" cy="1933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1664258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/>
            </a:lvl1pPr>
            <a:lvl2pPr>
              <a:defRPr sz="2000"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2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499" y="1206500"/>
            <a:ext cx="8839201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91505" y="6162695"/>
            <a:ext cx="1714500" cy="6953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87" r:id="rId2"/>
    <p:sldLayoutId id="2147484078" r:id="rId3"/>
    <p:sldLayoutId id="2147484080" r:id="rId4"/>
    <p:sldLayoutId id="2147484079" r:id="rId5"/>
    <p:sldLayoutId id="2147484088" r:id="rId6"/>
    <p:sldLayoutId id="2147484089" r:id="rId7"/>
    <p:sldLayoutId id="2147484081" r:id="rId8"/>
    <p:sldLayoutId id="2147484082" r:id="rId9"/>
    <p:sldLayoutId id="2147484083" r:id="rId10"/>
    <p:sldLayoutId id="2147484084" r:id="rId11"/>
    <p:sldLayoutId id="2147484090" r:id="rId12"/>
    <p:sldLayoutId id="2147484091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4NMBxiHkm5XEvm7GJtJF2f7e24s24CxRylE4TkIt_c4/edit#gid=324424052" TargetMode="External"/><Relationship Id="rId2" Type="http://schemas.openxmlformats.org/officeDocument/2006/relationships/hyperlink" Target="https://docs.google.com/spreadsheets/d/11-U2XDE7J5cHYjksRsZ5WGFVXMyw_hgEz5XG1RG4BoY/edit#gid=1779096712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bin/view/Development/DownloadGSICSProduct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star.nesdis.noaa.gov/smcd/GCC/ProductCatalog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er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 idx="4294967295"/>
          </p:nvPr>
        </p:nvSpPr>
        <p:spPr>
          <a:xfrm>
            <a:off x="267148" y="2681975"/>
            <a:ext cx="9229912" cy="198135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GB" sz="3000" b="1" dirty="0"/>
              <a:t>GSICS </a:t>
            </a:r>
            <a:r>
              <a:rPr lang="en-GB" sz="3000" dirty="0"/>
              <a:t>Coordination </a:t>
            </a:r>
            <a:r>
              <a:rPr lang="en-GB" sz="3000" dirty="0" err="1"/>
              <a:t>Center</a:t>
            </a:r>
            <a:r>
              <a:rPr lang="en-GB" sz="3000" dirty="0"/>
              <a:t/>
            </a:r>
            <a:br>
              <a:rPr lang="en-GB" sz="3000" dirty="0"/>
            </a:br>
            <a:r>
              <a:rPr lang="en-GB" sz="3000" dirty="0"/>
              <a:t>&amp; NOAA/GDWG</a:t>
            </a: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1500" b="1" dirty="0" err="1" smtClean="0"/>
              <a:t>GDWG</a:t>
            </a:r>
            <a:r>
              <a:rPr lang="en-GB" sz="1500" b="1" dirty="0" smtClean="0"/>
              <a:t> </a:t>
            </a:r>
            <a:r>
              <a:rPr lang="en-GB" sz="1500" b="1" dirty="0" err="1" smtClean="0"/>
              <a:t>Kickoff</a:t>
            </a:r>
            <a:r>
              <a:rPr lang="en-GB" sz="1500" b="1" dirty="0" smtClean="0"/>
              <a:t> </a:t>
            </a:r>
            <a:r>
              <a:rPr lang="en-GB" sz="1500" b="1" dirty="0"/>
              <a:t/>
            </a:r>
            <a:br>
              <a:rPr lang="en-GB" sz="1500" b="1" dirty="0"/>
            </a:br>
            <a:r>
              <a:rPr lang="en-GB" sz="1500" dirty="0" smtClean="0"/>
              <a:t>10/19</a:t>
            </a:r>
            <a:r>
              <a:rPr lang="en-GB" sz="1500" dirty="0" smtClean="0"/>
              <a:t>/2020</a:t>
            </a:r>
            <a:endParaRPr lang="en-GB" sz="1500" b="1" dirty="0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6426200" y="5384800"/>
            <a:ext cx="3162300" cy="96910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600" dirty="0">
                <a:solidFill>
                  <a:schemeClr val="bg1"/>
                </a:solidFill>
              </a:rPr>
              <a:t>Manik Bali * Larry Flynn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bg1"/>
                </a:solidFill>
              </a:rPr>
              <a:t>GSICS Coordination Center, NOAA</a:t>
            </a:r>
          </a:p>
          <a:p>
            <a:pPr eaLnBrk="1" hangingPunct="1">
              <a:defRPr/>
            </a:pPr>
            <a:r>
              <a:rPr lang="en-US" sz="1600" b="1" dirty="0">
                <a:solidFill>
                  <a:schemeClr val="bg1"/>
                </a:solidFill>
              </a:rPr>
              <a:t>NOAA GDWG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351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Image result for multiple us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multiple us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580232" y="2973072"/>
            <a:ext cx="805265" cy="677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160427" y="3039686"/>
            <a:ext cx="805265" cy="677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877" y="2257224"/>
            <a:ext cx="2555391" cy="1954060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 bwMode="auto">
          <a:xfrm>
            <a:off x="628868" y="18530"/>
            <a:ext cx="8915400" cy="61872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Approach - Google Cloud + Web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636" y="2330757"/>
            <a:ext cx="2597514" cy="19825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2257224"/>
            <a:ext cx="2300244" cy="2129662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3978526" y="2834600"/>
            <a:ext cx="185946" cy="20508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7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273" y="1267630"/>
            <a:ext cx="5264727" cy="3214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8283"/>
            <a:ext cx="3501725" cy="324204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635081" y="2729305"/>
            <a:ext cx="872836" cy="41567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51654" y="5084656"/>
            <a:ext cx="7602692" cy="73866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Automatically reads the Annual Meeting report </a:t>
            </a:r>
            <a:r>
              <a:rPr lang="en-US" sz="1400" dirty="0" err="1" smtClean="0"/>
              <a:t>Goodle</a:t>
            </a:r>
            <a:r>
              <a:rPr lang="en-US" sz="1400" dirty="0" smtClean="0"/>
              <a:t> Doc  and extracts Actions/Recommendations/Decisions and puts them onto Google Sheet ( Direct Reduction of Overhead by 50% as compared to Wiki)</a:t>
            </a:r>
            <a:endParaRPr lang="en-US" sz="14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95300" y="-41479"/>
            <a:ext cx="8915400" cy="61872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How to Use the Action Tracker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35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519"/>
            <a:ext cx="9906000" cy="4988962"/>
          </a:xfrm>
          <a:prstGeom prst="rect">
            <a:avLst/>
          </a:prstGeom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1654" y="5923481"/>
            <a:ext cx="7602692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Dropdown Menu extracts Actions/Recommendations and Decisions from Annual GUW and EP meeting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63443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6" y="878773"/>
            <a:ext cx="9906000" cy="5272818"/>
          </a:xfrm>
          <a:prstGeom prst="rect">
            <a:avLst/>
          </a:prstGeom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0817" y="6151591"/>
            <a:ext cx="7602692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Dropdown Menu extracts Actions/Recommendations and Decisions from Annual GUW and EP meeting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8886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8773"/>
            <a:ext cx="9906000" cy="5377543"/>
          </a:xfrm>
          <a:prstGeom prst="rect">
            <a:avLst/>
          </a:prstGeom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0817" y="6151591"/>
            <a:ext cx="7602692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 new feature to extract Actions from Wiki page has been added and tested successfully.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95454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to Use the Action Tracker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8131" y="1122709"/>
            <a:ext cx="9753599" cy="13922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GCC creates a google Sheet for each type of action being tracked. The Sheet link is shared among GSICS members.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The actions are grouped into pages by year, each different type viewable on a separate tab. The content of the tables on the tabs are sortable and searchable.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If users need to add hyperlinks to any action sheet, users should use the ‘Activate Hyperlink’ button to activate </a:t>
            </a:r>
            <a:r>
              <a:rPr lang="en-GB" altLang="en-US" sz="2000" dirty="0" smtClean="0">
                <a:solidFill>
                  <a:schemeClr val="tx1"/>
                </a:solidFill>
                <a:latin typeface="Arial" charset="0"/>
              </a:rPr>
              <a:t>on the google sheet to activate </a:t>
            </a:r>
            <a:r>
              <a:rPr lang="en-GB" altLang="en-US" sz="2000" dirty="0" err="1" smtClean="0">
                <a:solidFill>
                  <a:schemeClr val="tx1"/>
                </a:solidFill>
                <a:latin typeface="Arial" charset="0"/>
              </a:rPr>
              <a:t>ithe</a:t>
            </a:r>
            <a:r>
              <a:rPr lang="en-GB" altLang="en-US" sz="2000" dirty="0" smtClean="0">
                <a:solidFill>
                  <a:schemeClr val="tx1"/>
                </a:solidFill>
                <a:latin typeface="Arial" charset="0"/>
              </a:rPr>
              <a:t> hyperlink on the </a:t>
            </a: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GCC Action Tracker website.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When users’ changes are saved, they are dynamically updated onto the correct Action Tracker page.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altLang="en-US" sz="2000" dirty="0">
              <a:solidFill>
                <a:schemeClr val="tx1"/>
              </a:solidFill>
              <a:latin typeface="Arial" charset="0"/>
            </a:endParaRP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altLang="en-US" sz="20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96741" y="5919865"/>
            <a:ext cx="7141594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Always Use Actions/Recommendations/Decisions ID’s correctly  (</a:t>
            </a:r>
            <a:r>
              <a:rPr lang="en-US" sz="1400" dirty="0" err="1" smtClean="0"/>
              <a:t>Eg</a:t>
            </a:r>
            <a:r>
              <a:rPr lang="en-US" sz="1400" dirty="0" smtClean="0"/>
              <a:t> 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/>
              <a:t>A.GDWG.2017.5a.8</a:t>
            </a:r>
            <a:r>
              <a:rPr lang="en-US" sz="1400" b="0" dirty="0"/>
              <a:t> 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4382317"/>
            <a:ext cx="2028825" cy="2257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7278" y="4681504"/>
            <a:ext cx="7954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A.GroupID.YYYY.sessionID.Action</a:t>
            </a:r>
            <a:r>
              <a:rPr lang="en-US" sz="1600" dirty="0" smtClean="0">
                <a:solidFill>
                  <a:schemeClr val="tx1"/>
                </a:solidFill>
              </a:rPr>
              <a:t> number (Actions )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D.GroupID.YYYY.sessionID.Decision</a:t>
            </a:r>
            <a:r>
              <a:rPr lang="en-US" sz="1600" dirty="0" smtClean="0">
                <a:solidFill>
                  <a:schemeClr val="tx1"/>
                </a:solidFill>
              </a:rPr>
              <a:t> number (Decisions )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err="1" smtClean="0">
                <a:solidFill>
                  <a:schemeClr val="tx1"/>
                </a:solidFill>
              </a:rPr>
              <a:t>R.GroupID.YYYY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sessionID.Reccomendation</a:t>
            </a:r>
            <a:r>
              <a:rPr lang="en-US" sz="1600" dirty="0" smtClean="0">
                <a:solidFill>
                  <a:schemeClr val="tx1"/>
                </a:solidFill>
              </a:rPr>
              <a:t> number (Recommendations )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84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1EAF122-FD86-4B9D-A1E8-4ED696537E53}"/>
              </a:ext>
            </a:extLst>
          </p:cNvPr>
          <p:cNvSpPr txBox="1">
            <a:spLocks/>
          </p:cNvSpPr>
          <p:nvPr/>
        </p:nvSpPr>
        <p:spPr bwMode="auto">
          <a:xfrm>
            <a:off x="495300" y="-10821"/>
            <a:ext cx="8915400" cy="61872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Summary of New Additions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48DDAE-C929-4A5E-AE36-E0C2C6843230}"/>
              </a:ext>
            </a:extLst>
          </p:cNvPr>
          <p:cNvSpPr txBox="1">
            <a:spLocks/>
          </p:cNvSpPr>
          <p:nvPr/>
        </p:nvSpPr>
        <p:spPr>
          <a:xfrm>
            <a:off x="152401" y="1267746"/>
            <a:ext cx="9753599" cy="139224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altLang="en-US" sz="2000" dirty="0">
              <a:solidFill>
                <a:schemeClr val="tx1"/>
              </a:solidFill>
              <a:latin typeface="Arial" charset="0"/>
            </a:endParaRP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altLang="en-US" sz="20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45845-0DC6-460B-AEE6-293BC5B42F5F}"/>
              </a:ext>
            </a:extLst>
          </p:cNvPr>
          <p:cNvSpPr txBox="1"/>
          <p:nvPr/>
        </p:nvSpPr>
        <p:spPr>
          <a:xfrm>
            <a:off x="223684" y="941175"/>
            <a:ext cx="96110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Added new buttons. Each GSICS Meeting has a button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Direct extraction of Actions/Recommendations and Decisions from from google document without any human intervention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Added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new Tabs on the Excel 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Added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the ability to import actions from Wiki Page and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Webpages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New Parser has been developed to extract actions from GSICS EP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Activtehyperlink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button has been re-integrated into the new Tracker Sheet to add hyperlink( To n extent this has reduced the column width)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Done tests with reducing columns , should be operational coming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yer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Demo: Google is not Available in China however import from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Zoho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to google sheet has been  successfully tested.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GB" altLang="en-US" sz="1800" dirty="0">
                <a:solidFill>
                  <a:schemeClr val="tx1"/>
                </a:solidFill>
                <a:latin typeface="+mn-lt"/>
                <a:hlinkClick r:id="rId2"/>
              </a:rPr>
              <a:t>https://</a:t>
            </a:r>
            <a:r>
              <a:rPr lang="en-GB" altLang="en-US" sz="1800" dirty="0" smtClean="0">
                <a:solidFill>
                  <a:schemeClr val="tx1"/>
                </a:solidFill>
                <a:latin typeface="+mn-lt"/>
                <a:hlinkClick r:id="rId2"/>
              </a:rPr>
              <a:t>docs.google.com/spreadsheets/d/11-U2XDE7J5cHYjksRsZ5WGFVXMyw_hgEz5XG1RG4BoY/edit#gid=1779096712</a:t>
            </a:r>
            <a:endParaRPr lang="en-GB" altLang="en-US" sz="1800" dirty="0" smtClean="0">
              <a:solidFill>
                <a:schemeClr val="tx1"/>
              </a:solidFill>
              <a:latin typeface="+mn-lt"/>
            </a:endParaRPr>
          </a:p>
          <a:p>
            <a:endParaRPr lang="en-GB" alt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GB" altLang="en-US" sz="1800" dirty="0" smtClean="0">
                <a:solidFill>
                  <a:schemeClr val="tx1"/>
                </a:solidFill>
                <a:latin typeface="+mn-lt"/>
                <a:hlinkClick r:id="rId3"/>
              </a:rPr>
              <a:t>Update 2020 Actions</a:t>
            </a:r>
            <a:endParaRPr lang="en-GB" altLang="en-US" sz="1800" dirty="0">
              <a:solidFill>
                <a:schemeClr val="tx1"/>
              </a:solidFill>
              <a:latin typeface="+mn-lt"/>
            </a:endParaRP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0121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1EAF122-FD86-4B9D-A1E8-4ED696537E53}"/>
              </a:ext>
            </a:extLst>
          </p:cNvPr>
          <p:cNvSpPr txBox="1">
            <a:spLocks/>
          </p:cNvSpPr>
          <p:nvPr/>
        </p:nvSpPr>
        <p:spPr bwMode="auto">
          <a:xfrm>
            <a:off x="495300" y="-10821"/>
            <a:ext cx="8915400" cy="61872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Discussion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4040" y="3028950"/>
            <a:ext cx="64620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Do we need a web page for GSICS Deliverables ?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Discussion on developing scripts for SOB report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14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" y="1360170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tx1"/>
                </a:solidFill>
              </a:rPr>
              <a:t>Past year supported 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 smtClean="0">
                <a:solidFill>
                  <a:schemeClr val="tx1"/>
                </a:solidFill>
              </a:rPr>
              <a:t>Migration of wiki to new location ( power back up)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 smtClean="0">
                <a:solidFill>
                  <a:schemeClr val="tx1"/>
                </a:solidFill>
              </a:rPr>
              <a:t>Development of Alert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 smtClean="0">
                <a:solidFill>
                  <a:schemeClr val="tx1"/>
                </a:solidFill>
              </a:rPr>
              <a:t>Update the Action Tracker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 smtClean="0">
                <a:solidFill>
                  <a:schemeClr val="tx1"/>
                </a:solidFill>
              </a:rPr>
              <a:t>Updated the product catalog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 smtClean="0">
                <a:solidFill>
                  <a:schemeClr val="tx1"/>
                </a:solidFill>
              </a:rPr>
              <a:t>Support landing of new NOAA products</a:t>
            </a:r>
            <a:endParaRPr lang="en-US" sz="1500" b="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" y="3752850"/>
            <a:ext cx="8915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tx1"/>
                </a:solidFill>
              </a:rPr>
              <a:t>Planned activities next year  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 smtClean="0">
                <a:solidFill>
                  <a:schemeClr val="tx1"/>
                </a:solidFill>
              </a:rPr>
              <a:t>Develop script for generating State of Observing System Content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 smtClean="0">
                <a:solidFill>
                  <a:schemeClr val="tx1"/>
                </a:solidFill>
              </a:rPr>
              <a:t>Design the State of Observing System presentation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 smtClean="0">
                <a:solidFill>
                  <a:schemeClr val="tx1"/>
                </a:solidFill>
              </a:rPr>
              <a:t>Add new Analytical features to Alert system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 smtClean="0">
                <a:solidFill>
                  <a:schemeClr val="tx1"/>
                </a:solidFill>
              </a:rPr>
              <a:t>Machine Learning technique for Landing Pages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 smtClean="0">
                <a:solidFill>
                  <a:schemeClr val="tx1"/>
                </a:solidFill>
              </a:rPr>
              <a:t>Support landing of new NOAA products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 smtClean="0">
                <a:solidFill>
                  <a:schemeClr val="tx1"/>
                </a:solidFill>
              </a:rPr>
              <a:t>Sync GSICS Wiki to GitHub/New H/W</a:t>
            </a:r>
            <a:endParaRPr lang="en-US" sz="1500" b="0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1EAF122-FD86-4B9D-A1E8-4ED696537E53}"/>
              </a:ext>
            </a:extLst>
          </p:cNvPr>
          <p:cNvSpPr txBox="1">
            <a:spLocks/>
          </p:cNvSpPr>
          <p:nvPr/>
        </p:nvSpPr>
        <p:spPr bwMode="auto">
          <a:xfrm>
            <a:off x="495300" y="-10821"/>
            <a:ext cx="8915400" cy="61872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Moving forward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56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174" y="2890521"/>
            <a:ext cx="8915400" cy="954087"/>
          </a:xfrm>
          <a:solidFill>
            <a:schemeClr val="accent6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698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43"/>
            <a:ext cx="8915400" cy="70920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dirty="0"/>
              <a:t>TABLE OF CONTENT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645" y="2366864"/>
            <a:ext cx="9236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US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NOAA/GDWG Action Status and new actions</a:t>
            </a:r>
            <a:endParaRPr lang="en-US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Action Tracker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Alert System</a:t>
            </a:r>
            <a:endParaRPr lang="en-US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Product Catalog</a:t>
            </a:r>
            <a:endParaRPr lang="en-US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Moving on to next year</a:t>
            </a:r>
            <a:endParaRPr lang="en-US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581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7710" y="112871"/>
            <a:ext cx="8915400" cy="954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95300" y="274643"/>
            <a:ext cx="8915400" cy="70920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Introduction</a:t>
            </a:r>
            <a:endParaRPr lang="en-US" sz="3200" dirty="0"/>
          </a:p>
        </p:txBody>
      </p:sp>
      <p:pic>
        <p:nvPicPr>
          <p:cNvPr id="1026" name="Picture 2" descr="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29" y="2646050"/>
            <a:ext cx="4522471" cy="279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36479316"/>
              </p:ext>
            </p:extLst>
          </p:nvPr>
        </p:nvGraphicFramePr>
        <p:xfrm>
          <a:off x="5581650" y="2912517"/>
          <a:ext cx="3577590" cy="2002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69556" y="5272484"/>
            <a:ext cx="4336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GCC and NOAA/GDWG activities overlap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e.g</a:t>
            </a:r>
            <a:r>
              <a:rPr lang="en-US" sz="1600" dirty="0" smtClean="0">
                <a:solidFill>
                  <a:schemeClr val="tx1"/>
                </a:solidFill>
              </a:rPr>
              <a:t> Product Catalog, Action Tracker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3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1904"/>
            <a:ext cx="8915400" cy="954087"/>
          </a:xfrm>
          <a:solidFill>
            <a:srgbClr val="92D05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NOAA-GDWD- Actions Status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" y="1612774"/>
          <a:ext cx="9182101" cy="4424345"/>
        </p:xfrm>
        <a:graphic>
          <a:graphicData uri="http://schemas.openxmlformats.org/drawingml/2006/table">
            <a:tbl>
              <a:tblPr/>
              <a:tblGrid>
                <a:gridCol w="1153391">
                  <a:extLst>
                    <a:ext uri="{9D8B030D-6E8A-4147-A177-3AD203B41FA5}">
                      <a16:colId xmlns:a16="http://schemas.microsoft.com/office/drawing/2014/main" val="2163369308"/>
                    </a:ext>
                  </a:extLst>
                </a:gridCol>
                <a:gridCol w="4537993">
                  <a:extLst>
                    <a:ext uri="{9D8B030D-6E8A-4147-A177-3AD203B41FA5}">
                      <a16:colId xmlns:a16="http://schemas.microsoft.com/office/drawing/2014/main" val="2947563053"/>
                    </a:ext>
                  </a:extLst>
                </a:gridCol>
                <a:gridCol w="1138276">
                  <a:extLst>
                    <a:ext uri="{9D8B030D-6E8A-4147-A177-3AD203B41FA5}">
                      <a16:colId xmlns:a16="http://schemas.microsoft.com/office/drawing/2014/main" val="2531361947"/>
                    </a:ext>
                  </a:extLst>
                </a:gridCol>
                <a:gridCol w="1129776">
                  <a:extLst>
                    <a:ext uri="{9D8B030D-6E8A-4147-A177-3AD203B41FA5}">
                      <a16:colId xmlns:a16="http://schemas.microsoft.com/office/drawing/2014/main" val="2345863236"/>
                    </a:ext>
                  </a:extLst>
                </a:gridCol>
                <a:gridCol w="1222665">
                  <a:extLst>
                    <a:ext uri="{9D8B030D-6E8A-4147-A177-3AD203B41FA5}">
                      <a16:colId xmlns:a16="http://schemas.microsoft.com/office/drawing/2014/main" val="3636369533"/>
                    </a:ext>
                  </a:extLst>
                </a:gridCol>
              </a:tblGrid>
              <a:tr h="628903"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2E6E9E"/>
                          </a:solidFill>
                          <a:effectLst/>
                        </a:rPr>
                        <a:t>Action Id</a:t>
                      </a:r>
                    </a:p>
                  </a:txBody>
                  <a:tcPr marL="60150" marR="60150" marT="33417" marB="33417" anchor="ctr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2E6E9E"/>
                          </a:solidFill>
                          <a:effectLst/>
                        </a:rPr>
                        <a:t>Summary</a:t>
                      </a:r>
                    </a:p>
                  </a:txBody>
                  <a:tcPr marL="60150" marR="60150" marT="33417" marB="33417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2E6E9E"/>
                          </a:solidFill>
                          <a:effectLst/>
                        </a:rPr>
                        <a:t>Expected Completion</a:t>
                      </a:r>
                    </a:p>
                  </a:txBody>
                  <a:tcPr marL="60150" marR="60150" marT="33417" marB="33417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2E6E9E"/>
                          </a:solidFill>
                          <a:effectLst/>
                        </a:rPr>
                        <a:t>Deliverable Usage</a:t>
                      </a:r>
                    </a:p>
                  </a:txBody>
                  <a:tcPr marL="60150" marR="60150" marT="33417" marB="33417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2E6E9E"/>
                          </a:solidFill>
                          <a:effectLst/>
                        </a:rPr>
                        <a:t>Status</a:t>
                      </a:r>
                    </a:p>
                  </a:txBody>
                  <a:tcPr marL="60150" marR="60150" marT="33417" marB="33417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91155"/>
                  </a:ext>
                </a:extLst>
              </a:tr>
              <a:tr h="427967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effectLst/>
                        </a:rPr>
                        <a:t>A.GWG.2019.3t.1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effectLst/>
                        </a:rPr>
                        <a:t>Toshiyuki </a:t>
                      </a:r>
                      <a:r>
                        <a:rPr lang="en-US" sz="1000" dirty="0" err="1">
                          <a:effectLst/>
                        </a:rPr>
                        <a:t>Kurino</a:t>
                      </a:r>
                      <a:r>
                        <a:rPr lang="en-US" sz="1000" dirty="0">
                          <a:effectLst/>
                        </a:rPr>
                        <a:t> (WMO) to provide account access to update WMO GSICS website to GCC, GDWG and GRWG.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3/1/2020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Open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433323"/>
                  </a:ext>
                </a:extLst>
              </a:tr>
              <a:tr h="1085574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A.GDWG.2019.9p.5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effectLst/>
                        </a:rPr>
                        <a:t>GCC to confirm with the GRWG to release the next version of the product catalogue to address table concern from Ken.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3/1/2020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New Product Catalog with Quicklooks now operational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Closed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E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80044"/>
                  </a:ext>
                </a:extLst>
              </a:tr>
              <a:tr h="528281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A.GDWG.2019.9p.4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GCC to contact Ken Knapp to what website he is referring to regarding his comment on its for contributors and not users, and report this to the working group.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3/1/2020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Closed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E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770869"/>
                  </a:ext>
                </a:extLst>
              </a:tr>
              <a:tr h="803742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A.GDWG.2019.9p.2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GCC to provide EUMETSAT the download script for review to see if this can be provided to users to improve the downloading of GSICS products.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3/1/2020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616161"/>
                          </a:solidFill>
                          <a:effectLst/>
                          <a:hlinkClick r:id="rId3" tooltip="This link opens a non-government website in a new window."/>
                        </a:rPr>
                        <a:t>Script provided for review and place on wiki</a:t>
                      </a:r>
                      <a:r>
                        <a:rPr lang="en-US" sz="1000" dirty="0">
                          <a:effectLst/>
                        </a:rPr>
                        <a:t> 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Closed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E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22116"/>
                  </a:ext>
                </a:extLst>
              </a:tr>
              <a:tr h="427967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A.GDWG.2019.9l.1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GDWG Chair to provide GCC the updates for GSICS Action Tracker which was agreed at GDWG Web meeting in January 2019.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3/1/2020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Open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880418"/>
                  </a:ext>
                </a:extLst>
              </a:tr>
              <a:tr h="521911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A.GDWG.2019.9k.1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GCC to present the options available for the Wiki migration to the GDWG members, and coordinate a way forward to present to the GSICS EP.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3/1/2020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Closed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E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58356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625950" y="1431506"/>
            <a:ext cx="23290733" cy="3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Show  entries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Search: </a:t>
            </a:r>
            <a:endParaRPr kumimoji="0" lang="en-US" altLang="en-US" sz="1900" b="0" i="0" u="none" strike="noStrike" cap="none" normalizeH="0" baseline="0">
              <a:ln>
                <a:noFill/>
              </a:ln>
              <a:solidFill>
                <a:srgbClr val="61616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3" descr="this link opens in a new window">
            <a:hlinkClick r:id="rId3" tooltip="This link opens a non-government website in a new window."/>
          </p:cNvPr>
          <p:cNvSpPr>
            <a:spLocks noChangeAspect="1" noChangeArrowheads="1"/>
          </p:cNvSpPr>
          <p:nvPr/>
        </p:nvSpPr>
        <p:spPr bwMode="auto">
          <a:xfrm>
            <a:off x="2860135" y="1600199"/>
            <a:ext cx="716638" cy="71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8600" y="1612773"/>
          <a:ext cx="9182101" cy="4411771"/>
        </p:xfrm>
        <a:graphic>
          <a:graphicData uri="http://schemas.openxmlformats.org/drawingml/2006/table">
            <a:tbl>
              <a:tblPr/>
              <a:tblGrid>
                <a:gridCol w="1153391">
                  <a:extLst>
                    <a:ext uri="{9D8B030D-6E8A-4147-A177-3AD203B41FA5}">
                      <a16:colId xmlns:a16="http://schemas.microsoft.com/office/drawing/2014/main" val="2163369308"/>
                    </a:ext>
                  </a:extLst>
                </a:gridCol>
                <a:gridCol w="4537993">
                  <a:extLst>
                    <a:ext uri="{9D8B030D-6E8A-4147-A177-3AD203B41FA5}">
                      <a16:colId xmlns:a16="http://schemas.microsoft.com/office/drawing/2014/main" val="2947563053"/>
                    </a:ext>
                  </a:extLst>
                </a:gridCol>
                <a:gridCol w="1138276">
                  <a:extLst>
                    <a:ext uri="{9D8B030D-6E8A-4147-A177-3AD203B41FA5}">
                      <a16:colId xmlns:a16="http://schemas.microsoft.com/office/drawing/2014/main" val="2531361947"/>
                    </a:ext>
                  </a:extLst>
                </a:gridCol>
                <a:gridCol w="1129776">
                  <a:extLst>
                    <a:ext uri="{9D8B030D-6E8A-4147-A177-3AD203B41FA5}">
                      <a16:colId xmlns:a16="http://schemas.microsoft.com/office/drawing/2014/main" val="2345863236"/>
                    </a:ext>
                  </a:extLst>
                </a:gridCol>
                <a:gridCol w="1222665">
                  <a:extLst>
                    <a:ext uri="{9D8B030D-6E8A-4147-A177-3AD203B41FA5}">
                      <a16:colId xmlns:a16="http://schemas.microsoft.com/office/drawing/2014/main" val="3636369533"/>
                    </a:ext>
                  </a:extLst>
                </a:gridCol>
              </a:tblGrid>
              <a:tr h="627116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2E6E9E"/>
                          </a:solidFill>
                          <a:effectLst/>
                        </a:rPr>
                        <a:t>Action Id</a:t>
                      </a:r>
                    </a:p>
                  </a:txBody>
                  <a:tcPr marL="60150" marR="60150" marT="33417" marB="33417" anchor="ctr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2E6E9E"/>
                          </a:solidFill>
                          <a:effectLst/>
                        </a:rPr>
                        <a:t>Summary</a:t>
                      </a:r>
                    </a:p>
                  </a:txBody>
                  <a:tcPr marL="60150" marR="60150" marT="33417" marB="33417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2E6E9E"/>
                          </a:solidFill>
                          <a:effectLst/>
                        </a:rPr>
                        <a:t>Expected Completion</a:t>
                      </a:r>
                    </a:p>
                  </a:txBody>
                  <a:tcPr marL="60150" marR="60150" marT="33417" marB="33417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2E6E9E"/>
                          </a:solidFill>
                          <a:effectLst/>
                        </a:rPr>
                        <a:t>Deliverable Usage</a:t>
                      </a:r>
                    </a:p>
                  </a:txBody>
                  <a:tcPr marL="60150" marR="60150" marT="33417" marB="33417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2E6E9E"/>
                          </a:solidFill>
                          <a:effectLst/>
                        </a:rPr>
                        <a:t>Status</a:t>
                      </a:r>
                    </a:p>
                  </a:txBody>
                  <a:tcPr marL="60150" marR="60150" marT="33417" marB="33417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91155"/>
                  </a:ext>
                </a:extLst>
              </a:tr>
              <a:tr h="426751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effectLst/>
                        </a:rPr>
                        <a:t>A.GWG.2019.3t.1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effectLst/>
                        </a:rPr>
                        <a:t>Toshiyuki </a:t>
                      </a:r>
                      <a:r>
                        <a:rPr lang="en-US" sz="1000" dirty="0" err="1">
                          <a:effectLst/>
                        </a:rPr>
                        <a:t>Kurino</a:t>
                      </a:r>
                      <a:r>
                        <a:rPr lang="en-US" sz="1000" dirty="0">
                          <a:effectLst/>
                        </a:rPr>
                        <a:t> (WMO) to provide account access to update WMO GSICS website to GCC, GDWG and GRWG.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3/1/2020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Open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433323"/>
                  </a:ext>
                </a:extLst>
              </a:tr>
              <a:tr h="1082488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A.GDWG.2019.9p.5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effectLst/>
                        </a:rPr>
                        <a:t>GCC to confirm with the GRWG to release the next version of the product catalogue to address table concern from Ken.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3/1/2020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New Product Catalog with Quicklooks now operational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Closed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E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80044"/>
                  </a:ext>
                </a:extLst>
              </a:tr>
              <a:tr h="526780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A.GDWG.2019.9p.4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GCC to contact Ken Knapp to what website he is referring to regarding his comment on its for contributors and not users, and report this to the working group.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3/1/2020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Closed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E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770869"/>
                  </a:ext>
                </a:extLst>
              </a:tr>
              <a:tr h="801457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A.GDWG.2019.9p.2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GCC to provide EUMETSAT the download script for review to see if this can be provided to users to improve the downloading of GSICS products.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3/1/2020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616161"/>
                          </a:solidFill>
                          <a:effectLst/>
                          <a:hlinkClick r:id="rId3" tooltip="This link opens a non-government website in a new window."/>
                        </a:rPr>
                        <a:t>Script provided for review and place on wiki</a:t>
                      </a:r>
                      <a:r>
                        <a:rPr lang="en-US" sz="1000" dirty="0">
                          <a:effectLst/>
                        </a:rPr>
                        <a:t> 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Closed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E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22116"/>
                  </a:ext>
                </a:extLst>
              </a:tr>
              <a:tr h="426751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A.GDWG.2019.9l.1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GDWG Chair to provide GCC the updates for GSICS Action Tracker which was agreed at GDWG Web meeting in January 2019.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3/1/2020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Open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880418"/>
                  </a:ext>
                </a:extLst>
              </a:tr>
              <a:tr h="520428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A.GDWG.2019.9k.1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GCC to present the options available for the Wiki migration to the GDWG members, and coordinate a way forward to present to the GSICS EP.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3/1/2020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Closed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E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583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220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Actions on GCC and NOAA/GDWG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2467" y="2033646"/>
          <a:ext cx="9739902" cy="2453743"/>
        </p:xfrm>
        <a:graphic>
          <a:graphicData uri="http://schemas.openxmlformats.org/drawingml/2006/table">
            <a:tbl>
              <a:tblPr/>
              <a:tblGrid>
                <a:gridCol w="1736333">
                  <a:extLst>
                    <a:ext uri="{9D8B030D-6E8A-4147-A177-3AD203B41FA5}">
                      <a16:colId xmlns:a16="http://schemas.microsoft.com/office/drawing/2014/main" val="2163369308"/>
                    </a:ext>
                  </a:extLst>
                </a:gridCol>
                <a:gridCol w="4497495">
                  <a:extLst>
                    <a:ext uri="{9D8B030D-6E8A-4147-A177-3AD203B41FA5}">
                      <a16:colId xmlns:a16="http://schemas.microsoft.com/office/drawing/2014/main" val="2947563053"/>
                    </a:ext>
                  </a:extLst>
                </a:gridCol>
                <a:gridCol w="1089830">
                  <a:extLst>
                    <a:ext uri="{9D8B030D-6E8A-4147-A177-3AD203B41FA5}">
                      <a16:colId xmlns:a16="http://schemas.microsoft.com/office/drawing/2014/main" val="2531361947"/>
                    </a:ext>
                  </a:extLst>
                </a:gridCol>
                <a:gridCol w="1119304">
                  <a:extLst>
                    <a:ext uri="{9D8B030D-6E8A-4147-A177-3AD203B41FA5}">
                      <a16:colId xmlns:a16="http://schemas.microsoft.com/office/drawing/2014/main" val="2345863236"/>
                    </a:ext>
                  </a:extLst>
                </a:gridCol>
                <a:gridCol w="1296940">
                  <a:extLst>
                    <a:ext uri="{9D8B030D-6E8A-4147-A177-3AD203B41FA5}">
                      <a16:colId xmlns:a16="http://schemas.microsoft.com/office/drawing/2014/main" val="3636369533"/>
                    </a:ext>
                  </a:extLst>
                </a:gridCol>
              </a:tblGrid>
              <a:tr h="628903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2E6E9E"/>
                          </a:solidFill>
                          <a:effectLst/>
                        </a:rPr>
                        <a:t>Action Id</a:t>
                      </a:r>
                    </a:p>
                  </a:txBody>
                  <a:tcPr marL="60150" marR="60150" marT="33417" marB="33417" anchor="ctr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2E6E9E"/>
                          </a:solidFill>
                          <a:effectLst/>
                        </a:rPr>
                        <a:t>Summary</a:t>
                      </a:r>
                    </a:p>
                  </a:txBody>
                  <a:tcPr marL="60150" marR="60150" marT="33417" marB="33417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2E6E9E"/>
                          </a:solidFill>
                          <a:effectLst/>
                        </a:rPr>
                        <a:t>Expected Completion</a:t>
                      </a:r>
                    </a:p>
                  </a:txBody>
                  <a:tcPr marL="60150" marR="60150" marT="33417" marB="33417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2E6E9E"/>
                          </a:solidFill>
                          <a:effectLst/>
                        </a:rPr>
                        <a:t>Deliverable Usage</a:t>
                      </a:r>
                    </a:p>
                  </a:txBody>
                  <a:tcPr marL="60150" marR="60150" marT="33417" marB="33417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rgbClr val="2E6E9E"/>
                          </a:solidFill>
                          <a:effectLst/>
                        </a:rPr>
                        <a:t>Status</a:t>
                      </a:r>
                    </a:p>
                  </a:txBody>
                  <a:tcPr marL="60150" marR="60150" marT="33417" marB="33417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91155"/>
                  </a:ext>
                </a:extLst>
              </a:tr>
              <a:tr h="427967"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A.GCC.2020.1b.1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dirty="0">
                          <a:effectLst/>
                        </a:rPr>
                        <a:t>GCC to organize a web meeting to bring GSCIS Developers and users together. We need to learn how we can make the products better and more accessible. 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3/1/2021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Open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433323"/>
                  </a:ext>
                </a:extLst>
              </a:tr>
              <a:tr h="1085574">
                <a:tc>
                  <a:txBody>
                    <a:bodyPr/>
                    <a:lstStyle/>
                    <a:p>
                      <a:pPr fontAlgn="t"/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A.GDWG.20200416.1</a:t>
                      </a:r>
                      <a:r>
                        <a:rPr lang="en-US" sz="1500" dirty="0">
                          <a:effectLst/>
                        </a:rPr>
                        <a:t>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Manik Bali (NOAA) to coordinate GDWG to investigate developing scripts to generate contents of Annual Calibration Reports from GSICS Corrections.</a:t>
                      </a:r>
                      <a:endParaRPr lang="en-US" sz="1500" dirty="0">
                        <a:effectLst/>
                      </a:endParaRP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3/1/2021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500" dirty="0">
                        <a:effectLst/>
                      </a:endParaRP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Open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8004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5757" y="5054886"/>
            <a:ext cx="9493321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Actions Aim to:</a:t>
            </a:r>
          </a:p>
          <a:p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/>
              <a:t>Develop consensus on producing class of GSICS products that are user friendly.</a:t>
            </a:r>
          </a:p>
          <a:p>
            <a:pPr marL="342900" indent="-342900">
              <a:buAutoNum type="arabicPeriod"/>
            </a:pPr>
            <a:r>
              <a:rPr lang="en-US" sz="1600" dirty="0"/>
              <a:t>To simplify creation of State of Observing report / Calibration reports by agencies and harmonize the tables and plot</a:t>
            </a:r>
          </a:p>
        </p:txBody>
      </p:sp>
    </p:spTree>
    <p:extLst>
      <p:ext uri="{BB962C8B-B14F-4D97-AF65-F5344CB8AC3E}">
        <p14:creationId xmlns:p14="http://schemas.microsoft.com/office/powerpoint/2010/main" val="237594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521" y="2316303"/>
            <a:ext cx="4571999" cy="526048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Product Alert System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314"/>
          <a:stretch/>
        </p:blipFill>
        <p:spPr>
          <a:xfrm>
            <a:off x="0" y="5310826"/>
            <a:ext cx="2857500" cy="154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73" y="0"/>
            <a:ext cx="8915400" cy="5556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56" y="1353549"/>
            <a:ext cx="9325233" cy="3537401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The Global Space Based Inter-Calibration System ( GSICS ) maintains over 63 </a:t>
            </a:r>
            <a:r>
              <a:rPr lang="en-US" b="0" dirty="0" smtClean="0"/>
              <a:t>inter-calibration </a:t>
            </a:r>
            <a:r>
              <a:rPr lang="en-US" b="0" dirty="0"/>
              <a:t>products. These products are produced each day and disseminated via the THREDDS server or via the ftp servers on the </a:t>
            </a:r>
            <a:r>
              <a:rPr lang="en-US" b="0" u="sng" dirty="0">
                <a:hlinkClick r:id="rId2"/>
              </a:rPr>
              <a:t>https://www.star.nesdis.noaa.gov/smcd/GCC/ProductCatalog.php</a:t>
            </a:r>
            <a:r>
              <a:rPr lang="en-US" b="0" dirty="0"/>
              <a:t> </a:t>
            </a:r>
            <a:endParaRPr lang="en-US" b="0" dirty="0"/>
          </a:p>
          <a:p>
            <a:pPr marL="0" indent="0">
              <a:buNone/>
            </a:pP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The goal of this alert system is to </a:t>
            </a:r>
            <a:r>
              <a:rPr lang="en-US" b="0" dirty="0" smtClean="0"/>
              <a:t>inform </a:t>
            </a:r>
            <a:r>
              <a:rPr lang="en-US" b="0" dirty="0"/>
              <a:t>the producers about the status of their GSICS product via an Email sent by the Alert System. The email consist a list of un-updated products in a format similar to that on the GSICS Product Catalog.</a:t>
            </a:r>
            <a:endParaRPr lang="en-US" b="0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75811" y="65118"/>
            <a:ext cx="9325233" cy="679622"/>
          </a:xfrm>
          <a:prstGeom prst="rect">
            <a:avLst/>
          </a:prstGeom>
          <a:solidFill>
            <a:srgbClr val="0099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Background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065" y="4493561"/>
            <a:ext cx="2678935" cy="23644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811" y="4890950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hlinkClick r:id="rId4" action="ppaction://hlinkfile"/>
              </a:rPr>
              <a:t>For Demo Click here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657671"/>
            <a:ext cx="7227065" cy="107721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0" dirty="0" smtClean="0">
                <a:ea typeface="Tahoma" panose="020B0604030504040204" pitchFamily="34" charset="0"/>
                <a:cs typeface="Tahoma" panose="020B0604030504040204" pitchFamily="34" charset="0"/>
              </a:rPr>
              <a:t>Relays the following information to the subscriber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b="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ea typeface="Tahoma" panose="020B0604030504040204" pitchFamily="34" charset="0"/>
                <a:cs typeface="Tahoma" panose="020B0604030504040204" pitchFamily="34" charset="0"/>
              </a:rPr>
              <a:t>When did the last time product uploaded take place on the THREDDS server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ea typeface="Tahoma" panose="020B0604030504040204" pitchFamily="34" charset="0"/>
                <a:cs typeface="Tahoma" panose="020B0604030504040204" pitchFamily="34" charset="0"/>
              </a:rPr>
              <a:t>If the URL is active</a:t>
            </a:r>
          </a:p>
        </p:txBody>
      </p:sp>
    </p:spTree>
    <p:extLst>
      <p:ext uri="{BB962C8B-B14F-4D97-AF65-F5344CB8AC3E}">
        <p14:creationId xmlns:p14="http://schemas.microsoft.com/office/powerpoint/2010/main" val="21975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80328"/>
            <a:ext cx="8915400" cy="954087"/>
          </a:xfrm>
        </p:spPr>
        <p:txBody>
          <a:bodyPr/>
          <a:lstStyle/>
          <a:p>
            <a:r>
              <a:rPr lang="en-US" dirty="0" smtClean="0"/>
              <a:t>Alert Emails</a:t>
            </a:r>
            <a:endParaRPr lang="en-US" dirty="0"/>
          </a:p>
        </p:txBody>
      </p:sp>
      <p:pic>
        <p:nvPicPr>
          <p:cNvPr id="3074" name="Picture 2" descr="https://lh6.googleusercontent.com/TP6MeJYSbLCWaXfT3JoAVEQIKhEkbcTI7ijgHFA3ekyXyy16J8rHf9Gr2uVQ7xpOA3va_YJSHCC4T43YUNUHqyJt1ktYx5upxwPXk-X7kdxSd1ke2PGyD0yZILPu4fpo7V_g-vI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844436"/>
            <a:ext cx="8915400" cy="264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03" y="3488731"/>
            <a:ext cx="9045307" cy="313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4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7209"/>
            <a:ext cx="8915400" cy="954087"/>
          </a:xfrm>
          <a:solidFill>
            <a:srgbClr val="00B05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 Action Tracker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7943" y="903668"/>
            <a:ext cx="9586065" cy="5357645"/>
          </a:xfrm>
          <a:prstGeom prst="rect">
            <a:avLst/>
          </a:prstGeom>
        </p:spPr>
        <p:txBody>
          <a:bodyPr/>
          <a:lstStyle/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Each year actions </a:t>
            </a:r>
            <a:r>
              <a:rPr lang="en-GB" altLang="en-US" sz="2000" dirty="0" smtClean="0">
                <a:solidFill>
                  <a:schemeClr val="tx1"/>
                </a:solidFill>
                <a:latin typeface="Arial" charset="0"/>
              </a:rPr>
              <a:t>are </a:t>
            </a: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generated in GSICS community.</a:t>
            </a: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These actions were previously monitored on the GSICS Wiki Page</a:t>
            </a:r>
            <a:endParaRPr kumimoji="0" lang="en-GB" altLang="en-US" sz="20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en-US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Over the years activity in GSICS has increased as has the number of Actions generated in GSICS Annual, EP, UW and group and subgroup meetings.</a:t>
            </a: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GRWG placed a request to GCC-NOAA-GDWG to provide an alternative to the wiki actions page. Features that were requested. </a:t>
            </a:r>
          </a:p>
          <a:p>
            <a:pPr marL="1256300" lvl="2" indent="-342627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Fast search.</a:t>
            </a:r>
          </a:p>
          <a:p>
            <a:pPr marL="1256300" lvl="2" indent="-342627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Easy Action writing. </a:t>
            </a:r>
          </a:p>
          <a:p>
            <a:pPr marL="1256300" lvl="2" indent="-342627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Easy updating.</a:t>
            </a:r>
          </a:p>
          <a:p>
            <a:pPr marL="1256300" lvl="2" indent="-342627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Easy to understand layout.</a:t>
            </a:r>
          </a:p>
          <a:p>
            <a:pPr marL="1256300" lvl="2" indent="-342627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New Category of actions ( For example, Lunar, Recommendation, Decision) </a:t>
            </a:r>
          </a:p>
          <a:p>
            <a:pPr marL="1256300" lvl="2" indent="-342627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Some level of automation.</a:t>
            </a: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altLang="en-US" sz="20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1654" y="6127508"/>
            <a:ext cx="7602692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Big Thank you to Tim </a:t>
            </a:r>
            <a:r>
              <a:rPr lang="en-US" sz="1400" dirty="0" err="1" smtClean="0"/>
              <a:t>Hewison</a:t>
            </a:r>
            <a:r>
              <a:rPr lang="en-US" sz="1400" dirty="0" smtClean="0"/>
              <a:t> and Masaya Takahashi for posting requirements and testing the existing tool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02558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94867</TotalTime>
  <Words>1325</Words>
  <Application>Microsoft Office PowerPoint</Application>
  <PresentationFormat>A4 Paper (210x297 mm)</PresentationFormat>
  <Paragraphs>202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Helvetica</vt:lpstr>
      <vt:lpstr>Tahoma</vt:lpstr>
      <vt:lpstr>Times New Roman</vt:lpstr>
      <vt:lpstr>Office Theme</vt:lpstr>
      <vt:lpstr>GSICS Coordination Center &amp; NOAA/GDWG GDWG Kickoff  10/19/2020</vt:lpstr>
      <vt:lpstr>TABLE OF CONTENT</vt:lpstr>
      <vt:lpstr>PowerPoint Presentation</vt:lpstr>
      <vt:lpstr>NOAA-GDWD- Actions Status</vt:lpstr>
      <vt:lpstr>Recent Actions on GCC and NOAA/GDWG </vt:lpstr>
      <vt:lpstr>PowerPoint Presentation</vt:lpstr>
      <vt:lpstr>PowerPoint Presentation</vt:lpstr>
      <vt:lpstr>Alert Emails</vt:lpstr>
      <vt:lpstr>Why  Action Tracker</vt:lpstr>
      <vt:lpstr>PowerPoint Presentation</vt:lpstr>
      <vt:lpstr>Au</vt:lpstr>
      <vt:lpstr>New Features</vt:lpstr>
      <vt:lpstr>New Features</vt:lpstr>
      <vt:lpstr>New Features</vt:lpstr>
      <vt:lpstr>How to Use the Action Tracker</vt:lpstr>
      <vt:lpstr>PowerPoint Presentation</vt:lpstr>
      <vt:lpstr>PowerPoint Presentation</vt:lpstr>
      <vt:lpstr>PowerPoint Presentation</vt:lpstr>
      <vt:lpstr>THANK YOU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Manik Bali</cp:lastModifiedBy>
  <cp:revision>2242</cp:revision>
  <cp:lastPrinted>2006-03-06T14:11:17Z</cp:lastPrinted>
  <dcterms:created xsi:type="dcterms:W3CDTF">2010-09-10T00:53:07Z</dcterms:created>
  <dcterms:modified xsi:type="dcterms:W3CDTF">2020-10-19T20:58:14Z</dcterms:modified>
</cp:coreProperties>
</file>