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  <p:sldMasterId id="2147483663" r:id="rId3"/>
  </p:sldMasterIdLst>
  <p:notesMasterIdLst>
    <p:notesMasterId r:id="rId22"/>
  </p:notesMasterIdLst>
  <p:sldIdLst>
    <p:sldId id="256" r:id="rId4"/>
    <p:sldId id="890" r:id="rId5"/>
    <p:sldId id="275" r:id="rId6"/>
    <p:sldId id="261" r:id="rId7"/>
    <p:sldId id="262" r:id="rId8"/>
    <p:sldId id="269" r:id="rId9"/>
    <p:sldId id="270" r:id="rId10"/>
    <p:sldId id="268" r:id="rId11"/>
    <p:sldId id="258" r:id="rId12"/>
    <p:sldId id="259" r:id="rId13"/>
    <p:sldId id="260" r:id="rId14"/>
    <p:sldId id="941" r:id="rId15"/>
    <p:sldId id="266" r:id="rId16"/>
    <p:sldId id="940" r:id="rId17"/>
    <p:sldId id="900" r:id="rId18"/>
    <p:sldId id="901" r:id="rId19"/>
    <p:sldId id="273" r:id="rId20"/>
    <p:sldId id="274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KYGSk2y9YDjrpZMp7PENRubDN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E6B652-8730-472A-A11A-7C545EAEA217}">
  <a:tblStyle styleId="{C0E6B652-8730-472A-A11A-7C545EAEA21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77b5a1058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177b5a105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7372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70B2DB1-9050-F54C-8252-2890C3B0585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215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70B2DB1-9050-F54C-8252-2890C3B0585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126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u="none" strike="noStrike" cap="none">
                <a:solidFill>
                  <a:schemeClr val="dk1"/>
                </a:solidFill>
              </a:rPr>
              <a:t>17</a:t>
            </a:fld>
            <a:endParaRPr sz="120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20" name="Google Shape;3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3530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50" name="Google Shape;15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60" name="Google Shape;1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dt" idx="10"/>
          </p:nvPr>
        </p:nvSpPr>
        <p:spPr>
          <a:xfrm>
            <a:off x="254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ftr" idx="11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9316892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94" name="Google Shape;9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9722" y="5762171"/>
            <a:ext cx="1375233" cy="101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 descr="JPSS Logo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3224" y="5776688"/>
            <a:ext cx="1512016" cy="1059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body" idx="1"/>
          </p:nvPr>
        </p:nvSpPr>
        <p:spPr>
          <a:xfrm>
            <a:off x="374073" y="976745"/>
            <a:ext cx="11554691" cy="551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dt" idx="10"/>
          </p:nvPr>
        </p:nvSpPr>
        <p:spPr>
          <a:xfrm>
            <a:off x="254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ftr" idx="11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ldNum" idx="12"/>
          </p:nvPr>
        </p:nvSpPr>
        <p:spPr>
          <a:xfrm>
            <a:off x="9316892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|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48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329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242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817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723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17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501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0138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3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dt" idx="10"/>
          </p:nvPr>
        </p:nvSpPr>
        <p:spPr>
          <a:xfrm>
            <a:off x="254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ftr" idx="11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9316892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|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9"/>
          <p:cNvSpPr/>
          <p:nvPr/>
        </p:nvSpPr>
        <p:spPr>
          <a:xfrm>
            <a:off x="0" y="-7938"/>
            <a:ext cx="12192000" cy="887413"/>
          </a:xfrm>
          <a:prstGeom prst="rect">
            <a:avLst/>
          </a:prstGeom>
          <a:gradFill>
            <a:gsLst>
              <a:gs pos="0">
                <a:srgbClr val="5487B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" name="Google Shape;83;p19"/>
          <p:cNvCxnSpPr/>
          <p:nvPr/>
        </p:nvCxnSpPr>
        <p:spPr>
          <a:xfrm>
            <a:off x="0" y="885825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5" name="Google Shape;85;p19" descr="C:\nsun\NOAA-Transparent-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00" y="11112"/>
            <a:ext cx="1107864" cy="83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9" descr="C:\nsun\Working\Document\STAR\STAR.LOGO.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42977" y="11638"/>
            <a:ext cx="1118716" cy="8412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solidFill>
            <a:srgbClr val="0147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0" y="6401053"/>
            <a:ext cx="11656200" cy="47702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7D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23;p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24" name="Google Shape;24;p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" name="Google Shape;25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6;p3"/>
          <p:cNvSpPr txBox="1"/>
          <p:nvPr/>
        </p:nvSpPr>
        <p:spPr>
          <a:xfrm>
            <a:off x="923667" y="6485276"/>
            <a:ext cx="876708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Service, 103</a:t>
            </a:r>
            <a:r>
              <a:rPr lang="en-US" sz="1200" b="0" i="0" u="none" strike="noStrike" cap="none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AMS Annual Meeting, 8 – 12 January 2023 in Denver Colorado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9308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CSDA-internal/cr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B978012409548910391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hyperlink" Target="mailto:Benjamin.T.Johnson@noaa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rtm-support@googlegroups.com" TargetMode="External"/><Relationship Id="rId5" Type="http://schemas.openxmlformats.org/officeDocument/2006/relationships/hyperlink" Target="https://groups.google.com/forum/#!forum/crtm-support" TargetMode="External"/><Relationship Id="rId4" Type="http://schemas.openxmlformats.org/officeDocument/2006/relationships/hyperlink" Target="https://www.jcsda.org/jcsda-project-community-radiative-transfer-mode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CSDA/CRTMv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6380"/>
            <a:ext cx="121412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84112" y="1764898"/>
            <a:ext cx="11302866" cy="28194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1" dirty="0">
                <a:solidFill>
                  <a:schemeClr val="lt1"/>
                </a:solidFill>
              </a:rPr>
              <a:t>The Community Radiative Transfer Model</a:t>
            </a:r>
            <a:br>
              <a:rPr lang="en-US" b="1" dirty="0">
                <a:solidFill>
                  <a:schemeClr val="lt1"/>
                </a:solidFill>
              </a:rPr>
            </a:br>
            <a:br>
              <a:rPr lang="en-US" b="1" dirty="0">
                <a:solidFill>
                  <a:schemeClr val="lt1"/>
                </a:solidFill>
              </a:rPr>
            </a:br>
            <a:endParaRPr b="1" dirty="0">
              <a:solidFill>
                <a:schemeClr val="lt1"/>
              </a:solidFill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20416" y="692212"/>
            <a:ext cx="900282" cy="900282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" descr="https://lh4.googleusercontent.com/HySTS8j0FMdzU_bifstiP3G7KC3qneZQ3DpHeUBHD-U3wExfm_QRMIwea0pXQWtE0S7VMzmS0fWFaYHfdnKVzARLfG0GumWYXA7piHE2Xy0n8JzlQwjRDAFA3F15d_zPVa1xM3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592" y="95362"/>
            <a:ext cx="7006282" cy="21894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1" name="Google Shape;111;p1"/>
          <p:cNvGraphicFramePr/>
          <p:nvPr>
            <p:extLst>
              <p:ext uri="{D42A27DB-BD31-4B8C-83A1-F6EECF244321}">
                <p14:modId xmlns:p14="http://schemas.microsoft.com/office/powerpoint/2010/main" val="3616463175"/>
              </p:ext>
            </p:extLst>
          </p:nvPr>
        </p:nvGraphicFramePr>
        <p:xfrm>
          <a:off x="1099126" y="2963407"/>
          <a:ext cx="9494982" cy="2865190"/>
        </p:xfrm>
        <a:graphic>
          <a:graphicData uri="http://schemas.openxmlformats.org/drawingml/2006/table">
            <a:tbl>
              <a:tblPr firstRow="1" bandRow="1">
                <a:noFill/>
                <a:tableStyleId>{C0E6B652-8730-472A-A11A-7C545EAEA217}</a:tableStyleId>
              </a:tblPr>
              <a:tblGrid>
                <a:gridCol w="3575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9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22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Benjamin T. Johnson and Quanhua (Mark) Liu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Patrick Stegmann (UCAR / JCSDA)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Andrew </a:t>
                      </a:r>
                      <a:r>
                        <a:rPr lang="en-US" sz="1800" u="none" strike="noStrike" cap="none" dirty="0" err="1">
                          <a:solidFill>
                            <a:schemeClr val="lt1"/>
                          </a:solidFill>
                        </a:rPr>
                        <a:t>Tangborn</a:t>
                      </a: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 (EMC)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Cheng Dang (UCAR/JCSDA)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Isaac Moradi (GMAO)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Ming Chen (STAR)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Youlong Xia  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Yingtao Ma (STAR)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Bryan Karpowicz (GMAO)</a:t>
                      </a:r>
                      <a:endParaRPr sz="18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Igor Polonsky (AER)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i="1" u="none" strike="noStrike" cap="none">
                          <a:solidFill>
                            <a:schemeClr val="lt1"/>
                          </a:solidFill>
                        </a:rPr>
                        <a:t>Nick Nalli (STAR)</a:t>
                      </a:r>
                      <a:endParaRPr sz="1800" i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95C7AC1-0451-493A-A7C7-4F840025DDF8}"/>
              </a:ext>
            </a:extLst>
          </p:cNvPr>
          <p:cNvSpPr txBox="1"/>
          <p:nvPr/>
        </p:nvSpPr>
        <p:spPr>
          <a:xfrm>
            <a:off x="1394691" y="6165788"/>
            <a:ext cx="8810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GSICS Annual Meeting, FEB 27, 2023, College Park, Maryland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body" idx="1"/>
          </p:nvPr>
        </p:nvSpPr>
        <p:spPr>
          <a:xfrm>
            <a:off x="273919" y="1208801"/>
            <a:ext cx="11478528" cy="551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None/>
            </a:pPr>
            <a:r>
              <a:rPr lang="en-US" sz="2000"/>
              <a:t>Status: </a:t>
            </a:r>
            <a:r>
              <a:rPr lang="en-US" sz="2000">
                <a:solidFill>
                  <a:srgbClr val="00B050"/>
                </a:solidFill>
              </a:rPr>
              <a:t>Code merged with v2.4.1, v3.0.0  --  Feb. 14</a:t>
            </a:r>
            <a:r>
              <a:rPr lang="en-US" sz="2000" baseline="30000">
                <a:solidFill>
                  <a:srgbClr val="00B050"/>
                </a:solidFill>
              </a:rPr>
              <a:t>th</a:t>
            </a:r>
            <a:r>
              <a:rPr lang="en-US" sz="2000">
                <a:solidFill>
                  <a:srgbClr val="00B050"/>
                </a:solidFill>
              </a:rPr>
              <a:t> </a:t>
            </a:r>
            <a:r>
              <a:rPr lang="en-US" sz="1200">
                <a:solidFill>
                  <a:srgbClr val="00B050"/>
                </a:solidFill>
              </a:rPr>
              <a:t>💖</a:t>
            </a:r>
            <a:r>
              <a:rPr lang="en-US" sz="2000">
                <a:solidFill>
                  <a:srgbClr val="00B050"/>
                </a:solidFill>
              </a:rPr>
              <a:t> for initial/structural testing in UFO. 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Full Polarization Solver Capability</a:t>
            </a:r>
            <a:endParaRPr sz="200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UV capable solver + polarization support under evaluation (CRTM v3.0-beta)  [Thanks Q. Liu]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Aerosols</a:t>
            </a:r>
            <a:endParaRPr sz="160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Improved aerosol indices of refraction (P. Yang/TAMU, P. Stegmann, D. Turner, J. Gasteiger, C. Dang)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Update of CRTM using initial CMAQ specifications (C. Dang, Y. Ma)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Improve Lidar backscattering and attenuation calculations (Pagowski, Scherllin-Pirscher)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Cloud / Precipitation</a:t>
            </a:r>
            <a:endParaRPr sz="200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 Backscattering coefficients for CRTM active sensor capability (Moradi, Johnson, Stegmann)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Produce (Polarized) CRTM Scattering Coefficients from BHMIE and T-Matrix spheroids in binary and NetCDF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Start systematic investigation of “optimal” single-scattering properties for CRTM applications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Update of CHYM for microphysical consistency with NWP (B. Johnson, G. Thompson, Y. Lu, E. Clothiaux)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Surface</a:t>
            </a:r>
            <a:endParaRPr sz="200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Test CRTM-CSEM in GFS/GSI, focusing on the comparisons among model options.  (M. Chen)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Initial implementation of MW ocean surface BRDF model (M. Chen)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Ocean Surface Emissivity improvements IR (IRSSE, N. Nalli), and Microwave (Team)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4467"/>
              <a:buChar char="–"/>
            </a:pPr>
            <a:r>
              <a:rPr lang="en-US" sz="1700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▣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snow cover / ice emissivity in IR (Nall), and Microwave (Team)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SW / IR improvements in CRTM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 Cloud, surface, and aerosol impacts on visible channels (C. Dang)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36" name="Google Shape;136;p3"/>
          <p:cNvSpPr txBox="1"/>
          <p:nvPr/>
        </p:nvSpPr>
        <p:spPr>
          <a:xfrm>
            <a:off x="273918" y="-92466"/>
            <a:ext cx="9122329" cy="1066801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627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CRTM v3.0 (under heavy development)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439553" y="712725"/>
            <a:ext cx="535755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https://github.com/JCSDA</a:t>
            </a:r>
            <a:r>
              <a:rPr lang="en-US" sz="1400" b="0" i="0" u="sng" strike="noStrike" cap="non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/CRTMv3</a:t>
            </a:r>
            <a:endParaRPr sz="1400" b="0" i="0" u="none" strike="noStrike" cap="none">
              <a:solidFill>
                <a:srgbClr val="C5D8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3" descr="JCSDA_trans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77b5a1058f_0_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44" name="Google Shape;144;g177b5a1058f_0_0"/>
          <p:cNvSpPr txBox="1"/>
          <p:nvPr/>
        </p:nvSpPr>
        <p:spPr>
          <a:xfrm>
            <a:off x="136634" y="-228600"/>
            <a:ext cx="9558000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CRTM v2 -&gt; v3 Development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177b5a1058f_0_0"/>
          <p:cNvSpPr/>
          <p:nvPr/>
        </p:nvSpPr>
        <p:spPr>
          <a:xfrm>
            <a:off x="5481566" y="3857724"/>
            <a:ext cx="2536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6" marR="0" lvl="0" indent="-2301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177b5a1058f_0_0"/>
          <p:cNvSpPr txBox="1">
            <a:spLocks noGrp="1"/>
          </p:cNvSpPr>
          <p:nvPr>
            <p:ph type="body" idx="1"/>
          </p:nvPr>
        </p:nvSpPr>
        <p:spPr>
          <a:xfrm>
            <a:off x="170970" y="1143000"/>
            <a:ext cx="11411400" cy="53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Active Sensor Forward Module (Ma, Moradi, Johnson) (SIMOBS-22)</a:t>
            </a:r>
            <a:endParaRPr dirty="0"/>
          </a:p>
          <a:p>
            <a:pPr marL="914400" lvl="1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108025"/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Active:  GPM DPR,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CloudSat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CPR  (Moradi) sensors added to repository</a:t>
            </a:r>
            <a:endParaRPr dirty="0"/>
          </a:p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Community Surface Emissivity Model (</a:t>
            </a:r>
            <a:r>
              <a:rPr lang="en-US" dirty="0" err="1"/>
              <a:t>Nalli</a:t>
            </a:r>
            <a:r>
              <a:rPr lang="en-US" dirty="0"/>
              <a:t>, Chen) (SIMOBS-38)</a:t>
            </a:r>
            <a:endParaRPr dirty="0"/>
          </a:p>
          <a:p>
            <a:pPr marL="914400" lvl="1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108025"/>
              <a:buChar char="•"/>
            </a:pPr>
            <a:r>
              <a:rPr lang="en-US" dirty="0"/>
              <a:t>Snow-covered land for IR</a:t>
            </a:r>
            <a:endParaRPr dirty="0"/>
          </a:p>
          <a:p>
            <a:pPr marL="914400" lvl="1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108025"/>
              <a:buChar char="•"/>
            </a:pPr>
            <a:r>
              <a:rPr lang="en-US" dirty="0"/>
              <a:t>Sea-Ice (?) </a:t>
            </a:r>
            <a:endParaRPr dirty="0"/>
          </a:p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Cloud Optical Look-up Table (Ma, Moradi, C. Dang)  (SIMOBS-36)</a:t>
            </a:r>
            <a:endParaRPr dirty="0"/>
          </a:p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AI-based Radiative Transfer Model Development (Liu)  (related to SIMOBS-24)</a:t>
            </a:r>
            <a:endParaRPr dirty="0"/>
          </a:p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JEDI/UFO integration  (SIMOBS-55+)</a:t>
            </a:r>
            <a:endParaRPr dirty="0"/>
          </a:p>
          <a:p>
            <a:pPr marL="457200" lvl="0" indent="-228626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/>
          <p:nvPr/>
        </p:nvSpPr>
        <p:spPr>
          <a:xfrm>
            <a:off x="1995057" y="221673"/>
            <a:ext cx="79802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Challenges for future radiative transfer model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424874" y="942108"/>
            <a:ext cx="10913685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Current CRTM efficiency and accuracy need to be significantly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 improved because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rapidly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 increasing observations with higher accuracy, high accuracy in data assimilation and retrievals.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CRTM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is band (or channel) based fast radiative transfer model. The polychromatic optical depths are approximately used as ‘monochromatic’ for cloud/aerosol scatterings, which causes some errors.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The spectral resolution of hyperspectral sensor such as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CrIS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can be important. How CRTM can simulate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unapodized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CrIS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radiance?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The difference between using ATMS measured and box-cart approximate spectral response data is about 0.2 K. Very accurate RT model is required to have the benefit using ATMS measured SRF.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7191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/>
          <p:nvPr/>
        </p:nvSpPr>
        <p:spPr>
          <a:xfrm>
            <a:off x="3238043" y="183433"/>
            <a:ext cx="59599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CrIS Unapodized Radiance Calculations</a:t>
            </a:r>
            <a:endParaRPr/>
          </a:p>
        </p:txBody>
      </p:sp>
      <p:sp>
        <p:nvSpPr>
          <p:cNvPr id="227" name="Google Shape;227;p10"/>
          <p:cNvSpPr txBox="1"/>
          <p:nvPr/>
        </p:nvSpPr>
        <p:spPr>
          <a:xfrm>
            <a:off x="1769098" y="914396"/>
            <a:ext cx="8962069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 unapodized channel radiance displays better spectral information than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apodized channel radiance. However, with two guard channels, the apodized radiance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be analytically converted to unapodized radiance, see the equation (29)  from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https://www.sciencedirect.com/science/article/pii/B9780124095489103914</a:t>
            </a:r>
            <a:endParaRPr sz="16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8" name="Google Shape;228;p10" descr="comparison3_rad_tb.650-700.png"/>
          <p:cNvPicPr preferRelativeResize="0"/>
          <p:nvPr/>
        </p:nvPicPr>
        <p:blipFill rotWithShape="1">
          <a:blip r:embed="rId4">
            <a:alphaModFix/>
          </a:blip>
          <a:srcRect l="7255" t="49577" r="2417" b="1209"/>
          <a:stretch/>
        </p:blipFill>
        <p:spPr>
          <a:xfrm>
            <a:off x="2514600" y="2402797"/>
            <a:ext cx="6858000" cy="373641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0"/>
          <p:cNvSpPr/>
          <p:nvPr/>
        </p:nvSpPr>
        <p:spPr>
          <a:xfrm>
            <a:off x="2514600" y="6019014"/>
            <a:ext cx="7696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Comparison of SNPP CrIS SDR unapodized radiance observation with CRTM-OSS unapodized simulation and CRTM-ODPS apodized simulation for one profile under clear sky condition over ocean </a:t>
            </a:r>
            <a:r>
              <a:rPr lang="en-US" sz="1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0600 UTC, March 29, 2016.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6482499" y="2884599"/>
            <a:ext cx="23557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 Measured unapodized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- - - - CRTM_OSS unapodized</a:t>
            </a:r>
            <a:endParaRPr sz="14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. . . . . CRTM ODPS apodized</a:t>
            </a:r>
            <a:endParaRPr sz="1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322DE-2BA9-4426-8305-B56F2DAB2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986" y="2372572"/>
            <a:ext cx="42672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CB4DB-7D4D-4E79-9A4C-6194787DD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32" y="2442222"/>
            <a:ext cx="4267200" cy="3200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67BE60-DC3E-457E-B177-C8066818CBC9}"/>
              </a:ext>
            </a:extLst>
          </p:cNvPr>
          <p:cNvCxnSpPr/>
          <p:nvPr/>
        </p:nvCxnSpPr>
        <p:spPr>
          <a:xfrm>
            <a:off x="6878425" y="3600096"/>
            <a:ext cx="340307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B027E7-F562-4640-9B53-86934F2181B3}"/>
              </a:ext>
            </a:extLst>
          </p:cNvPr>
          <p:cNvCxnSpPr/>
          <p:nvPr/>
        </p:nvCxnSpPr>
        <p:spPr>
          <a:xfrm>
            <a:off x="2232583" y="3532010"/>
            <a:ext cx="340307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B1DEFE-30E5-456F-A7A1-1511D19FD1C6}"/>
              </a:ext>
            </a:extLst>
          </p:cNvPr>
          <p:cNvSpPr txBox="1"/>
          <p:nvPr/>
        </p:nvSpPr>
        <p:spPr>
          <a:xfrm>
            <a:off x="2082800" y="5892799"/>
            <a:ext cx="7239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MiRS</a:t>
            </a:r>
            <a:r>
              <a:rPr lang="en-US" dirty="0"/>
              <a:t> retrieval results showed using measured SRF data is slightly better above 400 </a:t>
            </a:r>
            <a:r>
              <a:rPr lang="en-US" dirty="0" err="1"/>
              <a:t>hPa</a:t>
            </a:r>
            <a:r>
              <a:rPr lang="en-US" dirty="0"/>
              <a:t>,</a:t>
            </a:r>
          </a:p>
          <a:p>
            <a:r>
              <a:rPr lang="en-US" dirty="0"/>
              <a:t>but slightly worse below 400 </a:t>
            </a:r>
            <a:r>
              <a:rPr lang="en-US" dirty="0" err="1"/>
              <a:t>hPa</a:t>
            </a:r>
            <a:r>
              <a:rPr lang="en-US" dirty="0"/>
              <a:t>, which may suggest the issue in simulating radiance </a:t>
            </a:r>
          </a:p>
          <a:p>
            <a:r>
              <a:rPr lang="en-US" dirty="0"/>
              <a:t>affected by surface emissivity.</a:t>
            </a:r>
          </a:p>
        </p:txBody>
      </p:sp>
      <p:sp>
        <p:nvSpPr>
          <p:cNvPr id="11" name="Google Shape;271;p15">
            <a:extLst>
              <a:ext uri="{FF2B5EF4-FFF2-40B4-BE49-F238E27FC236}">
                <a16:creationId xmlns:a16="http://schemas.microsoft.com/office/drawing/2014/main" id="{E9DFB8BD-A150-47B9-B164-67F5080A7EF3}"/>
              </a:ext>
            </a:extLst>
          </p:cNvPr>
          <p:cNvSpPr txBox="1"/>
          <p:nvPr/>
        </p:nvSpPr>
        <p:spPr>
          <a:xfrm>
            <a:off x="839649" y="15466"/>
            <a:ext cx="82703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NOAA-21 </a:t>
            </a:r>
            <a:r>
              <a:rPr lang="en-US" sz="3200" b="1" i="0" u="none" strike="noStrike" cap="none" dirty="0" err="1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MiRS</a:t>
            </a:r>
            <a:r>
              <a:rPr lang="en-US" sz="3200" b="1" i="0" u="none" strike="noStrike" cap="none" dirty="0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 ATMS Retrieval, using measured vs box-</a:t>
            </a:r>
            <a:r>
              <a:rPr lang="en-US" sz="3200" b="1" i="0" u="none" strike="noStrike" cap="none" dirty="0" err="1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vart</a:t>
            </a:r>
            <a:r>
              <a:rPr lang="en-US" sz="3200" b="1" i="0" u="none" strike="noStrike" cap="none" dirty="0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 SRF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35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8074"/>
          </a:xfrm>
        </p:spPr>
        <p:txBody>
          <a:bodyPr>
            <a:normAutofit/>
          </a:bodyPr>
          <a:lstStyle/>
          <a:p>
            <a:r>
              <a:rPr lang="en-GB" sz="3600" b="1" dirty="0"/>
              <a:t>Physics-based Constraint for AI Model Training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96E36F11-A39A-294D-A59D-6180D50ED29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Shape 60"/>
          <p:cNvSpPr/>
          <p:nvPr/>
        </p:nvSpPr>
        <p:spPr>
          <a:xfrm>
            <a:off x="1524001" y="6496455"/>
            <a:ext cx="9144001" cy="0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1978E-2024-4687-A883-CF069DE67A6C}"/>
              </a:ext>
            </a:extLst>
          </p:cNvPr>
          <p:cNvSpPr txBox="1"/>
          <p:nvPr/>
        </p:nvSpPr>
        <p:spPr>
          <a:xfrm>
            <a:off x="1589985" y="1716303"/>
            <a:ext cx="988764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Physics in the radiative transfer model refers to macrophysics for example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radiance sensitivity (or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jacobian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on water vapor in the atmosphere, although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macrophysics foundation is microphysics such as molecular emission and absorption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described by quantum mechanics.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Add root mean square errors of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jacobian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radiance into loss function and a 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minimizing the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jacobian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error term in training process without changing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original AI RTM. I use my training tool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AI_phy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and will try to add to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keras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Tensorflow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if it isn’t difficult to 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AI model has 22 outputs for ATMS 22 channels brightness temperatures.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Adding the physics constraint helps the training, not affect computational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efficiency in applications.</a:t>
            </a:r>
          </a:p>
        </p:txBody>
      </p:sp>
    </p:spTree>
    <p:extLst>
      <p:ext uri="{BB962C8B-B14F-4D97-AF65-F5344CB8AC3E}">
        <p14:creationId xmlns:p14="http://schemas.microsoft.com/office/powerpoint/2010/main" val="808801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4805"/>
            <a:ext cx="10515600" cy="833749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Radiance Jacobian Comparisons</a:t>
            </a:r>
            <a:br>
              <a:rPr lang="en-GB" sz="3600" b="1" dirty="0"/>
            </a:br>
            <a:r>
              <a:rPr lang="en-GB" sz="3600" b="1" dirty="0" err="1"/>
              <a:t>AI_phy</a:t>
            </a:r>
            <a:r>
              <a:rPr lang="en-GB" sz="3600" b="1" dirty="0"/>
              <a:t> RT                                               </a:t>
            </a:r>
            <a:r>
              <a:rPr lang="en-GB" sz="3600" b="1" dirty="0" err="1"/>
              <a:t>AI_keras</a:t>
            </a:r>
            <a:r>
              <a:rPr lang="en-GB" sz="3600" b="1" dirty="0"/>
              <a:t> RT 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96E36F11-A39A-294D-A59D-6180D50ED29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Shape 60"/>
          <p:cNvSpPr/>
          <p:nvPr/>
        </p:nvSpPr>
        <p:spPr>
          <a:xfrm>
            <a:off x="1524001" y="6496455"/>
            <a:ext cx="9144001" cy="0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3C4D9-6CA1-43F0-9BD5-7D24C7C41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" y="1239358"/>
            <a:ext cx="5943600" cy="4457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393F2-1C21-4D67-99F7-5AC29EB70F16}"/>
              </a:ext>
            </a:extLst>
          </p:cNvPr>
          <p:cNvSpPr txBox="1"/>
          <p:nvPr/>
        </p:nvSpPr>
        <p:spPr>
          <a:xfrm>
            <a:off x="838201" y="5809183"/>
            <a:ext cx="11259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AI_phy_rt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AI_keras_rt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use the same AI model configuration.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AI_phy_rt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trained with physics constraint and its forward model accuracy is comparable to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AI_keras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better than ATMS instrumental noise.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AI_phy_rt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jacobian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agrees with the CRTM, much better than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AI_keras_rt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28F14-E3E0-4B47-90B6-7222A9F12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019" y="12756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3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4"/>
          <p:cNvPicPr preferRelativeResize="0"/>
          <p:nvPr/>
        </p:nvPicPr>
        <p:blipFill rotWithShape="1">
          <a:blip r:embed="rId3">
            <a:alphaModFix/>
          </a:blip>
          <a:srcRect r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 extrusionOk="0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14" name="Google Shape;314;p14"/>
          <p:cNvPicPr preferRelativeResize="0"/>
          <p:nvPr/>
        </p:nvPicPr>
        <p:blipFill rotWithShape="1">
          <a:blip r:embed="rId4">
            <a:alphaModFix/>
          </a:blip>
          <a:srcRect r="-2" b="-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 extrusionOk="0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15" name="Google Shape;31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 extrusionOk="0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16" name="Google Shape;316;p14"/>
          <p:cNvSpPr txBox="1">
            <a:spLocks noGrp="1"/>
          </p:cNvSpPr>
          <p:nvPr>
            <p:ph type="body" idx="1"/>
          </p:nvPr>
        </p:nvSpPr>
        <p:spPr>
          <a:xfrm>
            <a:off x="-9625" y="1277277"/>
            <a:ext cx="4013734" cy="528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000" b="1"/>
              <a:t>Community Engagement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CRTM User/Developer Workshop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JCSDA Summer Colloquium</a:t>
            </a:r>
            <a:endParaRPr/>
          </a:p>
          <a:p>
            <a:pPr marL="115443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Summer 2023 (TBD)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Code Sprints</a:t>
            </a:r>
            <a:endParaRPr/>
          </a:p>
          <a:p>
            <a:pPr marL="115443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~2 per year (post covid)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Seminars / Colloquia</a:t>
            </a:r>
            <a:endParaRPr/>
          </a:p>
          <a:p>
            <a:pPr marL="121158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ITWG/IPWG/ICAP/ISDA 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ISSI VIS/Near-IR Group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JCSDA.org website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STEM outreach</a:t>
            </a:r>
            <a:endParaRPr/>
          </a:p>
          <a:p>
            <a:pPr marL="121158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Middle school / high school mentorship in STEM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700"/>
          </a:p>
          <a:p>
            <a:pPr marL="457200" lvl="0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700"/>
          </a:p>
        </p:txBody>
      </p:sp>
      <p:pic>
        <p:nvPicPr>
          <p:cNvPr id="317" name="Google Shape;31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 extrusionOk="0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605" y="1120034"/>
            <a:ext cx="8115744" cy="2427073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2"/>
          <p:cNvSpPr txBox="1">
            <a:spLocks noGrp="1"/>
          </p:cNvSpPr>
          <p:nvPr>
            <p:ph type="sldNum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24" name="Google Shape;324;p22"/>
          <p:cNvSpPr txBox="1"/>
          <p:nvPr/>
        </p:nvSpPr>
        <p:spPr>
          <a:xfrm>
            <a:off x="249194" y="0"/>
            <a:ext cx="11566567" cy="105256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 / Contact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2"/>
          <p:cNvSpPr txBox="1">
            <a:spLocks noGrp="1"/>
          </p:cNvSpPr>
          <p:nvPr>
            <p:ph type="body" idx="1"/>
          </p:nvPr>
        </p:nvSpPr>
        <p:spPr>
          <a:xfrm>
            <a:off x="842961" y="3547104"/>
            <a:ext cx="10972800" cy="29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Website: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https://www.jcsda.org/jcsda-project-community-radiative-transfer-model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US"/>
            </a:br>
            <a:r>
              <a:rPr lang="en-US"/>
              <a:t>Support: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https://groups.google.com/forum/#!forum/crtm-support</a:t>
            </a:r>
            <a:br>
              <a:rPr lang="en-US"/>
            </a:b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Support email: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crtm-support@googlegroups.com</a:t>
            </a:r>
            <a:endParaRPr u="sng"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Email: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Benjamin.T.Johnson@noaa.gov</a:t>
            </a:r>
            <a:r>
              <a:rPr lang="en-US" u="sng"/>
              <a:t> </a:t>
            </a:r>
            <a:r>
              <a:rPr lang="en-US"/>
              <a:t>for direct support, questions, and comments</a:t>
            </a:r>
            <a:endParaRPr/>
          </a:p>
        </p:txBody>
      </p:sp>
      <p:pic>
        <p:nvPicPr>
          <p:cNvPr id="326" name="Google Shape;326;p22" descr="JCSDA_transp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1" y="360339"/>
            <a:ext cx="9199874" cy="7921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3600" b="1" dirty="0">
                <a:ea typeface="SimSun" panose="02010600030101010101" pitchFamily="2" charset="-122"/>
              </a:rPr>
              <a:t>What is Community Radiative Transfer Model </a:t>
            </a:r>
            <a:br>
              <a:rPr lang="en-US" altLang="zh-CN" sz="3600" b="1" dirty="0">
                <a:ea typeface="SimSun" panose="02010600030101010101" pitchFamily="2" charset="-122"/>
              </a:rPr>
            </a:br>
            <a:r>
              <a:rPr lang="en-US" altLang="zh-CN" sz="3600" b="1" dirty="0">
                <a:ea typeface="SimSun" panose="02010600030101010101" pitchFamily="2" charset="-122"/>
              </a:rPr>
              <a:t>(CRTM)? --- Radiance Interpreter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AD99FAA0-9571-43CA-A841-4175D5F7F1EE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72000" y="1193800"/>
            <a:ext cx="20574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Satellite Observation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3886200"/>
            <a:ext cx="1752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monitoring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1200" y="3886200"/>
            <a:ext cx="1752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Radiance assimilation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72400" y="3886200"/>
            <a:ext cx="1752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Reanalysis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2667000"/>
            <a:ext cx="4267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Radiative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Transfer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(CRTM)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257800" y="2209800"/>
            <a:ext cx="0" cy="381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057400" y="2743200"/>
            <a:ext cx="1752600" cy="1143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343400" y="3429000"/>
            <a:ext cx="0" cy="4572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848600" y="3429000"/>
            <a:ext cx="0" cy="4572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53000" y="3429000"/>
            <a:ext cx="0" cy="38100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153400" y="3505200"/>
            <a:ext cx="0" cy="38100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9" name="TextBox 23"/>
          <p:cNvSpPr txBox="1">
            <a:spLocks noChangeArrowheads="1"/>
          </p:cNvSpPr>
          <p:nvPr/>
        </p:nvSpPr>
        <p:spPr bwMode="auto">
          <a:xfrm>
            <a:off x="1752600" y="2971801"/>
            <a:ext cx="121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  <a:sym typeface="Arial"/>
              </a:rPr>
              <a:t>forward</a:t>
            </a:r>
          </a:p>
        </p:txBody>
      </p:sp>
      <p:sp>
        <p:nvSpPr>
          <p:cNvPr id="6160" name="TextBox 24"/>
          <p:cNvSpPr txBox="1">
            <a:spLocks noChangeArrowheads="1"/>
          </p:cNvSpPr>
          <p:nvPr/>
        </p:nvSpPr>
        <p:spPr bwMode="auto">
          <a:xfrm>
            <a:off x="8312150" y="3348038"/>
            <a:ext cx="109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  <a:sym typeface="Arial"/>
              </a:rPr>
              <a:t>adjoint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172200" y="2209800"/>
            <a:ext cx="0" cy="38100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10000" y="3886200"/>
            <a:ext cx="1752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Physical retrieved satellite products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781800" y="3505200"/>
            <a:ext cx="0" cy="38100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172200" y="3429000"/>
            <a:ext cx="0" cy="4572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10000" y="5638800"/>
            <a:ext cx="4267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  <a:sym typeface="Arial"/>
              </a:rPr>
              <a:t>Geophysical Parameters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 pitchFamily="2" charset="-122"/>
              <a:cs typeface="+mn-cs"/>
              <a:sym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810000" y="5257800"/>
            <a:ext cx="457200" cy="3810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086600" y="5181600"/>
            <a:ext cx="457200" cy="457200"/>
          </a:xfrm>
          <a:prstGeom prst="straightConnector1">
            <a:avLst/>
          </a:prstGeom>
          <a:ln w="508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285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159" grpId="0"/>
      <p:bldP spid="61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117" name="Google Shape;117;p5" descr="JCSDA_trans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18" name="Google Shape;118;p5"/>
          <p:cNvSpPr txBox="1"/>
          <p:nvPr/>
        </p:nvSpPr>
        <p:spPr>
          <a:xfrm>
            <a:off x="609600" y="90425"/>
            <a:ext cx="9992100" cy="10527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CRTM Development	</a:t>
            </a:r>
            <a:endParaRPr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"/>
          <p:cNvSpPr/>
          <p:nvPr/>
        </p:nvSpPr>
        <p:spPr>
          <a:xfrm>
            <a:off x="152400" y="1068515"/>
            <a:ext cx="11826301" cy="374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OPTRAN (</a:t>
            </a:r>
            <a:r>
              <a:rPr lang="en-US" sz="2400" b="1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Mcmillin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and Fleming,1976) for CO2 absorption channels</a:t>
            </a: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CRTM (Weng and Liu,2003)</a:t>
            </a: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CRTM V1 Operational (2005)</a:t>
            </a: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Current CRTM V2.4.0</a:t>
            </a: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Next major release CRTM V3.0 (Liu and Cao, 2019)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78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" descr="JCSDA_trans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53" name="Google Shape;153;p6"/>
          <p:cNvSpPr txBox="1"/>
          <p:nvPr/>
        </p:nvSpPr>
        <p:spPr>
          <a:xfrm>
            <a:off x="137176" y="0"/>
            <a:ext cx="10610156" cy="1066801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Improved snow emissivity T-IR (N.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Nalli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5101" y="1083501"/>
            <a:ext cx="7699332" cy="577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250651" y="1675587"/>
            <a:ext cx="22044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Nick’s AMS-22 Poster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in preparation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137176" y="2475805"/>
            <a:ext cx="1141659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SIMOBS-38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49841" y="7657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Snow Covered Surfaces</a:t>
            </a:r>
            <a:br>
              <a:rPr lang="en-US"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Infrared (Nalli) </a:t>
            </a:r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84632" y="1968846"/>
            <a:ext cx="385572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60000"/>
              <a:buChar char="•"/>
            </a:pPr>
            <a:r>
              <a:rPr lang="en-US" b="1"/>
              <a:t>Simplified model</a:t>
            </a:r>
            <a:endParaRPr/>
          </a:p>
          <a:p>
            <a: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60000"/>
              <a:buChar char="–"/>
            </a:pPr>
            <a:r>
              <a:rPr lang="en-US"/>
              <a:t>Quasi-infinite optical depth assumption</a:t>
            </a:r>
            <a:endParaRPr/>
          </a:p>
          <a:p>
            <a: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60000"/>
              <a:buChar char="–"/>
            </a:pPr>
            <a:r>
              <a:rPr lang="en-US" i="1"/>
              <a:t>Warren &amp; Brandt </a:t>
            </a:r>
            <a:r>
              <a:rPr lang="en-US"/>
              <a:t>(2008) optical constants for ice</a:t>
            </a:r>
            <a:endParaRPr/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60000"/>
              <a:buChar char="•"/>
            </a:pPr>
            <a:r>
              <a:rPr lang="en-US"/>
              <a:t>Significant </a:t>
            </a:r>
            <a:r>
              <a:rPr lang="en-US" b="1"/>
              <a:t>zenith angle dependence </a:t>
            </a:r>
            <a:r>
              <a:rPr lang="en-US"/>
              <a:t>as expected</a:t>
            </a:r>
            <a:endParaRPr/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60000"/>
              <a:buChar char="•"/>
            </a:pPr>
            <a:r>
              <a:rPr lang="en-US"/>
              <a:t>However, significant</a:t>
            </a:r>
            <a:r>
              <a:rPr lang="en-US" b="1"/>
              <a:t> differences </a:t>
            </a:r>
            <a:r>
              <a:rPr lang="en-US"/>
              <a:t>were seen in the spectral dependence on </a:t>
            </a:r>
            <a:r>
              <a:rPr lang="en-US" b="1"/>
              <a:t>particle size </a:t>
            </a:r>
            <a:r>
              <a:rPr lang="en-US"/>
              <a:t>from those observed in ECOSTRESS spectral library</a:t>
            </a:r>
            <a:endParaRPr/>
          </a:p>
        </p:txBody>
      </p:sp>
      <p:sp>
        <p:nvSpPr>
          <p:cNvPr id="164" name="Google Shape;164;p7"/>
          <p:cNvSpPr txBox="1">
            <a:spLocks noGrp="1"/>
          </p:cNvSpPr>
          <p:nvPr>
            <p:ph type="sldNum" idx="12"/>
          </p:nvPr>
        </p:nvSpPr>
        <p:spPr>
          <a:xfrm>
            <a:off x="8737600" y="649957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73" b="72"/>
          <a:stretch/>
        </p:blipFill>
        <p:spPr>
          <a:xfrm>
            <a:off x="4693920" y="357052"/>
            <a:ext cx="7344698" cy="614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/>
          <p:nvPr/>
        </p:nvSpPr>
        <p:spPr>
          <a:xfrm>
            <a:off x="4823670" y="990508"/>
            <a:ext cx="276836" cy="1325562"/>
          </a:xfrm>
          <a:prstGeom prst="leftBrace">
            <a:avLst>
              <a:gd name="adj1" fmla="val 59848"/>
              <a:gd name="adj2" fmla="val 50000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" name="Google Shape;167;p7"/>
          <p:cNvCxnSpPr>
            <a:endCxn id="166" idx="1"/>
          </p:cNvCxnSpPr>
          <p:nvPr/>
        </p:nvCxnSpPr>
        <p:spPr>
          <a:xfrm>
            <a:off x="4494570" y="1653289"/>
            <a:ext cx="329100" cy="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8" name="Google Shape;168;p7"/>
          <p:cNvCxnSpPr/>
          <p:nvPr/>
        </p:nvCxnSpPr>
        <p:spPr>
          <a:xfrm rot="-5400000">
            <a:off x="3262318" y="2644223"/>
            <a:ext cx="2223000" cy="241200"/>
          </a:xfrm>
          <a:prstGeom prst="bentConnector3">
            <a:avLst>
              <a:gd name="adj1" fmla="val -190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7"/>
          <p:cNvCxnSpPr/>
          <p:nvPr/>
        </p:nvCxnSpPr>
        <p:spPr>
          <a:xfrm rot="10800000" flipH="1">
            <a:off x="4283838" y="1985203"/>
            <a:ext cx="2130804" cy="2813483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0" name="Google Shape;170;p7"/>
          <p:cNvCxnSpPr/>
          <p:nvPr/>
        </p:nvCxnSpPr>
        <p:spPr>
          <a:xfrm rot="10800000" flipH="1">
            <a:off x="4555503" y="1653395"/>
            <a:ext cx="4055100" cy="3273000"/>
          </a:xfrm>
          <a:prstGeom prst="curvedConnector3">
            <a:avLst>
              <a:gd name="adj1" fmla="val 94064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 t="73" b="72"/>
          <a:stretch/>
        </p:blipFill>
        <p:spPr>
          <a:xfrm>
            <a:off x="4697460" y="360591"/>
            <a:ext cx="7344698" cy="614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 t="73" b="72"/>
          <a:stretch/>
        </p:blipFill>
        <p:spPr>
          <a:xfrm>
            <a:off x="4697461" y="360591"/>
            <a:ext cx="7344698" cy="614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"/>
          <p:cNvSpPr txBox="1"/>
          <p:nvPr/>
        </p:nvSpPr>
        <p:spPr>
          <a:xfrm>
            <a:off x="5727032" y="357052"/>
            <a:ext cx="1080745" cy="3077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Model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10052876" y="353513"/>
            <a:ext cx="1317990" cy="3077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Model</a:t>
            </a:r>
            <a:endParaRPr/>
          </a:p>
        </p:txBody>
      </p:sp>
      <p:sp>
        <p:nvSpPr>
          <p:cNvPr id="175" name="Google Shape;175;p7"/>
          <p:cNvSpPr txBox="1"/>
          <p:nvPr/>
        </p:nvSpPr>
        <p:spPr>
          <a:xfrm>
            <a:off x="7776793" y="143221"/>
            <a:ext cx="1606530" cy="3077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 Library</a:t>
            </a:r>
            <a:endParaRPr/>
          </a:p>
        </p:txBody>
      </p:sp>
      <p:sp>
        <p:nvSpPr>
          <p:cNvPr id="176" name="Google Shape;176;p7"/>
          <p:cNvSpPr txBox="1"/>
          <p:nvPr/>
        </p:nvSpPr>
        <p:spPr>
          <a:xfrm>
            <a:off x="172294" y="1463989"/>
            <a:ext cx="1141659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SIMOBS-38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66176"/>
              <a:buChar char="•"/>
            </a:pPr>
            <a:r>
              <a:rPr lang="en-US"/>
              <a:t>CRTM radar simulator as well as its adjoint and tangent linear are implemented and tested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6176"/>
              <a:buChar char="•"/>
            </a:pPr>
            <a:r>
              <a:rPr lang="en-US"/>
              <a:t>The radar module takes advantage of different CRTM atmospheric absorption and cloud scattering modules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6176"/>
              <a:buChar char="•"/>
            </a:pPr>
            <a:r>
              <a:rPr lang="en-US"/>
              <a:t>The radar simulator uses the backscattering coefficients included in the new DDA lookup tables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6176"/>
              <a:buChar char="•"/>
            </a:pPr>
            <a:r>
              <a:rPr lang="en-US"/>
              <a:t>The radar module can be used for the assimilation of observations from instruments such as CloudSat CPR, GPM DPR, and EarthCare CPR.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SzPct val="66176"/>
              <a:buChar char="•"/>
            </a:pPr>
            <a:r>
              <a:rPr lang="en-US"/>
              <a:t>Work is in progress to evaluate the active module especially within the JEDI DA system</a:t>
            </a:r>
            <a:endParaRPr/>
          </a:p>
        </p:txBody>
      </p:sp>
      <p:sp>
        <p:nvSpPr>
          <p:cNvPr id="280" name="Google Shape;280;p16"/>
          <p:cNvSpPr txBox="1"/>
          <p:nvPr/>
        </p:nvSpPr>
        <p:spPr>
          <a:xfrm>
            <a:off x="359227" y="235746"/>
            <a:ext cx="1169126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Space-based radar in CRTM (Moradi/Johnson/</a:t>
            </a:r>
            <a:r>
              <a:rPr lang="en-US" sz="2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Yingtao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6"/>
          <p:cNvSpPr txBox="1"/>
          <p:nvPr/>
        </p:nvSpPr>
        <p:spPr>
          <a:xfrm>
            <a:off x="294284" y="836913"/>
            <a:ext cx="1439818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SIMOBS-22, 36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"/>
          <p:cNvSpPr txBox="1"/>
          <p:nvPr/>
        </p:nvSpPr>
        <p:spPr>
          <a:xfrm>
            <a:off x="250369" y="-3740"/>
            <a:ext cx="116912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Space-based radar in CRTM (Moradi)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9020" y="581035"/>
            <a:ext cx="5602611" cy="348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517" y="3949148"/>
            <a:ext cx="4675577" cy="290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1035"/>
            <a:ext cx="5602612" cy="348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2536" y="3949147"/>
            <a:ext cx="4675578" cy="290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7"/>
          <p:cNvSpPr txBox="1"/>
          <p:nvPr/>
        </p:nvSpPr>
        <p:spPr>
          <a:xfrm>
            <a:off x="10336455" y="134758"/>
            <a:ext cx="1439818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SIMOBS-22, 36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 txBox="1"/>
          <p:nvPr/>
        </p:nvSpPr>
        <p:spPr>
          <a:xfrm>
            <a:off x="650533" y="5156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2500"/>
          </a:bodyPr>
          <a:lstStyle/>
          <a:p>
            <a:pPr marL="304792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CRTM aerosols schemes (updated AOD test results with two RTTOV tables)</a:t>
            </a:r>
            <a:endParaRPr sz="25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767" y="1279273"/>
            <a:ext cx="5903367" cy="137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767" y="2651334"/>
            <a:ext cx="5903367" cy="3487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33951" y="1279267"/>
            <a:ext cx="5659819" cy="131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6167" y="2693668"/>
            <a:ext cx="5805165" cy="342978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5"/>
          <p:cNvSpPr txBox="1"/>
          <p:nvPr/>
        </p:nvSpPr>
        <p:spPr>
          <a:xfrm>
            <a:off x="5152967" y="1042867"/>
            <a:ext cx="105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Dust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 txBox="1"/>
          <p:nvPr/>
        </p:nvSpPr>
        <p:spPr>
          <a:xfrm>
            <a:off x="10958133" y="1042867"/>
            <a:ext cx="105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 Salt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153533" y="6120801"/>
            <a:ext cx="11857600" cy="765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04792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Figures, </a:t>
            </a:r>
            <a:r>
              <a:rPr lang="en-US" sz="1467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</a:t>
            </a:r>
            <a:r>
              <a:rPr lang="en-US"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Column total aerosol concentration of May (MERRA-2 climatology) and </a:t>
            </a:r>
            <a:r>
              <a:rPr lang="en-US" sz="1467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</a:t>
            </a:r>
            <a:r>
              <a:rPr lang="en-US"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corresponding AOD simulated using CRTM, averaged over six aerosol schemes. </a:t>
            </a:r>
            <a:r>
              <a:rPr lang="en-US" sz="1467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en-US"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percentage differences in AOD computed using each aerosol scheme.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250369" y="259306"/>
            <a:ext cx="116912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Additional Research Activities (C. Dang)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5"/>
          <p:cNvSpPr/>
          <p:nvPr/>
        </p:nvSpPr>
        <p:spPr>
          <a:xfrm>
            <a:off x="3254827" y="4702628"/>
            <a:ext cx="2907796" cy="1023257"/>
          </a:xfrm>
          <a:prstGeom prst="rect">
            <a:avLst/>
          </a:prstGeom>
          <a:noFill/>
          <a:ln w="38100" cap="flat" cmpd="sng">
            <a:solidFill>
              <a:srgbClr val="FF00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9188683" y="4702628"/>
            <a:ext cx="2907796" cy="1023257"/>
          </a:xfrm>
          <a:prstGeom prst="rect">
            <a:avLst/>
          </a:prstGeom>
          <a:noFill/>
          <a:ln w="38100" cap="flat" cmpd="sng">
            <a:solidFill>
              <a:srgbClr val="FF00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294284" y="836913"/>
            <a:ext cx="1141659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SIMOBS-37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26" name="Google Shape;126;p2"/>
          <p:cNvSpPr txBox="1"/>
          <p:nvPr/>
        </p:nvSpPr>
        <p:spPr>
          <a:xfrm>
            <a:off x="136634" y="-228600"/>
            <a:ext cx="9557868" cy="147002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CRTM v3 Development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5481566" y="3857724"/>
            <a:ext cx="2536307" cy="53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marR="0" lvl="0" indent="-23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 txBox="1">
            <a:spLocks noGrp="1"/>
          </p:cNvSpPr>
          <p:nvPr>
            <p:ph type="body" idx="1"/>
          </p:nvPr>
        </p:nvSpPr>
        <p:spPr>
          <a:xfrm>
            <a:off x="170970" y="1143000"/>
            <a:ext cx="11411430" cy="531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114300" lvl="0" indent="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https://github.com/JCSDA/CRTMv3</a:t>
            </a:r>
            <a:r>
              <a:rPr lang="en-US" dirty="0"/>
              <a:t>  (public repository)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/>
              <a:t>Authoritative development and release repository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/>
              <a:t>Aiming for DevOps style of development</a:t>
            </a:r>
            <a:endParaRPr dirty="0"/>
          </a:p>
          <a:p>
            <a:pPr marL="91440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8901"/>
              <a:buChar char="–"/>
            </a:pPr>
            <a:r>
              <a:rPr lang="en-US" sz="26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small, frequent updates</a:t>
            </a:r>
            <a:endParaRPr dirty="0"/>
          </a:p>
          <a:p>
            <a:pPr marL="91440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8901"/>
              <a:buChar char="–"/>
            </a:pPr>
            <a:r>
              <a:rPr lang="en-US" sz="26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“microservices architecture” decouples large, complex systems into simple, independent projects</a:t>
            </a:r>
            <a:endParaRPr dirty="0"/>
          </a:p>
          <a:p>
            <a:pPr marL="91440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8901"/>
              <a:buChar char="–"/>
            </a:pPr>
            <a:r>
              <a:rPr lang="en-US" sz="26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Frequent team</a:t>
            </a:r>
            <a:r>
              <a:rPr lang="en-US" sz="26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releases, with critical tagged releases for partners and support</a:t>
            </a:r>
            <a:endParaRPr sz="2600" b="0" i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8901"/>
              <a:buChar char="–"/>
            </a:pPr>
            <a:r>
              <a:rPr lang="en-US" sz="2600" dirty="0"/>
              <a:t>Versioning will remain the same, but minor version number will have more increments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 err="1"/>
              <a:t>netCDF</a:t>
            </a:r>
            <a:r>
              <a:rPr lang="en-US" dirty="0"/>
              <a:t> Coefficient versioning, full deprecation of Big Endian / Little Endian binary formats –coefficient versioning will be associated with a given release, but not necessarily tied to a specific release.   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/>
              <a:t>Build process will check out coefficients and verify compatibility – procedure will be developed with operational partners to ensure operational requirements are met 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/>
              <a:t>Updated OMPS coefficient file to support off-nadir beams, each having a different wavelength.</a:t>
            </a:r>
            <a:endParaRPr dirty="0"/>
          </a:p>
          <a:p>
            <a:pPr marL="114300" lvl="0" indent="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PP_FOR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1540</Words>
  <Application>Microsoft Office PowerPoint</Application>
  <PresentationFormat>Widescreen</PresentationFormat>
  <Paragraphs>178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SimSun</vt:lpstr>
      <vt:lpstr>Arial</vt:lpstr>
      <vt:lpstr>Calibri</vt:lpstr>
      <vt:lpstr>Courier New</vt:lpstr>
      <vt:lpstr>NTR</vt:lpstr>
      <vt:lpstr>Times New Roman</vt:lpstr>
      <vt:lpstr>Office Theme</vt:lpstr>
      <vt:lpstr>NPP_FOR</vt:lpstr>
      <vt:lpstr>1_Office Theme</vt:lpstr>
      <vt:lpstr>The Community Radiative Transfer Model  </vt:lpstr>
      <vt:lpstr>What is Community Radiative Transfer Model  (CRTM)? --- Radiance Interpreter</vt:lpstr>
      <vt:lpstr>PowerPoint Presentation</vt:lpstr>
      <vt:lpstr>PowerPoint Presentation</vt:lpstr>
      <vt:lpstr>Snow Covered Surfaces Infrared (Nalli)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Physics-based Constraint for AI Model Training</vt:lpstr>
      <vt:lpstr>Radiance Jacobian Comparisons AI_phy RT                                               AI_keras RT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Community Radiative Transfer Model Q3 AOP2022 Report </dc:title>
  <dc:creator>Thomas Auligné</dc:creator>
  <cp:lastModifiedBy>Fang-fang Yu</cp:lastModifiedBy>
  <cp:revision>16</cp:revision>
  <dcterms:created xsi:type="dcterms:W3CDTF">2017-07-01T00:06:20Z</dcterms:created>
  <dcterms:modified xsi:type="dcterms:W3CDTF">2023-02-27T18:31:27Z</dcterms:modified>
</cp:coreProperties>
</file>