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439" r:id="rId3"/>
    <p:sldId id="257" r:id="rId4"/>
    <p:sldId id="440" r:id="rId5"/>
    <p:sldId id="441" r:id="rId6"/>
    <p:sldId id="442" r:id="rId7"/>
    <p:sldId id="434" r:id="rId8"/>
    <p:sldId id="280" r:id="rId9"/>
    <p:sldId id="283" r:id="rId10"/>
    <p:sldId id="443" r:id="rId11"/>
    <p:sldId id="437" r:id="rId12"/>
    <p:sldId id="28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1" autoAdjust="0"/>
    <p:restoredTop sz="94660"/>
  </p:normalViewPr>
  <p:slideViewPr>
    <p:cSldViewPr snapToGrid="0">
      <p:cViewPr varScale="1">
        <p:scale>
          <a:sx n="111" d="100"/>
          <a:sy n="111" d="100"/>
        </p:scale>
        <p:origin x="1338"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AE9AD-49C7-4EDE-9D70-7EE9B0DC5526}" type="datetimeFigureOut">
              <a:rPr lang="en-US" smtClean="0"/>
              <a:pPr/>
              <a:t>2/26/2023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AEA2A-F705-4E2B-AA7B-DDAF5B2FAFEA}" type="slidenum">
              <a:rPr lang="en-US" smtClean="0"/>
              <a:pPr/>
              <a:t>‹#›</a:t>
            </a:fld>
            <a:endParaRPr lang="en-US"/>
          </a:p>
        </p:txBody>
      </p:sp>
    </p:spTree>
    <p:extLst>
      <p:ext uri="{BB962C8B-B14F-4D97-AF65-F5344CB8AC3E}">
        <p14:creationId xmlns:p14="http://schemas.microsoft.com/office/powerpoint/2010/main" val="2073156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6D54230-9111-4D45-AAFF-E8199D875F85}" type="datetime1">
              <a:rPr lang="en-US" smtClean="0"/>
              <a:t>2/26/2023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88F6E14-FEAF-4979-AC9D-05B4C734107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65E08B1-958D-43E2-B78E-486E90975D82}" type="datetime1">
              <a:rPr lang="en-US" smtClean="0"/>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F6E14-FEAF-4979-AC9D-05B4C73410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0E8F823-7A17-4649-BC7C-128F10EF39DC}" type="datetime1">
              <a:rPr lang="en-US" smtClean="0"/>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88F6E14-FEAF-4979-AC9D-05B4C734107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09CDF10-ECAD-4523-8743-B8266D416C9B}" type="datetime1">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F6E14-FEAF-4979-AC9D-05B4C734107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7A5C64-4C53-476C-BA28-818045527ED5}" type="datetime1">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F6E14-FEAF-4979-AC9D-05B4C73410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4B6B50A-2E13-48E7-A041-972D4D9DF3C6}" type="datetime1">
              <a:rPr lang="en-US" smtClean="0"/>
              <a:t>2/26/2023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F6E14-FEAF-4979-AC9D-05B4C7341073}"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430" y="230597"/>
            <a:ext cx="1907570" cy="762461"/>
          </a:xfrm>
          <a:prstGeom prst="rect">
            <a:avLst/>
          </a:prstGeom>
        </p:spPr>
      </p:pic>
    </p:spTree>
    <p:extLst>
      <p:ext uri="{BB962C8B-B14F-4D97-AF65-F5344CB8AC3E}">
        <p14:creationId xmlns:p14="http://schemas.microsoft.com/office/powerpoint/2010/main" val="941232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B6B50A-2E13-48E7-A041-972D4D9DF3C6}" type="datetime1">
              <a:rPr lang="en-US" smtClean="0"/>
              <a:t>2/26/2023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F6E14-FEAF-4979-AC9D-05B4C7341073}" type="slidenum">
              <a:rPr lang="en-US" smtClean="0"/>
              <a:pPr/>
              <a:t>‹#›</a:t>
            </a:fld>
            <a:endParaRPr lang="en-US"/>
          </a:p>
        </p:txBody>
      </p:sp>
    </p:spTree>
    <p:extLst>
      <p:ext uri="{BB962C8B-B14F-4D97-AF65-F5344CB8AC3E}">
        <p14:creationId xmlns:p14="http://schemas.microsoft.com/office/powerpoint/2010/main" val="3201941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5DF95EB-D501-45D0-A1CE-D44F3DE122FE}" type="datetime1">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F6E14-FEAF-4979-AC9D-05B4C73410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6B8059C-2978-4CA1-A328-6294400DA708}" type="datetime1">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F6E14-FEAF-4979-AC9D-05B4C734107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CE03045-6AE0-4E60-BCEF-9C9998BF46E4}" type="datetime1">
              <a:rPr lang="en-US" smtClean="0"/>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F6E14-FEAF-4979-AC9D-05B4C73410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9B16138-C96C-41BE-A863-09DF17B862FD}" type="datetime1">
              <a:rPr lang="en-US" smtClean="0"/>
              <a:t>2/26/2023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F6E14-FEAF-4979-AC9D-05B4C73410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91B1D45-2789-44EF-BDE8-B6ABC6817822}" type="datetime1">
              <a:rPr lang="en-US" smtClean="0"/>
              <a:t>2/26/2023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F6E14-FEAF-4979-AC9D-05B4C73410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2049E-C1B3-43D3-B464-09282D0F89B0}" type="datetime1">
              <a:rPr lang="en-US" smtClean="0"/>
              <a:t>2/26/2023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F6E14-FEAF-4979-AC9D-05B4C73410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4B6B50A-2E13-48E7-A041-972D4D9DF3C6}" type="datetime1">
              <a:rPr lang="en-US" smtClean="0"/>
              <a:t>2/26/2023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88F6E14-FEAF-4979-AC9D-05B4C734107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cxnSp>
        <p:nvCxnSpPr>
          <p:cNvPr id="14" name="Straight Connector 13"/>
          <p:cNvCxnSpPr/>
          <p:nvPr userDrawn="1"/>
        </p:nvCxnSpPr>
        <p:spPr>
          <a:xfrm>
            <a:off x="0" y="1106196"/>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75778" y="244865"/>
            <a:ext cx="554869" cy="554869"/>
          </a:xfrm>
          <a:prstGeom prst="rect">
            <a:avLst/>
          </a:prstGeom>
        </p:spPr>
      </p:pic>
      <p:pic>
        <p:nvPicPr>
          <p:cNvPr id="16" name="Picture 1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72" y="212351"/>
            <a:ext cx="579520" cy="579520"/>
          </a:xfrm>
          <a:prstGeom prst="rect">
            <a:avLst/>
          </a:prstGeom>
        </p:spPr>
      </p:pic>
      <p:pic>
        <p:nvPicPr>
          <p:cNvPr id="19" name="Picture 1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563837" y="212351"/>
            <a:ext cx="1469550" cy="587383"/>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709" r:id="rId2"/>
    <p:sldLayoutId id="2147483708"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9.png"/><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tar.nesdis.noaa.gov/GOESCal/" TargetMode="Externa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9.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21.png"/><Relationship Id="rId4" Type="http://schemas.openxmlformats.org/officeDocument/2006/relationships/image" Target="../media/image18.png"/><Relationship Id="rId9" Type="http://schemas.microsoft.com/office/2007/relationships/hdphoto" Target="../media/hdphoto4.wdp"/><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099" y="1587957"/>
            <a:ext cx="8058150" cy="1911927"/>
          </a:xfrm>
        </p:spPr>
        <p:txBody>
          <a:bodyPr>
            <a:noAutofit/>
          </a:bodyPr>
          <a:lstStyle/>
          <a:p>
            <a:r>
              <a:rPr lang="en-US" sz="5400" dirty="0"/>
              <a:t>Image Navigation and Registration Assessment for ABI at NOAA STAR</a:t>
            </a:r>
          </a:p>
        </p:txBody>
      </p:sp>
      <p:sp>
        <p:nvSpPr>
          <p:cNvPr id="3" name="Subtitle 2"/>
          <p:cNvSpPr>
            <a:spLocks noGrp="1"/>
          </p:cNvSpPr>
          <p:nvPr>
            <p:ph type="subTitle" idx="1"/>
          </p:nvPr>
        </p:nvSpPr>
        <p:spPr>
          <a:xfrm>
            <a:off x="957816" y="4076116"/>
            <a:ext cx="7598433" cy="1628493"/>
          </a:xfrm>
        </p:spPr>
        <p:txBody>
          <a:bodyPr>
            <a:normAutofit/>
          </a:bodyPr>
          <a:lstStyle/>
          <a:p>
            <a:r>
              <a:rPr lang="en-US" dirty="0">
                <a:solidFill>
                  <a:srgbClr val="FFFF00"/>
                </a:solidFill>
              </a:rPr>
              <a:t>Vladimir KONDRATOVICH</a:t>
            </a:r>
            <a:r>
              <a:rPr lang="en-US" baseline="30000" dirty="0">
                <a:solidFill>
                  <a:srgbClr val="FFFF00"/>
                </a:solidFill>
              </a:rPr>
              <a:t>1</a:t>
            </a:r>
            <a:r>
              <a:rPr lang="en-US" dirty="0">
                <a:solidFill>
                  <a:srgbClr val="FFFF00"/>
                </a:solidFill>
              </a:rPr>
              <a:t> </a:t>
            </a:r>
            <a:endParaRPr lang="en-US" baseline="30000" dirty="0">
              <a:solidFill>
                <a:srgbClr val="FFFF00"/>
              </a:solidFill>
            </a:endParaRPr>
          </a:p>
          <a:p>
            <a:endParaRPr lang="en-US" sz="1600" dirty="0"/>
          </a:p>
          <a:p>
            <a:r>
              <a:rPr lang="en-US" sz="1600" baseline="30000" dirty="0"/>
              <a:t>1</a:t>
            </a:r>
            <a:r>
              <a:rPr lang="en-US" sz="1600" dirty="0"/>
              <a:t> UMD CISESS, College Park, MD, USA</a:t>
            </a:r>
          </a:p>
          <a:p>
            <a:endParaRPr lang="en-US" dirty="0"/>
          </a:p>
        </p:txBody>
      </p:sp>
      <p:sp>
        <p:nvSpPr>
          <p:cNvPr id="4" name="Slide Number Placeholder 3"/>
          <p:cNvSpPr>
            <a:spLocks noGrp="1"/>
          </p:cNvSpPr>
          <p:nvPr>
            <p:ph type="sldNum" sz="quarter" idx="12"/>
          </p:nvPr>
        </p:nvSpPr>
        <p:spPr/>
        <p:txBody>
          <a:bodyPr/>
          <a:lstStyle/>
          <a:p>
            <a:fld id="{F88F6E14-FEAF-4979-AC9D-05B4C7341073}" type="slidenum">
              <a:rPr lang="en-US" smtClean="0"/>
              <a:pPr/>
              <a:t>1</a:t>
            </a:fld>
            <a:endParaRPr lang="en-US"/>
          </a:p>
        </p:txBody>
      </p:sp>
      <p:sp>
        <p:nvSpPr>
          <p:cNvPr id="7" name="TextBox 6"/>
          <p:cNvSpPr txBox="1"/>
          <p:nvPr/>
        </p:nvSpPr>
        <p:spPr>
          <a:xfrm>
            <a:off x="468929" y="5786413"/>
            <a:ext cx="6942670" cy="369332"/>
          </a:xfrm>
          <a:prstGeom prst="rect">
            <a:avLst/>
          </a:prstGeom>
          <a:noFill/>
        </p:spPr>
        <p:txBody>
          <a:bodyPr wrap="none" rtlCol="0">
            <a:spAutoFit/>
          </a:bodyPr>
          <a:lstStyle/>
          <a:p>
            <a:r>
              <a:rPr lang="en-US" dirty="0"/>
              <a:t>Presentation at GSICS Meeting, College Park, MD. February 27, 2023</a:t>
            </a:r>
          </a:p>
        </p:txBody>
      </p:sp>
    </p:spTree>
    <p:extLst>
      <p:ext uri="{BB962C8B-B14F-4D97-AF65-F5344CB8AC3E}">
        <p14:creationId xmlns:p14="http://schemas.microsoft.com/office/powerpoint/2010/main" val="2406815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B0EFFDD-4ED0-4AC2-8B06-0D54088965AD}"/>
              </a:ext>
            </a:extLst>
          </p:cNvPr>
          <p:cNvPicPr/>
          <p:nvPr/>
        </p:nvPicPr>
        <p:blipFill rotWithShape="1">
          <a:blip r:embed="rId2" cstate="print">
            <a:extLst>
              <a:ext uri="{28A0092B-C50C-407E-A947-70E740481C1C}">
                <a14:useLocalDpi xmlns:a14="http://schemas.microsoft.com/office/drawing/2010/main" val="0"/>
              </a:ext>
            </a:extLst>
          </a:blip>
          <a:srcRect l="37305" r="29778"/>
          <a:stretch/>
        </p:blipFill>
        <p:spPr bwMode="auto">
          <a:xfrm>
            <a:off x="7749049" y="2924025"/>
            <a:ext cx="1371600" cy="1829812"/>
          </a:xfrm>
          <a:prstGeom prst="rect">
            <a:avLst/>
          </a:prstGeom>
          <a:noFill/>
        </p:spPr>
      </p:pic>
      <p:sp>
        <p:nvSpPr>
          <p:cNvPr id="2" name="Title 1"/>
          <p:cNvSpPr>
            <a:spLocks noGrp="1"/>
          </p:cNvSpPr>
          <p:nvPr>
            <p:ph type="ctrTitle"/>
          </p:nvPr>
        </p:nvSpPr>
        <p:spPr>
          <a:xfrm>
            <a:off x="1143001" y="114300"/>
            <a:ext cx="6351104" cy="768927"/>
          </a:xfrm>
        </p:spPr>
        <p:txBody>
          <a:bodyPr>
            <a:noAutofit/>
          </a:bodyPr>
          <a:lstStyle/>
          <a:p>
            <a:r>
              <a:rPr lang="en-US" sz="5400" dirty="0"/>
              <a:t>CENRAIS Applications</a:t>
            </a:r>
          </a:p>
        </p:txBody>
      </p:sp>
      <p:sp>
        <p:nvSpPr>
          <p:cNvPr id="4" name="Slide Number Placeholder 3"/>
          <p:cNvSpPr>
            <a:spLocks noGrp="1"/>
          </p:cNvSpPr>
          <p:nvPr>
            <p:ph type="sldNum" sz="quarter" idx="12"/>
          </p:nvPr>
        </p:nvSpPr>
        <p:spPr/>
        <p:txBody>
          <a:bodyPr/>
          <a:lstStyle/>
          <a:p>
            <a:fld id="{F88F6E14-FEAF-4979-AC9D-05B4C7341073}" type="slidenum">
              <a:rPr lang="en-US" smtClean="0"/>
              <a:pPr/>
              <a:t>10</a:t>
            </a:fld>
            <a:endParaRPr lang="en-US"/>
          </a:p>
        </p:txBody>
      </p:sp>
      <p:sp>
        <p:nvSpPr>
          <p:cNvPr id="5" name="Subtitle 4"/>
          <p:cNvSpPr>
            <a:spLocks noGrp="1"/>
          </p:cNvSpPr>
          <p:nvPr>
            <p:ph type="subTitle" idx="1"/>
          </p:nvPr>
        </p:nvSpPr>
        <p:spPr/>
        <p:txBody>
          <a:bodyPr/>
          <a:lstStyle/>
          <a:p>
            <a:r>
              <a:rPr lang="en-US" dirty="0"/>
              <a:t> </a:t>
            </a: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harpenSoften amount="53000"/>
                    </a14:imgEffect>
                  </a14:imgLayer>
                </a14:imgProps>
              </a:ext>
            </a:extLst>
          </a:blip>
          <a:srcRect l="7998" t="21329" r="8013" b="9346"/>
          <a:stretch/>
        </p:blipFill>
        <p:spPr>
          <a:xfrm>
            <a:off x="5212082" y="3133657"/>
            <a:ext cx="2560318" cy="1584959"/>
          </a:xfrm>
          <a:prstGeom prst="rect">
            <a:avLst/>
          </a:prstGeom>
        </p:spPr>
      </p:pic>
      <p:sp>
        <p:nvSpPr>
          <p:cNvPr id="10" name="Right Arrow 9"/>
          <p:cNvSpPr/>
          <p:nvPr/>
        </p:nvSpPr>
        <p:spPr bwMode="auto">
          <a:xfrm>
            <a:off x="7836452" y="3100600"/>
            <a:ext cx="670511" cy="343584"/>
          </a:xfrm>
          <a:prstGeom prst="rightArrow">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92F8A13D-03E4-49DC-B0BB-DBE1F4F7E354}"/>
              </a:ext>
            </a:extLst>
          </p:cNvPr>
          <p:cNvSpPr txBox="1"/>
          <p:nvPr/>
        </p:nvSpPr>
        <p:spPr>
          <a:xfrm>
            <a:off x="35126" y="1158844"/>
            <a:ext cx="5176956" cy="5562630"/>
          </a:xfrm>
          <a:prstGeom prst="rect">
            <a:avLst/>
          </a:prstGeom>
          <a:noFill/>
        </p:spPr>
        <p:txBody>
          <a:bodyPr wrap="square" rtlCol="0">
            <a:noAutofit/>
          </a:bodyPr>
          <a:lstStyle/>
          <a:p>
            <a:pPr marL="285750" indent="-285750">
              <a:buFont typeface="Arial" panose="020B0604020202020204" pitchFamily="34" charset="0"/>
              <a:buChar char="•"/>
            </a:pPr>
            <a:r>
              <a:rPr lang="en-US" sz="1400" dirty="0">
                <a:solidFill>
                  <a:srgbClr val="FFFF00"/>
                </a:solidFill>
              </a:rPr>
              <a:t>Excellent record of INR anomaly detection and analysis. </a:t>
            </a:r>
            <a:r>
              <a:rPr lang="en-US" sz="1400" dirty="0"/>
              <a:t>No false alarms.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solidFill>
                  <a:srgbClr val="FFFF00"/>
                </a:solidFill>
              </a:rPr>
              <a:t>Diagnostic on-demand output</a:t>
            </a:r>
            <a:r>
              <a:rPr lang="en-US" sz="1400" dirty="0"/>
              <a:t> allows to analyze the “out-of-the-wall” cases.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solidFill>
                  <a:srgbClr val="FFFF00"/>
                </a:solidFill>
              </a:rPr>
              <a:t>Eclipse error analysis. </a:t>
            </a:r>
            <a:r>
              <a:rPr lang="en-US" sz="1400" dirty="0"/>
              <a:t>During penumbral period (about 2 minutes), ABI LOS experiences sharp changes. If a VIS star look is performed at that time, the Kalman filter of ABI is not fast enough to take a proper account of changes, so the image gets navigation errors. The fix is in work.</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solidFill>
                  <a:srgbClr val="FFFF00"/>
                </a:solidFill>
              </a:rPr>
              <a:t>Detector map verification. A</a:t>
            </a:r>
            <a:r>
              <a:rPr lang="en-US" sz="1400" dirty="0"/>
              <a:t>verage navigation residuals are plotted on the horizontal axis in microradians against the normalized detector location across the scan direction (vertical axis, 0.5 is the middle of the detector stack). East-West (X) residuals are plotted on the left panel (red curve), and North-South (Y) are on the right panel (blue curve). In each panel, the black and green lines are linear and quadratic regressions to all noise-filtered residuals. The vertical dashed lines represent an ideal image with zero residuals. </a:t>
            </a:r>
            <a:endParaRPr lang="en-US" sz="1400" dirty="0">
              <a:solidFill>
                <a:srgbClr val="FFFF00"/>
              </a:solidFill>
            </a:endParaRPr>
          </a:p>
        </p:txBody>
      </p:sp>
      <p:pic>
        <p:nvPicPr>
          <p:cNvPr id="17" name="Picture 16">
            <a:extLst>
              <a:ext uri="{FF2B5EF4-FFF2-40B4-BE49-F238E27FC236}">
                <a16:creationId xmlns:a16="http://schemas.microsoft.com/office/drawing/2014/main" id="{EC555E43-C214-43AE-A6B3-CAF9C75426C5}"/>
              </a:ext>
            </a:extLst>
          </p:cNvPr>
          <p:cNvPicPr>
            <a:picLocks noChangeAspect="1"/>
          </p:cNvPicPr>
          <p:nvPr/>
        </p:nvPicPr>
        <p:blipFill>
          <a:blip r:embed="rId5"/>
          <a:stretch>
            <a:fillRect/>
          </a:stretch>
        </p:blipFill>
        <p:spPr>
          <a:xfrm>
            <a:off x="5212082" y="1794328"/>
            <a:ext cx="1663328" cy="1300960"/>
          </a:xfrm>
          <a:prstGeom prst="rect">
            <a:avLst/>
          </a:prstGeom>
        </p:spPr>
      </p:pic>
      <p:pic>
        <p:nvPicPr>
          <p:cNvPr id="18" name="Picture 17">
            <a:extLst>
              <a:ext uri="{FF2B5EF4-FFF2-40B4-BE49-F238E27FC236}">
                <a16:creationId xmlns:a16="http://schemas.microsoft.com/office/drawing/2014/main" id="{62D422D4-38DF-4F9D-9A63-56FB1CC210C1}"/>
              </a:ext>
            </a:extLst>
          </p:cNvPr>
          <p:cNvPicPr>
            <a:picLocks noChangeAspect="1"/>
          </p:cNvPicPr>
          <p:nvPr/>
        </p:nvPicPr>
        <p:blipFill rotWithShape="1">
          <a:blip r:embed="rId6"/>
          <a:srcRect l="52003" t="10664" r="2007" b="22679"/>
          <a:stretch/>
        </p:blipFill>
        <p:spPr>
          <a:xfrm>
            <a:off x="6795128" y="1148452"/>
            <a:ext cx="1376579" cy="1496282"/>
          </a:xfrm>
          <a:prstGeom prst="rect">
            <a:avLst/>
          </a:prstGeom>
          <a:ln w="19050">
            <a:solidFill>
              <a:schemeClr val="tx1"/>
            </a:solidFill>
          </a:ln>
        </p:spPr>
      </p:pic>
      <p:sp>
        <p:nvSpPr>
          <p:cNvPr id="19" name="Right Arrow 9">
            <a:extLst>
              <a:ext uri="{FF2B5EF4-FFF2-40B4-BE49-F238E27FC236}">
                <a16:creationId xmlns:a16="http://schemas.microsoft.com/office/drawing/2014/main" id="{80950B17-252B-41DB-8CC8-AA5B1FFA2FD7}"/>
              </a:ext>
            </a:extLst>
          </p:cNvPr>
          <p:cNvSpPr/>
          <p:nvPr/>
        </p:nvSpPr>
        <p:spPr bwMode="auto">
          <a:xfrm>
            <a:off x="5226617" y="1187738"/>
            <a:ext cx="1484179" cy="184412"/>
          </a:xfrm>
          <a:prstGeom prst="rightArrow">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pic>
        <p:nvPicPr>
          <p:cNvPr id="20" name="Picture 19">
            <a:extLst>
              <a:ext uri="{FF2B5EF4-FFF2-40B4-BE49-F238E27FC236}">
                <a16:creationId xmlns:a16="http://schemas.microsoft.com/office/drawing/2014/main" id="{1F0AFA60-6742-442F-A111-FDD1CD7767AA}"/>
              </a:ext>
            </a:extLst>
          </p:cNvPr>
          <p:cNvPicPr>
            <a:picLocks noChangeAspect="1"/>
          </p:cNvPicPr>
          <p:nvPr/>
        </p:nvPicPr>
        <p:blipFill>
          <a:blip r:embed="rId7"/>
          <a:stretch>
            <a:fillRect/>
          </a:stretch>
        </p:blipFill>
        <p:spPr>
          <a:xfrm>
            <a:off x="5226617" y="4899253"/>
            <a:ext cx="975007" cy="1822221"/>
          </a:xfrm>
          <a:prstGeom prst="rect">
            <a:avLst/>
          </a:prstGeom>
        </p:spPr>
      </p:pic>
      <p:pic>
        <p:nvPicPr>
          <p:cNvPr id="8" name="Picture 7">
            <a:extLst>
              <a:ext uri="{FF2B5EF4-FFF2-40B4-BE49-F238E27FC236}">
                <a16:creationId xmlns:a16="http://schemas.microsoft.com/office/drawing/2014/main" id="{18EC72A3-4ECE-4AAE-918D-C9996D8BF560}"/>
              </a:ext>
            </a:extLst>
          </p:cNvPr>
          <p:cNvPicPr>
            <a:picLocks noChangeAspect="1"/>
          </p:cNvPicPr>
          <p:nvPr/>
        </p:nvPicPr>
        <p:blipFill>
          <a:blip r:embed="rId8"/>
          <a:stretch>
            <a:fillRect/>
          </a:stretch>
        </p:blipFill>
        <p:spPr>
          <a:xfrm>
            <a:off x="6397698" y="4899253"/>
            <a:ext cx="980959" cy="1867686"/>
          </a:xfrm>
          <a:prstGeom prst="rect">
            <a:avLst/>
          </a:prstGeom>
        </p:spPr>
      </p:pic>
    </p:spTree>
    <p:extLst>
      <p:ext uri="{BB962C8B-B14F-4D97-AF65-F5344CB8AC3E}">
        <p14:creationId xmlns:p14="http://schemas.microsoft.com/office/powerpoint/2010/main" val="490840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4300"/>
            <a:ext cx="6341165" cy="768927"/>
          </a:xfrm>
        </p:spPr>
        <p:txBody>
          <a:bodyPr>
            <a:noAutofit/>
          </a:bodyPr>
          <a:lstStyle/>
          <a:p>
            <a:r>
              <a:rPr lang="en-US" sz="5400" dirty="0"/>
              <a:t>CENRAIS Applications</a:t>
            </a:r>
          </a:p>
        </p:txBody>
      </p:sp>
      <p:sp>
        <p:nvSpPr>
          <p:cNvPr id="4" name="Slide Number Placeholder 3"/>
          <p:cNvSpPr>
            <a:spLocks noGrp="1"/>
          </p:cNvSpPr>
          <p:nvPr>
            <p:ph type="sldNum" sz="quarter" idx="12"/>
          </p:nvPr>
        </p:nvSpPr>
        <p:spPr/>
        <p:txBody>
          <a:bodyPr/>
          <a:lstStyle/>
          <a:p>
            <a:fld id="{F88F6E14-FEAF-4979-AC9D-05B4C7341073}" type="slidenum">
              <a:rPr lang="en-US" smtClean="0"/>
              <a:pPr/>
              <a:t>11</a:t>
            </a:fld>
            <a:endParaRPr lang="en-US"/>
          </a:p>
        </p:txBody>
      </p:sp>
      <p:sp>
        <p:nvSpPr>
          <p:cNvPr id="5" name="Subtitle 4"/>
          <p:cNvSpPr>
            <a:spLocks noGrp="1"/>
          </p:cNvSpPr>
          <p:nvPr>
            <p:ph type="subTitle" idx="1"/>
          </p:nvPr>
        </p:nvSpPr>
        <p:spPr/>
        <p:txBody>
          <a:bodyPr/>
          <a:lstStyle/>
          <a:p>
            <a:r>
              <a:rPr lang="en-US" dirty="0"/>
              <a:t> </a:t>
            </a:r>
          </a:p>
        </p:txBody>
      </p:sp>
      <p:sp>
        <p:nvSpPr>
          <p:cNvPr id="6" name="Content Placeholder 2"/>
          <p:cNvSpPr txBox="1">
            <a:spLocks/>
          </p:cNvSpPr>
          <p:nvPr/>
        </p:nvSpPr>
        <p:spPr>
          <a:xfrm>
            <a:off x="104212" y="1160615"/>
            <a:ext cx="3906473" cy="5391229"/>
          </a:xfrm>
          <a:prstGeom prst="rect">
            <a:avLst/>
          </a:prstGeom>
        </p:spPr>
        <p:txBody>
          <a:bodyPr vert="horz" lIns="0" rIns="18288">
            <a:normAutofit fontScale="47500" lnSpcReduction="20000"/>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defTabSz="914400"/>
            <a:r>
              <a:rPr lang="en-US" dirty="0">
                <a:solidFill>
                  <a:srgbClr val="FFFF00"/>
                </a:solidFill>
              </a:rPr>
              <a:t>Long-Term Trending</a:t>
            </a:r>
            <a:r>
              <a:rPr lang="en-US" dirty="0"/>
              <a:t>. </a:t>
            </a:r>
            <a:r>
              <a:rPr lang="en-US" i="1" dirty="0"/>
              <a:t>Left: </a:t>
            </a:r>
            <a:r>
              <a:rPr lang="en-US" dirty="0"/>
              <a:t>2-year (1/1/2018 – 12/31/2019) GOES-16 image x-navigation residual plot with FFT harmonic lines plotted in red.</a:t>
            </a:r>
          </a:p>
          <a:p>
            <a:pPr algn="l" defTabSz="914400"/>
            <a:r>
              <a:rPr lang="en-US" dirty="0"/>
              <a:t> </a:t>
            </a:r>
            <a:r>
              <a:rPr lang="en-US" i="1" dirty="0"/>
              <a:t>Right: </a:t>
            </a:r>
            <a:r>
              <a:rPr lang="en-US" dirty="0"/>
              <a:t>same for 1-year (1/28/2019 – 1/27/2020) GOES-17 image navigation x-residuals. Linear trend is negligible in comparison with periodic (seasonal) variations.</a:t>
            </a:r>
          </a:p>
          <a:p>
            <a:pPr algn="l" defTabSz="914400"/>
            <a:endParaRPr lang="en-US" dirty="0"/>
          </a:p>
          <a:p>
            <a:pPr algn="l" defTabSz="914400"/>
            <a:endParaRPr lang="en-US" dirty="0"/>
          </a:p>
          <a:p>
            <a:pPr algn="l" defTabSz="914400"/>
            <a:endParaRPr lang="en-US" dirty="0"/>
          </a:p>
          <a:p>
            <a:pPr algn="l" defTabSz="914400"/>
            <a:endParaRPr lang="en-US" dirty="0"/>
          </a:p>
          <a:p>
            <a:pPr algn="l" defTabSz="914400"/>
            <a:endParaRPr lang="en-US" dirty="0"/>
          </a:p>
          <a:p>
            <a:pPr algn="l" defTabSz="914400"/>
            <a:endParaRPr lang="en-US" dirty="0"/>
          </a:p>
          <a:p>
            <a:pPr algn="l" defTabSz="914400"/>
            <a:endParaRPr lang="en-US" dirty="0"/>
          </a:p>
          <a:p>
            <a:pPr algn="l" defTabSz="914400"/>
            <a:endParaRPr lang="en-US" dirty="0"/>
          </a:p>
          <a:p>
            <a:pPr marL="457200" indent="-457200" algn="l" defTabSz="914400">
              <a:buFont typeface="Arial" panose="020B0604020202020204" pitchFamily="34" charset="0"/>
              <a:buChar char="•"/>
            </a:pPr>
            <a:endParaRPr lang="en-US" dirty="0"/>
          </a:p>
          <a:p>
            <a:pPr marL="457200" indent="-457200" algn="l" defTabSz="914400">
              <a:buFont typeface="Arial" panose="020B0604020202020204" pitchFamily="34" charset="0"/>
              <a:buChar char="•"/>
            </a:pPr>
            <a:endParaRPr lang="en-US" dirty="0"/>
          </a:p>
          <a:p>
            <a:pPr algn="l" defTabSz="914400"/>
            <a:r>
              <a:rPr lang="en-US" dirty="0">
                <a:solidFill>
                  <a:srgbClr val="FFFF00"/>
                </a:solidFill>
              </a:rPr>
              <a:t>Image Quality Trending. </a:t>
            </a:r>
            <a:r>
              <a:rPr lang="en-US" i="1" dirty="0"/>
              <a:t>Left plot legend:  </a:t>
            </a:r>
            <a:r>
              <a:rPr lang="en-US" dirty="0"/>
              <a:t>Channel N - number of active GCP for FD image averaged for the day of observation – is plotted on the level of the channel number. Color varies to distinguish the neighboring plots. Zero level is plotted in the same color.  Vertical lines show the days of interest.</a:t>
            </a:r>
          </a:p>
          <a:p>
            <a:pPr algn="l" defTabSz="914400"/>
            <a:r>
              <a:rPr lang="en-US" i="1" dirty="0"/>
              <a:t>Right plot legend:  </a:t>
            </a:r>
            <a:r>
              <a:rPr lang="en-US" dirty="0"/>
              <a:t>Channel N - number of active GCP for FD image – is plotted on the level of the channel number. Color varies to distinguish the neighboring plots. Zero level is plotted in the same color.  Diamonds are for the current day, the smooth line with dots show the N for the previous day. </a:t>
            </a:r>
          </a:p>
          <a:p>
            <a:pPr marL="457200" indent="-457200" algn="l" defTabSz="914400">
              <a:buFont typeface="Arial" panose="020B0604020202020204" pitchFamily="34" charset="0"/>
              <a:buChar char="•"/>
            </a:pPr>
            <a:endParaRPr lang="en-US" dirty="0"/>
          </a:p>
          <a:p>
            <a:pPr marL="457200" indent="-457200" algn="l" defTabSz="914400">
              <a:buFont typeface="Arial" panose="020B0604020202020204" pitchFamily="34" charset="0"/>
              <a:buChar char="•"/>
            </a:pPr>
            <a:endParaRPr lang="en-US" dirty="0"/>
          </a:p>
        </p:txBody>
      </p:sp>
      <p:pic>
        <p:nvPicPr>
          <p:cNvPr id="1026" name="Picture 2" descr="G16_harmonics">
            <a:extLst>
              <a:ext uri="{FF2B5EF4-FFF2-40B4-BE49-F238E27FC236}">
                <a16:creationId xmlns:a16="http://schemas.microsoft.com/office/drawing/2014/main" id="{D0F18EF8-CBE7-491A-94F5-E0F3455FF5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 r="50310"/>
          <a:stretch/>
        </p:blipFill>
        <p:spPr bwMode="auto">
          <a:xfrm>
            <a:off x="4095062" y="1166981"/>
            <a:ext cx="2344380" cy="255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G17_harmonics">
            <a:extLst>
              <a:ext uri="{FF2B5EF4-FFF2-40B4-BE49-F238E27FC236}">
                <a16:creationId xmlns:a16="http://schemas.microsoft.com/office/drawing/2014/main" id="{117E2399-08A0-43D9-863A-B51510932B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 r="50524" b="1451"/>
          <a:stretch/>
        </p:blipFill>
        <p:spPr bwMode="auto">
          <a:xfrm>
            <a:off x="6509443" y="1147683"/>
            <a:ext cx="2436136" cy="257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FCEB730-C508-4E1E-9CF4-A37488CA50D7}"/>
              </a:ext>
            </a:extLst>
          </p:cNvPr>
          <p:cNvPicPr>
            <a:picLocks noChangeAspect="1"/>
          </p:cNvPicPr>
          <p:nvPr/>
        </p:nvPicPr>
        <p:blipFill>
          <a:blip r:embed="rId4"/>
          <a:stretch>
            <a:fillRect/>
          </a:stretch>
        </p:blipFill>
        <p:spPr>
          <a:xfrm>
            <a:off x="4095062" y="3856228"/>
            <a:ext cx="2344380" cy="2520497"/>
          </a:xfrm>
          <a:prstGeom prst="rect">
            <a:avLst/>
          </a:prstGeom>
        </p:spPr>
      </p:pic>
      <p:pic>
        <p:nvPicPr>
          <p:cNvPr id="7" name="Picture 6">
            <a:extLst>
              <a:ext uri="{FF2B5EF4-FFF2-40B4-BE49-F238E27FC236}">
                <a16:creationId xmlns:a16="http://schemas.microsoft.com/office/drawing/2014/main" id="{155A143D-7BCC-4315-A3D2-2B7C5EB7BBE6}"/>
              </a:ext>
            </a:extLst>
          </p:cNvPr>
          <p:cNvPicPr>
            <a:picLocks noChangeAspect="1"/>
          </p:cNvPicPr>
          <p:nvPr/>
        </p:nvPicPr>
        <p:blipFill>
          <a:blip r:embed="rId5"/>
          <a:stretch>
            <a:fillRect/>
          </a:stretch>
        </p:blipFill>
        <p:spPr>
          <a:xfrm>
            <a:off x="6523819" y="3852007"/>
            <a:ext cx="2344380" cy="2524718"/>
          </a:xfrm>
          <a:prstGeom prst="rect">
            <a:avLst/>
          </a:prstGeom>
        </p:spPr>
      </p:pic>
    </p:spTree>
    <p:extLst>
      <p:ext uri="{BB962C8B-B14F-4D97-AF65-F5344CB8AC3E}">
        <p14:creationId xmlns:p14="http://schemas.microsoft.com/office/powerpoint/2010/main" val="2883310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4300"/>
            <a:ext cx="4671391" cy="768927"/>
          </a:xfrm>
        </p:spPr>
        <p:txBody>
          <a:bodyPr>
            <a:noAutofit/>
          </a:bodyPr>
          <a:lstStyle/>
          <a:p>
            <a:r>
              <a:rPr lang="en-US" sz="5400" dirty="0"/>
              <a:t>Summary</a:t>
            </a:r>
          </a:p>
        </p:txBody>
      </p:sp>
      <p:sp>
        <p:nvSpPr>
          <p:cNvPr id="3" name="Subtitle 2"/>
          <p:cNvSpPr>
            <a:spLocks noGrp="1"/>
          </p:cNvSpPr>
          <p:nvPr>
            <p:ph type="subTitle" idx="1"/>
          </p:nvPr>
        </p:nvSpPr>
        <p:spPr>
          <a:xfrm>
            <a:off x="711066" y="1555300"/>
            <a:ext cx="7751618" cy="4606961"/>
          </a:xfrm>
        </p:spPr>
        <p:txBody>
          <a:bodyPr>
            <a:normAutofit fontScale="70000" lnSpcReduction="20000"/>
          </a:bodyPr>
          <a:lstStyle/>
          <a:p>
            <a:pPr marL="461963" indent="-461963" algn="l">
              <a:buFont typeface="Wingdings" pitchFamily="2" charset="2"/>
              <a:buChar char="v"/>
            </a:pPr>
            <a:r>
              <a:rPr lang="en-US" dirty="0"/>
              <a:t>CWG responded to the challenges of validation and verification of the ABI INR by creating the CENRAIS system.</a:t>
            </a:r>
          </a:p>
          <a:p>
            <a:pPr marL="461963" indent="-461963" algn="l">
              <a:buFont typeface="Wingdings" pitchFamily="2" charset="2"/>
              <a:buChar char="v"/>
            </a:pPr>
            <a:endParaRPr lang="en-US" dirty="0"/>
          </a:p>
          <a:p>
            <a:pPr marL="461963" indent="-461963" algn="l">
              <a:buFont typeface="Wingdings" pitchFamily="2" charset="2"/>
              <a:buChar char="v"/>
            </a:pPr>
            <a:r>
              <a:rPr lang="en-US" dirty="0"/>
              <a:t>CENRAIS navigates all ABI images produced in the Full Disk and CONUS L1b formats in the Near-Real Time (NRT). INR validation results are published on the web in NRT. MESO images are navigated upon request.</a:t>
            </a:r>
          </a:p>
          <a:p>
            <a:pPr marL="461963" indent="-461963" algn="l">
              <a:buFont typeface="Wingdings" pitchFamily="2" charset="2"/>
              <a:buChar char="v"/>
            </a:pPr>
            <a:endParaRPr lang="en-US" dirty="0"/>
          </a:p>
          <a:p>
            <a:pPr marL="461963" indent="-461963" algn="l">
              <a:buFont typeface="Wingdings" pitchFamily="2" charset="2"/>
              <a:buChar char="v"/>
            </a:pPr>
            <a:r>
              <a:rPr lang="en-US" dirty="0"/>
              <a:t>Navigation accuracy was verified by comparison with the operational image navigation systems IPATS and PM.</a:t>
            </a:r>
          </a:p>
          <a:p>
            <a:pPr marL="461963" indent="-461963" algn="l">
              <a:buFont typeface="Wingdings" pitchFamily="2" charset="2"/>
              <a:buChar char="v"/>
            </a:pPr>
            <a:endParaRPr lang="en-US" dirty="0"/>
          </a:p>
          <a:p>
            <a:pPr marL="461963" indent="-461963" algn="l">
              <a:buFont typeface="Wingdings" pitchFamily="2" charset="2"/>
              <a:buChar char="v"/>
            </a:pPr>
            <a:r>
              <a:rPr lang="en-US" dirty="0"/>
              <a:t>The main use of CENRAIS is the geometric calibration validation of the L1b images and anomaly detection. INR parameter plots are published on the web in NRT.</a:t>
            </a:r>
          </a:p>
          <a:p>
            <a:pPr marL="461963" indent="-461963" algn="l">
              <a:buFont typeface="Wingdings" pitchFamily="2" charset="2"/>
              <a:buChar char="v"/>
            </a:pPr>
            <a:endParaRPr lang="en-US" dirty="0"/>
          </a:p>
          <a:p>
            <a:pPr marL="461963" indent="-461963" algn="l">
              <a:buFont typeface="Wingdings" pitchFamily="2" charset="2"/>
              <a:buChar char="v"/>
            </a:pPr>
            <a:r>
              <a:rPr lang="en-US" dirty="0"/>
              <a:t>CENRAIS has proven its capability of anomaly detection and analysis ability in process of commissioning three ABI sensors onboard the GOES-16, 17, and 18 satellites.</a:t>
            </a:r>
          </a:p>
          <a:p>
            <a:pPr algn="l"/>
            <a:endParaRPr lang="en-US" dirty="0"/>
          </a:p>
          <a:p>
            <a:pPr algn="l"/>
            <a:endParaRPr lang="en-US" dirty="0"/>
          </a:p>
          <a:p>
            <a:pPr algn="l"/>
            <a:endParaRPr lang="en-US" sz="2000" dirty="0"/>
          </a:p>
          <a:p>
            <a:pPr algn="l"/>
            <a:endParaRPr lang="en-US" sz="2000" dirty="0"/>
          </a:p>
        </p:txBody>
      </p:sp>
      <p:sp>
        <p:nvSpPr>
          <p:cNvPr id="4" name="Slide Number Placeholder 3"/>
          <p:cNvSpPr>
            <a:spLocks noGrp="1"/>
          </p:cNvSpPr>
          <p:nvPr>
            <p:ph type="sldNum" sz="quarter" idx="12"/>
          </p:nvPr>
        </p:nvSpPr>
        <p:spPr/>
        <p:txBody>
          <a:bodyPr/>
          <a:lstStyle/>
          <a:p>
            <a:fld id="{F88F6E14-FEAF-4979-AC9D-05B4C7341073}" type="slidenum">
              <a:rPr lang="en-US" smtClean="0"/>
              <a:pPr/>
              <a:t>12</a:t>
            </a:fld>
            <a:endParaRPr lang="en-US"/>
          </a:p>
        </p:txBody>
      </p:sp>
    </p:spTree>
    <p:extLst>
      <p:ext uri="{BB962C8B-B14F-4D97-AF65-F5344CB8AC3E}">
        <p14:creationId xmlns:p14="http://schemas.microsoft.com/office/powerpoint/2010/main" val="233729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3782" y="155864"/>
            <a:ext cx="6250810" cy="768927"/>
          </a:xfrm>
        </p:spPr>
        <p:txBody>
          <a:bodyPr>
            <a:noAutofit/>
          </a:bodyPr>
          <a:lstStyle/>
          <a:p>
            <a:r>
              <a:rPr lang="en-US" sz="4400" dirty="0"/>
              <a:t>Acknowledgements</a:t>
            </a:r>
          </a:p>
        </p:txBody>
      </p:sp>
      <p:sp>
        <p:nvSpPr>
          <p:cNvPr id="3" name="Subtitle 2"/>
          <p:cNvSpPr>
            <a:spLocks noGrp="1"/>
          </p:cNvSpPr>
          <p:nvPr>
            <p:ph type="subTitle" idx="1"/>
          </p:nvPr>
        </p:nvSpPr>
        <p:spPr>
          <a:xfrm>
            <a:off x="800099" y="1361208"/>
            <a:ext cx="7762009" cy="4995141"/>
          </a:xfrm>
        </p:spPr>
        <p:txBody>
          <a:bodyPr>
            <a:normAutofit fontScale="92500" lnSpcReduction="10000"/>
          </a:bodyPr>
          <a:lstStyle/>
          <a:p>
            <a:r>
              <a:rPr lang="en-US" sz="2000" dirty="0"/>
              <a:t>This work was funded in part by GOES-R Program.</a:t>
            </a:r>
          </a:p>
          <a:p>
            <a:endParaRPr lang="en-US" sz="2000" dirty="0"/>
          </a:p>
          <a:p>
            <a:r>
              <a:rPr lang="en-US" sz="2000" dirty="0"/>
              <a:t>CWG appreciates collaboration and help by the other participants of the GOES-R Program from NOAA, NASA, L3Harris Corp, Aerospace Corp, and Program Office.</a:t>
            </a:r>
          </a:p>
          <a:p>
            <a:endParaRPr lang="en-US" sz="2000" dirty="0"/>
          </a:p>
          <a:p>
            <a:r>
              <a:rPr lang="en-US" sz="2000" dirty="0"/>
              <a:t>CWG appreciates the contribution to ideas and data from our international collaborators from JMA, KMA and EUMETSAT.</a:t>
            </a:r>
          </a:p>
          <a:p>
            <a:endParaRPr lang="en-US" sz="2000" dirty="0"/>
          </a:p>
          <a:p>
            <a:r>
              <a:rPr lang="en-US" sz="2000" dirty="0"/>
              <a:t>Current CENRAIS team members are Song Guo and Vladimir Kondratovich, who are privileged to use the intellectual resources of Fred Wu, Fangfang Yu, and other current and former members of the STAR CWG.</a:t>
            </a:r>
          </a:p>
          <a:p>
            <a:endParaRPr lang="en-US" sz="2000" dirty="0"/>
          </a:p>
          <a:p>
            <a:r>
              <a:rPr lang="en-US" sz="1600" dirty="0"/>
              <a:t>Disclaimer: The presentation contents are solely the opinions of the authors and do not constitute a statement of policy, decision, or position on behalf of NOAA or the U.S. government.</a:t>
            </a:r>
          </a:p>
          <a:p>
            <a:endParaRPr lang="en-US" sz="2000" dirty="0"/>
          </a:p>
          <a:p>
            <a:pPr algn="l"/>
            <a:endParaRPr lang="en-US" sz="2000" dirty="0"/>
          </a:p>
        </p:txBody>
      </p:sp>
      <p:sp>
        <p:nvSpPr>
          <p:cNvPr id="4" name="Slide Number Placeholder 3"/>
          <p:cNvSpPr>
            <a:spLocks noGrp="1"/>
          </p:cNvSpPr>
          <p:nvPr>
            <p:ph type="sldNum" sz="quarter" idx="12"/>
          </p:nvPr>
        </p:nvSpPr>
        <p:spPr/>
        <p:txBody>
          <a:bodyPr/>
          <a:lstStyle/>
          <a:p>
            <a:fld id="{F88F6E14-FEAF-4979-AC9D-05B4C7341073}" type="slidenum">
              <a:rPr lang="en-US" smtClean="0"/>
              <a:pPr/>
              <a:t>2</a:t>
            </a:fld>
            <a:endParaRPr lang="en-US"/>
          </a:p>
        </p:txBody>
      </p:sp>
    </p:spTree>
    <p:extLst>
      <p:ext uri="{BB962C8B-B14F-4D97-AF65-F5344CB8AC3E}">
        <p14:creationId xmlns:p14="http://schemas.microsoft.com/office/powerpoint/2010/main" val="246291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523" y="155864"/>
            <a:ext cx="6409853" cy="768927"/>
          </a:xfrm>
        </p:spPr>
        <p:txBody>
          <a:bodyPr>
            <a:noAutofit/>
          </a:bodyPr>
          <a:lstStyle/>
          <a:p>
            <a:r>
              <a:rPr lang="en-US" sz="5400" dirty="0"/>
              <a:t>INR Assessment Goals</a:t>
            </a:r>
          </a:p>
        </p:txBody>
      </p:sp>
      <p:sp>
        <p:nvSpPr>
          <p:cNvPr id="3" name="Subtitle 2"/>
          <p:cNvSpPr>
            <a:spLocks noGrp="1"/>
          </p:cNvSpPr>
          <p:nvPr>
            <p:ph type="subTitle" idx="1"/>
          </p:nvPr>
        </p:nvSpPr>
        <p:spPr>
          <a:xfrm>
            <a:off x="800099" y="1361208"/>
            <a:ext cx="7762009" cy="4995141"/>
          </a:xfrm>
        </p:spPr>
        <p:txBody>
          <a:bodyPr>
            <a:normAutofit lnSpcReduction="10000"/>
          </a:bodyPr>
          <a:lstStyle/>
          <a:p>
            <a:r>
              <a:rPr lang="en-US" sz="2000" dirty="0"/>
              <a:t>Quantify the geolocation accuracy of ABI images in terms of </a:t>
            </a:r>
            <a:r>
              <a:rPr lang="en-US" sz="2000"/>
              <a:t>Navigation Error </a:t>
            </a:r>
            <a:r>
              <a:rPr lang="en-US" sz="2000" dirty="0"/>
              <a:t>(NAV), Channel-to-Channel Registration (CCR), Frame-to-Frame Registration (FFR), Within Frame registration (WIFR), and Swath-to-Swath Registration (SSR).</a:t>
            </a:r>
          </a:p>
          <a:p>
            <a:endParaRPr lang="en-US" sz="2000" dirty="0"/>
          </a:p>
          <a:p>
            <a:r>
              <a:rPr lang="en-US" sz="2000" dirty="0"/>
              <a:t>Demonstrate the compliance with the Mission Requirements Document (MRD).</a:t>
            </a:r>
          </a:p>
          <a:p>
            <a:endParaRPr lang="en-US" sz="2000" dirty="0"/>
          </a:p>
          <a:p>
            <a:r>
              <a:rPr lang="en-US" sz="2000" dirty="0"/>
              <a:t>The navigation algorithm of ABI uses a pioneering concept of star observations to maintain a high precision of INR.</a:t>
            </a:r>
          </a:p>
          <a:p>
            <a:endParaRPr lang="en-US" sz="2000" dirty="0"/>
          </a:p>
          <a:p>
            <a:r>
              <a:rPr lang="en-US" sz="1600" dirty="0"/>
              <a:t>Our goal at NOAA is the validation of ABI INR, so we use an independent approach – the image-landmark comparison and SNO with JPSS VIIRS sensor. Extensive use of landmarks allowed us to build a system CENRAIS (CWG Extended Navigation &amp; Registration Analysis and Improvement System) for 24x7 near-real time ABI INR assessment. </a:t>
            </a:r>
          </a:p>
          <a:p>
            <a:endParaRPr lang="en-US" sz="2000" dirty="0"/>
          </a:p>
          <a:p>
            <a:pPr algn="l"/>
            <a:endParaRPr lang="en-US" sz="2000" dirty="0"/>
          </a:p>
        </p:txBody>
      </p:sp>
      <p:sp>
        <p:nvSpPr>
          <p:cNvPr id="4" name="Slide Number Placeholder 3"/>
          <p:cNvSpPr>
            <a:spLocks noGrp="1"/>
          </p:cNvSpPr>
          <p:nvPr>
            <p:ph type="sldNum" sz="quarter" idx="12"/>
          </p:nvPr>
        </p:nvSpPr>
        <p:spPr/>
        <p:txBody>
          <a:bodyPr/>
          <a:lstStyle/>
          <a:p>
            <a:fld id="{F88F6E14-FEAF-4979-AC9D-05B4C7341073}" type="slidenum">
              <a:rPr lang="en-US" smtClean="0"/>
              <a:pPr/>
              <a:t>3</a:t>
            </a:fld>
            <a:endParaRPr lang="en-US"/>
          </a:p>
        </p:txBody>
      </p:sp>
    </p:spTree>
    <p:extLst>
      <p:ext uri="{BB962C8B-B14F-4D97-AF65-F5344CB8AC3E}">
        <p14:creationId xmlns:p14="http://schemas.microsoft.com/office/powerpoint/2010/main" val="3224296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523" y="155864"/>
            <a:ext cx="6409853" cy="768927"/>
          </a:xfrm>
        </p:spPr>
        <p:txBody>
          <a:bodyPr>
            <a:noAutofit/>
          </a:bodyPr>
          <a:lstStyle/>
          <a:p>
            <a:r>
              <a:rPr lang="en-US" sz="5400" dirty="0"/>
              <a:t>The Use of Landmarks</a:t>
            </a:r>
          </a:p>
        </p:txBody>
      </p:sp>
      <p:sp>
        <p:nvSpPr>
          <p:cNvPr id="3" name="Subtitle 2"/>
          <p:cNvSpPr>
            <a:spLocks noGrp="1"/>
          </p:cNvSpPr>
          <p:nvPr>
            <p:ph type="subTitle" idx="1"/>
          </p:nvPr>
        </p:nvSpPr>
        <p:spPr>
          <a:xfrm>
            <a:off x="96122" y="1242338"/>
            <a:ext cx="5583142" cy="5239943"/>
          </a:xfrm>
        </p:spPr>
        <p:txBody>
          <a:bodyPr>
            <a:normAutofit fontScale="92500" lnSpcReduction="10000"/>
          </a:bodyPr>
          <a:lstStyle/>
          <a:p>
            <a:r>
              <a:rPr lang="en-US" sz="2000" dirty="0"/>
              <a:t>Compare a landmark with corresponding fragment of ABI image.</a:t>
            </a:r>
          </a:p>
          <a:p>
            <a:endParaRPr lang="en-US" sz="2000" dirty="0"/>
          </a:p>
          <a:p>
            <a:r>
              <a:rPr lang="en-US" sz="2000" dirty="0"/>
              <a:t>The leading parameters of difference are usually East-West (X) and North-South (Y) shifts. For illustration, see the bottom plot, where a landmark (red) is superimposed  on the ABI image (blue). </a:t>
            </a:r>
          </a:p>
          <a:p>
            <a:endParaRPr lang="en-US" sz="2000" dirty="0"/>
          </a:p>
          <a:p>
            <a:r>
              <a:rPr lang="en-US" sz="2000" dirty="0"/>
              <a:t>The same way, we can compare the fragments of ABI images from different channels taken at the same moment. That provides us with the Channel-to-Channel Registration (CCR) error estimate.</a:t>
            </a:r>
          </a:p>
          <a:p>
            <a:endParaRPr lang="en-US" sz="2000" dirty="0"/>
          </a:p>
          <a:p>
            <a:r>
              <a:rPr lang="en-US" sz="2000" dirty="0"/>
              <a:t>By associating these shifts with detectors used to observe the ABI image(s), we can extract the information about the shape of detector column on the focal plane (yellow insert).</a:t>
            </a:r>
            <a:r>
              <a:rPr lang="en-US" sz="1600" dirty="0"/>
              <a:t> </a:t>
            </a:r>
          </a:p>
          <a:p>
            <a:endParaRPr lang="en-US" sz="2000" dirty="0"/>
          </a:p>
          <a:p>
            <a:pPr algn="l"/>
            <a:endParaRPr lang="en-US" sz="2000" dirty="0"/>
          </a:p>
        </p:txBody>
      </p:sp>
      <p:sp>
        <p:nvSpPr>
          <p:cNvPr id="4" name="Slide Number Placeholder 3"/>
          <p:cNvSpPr>
            <a:spLocks noGrp="1"/>
          </p:cNvSpPr>
          <p:nvPr>
            <p:ph type="sldNum" sz="quarter" idx="12"/>
          </p:nvPr>
        </p:nvSpPr>
        <p:spPr/>
        <p:txBody>
          <a:bodyPr/>
          <a:lstStyle/>
          <a:p>
            <a:fld id="{F88F6E14-FEAF-4979-AC9D-05B4C7341073}" type="slidenum">
              <a:rPr lang="en-US" smtClean="0"/>
              <a:pPr/>
              <a:t>4</a:t>
            </a:fld>
            <a:endParaRPr lang="en-US"/>
          </a:p>
        </p:txBody>
      </p:sp>
      <p:pic>
        <p:nvPicPr>
          <p:cNvPr id="5" name="Picture 4">
            <a:extLst>
              <a:ext uri="{FF2B5EF4-FFF2-40B4-BE49-F238E27FC236}">
                <a16:creationId xmlns:a16="http://schemas.microsoft.com/office/drawing/2014/main" id="{D5A87B05-4F31-4F6A-A91A-19D2323E20CD}"/>
              </a:ext>
            </a:extLst>
          </p:cNvPr>
          <p:cNvPicPr>
            <a:picLocks noChangeAspect="1"/>
          </p:cNvPicPr>
          <p:nvPr/>
        </p:nvPicPr>
        <p:blipFill>
          <a:blip r:embed="rId2"/>
          <a:stretch>
            <a:fillRect/>
          </a:stretch>
        </p:blipFill>
        <p:spPr>
          <a:xfrm>
            <a:off x="8028602" y="2468642"/>
            <a:ext cx="994954" cy="1359858"/>
          </a:xfrm>
          <a:prstGeom prst="rect">
            <a:avLst/>
          </a:prstGeom>
          <a:noFill/>
        </p:spPr>
      </p:pic>
      <p:cxnSp>
        <p:nvCxnSpPr>
          <p:cNvPr id="6" name="Straight Arrow Connector 5">
            <a:extLst>
              <a:ext uri="{FF2B5EF4-FFF2-40B4-BE49-F238E27FC236}">
                <a16:creationId xmlns:a16="http://schemas.microsoft.com/office/drawing/2014/main" id="{210FEAB8-0B4F-4B32-89D4-759245BAE07D}"/>
              </a:ext>
            </a:extLst>
          </p:cNvPr>
          <p:cNvCxnSpPr>
            <a:cxnSpLocks/>
            <a:stCxn id="7" idx="2"/>
            <a:endCxn id="8" idx="0"/>
          </p:cNvCxnSpPr>
          <p:nvPr/>
        </p:nvCxnSpPr>
        <p:spPr>
          <a:xfrm>
            <a:off x="6523443" y="2265924"/>
            <a:ext cx="24322" cy="454709"/>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7" name="Picture 6" descr="abi_R_1002_G16.jpg">
            <a:extLst>
              <a:ext uri="{FF2B5EF4-FFF2-40B4-BE49-F238E27FC236}">
                <a16:creationId xmlns:a16="http://schemas.microsoft.com/office/drawing/2014/main" id="{1BFAEB42-F4C2-4057-8865-FA39269C9D29}"/>
              </a:ext>
            </a:extLst>
          </p:cNvPr>
          <p:cNvPicPr>
            <a:picLocks noChangeAspect="1"/>
          </p:cNvPicPr>
          <p:nvPr/>
        </p:nvPicPr>
        <p:blipFill>
          <a:blip r:embed="rId3" cstate="print"/>
          <a:stretch>
            <a:fillRect/>
          </a:stretch>
        </p:blipFill>
        <p:spPr>
          <a:xfrm>
            <a:off x="6013805" y="1246648"/>
            <a:ext cx="1019276" cy="1019276"/>
          </a:xfrm>
          <a:prstGeom prst="rect">
            <a:avLst/>
          </a:prstGeom>
        </p:spPr>
      </p:pic>
      <p:pic>
        <p:nvPicPr>
          <p:cNvPr id="8" name="Picture 7" descr="chip_R_1002_2013361.jpg">
            <a:extLst>
              <a:ext uri="{FF2B5EF4-FFF2-40B4-BE49-F238E27FC236}">
                <a16:creationId xmlns:a16="http://schemas.microsoft.com/office/drawing/2014/main" id="{9CA53070-521A-4722-A408-F71079FE6405}"/>
              </a:ext>
            </a:extLst>
          </p:cNvPr>
          <p:cNvPicPr>
            <a:picLocks noChangeAspect="1"/>
          </p:cNvPicPr>
          <p:nvPr/>
        </p:nvPicPr>
        <p:blipFill>
          <a:blip r:embed="rId4" cstate="print"/>
          <a:stretch>
            <a:fillRect/>
          </a:stretch>
        </p:blipFill>
        <p:spPr>
          <a:xfrm>
            <a:off x="6038127" y="2720633"/>
            <a:ext cx="1019276" cy="1019276"/>
          </a:xfrm>
          <a:prstGeom prst="rect">
            <a:avLst/>
          </a:prstGeom>
        </p:spPr>
      </p:pic>
      <p:sp>
        <p:nvSpPr>
          <p:cNvPr id="9" name="TextBox 8">
            <a:extLst>
              <a:ext uri="{FF2B5EF4-FFF2-40B4-BE49-F238E27FC236}">
                <a16:creationId xmlns:a16="http://schemas.microsoft.com/office/drawing/2014/main" id="{02848DE2-D82F-470A-B185-768B98E04BE6}"/>
              </a:ext>
            </a:extLst>
          </p:cNvPr>
          <p:cNvSpPr txBox="1"/>
          <p:nvPr/>
        </p:nvSpPr>
        <p:spPr>
          <a:xfrm>
            <a:off x="7149721" y="1525454"/>
            <a:ext cx="1218006" cy="230832"/>
          </a:xfrm>
          <a:prstGeom prst="rect">
            <a:avLst/>
          </a:prstGeom>
          <a:noFill/>
        </p:spPr>
        <p:txBody>
          <a:bodyPr wrap="square" rtlCol="0">
            <a:spAutoFit/>
          </a:bodyPr>
          <a:lstStyle/>
          <a:p>
            <a:r>
              <a:rPr lang="en-US" sz="900" dirty="0"/>
              <a:t>ABI Image</a:t>
            </a:r>
          </a:p>
        </p:txBody>
      </p:sp>
      <p:sp>
        <p:nvSpPr>
          <p:cNvPr id="10" name="TextBox 9">
            <a:extLst>
              <a:ext uri="{FF2B5EF4-FFF2-40B4-BE49-F238E27FC236}">
                <a16:creationId xmlns:a16="http://schemas.microsoft.com/office/drawing/2014/main" id="{EDCA9B16-4541-4651-90E0-73A5DC06D86A}"/>
              </a:ext>
            </a:extLst>
          </p:cNvPr>
          <p:cNvSpPr txBox="1"/>
          <p:nvPr/>
        </p:nvSpPr>
        <p:spPr>
          <a:xfrm>
            <a:off x="6258457" y="3724638"/>
            <a:ext cx="705845" cy="230832"/>
          </a:xfrm>
          <a:prstGeom prst="rect">
            <a:avLst/>
          </a:prstGeom>
          <a:noFill/>
        </p:spPr>
        <p:txBody>
          <a:bodyPr wrap="square" rtlCol="0">
            <a:spAutoFit/>
          </a:bodyPr>
          <a:lstStyle/>
          <a:p>
            <a:r>
              <a:rPr lang="en-US" sz="900" dirty="0"/>
              <a:t>Landmark</a:t>
            </a:r>
          </a:p>
        </p:txBody>
      </p:sp>
      <p:pic>
        <p:nvPicPr>
          <p:cNvPr id="11" name="Picture 10" descr="abi_R_1002_G16.jpg">
            <a:extLst>
              <a:ext uri="{FF2B5EF4-FFF2-40B4-BE49-F238E27FC236}">
                <a16:creationId xmlns:a16="http://schemas.microsoft.com/office/drawing/2014/main" id="{82C476B3-DFFC-43B8-B930-442ACCE2A9DD}"/>
              </a:ext>
            </a:extLst>
          </p:cNvPr>
          <p:cNvPicPr>
            <a:picLocks noChangeAspect="1"/>
          </p:cNvPicPr>
          <p:nvPr/>
        </p:nvPicPr>
        <p:blipFill>
          <a:blip r:embed="rId3" cstate="print"/>
          <a:stretch>
            <a:fillRect/>
          </a:stretch>
        </p:blipFill>
        <p:spPr>
          <a:xfrm>
            <a:off x="8028602" y="1230384"/>
            <a:ext cx="1019276" cy="1019276"/>
          </a:xfrm>
          <a:prstGeom prst="rect">
            <a:avLst/>
          </a:prstGeom>
        </p:spPr>
      </p:pic>
      <p:cxnSp>
        <p:nvCxnSpPr>
          <p:cNvPr id="12" name="Straight Arrow Connector 11">
            <a:extLst>
              <a:ext uri="{FF2B5EF4-FFF2-40B4-BE49-F238E27FC236}">
                <a16:creationId xmlns:a16="http://schemas.microsoft.com/office/drawing/2014/main" id="{2663F773-600B-452C-A073-364BCBB1CC4C}"/>
              </a:ext>
            </a:extLst>
          </p:cNvPr>
          <p:cNvCxnSpPr>
            <a:cxnSpLocks/>
          </p:cNvCxnSpPr>
          <p:nvPr/>
        </p:nvCxnSpPr>
        <p:spPr>
          <a:xfrm>
            <a:off x="7102635" y="1891796"/>
            <a:ext cx="925967"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8124520-D520-4120-8DC4-008730840179}"/>
              </a:ext>
            </a:extLst>
          </p:cNvPr>
          <p:cNvCxnSpPr>
            <a:cxnSpLocks/>
            <a:endCxn id="5" idx="1"/>
          </p:cNvCxnSpPr>
          <p:nvPr/>
        </p:nvCxnSpPr>
        <p:spPr>
          <a:xfrm>
            <a:off x="7102635" y="2449319"/>
            <a:ext cx="925967" cy="6992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C422A73-716F-412A-9519-4A9151E24C9C}"/>
              </a:ext>
            </a:extLst>
          </p:cNvPr>
          <p:cNvCxnSpPr>
            <a:cxnSpLocks/>
          </p:cNvCxnSpPr>
          <p:nvPr/>
        </p:nvCxnSpPr>
        <p:spPr>
          <a:xfrm flipV="1">
            <a:off x="6523443" y="2438356"/>
            <a:ext cx="579192" cy="193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Arc 14">
            <a:extLst>
              <a:ext uri="{FF2B5EF4-FFF2-40B4-BE49-F238E27FC236}">
                <a16:creationId xmlns:a16="http://schemas.microsoft.com/office/drawing/2014/main" id="{2CE7CC4C-0CD4-4A96-8CB9-E7B6030E5170}"/>
              </a:ext>
            </a:extLst>
          </p:cNvPr>
          <p:cNvSpPr/>
          <p:nvPr/>
        </p:nvSpPr>
        <p:spPr bwMode="auto">
          <a:xfrm rot="1161416">
            <a:off x="8472796" y="2593132"/>
            <a:ext cx="307846" cy="1009487"/>
          </a:xfrm>
          <a:prstGeom prst="arc">
            <a:avLst>
              <a:gd name="adj1" fmla="val 16825226"/>
              <a:gd name="adj2" fmla="val 5088498"/>
            </a:avLst>
          </a:prstGeom>
          <a:no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pic>
        <p:nvPicPr>
          <p:cNvPr id="16" name="Picture 15">
            <a:extLst>
              <a:ext uri="{FF2B5EF4-FFF2-40B4-BE49-F238E27FC236}">
                <a16:creationId xmlns:a16="http://schemas.microsoft.com/office/drawing/2014/main" id="{B4E2EE9F-3EA1-4677-8444-0249A0068E7D}"/>
              </a:ext>
            </a:extLst>
          </p:cNvPr>
          <p:cNvPicPr>
            <a:picLocks noChangeAspect="1"/>
          </p:cNvPicPr>
          <p:nvPr/>
        </p:nvPicPr>
        <p:blipFill>
          <a:blip r:embed="rId5"/>
          <a:stretch>
            <a:fillRect/>
          </a:stretch>
        </p:blipFill>
        <p:spPr>
          <a:xfrm>
            <a:off x="6013805" y="4212029"/>
            <a:ext cx="2481549" cy="1940926"/>
          </a:xfrm>
          <a:prstGeom prst="rect">
            <a:avLst/>
          </a:prstGeom>
        </p:spPr>
      </p:pic>
    </p:spTree>
    <p:extLst>
      <p:ext uri="{BB962C8B-B14F-4D97-AF65-F5344CB8AC3E}">
        <p14:creationId xmlns:p14="http://schemas.microsoft.com/office/powerpoint/2010/main" val="43899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523" y="155864"/>
            <a:ext cx="6409853" cy="768927"/>
          </a:xfrm>
        </p:spPr>
        <p:txBody>
          <a:bodyPr>
            <a:noAutofit/>
          </a:bodyPr>
          <a:lstStyle/>
          <a:p>
            <a:r>
              <a:rPr lang="en-US" sz="5400" dirty="0"/>
              <a:t>INR Parameters 1 - 4</a:t>
            </a:r>
          </a:p>
        </p:txBody>
      </p:sp>
      <p:sp>
        <p:nvSpPr>
          <p:cNvPr id="3" name="Subtitle 2"/>
          <p:cNvSpPr>
            <a:spLocks noGrp="1"/>
          </p:cNvSpPr>
          <p:nvPr>
            <p:ph type="subTitle" idx="1"/>
          </p:nvPr>
        </p:nvSpPr>
        <p:spPr>
          <a:xfrm>
            <a:off x="800099" y="1361208"/>
            <a:ext cx="7762009" cy="4995141"/>
          </a:xfrm>
        </p:spPr>
        <p:txBody>
          <a:bodyPr>
            <a:normAutofit fontScale="92500" lnSpcReduction="10000"/>
          </a:bodyPr>
          <a:lstStyle/>
          <a:p>
            <a:r>
              <a:rPr lang="en-US" sz="1900" dirty="0"/>
              <a:t>CENRAIS provides the estimates for the INR parameters listed below. MRD sets the limits for these quantities for the full daily error – abs(bias)+3*</a:t>
            </a:r>
            <a:r>
              <a:rPr lang="en-US" sz="1900" dirty="0" err="1"/>
              <a:t>stdev</a:t>
            </a:r>
            <a:r>
              <a:rPr lang="en-US" sz="1900" dirty="0"/>
              <a:t> in each direction – East-West (x) and North-South (y).</a:t>
            </a:r>
          </a:p>
          <a:p>
            <a:endParaRPr lang="en-US" sz="1900" dirty="0"/>
          </a:p>
          <a:p>
            <a:pPr marL="457200" indent="-457200" algn="l">
              <a:buFont typeface="+mj-lt"/>
              <a:buAutoNum type="arabicPeriod"/>
            </a:pPr>
            <a:r>
              <a:rPr lang="en-US" sz="1900" dirty="0"/>
              <a:t>Image shifts </a:t>
            </a:r>
            <a:r>
              <a:rPr lang="en-US" sz="1900" dirty="0" err="1"/>
              <a:t>NAVx</a:t>
            </a:r>
            <a:r>
              <a:rPr lang="en-US" sz="1900" dirty="0"/>
              <a:t> and </a:t>
            </a:r>
            <a:r>
              <a:rPr lang="en-US" sz="1900" dirty="0" err="1"/>
              <a:t>NAVy</a:t>
            </a:r>
            <a:r>
              <a:rPr lang="en-US" sz="1900" dirty="0"/>
              <a:t>. </a:t>
            </a:r>
          </a:p>
          <a:p>
            <a:pPr marL="457200" indent="-457200" algn="l">
              <a:buFont typeface="+mj-lt"/>
              <a:buAutoNum type="arabicPeriod"/>
            </a:pPr>
            <a:endParaRPr lang="en-US" sz="1900" dirty="0"/>
          </a:p>
          <a:p>
            <a:pPr marL="457200" indent="-457200" algn="l">
              <a:buFont typeface="+mj-lt"/>
              <a:buAutoNum type="arabicPeriod"/>
            </a:pPr>
            <a:r>
              <a:rPr lang="en-US" sz="1900" dirty="0"/>
              <a:t>Frame-to-Frame Registration, </a:t>
            </a:r>
            <a:r>
              <a:rPr lang="en-US" sz="1900" dirty="0" err="1"/>
              <a:t>FFRx</a:t>
            </a:r>
            <a:r>
              <a:rPr lang="en-US" sz="1900" dirty="0"/>
              <a:t> and </a:t>
            </a:r>
            <a:r>
              <a:rPr lang="en-US" sz="1900" dirty="0" err="1"/>
              <a:t>FFRy</a:t>
            </a:r>
            <a:r>
              <a:rPr lang="en-US" sz="1900" dirty="0"/>
              <a:t>. This parameter gives displacements between consecutive images of the same channel and the same domain.</a:t>
            </a:r>
          </a:p>
          <a:p>
            <a:pPr marL="457200" indent="-457200" algn="l">
              <a:buFont typeface="+mj-lt"/>
              <a:buAutoNum type="arabicPeriod"/>
            </a:pPr>
            <a:endParaRPr lang="en-US" sz="1900" dirty="0"/>
          </a:p>
          <a:p>
            <a:pPr marL="457200" indent="-457200" algn="l">
              <a:buFont typeface="+mj-lt"/>
              <a:buAutoNum type="arabicPeriod"/>
            </a:pPr>
            <a:r>
              <a:rPr lang="en-US" sz="1900" dirty="0"/>
              <a:t>Channel-to-Channel Registration, </a:t>
            </a:r>
            <a:r>
              <a:rPr lang="en-US" sz="1900" dirty="0" err="1"/>
              <a:t>CCRx</a:t>
            </a:r>
            <a:r>
              <a:rPr lang="en-US" sz="1900" dirty="0"/>
              <a:t> and </a:t>
            </a:r>
            <a:r>
              <a:rPr lang="en-US" sz="1900" dirty="0" err="1"/>
              <a:t>CCRy</a:t>
            </a:r>
            <a:r>
              <a:rPr lang="en-US" sz="1900" dirty="0"/>
              <a:t>. This parameter gives displacements between the images in different channels collected at the same time.  </a:t>
            </a:r>
          </a:p>
          <a:p>
            <a:pPr marL="457200" indent="-457200" algn="l">
              <a:buFont typeface="+mj-lt"/>
              <a:buAutoNum type="arabicPeriod"/>
            </a:pPr>
            <a:endParaRPr lang="en-US" sz="1900" dirty="0"/>
          </a:p>
          <a:p>
            <a:pPr marL="342900" indent="-342900" algn="l">
              <a:buFont typeface="+mj-lt"/>
              <a:buAutoNum type="arabicPeriod"/>
            </a:pPr>
            <a:r>
              <a:rPr lang="en-US" sz="1900" dirty="0"/>
              <a:t>Within-Frame Registration, </a:t>
            </a:r>
            <a:r>
              <a:rPr lang="en-US" sz="1900" dirty="0" err="1"/>
              <a:t>WIFRx</a:t>
            </a:r>
            <a:r>
              <a:rPr lang="en-US" sz="1900" dirty="0"/>
              <a:t> and </a:t>
            </a:r>
            <a:r>
              <a:rPr lang="en-US" sz="1900" dirty="0" err="1"/>
              <a:t>WIFRy</a:t>
            </a:r>
            <a:r>
              <a:rPr lang="en-US" sz="1900" dirty="0"/>
              <a:t>, describes how </a:t>
            </a:r>
            <a:r>
              <a:rPr lang="en-US" sz="1900" dirty="0" err="1"/>
              <a:t>homogenious</a:t>
            </a:r>
            <a:r>
              <a:rPr lang="en-US" sz="1900" dirty="0"/>
              <a:t> is the image deformation across the image. If WIFR is close to zero, the image deformation has no warp and is just a displacement, so the NAV parameters are sufficient to describe it. </a:t>
            </a:r>
          </a:p>
          <a:p>
            <a:pPr algn="l"/>
            <a:endParaRPr lang="en-US" sz="1900" dirty="0"/>
          </a:p>
          <a:p>
            <a:pPr algn="l"/>
            <a:endParaRPr lang="en-US" sz="2000" dirty="0"/>
          </a:p>
        </p:txBody>
      </p:sp>
      <p:sp>
        <p:nvSpPr>
          <p:cNvPr id="4" name="Slide Number Placeholder 3"/>
          <p:cNvSpPr>
            <a:spLocks noGrp="1"/>
          </p:cNvSpPr>
          <p:nvPr>
            <p:ph type="sldNum" sz="quarter" idx="12"/>
          </p:nvPr>
        </p:nvSpPr>
        <p:spPr/>
        <p:txBody>
          <a:bodyPr/>
          <a:lstStyle/>
          <a:p>
            <a:fld id="{F88F6E14-FEAF-4979-AC9D-05B4C7341073}" type="slidenum">
              <a:rPr lang="en-US" smtClean="0"/>
              <a:pPr/>
              <a:t>5</a:t>
            </a:fld>
            <a:endParaRPr lang="en-US"/>
          </a:p>
        </p:txBody>
      </p:sp>
    </p:spTree>
    <p:extLst>
      <p:ext uri="{BB962C8B-B14F-4D97-AF65-F5344CB8AC3E}">
        <p14:creationId xmlns:p14="http://schemas.microsoft.com/office/powerpoint/2010/main" val="403966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523" y="155864"/>
            <a:ext cx="6409853" cy="768927"/>
          </a:xfrm>
        </p:spPr>
        <p:txBody>
          <a:bodyPr>
            <a:noAutofit/>
          </a:bodyPr>
          <a:lstStyle/>
          <a:p>
            <a:r>
              <a:rPr lang="en-US" sz="5400" dirty="0"/>
              <a:t>INR Parameter 5</a:t>
            </a:r>
          </a:p>
        </p:txBody>
      </p:sp>
      <p:sp>
        <p:nvSpPr>
          <p:cNvPr id="3" name="Subtitle 2"/>
          <p:cNvSpPr>
            <a:spLocks noGrp="1"/>
          </p:cNvSpPr>
          <p:nvPr>
            <p:ph type="subTitle" idx="1"/>
          </p:nvPr>
        </p:nvSpPr>
        <p:spPr>
          <a:xfrm>
            <a:off x="800099" y="1361209"/>
            <a:ext cx="7762009" cy="1010799"/>
          </a:xfrm>
        </p:spPr>
        <p:txBody>
          <a:bodyPr>
            <a:normAutofit fontScale="92500" lnSpcReduction="20000"/>
          </a:bodyPr>
          <a:lstStyle/>
          <a:p>
            <a:r>
              <a:rPr lang="en-US" sz="1900" dirty="0"/>
              <a:t>The fifth INR parameter estimated by CENRAIS is Swath-to-Swath Registration, </a:t>
            </a:r>
            <a:r>
              <a:rPr lang="en-US" sz="1900" dirty="0" err="1"/>
              <a:t>SSRx</a:t>
            </a:r>
            <a:r>
              <a:rPr lang="en-US" sz="1900" dirty="0"/>
              <a:t> and </a:t>
            </a:r>
            <a:r>
              <a:rPr lang="en-US" sz="1900" dirty="0" err="1"/>
              <a:t>SSRy</a:t>
            </a:r>
            <a:r>
              <a:rPr lang="en-US" sz="1900" dirty="0"/>
              <a:t>. It is considered because the ABI images are composed by swaths. These parameters describe how the image navigation error (in x and y direction) changes across the swath boundary.   </a:t>
            </a:r>
          </a:p>
          <a:p>
            <a:endParaRPr lang="en-US" sz="1900" dirty="0"/>
          </a:p>
          <a:p>
            <a:pPr algn="l"/>
            <a:endParaRPr lang="en-US" sz="2000" dirty="0"/>
          </a:p>
        </p:txBody>
      </p:sp>
      <p:sp>
        <p:nvSpPr>
          <p:cNvPr id="4" name="Slide Number Placeholder 3"/>
          <p:cNvSpPr>
            <a:spLocks noGrp="1"/>
          </p:cNvSpPr>
          <p:nvPr>
            <p:ph type="sldNum" sz="quarter" idx="12"/>
          </p:nvPr>
        </p:nvSpPr>
        <p:spPr/>
        <p:txBody>
          <a:bodyPr/>
          <a:lstStyle/>
          <a:p>
            <a:fld id="{F88F6E14-FEAF-4979-AC9D-05B4C7341073}" type="slidenum">
              <a:rPr lang="en-US" smtClean="0"/>
              <a:pPr/>
              <a:t>6</a:t>
            </a:fld>
            <a:endParaRPr lang="en-US"/>
          </a:p>
        </p:txBody>
      </p:sp>
      <p:pic>
        <p:nvPicPr>
          <p:cNvPr id="5" name="Picture 4">
            <a:extLst>
              <a:ext uri="{FF2B5EF4-FFF2-40B4-BE49-F238E27FC236}">
                <a16:creationId xmlns:a16="http://schemas.microsoft.com/office/drawing/2014/main" id="{5217A0FD-7413-47EF-A71C-932683F65791}"/>
              </a:ext>
            </a:extLst>
          </p:cNvPr>
          <p:cNvPicPr>
            <a:picLocks noChangeAspect="1"/>
          </p:cNvPicPr>
          <p:nvPr/>
        </p:nvPicPr>
        <p:blipFill>
          <a:blip r:embed="rId2"/>
          <a:stretch>
            <a:fillRect/>
          </a:stretch>
        </p:blipFill>
        <p:spPr>
          <a:xfrm>
            <a:off x="164721" y="2652161"/>
            <a:ext cx="3273836" cy="3273836"/>
          </a:xfrm>
          <a:prstGeom prst="rect">
            <a:avLst/>
          </a:prstGeom>
        </p:spPr>
      </p:pic>
      <p:pic>
        <p:nvPicPr>
          <p:cNvPr id="6" name="Picture 5">
            <a:extLst>
              <a:ext uri="{FF2B5EF4-FFF2-40B4-BE49-F238E27FC236}">
                <a16:creationId xmlns:a16="http://schemas.microsoft.com/office/drawing/2014/main" id="{30A7EA61-4450-4A19-A61C-FD58CCDAE6AF}"/>
              </a:ext>
            </a:extLst>
          </p:cNvPr>
          <p:cNvPicPr>
            <a:picLocks noChangeAspect="1"/>
          </p:cNvPicPr>
          <p:nvPr/>
        </p:nvPicPr>
        <p:blipFill>
          <a:blip r:embed="rId3"/>
          <a:stretch>
            <a:fillRect/>
          </a:stretch>
        </p:blipFill>
        <p:spPr>
          <a:xfrm>
            <a:off x="3684760" y="2599080"/>
            <a:ext cx="5395865" cy="1659839"/>
          </a:xfrm>
          <a:prstGeom prst="rect">
            <a:avLst/>
          </a:prstGeom>
        </p:spPr>
      </p:pic>
      <p:sp>
        <p:nvSpPr>
          <p:cNvPr id="8" name="TextBox 7">
            <a:extLst>
              <a:ext uri="{FF2B5EF4-FFF2-40B4-BE49-F238E27FC236}">
                <a16:creationId xmlns:a16="http://schemas.microsoft.com/office/drawing/2014/main" id="{7F7B67ED-8369-4CA4-A796-C24DFBF08CEA}"/>
              </a:ext>
            </a:extLst>
          </p:cNvPr>
          <p:cNvSpPr txBox="1"/>
          <p:nvPr/>
        </p:nvSpPr>
        <p:spPr>
          <a:xfrm>
            <a:off x="3684760" y="4581053"/>
            <a:ext cx="5002040" cy="1754326"/>
          </a:xfrm>
          <a:prstGeom prst="rect">
            <a:avLst/>
          </a:prstGeom>
          <a:noFill/>
        </p:spPr>
        <p:txBody>
          <a:bodyPr wrap="square" rtlCol="0">
            <a:spAutoFit/>
          </a:bodyPr>
          <a:lstStyle/>
          <a:p>
            <a:r>
              <a:rPr lang="en-US" dirty="0"/>
              <a:t>SSR error may appear due to two factors:</a:t>
            </a:r>
          </a:p>
          <a:p>
            <a:pPr marL="342900" indent="-342900">
              <a:buAutoNum type="arabicPeriod"/>
            </a:pPr>
            <a:r>
              <a:rPr lang="en-US" dirty="0"/>
              <a:t>The shift of one swath with respect to the neighbor.</a:t>
            </a:r>
          </a:p>
          <a:p>
            <a:pPr marL="342900" indent="-342900">
              <a:buAutoNum type="arabicPeriod"/>
            </a:pPr>
            <a:r>
              <a:rPr lang="en-US" dirty="0"/>
              <a:t>The tilt (left black lines) or stretch (right black lines) of detector column used to create the swath.</a:t>
            </a:r>
          </a:p>
        </p:txBody>
      </p:sp>
    </p:spTree>
    <p:extLst>
      <p:ext uri="{BB962C8B-B14F-4D97-AF65-F5344CB8AC3E}">
        <p14:creationId xmlns:p14="http://schemas.microsoft.com/office/powerpoint/2010/main" val="2113950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8F6E14-FEAF-4979-AC9D-05B4C7341073}" type="slidenum">
              <a:rPr lang="en-US" smtClean="0"/>
              <a:pPr/>
              <a:t>7</a:t>
            </a:fld>
            <a:endParaRPr lang="en-US"/>
          </a:p>
        </p:txBody>
      </p:sp>
      <p:sp>
        <p:nvSpPr>
          <p:cNvPr id="2" name="Title 1"/>
          <p:cNvSpPr>
            <a:spLocks noGrp="1"/>
          </p:cNvSpPr>
          <p:nvPr>
            <p:ph type="ctrTitle"/>
          </p:nvPr>
        </p:nvSpPr>
        <p:spPr>
          <a:xfrm>
            <a:off x="1143000" y="114300"/>
            <a:ext cx="6341165" cy="859735"/>
          </a:xfrm>
        </p:spPr>
        <p:txBody>
          <a:bodyPr>
            <a:noAutofit/>
          </a:bodyPr>
          <a:lstStyle/>
          <a:p>
            <a:r>
              <a:rPr lang="en-US" sz="4400" dirty="0"/>
              <a:t>CENRAIS</a:t>
            </a:r>
            <a:br>
              <a:rPr lang="en-US" sz="2800" dirty="0"/>
            </a:br>
            <a:r>
              <a:rPr lang="en-US" sz="1400" dirty="0">
                <a:solidFill>
                  <a:schemeClr val="bg1"/>
                </a:solidFill>
                <a:effectLst/>
              </a:rPr>
              <a:t>(CWG Extended Navigation &amp; Registration Analysis and Improvement System</a:t>
            </a:r>
            <a:r>
              <a:rPr lang="en-US" sz="1400" dirty="0">
                <a:solidFill>
                  <a:schemeClr val="bg1"/>
                </a:solidFill>
                <a:effectLst/>
                <a:latin typeface="+mn-lt"/>
              </a:rPr>
              <a:t>)</a:t>
            </a:r>
          </a:p>
        </p:txBody>
      </p:sp>
      <p:sp>
        <p:nvSpPr>
          <p:cNvPr id="6" name="Content Placeholder 2"/>
          <p:cNvSpPr txBox="1">
            <a:spLocks/>
          </p:cNvSpPr>
          <p:nvPr/>
        </p:nvSpPr>
        <p:spPr>
          <a:xfrm>
            <a:off x="289248" y="1201681"/>
            <a:ext cx="5714981" cy="920674"/>
          </a:xfrm>
          <a:prstGeom prst="rect">
            <a:avLst/>
          </a:prstGeom>
        </p:spPr>
        <p:txBody>
          <a:bodyPr vert="horz" lIns="0" rIns="18288">
            <a:normAutofit fontScale="55000" lnSpcReduction="20000"/>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defTabSz="914400"/>
            <a:r>
              <a:rPr lang="en-US" dirty="0"/>
              <a:t>CENRAIS goals:</a:t>
            </a:r>
          </a:p>
          <a:p>
            <a:pPr lvl="1" algn="l" defTabSz="914400"/>
            <a:r>
              <a:rPr lang="en-US" i="1" dirty="0"/>
              <a:t>Assess quality of geometric calibration of ABI L1b images</a:t>
            </a:r>
          </a:p>
          <a:p>
            <a:pPr lvl="1" algn="l" defTabSz="914400"/>
            <a:r>
              <a:rPr lang="en-US" i="1" dirty="0"/>
              <a:t>Detect navigation anomalies and provide detailed diagnostic information</a:t>
            </a:r>
          </a:p>
          <a:p>
            <a:pPr lvl="1" algn="l" defTabSz="914400"/>
            <a:r>
              <a:rPr lang="en-US" i="1" dirty="0"/>
              <a:t>Trend navigation of ABI L1b images and provide de-trending estimates</a:t>
            </a:r>
          </a:p>
          <a:p>
            <a:pPr defTabSz="914400"/>
            <a:endParaRPr lang="en-US" dirty="0"/>
          </a:p>
        </p:txBody>
      </p:sp>
      <p:sp>
        <p:nvSpPr>
          <p:cNvPr id="3" name="Subtitle 2">
            <a:extLst>
              <a:ext uri="{FF2B5EF4-FFF2-40B4-BE49-F238E27FC236}">
                <a16:creationId xmlns:a16="http://schemas.microsoft.com/office/drawing/2014/main" id="{C92F4BCE-91AF-4561-AC89-4DA33D9FC543}"/>
              </a:ext>
            </a:extLst>
          </p:cNvPr>
          <p:cNvSpPr>
            <a:spLocks noGrp="1"/>
          </p:cNvSpPr>
          <p:nvPr>
            <p:ph type="subTitle" idx="1"/>
          </p:nvPr>
        </p:nvSpPr>
        <p:spPr>
          <a:xfrm>
            <a:off x="964223" y="6087682"/>
            <a:ext cx="7854696" cy="281752"/>
          </a:xfrm>
        </p:spPr>
        <p:txBody>
          <a:bodyPr>
            <a:normAutofit fontScale="55000" lnSpcReduction="20000"/>
          </a:bodyPr>
          <a:lstStyle/>
          <a:p>
            <a:r>
              <a:rPr lang="en-US" dirty="0"/>
              <a:t> </a:t>
            </a:r>
          </a:p>
        </p:txBody>
      </p:sp>
      <p:sp>
        <p:nvSpPr>
          <p:cNvPr id="51" name="Flowchart: Magnetic Disk 50">
            <a:extLst>
              <a:ext uri="{FF2B5EF4-FFF2-40B4-BE49-F238E27FC236}">
                <a16:creationId xmlns:a16="http://schemas.microsoft.com/office/drawing/2014/main" id="{E698484A-D940-48C3-99E0-032E1C4A9AE6}"/>
              </a:ext>
            </a:extLst>
          </p:cNvPr>
          <p:cNvSpPr/>
          <p:nvPr/>
        </p:nvSpPr>
        <p:spPr>
          <a:xfrm>
            <a:off x="656272" y="4273968"/>
            <a:ext cx="685800" cy="85725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Flowchart: Magnetic Disk 51">
            <a:extLst>
              <a:ext uri="{FF2B5EF4-FFF2-40B4-BE49-F238E27FC236}">
                <a16:creationId xmlns:a16="http://schemas.microsoft.com/office/drawing/2014/main" id="{81D96856-1988-4F78-B00A-53F8D001AF3F}"/>
              </a:ext>
            </a:extLst>
          </p:cNvPr>
          <p:cNvSpPr/>
          <p:nvPr/>
        </p:nvSpPr>
        <p:spPr>
          <a:xfrm>
            <a:off x="6342442" y="5275409"/>
            <a:ext cx="685800" cy="857250"/>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Flowchart: Magnetic Disk 52">
            <a:extLst>
              <a:ext uri="{FF2B5EF4-FFF2-40B4-BE49-F238E27FC236}">
                <a16:creationId xmlns:a16="http://schemas.microsoft.com/office/drawing/2014/main" id="{CAC53A96-0991-4D1C-B6B7-E43004D6FC08}"/>
              </a:ext>
            </a:extLst>
          </p:cNvPr>
          <p:cNvSpPr/>
          <p:nvPr/>
        </p:nvSpPr>
        <p:spPr>
          <a:xfrm>
            <a:off x="5318429" y="4427280"/>
            <a:ext cx="685800" cy="1794870"/>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Flowchart: Magnetic Disk 53">
            <a:extLst>
              <a:ext uri="{FF2B5EF4-FFF2-40B4-BE49-F238E27FC236}">
                <a16:creationId xmlns:a16="http://schemas.microsoft.com/office/drawing/2014/main" id="{65CCA073-CE82-4FBF-ADB7-EF1358B40991}"/>
              </a:ext>
            </a:extLst>
          </p:cNvPr>
          <p:cNvSpPr/>
          <p:nvPr/>
        </p:nvSpPr>
        <p:spPr>
          <a:xfrm>
            <a:off x="3686184" y="4427280"/>
            <a:ext cx="685800" cy="781156"/>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Flowchart: Magnetic Disk 54">
            <a:extLst>
              <a:ext uri="{FF2B5EF4-FFF2-40B4-BE49-F238E27FC236}">
                <a16:creationId xmlns:a16="http://schemas.microsoft.com/office/drawing/2014/main" id="{E9C8DA20-7E86-4E8E-AF4A-CA51D7B46E05}"/>
              </a:ext>
            </a:extLst>
          </p:cNvPr>
          <p:cNvSpPr/>
          <p:nvPr/>
        </p:nvSpPr>
        <p:spPr>
          <a:xfrm>
            <a:off x="659231" y="3316214"/>
            <a:ext cx="685800" cy="85725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TextBox 55">
            <a:extLst>
              <a:ext uri="{FF2B5EF4-FFF2-40B4-BE49-F238E27FC236}">
                <a16:creationId xmlns:a16="http://schemas.microsoft.com/office/drawing/2014/main" id="{186CF678-C6B3-44B9-8646-D0B715017A15}"/>
              </a:ext>
            </a:extLst>
          </p:cNvPr>
          <p:cNvSpPr txBox="1"/>
          <p:nvPr/>
        </p:nvSpPr>
        <p:spPr>
          <a:xfrm>
            <a:off x="1642551" y="3375671"/>
            <a:ext cx="1801448" cy="300082"/>
          </a:xfrm>
          <a:prstGeom prst="rect">
            <a:avLst/>
          </a:prstGeom>
          <a:solidFill>
            <a:srgbClr val="FFFF00"/>
          </a:solidFill>
          <a:ln w="25400">
            <a:solidFill>
              <a:schemeClr val="tx1"/>
            </a:solidFill>
          </a:ln>
        </p:spPr>
        <p:txBody>
          <a:bodyPr wrap="square" rtlCol="0">
            <a:spAutoFit/>
          </a:bodyPr>
          <a:lstStyle/>
          <a:p>
            <a:pPr algn="ctr"/>
            <a:r>
              <a:rPr lang="en-US" sz="1350" dirty="0">
                <a:solidFill>
                  <a:schemeClr val="bg1"/>
                </a:solidFill>
              </a:rPr>
              <a:t>Pearson correlation</a:t>
            </a:r>
          </a:p>
        </p:txBody>
      </p:sp>
      <p:sp>
        <p:nvSpPr>
          <p:cNvPr id="57" name="TextBox 56">
            <a:extLst>
              <a:ext uri="{FF2B5EF4-FFF2-40B4-BE49-F238E27FC236}">
                <a16:creationId xmlns:a16="http://schemas.microsoft.com/office/drawing/2014/main" id="{22FC666C-3B5C-4814-A6AE-5AC7F5E74F32}"/>
              </a:ext>
            </a:extLst>
          </p:cNvPr>
          <p:cNvSpPr txBox="1"/>
          <p:nvPr/>
        </p:nvSpPr>
        <p:spPr>
          <a:xfrm>
            <a:off x="575213" y="4630454"/>
            <a:ext cx="747280" cy="507831"/>
          </a:xfrm>
          <a:prstGeom prst="rect">
            <a:avLst/>
          </a:prstGeom>
          <a:noFill/>
        </p:spPr>
        <p:txBody>
          <a:bodyPr wrap="square" rtlCol="0">
            <a:spAutoFit/>
          </a:bodyPr>
          <a:lstStyle/>
          <a:p>
            <a:pPr algn="ctr"/>
            <a:r>
              <a:rPr lang="en-US" sz="900" dirty="0"/>
              <a:t>LANDSAT landmark </a:t>
            </a:r>
          </a:p>
          <a:p>
            <a:pPr algn="ctr"/>
            <a:r>
              <a:rPr lang="en-US" sz="900" dirty="0"/>
              <a:t>DB</a:t>
            </a:r>
          </a:p>
        </p:txBody>
      </p:sp>
      <p:cxnSp>
        <p:nvCxnSpPr>
          <p:cNvPr id="58" name="Straight Arrow Connector 57">
            <a:extLst>
              <a:ext uri="{FF2B5EF4-FFF2-40B4-BE49-F238E27FC236}">
                <a16:creationId xmlns:a16="http://schemas.microsoft.com/office/drawing/2014/main" id="{1643C782-4C9A-4F61-88D1-12BEC66FD627}"/>
              </a:ext>
            </a:extLst>
          </p:cNvPr>
          <p:cNvCxnSpPr/>
          <p:nvPr/>
        </p:nvCxnSpPr>
        <p:spPr>
          <a:xfrm>
            <a:off x="2514552" y="4128594"/>
            <a:ext cx="0" cy="16948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BC27F87-071A-4D69-A0F0-2CA9D4E02BD9}"/>
              </a:ext>
            </a:extLst>
          </p:cNvPr>
          <p:cNvCxnSpPr/>
          <p:nvPr/>
        </p:nvCxnSpPr>
        <p:spPr>
          <a:xfrm>
            <a:off x="2514552" y="3699595"/>
            <a:ext cx="0" cy="1678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002595D-F4C5-4441-BDA1-02CD94CD4BA9}"/>
              </a:ext>
            </a:extLst>
          </p:cNvPr>
          <p:cNvCxnSpPr/>
          <p:nvPr/>
        </p:nvCxnSpPr>
        <p:spPr>
          <a:xfrm>
            <a:off x="2514552" y="4557578"/>
            <a:ext cx="0" cy="2131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79EADE0E-11FF-4015-A4D9-4D7CDD353687}"/>
              </a:ext>
            </a:extLst>
          </p:cNvPr>
          <p:cNvCxnSpPr/>
          <p:nvPr/>
        </p:nvCxnSpPr>
        <p:spPr>
          <a:xfrm>
            <a:off x="1358454" y="3450079"/>
            <a:ext cx="26421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Flowchart: Magnetic Disk 61">
            <a:extLst>
              <a:ext uri="{FF2B5EF4-FFF2-40B4-BE49-F238E27FC236}">
                <a16:creationId xmlns:a16="http://schemas.microsoft.com/office/drawing/2014/main" id="{1405CD22-2B00-4F6E-8D66-70C36AA073DF}"/>
              </a:ext>
            </a:extLst>
          </p:cNvPr>
          <p:cNvSpPr/>
          <p:nvPr/>
        </p:nvSpPr>
        <p:spPr>
          <a:xfrm>
            <a:off x="3730213" y="5415112"/>
            <a:ext cx="685800" cy="751676"/>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TextBox 62">
            <a:extLst>
              <a:ext uri="{FF2B5EF4-FFF2-40B4-BE49-F238E27FC236}">
                <a16:creationId xmlns:a16="http://schemas.microsoft.com/office/drawing/2014/main" id="{75F5B413-BDCA-477A-90CE-3C6D3E5F1147}"/>
              </a:ext>
            </a:extLst>
          </p:cNvPr>
          <p:cNvSpPr txBox="1"/>
          <p:nvPr/>
        </p:nvSpPr>
        <p:spPr>
          <a:xfrm>
            <a:off x="3687441" y="5357786"/>
            <a:ext cx="812984" cy="715581"/>
          </a:xfrm>
          <a:prstGeom prst="rect">
            <a:avLst/>
          </a:prstGeom>
          <a:noFill/>
        </p:spPr>
        <p:txBody>
          <a:bodyPr wrap="square" rtlCol="0">
            <a:spAutoFit/>
          </a:bodyPr>
          <a:lstStyle/>
          <a:p>
            <a:pPr algn="ctr"/>
            <a:r>
              <a:rPr lang="en-US" sz="900" b="1" dirty="0">
                <a:solidFill>
                  <a:schemeClr val="bg1"/>
                </a:solidFill>
              </a:rPr>
              <a:t>Daily Monitor:</a:t>
            </a:r>
          </a:p>
          <a:p>
            <a:pPr algn="ctr"/>
            <a:endParaRPr lang="en-US" sz="750" b="1" dirty="0">
              <a:solidFill>
                <a:schemeClr val="bg1"/>
              </a:solidFill>
            </a:endParaRPr>
          </a:p>
          <a:p>
            <a:pPr algn="ctr"/>
            <a:r>
              <a:rPr lang="en-US" sz="750" b="1" dirty="0">
                <a:solidFill>
                  <a:schemeClr val="bg1"/>
                </a:solidFill>
              </a:rPr>
              <a:t>NAV,CCR,FFR,SR,SSR,WIFR</a:t>
            </a:r>
          </a:p>
        </p:txBody>
      </p:sp>
      <p:sp>
        <p:nvSpPr>
          <p:cNvPr id="64" name="TextBox 63">
            <a:extLst>
              <a:ext uri="{FF2B5EF4-FFF2-40B4-BE49-F238E27FC236}">
                <a16:creationId xmlns:a16="http://schemas.microsoft.com/office/drawing/2014/main" id="{7E1B61DC-72E2-404D-B1FF-3E43E354A9C0}"/>
              </a:ext>
            </a:extLst>
          </p:cNvPr>
          <p:cNvSpPr txBox="1"/>
          <p:nvPr/>
        </p:nvSpPr>
        <p:spPr>
          <a:xfrm>
            <a:off x="3622342" y="4415663"/>
            <a:ext cx="821052" cy="830997"/>
          </a:xfrm>
          <a:prstGeom prst="rect">
            <a:avLst/>
          </a:prstGeom>
          <a:noFill/>
        </p:spPr>
        <p:txBody>
          <a:bodyPr wrap="square" rtlCol="0">
            <a:spAutoFit/>
          </a:bodyPr>
          <a:lstStyle/>
          <a:p>
            <a:pPr algn="ctr"/>
            <a:r>
              <a:rPr lang="en-US" sz="900" b="1" dirty="0" err="1">
                <a:solidFill>
                  <a:schemeClr val="bg1"/>
                </a:solidFill>
              </a:rPr>
              <a:t>Week&amp;Mos</a:t>
            </a:r>
            <a:endParaRPr lang="en-US" sz="900" b="1" dirty="0">
              <a:solidFill>
                <a:schemeClr val="bg1"/>
              </a:solidFill>
            </a:endParaRPr>
          </a:p>
          <a:p>
            <a:pPr algn="ctr"/>
            <a:r>
              <a:rPr lang="en-US" sz="900" b="1" dirty="0">
                <a:solidFill>
                  <a:schemeClr val="bg1"/>
                </a:solidFill>
              </a:rPr>
              <a:t>Monitor:</a:t>
            </a:r>
            <a:r>
              <a:rPr lang="en-US" sz="750" b="1" dirty="0">
                <a:solidFill>
                  <a:schemeClr val="bg1"/>
                </a:solidFill>
              </a:rPr>
              <a:t> NAV,CCR,FFR SR,SSR,WIFR,</a:t>
            </a:r>
          </a:p>
          <a:p>
            <a:pPr algn="ctr"/>
            <a:r>
              <a:rPr lang="en-US" sz="750" b="1" dirty="0">
                <a:solidFill>
                  <a:srgbClr val="C00000"/>
                </a:solidFill>
              </a:rPr>
              <a:t>ANOMALY FLAGS</a:t>
            </a:r>
          </a:p>
        </p:txBody>
      </p:sp>
      <p:cxnSp>
        <p:nvCxnSpPr>
          <p:cNvPr id="65" name="Straight Arrow Connector 64">
            <a:extLst>
              <a:ext uri="{FF2B5EF4-FFF2-40B4-BE49-F238E27FC236}">
                <a16:creationId xmlns:a16="http://schemas.microsoft.com/office/drawing/2014/main" id="{6557BFCA-A11A-4C44-A20A-E8C9502FE159}"/>
              </a:ext>
            </a:extLst>
          </p:cNvPr>
          <p:cNvCxnSpPr/>
          <p:nvPr/>
        </p:nvCxnSpPr>
        <p:spPr>
          <a:xfrm>
            <a:off x="1358455" y="3625105"/>
            <a:ext cx="2378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5B3EC8E-9AE5-464A-8D8A-9FEE25F61964}"/>
              </a:ext>
            </a:extLst>
          </p:cNvPr>
          <p:cNvCxnSpPr/>
          <p:nvPr/>
        </p:nvCxnSpPr>
        <p:spPr>
          <a:xfrm flipV="1">
            <a:off x="4380331" y="4608942"/>
            <a:ext cx="938099" cy="130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8F4FEA8D-ACC7-4384-9C20-D64CD8E81B55}"/>
              </a:ext>
            </a:extLst>
          </p:cNvPr>
          <p:cNvCxnSpPr/>
          <p:nvPr/>
        </p:nvCxnSpPr>
        <p:spPr>
          <a:xfrm flipV="1">
            <a:off x="3323278" y="5764749"/>
            <a:ext cx="424350" cy="68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0B5DAF5-C9F9-4DA2-AF2D-E9A15EB9F8CD}"/>
              </a:ext>
            </a:extLst>
          </p:cNvPr>
          <p:cNvCxnSpPr>
            <a:endCxn id="54" idx="3"/>
          </p:cNvCxnSpPr>
          <p:nvPr/>
        </p:nvCxnSpPr>
        <p:spPr>
          <a:xfrm flipH="1" flipV="1">
            <a:off x="4029084" y="5208435"/>
            <a:ext cx="13566" cy="2307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0BBFA4AC-9864-478F-A479-8505F2CC55B2}"/>
              </a:ext>
            </a:extLst>
          </p:cNvPr>
          <p:cNvSpPr txBox="1"/>
          <p:nvPr/>
        </p:nvSpPr>
        <p:spPr>
          <a:xfrm>
            <a:off x="6302535" y="5660014"/>
            <a:ext cx="800100" cy="369332"/>
          </a:xfrm>
          <a:prstGeom prst="rect">
            <a:avLst/>
          </a:prstGeom>
          <a:noFill/>
        </p:spPr>
        <p:txBody>
          <a:bodyPr wrap="square" rtlCol="0">
            <a:spAutoFit/>
          </a:bodyPr>
          <a:lstStyle/>
          <a:p>
            <a:pPr algn="ctr"/>
            <a:r>
              <a:rPr lang="en-US" sz="900" b="1" dirty="0">
                <a:solidFill>
                  <a:schemeClr val="bg1"/>
                </a:solidFill>
              </a:rPr>
              <a:t>Long-term</a:t>
            </a:r>
          </a:p>
          <a:p>
            <a:pPr algn="ctr"/>
            <a:r>
              <a:rPr lang="en-US" sz="900" b="1" dirty="0">
                <a:solidFill>
                  <a:schemeClr val="bg1"/>
                </a:solidFill>
              </a:rPr>
              <a:t>trending</a:t>
            </a:r>
          </a:p>
        </p:txBody>
      </p:sp>
      <p:sp>
        <p:nvSpPr>
          <p:cNvPr id="70" name="TextBox 69">
            <a:extLst>
              <a:ext uri="{FF2B5EF4-FFF2-40B4-BE49-F238E27FC236}">
                <a16:creationId xmlns:a16="http://schemas.microsoft.com/office/drawing/2014/main" id="{B2632181-B3C9-4EF4-9F4A-C655220596FF}"/>
              </a:ext>
            </a:extLst>
          </p:cNvPr>
          <p:cNvSpPr txBox="1"/>
          <p:nvPr/>
        </p:nvSpPr>
        <p:spPr>
          <a:xfrm>
            <a:off x="1622672" y="3851594"/>
            <a:ext cx="1801448" cy="300082"/>
          </a:xfrm>
          <a:prstGeom prst="rect">
            <a:avLst/>
          </a:prstGeom>
          <a:solidFill>
            <a:srgbClr val="FFFF00"/>
          </a:solidFill>
          <a:ln w="25400">
            <a:solidFill>
              <a:schemeClr val="tx1"/>
            </a:solidFill>
          </a:ln>
        </p:spPr>
        <p:txBody>
          <a:bodyPr wrap="square" rtlCol="0">
            <a:spAutoFit/>
          </a:bodyPr>
          <a:lstStyle/>
          <a:p>
            <a:pPr algn="ctr"/>
            <a:r>
              <a:rPr lang="en-US" sz="1350" dirty="0">
                <a:solidFill>
                  <a:schemeClr val="bg1"/>
                </a:solidFill>
              </a:rPr>
              <a:t>Correlation filters</a:t>
            </a:r>
          </a:p>
        </p:txBody>
      </p:sp>
      <p:sp>
        <p:nvSpPr>
          <p:cNvPr id="71" name="TextBox 70">
            <a:extLst>
              <a:ext uri="{FF2B5EF4-FFF2-40B4-BE49-F238E27FC236}">
                <a16:creationId xmlns:a16="http://schemas.microsoft.com/office/drawing/2014/main" id="{28CAC2DD-3D7A-48A0-8F5E-BD437B4A776F}"/>
              </a:ext>
            </a:extLst>
          </p:cNvPr>
          <p:cNvSpPr txBox="1"/>
          <p:nvPr/>
        </p:nvSpPr>
        <p:spPr>
          <a:xfrm>
            <a:off x="1613829" y="4296765"/>
            <a:ext cx="1801448" cy="300082"/>
          </a:xfrm>
          <a:prstGeom prst="rect">
            <a:avLst/>
          </a:prstGeom>
          <a:solidFill>
            <a:srgbClr val="FFFF00"/>
          </a:solidFill>
          <a:ln w="25400">
            <a:solidFill>
              <a:schemeClr val="tx1"/>
            </a:solidFill>
          </a:ln>
        </p:spPr>
        <p:txBody>
          <a:bodyPr wrap="square" rtlCol="0">
            <a:spAutoFit/>
          </a:bodyPr>
          <a:lstStyle/>
          <a:p>
            <a:pPr algn="ctr"/>
            <a:r>
              <a:rPr lang="en-US" sz="1350" dirty="0">
                <a:solidFill>
                  <a:schemeClr val="bg1"/>
                </a:solidFill>
              </a:rPr>
              <a:t>Image statistics</a:t>
            </a:r>
          </a:p>
        </p:txBody>
      </p:sp>
      <p:sp>
        <p:nvSpPr>
          <p:cNvPr id="72" name="TextBox 71">
            <a:extLst>
              <a:ext uri="{FF2B5EF4-FFF2-40B4-BE49-F238E27FC236}">
                <a16:creationId xmlns:a16="http://schemas.microsoft.com/office/drawing/2014/main" id="{327D4ED1-B07A-4112-9DCA-263023EC61D3}"/>
              </a:ext>
            </a:extLst>
          </p:cNvPr>
          <p:cNvSpPr txBox="1"/>
          <p:nvPr/>
        </p:nvSpPr>
        <p:spPr>
          <a:xfrm>
            <a:off x="1613829" y="4777130"/>
            <a:ext cx="1801448" cy="461665"/>
          </a:xfrm>
          <a:prstGeom prst="rect">
            <a:avLst/>
          </a:prstGeom>
          <a:solidFill>
            <a:srgbClr val="FFFF00"/>
          </a:solidFill>
          <a:ln w="25400">
            <a:solidFill>
              <a:schemeClr val="tx1"/>
            </a:solidFill>
          </a:ln>
        </p:spPr>
        <p:txBody>
          <a:bodyPr wrap="square" rtlCol="0">
            <a:spAutoFit/>
          </a:bodyPr>
          <a:lstStyle/>
          <a:p>
            <a:pPr algn="ctr"/>
            <a:r>
              <a:rPr lang="en-US" sz="1350" dirty="0">
                <a:solidFill>
                  <a:schemeClr val="bg1"/>
                </a:solidFill>
              </a:rPr>
              <a:t>Image navigation:</a:t>
            </a:r>
          </a:p>
          <a:p>
            <a:pPr algn="ctr"/>
            <a:r>
              <a:rPr lang="en-US" sz="1050" dirty="0">
                <a:solidFill>
                  <a:schemeClr val="bg1"/>
                </a:solidFill>
              </a:rPr>
              <a:t>NAV,CCR,SR,SSR,WIFR</a:t>
            </a:r>
          </a:p>
        </p:txBody>
      </p:sp>
      <p:sp>
        <p:nvSpPr>
          <p:cNvPr id="73" name="TextBox 72">
            <a:extLst>
              <a:ext uri="{FF2B5EF4-FFF2-40B4-BE49-F238E27FC236}">
                <a16:creationId xmlns:a16="http://schemas.microsoft.com/office/drawing/2014/main" id="{2EFDC9C6-958D-4E4E-978B-508CD301B383}"/>
              </a:ext>
            </a:extLst>
          </p:cNvPr>
          <p:cNvSpPr txBox="1"/>
          <p:nvPr/>
        </p:nvSpPr>
        <p:spPr>
          <a:xfrm>
            <a:off x="5296416" y="4457540"/>
            <a:ext cx="729828" cy="1615827"/>
          </a:xfrm>
          <a:prstGeom prst="rect">
            <a:avLst/>
          </a:prstGeom>
          <a:noFill/>
        </p:spPr>
        <p:txBody>
          <a:bodyPr wrap="square" rtlCol="0">
            <a:spAutoFit/>
          </a:bodyPr>
          <a:lstStyle/>
          <a:p>
            <a:pPr algn="ctr"/>
            <a:r>
              <a:rPr lang="en-US" sz="900" b="1" dirty="0">
                <a:solidFill>
                  <a:schemeClr val="bg1"/>
                </a:solidFill>
              </a:rPr>
              <a:t>Long-</a:t>
            </a:r>
          </a:p>
          <a:p>
            <a:pPr algn="ctr"/>
            <a:r>
              <a:rPr lang="en-US" sz="900" b="1" dirty="0">
                <a:solidFill>
                  <a:schemeClr val="bg1"/>
                </a:solidFill>
              </a:rPr>
              <a:t>Term</a:t>
            </a:r>
          </a:p>
          <a:p>
            <a:pPr algn="ctr"/>
            <a:r>
              <a:rPr lang="en-US" sz="900" b="1" dirty="0">
                <a:solidFill>
                  <a:schemeClr val="bg1"/>
                </a:solidFill>
              </a:rPr>
              <a:t>Storage:</a:t>
            </a:r>
          </a:p>
          <a:p>
            <a:pPr algn="ctr"/>
            <a:endParaRPr lang="en-US" sz="900" b="1" dirty="0">
              <a:solidFill>
                <a:schemeClr val="bg1"/>
              </a:solidFill>
            </a:endParaRPr>
          </a:p>
          <a:p>
            <a:pPr algn="ctr"/>
            <a:endParaRPr lang="en-US" sz="900" b="1" dirty="0">
              <a:solidFill>
                <a:schemeClr val="bg1"/>
              </a:solidFill>
            </a:endParaRPr>
          </a:p>
          <a:p>
            <a:pPr algn="ctr"/>
            <a:r>
              <a:rPr lang="en-US" sz="900" b="1" dirty="0">
                <a:solidFill>
                  <a:schemeClr val="bg1"/>
                </a:solidFill>
              </a:rPr>
              <a:t> All image</a:t>
            </a:r>
          </a:p>
          <a:p>
            <a:pPr algn="ctr"/>
            <a:r>
              <a:rPr lang="en-US" sz="900" b="1" dirty="0">
                <a:solidFill>
                  <a:schemeClr val="bg1"/>
                </a:solidFill>
              </a:rPr>
              <a:t>and daily</a:t>
            </a:r>
          </a:p>
          <a:p>
            <a:pPr algn="ctr"/>
            <a:r>
              <a:rPr lang="en-US" sz="900" b="1" dirty="0">
                <a:solidFill>
                  <a:schemeClr val="bg1"/>
                </a:solidFill>
              </a:rPr>
              <a:t>metrics</a:t>
            </a:r>
          </a:p>
          <a:p>
            <a:pPr algn="ctr"/>
            <a:endParaRPr lang="en-US" sz="900" b="1" dirty="0">
              <a:solidFill>
                <a:schemeClr val="bg1"/>
              </a:solidFill>
            </a:endParaRPr>
          </a:p>
          <a:p>
            <a:pPr algn="ctr"/>
            <a:r>
              <a:rPr lang="en-US" sz="900" b="1" dirty="0">
                <a:solidFill>
                  <a:schemeClr val="bg1"/>
                </a:solidFill>
              </a:rPr>
              <a:t>0.5 TB per</a:t>
            </a:r>
          </a:p>
          <a:p>
            <a:pPr algn="ctr"/>
            <a:r>
              <a:rPr lang="en-US" sz="900" b="1" dirty="0">
                <a:solidFill>
                  <a:schemeClr val="bg1"/>
                </a:solidFill>
              </a:rPr>
              <a:t>year-sat</a:t>
            </a:r>
          </a:p>
        </p:txBody>
      </p:sp>
      <p:cxnSp>
        <p:nvCxnSpPr>
          <p:cNvPr id="74" name="Straight Arrow Connector 73">
            <a:extLst>
              <a:ext uri="{FF2B5EF4-FFF2-40B4-BE49-F238E27FC236}">
                <a16:creationId xmlns:a16="http://schemas.microsoft.com/office/drawing/2014/main" id="{D7D40AD9-D39F-4974-923D-FB278F643A80}"/>
              </a:ext>
            </a:extLst>
          </p:cNvPr>
          <p:cNvCxnSpPr/>
          <p:nvPr/>
        </p:nvCxnSpPr>
        <p:spPr>
          <a:xfrm flipV="1">
            <a:off x="4426837" y="5738163"/>
            <a:ext cx="891593" cy="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0092265F-E6F3-41A6-B5DD-CD224A017170}"/>
              </a:ext>
            </a:extLst>
          </p:cNvPr>
          <p:cNvCxnSpPr/>
          <p:nvPr/>
        </p:nvCxnSpPr>
        <p:spPr>
          <a:xfrm flipV="1">
            <a:off x="6010378" y="5697492"/>
            <a:ext cx="334712" cy="130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08C9335B-4A44-4CFD-86DC-0B7B5588632A}"/>
              </a:ext>
            </a:extLst>
          </p:cNvPr>
          <p:cNvSpPr txBox="1"/>
          <p:nvPr/>
        </p:nvSpPr>
        <p:spPr>
          <a:xfrm>
            <a:off x="721948" y="3625105"/>
            <a:ext cx="506332" cy="507831"/>
          </a:xfrm>
          <a:prstGeom prst="rect">
            <a:avLst/>
          </a:prstGeom>
          <a:noFill/>
        </p:spPr>
        <p:txBody>
          <a:bodyPr wrap="square" rtlCol="0">
            <a:spAutoFit/>
          </a:bodyPr>
          <a:lstStyle/>
          <a:p>
            <a:r>
              <a:rPr lang="en-US" sz="1350" dirty="0"/>
              <a:t>ABI </a:t>
            </a:r>
          </a:p>
          <a:p>
            <a:r>
              <a:rPr lang="en-US" sz="1350" dirty="0"/>
              <a:t>L1b</a:t>
            </a:r>
          </a:p>
        </p:txBody>
      </p:sp>
      <p:cxnSp>
        <p:nvCxnSpPr>
          <p:cNvPr id="77" name="Elbow Connector 66">
            <a:extLst>
              <a:ext uri="{FF2B5EF4-FFF2-40B4-BE49-F238E27FC236}">
                <a16:creationId xmlns:a16="http://schemas.microsoft.com/office/drawing/2014/main" id="{2F50BC3F-1520-4BD1-929F-31EACB72D3C3}"/>
              </a:ext>
            </a:extLst>
          </p:cNvPr>
          <p:cNvCxnSpPr/>
          <p:nvPr/>
        </p:nvCxnSpPr>
        <p:spPr bwMode="auto">
          <a:xfrm flipV="1">
            <a:off x="1364454" y="3706000"/>
            <a:ext cx="215303" cy="985225"/>
          </a:xfrm>
          <a:prstGeom prst="bentConnector3">
            <a:avLst>
              <a:gd name="adj1" fmla="val 50000"/>
            </a:avLst>
          </a:prstGeom>
          <a:solidFill>
            <a:srgbClr val="FFFF66"/>
          </a:solidFill>
          <a:ln w="25400" cap="flat" cmpd="sng" algn="ctr">
            <a:solidFill>
              <a:schemeClr val="tx1"/>
            </a:solidFill>
            <a:prstDash val="solid"/>
            <a:round/>
            <a:headEnd type="none" w="med" len="med"/>
            <a:tailEnd type="triangle"/>
          </a:ln>
          <a:effectLst/>
        </p:spPr>
      </p:cxnSp>
      <p:pic>
        <p:nvPicPr>
          <p:cNvPr id="78" name="Picture 77">
            <a:extLst>
              <a:ext uri="{FF2B5EF4-FFF2-40B4-BE49-F238E27FC236}">
                <a16:creationId xmlns:a16="http://schemas.microsoft.com/office/drawing/2014/main" id="{4A41F62C-0B32-4D84-8126-FD0CACBACE35}"/>
              </a:ext>
            </a:extLst>
          </p:cNvPr>
          <p:cNvPicPr>
            <a:picLocks noChangeAspect="1"/>
          </p:cNvPicPr>
          <p:nvPr/>
        </p:nvPicPr>
        <p:blipFill>
          <a:blip r:embed="rId2"/>
          <a:stretch>
            <a:fillRect/>
          </a:stretch>
        </p:blipFill>
        <p:spPr>
          <a:xfrm>
            <a:off x="4484076" y="4823226"/>
            <a:ext cx="760655" cy="615983"/>
          </a:xfrm>
          <a:prstGeom prst="rect">
            <a:avLst/>
          </a:prstGeom>
          <a:ln w="25400">
            <a:solidFill>
              <a:schemeClr val="tx1"/>
            </a:solidFill>
          </a:ln>
        </p:spPr>
      </p:pic>
      <p:sp>
        <p:nvSpPr>
          <p:cNvPr id="79" name="TextBox 78">
            <a:extLst>
              <a:ext uri="{FF2B5EF4-FFF2-40B4-BE49-F238E27FC236}">
                <a16:creationId xmlns:a16="http://schemas.microsoft.com/office/drawing/2014/main" id="{76AAD83E-614C-4CC7-9421-B7ACE65CF6C6}"/>
              </a:ext>
            </a:extLst>
          </p:cNvPr>
          <p:cNvSpPr txBox="1"/>
          <p:nvPr/>
        </p:nvSpPr>
        <p:spPr>
          <a:xfrm>
            <a:off x="4521184" y="5003821"/>
            <a:ext cx="665821" cy="369332"/>
          </a:xfrm>
          <a:prstGeom prst="rect">
            <a:avLst/>
          </a:prstGeom>
          <a:noFill/>
        </p:spPr>
        <p:txBody>
          <a:bodyPr wrap="square" rtlCol="0">
            <a:spAutoFit/>
          </a:bodyPr>
          <a:lstStyle/>
          <a:p>
            <a:pPr algn="ctr"/>
            <a:r>
              <a:rPr lang="en-US" sz="900" b="1" dirty="0" err="1">
                <a:solidFill>
                  <a:schemeClr val="bg1"/>
                </a:solidFill>
              </a:rPr>
              <a:t>GOESCal</a:t>
            </a:r>
            <a:endParaRPr lang="en-US" sz="900" b="1" dirty="0">
              <a:solidFill>
                <a:schemeClr val="bg1"/>
              </a:solidFill>
            </a:endParaRPr>
          </a:p>
          <a:p>
            <a:pPr algn="ctr"/>
            <a:r>
              <a:rPr lang="en-US" sz="900" b="1" dirty="0">
                <a:solidFill>
                  <a:schemeClr val="bg1"/>
                </a:solidFill>
              </a:rPr>
              <a:t>web</a:t>
            </a:r>
          </a:p>
        </p:txBody>
      </p:sp>
      <p:cxnSp>
        <p:nvCxnSpPr>
          <p:cNvPr id="80" name="Straight Arrow Connector 79">
            <a:extLst>
              <a:ext uri="{FF2B5EF4-FFF2-40B4-BE49-F238E27FC236}">
                <a16:creationId xmlns:a16="http://schemas.microsoft.com/office/drawing/2014/main" id="{A3D22D4D-9BA2-40D1-91AD-6FCCDD1E7241}"/>
              </a:ext>
            </a:extLst>
          </p:cNvPr>
          <p:cNvCxnSpPr>
            <a:cxnSpLocks/>
            <a:endCxn id="78" idx="0"/>
          </p:cNvCxnSpPr>
          <p:nvPr/>
        </p:nvCxnSpPr>
        <p:spPr>
          <a:xfrm>
            <a:off x="4808863" y="4626780"/>
            <a:ext cx="55541" cy="19644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166A3D69-7B59-4249-ABCE-011F3CD98AF6}"/>
              </a:ext>
            </a:extLst>
          </p:cNvPr>
          <p:cNvCxnSpPr>
            <a:cxnSpLocks/>
            <a:endCxn id="78" idx="2"/>
          </p:cNvCxnSpPr>
          <p:nvPr/>
        </p:nvCxnSpPr>
        <p:spPr>
          <a:xfrm flipV="1">
            <a:off x="4848993" y="5439209"/>
            <a:ext cx="15411" cy="29895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2" name="Picture 81">
            <a:extLst>
              <a:ext uri="{FF2B5EF4-FFF2-40B4-BE49-F238E27FC236}">
                <a16:creationId xmlns:a16="http://schemas.microsoft.com/office/drawing/2014/main" id="{41BBD280-F3F4-4B0E-8EF0-13C8B5367304}"/>
              </a:ext>
            </a:extLst>
          </p:cNvPr>
          <p:cNvPicPr>
            <a:picLocks noChangeAspect="1"/>
          </p:cNvPicPr>
          <p:nvPr/>
        </p:nvPicPr>
        <p:blipFill>
          <a:blip r:embed="rId3"/>
          <a:stretch>
            <a:fillRect/>
          </a:stretch>
        </p:blipFill>
        <p:spPr>
          <a:xfrm>
            <a:off x="6284372" y="4114895"/>
            <a:ext cx="865349" cy="701410"/>
          </a:xfrm>
          <a:prstGeom prst="rect">
            <a:avLst/>
          </a:prstGeom>
        </p:spPr>
      </p:pic>
      <p:sp>
        <p:nvSpPr>
          <p:cNvPr id="83" name="TextBox 82">
            <a:extLst>
              <a:ext uri="{FF2B5EF4-FFF2-40B4-BE49-F238E27FC236}">
                <a16:creationId xmlns:a16="http://schemas.microsoft.com/office/drawing/2014/main" id="{1637B6AC-E5C3-494F-BD85-059AFEB22EE8}"/>
              </a:ext>
            </a:extLst>
          </p:cNvPr>
          <p:cNvSpPr txBox="1"/>
          <p:nvPr/>
        </p:nvSpPr>
        <p:spPr>
          <a:xfrm>
            <a:off x="6309201" y="4254155"/>
            <a:ext cx="840520" cy="369332"/>
          </a:xfrm>
          <a:prstGeom prst="rect">
            <a:avLst/>
          </a:prstGeom>
          <a:noFill/>
        </p:spPr>
        <p:txBody>
          <a:bodyPr wrap="square" rtlCol="0">
            <a:spAutoFit/>
          </a:bodyPr>
          <a:lstStyle/>
          <a:p>
            <a:pPr algn="ctr"/>
            <a:r>
              <a:rPr lang="en-US" sz="900" b="1" dirty="0">
                <a:solidFill>
                  <a:schemeClr val="bg1"/>
                </a:solidFill>
              </a:rPr>
              <a:t>Calibration</a:t>
            </a:r>
          </a:p>
          <a:p>
            <a:pPr algn="ctr"/>
            <a:r>
              <a:rPr lang="en-US" sz="900" b="1" dirty="0">
                <a:solidFill>
                  <a:schemeClr val="bg1"/>
                </a:solidFill>
              </a:rPr>
              <a:t>Event Log</a:t>
            </a:r>
          </a:p>
        </p:txBody>
      </p:sp>
      <p:cxnSp>
        <p:nvCxnSpPr>
          <p:cNvPr id="84" name="Straight Arrow Connector 83">
            <a:extLst>
              <a:ext uri="{FF2B5EF4-FFF2-40B4-BE49-F238E27FC236}">
                <a16:creationId xmlns:a16="http://schemas.microsoft.com/office/drawing/2014/main" id="{C3DB6E43-9448-4401-9558-503D639383AE}"/>
              </a:ext>
            </a:extLst>
          </p:cNvPr>
          <p:cNvCxnSpPr>
            <a:cxnSpLocks/>
            <a:stCxn id="82" idx="2"/>
            <a:endCxn id="85" idx="0"/>
          </p:cNvCxnSpPr>
          <p:nvPr/>
        </p:nvCxnSpPr>
        <p:spPr>
          <a:xfrm flipH="1">
            <a:off x="6683879" y="4816305"/>
            <a:ext cx="33168" cy="4207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EDCCC578-70CB-48E2-856D-57132971CAD8}"/>
              </a:ext>
            </a:extLst>
          </p:cNvPr>
          <p:cNvSpPr txBox="1"/>
          <p:nvPr/>
        </p:nvSpPr>
        <p:spPr>
          <a:xfrm>
            <a:off x="6258457" y="5237097"/>
            <a:ext cx="850844" cy="369332"/>
          </a:xfrm>
          <a:prstGeom prst="rect">
            <a:avLst/>
          </a:prstGeom>
          <a:noFill/>
        </p:spPr>
        <p:txBody>
          <a:bodyPr wrap="square" rtlCol="0">
            <a:spAutoFit/>
          </a:bodyPr>
          <a:lstStyle/>
          <a:p>
            <a:pPr algn="ctr"/>
            <a:r>
              <a:rPr lang="en-US" sz="900" b="1" dirty="0">
                <a:solidFill>
                  <a:schemeClr val="bg1"/>
                </a:solidFill>
              </a:rPr>
              <a:t>Correction coefficients</a:t>
            </a:r>
          </a:p>
        </p:txBody>
      </p:sp>
      <p:sp>
        <p:nvSpPr>
          <p:cNvPr id="86" name="TextBox 85">
            <a:extLst>
              <a:ext uri="{FF2B5EF4-FFF2-40B4-BE49-F238E27FC236}">
                <a16:creationId xmlns:a16="http://schemas.microsoft.com/office/drawing/2014/main" id="{DD2979AA-0863-49A6-AE39-3129133A8C58}"/>
              </a:ext>
            </a:extLst>
          </p:cNvPr>
          <p:cNvSpPr txBox="1"/>
          <p:nvPr/>
        </p:nvSpPr>
        <p:spPr>
          <a:xfrm>
            <a:off x="1595860" y="5351818"/>
            <a:ext cx="1801448" cy="623248"/>
          </a:xfrm>
          <a:prstGeom prst="rect">
            <a:avLst/>
          </a:prstGeom>
          <a:solidFill>
            <a:srgbClr val="FFFF00"/>
          </a:solidFill>
          <a:ln w="25400">
            <a:solidFill>
              <a:schemeClr val="tx1"/>
            </a:solidFill>
          </a:ln>
        </p:spPr>
        <p:txBody>
          <a:bodyPr wrap="square" rtlCol="0">
            <a:spAutoFit/>
          </a:bodyPr>
          <a:lstStyle/>
          <a:p>
            <a:pPr algn="ctr"/>
            <a:r>
              <a:rPr lang="en-US" sz="1350" dirty="0">
                <a:solidFill>
                  <a:schemeClr val="bg1"/>
                </a:solidFill>
              </a:rPr>
              <a:t>Navigation inversion:</a:t>
            </a:r>
          </a:p>
          <a:p>
            <a:pPr algn="ctr"/>
            <a:r>
              <a:rPr lang="en-US" sz="1050" dirty="0">
                <a:solidFill>
                  <a:schemeClr val="bg1"/>
                </a:solidFill>
              </a:rPr>
              <a:t>ADP, swath shear &amp; stretch,</a:t>
            </a:r>
          </a:p>
          <a:p>
            <a:pPr algn="ctr"/>
            <a:r>
              <a:rPr lang="en-US" sz="1050" dirty="0">
                <a:solidFill>
                  <a:schemeClr val="bg1"/>
                </a:solidFill>
              </a:rPr>
              <a:t>Full SSR. FFR.</a:t>
            </a:r>
          </a:p>
        </p:txBody>
      </p:sp>
      <p:cxnSp>
        <p:nvCxnSpPr>
          <p:cNvPr id="87" name="Straight Arrow Connector 86">
            <a:extLst>
              <a:ext uri="{FF2B5EF4-FFF2-40B4-BE49-F238E27FC236}">
                <a16:creationId xmlns:a16="http://schemas.microsoft.com/office/drawing/2014/main" id="{C8083DF1-73CC-4F07-88CC-2980A35168F0}"/>
              </a:ext>
            </a:extLst>
          </p:cNvPr>
          <p:cNvCxnSpPr/>
          <p:nvPr/>
        </p:nvCxnSpPr>
        <p:spPr>
          <a:xfrm>
            <a:off x="2492676" y="5208436"/>
            <a:ext cx="0" cy="16948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BC076E36-7FA9-431A-9359-195633016B2E}"/>
              </a:ext>
            </a:extLst>
          </p:cNvPr>
          <p:cNvCxnSpPr/>
          <p:nvPr/>
        </p:nvCxnSpPr>
        <p:spPr>
          <a:xfrm flipV="1">
            <a:off x="3426680" y="4341034"/>
            <a:ext cx="2857692" cy="1958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0" name="Picture 99">
            <a:extLst>
              <a:ext uri="{FF2B5EF4-FFF2-40B4-BE49-F238E27FC236}">
                <a16:creationId xmlns:a16="http://schemas.microsoft.com/office/drawing/2014/main" id="{8FFCB953-43AD-47D5-939C-88F914B609AC}"/>
              </a:ext>
            </a:extLst>
          </p:cNvPr>
          <p:cNvPicPr>
            <a:picLocks noChangeAspect="1"/>
          </p:cNvPicPr>
          <p:nvPr/>
        </p:nvPicPr>
        <p:blipFill>
          <a:blip r:embed="rId4"/>
          <a:stretch>
            <a:fillRect/>
          </a:stretch>
        </p:blipFill>
        <p:spPr>
          <a:xfrm>
            <a:off x="8028602" y="2468642"/>
            <a:ext cx="994954" cy="1359858"/>
          </a:xfrm>
          <a:prstGeom prst="rect">
            <a:avLst/>
          </a:prstGeom>
          <a:noFill/>
        </p:spPr>
      </p:pic>
      <p:cxnSp>
        <p:nvCxnSpPr>
          <p:cNvPr id="101" name="Straight Arrow Connector 100">
            <a:extLst>
              <a:ext uri="{FF2B5EF4-FFF2-40B4-BE49-F238E27FC236}">
                <a16:creationId xmlns:a16="http://schemas.microsoft.com/office/drawing/2014/main" id="{E88492B3-66CD-4BF3-A7A2-6B70E933A1E4}"/>
              </a:ext>
            </a:extLst>
          </p:cNvPr>
          <p:cNvCxnSpPr>
            <a:cxnSpLocks/>
            <a:stCxn id="102" idx="2"/>
            <a:endCxn id="103" idx="0"/>
          </p:cNvCxnSpPr>
          <p:nvPr/>
        </p:nvCxnSpPr>
        <p:spPr>
          <a:xfrm>
            <a:off x="6523443" y="2265924"/>
            <a:ext cx="24322" cy="454709"/>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2" name="Picture 101" descr="abi_R_1002_G16.jpg">
            <a:extLst>
              <a:ext uri="{FF2B5EF4-FFF2-40B4-BE49-F238E27FC236}">
                <a16:creationId xmlns:a16="http://schemas.microsoft.com/office/drawing/2014/main" id="{A23E4B5F-9382-4FCA-83EC-525A19ABD09B}"/>
              </a:ext>
            </a:extLst>
          </p:cNvPr>
          <p:cNvPicPr>
            <a:picLocks noChangeAspect="1"/>
          </p:cNvPicPr>
          <p:nvPr/>
        </p:nvPicPr>
        <p:blipFill>
          <a:blip r:embed="rId5" cstate="print"/>
          <a:stretch>
            <a:fillRect/>
          </a:stretch>
        </p:blipFill>
        <p:spPr>
          <a:xfrm>
            <a:off x="6013805" y="1246648"/>
            <a:ext cx="1019276" cy="1019276"/>
          </a:xfrm>
          <a:prstGeom prst="rect">
            <a:avLst/>
          </a:prstGeom>
        </p:spPr>
      </p:pic>
      <p:pic>
        <p:nvPicPr>
          <p:cNvPr id="103" name="Picture 102" descr="chip_R_1002_2013361.jpg">
            <a:extLst>
              <a:ext uri="{FF2B5EF4-FFF2-40B4-BE49-F238E27FC236}">
                <a16:creationId xmlns:a16="http://schemas.microsoft.com/office/drawing/2014/main" id="{9801623F-3955-4E69-9C57-DEDDCD6E8E60}"/>
              </a:ext>
            </a:extLst>
          </p:cNvPr>
          <p:cNvPicPr>
            <a:picLocks noChangeAspect="1"/>
          </p:cNvPicPr>
          <p:nvPr/>
        </p:nvPicPr>
        <p:blipFill>
          <a:blip r:embed="rId6" cstate="print"/>
          <a:stretch>
            <a:fillRect/>
          </a:stretch>
        </p:blipFill>
        <p:spPr>
          <a:xfrm>
            <a:off x="6038127" y="2720633"/>
            <a:ext cx="1019276" cy="1019276"/>
          </a:xfrm>
          <a:prstGeom prst="rect">
            <a:avLst/>
          </a:prstGeom>
        </p:spPr>
      </p:pic>
      <p:sp>
        <p:nvSpPr>
          <p:cNvPr id="104" name="TextBox 103">
            <a:extLst>
              <a:ext uri="{FF2B5EF4-FFF2-40B4-BE49-F238E27FC236}">
                <a16:creationId xmlns:a16="http://schemas.microsoft.com/office/drawing/2014/main" id="{6456A9F8-5BA8-4DAE-AD46-2765EC62F13E}"/>
              </a:ext>
            </a:extLst>
          </p:cNvPr>
          <p:cNvSpPr txBox="1"/>
          <p:nvPr/>
        </p:nvSpPr>
        <p:spPr>
          <a:xfrm>
            <a:off x="7149721" y="1525454"/>
            <a:ext cx="1218006" cy="230832"/>
          </a:xfrm>
          <a:prstGeom prst="rect">
            <a:avLst/>
          </a:prstGeom>
          <a:noFill/>
        </p:spPr>
        <p:txBody>
          <a:bodyPr wrap="square" rtlCol="0">
            <a:spAutoFit/>
          </a:bodyPr>
          <a:lstStyle/>
          <a:p>
            <a:r>
              <a:rPr lang="en-US" sz="900" dirty="0"/>
              <a:t>ABI Image</a:t>
            </a:r>
          </a:p>
        </p:txBody>
      </p:sp>
      <p:sp>
        <p:nvSpPr>
          <p:cNvPr id="105" name="TextBox 104">
            <a:extLst>
              <a:ext uri="{FF2B5EF4-FFF2-40B4-BE49-F238E27FC236}">
                <a16:creationId xmlns:a16="http://schemas.microsoft.com/office/drawing/2014/main" id="{C6E81DB4-8833-40DC-838F-2E4952BF4D7A}"/>
              </a:ext>
            </a:extLst>
          </p:cNvPr>
          <p:cNvSpPr txBox="1"/>
          <p:nvPr/>
        </p:nvSpPr>
        <p:spPr>
          <a:xfrm>
            <a:off x="6258457" y="3724638"/>
            <a:ext cx="705845" cy="230832"/>
          </a:xfrm>
          <a:prstGeom prst="rect">
            <a:avLst/>
          </a:prstGeom>
          <a:noFill/>
        </p:spPr>
        <p:txBody>
          <a:bodyPr wrap="square" rtlCol="0">
            <a:spAutoFit/>
          </a:bodyPr>
          <a:lstStyle/>
          <a:p>
            <a:r>
              <a:rPr lang="en-US" sz="900" dirty="0"/>
              <a:t>Landmark</a:t>
            </a:r>
          </a:p>
        </p:txBody>
      </p:sp>
      <p:pic>
        <p:nvPicPr>
          <p:cNvPr id="106" name="Picture 105" descr="abi_R_1002_G16.jpg">
            <a:extLst>
              <a:ext uri="{FF2B5EF4-FFF2-40B4-BE49-F238E27FC236}">
                <a16:creationId xmlns:a16="http://schemas.microsoft.com/office/drawing/2014/main" id="{2BAA83B5-DF60-4F8D-B8EF-6F17BCBA6F07}"/>
              </a:ext>
            </a:extLst>
          </p:cNvPr>
          <p:cNvPicPr>
            <a:picLocks noChangeAspect="1"/>
          </p:cNvPicPr>
          <p:nvPr/>
        </p:nvPicPr>
        <p:blipFill>
          <a:blip r:embed="rId5" cstate="print"/>
          <a:stretch>
            <a:fillRect/>
          </a:stretch>
        </p:blipFill>
        <p:spPr>
          <a:xfrm>
            <a:off x="8028602" y="1230384"/>
            <a:ext cx="1019276" cy="1019276"/>
          </a:xfrm>
          <a:prstGeom prst="rect">
            <a:avLst/>
          </a:prstGeom>
        </p:spPr>
      </p:pic>
      <p:cxnSp>
        <p:nvCxnSpPr>
          <p:cNvPr id="107" name="Straight Arrow Connector 106">
            <a:extLst>
              <a:ext uri="{FF2B5EF4-FFF2-40B4-BE49-F238E27FC236}">
                <a16:creationId xmlns:a16="http://schemas.microsoft.com/office/drawing/2014/main" id="{E709A453-28D6-4450-966A-B4302E77AEAE}"/>
              </a:ext>
            </a:extLst>
          </p:cNvPr>
          <p:cNvCxnSpPr>
            <a:cxnSpLocks/>
          </p:cNvCxnSpPr>
          <p:nvPr/>
        </p:nvCxnSpPr>
        <p:spPr>
          <a:xfrm>
            <a:off x="7102635" y="1891796"/>
            <a:ext cx="925967"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15E4F664-544D-4625-9069-13791169C66E}"/>
              </a:ext>
            </a:extLst>
          </p:cNvPr>
          <p:cNvSpPr txBox="1"/>
          <p:nvPr/>
        </p:nvSpPr>
        <p:spPr>
          <a:xfrm>
            <a:off x="8357947" y="3895089"/>
            <a:ext cx="557453" cy="230832"/>
          </a:xfrm>
          <a:prstGeom prst="rect">
            <a:avLst/>
          </a:prstGeom>
          <a:noFill/>
        </p:spPr>
        <p:txBody>
          <a:bodyPr wrap="square" rtlCol="0">
            <a:spAutoFit/>
          </a:bodyPr>
          <a:lstStyle/>
          <a:p>
            <a:r>
              <a:rPr lang="en-US" sz="900" dirty="0"/>
              <a:t>ADP</a:t>
            </a:r>
          </a:p>
        </p:txBody>
      </p:sp>
      <p:cxnSp>
        <p:nvCxnSpPr>
          <p:cNvPr id="109" name="Straight Arrow Connector 108">
            <a:extLst>
              <a:ext uri="{FF2B5EF4-FFF2-40B4-BE49-F238E27FC236}">
                <a16:creationId xmlns:a16="http://schemas.microsoft.com/office/drawing/2014/main" id="{187B22B3-6504-431C-B710-1AEAB3A51A6A}"/>
              </a:ext>
            </a:extLst>
          </p:cNvPr>
          <p:cNvCxnSpPr>
            <a:cxnSpLocks/>
            <a:endCxn id="100" idx="1"/>
          </p:cNvCxnSpPr>
          <p:nvPr/>
        </p:nvCxnSpPr>
        <p:spPr>
          <a:xfrm>
            <a:off x="7102635" y="2449319"/>
            <a:ext cx="925967" cy="6992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CE632629-0785-4387-955D-BB9E6CA48F08}"/>
              </a:ext>
            </a:extLst>
          </p:cNvPr>
          <p:cNvCxnSpPr>
            <a:cxnSpLocks/>
          </p:cNvCxnSpPr>
          <p:nvPr/>
        </p:nvCxnSpPr>
        <p:spPr>
          <a:xfrm flipV="1">
            <a:off x="6523443" y="2438356"/>
            <a:ext cx="579192" cy="193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3" name="TextBox 122">
            <a:extLst>
              <a:ext uri="{FF2B5EF4-FFF2-40B4-BE49-F238E27FC236}">
                <a16:creationId xmlns:a16="http://schemas.microsoft.com/office/drawing/2014/main" id="{78A7CB83-1103-4360-9B11-41D84926B95A}"/>
              </a:ext>
            </a:extLst>
          </p:cNvPr>
          <p:cNvSpPr txBox="1"/>
          <p:nvPr/>
        </p:nvSpPr>
        <p:spPr>
          <a:xfrm>
            <a:off x="204761" y="2203408"/>
            <a:ext cx="5404958" cy="523220"/>
          </a:xfrm>
          <a:prstGeom prst="rect">
            <a:avLst/>
          </a:prstGeom>
          <a:noFill/>
        </p:spPr>
        <p:txBody>
          <a:bodyPr wrap="square" rtlCol="0">
            <a:spAutoFit/>
          </a:bodyPr>
          <a:lstStyle/>
          <a:p>
            <a:r>
              <a:rPr lang="en-US" sz="1400" u="sng" dirty="0"/>
              <a:t>NRT output web site</a:t>
            </a:r>
            <a:r>
              <a:rPr lang="en-US" sz="1400" dirty="0"/>
              <a:t>:  https://www.star.nesdis.noaa.gov/GOESCal/index.php</a:t>
            </a:r>
          </a:p>
        </p:txBody>
      </p:sp>
      <p:sp>
        <p:nvSpPr>
          <p:cNvPr id="125" name="Arc 124">
            <a:extLst>
              <a:ext uri="{FF2B5EF4-FFF2-40B4-BE49-F238E27FC236}">
                <a16:creationId xmlns:a16="http://schemas.microsoft.com/office/drawing/2014/main" id="{4435882F-8AA7-491B-B0B6-F54B6F2FE973}"/>
              </a:ext>
            </a:extLst>
          </p:cNvPr>
          <p:cNvSpPr/>
          <p:nvPr/>
        </p:nvSpPr>
        <p:spPr bwMode="auto">
          <a:xfrm rot="1161416">
            <a:off x="8472796" y="2593132"/>
            <a:ext cx="307846" cy="1009487"/>
          </a:xfrm>
          <a:prstGeom prst="arc">
            <a:avLst>
              <a:gd name="adj1" fmla="val 16825226"/>
              <a:gd name="adj2" fmla="val 5088498"/>
            </a:avLst>
          </a:prstGeom>
          <a:no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81398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4300"/>
            <a:ext cx="6361043" cy="768927"/>
          </a:xfrm>
        </p:spPr>
        <p:txBody>
          <a:bodyPr>
            <a:noAutofit/>
          </a:bodyPr>
          <a:lstStyle/>
          <a:p>
            <a:r>
              <a:rPr lang="en-US" sz="5400" dirty="0"/>
              <a:t>CENRAIS on the Web</a:t>
            </a:r>
          </a:p>
        </p:txBody>
      </p:sp>
      <p:sp>
        <p:nvSpPr>
          <p:cNvPr id="4" name="Slide Number Placeholder 3"/>
          <p:cNvSpPr>
            <a:spLocks noGrp="1"/>
          </p:cNvSpPr>
          <p:nvPr>
            <p:ph type="sldNum" sz="quarter" idx="12"/>
          </p:nvPr>
        </p:nvSpPr>
        <p:spPr/>
        <p:txBody>
          <a:bodyPr/>
          <a:lstStyle/>
          <a:p>
            <a:fld id="{F88F6E14-FEAF-4979-AC9D-05B4C7341073}" type="slidenum">
              <a:rPr lang="en-US" smtClean="0"/>
              <a:pPr/>
              <a:t>8</a:t>
            </a:fld>
            <a:endParaRPr lang="en-US"/>
          </a:p>
        </p:txBody>
      </p:sp>
      <p:sp>
        <p:nvSpPr>
          <p:cNvPr id="5" name="Subtitle 4"/>
          <p:cNvSpPr>
            <a:spLocks noGrp="1"/>
          </p:cNvSpPr>
          <p:nvPr>
            <p:ph type="subTitle" idx="1"/>
          </p:nvPr>
        </p:nvSpPr>
        <p:spPr/>
        <p:txBody>
          <a:bodyPr/>
          <a:lstStyle/>
          <a:p>
            <a:r>
              <a:rPr lang="en-US" dirty="0"/>
              <a:t> </a:t>
            </a:r>
          </a:p>
        </p:txBody>
      </p:sp>
      <p:sp>
        <p:nvSpPr>
          <p:cNvPr id="6" name="Content Placeholder 2"/>
          <p:cNvSpPr txBox="1">
            <a:spLocks/>
          </p:cNvSpPr>
          <p:nvPr/>
        </p:nvSpPr>
        <p:spPr>
          <a:xfrm>
            <a:off x="220707" y="4463731"/>
            <a:ext cx="4958141" cy="1950369"/>
          </a:xfrm>
          <a:prstGeom prst="rect">
            <a:avLst/>
          </a:prstGeom>
        </p:spPr>
        <p:txBody>
          <a:bodyPr vert="horz" lIns="0" rIns="18288">
            <a:normAutofit fontScale="55000" lnSpcReduction="20000"/>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457200" indent="-457200" algn="l" defTabSz="914400">
              <a:buClr>
                <a:schemeClr val="bg1"/>
              </a:buClr>
              <a:buFont typeface="Wingdings" panose="05000000000000000000" pitchFamily="2" charset="2"/>
              <a:buChar char="v"/>
            </a:pPr>
            <a:r>
              <a:rPr lang="en-US" sz="2700" dirty="0">
                <a:hlinkClick r:id="rId2"/>
              </a:rPr>
              <a:t>https://www.star.nesdis.noaa.gov/GOESCal/</a:t>
            </a:r>
            <a:endParaRPr lang="en-US" sz="2700" dirty="0"/>
          </a:p>
          <a:p>
            <a:pPr marL="457200" indent="-457200" algn="l" defTabSz="914400">
              <a:buClr>
                <a:schemeClr val="bg1"/>
              </a:buClr>
              <a:buFont typeface="Wingdings" panose="05000000000000000000" pitchFamily="2" charset="2"/>
              <a:buChar char="v"/>
            </a:pPr>
            <a:r>
              <a:rPr lang="en-US" sz="2700" dirty="0"/>
              <a:t>Pull-Down Menu (PDM) leads to the ABI geometric calibration monitoring web page for each satellite.</a:t>
            </a:r>
          </a:p>
          <a:p>
            <a:pPr marL="457200" indent="-457200" algn="l" defTabSz="914400">
              <a:buClr>
                <a:schemeClr val="bg1"/>
              </a:buClr>
              <a:buFont typeface="Wingdings" panose="05000000000000000000" pitchFamily="2" charset="2"/>
              <a:buChar char="v"/>
            </a:pPr>
            <a:r>
              <a:rPr lang="en-US" sz="2700" dirty="0"/>
              <a:t>First PDM on the page lists the monitored parameters.</a:t>
            </a:r>
          </a:p>
          <a:p>
            <a:pPr marL="457200" indent="-457200" algn="l" defTabSz="914400">
              <a:buClr>
                <a:schemeClr val="bg1"/>
              </a:buClr>
              <a:buFont typeface="Wingdings" panose="05000000000000000000" pitchFamily="2" charset="2"/>
              <a:buChar char="v"/>
            </a:pPr>
            <a:r>
              <a:rPr lang="en-US" sz="2700" dirty="0"/>
              <a:t>Second PDM lists the plots for selected parameter, including anomaly flags for weekly and monthly trending.</a:t>
            </a:r>
          </a:p>
          <a:p>
            <a:pPr marL="457200" indent="-457200" algn="l" defTabSz="914400">
              <a:buClr>
                <a:schemeClr val="bg1"/>
              </a:buClr>
              <a:buFont typeface="Wingdings" panose="05000000000000000000" pitchFamily="2" charset="2"/>
              <a:buChar char="v"/>
            </a:pPr>
            <a:r>
              <a:rPr lang="en-US" sz="2700" dirty="0"/>
              <a:t>Third PDM shows the calendar</a:t>
            </a:r>
            <a:r>
              <a:rPr lang="en-US" dirty="0"/>
              <a:t>.</a:t>
            </a:r>
          </a:p>
        </p:txBody>
      </p:sp>
      <p:pic>
        <p:nvPicPr>
          <p:cNvPr id="7" name="Picture 6"/>
          <p:cNvPicPr>
            <a:picLocks noChangeAspect="1"/>
          </p:cNvPicPr>
          <p:nvPr/>
        </p:nvPicPr>
        <p:blipFill>
          <a:blip r:embed="rId3"/>
          <a:stretch>
            <a:fillRect/>
          </a:stretch>
        </p:blipFill>
        <p:spPr>
          <a:xfrm>
            <a:off x="457200" y="1101213"/>
            <a:ext cx="2892375" cy="3195484"/>
          </a:xfrm>
          <a:prstGeom prst="rect">
            <a:avLst/>
          </a:prstGeom>
        </p:spPr>
      </p:pic>
      <p:pic>
        <p:nvPicPr>
          <p:cNvPr id="8" name="Picture 7"/>
          <p:cNvPicPr>
            <a:picLocks noChangeAspect="1"/>
          </p:cNvPicPr>
          <p:nvPr/>
        </p:nvPicPr>
        <p:blipFill>
          <a:blip r:embed="rId4"/>
          <a:stretch>
            <a:fillRect/>
          </a:stretch>
        </p:blipFill>
        <p:spPr>
          <a:xfrm>
            <a:off x="3509975" y="1101213"/>
            <a:ext cx="3181074" cy="2576051"/>
          </a:xfrm>
          <a:prstGeom prst="rect">
            <a:avLst/>
          </a:prstGeom>
        </p:spPr>
      </p:pic>
      <p:pic>
        <p:nvPicPr>
          <p:cNvPr id="9" name="Picture 8"/>
          <p:cNvPicPr>
            <a:picLocks noChangeAspect="1"/>
          </p:cNvPicPr>
          <p:nvPr/>
        </p:nvPicPr>
        <p:blipFill>
          <a:blip r:embed="rId5"/>
          <a:stretch>
            <a:fillRect/>
          </a:stretch>
        </p:blipFill>
        <p:spPr>
          <a:xfrm>
            <a:off x="5624933" y="1861872"/>
            <a:ext cx="3194350" cy="2586802"/>
          </a:xfrm>
          <a:prstGeom prst="rect">
            <a:avLst/>
          </a:prstGeom>
        </p:spPr>
      </p:pic>
      <p:pic>
        <p:nvPicPr>
          <p:cNvPr id="10" name="Picture 9"/>
          <p:cNvPicPr>
            <a:picLocks noChangeAspect="1"/>
          </p:cNvPicPr>
          <p:nvPr/>
        </p:nvPicPr>
        <p:blipFill rotWithShape="1">
          <a:blip r:embed="rId6"/>
          <a:srcRect t="-1" b="42222"/>
          <a:stretch/>
        </p:blipFill>
        <p:spPr>
          <a:xfrm>
            <a:off x="5046632" y="3958818"/>
            <a:ext cx="3908520" cy="1828800"/>
          </a:xfrm>
          <a:prstGeom prst="rect">
            <a:avLst/>
          </a:prstGeom>
        </p:spPr>
      </p:pic>
      <p:cxnSp>
        <p:nvCxnSpPr>
          <p:cNvPr id="11" name="Straight Arrow Connector 10"/>
          <p:cNvCxnSpPr/>
          <p:nvPr/>
        </p:nvCxnSpPr>
        <p:spPr bwMode="auto">
          <a:xfrm flipV="1">
            <a:off x="298174" y="1327355"/>
            <a:ext cx="616226" cy="3244645"/>
          </a:xfrm>
          <a:prstGeom prst="straightConnector1">
            <a:avLst/>
          </a:prstGeom>
          <a:solidFill>
            <a:srgbClr val="FFFF66"/>
          </a:solidFill>
          <a:ln w="15875" cap="flat" cmpd="sng" algn="ctr">
            <a:solidFill>
              <a:schemeClr val="bg1"/>
            </a:solidFill>
            <a:prstDash val="dash"/>
            <a:round/>
            <a:headEnd type="none" w="med" len="med"/>
            <a:tailEnd type="triangle"/>
          </a:ln>
          <a:effectLst/>
        </p:spPr>
      </p:cxnSp>
      <p:cxnSp>
        <p:nvCxnSpPr>
          <p:cNvPr id="12" name="Straight Arrow Connector 11"/>
          <p:cNvCxnSpPr/>
          <p:nvPr/>
        </p:nvCxnSpPr>
        <p:spPr bwMode="auto">
          <a:xfrm flipV="1">
            <a:off x="298174" y="3323304"/>
            <a:ext cx="350755" cy="1507113"/>
          </a:xfrm>
          <a:prstGeom prst="straightConnector1">
            <a:avLst/>
          </a:prstGeom>
          <a:solidFill>
            <a:srgbClr val="FFFF66"/>
          </a:solidFill>
          <a:ln w="15875" cap="flat" cmpd="sng" algn="ctr">
            <a:solidFill>
              <a:schemeClr val="bg1"/>
            </a:solidFill>
            <a:prstDash val="dash"/>
            <a:round/>
            <a:headEnd type="none" w="med" len="med"/>
            <a:tailEnd type="triangle"/>
          </a:ln>
          <a:effectLst/>
        </p:spPr>
      </p:cxnSp>
      <p:cxnSp>
        <p:nvCxnSpPr>
          <p:cNvPr id="13" name="Straight Arrow Connector 12"/>
          <p:cNvCxnSpPr/>
          <p:nvPr/>
        </p:nvCxnSpPr>
        <p:spPr bwMode="auto">
          <a:xfrm flipV="1">
            <a:off x="298174" y="1740310"/>
            <a:ext cx="3851039" cy="3470787"/>
          </a:xfrm>
          <a:prstGeom prst="straightConnector1">
            <a:avLst/>
          </a:prstGeom>
          <a:solidFill>
            <a:srgbClr val="FFFF66"/>
          </a:solidFill>
          <a:ln w="15875" cap="flat" cmpd="sng" algn="ctr">
            <a:solidFill>
              <a:schemeClr val="bg1"/>
            </a:solidFill>
            <a:prstDash val="dash"/>
            <a:round/>
            <a:headEnd type="none" w="med" len="med"/>
            <a:tailEnd type="triangle"/>
          </a:ln>
          <a:effectLst/>
        </p:spPr>
      </p:cxnSp>
      <p:cxnSp>
        <p:nvCxnSpPr>
          <p:cNvPr id="14" name="Straight Arrow Connector 13"/>
          <p:cNvCxnSpPr/>
          <p:nvPr/>
        </p:nvCxnSpPr>
        <p:spPr bwMode="auto">
          <a:xfrm flipV="1">
            <a:off x="298174" y="2497394"/>
            <a:ext cx="7154678" cy="3148032"/>
          </a:xfrm>
          <a:prstGeom prst="straightConnector1">
            <a:avLst/>
          </a:prstGeom>
          <a:solidFill>
            <a:srgbClr val="FFFF66"/>
          </a:solidFill>
          <a:ln w="15875" cap="flat" cmpd="sng" algn="ctr">
            <a:solidFill>
              <a:schemeClr val="bg1"/>
            </a:solidFill>
            <a:prstDash val="dash"/>
            <a:round/>
            <a:headEnd type="none" w="med" len="med"/>
            <a:tailEnd type="triangle"/>
          </a:ln>
          <a:effectLst/>
        </p:spPr>
      </p:cxnSp>
      <p:cxnSp>
        <p:nvCxnSpPr>
          <p:cNvPr id="15" name="Straight Arrow Connector 14"/>
          <p:cNvCxnSpPr>
            <a:cxnSpLocks/>
          </p:cNvCxnSpPr>
          <p:nvPr/>
        </p:nvCxnSpPr>
        <p:spPr bwMode="auto">
          <a:xfrm flipV="1">
            <a:off x="298174" y="4748983"/>
            <a:ext cx="8137903" cy="1467179"/>
          </a:xfrm>
          <a:prstGeom prst="straightConnector1">
            <a:avLst/>
          </a:prstGeom>
          <a:solidFill>
            <a:srgbClr val="FFFF66"/>
          </a:solidFill>
          <a:ln w="15875" cap="flat" cmpd="sng" algn="ctr">
            <a:solidFill>
              <a:schemeClr val="bg1"/>
            </a:solidFill>
            <a:prstDash val="dash"/>
            <a:round/>
            <a:headEnd type="none" w="med" len="med"/>
            <a:tailEnd type="triangle"/>
          </a:ln>
          <a:effectLst/>
        </p:spPr>
      </p:cxnSp>
      <p:cxnSp>
        <p:nvCxnSpPr>
          <p:cNvPr id="16" name="Straight Arrow Connector 15"/>
          <p:cNvCxnSpPr/>
          <p:nvPr/>
        </p:nvCxnSpPr>
        <p:spPr bwMode="auto">
          <a:xfrm flipV="1">
            <a:off x="993058" y="1740310"/>
            <a:ext cx="3746090" cy="1582993"/>
          </a:xfrm>
          <a:prstGeom prst="straightConnector1">
            <a:avLst/>
          </a:prstGeom>
          <a:solidFill>
            <a:srgbClr val="FFFF66"/>
          </a:solidFill>
          <a:ln w="25400" cap="flat" cmpd="sng" algn="ctr">
            <a:solidFill>
              <a:srgbClr val="00B050"/>
            </a:solidFill>
            <a:prstDash val="solid"/>
            <a:round/>
            <a:headEnd type="none" w="med" len="med"/>
            <a:tailEnd type="arrow"/>
          </a:ln>
          <a:effectLst/>
        </p:spPr>
      </p:cxnSp>
      <p:cxnSp>
        <p:nvCxnSpPr>
          <p:cNvPr id="17" name="Straight Arrow Connector 16"/>
          <p:cNvCxnSpPr/>
          <p:nvPr/>
        </p:nvCxnSpPr>
        <p:spPr bwMode="auto">
          <a:xfrm>
            <a:off x="4807974" y="1740310"/>
            <a:ext cx="2900516" cy="757084"/>
          </a:xfrm>
          <a:prstGeom prst="straightConnector1">
            <a:avLst/>
          </a:prstGeom>
          <a:solidFill>
            <a:srgbClr val="FFFF66"/>
          </a:solidFill>
          <a:ln w="25400" cap="flat" cmpd="sng" algn="ctr">
            <a:solidFill>
              <a:srgbClr val="00B050"/>
            </a:solidFill>
            <a:prstDash val="solid"/>
            <a:round/>
            <a:headEnd type="none" w="med" len="med"/>
            <a:tailEnd type="arrow"/>
          </a:ln>
          <a:effectLst/>
        </p:spPr>
      </p:cxnSp>
      <p:cxnSp>
        <p:nvCxnSpPr>
          <p:cNvPr id="18" name="Straight Arrow Connector 17"/>
          <p:cNvCxnSpPr/>
          <p:nvPr/>
        </p:nvCxnSpPr>
        <p:spPr bwMode="auto">
          <a:xfrm>
            <a:off x="7862984" y="2497395"/>
            <a:ext cx="573093" cy="2713702"/>
          </a:xfrm>
          <a:prstGeom prst="straightConnector1">
            <a:avLst/>
          </a:prstGeom>
          <a:solidFill>
            <a:srgbClr val="FFFF66"/>
          </a:solidFill>
          <a:ln w="25400" cap="flat" cmpd="sng" algn="ctr">
            <a:solidFill>
              <a:srgbClr val="00B050"/>
            </a:solidFill>
            <a:prstDash val="solid"/>
            <a:round/>
            <a:headEnd type="none" w="med" len="med"/>
            <a:tailEnd type="arrow"/>
          </a:ln>
          <a:effectLst/>
        </p:spPr>
      </p:cxnSp>
    </p:spTree>
    <p:extLst>
      <p:ext uri="{BB962C8B-B14F-4D97-AF65-F5344CB8AC3E}">
        <p14:creationId xmlns:p14="http://schemas.microsoft.com/office/powerpoint/2010/main" val="3831993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4300"/>
            <a:ext cx="6370983" cy="768927"/>
          </a:xfrm>
        </p:spPr>
        <p:txBody>
          <a:bodyPr>
            <a:noAutofit/>
          </a:bodyPr>
          <a:lstStyle/>
          <a:p>
            <a:r>
              <a:rPr lang="en-US" sz="3600" dirty="0"/>
              <a:t>Navigation Anomaly Monitoring</a:t>
            </a:r>
          </a:p>
        </p:txBody>
      </p:sp>
      <p:sp>
        <p:nvSpPr>
          <p:cNvPr id="4" name="Slide Number Placeholder 3"/>
          <p:cNvSpPr>
            <a:spLocks noGrp="1"/>
          </p:cNvSpPr>
          <p:nvPr>
            <p:ph type="sldNum" sz="quarter" idx="12"/>
          </p:nvPr>
        </p:nvSpPr>
        <p:spPr/>
        <p:txBody>
          <a:bodyPr/>
          <a:lstStyle/>
          <a:p>
            <a:fld id="{F88F6E14-FEAF-4979-AC9D-05B4C7341073}" type="slidenum">
              <a:rPr lang="en-US" smtClean="0"/>
              <a:pPr/>
              <a:t>9</a:t>
            </a:fld>
            <a:endParaRPr lang="en-US"/>
          </a:p>
        </p:txBody>
      </p:sp>
      <p:sp>
        <p:nvSpPr>
          <p:cNvPr id="5" name="Subtitle 4"/>
          <p:cNvSpPr>
            <a:spLocks noGrp="1"/>
          </p:cNvSpPr>
          <p:nvPr>
            <p:ph type="subTitle" idx="1"/>
          </p:nvPr>
        </p:nvSpPr>
        <p:spPr/>
        <p:txBody>
          <a:bodyPr/>
          <a:lstStyle/>
          <a:p>
            <a:r>
              <a:rPr lang="en-US" dirty="0"/>
              <a:t> </a:t>
            </a:r>
          </a:p>
        </p:txBody>
      </p:sp>
      <p:sp>
        <p:nvSpPr>
          <p:cNvPr id="6" name="Content Placeholder 2"/>
          <p:cNvSpPr txBox="1">
            <a:spLocks/>
          </p:cNvSpPr>
          <p:nvPr/>
        </p:nvSpPr>
        <p:spPr>
          <a:xfrm>
            <a:off x="440093" y="5730835"/>
            <a:ext cx="1666567" cy="283828"/>
          </a:xfrm>
          <a:prstGeom prst="rect">
            <a:avLst/>
          </a:prstGeom>
          <a:ln w="12700">
            <a:solidFill>
              <a:schemeClr val="tx1"/>
            </a:solidFill>
          </a:ln>
        </p:spPr>
        <p:txBody>
          <a:bodyPr vert="horz" lIns="0" rIns="18288">
            <a:normAutofit lnSpcReduction="10000"/>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defTabSz="914400"/>
            <a:r>
              <a:rPr lang="en-US" sz="1400"/>
              <a:t>Anomaly detected</a:t>
            </a:r>
          </a:p>
          <a:p>
            <a:pPr defTabSz="914400"/>
            <a:endParaRPr lang="en-US" dirty="0"/>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Effect>
                      <a14:saturation sat="400000"/>
                    </a14:imgEffect>
                  </a14:imgLayer>
                </a14:imgProps>
              </a:ext>
            </a:extLst>
          </a:blip>
          <a:srcRect l="1998" t="7999" r="2014" b="6681"/>
          <a:stretch/>
        </p:blipFill>
        <p:spPr>
          <a:xfrm>
            <a:off x="270068" y="1161905"/>
            <a:ext cx="3092564" cy="2061709"/>
          </a:xfrm>
          <a:prstGeom prst="rect">
            <a:avLst/>
          </a:prstGeom>
          <a:ln w="12700">
            <a:solidFill>
              <a:schemeClr val="tx1"/>
            </a:solidFill>
          </a:ln>
        </p:spPr>
      </p:pic>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sharpenSoften amount="100000"/>
                    </a14:imgEffect>
                  </a14:imgLayer>
                </a14:imgProps>
              </a:ext>
            </a:extLst>
          </a:blip>
          <a:srcRect l="1998" t="7999" r="2014" b="6681"/>
          <a:stretch/>
        </p:blipFill>
        <p:spPr>
          <a:xfrm>
            <a:off x="258467" y="3269601"/>
            <a:ext cx="3104165" cy="2069443"/>
          </a:xfrm>
          <a:prstGeom prst="rect">
            <a:avLst/>
          </a:prstGeom>
          <a:ln w="12700">
            <a:solidFill>
              <a:schemeClr val="tx1"/>
            </a:solidFill>
          </a:ln>
        </p:spPr>
      </p:pic>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sharpenSoften amount="24000"/>
                    </a14:imgEffect>
                  </a14:imgLayer>
                </a14:imgProps>
              </a:ext>
            </a:extLst>
          </a:blip>
          <a:srcRect l="1998" t="7999" r="2014" b="6681"/>
          <a:stretch/>
        </p:blipFill>
        <p:spPr>
          <a:xfrm>
            <a:off x="3747693" y="1145911"/>
            <a:ext cx="5377190" cy="3584794"/>
          </a:xfrm>
          <a:prstGeom prst="rect">
            <a:avLst/>
          </a:prstGeom>
          <a:ln w="12700">
            <a:solidFill>
              <a:schemeClr val="tx1"/>
            </a:solidFill>
          </a:ln>
        </p:spPr>
      </p:pic>
      <p:pic>
        <p:nvPicPr>
          <p:cNvPr id="10" name="Picture 9"/>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100000"/>
                    </a14:imgEffect>
                  </a14:imgLayer>
                </a14:imgProps>
              </a:ext>
              <a:ext uri="{28A0092B-C50C-407E-A947-70E740481C1C}">
                <a14:useLocalDpi xmlns:a14="http://schemas.microsoft.com/office/drawing/2010/main" val="0"/>
              </a:ext>
            </a:extLst>
          </a:blip>
          <a:srcRect l="13894" r="5514"/>
          <a:stretch/>
        </p:blipFill>
        <p:spPr>
          <a:xfrm>
            <a:off x="3443847" y="4868487"/>
            <a:ext cx="1196977" cy="1446490"/>
          </a:xfrm>
          <a:prstGeom prst="rect">
            <a:avLst/>
          </a:prstGeom>
          <a:ln w="12700">
            <a:solidFill>
              <a:schemeClr val="tx1"/>
            </a:solidFill>
          </a:ln>
        </p:spPr>
      </p:pic>
      <p:pic>
        <p:nvPicPr>
          <p:cNvPr id="11" name="Picture 10"/>
          <p:cNvPicPr>
            <a:picLocks noChangeAspect="1"/>
          </p:cNvPicPr>
          <p:nvPr/>
        </p:nvPicPr>
        <p:blipFill rotWithShape="1">
          <a:blip r:embed="rId10" cstate="print">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val="0"/>
              </a:ext>
            </a:extLst>
          </a:blip>
          <a:srcRect l="15062" r="4600"/>
          <a:stretch/>
        </p:blipFill>
        <p:spPr>
          <a:xfrm>
            <a:off x="6037005" y="4855788"/>
            <a:ext cx="1203675" cy="1459189"/>
          </a:xfrm>
          <a:prstGeom prst="rect">
            <a:avLst/>
          </a:prstGeom>
          <a:ln w="12700">
            <a:solidFill>
              <a:schemeClr val="tx1"/>
            </a:solidFill>
          </a:ln>
        </p:spPr>
      </p:pic>
      <p:pic>
        <p:nvPicPr>
          <p:cNvPr id="12" name="Picture 11"/>
          <p:cNvPicPr>
            <a:picLocks noChangeAspect="1"/>
          </p:cNvPicPr>
          <p:nvPr/>
        </p:nvPicPr>
        <p:blipFill rotWithShape="1">
          <a:blip r:embed="rId12" cstate="print">
            <a:extLst>
              <a:ext uri="{BEBA8EAE-BF5A-486C-A8C5-ECC9F3942E4B}">
                <a14:imgProps xmlns:a14="http://schemas.microsoft.com/office/drawing/2010/main">
                  <a14:imgLayer r:embed="rId13">
                    <a14:imgEffect>
                      <a14:sharpenSoften amount="100000"/>
                    </a14:imgEffect>
                  </a14:imgLayer>
                </a14:imgProps>
              </a:ext>
              <a:ext uri="{28A0092B-C50C-407E-A947-70E740481C1C}">
                <a14:useLocalDpi xmlns:a14="http://schemas.microsoft.com/office/drawing/2010/main" val="0"/>
              </a:ext>
            </a:extLst>
          </a:blip>
          <a:srcRect l="7500" r="-1249"/>
          <a:stretch/>
        </p:blipFill>
        <p:spPr>
          <a:xfrm>
            <a:off x="4670452" y="5173006"/>
            <a:ext cx="1332064" cy="1136695"/>
          </a:xfrm>
          <a:prstGeom prst="rect">
            <a:avLst/>
          </a:prstGeom>
          <a:ln w="12700">
            <a:solidFill>
              <a:schemeClr val="tx1"/>
            </a:solidFill>
          </a:ln>
        </p:spPr>
      </p:pic>
      <p:pic>
        <p:nvPicPr>
          <p:cNvPr id="13" name="Picture 12"/>
          <p:cNvPicPr>
            <a:picLocks noChangeAspect="1"/>
          </p:cNvPicPr>
          <p:nvPr/>
        </p:nvPicPr>
        <p:blipFill rotWithShape="1">
          <a:blip r:embed="rId14" cstate="print">
            <a:extLst>
              <a:ext uri="{BEBA8EAE-BF5A-486C-A8C5-ECC9F3942E4B}">
                <a14:imgProps xmlns:a14="http://schemas.microsoft.com/office/drawing/2010/main">
                  <a14:imgLayer r:embed="rId15">
                    <a14:imgEffect>
                      <a14:sharpenSoften amount="100000"/>
                    </a14:imgEffect>
                  </a14:imgLayer>
                </a14:imgProps>
              </a:ext>
              <a:ext uri="{28A0092B-C50C-407E-A947-70E740481C1C}">
                <a14:useLocalDpi xmlns:a14="http://schemas.microsoft.com/office/drawing/2010/main" val="0"/>
              </a:ext>
            </a:extLst>
          </a:blip>
          <a:srcRect l="9332" t="1331" r="9332" b="10665"/>
          <a:stretch/>
        </p:blipFill>
        <p:spPr>
          <a:xfrm>
            <a:off x="7329457" y="4868487"/>
            <a:ext cx="1484343" cy="1606010"/>
          </a:xfrm>
          <a:prstGeom prst="rect">
            <a:avLst/>
          </a:prstGeom>
        </p:spPr>
      </p:pic>
      <p:sp>
        <p:nvSpPr>
          <p:cNvPr id="14" name="Content Placeholder 2"/>
          <p:cNvSpPr txBox="1">
            <a:spLocks/>
          </p:cNvSpPr>
          <p:nvPr/>
        </p:nvSpPr>
        <p:spPr bwMode="auto">
          <a:xfrm>
            <a:off x="457200" y="2309891"/>
            <a:ext cx="440257" cy="1801845"/>
          </a:xfrm>
          <a:prstGeom prst="rect">
            <a:avLst/>
          </a:prstGeom>
          <a:noFill/>
          <a:ln w="12700">
            <a:solidFill>
              <a:schemeClr val="bg1"/>
            </a:solidFill>
            <a:miter lim="800000"/>
            <a:headEnd/>
            <a:tailEnd/>
          </a:ln>
        </p:spPr>
        <p:txBody>
          <a:bodyPr vert="vert270" wrap="square" lIns="91440" tIns="45720" rIns="91440" bIns="45720" numCol="1" anchor="t" anchorCtr="0" compatLnSpc="1">
            <a:prstTxWarp prst="textNoShape">
              <a:avLst/>
            </a:prstTxWarp>
          </a:bodyPr>
          <a:lstStyle>
            <a:lvl1pPr marL="274320" indent="-274320" algn="l" rtl="0" eaLnBrk="0" fontAlgn="base" hangingPunct="0">
              <a:lnSpc>
                <a:spcPct val="100000"/>
              </a:lnSpc>
              <a:spcBef>
                <a:spcPts val="600"/>
              </a:spcBef>
              <a:spcAft>
                <a:spcPct val="0"/>
              </a:spcAft>
              <a:buChar char="•"/>
              <a:defRPr sz="2400">
                <a:solidFill>
                  <a:schemeClr val="tx1"/>
                </a:solidFill>
                <a:latin typeface="+mn-lt"/>
                <a:ea typeface="+mn-ea"/>
                <a:cs typeface="+mn-cs"/>
              </a:defRPr>
            </a:lvl1pPr>
            <a:lvl2pPr marL="571500" indent="-285750" algn="l" rtl="0" eaLnBrk="0" fontAlgn="base" hangingPunct="0">
              <a:lnSpc>
                <a:spcPct val="100000"/>
              </a:lnSpc>
              <a:spcBef>
                <a:spcPts val="200"/>
              </a:spcBef>
              <a:spcAft>
                <a:spcPct val="0"/>
              </a:spcAft>
              <a:buChar char="–"/>
              <a:defRPr sz="2000">
                <a:solidFill>
                  <a:schemeClr val="tx1"/>
                </a:solidFill>
                <a:latin typeface="+mn-lt"/>
              </a:defRPr>
            </a:lvl2pPr>
            <a:lvl3pPr marL="688975" indent="-228600" algn="l" rtl="0" eaLnBrk="0" fontAlgn="base" hangingPunct="0">
              <a:lnSpc>
                <a:spcPct val="100000"/>
              </a:lnSpc>
              <a:spcBef>
                <a:spcPts val="200"/>
              </a:spcBef>
              <a:spcAft>
                <a:spcPct val="0"/>
              </a:spcAft>
              <a:buChar char="•"/>
              <a:defRPr sz="1800">
                <a:solidFill>
                  <a:schemeClr val="tx1"/>
                </a:solidFill>
                <a:latin typeface="+mn-lt"/>
              </a:defRPr>
            </a:lvl3pPr>
            <a:lvl4pPr marL="914400" indent="-228600" algn="l" rtl="0" eaLnBrk="0" fontAlgn="base" hangingPunct="0">
              <a:lnSpc>
                <a:spcPct val="100000"/>
              </a:lnSpc>
              <a:spcBef>
                <a:spcPts val="200"/>
              </a:spcBef>
              <a:spcAft>
                <a:spcPct val="0"/>
              </a:spcAft>
              <a:buChar char="–"/>
              <a:defRPr sz="1600">
                <a:solidFill>
                  <a:schemeClr val="tx1"/>
                </a:solidFill>
                <a:latin typeface="+mn-lt"/>
              </a:defRPr>
            </a:lvl4pPr>
            <a:lvl5pPr marL="1201738" indent="-228600" algn="l" rtl="0" eaLnBrk="0" fontAlgn="base" hangingPunct="0">
              <a:lnSpc>
                <a:spcPct val="100000"/>
              </a:lnSpc>
              <a:spcBef>
                <a:spcPts val="200"/>
              </a:spcBef>
              <a:spcAft>
                <a:spcPct val="0"/>
              </a:spcAft>
              <a:buChar char="»"/>
              <a:defRPr sz="1400">
                <a:solidFill>
                  <a:schemeClr val="tx1"/>
                </a:solidFill>
                <a:latin typeface="+mn-lt"/>
              </a:defRPr>
            </a:lvl5pPr>
            <a:lvl6pPr marL="2514600" indent="-228600" algn="l" rtl="0" fontAlgn="base">
              <a:lnSpc>
                <a:spcPct val="115000"/>
              </a:lnSpc>
              <a:spcBef>
                <a:spcPct val="35000"/>
              </a:spcBef>
              <a:spcAft>
                <a:spcPct val="0"/>
              </a:spcAft>
              <a:buChar char="»"/>
              <a:defRPr sz="1200">
                <a:solidFill>
                  <a:schemeClr val="tx1"/>
                </a:solidFill>
                <a:latin typeface="+mn-lt"/>
              </a:defRPr>
            </a:lvl6pPr>
            <a:lvl7pPr marL="2971800" indent="-228600" algn="l" rtl="0" fontAlgn="base">
              <a:lnSpc>
                <a:spcPct val="115000"/>
              </a:lnSpc>
              <a:spcBef>
                <a:spcPct val="35000"/>
              </a:spcBef>
              <a:spcAft>
                <a:spcPct val="0"/>
              </a:spcAft>
              <a:buChar char="»"/>
              <a:defRPr sz="1200">
                <a:solidFill>
                  <a:schemeClr val="tx1"/>
                </a:solidFill>
                <a:latin typeface="+mn-lt"/>
              </a:defRPr>
            </a:lvl7pPr>
            <a:lvl8pPr marL="3429000" indent="-228600" algn="l" rtl="0" fontAlgn="base">
              <a:lnSpc>
                <a:spcPct val="115000"/>
              </a:lnSpc>
              <a:spcBef>
                <a:spcPct val="35000"/>
              </a:spcBef>
              <a:spcAft>
                <a:spcPct val="0"/>
              </a:spcAft>
              <a:buChar char="»"/>
              <a:defRPr sz="1200">
                <a:solidFill>
                  <a:schemeClr val="tx1"/>
                </a:solidFill>
                <a:latin typeface="+mn-lt"/>
              </a:defRPr>
            </a:lvl8pPr>
            <a:lvl9pPr marL="3886200" indent="-228600" algn="l" rtl="0" fontAlgn="base">
              <a:lnSpc>
                <a:spcPct val="115000"/>
              </a:lnSpc>
              <a:spcBef>
                <a:spcPct val="35000"/>
              </a:spcBef>
              <a:spcAft>
                <a:spcPct val="0"/>
              </a:spcAft>
              <a:buChar char="»"/>
              <a:defRPr sz="1200">
                <a:solidFill>
                  <a:schemeClr val="tx1"/>
                </a:solidFill>
                <a:latin typeface="+mn-lt"/>
              </a:defRPr>
            </a:lvl9pPr>
          </a:lstStyle>
          <a:p>
            <a:pPr marL="0" indent="0">
              <a:buFontTx/>
              <a:buNone/>
            </a:pPr>
            <a:r>
              <a:rPr lang="en-US" sz="1400" kern="0" dirty="0">
                <a:solidFill>
                  <a:schemeClr val="bg1"/>
                </a:solidFill>
              </a:rPr>
              <a:t>weekly trending plots</a:t>
            </a:r>
          </a:p>
          <a:p>
            <a:endParaRPr lang="en-US" kern="0" dirty="0"/>
          </a:p>
        </p:txBody>
      </p:sp>
      <p:cxnSp>
        <p:nvCxnSpPr>
          <p:cNvPr id="15" name="Straight Arrow Connector 14"/>
          <p:cNvCxnSpPr>
            <a:stCxn id="6" idx="0"/>
          </p:cNvCxnSpPr>
          <p:nvPr/>
        </p:nvCxnSpPr>
        <p:spPr bwMode="auto">
          <a:xfrm flipH="1" flipV="1">
            <a:off x="1273376" y="5339044"/>
            <a:ext cx="1" cy="391791"/>
          </a:xfrm>
          <a:prstGeom prst="straightConnector1">
            <a:avLst/>
          </a:prstGeom>
          <a:solidFill>
            <a:srgbClr val="FFFF66"/>
          </a:solidFill>
          <a:ln w="15875" cap="flat" cmpd="sng" algn="ctr">
            <a:solidFill>
              <a:schemeClr val="tx1"/>
            </a:solidFill>
            <a:prstDash val="solid"/>
            <a:round/>
            <a:headEnd type="none" w="med" len="med"/>
            <a:tailEnd type="triangle"/>
          </a:ln>
          <a:effectLst/>
        </p:spPr>
      </p:cxnSp>
      <p:cxnSp>
        <p:nvCxnSpPr>
          <p:cNvPr id="16" name="Straight Arrow Connector 15"/>
          <p:cNvCxnSpPr>
            <a:endCxn id="9" idx="1"/>
          </p:cNvCxnSpPr>
          <p:nvPr/>
        </p:nvCxnSpPr>
        <p:spPr bwMode="auto">
          <a:xfrm flipV="1">
            <a:off x="1283888" y="2938308"/>
            <a:ext cx="2463805" cy="2425007"/>
          </a:xfrm>
          <a:prstGeom prst="straightConnector1">
            <a:avLst/>
          </a:prstGeom>
          <a:solidFill>
            <a:srgbClr val="FFFF66"/>
          </a:solidFill>
          <a:ln w="15875" cap="flat" cmpd="sng" algn="ctr">
            <a:solidFill>
              <a:schemeClr val="bg1"/>
            </a:solidFill>
            <a:prstDash val="solid"/>
            <a:round/>
            <a:headEnd type="none" w="med" len="med"/>
            <a:tailEnd type="triangle"/>
          </a:ln>
          <a:effectLst/>
        </p:spPr>
      </p:cxnSp>
      <p:sp>
        <p:nvSpPr>
          <p:cNvPr id="17" name="Content Placeholder 2"/>
          <p:cNvSpPr txBox="1">
            <a:spLocks/>
          </p:cNvSpPr>
          <p:nvPr/>
        </p:nvSpPr>
        <p:spPr bwMode="auto">
          <a:xfrm>
            <a:off x="2116455" y="4162159"/>
            <a:ext cx="1571373" cy="283828"/>
          </a:xfrm>
          <a:prstGeom prst="rect">
            <a:avLst/>
          </a:prstGeom>
          <a:noFill/>
          <a:ln w="12700">
            <a:solidFill>
              <a:schemeClr val="bg1"/>
            </a:solidFill>
            <a:miter lim="800000"/>
            <a:headEnd/>
            <a:tailEnd/>
          </a:ln>
          <a:scene3d>
            <a:camera prst="orthographicFront">
              <a:rot lat="0" lon="0" rev="2700000"/>
            </a:camera>
            <a:lightRig rig="threePt" dir="t"/>
          </a:scene3d>
        </p:spPr>
        <p:txBody>
          <a:bodyPr vert="horz" wrap="square" lIns="91440" tIns="45720" rIns="91440" bIns="45720" numCol="1" anchor="t" anchorCtr="0" compatLnSpc="1">
            <a:prstTxWarp prst="textNoShape">
              <a:avLst/>
            </a:prstTxWarp>
          </a:bodyPr>
          <a:lstStyle>
            <a:lvl1pPr marL="274320" indent="-274320" algn="l" rtl="0" eaLnBrk="0" fontAlgn="base" hangingPunct="0">
              <a:lnSpc>
                <a:spcPct val="100000"/>
              </a:lnSpc>
              <a:spcBef>
                <a:spcPts val="600"/>
              </a:spcBef>
              <a:spcAft>
                <a:spcPct val="0"/>
              </a:spcAft>
              <a:buChar char="•"/>
              <a:defRPr sz="2400">
                <a:solidFill>
                  <a:schemeClr val="tx1"/>
                </a:solidFill>
                <a:latin typeface="+mn-lt"/>
                <a:ea typeface="+mn-ea"/>
                <a:cs typeface="+mn-cs"/>
              </a:defRPr>
            </a:lvl1pPr>
            <a:lvl2pPr marL="571500" indent="-285750" algn="l" rtl="0" eaLnBrk="0" fontAlgn="base" hangingPunct="0">
              <a:lnSpc>
                <a:spcPct val="100000"/>
              </a:lnSpc>
              <a:spcBef>
                <a:spcPts val="200"/>
              </a:spcBef>
              <a:spcAft>
                <a:spcPct val="0"/>
              </a:spcAft>
              <a:buChar char="–"/>
              <a:defRPr sz="2000">
                <a:solidFill>
                  <a:schemeClr val="tx1"/>
                </a:solidFill>
                <a:latin typeface="+mn-lt"/>
              </a:defRPr>
            </a:lvl2pPr>
            <a:lvl3pPr marL="688975" indent="-228600" algn="l" rtl="0" eaLnBrk="0" fontAlgn="base" hangingPunct="0">
              <a:lnSpc>
                <a:spcPct val="100000"/>
              </a:lnSpc>
              <a:spcBef>
                <a:spcPts val="200"/>
              </a:spcBef>
              <a:spcAft>
                <a:spcPct val="0"/>
              </a:spcAft>
              <a:buChar char="•"/>
              <a:defRPr sz="1800">
                <a:solidFill>
                  <a:schemeClr val="tx1"/>
                </a:solidFill>
                <a:latin typeface="+mn-lt"/>
              </a:defRPr>
            </a:lvl3pPr>
            <a:lvl4pPr marL="914400" indent="-228600" algn="l" rtl="0" eaLnBrk="0" fontAlgn="base" hangingPunct="0">
              <a:lnSpc>
                <a:spcPct val="100000"/>
              </a:lnSpc>
              <a:spcBef>
                <a:spcPts val="200"/>
              </a:spcBef>
              <a:spcAft>
                <a:spcPct val="0"/>
              </a:spcAft>
              <a:buChar char="–"/>
              <a:defRPr sz="1600">
                <a:solidFill>
                  <a:schemeClr val="tx1"/>
                </a:solidFill>
                <a:latin typeface="+mn-lt"/>
              </a:defRPr>
            </a:lvl4pPr>
            <a:lvl5pPr marL="1201738" indent="-228600" algn="l" rtl="0" eaLnBrk="0" fontAlgn="base" hangingPunct="0">
              <a:lnSpc>
                <a:spcPct val="100000"/>
              </a:lnSpc>
              <a:spcBef>
                <a:spcPts val="200"/>
              </a:spcBef>
              <a:spcAft>
                <a:spcPct val="0"/>
              </a:spcAft>
              <a:buChar char="»"/>
              <a:defRPr sz="1400">
                <a:solidFill>
                  <a:schemeClr val="tx1"/>
                </a:solidFill>
                <a:latin typeface="+mn-lt"/>
              </a:defRPr>
            </a:lvl5pPr>
            <a:lvl6pPr marL="2514600" indent="-228600" algn="l" rtl="0" fontAlgn="base">
              <a:lnSpc>
                <a:spcPct val="115000"/>
              </a:lnSpc>
              <a:spcBef>
                <a:spcPct val="35000"/>
              </a:spcBef>
              <a:spcAft>
                <a:spcPct val="0"/>
              </a:spcAft>
              <a:buChar char="»"/>
              <a:defRPr sz="1200">
                <a:solidFill>
                  <a:schemeClr val="tx1"/>
                </a:solidFill>
                <a:latin typeface="+mn-lt"/>
              </a:defRPr>
            </a:lvl6pPr>
            <a:lvl7pPr marL="2971800" indent="-228600" algn="l" rtl="0" fontAlgn="base">
              <a:lnSpc>
                <a:spcPct val="115000"/>
              </a:lnSpc>
              <a:spcBef>
                <a:spcPct val="35000"/>
              </a:spcBef>
              <a:spcAft>
                <a:spcPct val="0"/>
              </a:spcAft>
              <a:buChar char="»"/>
              <a:defRPr sz="1200">
                <a:solidFill>
                  <a:schemeClr val="tx1"/>
                </a:solidFill>
                <a:latin typeface="+mn-lt"/>
              </a:defRPr>
            </a:lvl7pPr>
            <a:lvl8pPr marL="3429000" indent="-228600" algn="l" rtl="0" fontAlgn="base">
              <a:lnSpc>
                <a:spcPct val="115000"/>
              </a:lnSpc>
              <a:spcBef>
                <a:spcPct val="35000"/>
              </a:spcBef>
              <a:spcAft>
                <a:spcPct val="0"/>
              </a:spcAft>
              <a:buChar char="»"/>
              <a:defRPr sz="1200">
                <a:solidFill>
                  <a:schemeClr val="tx1"/>
                </a:solidFill>
                <a:latin typeface="+mn-lt"/>
              </a:defRPr>
            </a:lvl8pPr>
            <a:lvl9pPr marL="3886200" indent="-228600" algn="l" rtl="0" fontAlgn="base">
              <a:lnSpc>
                <a:spcPct val="115000"/>
              </a:lnSpc>
              <a:spcBef>
                <a:spcPct val="35000"/>
              </a:spcBef>
              <a:spcAft>
                <a:spcPct val="0"/>
              </a:spcAft>
              <a:buChar char="»"/>
              <a:defRPr sz="1200">
                <a:solidFill>
                  <a:schemeClr val="tx1"/>
                </a:solidFill>
                <a:latin typeface="+mn-lt"/>
              </a:defRPr>
            </a:lvl9pPr>
          </a:lstStyle>
          <a:p>
            <a:pPr marL="0" indent="0">
              <a:buFontTx/>
              <a:buNone/>
            </a:pPr>
            <a:r>
              <a:rPr lang="en-US" sz="1400" kern="0" dirty="0">
                <a:solidFill>
                  <a:schemeClr val="bg1"/>
                </a:solidFill>
              </a:rPr>
              <a:t>That day monitor</a:t>
            </a:r>
          </a:p>
          <a:p>
            <a:endParaRPr lang="en-US" kern="0" dirty="0"/>
          </a:p>
        </p:txBody>
      </p:sp>
      <p:cxnSp>
        <p:nvCxnSpPr>
          <p:cNvPr id="18" name="Straight Arrow Connector 17"/>
          <p:cNvCxnSpPr>
            <a:endCxn id="10" idx="0"/>
          </p:cNvCxnSpPr>
          <p:nvPr/>
        </p:nvCxnSpPr>
        <p:spPr bwMode="auto">
          <a:xfrm flipH="1">
            <a:off x="4042336" y="3962400"/>
            <a:ext cx="1424399" cy="906087"/>
          </a:xfrm>
          <a:prstGeom prst="straightConnector1">
            <a:avLst/>
          </a:prstGeom>
          <a:solidFill>
            <a:srgbClr val="FFFF66"/>
          </a:solidFill>
          <a:ln w="15875" cap="flat" cmpd="sng" algn="ctr">
            <a:solidFill>
              <a:schemeClr val="bg1"/>
            </a:solidFill>
            <a:prstDash val="solid"/>
            <a:round/>
            <a:headEnd type="none" w="med" len="med"/>
            <a:tailEnd type="triangle"/>
          </a:ln>
          <a:effectLst/>
        </p:spPr>
      </p:cxnSp>
      <p:cxnSp>
        <p:nvCxnSpPr>
          <p:cNvPr id="19" name="Straight Arrow Connector 18"/>
          <p:cNvCxnSpPr>
            <a:endCxn id="12" idx="0"/>
          </p:cNvCxnSpPr>
          <p:nvPr/>
        </p:nvCxnSpPr>
        <p:spPr bwMode="auto">
          <a:xfrm flipH="1">
            <a:off x="5336484" y="3962400"/>
            <a:ext cx="164741" cy="1210606"/>
          </a:xfrm>
          <a:prstGeom prst="straightConnector1">
            <a:avLst/>
          </a:prstGeom>
          <a:solidFill>
            <a:srgbClr val="FFFF66"/>
          </a:solidFill>
          <a:ln w="15875" cap="flat" cmpd="sng" algn="ctr">
            <a:solidFill>
              <a:schemeClr val="bg1"/>
            </a:solidFill>
            <a:prstDash val="solid"/>
            <a:round/>
            <a:headEnd type="none" w="med" len="med"/>
            <a:tailEnd type="triangle"/>
          </a:ln>
          <a:effectLst/>
        </p:spPr>
      </p:cxnSp>
      <p:cxnSp>
        <p:nvCxnSpPr>
          <p:cNvPr id="20" name="Straight Arrow Connector 19"/>
          <p:cNvCxnSpPr>
            <a:endCxn id="11" idx="0"/>
          </p:cNvCxnSpPr>
          <p:nvPr/>
        </p:nvCxnSpPr>
        <p:spPr bwMode="auto">
          <a:xfrm>
            <a:off x="5636115" y="3588774"/>
            <a:ext cx="1002728" cy="1267014"/>
          </a:xfrm>
          <a:prstGeom prst="straightConnector1">
            <a:avLst/>
          </a:prstGeom>
          <a:solidFill>
            <a:srgbClr val="FFFF66"/>
          </a:solidFill>
          <a:ln w="15875" cap="flat" cmpd="sng" algn="ctr">
            <a:solidFill>
              <a:schemeClr val="bg1"/>
            </a:solidFill>
            <a:prstDash val="solid"/>
            <a:round/>
            <a:headEnd type="none" w="med" len="med"/>
            <a:tailEnd type="triangle"/>
          </a:ln>
          <a:effectLst/>
        </p:spPr>
      </p:cxnSp>
      <p:cxnSp>
        <p:nvCxnSpPr>
          <p:cNvPr id="21" name="Straight Arrow Connector 20"/>
          <p:cNvCxnSpPr>
            <a:endCxn id="13" idx="0"/>
          </p:cNvCxnSpPr>
          <p:nvPr/>
        </p:nvCxnSpPr>
        <p:spPr bwMode="auto">
          <a:xfrm>
            <a:off x="5636115" y="3588774"/>
            <a:ext cx="2435514" cy="1279713"/>
          </a:xfrm>
          <a:prstGeom prst="straightConnector1">
            <a:avLst/>
          </a:prstGeom>
          <a:solidFill>
            <a:srgbClr val="FFFF66"/>
          </a:solidFill>
          <a:ln w="15875" cap="flat" cmpd="sng" algn="ctr">
            <a:solidFill>
              <a:schemeClr val="bg1"/>
            </a:solidFill>
            <a:prstDash val="solid"/>
            <a:round/>
            <a:headEnd type="none" w="med" len="med"/>
            <a:tailEnd type="triangle"/>
          </a:ln>
          <a:effectLst/>
        </p:spPr>
      </p:cxnSp>
      <p:sp>
        <p:nvSpPr>
          <p:cNvPr id="22" name="Content Placeholder 2"/>
          <p:cNvSpPr txBox="1">
            <a:spLocks/>
          </p:cNvSpPr>
          <p:nvPr/>
        </p:nvSpPr>
        <p:spPr bwMode="auto">
          <a:xfrm>
            <a:off x="3759712" y="4373658"/>
            <a:ext cx="1149512" cy="223706"/>
          </a:xfrm>
          <a:prstGeom prst="rect">
            <a:avLst/>
          </a:prstGeom>
          <a:noFill/>
          <a:ln w="12700">
            <a:solidFill>
              <a:schemeClr val="bg1"/>
            </a:solidFill>
            <a:miter lim="800000"/>
            <a:headEnd/>
            <a:tailEnd/>
          </a:ln>
          <a:scene3d>
            <a:camera prst="orthographicFront">
              <a:rot lat="0" lon="0" rev="1980000"/>
            </a:camera>
            <a:lightRig rig="threePt" dir="t"/>
          </a:scene3d>
        </p:spPr>
        <p:txBody>
          <a:bodyPr vert="horz" wrap="square" lIns="91440" tIns="45720" rIns="91440" bIns="45720" numCol="1" anchor="t" anchorCtr="0" compatLnSpc="1">
            <a:prstTxWarp prst="textNoShape">
              <a:avLst/>
            </a:prstTxWarp>
          </a:bodyPr>
          <a:lstStyle>
            <a:lvl1pPr marL="274320" indent="-274320" algn="l" rtl="0" eaLnBrk="0" fontAlgn="base" hangingPunct="0">
              <a:lnSpc>
                <a:spcPct val="100000"/>
              </a:lnSpc>
              <a:spcBef>
                <a:spcPts val="600"/>
              </a:spcBef>
              <a:spcAft>
                <a:spcPct val="0"/>
              </a:spcAft>
              <a:buChar char="•"/>
              <a:defRPr sz="2400">
                <a:solidFill>
                  <a:schemeClr val="tx1"/>
                </a:solidFill>
                <a:latin typeface="+mn-lt"/>
                <a:ea typeface="+mn-ea"/>
                <a:cs typeface="+mn-cs"/>
              </a:defRPr>
            </a:lvl1pPr>
            <a:lvl2pPr marL="571500" indent="-285750" algn="l" rtl="0" eaLnBrk="0" fontAlgn="base" hangingPunct="0">
              <a:lnSpc>
                <a:spcPct val="100000"/>
              </a:lnSpc>
              <a:spcBef>
                <a:spcPts val="200"/>
              </a:spcBef>
              <a:spcAft>
                <a:spcPct val="0"/>
              </a:spcAft>
              <a:buChar char="–"/>
              <a:defRPr sz="2000">
                <a:solidFill>
                  <a:schemeClr val="tx1"/>
                </a:solidFill>
                <a:latin typeface="+mn-lt"/>
              </a:defRPr>
            </a:lvl2pPr>
            <a:lvl3pPr marL="688975" indent="-228600" algn="l" rtl="0" eaLnBrk="0" fontAlgn="base" hangingPunct="0">
              <a:lnSpc>
                <a:spcPct val="100000"/>
              </a:lnSpc>
              <a:spcBef>
                <a:spcPts val="200"/>
              </a:spcBef>
              <a:spcAft>
                <a:spcPct val="0"/>
              </a:spcAft>
              <a:buChar char="•"/>
              <a:defRPr sz="1800">
                <a:solidFill>
                  <a:schemeClr val="tx1"/>
                </a:solidFill>
                <a:latin typeface="+mn-lt"/>
              </a:defRPr>
            </a:lvl3pPr>
            <a:lvl4pPr marL="914400" indent="-228600" algn="l" rtl="0" eaLnBrk="0" fontAlgn="base" hangingPunct="0">
              <a:lnSpc>
                <a:spcPct val="100000"/>
              </a:lnSpc>
              <a:spcBef>
                <a:spcPts val="200"/>
              </a:spcBef>
              <a:spcAft>
                <a:spcPct val="0"/>
              </a:spcAft>
              <a:buChar char="–"/>
              <a:defRPr sz="1600">
                <a:solidFill>
                  <a:schemeClr val="tx1"/>
                </a:solidFill>
                <a:latin typeface="+mn-lt"/>
              </a:defRPr>
            </a:lvl4pPr>
            <a:lvl5pPr marL="1201738" indent="-228600" algn="l" rtl="0" eaLnBrk="0" fontAlgn="base" hangingPunct="0">
              <a:lnSpc>
                <a:spcPct val="100000"/>
              </a:lnSpc>
              <a:spcBef>
                <a:spcPts val="200"/>
              </a:spcBef>
              <a:spcAft>
                <a:spcPct val="0"/>
              </a:spcAft>
              <a:buChar char="»"/>
              <a:defRPr sz="1400">
                <a:solidFill>
                  <a:schemeClr val="tx1"/>
                </a:solidFill>
                <a:latin typeface="+mn-lt"/>
              </a:defRPr>
            </a:lvl5pPr>
            <a:lvl6pPr marL="2514600" indent="-228600" algn="l" rtl="0" fontAlgn="base">
              <a:lnSpc>
                <a:spcPct val="115000"/>
              </a:lnSpc>
              <a:spcBef>
                <a:spcPct val="35000"/>
              </a:spcBef>
              <a:spcAft>
                <a:spcPct val="0"/>
              </a:spcAft>
              <a:buChar char="»"/>
              <a:defRPr sz="1200">
                <a:solidFill>
                  <a:schemeClr val="tx1"/>
                </a:solidFill>
                <a:latin typeface="+mn-lt"/>
              </a:defRPr>
            </a:lvl6pPr>
            <a:lvl7pPr marL="2971800" indent="-228600" algn="l" rtl="0" fontAlgn="base">
              <a:lnSpc>
                <a:spcPct val="115000"/>
              </a:lnSpc>
              <a:spcBef>
                <a:spcPct val="35000"/>
              </a:spcBef>
              <a:spcAft>
                <a:spcPct val="0"/>
              </a:spcAft>
              <a:buChar char="»"/>
              <a:defRPr sz="1200">
                <a:solidFill>
                  <a:schemeClr val="tx1"/>
                </a:solidFill>
                <a:latin typeface="+mn-lt"/>
              </a:defRPr>
            </a:lvl7pPr>
            <a:lvl8pPr marL="3429000" indent="-228600" algn="l" rtl="0" fontAlgn="base">
              <a:lnSpc>
                <a:spcPct val="115000"/>
              </a:lnSpc>
              <a:spcBef>
                <a:spcPct val="35000"/>
              </a:spcBef>
              <a:spcAft>
                <a:spcPct val="0"/>
              </a:spcAft>
              <a:buChar char="»"/>
              <a:defRPr sz="1200">
                <a:solidFill>
                  <a:schemeClr val="tx1"/>
                </a:solidFill>
                <a:latin typeface="+mn-lt"/>
              </a:defRPr>
            </a:lvl8pPr>
            <a:lvl9pPr marL="3886200" indent="-228600" algn="l" rtl="0" fontAlgn="base">
              <a:lnSpc>
                <a:spcPct val="115000"/>
              </a:lnSpc>
              <a:spcBef>
                <a:spcPct val="35000"/>
              </a:spcBef>
              <a:spcAft>
                <a:spcPct val="0"/>
              </a:spcAft>
              <a:buChar char="»"/>
              <a:defRPr sz="1200">
                <a:solidFill>
                  <a:schemeClr val="tx1"/>
                </a:solidFill>
                <a:latin typeface="+mn-lt"/>
              </a:defRPr>
            </a:lvl9pPr>
          </a:lstStyle>
          <a:p>
            <a:pPr marL="0" indent="0">
              <a:buFontTx/>
              <a:buNone/>
            </a:pPr>
            <a:r>
              <a:rPr lang="en-US" sz="1000" kern="0" dirty="0">
                <a:solidFill>
                  <a:schemeClr val="bg1"/>
                </a:solidFill>
              </a:rPr>
              <a:t>Swath residuals</a:t>
            </a:r>
          </a:p>
          <a:p>
            <a:endParaRPr lang="en-US" sz="1000" kern="0" dirty="0">
              <a:solidFill>
                <a:schemeClr val="bg1"/>
              </a:solidFill>
            </a:endParaRPr>
          </a:p>
        </p:txBody>
      </p:sp>
      <p:sp>
        <p:nvSpPr>
          <p:cNvPr id="23" name="Content Placeholder 2"/>
          <p:cNvSpPr txBox="1">
            <a:spLocks/>
          </p:cNvSpPr>
          <p:nvPr/>
        </p:nvSpPr>
        <p:spPr bwMode="auto">
          <a:xfrm>
            <a:off x="5505618" y="4361620"/>
            <a:ext cx="1149512" cy="223706"/>
          </a:xfrm>
          <a:prstGeom prst="rect">
            <a:avLst/>
          </a:prstGeom>
          <a:noFill/>
          <a:ln w="12700">
            <a:solidFill>
              <a:schemeClr val="bg1"/>
            </a:solidFill>
            <a:miter lim="800000"/>
            <a:headEnd/>
            <a:tailEnd/>
          </a:ln>
          <a:scene3d>
            <a:camera prst="orthographicFront">
              <a:rot lat="0" lon="0" rev="18480000"/>
            </a:camera>
            <a:lightRig rig="threePt" dir="t"/>
          </a:scene3d>
        </p:spPr>
        <p:txBody>
          <a:bodyPr vert="horz" wrap="square" lIns="91440" tIns="45720" rIns="91440" bIns="45720" numCol="1" anchor="t" anchorCtr="0" compatLnSpc="1">
            <a:prstTxWarp prst="textNoShape">
              <a:avLst/>
            </a:prstTxWarp>
          </a:bodyPr>
          <a:lstStyle>
            <a:lvl1pPr marL="274320" indent="-274320" algn="l" rtl="0" eaLnBrk="0" fontAlgn="base" hangingPunct="0">
              <a:lnSpc>
                <a:spcPct val="100000"/>
              </a:lnSpc>
              <a:spcBef>
                <a:spcPts val="600"/>
              </a:spcBef>
              <a:spcAft>
                <a:spcPct val="0"/>
              </a:spcAft>
              <a:buChar char="•"/>
              <a:defRPr sz="2400">
                <a:solidFill>
                  <a:schemeClr val="tx1"/>
                </a:solidFill>
                <a:latin typeface="+mn-lt"/>
                <a:ea typeface="+mn-ea"/>
                <a:cs typeface="+mn-cs"/>
              </a:defRPr>
            </a:lvl1pPr>
            <a:lvl2pPr marL="571500" indent="-285750" algn="l" rtl="0" eaLnBrk="0" fontAlgn="base" hangingPunct="0">
              <a:lnSpc>
                <a:spcPct val="100000"/>
              </a:lnSpc>
              <a:spcBef>
                <a:spcPts val="200"/>
              </a:spcBef>
              <a:spcAft>
                <a:spcPct val="0"/>
              </a:spcAft>
              <a:buChar char="–"/>
              <a:defRPr sz="2000">
                <a:solidFill>
                  <a:schemeClr val="tx1"/>
                </a:solidFill>
                <a:latin typeface="+mn-lt"/>
              </a:defRPr>
            </a:lvl2pPr>
            <a:lvl3pPr marL="688975" indent="-228600" algn="l" rtl="0" eaLnBrk="0" fontAlgn="base" hangingPunct="0">
              <a:lnSpc>
                <a:spcPct val="100000"/>
              </a:lnSpc>
              <a:spcBef>
                <a:spcPts val="200"/>
              </a:spcBef>
              <a:spcAft>
                <a:spcPct val="0"/>
              </a:spcAft>
              <a:buChar char="•"/>
              <a:defRPr sz="1800">
                <a:solidFill>
                  <a:schemeClr val="tx1"/>
                </a:solidFill>
                <a:latin typeface="+mn-lt"/>
              </a:defRPr>
            </a:lvl3pPr>
            <a:lvl4pPr marL="914400" indent="-228600" algn="l" rtl="0" eaLnBrk="0" fontAlgn="base" hangingPunct="0">
              <a:lnSpc>
                <a:spcPct val="100000"/>
              </a:lnSpc>
              <a:spcBef>
                <a:spcPts val="200"/>
              </a:spcBef>
              <a:spcAft>
                <a:spcPct val="0"/>
              </a:spcAft>
              <a:buChar char="–"/>
              <a:defRPr sz="1600">
                <a:solidFill>
                  <a:schemeClr val="tx1"/>
                </a:solidFill>
                <a:latin typeface="+mn-lt"/>
              </a:defRPr>
            </a:lvl4pPr>
            <a:lvl5pPr marL="1201738" indent="-228600" algn="l" rtl="0" eaLnBrk="0" fontAlgn="base" hangingPunct="0">
              <a:lnSpc>
                <a:spcPct val="100000"/>
              </a:lnSpc>
              <a:spcBef>
                <a:spcPts val="200"/>
              </a:spcBef>
              <a:spcAft>
                <a:spcPct val="0"/>
              </a:spcAft>
              <a:buChar char="»"/>
              <a:defRPr sz="1400">
                <a:solidFill>
                  <a:schemeClr val="tx1"/>
                </a:solidFill>
                <a:latin typeface="+mn-lt"/>
              </a:defRPr>
            </a:lvl5pPr>
            <a:lvl6pPr marL="2514600" indent="-228600" algn="l" rtl="0" fontAlgn="base">
              <a:lnSpc>
                <a:spcPct val="115000"/>
              </a:lnSpc>
              <a:spcBef>
                <a:spcPct val="35000"/>
              </a:spcBef>
              <a:spcAft>
                <a:spcPct val="0"/>
              </a:spcAft>
              <a:buChar char="»"/>
              <a:defRPr sz="1200">
                <a:solidFill>
                  <a:schemeClr val="tx1"/>
                </a:solidFill>
                <a:latin typeface="+mn-lt"/>
              </a:defRPr>
            </a:lvl6pPr>
            <a:lvl7pPr marL="2971800" indent="-228600" algn="l" rtl="0" fontAlgn="base">
              <a:lnSpc>
                <a:spcPct val="115000"/>
              </a:lnSpc>
              <a:spcBef>
                <a:spcPct val="35000"/>
              </a:spcBef>
              <a:spcAft>
                <a:spcPct val="0"/>
              </a:spcAft>
              <a:buChar char="»"/>
              <a:defRPr sz="1200">
                <a:solidFill>
                  <a:schemeClr val="tx1"/>
                </a:solidFill>
                <a:latin typeface="+mn-lt"/>
              </a:defRPr>
            </a:lvl7pPr>
            <a:lvl8pPr marL="3429000" indent="-228600" algn="l" rtl="0" fontAlgn="base">
              <a:lnSpc>
                <a:spcPct val="115000"/>
              </a:lnSpc>
              <a:spcBef>
                <a:spcPct val="35000"/>
              </a:spcBef>
              <a:spcAft>
                <a:spcPct val="0"/>
              </a:spcAft>
              <a:buChar char="»"/>
              <a:defRPr sz="1200">
                <a:solidFill>
                  <a:schemeClr val="tx1"/>
                </a:solidFill>
                <a:latin typeface="+mn-lt"/>
              </a:defRPr>
            </a:lvl8pPr>
            <a:lvl9pPr marL="3886200" indent="-228600" algn="l" rtl="0" fontAlgn="base">
              <a:lnSpc>
                <a:spcPct val="115000"/>
              </a:lnSpc>
              <a:spcBef>
                <a:spcPct val="35000"/>
              </a:spcBef>
              <a:spcAft>
                <a:spcPct val="0"/>
              </a:spcAft>
              <a:buChar char="»"/>
              <a:defRPr sz="1200">
                <a:solidFill>
                  <a:schemeClr val="tx1"/>
                </a:solidFill>
                <a:latin typeface="+mn-lt"/>
              </a:defRPr>
            </a:lvl9pPr>
          </a:lstStyle>
          <a:p>
            <a:pPr marL="0" indent="0">
              <a:buFontTx/>
              <a:buNone/>
            </a:pPr>
            <a:r>
              <a:rPr lang="en-US" sz="1000" kern="0" dirty="0"/>
              <a:t> </a:t>
            </a:r>
            <a:r>
              <a:rPr lang="en-US" sz="1000" kern="0" dirty="0">
                <a:solidFill>
                  <a:schemeClr val="bg1"/>
                </a:solidFill>
              </a:rPr>
              <a:t>Swath residuals</a:t>
            </a:r>
          </a:p>
        </p:txBody>
      </p:sp>
      <p:sp>
        <p:nvSpPr>
          <p:cNvPr id="24" name="Content Placeholder 2"/>
          <p:cNvSpPr txBox="1">
            <a:spLocks/>
          </p:cNvSpPr>
          <p:nvPr/>
        </p:nvSpPr>
        <p:spPr bwMode="auto">
          <a:xfrm>
            <a:off x="4689573" y="5002404"/>
            <a:ext cx="789943" cy="308384"/>
          </a:xfrm>
          <a:prstGeom prst="rect">
            <a:avLst/>
          </a:prstGeom>
          <a:noFill/>
          <a:ln w="12700">
            <a:solidFill>
              <a:schemeClr val="bg1"/>
            </a:solidFill>
            <a:miter lim="800000"/>
            <a:headEnd/>
            <a:tailEnd/>
          </a:ln>
          <a:scene3d>
            <a:camera prst="orthographicFront">
              <a:rot lat="0" lon="0" rev="4980000"/>
            </a:camera>
            <a:lightRig rig="threePt" dir="t"/>
          </a:scene3d>
        </p:spPr>
        <p:txBody>
          <a:bodyPr vert="horz" wrap="square" lIns="91440" tIns="45720" rIns="91440" bIns="45720" numCol="1" anchor="t" anchorCtr="0" compatLnSpc="1">
            <a:prstTxWarp prst="textNoShape">
              <a:avLst/>
            </a:prstTxWarp>
          </a:bodyPr>
          <a:lstStyle>
            <a:lvl1pPr marL="274320" indent="-274320" algn="l" rtl="0" eaLnBrk="0" fontAlgn="base" hangingPunct="0">
              <a:lnSpc>
                <a:spcPct val="100000"/>
              </a:lnSpc>
              <a:spcBef>
                <a:spcPts val="600"/>
              </a:spcBef>
              <a:spcAft>
                <a:spcPct val="0"/>
              </a:spcAft>
              <a:buChar char="•"/>
              <a:defRPr sz="2400">
                <a:solidFill>
                  <a:schemeClr val="tx1"/>
                </a:solidFill>
                <a:latin typeface="+mn-lt"/>
                <a:ea typeface="+mn-ea"/>
                <a:cs typeface="+mn-cs"/>
              </a:defRPr>
            </a:lvl1pPr>
            <a:lvl2pPr marL="571500" indent="-285750" algn="l" rtl="0" eaLnBrk="0" fontAlgn="base" hangingPunct="0">
              <a:lnSpc>
                <a:spcPct val="100000"/>
              </a:lnSpc>
              <a:spcBef>
                <a:spcPts val="200"/>
              </a:spcBef>
              <a:spcAft>
                <a:spcPct val="0"/>
              </a:spcAft>
              <a:buChar char="–"/>
              <a:defRPr sz="2000">
                <a:solidFill>
                  <a:schemeClr val="tx1"/>
                </a:solidFill>
                <a:latin typeface="+mn-lt"/>
              </a:defRPr>
            </a:lvl2pPr>
            <a:lvl3pPr marL="688975" indent="-228600" algn="l" rtl="0" eaLnBrk="0" fontAlgn="base" hangingPunct="0">
              <a:lnSpc>
                <a:spcPct val="100000"/>
              </a:lnSpc>
              <a:spcBef>
                <a:spcPts val="200"/>
              </a:spcBef>
              <a:spcAft>
                <a:spcPct val="0"/>
              </a:spcAft>
              <a:buChar char="•"/>
              <a:defRPr sz="1800">
                <a:solidFill>
                  <a:schemeClr val="tx1"/>
                </a:solidFill>
                <a:latin typeface="+mn-lt"/>
              </a:defRPr>
            </a:lvl3pPr>
            <a:lvl4pPr marL="914400" indent="-228600" algn="l" rtl="0" eaLnBrk="0" fontAlgn="base" hangingPunct="0">
              <a:lnSpc>
                <a:spcPct val="100000"/>
              </a:lnSpc>
              <a:spcBef>
                <a:spcPts val="200"/>
              </a:spcBef>
              <a:spcAft>
                <a:spcPct val="0"/>
              </a:spcAft>
              <a:buChar char="–"/>
              <a:defRPr sz="1600">
                <a:solidFill>
                  <a:schemeClr val="tx1"/>
                </a:solidFill>
                <a:latin typeface="+mn-lt"/>
              </a:defRPr>
            </a:lvl4pPr>
            <a:lvl5pPr marL="1201738" indent="-228600" algn="l" rtl="0" eaLnBrk="0" fontAlgn="base" hangingPunct="0">
              <a:lnSpc>
                <a:spcPct val="100000"/>
              </a:lnSpc>
              <a:spcBef>
                <a:spcPts val="200"/>
              </a:spcBef>
              <a:spcAft>
                <a:spcPct val="0"/>
              </a:spcAft>
              <a:buChar char="»"/>
              <a:defRPr sz="1400">
                <a:solidFill>
                  <a:schemeClr val="tx1"/>
                </a:solidFill>
                <a:latin typeface="+mn-lt"/>
              </a:defRPr>
            </a:lvl5pPr>
            <a:lvl6pPr marL="2514600" indent="-228600" algn="l" rtl="0" fontAlgn="base">
              <a:lnSpc>
                <a:spcPct val="115000"/>
              </a:lnSpc>
              <a:spcBef>
                <a:spcPct val="35000"/>
              </a:spcBef>
              <a:spcAft>
                <a:spcPct val="0"/>
              </a:spcAft>
              <a:buChar char="»"/>
              <a:defRPr sz="1200">
                <a:solidFill>
                  <a:schemeClr val="tx1"/>
                </a:solidFill>
                <a:latin typeface="+mn-lt"/>
              </a:defRPr>
            </a:lvl6pPr>
            <a:lvl7pPr marL="2971800" indent="-228600" algn="l" rtl="0" fontAlgn="base">
              <a:lnSpc>
                <a:spcPct val="115000"/>
              </a:lnSpc>
              <a:spcBef>
                <a:spcPct val="35000"/>
              </a:spcBef>
              <a:spcAft>
                <a:spcPct val="0"/>
              </a:spcAft>
              <a:buChar char="»"/>
              <a:defRPr sz="1200">
                <a:solidFill>
                  <a:schemeClr val="tx1"/>
                </a:solidFill>
                <a:latin typeface="+mn-lt"/>
              </a:defRPr>
            </a:lvl7pPr>
            <a:lvl8pPr marL="3429000" indent="-228600" algn="l" rtl="0" fontAlgn="base">
              <a:lnSpc>
                <a:spcPct val="115000"/>
              </a:lnSpc>
              <a:spcBef>
                <a:spcPct val="35000"/>
              </a:spcBef>
              <a:spcAft>
                <a:spcPct val="0"/>
              </a:spcAft>
              <a:buChar char="»"/>
              <a:defRPr sz="1200">
                <a:solidFill>
                  <a:schemeClr val="tx1"/>
                </a:solidFill>
                <a:latin typeface="+mn-lt"/>
              </a:defRPr>
            </a:lvl8pPr>
            <a:lvl9pPr marL="3886200" indent="-228600" algn="l" rtl="0" fontAlgn="base">
              <a:lnSpc>
                <a:spcPct val="115000"/>
              </a:lnSpc>
              <a:spcBef>
                <a:spcPct val="35000"/>
              </a:spcBef>
              <a:spcAft>
                <a:spcPct val="0"/>
              </a:spcAft>
              <a:buChar char="»"/>
              <a:defRPr sz="1200">
                <a:solidFill>
                  <a:schemeClr val="tx1"/>
                </a:solidFill>
                <a:latin typeface="+mn-lt"/>
              </a:defRPr>
            </a:lvl9pPr>
          </a:lstStyle>
          <a:p>
            <a:pPr marL="0" indent="0">
              <a:buFontTx/>
              <a:buNone/>
            </a:pPr>
            <a:r>
              <a:rPr lang="en-US" sz="1000" kern="0" dirty="0">
                <a:solidFill>
                  <a:schemeClr val="bg1"/>
                </a:solidFill>
              </a:rPr>
              <a:t>Dispersion</a:t>
            </a:r>
          </a:p>
          <a:p>
            <a:endParaRPr lang="en-US" sz="1000" kern="0" dirty="0"/>
          </a:p>
        </p:txBody>
      </p:sp>
      <p:sp>
        <p:nvSpPr>
          <p:cNvPr id="25" name="Content Placeholder 2"/>
          <p:cNvSpPr txBox="1">
            <a:spLocks/>
          </p:cNvSpPr>
          <p:nvPr/>
        </p:nvSpPr>
        <p:spPr bwMode="auto">
          <a:xfrm>
            <a:off x="7167246" y="4259218"/>
            <a:ext cx="964248" cy="312450"/>
          </a:xfrm>
          <a:prstGeom prst="rect">
            <a:avLst/>
          </a:prstGeom>
          <a:noFill/>
          <a:ln w="12700">
            <a:solidFill>
              <a:schemeClr val="bg1"/>
            </a:solidFill>
            <a:miter lim="800000"/>
            <a:headEnd/>
            <a:tailEnd/>
          </a:ln>
          <a:scene3d>
            <a:camera prst="orthographicFront">
              <a:rot lat="0" lon="0" rev="19980000"/>
            </a:camera>
            <a:lightRig rig="threePt" dir="t"/>
          </a:scene3d>
        </p:spPr>
        <p:txBody>
          <a:bodyPr vert="horz" wrap="square" lIns="91440" tIns="45720" rIns="91440" bIns="45720" numCol="1" anchor="t" anchorCtr="0" compatLnSpc="1">
            <a:prstTxWarp prst="textNoShape">
              <a:avLst/>
            </a:prstTxWarp>
          </a:bodyPr>
          <a:lstStyle>
            <a:lvl1pPr marL="274320" indent="-274320" algn="l" rtl="0" eaLnBrk="0" fontAlgn="base" hangingPunct="0">
              <a:lnSpc>
                <a:spcPct val="100000"/>
              </a:lnSpc>
              <a:spcBef>
                <a:spcPts val="600"/>
              </a:spcBef>
              <a:spcAft>
                <a:spcPct val="0"/>
              </a:spcAft>
              <a:buChar char="•"/>
              <a:defRPr sz="2400">
                <a:solidFill>
                  <a:schemeClr val="tx1"/>
                </a:solidFill>
                <a:latin typeface="+mn-lt"/>
                <a:ea typeface="+mn-ea"/>
                <a:cs typeface="+mn-cs"/>
              </a:defRPr>
            </a:lvl1pPr>
            <a:lvl2pPr marL="571500" indent="-285750" algn="l" rtl="0" eaLnBrk="0" fontAlgn="base" hangingPunct="0">
              <a:lnSpc>
                <a:spcPct val="100000"/>
              </a:lnSpc>
              <a:spcBef>
                <a:spcPts val="200"/>
              </a:spcBef>
              <a:spcAft>
                <a:spcPct val="0"/>
              </a:spcAft>
              <a:buChar char="–"/>
              <a:defRPr sz="2000">
                <a:solidFill>
                  <a:schemeClr val="tx1"/>
                </a:solidFill>
                <a:latin typeface="+mn-lt"/>
              </a:defRPr>
            </a:lvl2pPr>
            <a:lvl3pPr marL="688975" indent="-228600" algn="l" rtl="0" eaLnBrk="0" fontAlgn="base" hangingPunct="0">
              <a:lnSpc>
                <a:spcPct val="100000"/>
              </a:lnSpc>
              <a:spcBef>
                <a:spcPts val="200"/>
              </a:spcBef>
              <a:spcAft>
                <a:spcPct val="0"/>
              </a:spcAft>
              <a:buChar char="•"/>
              <a:defRPr sz="1800">
                <a:solidFill>
                  <a:schemeClr val="tx1"/>
                </a:solidFill>
                <a:latin typeface="+mn-lt"/>
              </a:defRPr>
            </a:lvl3pPr>
            <a:lvl4pPr marL="914400" indent="-228600" algn="l" rtl="0" eaLnBrk="0" fontAlgn="base" hangingPunct="0">
              <a:lnSpc>
                <a:spcPct val="100000"/>
              </a:lnSpc>
              <a:spcBef>
                <a:spcPts val="200"/>
              </a:spcBef>
              <a:spcAft>
                <a:spcPct val="0"/>
              </a:spcAft>
              <a:buChar char="–"/>
              <a:defRPr sz="1600">
                <a:solidFill>
                  <a:schemeClr val="tx1"/>
                </a:solidFill>
                <a:latin typeface="+mn-lt"/>
              </a:defRPr>
            </a:lvl4pPr>
            <a:lvl5pPr marL="1201738" indent="-228600" algn="l" rtl="0" eaLnBrk="0" fontAlgn="base" hangingPunct="0">
              <a:lnSpc>
                <a:spcPct val="100000"/>
              </a:lnSpc>
              <a:spcBef>
                <a:spcPts val="200"/>
              </a:spcBef>
              <a:spcAft>
                <a:spcPct val="0"/>
              </a:spcAft>
              <a:buChar char="»"/>
              <a:defRPr sz="1400">
                <a:solidFill>
                  <a:schemeClr val="tx1"/>
                </a:solidFill>
                <a:latin typeface="+mn-lt"/>
              </a:defRPr>
            </a:lvl5pPr>
            <a:lvl6pPr marL="2514600" indent="-228600" algn="l" rtl="0" fontAlgn="base">
              <a:lnSpc>
                <a:spcPct val="115000"/>
              </a:lnSpc>
              <a:spcBef>
                <a:spcPct val="35000"/>
              </a:spcBef>
              <a:spcAft>
                <a:spcPct val="0"/>
              </a:spcAft>
              <a:buChar char="»"/>
              <a:defRPr sz="1200">
                <a:solidFill>
                  <a:schemeClr val="tx1"/>
                </a:solidFill>
                <a:latin typeface="+mn-lt"/>
              </a:defRPr>
            </a:lvl6pPr>
            <a:lvl7pPr marL="2971800" indent="-228600" algn="l" rtl="0" fontAlgn="base">
              <a:lnSpc>
                <a:spcPct val="115000"/>
              </a:lnSpc>
              <a:spcBef>
                <a:spcPct val="35000"/>
              </a:spcBef>
              <a:spcAft>
                <a:spcPct val="0"/>
              </a:spcAft>
              <a:buChar char="»"/>
              <a:defRPr sz="1200">
                <a:solidFill>
                  <a:schemeClr val="tx1"/>
                </a:solidFill>
                <a:latin typeface="+mn-lt"/>
              </a:defRPr>
            </a:lvl7pPr>
            <a:lvl8pPr marL="3429000" indent="-228600" algn="l" rtl="0" fontAlgn="base">
              <a:lnSpc>
                <a:spcPct val="115000"/>
              </a:lnSpc>
              <a:spcBef>
                <a:spcPct val="35000"/>
              </a:spcBef>
              <a:spcAft>
                <a:spcPct val="0"/>
              </a:spcAft>
              <a:buChar char="»"/>
              <a:defRPr sz="1200">
                <a:solidFill>
                  <a:schemeClr val="tx1"/>
                </a:solidFill>
                <a:latin typeface="+mn-lt"/>
              </a:defRPr>
            </a:lvl8pPr>
            <a:lvl9pPr marL="3886200" indent="-228600" algn="l" rtl="0" fontAlgn="base">
              <a:lnSpc>
                <a:spcPct val="115000"/>
              </a:lnSpc>
              <a:spcBef>
                <a:spcPct val="35000"/>
              </a:spcBef>
              <a:spcAft>
                <a:spcPct val="0"/>
              </a:spcAft>
              <a:buChar char="»"/>
              <a:defRPr sz="1200">
                <a:solidFill>
                  <a:schemeClr val="tx1"/>
                </a:solidFill>
                <a:latin typeface="+mn-lt"/>
              </a:defRPr>
            </a:lvl9pPr>
          </a:lstStyle>
          <a:p>
            <a:pPr marL="0" indent="0">
              <a:buFontTx/>
              <a:buNone/>
            </a:pPr>
            <a:r>
              <a:rPr lang="en-US" sz="1000" kern="0" dirty="0">
                <a:solidFill>
                  <a:schemeClr val="bg1"/>
                </a:solidFill>
              </a:rPr>
              <a:t>Residual map</a:t>
            </a:r>
          </a:p>
          <a:p>
            <a:endParaRPr lang="en-US" sz="1000" kern="0" dirty="0"/>
          </a:p>
        </p:txBody>
      </p:sp>
      <p:sp>
        <p:nvSpPr>
          <p:cNvPr id="3" name="TextBox 2">
            <a:extLst>
              <a:ext uri="{FF2B5EF4-FFF2-40B4-BE49-F238E27FC236}">
                <a16:creationId xmlns:a16="http://schemas.microsoft.com/office/drawing/2014/main" id="{79477346-598E-470D-AA66-1FCBE3156AAA}"/>
              </a:ext>
            </a:extLst>
          </p:cNvPr>
          <p:cNvSpPr txBox="1"/>
          <p:nvPr/>
        </p:nvSpPr>
        <p:spPr>
          <a:xfrm>
            <a:off x="959236" y="6059017"/>
            <a:ext cx="2463806" cy="646331"/>
          </a:xfrm>
          <a:prstGeom prst="rect">
            <a:avLst/>
          </a:prstGeom>
          <a:noFill/>
        </p:spPr>
        <p:txBody>
          <a:bodyPr wrap="square" rtlCol="0">
            <a:spAutoFit/>
          </a:bodyPr>
          <a:lstStyle/>
          <a:p>
            <a:r>
              <a:rPr lang="en-US" dirty="0">
                <a:solidFill>
                  <a:srgbClr val="FFFF00"/>
                </a:solidFill>
              </a:rPr>
              <a:t>Gyro rate gap anomaly discovered by CWG.</a:t>
            </a:r>
          </a:p>
        </p:txBody>
      </p:sp>
    </p:spTree>
    <p:extLst>
      <p:ext uri="{BB962C8B-B14F-4D97-AF65-F5344CB8AC3E}">
        <p14:creationId xmlns:p14="http://schemas.microsoft.com/office/powerpoint/2010/main" val="25451249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10329</TotalTime>
  <Words>1433</Words>
  <Application>Microsoft Office PowerPoint</Application>
  <PresentationFormat>On-screen Show (4:3)</PresentationFormat>
  <Paragraphs>165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Constantia</vt:lpstr>
      <vt:lpstr>Wingdings</vt:lpstr>
      <vt:lpstr>Wingdings 2</vt:lpstr>
      <vt:lpstr>Flow</vt:lpstr>
      <vt:lpstr>Image Navigation and Registration Assessment for ABI at NOAA STAR</vt:lpstr>
      <vt:lpstr>Acknowledgements</vt:lpstr>
      <vt:lpstr>INR Assessment Goals</vt:lpstr>
      <vt:lpstr>The Use of Landmarks</vt:lpstr>
      <vt:lpstr>INR Parameters 1 - 4</vt:lpstr>
      <vt:lpstr>INR Parameter 5</vt:lpstr>
      <vt:lpstr>CENRAIS (CWG Extended Navigation &amp; Registration Analysis and Improvement System)</vt:lpstr>
      <vt:lpstr>CENRAIS on the Web</vt:lpstr>
      <vt:lpstr>Navigation Anomaly Monitoring</vt:lpstr>
      <vt:lpstr>CENRAIS Applications</vt:lpstr>
      <vt:lpstr>CENRAIS Applications</vt:lpstr>
      <vt:lpstr>Summary</vt:lpstr>
    </vt:vector>
  </TitlesOfParts>
  <Company>NOAA / NESDIS / STAR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Fangfang Yu</dc:creator>
  <cp:lastModifiedBy>Xiangqian Wu</cp:lastModifiedBy>
  <cp:revision>206</cp:revision>
  <dcterms:created xsi:type="dcterms:W3CDTF">2017-07-06T18:00:32Z</dcterms:created>
  <dcterms:modified xsi:type="dcterms:W3CDTF">2023-02-27T02:00:39Z</dcterms:modified>
</cp:coreProperties>
</file>