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79" r:id="rId2"/>
    <p:sldId id="326" r:id="rId3"/>
    <p:sldId id="381" r:id="rId4"/>
    <p:sldId id="383" r:id="rId5"/>
    <p:sldId id="395" r:id="rId6"/>
    <p:sldId id="385" r:id="rId7"/>
    <p:sldId id="386" r:id="rId8"/>
    <p:sldId id="397" r:id="rId9"/>
    <p:sldId id="396" r:id="rId10"/>
    <p:sldId id="390" r:id="rId11"/>
    <p:sldId id="391" r:id="rId12"/>
    <p:sldId id="394" r:id="rId13"/>
    <p:sldId id="392" r:id="rId14"/>
    <p:sldId id="398" r:id="rId15"/>
    <p:sldId id="399" r:id="rId16"/>
    <p:sldId id="400" r:id="rId17"/>
    <p:sldId id="401" r:id="rId18"/>
    <p:sldId id="402" r:id="rId19"/>
    <p:sldId id="403" r:id="rId20"/>
    <p:sldId id="404" r:id="rId21"/>
    <p:sldId id="405" r:id="rId22"/>
    <p:sldId id="325" r:id="rId23"/>
  </p:sldIdLst>
  <p:sldSz cx="12192000" cy="6858000"/>
  <p:notesSz cx="7104063" cy="10234613"/>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D7CB"/>
    <a:srgbClr val="4A66AC"/>
    <a:srgbClr val="FF9900"/>
    <a:srgbClr val="768394"/>
    <a:srgbClr val="F2F5F8"/>
    <a:srgbClr val="D7D3D0"/>
    <a:srgbClr val="E2C8B1"/>
    <a:srgbClr val="9DB6BB"/>
    <a:srgbClr val="3C586E"/>
    <a:srgbClr val="DBDA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689" autoAdjust="0"/>
    <p:restoredTop sz="63854" autoAdjust="0"/>
  </p:normalViewPr>
  <p:slideViewPr>
    <p:cSldViewPr snapToGrid="0">
      <p:cViewPr varScale="1">
        <p:scale>
          <a:sx n="53" d="100"/>
          <a:sy n="53" d="100"/>
        </p:scale>
        <p:origin x="-1872" y="-62"/>
      </p:cViewPr>
      <p:guideLst>
        <p:guide orient="horz" pos="1761"/>
        <p:guide orient="horz" pos="2609"/>
        <p:guide pos="3851"/>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229518-65A6-441F-8CEF-3164C1A6FEB0}" type="doc">
      <dgm:prSet loTypeId="urn:microsoft.com/office/officeart/2005/8/layout/list1#1" loCatId="list" qsTypeId="urn:microsoft.com/office/officeart/2005/8/quickstyle/simple1#2" qsCatId="simple" csTypeId="urn:microsoft.com/office/officeart/2005/8/colors/colorful1#2" csCatId="colorful" phldr="1"/>
      <dgm:spPr/>
      <dgm:t>
        <a:bodyPr/>
        <a:lstStyle/>
        <a:p>
          <a:endParaRPr lang="zh-CN" altLang="en-US"/>
        </a:p>
      </dgm:t>
    </dgm:pt>
    <dgm:pt modelId="{F3878D19-1901-477E-86B2-B5BB1AC99032}">
      <dgm:prSet phldrT="[文本]" custT="1"/>
      <dgm:spPr/>
      <dgm:t>
        <a:bodyPr/>
        <a:lstStyle/>
        <a:p>
          <a:r>
            <a:rPr lang="en-US" altLang="zh-CN" sz="1400" dirty="0" smtClean="0">
              <a:solidFill>
                <a:schemeClr val="tx1"/>
              </a:solidFill>
              <a:effectLst/>
              <a:latin typeface="微软雅黑" panose="020B0503020204020204" pitchFamily="34" charset="-122"/>
              <a:ea typeface="微软雅黑" panose="020B0503020204020204" pitchFamily="34" charset="-122"/>
              <a:cs typeface="+mn-cs"/>
            </a:rPr>
            <a:t>Instrument specifications and measurement of OMS Limb. </a:t>
          </a:r>
          <a:endParaRPr lang="en-US" altLang="zh-CN" sz="1400" b="0" dirty="0" smtClean="0">
            <a:solidFill>
              <a:schemeClr val="tx1"/>
            </a:solidFill>
          </a:endParaRPr>
        </a:p>
      </dgm:t>
    </dgm:pt>
    <dgm:pt modelId="{B88A5742-FF9C-4304-A30E-F08A306983F6}" type="parTrans" cxnId="{9CF403BE-28A3-4BC3-9ADD-65B70B243587}">
      <dgm:prSet/>
      <dgm:spPr/>
      <dgm:t>
        <a:bodyPr/>
        <a:lstStyle/>
        <a:p>
          <a:endParaRPr lang="zh-CN" altLang="en-US" sz="1400"/>
        </a:p>
      </dgm:t>
    </dgm:pt>
    <dgm:pt modelId="{4BEA8843-F455-483E-A805-8AA18287C2D9}" type="sibTrans" cxnId="{9CF403BE-28A3-4BC3-9ADD-65B70B243587}">
      <dgm:prSet/>
      <dgm:spPr/>
      <dgm:t>
        <a:bodyPr/>
        <a:lstStyle/>
        <a:p>
          <a:endParaRPr lang="zh-CN" altLang="en-US" sz="1400"/>
        </a:p>
      </dgm:t>
    </dgm:pt>
    <dgm:pt modelId="{2F8BFC88-34AB-4660-B30B-725B6C63BD63}">
      <dgm:prSet phldrT="[文本]" custT="1"/>
      <dgm:spPr/>
      <dgm:t>
        <a:bodyPr/>
        <a:lstStyle/>
        <a:p>
          <a:r>
            <a:rPr lang="en-US" altLang="zh-CN" sz="1400" dirty="0" smtClean="0">
              <a:solidFill>
                <a:schemeClr val="tx1"/>
              </a:solidFill>
              <a:effectLst/>
              <a:latin typeface="微软雅黑" panose="020B0503020204020204" pitchFamily="34" charset="-122"/>
              <a:ea typeface="微软雅黑" panose="020B0503020204020204" pitchFamily="34" charset="-122"/>
              <a:cs typeface="+mn-cs"/>
            </a:rPr>
            <a:t>L1 product processing of OMS Limb. </a:t>
          </a:r>
          <a:endParaRPr lang="en-US" altLang="zh-CN" sz="1400" b="0" dirty="0" smtClean="0">
            <a:solidFill>
              <a:schemeClr val="tx1"/>
            </a:solidFill>
          </a:endParaRPr>
        </a:p>
      </dgm:t>
    </dgm:pt>
    <dgm:pt modelId="{72D03635-D7B7-4E4F-882C-E36C42AB270B}" type="parTrans" cxnId="{79C088A8-F69C-4F7E-AED9-7D5B6326E1C0}">
      <dgm:prSet/>
      <dgm:spPr/>
      <dgm:t>
        <a:bodyPr/>
        <a:lstStyle/>
        <a:p>
          <a:endParaRPr lang="zh-CN" altLang="en-US" sz="1400"/>
        </a:p>
      </dgm:t>
    </dgm:pt>
    <dgm:pt modelId="{CCA4F465-F40F-4CEC-BD88-AE2F527630CC}" type="sibTrans" cxnId="{79C088A8-F69C-4F7E-AED9-7D5B6326E1C0}">
      <dgm:prSet/>
      <dgm:spPr/>
      <dgm:t>
        <a:bodyPr/>
        <a:lstStyle/>
        <a:p>
          <a:endParaRPr lang="zh-CN" altLang="en-US" sz="1400"/>
        </a:p>
      </dgm:t>
    </dgm:pt>
    <dgm:pt modelId="{FA84EECA-37BE-47EC-B727-6342D18F5329}">
      <dgm:prSet phldrT="[文本]" custT="1"/>
      <dgm:spPr/>
      <dgm:t>
        <a:bodyPr/>
        <a:lstStyle/>
        <a:p>
          <a:r>
            <a:rPr lang="en-US" altLang="zh-CN" sz="1400" dirty="0" smtClean="0">
              <a:solidFill>
                <a:schemeClr val="tx1"/>
              </a:solidFill>
              <a:effectLst/>
              <a:latin typeface="微软雅黑" panose="020B0503020204020204" pitchFamily="34" charset="-122"/>
              <a:ea typeface="微软雅黑" panose="020B0503020204020204" pitchFamily="34" charset="-122"/>
              <a:cs typeface="+mn-cs"/>
            </a:rPr>
            <a:t>L1 data introduction of OMS Limb. </a:t>
          </a:r>
          <a:endParaRPr lang="en-US" altLang="zh-CN" sz="1400" b="0" dirty="0" smtClean="0">
            <a:solidFill>
              <a:schemeClr val="tx1"/>
            </a:solidFill>
          </a:endParaRPr>
        </a:p>
      </dgm:t>
    </dgm:pt>
    <dgm:pt modelId="{D53C0C42-E145-40A1-AEF8-7D36113BC616}" type="parTrans" cxnId="{88AC6E1E-579F-4F77-A51E-6747C456DA84}">
      <dgm:prSet/>
      <dgm:spPr/>
      <dgm:t>
        <a:bodyPr/>
        <a:lstStyle/>
        <a:p>
          <a:endParaRPr lang="zh-CN" altLang="en-US" sz="1400"/>
        </a:p>
      </dgm:t>
    </dgm:pt>
    <dgm:pt modelId="{AD58A11F-7704-4D71-B7A7-1D53DDEC8DDD}" type="sibTrans" cxnId="{88AC6E1E-579F-4F77-A51E-6747C456DA84}">
      <dgm:prSet/>
      <dgm:spPr/>
      <dgm:t>
        <a:bodyPr/>
        <a:lstStyle/>
        <a:p>
          <a:endParaRPr lang="zh-CN" altLang="en-US" sz="1400"/>
        </a:p>
      </dgm:t>
    </dgm:pt>
    <dgm:pt modelId="{C3B1F2F2-B60A-440A-93D2-2579285F9E1B}">
      <dgm:prSet phldrT="[文本]" custT="1"/>
      <dgm:spPr/>
      <dgm:t>
        <a:bodyPr/>
        <a:lstStyle/>
        <a:p>
          <a:r>
            <a:rPr lang="en-US" altLang="zh-CN" sz="1400" dirty="0" smtClean="0">
              <a:solidFill>
                <a:schemeClr val="tx1"/>
              </a:solidFill>
              <a:effectLst/>
              <a:latin typeface="微软雅黑" panose="020B0503020204020204" pitchFamily="34" charset="-122"/>
              <a:ea typeface="微软雅黑" panose="020B0503020204020204" pitchFamily="34" charset="-122"/>
              <a:cs typeface="+mn-cs"/>
            </a:rPr>
            <a:t>Instrument specifications and measurement of OMS  Nadir. </a:t>
          </a:r>
          <a:endParaRPr lang="en-US" altLang="zh-CN" sz="1400" b="0" dirty="0" smtClean="0">
            <a:solidFill>
              <a:schemeClr val="tx1"/>
            </a:solidFill>
          </a:endParaRPr>
        </a:p>
      </dgm:t>
    </dgm:pt>
    <dgm:pt modelId="{F51D3769-EA79-4D18-817B-5BC9BA7CFAF4}" type="parTrans" cxnId="{C5C40332-F588-41F9-95EB-32CF743ABBAA}">
      <dgm:prSet/>
      <dgm:spPr/>
      <dgm:t>
        <a:bodyPr/>
        <a:lstStyle/>
        <a:p>
          <a:endParaRPr lang="zh-CN" altLang="en-US" sz="1400"/>
        </a:p>
      </dgm:t>
    </dgm:pt>
    <dgm:pt modelId="{054B6D3A-C901-4F4B-BEDE-C44E71989524}" type="sibTrans" cxnId="{C5C40332-F588-41F9-95EB-32CF743ABBAA}">
      <dgm:prSet/>
      <dgm:spPr/>
      <dgm:t>
        <a:bodyPr/>
        <a:lstStyle/>
        <a:p>
          <a:endParaRPr lang="zh-CN" altLang="en-US" sz="1400"/>
        </a:p>
      </dgm:t>
    </dgm:pt>
    <dgm:pt modelId="{6F4D3646-F4DC-4EED-81F0-D41ECC84DE0C}">
      <dgm:prSet phldrT="[文本]" custT="1"/>
      <dgm:spPr/>
      <dgm:t>
        <a:bodyPr/>
        <a:lstStyle/>
        <a:p>
          <a:r>
            <a:rPr lang="en-US" altLang="zh-CN" sz="1400" dirty="0" smtClean="0">
              <a:solidFill>
                <a:schemeClr val="tx1"/>
              </a:solidFill>
              <a:effectLst/>
              <a:latin typeface="微软雅黑" panose="020B0503020204020204" pitchFamily="34" charset="-122"/>
              <a:ea typeface="微软雅黑" panose="020B0503020204020204" pitchFamily="34" charset="-122"/>
              <a:cs typeface="+mn-cs"/>
            </a:rPr>
            <a:t>L1 product processing of OMS  Nadir.</a:t>
          </a:r>
          <a:endParaRPr lang="en-US" altLang="zh-CN" sz="1400" b="0" dirty="0" smtClean="0">
            <a:solidFill>
              <a:schemeClr val="tx1"/>
            </a:solidFill>
          </a:endParaRPr>
        </a:p>
      </dgm:t>
    </dgm:pt>
    <dgm:pt modelId="{FB22E04B-FCDD-40B8-A55B-79871C4E5118}" type="parTrans" cxnId="{D2FB7774-87C9-40B3-8570-CD0A4E687E9D}">
      <dgm:prSet/>
      <dgm:spPr/>
      <dgm:t>
        <a:bodyPr/>
        <a:lstStyle/>
        <a:p>
          <a:endParaRPr lang="zh-CN" altLang="en-US" sz="1400"/>
        </a:p>
      </dgm:t>
    </dgm:pt>
    <dgm:pt modelId="{579A6FF2-4771-4FB1-A4F2-D037F865B217}" type="sibTrans" cxnId="{D2FB7774-87C9-40B3-8570-CD0A4E687E9D}">
      <dgm:prSet/>
      <dgm:spPr/>
      <dgm:t>
        <a:bodyPr/>
        <a:lstStyle/>
        <a:p>
          <a:endParaRPr lang="zh-CN" altLang="en-US" sz="1400"/>
        </a:p>
      </dgm:t>
    </dgm:pt>
    <dgm:pt modelId="{FA6BCF61-138F-4C79-919C-A66C4A409044}">
      <dgm:prSet phldrT="[文本]" custT="1"/>
      <dgm:spPr/>
      <dgm:t>
        <a:bodyPr/>
        <a:lstStyle/>
        <a:p>
          <a:r>
            <a:rPr lang="en-US" altLang="zh-CN" sz="1400" dirty="0" smtClean="0">
              <a:solidFill>
                <a:schemeClr val="tx1"/>
              </a:solidFill>
              <a:effectLst/>
              <a:latin typeface="微软雅黑" panose="020B0503020204020204" pitchFamily="34" charset="-122"/>
              <a:ea typeface="微软雅黑" panose="020B0503020204020204" pitchFamily="34" charset="-122"/>
              <a:cs typeface="+mn-cs"/>
            </a:rPr>
            <a:t>L1 data introduction of OMS Nadir. </a:t>
          </a:r>
          <a:endParaRPr lang="en-US" altLang="zh-CN" sz="1400" b="0" dirty="0" smtClean="0">
            <a:solidFill>
              <a:schemeClr val="tx1"/>
            </a:solidFill>
          </a:endParaRPr>
        </a:p>
      </dgm:t>
    </dgm:pt>
    <dgm:pt modelId="{6FAB1583-9F58-495A-B627-9B617ED1E8BE}" type="parTrans" cxnId="{77566BD0-83EE-42F3-8B11-684C0B6D4FF3}">
      <dgm:prSet/>
      <dgm:spPr/>
      <dgm:t>
        <a:bodyPr/>
        <a:lstStyle/>
        <a:p>
          <a:endParaRPr lang="zh-CN" altLang="en-US"/>
        </a:p>
      </dgm:t>
    </dgm:pt>
    <dgm:pt modelId="{8C0827AB-75DF-4B73-A39E-794BDF919A51}" type="sibTrans" cxnId="{77566BD0-83EE-42F3-8B11-684C0B6D4FF3}">
      <dgm:prSet/>
      <dgm:spPr/>
      <dgm:t>
        <a:bodyPr/>
        <a:lstStyle/>
        <a:p>
          <a:endParaRPr lang="zh-CN" altLang="en-US"/>
        </a:p>
      </dgm:t>
    </dgm:pt>
    <dgm:pt modelId="{59D1F088-FCB8-4C1F-80E9-45E29B705CBD}" type="pres">
      <dgm:prSet presAssocID="{C1229518-65A6-441F-8CEF-3164C1A6FEB0}" presName="linear" presStyleCnt="0">
        <dgm:presLayoutVars>
          <dgm:dir/>
          <dgm:animLvl val="lvl"/>
          <dgm:resizeHandles val="exact"/>
        </dgm:presLayoutVars>
      </dgm:prSet>
      <dgm:spPr/>
      <dgm:t>
        <a:bodyPr/>
        <a:lstStyle/>
        <a:p>
          <a:endParaRPr lang="zh-CN" altLang="en-US"/>
        </a:p>
      </dgm:t>
    </dgm:pt>
    <dgm:pt modelId="{3685C243-D0DA-40C0-8E1C-3C0AE66BC9ED}" type="pres">
      <dgm:prSet presAssocID="{F3878D19-1901-477E-86B2-B5BB1AC99032}" presName="parentLin" presStyleCnt="0"/>
      <dgm:spPr/>
    </dgm:pt>
    <dgm:pt modelId="{EDF9A872-5FBB-45A5-99DB-4B8066C026EC}" type="pres">
      <dgm:prSet presAssocID="{F3878D19-1901-477E-86B2-B5BB1AC99032}" presName="parentLeftMargin" presStyleLbl="node1" presStyleIdx="0" presStyleCnt="6"/>
      <dgm:spPr/>
      <dgm:t>
        <a:bodyPr/>
        <a:lstStyle/>
        <a:p>
          <a:endParaRPr lang="zh-CN" altLang="en-US"/>
        </a:p>
      </dgm:t>
    </dgm:pt>
    <dgm:pt modelId="{FD809724-F044-484A-AE4D-C7D6DC118635}" type="pres">
      <dgm:prSet presAssocID="{F3878D19-1901-477E-86B2-B5BB1AC99032}" presName="parentText" presStyleLbl="node1" presStyleIdx="0" presStyleCnt="6">
        <dgm:presLayoutVars>
          <dgm:chMax val="0"/>
          <dgm:bulletEnabled val="1"/>
        </dgm:presLayoutVars>
      </dgm:prSet>
      <dgm:spPr/>
      <dgm:t>
        <a:bodyPr/>
        <a:lstStyle/>
        <a:p>
          <a:endParaRPr lang="zh-CN" altLang="en-US"/>
        </a:p>
      </dgm:t>
    </dgm:pt>
    <dgm:pt modelId="{35C9937F-52C3-4B2A-BE56-F0972D232F87}" type="pres">
      <dgm:prSet presAssocID="{F3878D19-1901-477E-86B2-B5BB1AC99032}" presName="negativeSpace" presStyleCnt="0"/>
      <dgm:spPr/>
    </dgm:pt>
    <dgm:pt modelId="{A12E6F29-F6D8-4C3F-8099-DDA615E5D4FC}" type="pres">
      <dgm:prSet presAssocID="{F3878D19-1901-477E-86B2-B5BB1AC99032}" presName="childText" presStyleLbl="conFgAcc1" presStyleIdx="0" presStyleCnt="6">
        <dgm:presLayoutVars>
          <dgm:bulletEnabled val="1"/>
        </dgm:presLayoutVars>
      </dgm:prSet>
      <dgm:spPr/>
    </dgm:pt>
    <dgm:pt modelId="{8244DD71-3114-485C-8830-E0E29A1A789E}" type="pres">
      <dgm:prSet presAssocID="{4BEA8843-F455-483E-A805-8AA18287C2D9}" presName="spaceBetweenRectangles" presStyleCnt="0"/>
      <dgm:spPr/>
    </dgm:pt>
    <dgm:pt modelId="{D1ADF7B3-4E9E-4FEC-89E3-A68DF833AFC9}" type="pres">
      <dgm:prSet presAssocID="{2F8BFC88-34AB-4660-B30B-725B6C63BD63}" presName="parentLin" presStyleCnt="0"/>
      <dgm:spPr/>
    </dgm:pt>
    <dgm:pt modelId="{ACFE8269-6C5A-4F14-A824-4354B1C4D366}" type="pres">
      <dgm:prSet presAssocID="{2F8BFC88-34AB-4660-B30B-725B6C63BD63}" presName="parentLeftMargin" presStyleLbl="node1" presStyleIdx="0" presStyleCnt="6"/>
      <dgm:spPr/>
      <dgm:t>
        <a:bodyPr/>
        <a:lstStyle/>
        <a:p>
          <a:endParaRPr lang="zh-CN" altLang="en-US"/>
        </a:p>
      </dgm:t>
    </dgm:pt>
    <dgm:pt modelId="{8B49BFB2-8FC9-4ECB-A66E-7377C8D1876D}" type="pres">
      <dgm:prSet presAssocID="{2F8BFC88-34AB-4660-B30B-725B6C63BD63}" presName="parentText" presStyleLbl="node1" presStyleIdx="1" presStyleCnt="6">
        <dgm:presLayoutVars>
          <dgm:chMax val="0"/>
          <dgm:bulletEnabled val="1"/>
        </dgm:presLayoutVars>
      </dgm:prSet>
      <dgm:spPr/>
      <dgm:t>
        <a:bodyPr/>
        <a:lstStyle/>
        <a:p>
          <a:endParaRPr lang="zh-CN" altLang="en-US"/>
        </a:p>
      </dgm:t>
    </dgm:pt>
    <dgm:pt modelId="{577C37F3-D88A-4EB9-94A3-B7A8338036CA}" type="pres">
      <dgm:prSet presAssocID="{2F8BFC88-34AB-4660-B30B-725B6C63BD63}" presName="negativeSpace" presStyleCnt="0"/>
      <dgm:spPr/>
    </dgm:pt>
    <dgm:pt modelId="{F413B273-764D-4254-8A24-916E1AF8A714}" type="pres">
      <dgm:prSet presAssocID="{2F8BFC88-34AB-4660-B30B-725B6C63BD63}" presName="childText" presStyleLbl="conFgAcc1" presStyleIdx="1" presStyleCnt="6">
        <dgm:presLayoutVars>
          <dgm:bulletEnabled val="1"/>
        </dgm:presLayoutVars>
      </dgm:prSet>
      <dgm:spPr/>
    </dgm:pt>
    <dgm:pt modelId="{FCA13839-693E-4658-AF2E-10765429F01C}" type="pres">
      <dgm:prSet presAssocID="{CCA4F465-F40F-4CEC-BD88-AE2F527630CC}" presName="spaceBetweenRectangles" presStyleCnt="0"/>
      <dgm:spPr/>
    </dgm:pt>
    <dgm:pt modelId="{373A79FB-F7D2-4A77-AA08-0D41158A7EF1}" type="pres">
      <dgm:prSet presAssocID="{FA84EECA-37BE-47EC-B727-6342D18F5329}" presName="parentLin" presStyleCnt="0"/>
      <dgm:spPr/>
    </dgm:pt>
    <dgm:pt modelId="{985E528A-03E3-41EB-930F-A8E6D8E62A34}" type="pres">
      <dgm:prSet presAssocID="{FA84EECA-37BE-47EC-B727-6342D18F5329}" presName="parentLeftMargin" presStyleLbl="node1" presStyleIdx="1" presStyleCnt="6"/>
      <dgm:spPr/>
      <dgm:t>
        <a:bodyPr/>
        <a:lstStyle/>
        <a:p>
          <a:endParaRPr lang="zh-CN" altLang="en-US"/>
        </a:p>
      </dgm:t>
    </dgm:pt>
    <dgm:pt modelId="{56E32AB0-B9B9-47B6-AC08-B912607435E2}" type="pres">
      <dgm:prSet presAssocID="{FA84EECA-37BE-47EC-B727-6342D18F5329}" presName="parentText" presStyleLbl="node1" presStyleIdx="2" presStyleCnt="6">
        <dgm:presLayoutVars>
          <dgm:chMax val="0"/>
          <dgm:bulletEnabled val="1"/>
        </dgm:presLayoutVars>
      </dgm:prSet>
      <dgm:spPr/>
      <dgm:t>
        <a:bodyPr/>
        <a:lstStyle/>
        <a:p>
          <a:endParaRPr lang="zh-CN" altLang="en-US"/>
        </a:p>
      </dgm:t>
    </dgm:pt>
    <dgm:pt modelId="{2D4B103C-402E-4A43-BF2A-8F67A1B535A5}" type="pres">
      <dgm:prSet presAssocID="{FA84EECA-37BE-47EC-B727-6342D18F5329}" presName="negativeSpace" presStyleCnt="0"/>
      <dgm:spPr/>
    </dgm:pt>
    <dgm:pt modelId="{DDCD908B-EA66-4609-80F1-53E819B03B15}" type="pres">
      <dgm:prSet presAssocID="{FA84EECA-37BE-47EC-B727-6342D18F5329}" presName="childText" presStyleLbl="conFgAcc1" presStyleIdx="2" presStyleCnt="6">
        <dgm:presLayoutVars>
          <dgm:bulletEnabled val="1"/>
        </dgm:presLayoutVars>
      </dgm:prSet>
      <dgm:spPr/>
    </dgm:pt>
    <dgm:pt modelId="{E255C91C-B3E6-4738-AA02-47695FBB8BF8}" type="pres">
      <dgm:prSet presAssocID="{AD58A11F-7704-4D71-B7A7-1D53DDEC8DDD}" presName="spaceBetweenRectangles" presStyleCnt="0"/>
      <dgm:spPr/>
    </dgm:pt>
    <dgm:pt modelId="{86618F14-C128-4E3D-B555-681AD2FC07E6}" type="pres">
      <dgm:prSet presAssocID="{C3B1F2F2-B60A-440A-93D2-2579285F9E1B}" presName="parentLin" presStyleCnt="0"/>
      <dgm:spPr/>
    </dgm:pt>
    <dgm:pt modelId="{A9ACCE55-06EF-43AB-8E7B-FEBC1FAD3363}" type="pres">
      <dgm:prSet presAssocID="{C3B1F2F2-B60A-440A-93D2-2579285F9E1B}" presName="parentLeftMargin" presStyleLbl="node1" presStyleIdx="2" presStyleCnt="6"/>
      <dgm:spPr/>
      <dgm:t>
        <a:bodyPr/>
        <a:lstStyle/>
        <a:p>
          <a:endParaRPr lang="zh-CN" altLang="en-US"/>
        </a:p>
      </dgm:t>
    </dgm:pt>
    <dgm:pt modelId="{3382D0FF-68B2-4012-89BD-867F14A7EA35}" type="pres">
      <dgm:prSet presAssocID="{C3B1F2F2-B60A-440A-93D2-2579285F9E1B}" presName="parentText" presStyleLbl="node1" presStyleIdx="3" presStyleCnt="6">
        <dgm:presLayoutVars>
          <dgm:chMax val="0"/>
          <dgm:bulletEnabled val="1"/>
        </dgm:presLayoutVars>
      </dgm:prSet>
      <dgm:spPr/>
      <dgm:t>
        <a:bodyPr/>
        <a:lstStyle/>
        <a:p>
          <a:endParaRPr lang="zh-CN" altLang="en-US"/>
        </a:p>
      </dgm:t>
    </dgm:pt>
    <dgm:pt modelId="{9C0339DC-2680-48FB-9AF4-98AB5310EEFF}" type="pres">
      <dgm:prSet presAssocID="{C3B1F2F2-B60A-440A-93D2-2579285F9E1B}" presName="negativeSpace" presStyleCnt="0"/>
      <dgm:spPr/>
    </dgm:pt>
    <dgm:pt modelId="{88E30BE4-23FB-4E8C-ABD9-F31C608C13F8}" type="pres">
      <dgm:prSet presAssocID="{C3B1F2F2-B60A-440A-93D2-2579285F9E1B}" presName="childText" presStyleLbl="conFgAcc1" presStyleIdx="3" presStyleCnt="6">
        <dgm:presLayoutVars>
          <dgm:bulletEnabled val="1"/>
        </dgm:presLayoutVars>
      </dgm:prSet>
      <dgm:spPr/>
    </dgm:pt>
    <dgm:pt modelId="{141A1974-537D-406A-B61A-A44EE789DC5F}" type="pres">
      <dgm:prSet presAssocID="{054B6D3A-C901-4F4B-BEDE-C44E71989524}" presName="spaceBetweenRectangles" presStyleCnt="0"/>
      <dgm:spPr/>
    </dgm:pt>
    <dgm:pt modelId="{BAF3491A-A7BD-48E2-B744-DFF6DC94E66A}" type="pres">
      <dgm:prSet presAssocID="{6F4D3646-F4DC-4EED-81F0-D41ECC84DE0C}" presName="parentLin" presStyleCnt="0"/>
      <dgm:spPr/>
    </dgm:pt>
    <dgm:pt modelId="{FEA6B4D2-7571-494B-929F-68EA65E1D9E6}" type="pres">
      <dgm:prSet presAssocID="{6F4D3646-F4DC-4EED-81F0-D41ECC84DE0C}" presName="parentLeftMargin" presStyleLbl="node1" presStyleIdx="3" presStyleCnt="6"/>
      <dgm:spPr/>
      <dgm:t>
        <a:bodyPr/>
        <a:lstStyle/>
        <a:p>
          <a:endParaRPr lang="zh-CN" altLang="en-US"/>
        </a:p>
      </dgm:t>
    </dgm:pt>
    <dgm:pt modelId="{756141A7-381B-4D17-A834-195165C126E6}" type="pres">
      <dgm:prSet presAssocID="{6F4D3646-F4DC-4EED-81F0-D41ECC84DE0C}" presName="parentText" presStyleLbl="node1" presStyleIdx="4" presStyleCnt="6">
        <dgm:presLayoutVars>
          <dgm:chMax val="0"/>
          <dgm:bulletEnabled val="1"/>
        </dgm:presLayoutVars>
      </dgm:prSet>
      <dgm:spPr/>
      <dgm:t>
        <a:bodyPr/>
        <a:lstStyle/>
        <a:p>
          <a:endParaRPr lang="zh-CN" altLang="en-US"/>
        </a:p>
      </dgm:t>
    </dgm:pt>
    <dgm:pt modelId="{060C6C39-8D73-464D-85E1-5C3A5517C33A}" type="pres">
      <dgm:prSet presAssocID="{6F4D3646-F4DC-4EED-81F0-D41ECC84DE0C}" presName="negativeSpace" presStyleCnt="0"/>
      <dgm:spPr/>
    </dgm:pt>
    <dgm:pt modelId="{C45BD6C5-A951-4C1F-8BE1-D544245B017F}" type="pres">
      <dgm:prSet presAssocID="{6F4D3646-F4DC-4EED-81F0-D41ECC84DE0C}" presName="childText" presStyleLbl="conFgAcc1" presStyleIdx="4" presStyleCnt="6">
        <dgm:presLayoutVars>
          <dgm:bulletEnabled val="1"/>
        </dgm:presLayoutVars>
      </dgm:prSet>
      <dgm:spPr/>
    </dgm:pt>
    <dgm:pt modelId="{21D91035-B936-4651-8B47-38081DC79A43}" type="pres">
      <dgm:prSet presAssocID="{579A6FF2-4771-4FB1-A4F2-D037F865B217}" presName="spaceBetweenRectangles" presStyleCnt="0"/>
      <dgm:spPr/>
    </dgm:pt>
    <dgm:pt modelId="{DEEEE73A-A0D9-4A4A-8354-F8525F8C3D37}" type="pres">
      <dgm:prSet presAssocID="{FA6BCF61-138F-4C79-919C-A66C4A409044}" presName="parentLin" presStyleCnt="0"/>
      <dgm:spPr/>
    </dgm:pt>
    <dgm:pt modelId="{2B410AA3-267C-4FBE-B772-EAA813ADD0DC}" type="pres">
      <dgm:prSet presAssocID="{FA6BCF61-138F-4C79-919C-A66C4A409044}" presName="parentLeftMargin" presStyleLbl="node1" presStyleIdx="4" presStyleCnt="6"/>
      <dgm:spPr/>
      <dgm:t>
        <a:bodyPr/>
        <a:lstStyle/>
        <a:p>
          <a:endParaRPr lang="zh-CN" altLang="en-US"/>
        </a:p>
      </dgm:t>
    </dgm:pt>
    <dgm:pt modelId="{D76F6A82-0A61-4C87-BFE5-6EBAC21BBAE3}" type="pres">
      <dgm:prSet presAssocID="{FA6BCF61-138F-4C79-919C-A66C4A409044}" presName="parentText" presStyleLbl="node1" presStyleIdx="5" presStyleCnt="6">
        <dgm:presLayoutVars>
          <dgm:chMax val="0"/>
          <dgm:bulletEnabled val="1"/>
        </dgm:presLayoutVars>
      </dgm:prSet>
      <dgm:spPr/>
      <dgm:t>
        <a:bodyPr/>
        <a:lstStyle/>
        <a:p>
          <a:endParaRPr lang="zh-CN" altLang="en-US"/>
        </a:p>
      </dgm:t>
    </dgm:pt>
    <dgm:pt modelId="{270F5792-66C5-4DC3-9B49-11F0396D833B}" type="pres">
      <dgm:prSet presAssocID="{FA6BCF61-138F-4C79-919C-A66C4A409044}" presName="negativeSpace" presStyleCnt="0"/>
      <dgm:spPr/>
    </dgm:pt>
    <dgm:pt modelId="{83116988-BF21-4580-BB10-0A915E661039}" type="pres">
      <dgm:prSet presAssocID="{FA6BCF61-138F-4C79-919C-A66C4A409044}" presName="childText" presStyleLbl="conFgAcc1" presStyleIdx="5" presStyleCnt="6">
        <dgm:presLayoutVars>
          <dgm:bulletEnabled val="1"/>
        </dgm:presLayoutVars>
      </dgm:prSet>
      <dgm:spPr/>
    </dgm:pt>
  </dgm:ptLst>
  <dgm:cxnLst>
    <dgm:cxn modelId="{F33B8F20-B436-4CBE-851F-35FF244F33B5}" type="presOf" srcId="{C3B1F2F2-B60A-440A-93D2-2579285F9E1B}" destId="{3382D0FF-68B2-4012-89BD-867F14A7EA35}" srcOrd="1" destOrd="0" presId="urn:microsoft.com/office/officeart/2005/8/layout/list1#1"/>
    <dgm:cxn modelId="{C688D454-35B9-48C9-A616-B10466C0B278}" type="presOf" srcId="{FA84EECA-37BE-47EC-B727-6342D18F5329}" destId="{56E32AB0-B9B9-47B6-AC08-B912607435E2}" srcOrd="1" destOrd="0" presId="urn:microsoft.com/office/officeart/2005/8/layout/list1#1"/>
    <dgm:cxn modelId="{2F54CBE9-D23C-418F-A7CD-FB46483F419B}" type="presOf" srcId="{C3B1F2F2-B60A-440A-93D2-2579285F9E1B}" destId="{A9ACCE55-06EF-43AB-8E7B-FEBC1FAD3363}" srcOrd="0" destOrd="0" presId="urn:microsoft.com/office/officeart/2005/8/layout/list1#1"/>
    <dgm:cxn modelId="{9CF403BE-28A3-4BC3-9ADD-65B70B243587}" srcId="{C1229518-65A6-441F-8CEF-3164C1A6FEB0}" destId="{F3878D19-1901-477E-86B2-B5BB1AC99032}" srcOrd="0" destOrd="0" parTransId="{B88A5742-FF9C-4304-A30E-F08A306983F6}" sibTransId="{4BEA8843-F455-483E-A805-8AA18287C2D9}"/>
    <dgm:cxn modelId="{0B3939ED-4ECA-4F0F-9BCA-5C3527B32353}" type="presOf" srcId="{FA84EECA-37BE-47EC-B727-6342D18F5329}" destId="{985E528A-03E3-41EB-930F-A8E6D8E62A34}" srcOrd="0" destOrd="0" presId="urn:microsoft.com/office/officeart/2005/8/layout/list1#1"/>
    <dgm:cxn modelId="{53321F28-5121-4068-B1D4-6D462AD972AE}" type="presOf" srcId="{2F8BFC88-34AB-4660-B30B-725B6C63BD63}" destId="{ACFE8269-6C5A-4F14-A824-4354B1C4D366}" srcOrd="0" destOrd="0" presId="urn:microsoft.com/office/officeart/2005/8/layout/list1#1"/>
    <dgm:cxn modelId="{252FA28B-18D2-4644-8D12-734E9E60CDC2}" type="presOf" srcId="{F3878D19-1901-477E-86B2-B5BB1AC99032}" destId="{EDF9A872-5FBB-45A5-99DB-4B8066C026EC}" srcOrd="0" destOrd="0" presId="urn:microsoft.com/office/officeart/2005/8/layout/list1#1"/>
    <dgm:cxn modelId="{F298B1D3-FF89-4C52-9982-A72CD45D3AEA}" type="presOf" srcId="{6F4D3646-F4DC-4EED-81F0-D41ECC84DE0C}" destId="{756141A7-381B-4D17-A834-195165C126E6}" srcOrd="1" destOrd="0" presId="urn:microsoft.com/office/officeart/2005/8/layout/list1#1"/>
    <dgm:cxn modelId="{10E5E161-F0BD-4365-AC86-DDBB764BE3C4}" type="presOf" srcId="{FA6BCF61-138F-4C79-919C-A66C4A409044}" destId="{D76F6A82-0A61-4C87-BFE5-6EBAC21BBAE3}" srcOrd="1" destOrd="0" presId="urn:microsoft.com/office/officeart/2005/8/layout/list1#1"/>
    <dgm:cxn modelId="{88AC6E1E-579F-4F77-A51E-6747C456DA84}" srcId="{C1229518-65A6-441F-8CEF-3164C1A6FEB0}" destId="{FA84EECA-37BE-47EC-B727-6342D18F5329}" srcOrd="2" destOrd="0" parTransId="{D53C0C42-E145-40A1-AEF8-7D36113BC616}" sibTransId="{AD58A11F-7704-4D71-B7A7-1D53DDEC8DDD}"/>
    <dgm:cxn modelId="{77566BD0-83EE-42F3-8B11-684C0B6D4FF3}" srcId="{C1229518-65A6-441F-8CEF-3164C1A6FEB0}" destId="{FA6BCF61-138F-4C79-919C-A66C4A409044}" srcOrd="5" destOrd="0" parTransId="{6FAB1583-9F58-495A-B627-9B617ED1E8BE}" sibTransId="{8C0827AB-75DF-4B73-A39E-794BDF919A51}"/>
    <dgm:cxn modelId="{9C3ABA92-DC1B-4307-B29B-619CA635631B}" type="presOf" srcId="{FA6BCF61-138F-4C79-919C-A66C4A409044}" destId="{2B410AA3-267C-4FBE-B772-EAA813ADD0DC}" srcOrd="0" destOrd="0" presId="urn:microsoft.com/office/officeart/2005/8/layout/list1#1"/>
    <dgm:cxn modelId="{BC182DC9-AEAE-4316-B9A6-4BA9B34427AF}" type="presOf" srcId="{F3878D19-1901-477E-86B2-B5BB1AC99032}" destId="{FD809724-F044-484A-AE4D-C7D6DC118635}" srcOrd="1" destOrd="0" presId="urn:microsoft.com/office/officeart/2005/8/layout/list1#1"/>
    <dgm:cxn modelId="{79C088A8-F69C-4F7E-AED9-7D5B6326E1C0}" srcId="{C1229518-65A6-441F-8CEF-3164C1A6FEB0}" destId="{2F8BFC88-34AB-4660-B30B-725B6C63BD63}" srcOrd="1" destOrd="0" parTransId="{72D03635-D7B7-4E4F-882C-E36C42AB270B}" sibTransId="{CCA4F465-F40F-4CEC-BD88-AE2F527630CC}"/>
    <dgm:cxn modelId="{C5C40332-F588-41F9-95EB-32CF743ABBAA}" srcId="{C1229518-65A6-441F-8CEF-3164C1A6FEB0}" destId="{C3B1F2F2-B60A-440A-93D2-2579285F9E1B}" srcOrd="3" destOrd="0" parTransId="{F51D3769-EA79-4D18-817B-5BC9BA7CFAF4}" sibTransId="{054B6D3A-C901-4F4B-BEDE-C44E71989524}"/>
    <dgm:cxn modelId="{A16949FE-C834-48D9-807D-9E449EE8AAA3}" type="presOf" srcId="{C1229518-65A6-441F-8CEF-3164C1A6FEB0}" destId="{59D1F088-FCB8-4C1F-80E9-45E29B705CBD}" srcOrd="0" destOrd="0" presId="urn:microsoft.com/office/officeart/2005/8/layout/list1#1"/>
    <dgm:cxn modelId="{D2FB7774-87C9-40B3-8570-CD0A4E687E9D}" srcId="{C1229518-65A6-441F-8CEF-3164C1A6FEB0}" destId="{6F4D3646-F4DC-4EED-81F0-D41ECC84DE0C}" srcOrd="4" destOrd="0" parTransId="{FB22E04B-FCDD-40B8-A55B-79871C4E5118}" sibTransId="{579A6FF2-4771-4FB1-A4F2-D037F865B217}"/>
    <dgm:cxn modelId="{40F999F5-619E-4DC7-B352-02FA2F170CBF}" type="presOf" srcId="{6F4D3646-F4DC-4EED-81F0-D41ECC84DE0C}" destId="{FEA6B4D2-7571-494B-929F-68EA65E1D9E6}" srcOrd="0" destOrd="0" presId="urn:microsoft.com/office/officeart/2005/8/layout/list1#1"/>
    <dgm:cxn modelId="{87999F85-9A9C-428A-A702-BCC95D0D4BFA}" type="presOf" srcId="{2F8BFC88-34AB-4660-B30B-725B6C63BD63}" destId="{8B49BFB2-8FC9-4ECB-A66E-7377C8D1876D}" srcOrd="1" destOrd="0" presId="urn:microsoft.com/office/officeart/2005/8/layout/list1#1"/>
    <dgm:cxn modelId="{6358172C-EDE9-45F5-8D5B-67D668A4C009}" type="presParOf" srcId="{59D1F088-FCB8-4C1F-80E9-45E29B705CBD}" destId="{3685C243-D0DA-40C0-8E1C-3C0AE66BC9ED}" srcOrd="0" destOrd="0" presId="urn:microsoft.com/office/officeart/2005/8/layout/list1#1"/>
    <dgm:cxn modelId="{FA28CBC6-45CF-4D35-8FFA-515DFF00F78E}" type="presParOf" srcId="{3685C243-D0DA-40C0-8E1C-3C0AE66BC9ED}" destId="{EDF9A872-5FBB-45A5-99DB-4B8066C026EC}" srcOrd="0" destOrd="0" presId="urn:microsoft.com/office/officeart/2005/8/layout/list1#1"/>
    <dgm:cxn modelId="{5E49E2F3-161C-47F2-A941-57641F93876A}" type="presParOf" srcId="{3685C243-D0DA-40C0-8E1C-3C0AE66BC9ED}" destId="{FD809724-F044-484A-AE4D-C7D6DC118635}" srcOrd="1" destOrd="0" presId="urn:microsoft.com/office/officeart/2005/8/layout/list1#1"/>
    <dgm:cxn modelId="{46DB63D3-1FA5-410B-A66B-73235482EF9E}" type="presParOf" srcId="{59D1F088-FCB8-4C1F-80E9-45E29B705CBD}" destId="{35C9937F-52C3-4B2A-BE56-F0972D232F87}" srcOrd="1" destOrd="0" presId="urn:microsoft.com/office/officeart/2005/8/layout/list1#1"/>
    <dgm:cxn modelId="{633F5E99-B455-465B-9BD7-D7DDFD095CFE}" type="presParOf" srcId="{59D1F088-FCB8-4C1F-80E9-45E29B705CBD}" destId="{A12E6F29-F6D8-4C3F-8099-DDA615E5D4FC}" srcOrd="2" destOrd="0" presId="urn:microsoft.com/office/officeart/2005/8/layout/list1#1"/>
    <dgm:cxn modelId="{D71C263E-ED0B-4B2B-9DB1-132DA0A5B66A}" type="presParOf" srcId="{59D1F088-FCB8-4C1F-80E9-45E29B705CBD}" destId="{8244DD71-3114-485C-8830-E0E29A1A789E}" srcOrd="3" destOrd="0" presId="urn:microsoft.com/office/officeart/2005/8/layout/list1#1"/>
    <dgm:cxn modelId="{68BE07A3-6067-46E5-B272-07514AF7D4A4}" type="presParOf" srcId="{59D1F088-FCB8-4C1F-80E9-45E29B705CBD}" destId="{D1ADF7B3-4E9E-4FEC-89E3-A68DF833AFC9}" srcOrd="4" destOrd="0" presId="urn:microsoft.com/office/officeart/2005/8/layout/list1#1"/>
    <dgm:cxn modelId="{ADA5E3B8-49C2-4762-99BA-BF488115A663}" type="presParOf" srcId="{D1ADF7B3-4E9E-4FEC-89E3-A68DF833AFC9}" destId="{ACFE8269-6C5A-4F14-A824-4354B1C4D366}" srcOrd="0" destOrd="0" presId="urn:microsoft.com/office/officeart/2005/8/layout/list1#1"/>
    <dgm:cxn modelId="{73D52047-AFCD-4991-A44B-CF07964A3719}" type="presParOf" srcId="{D1ADF7B3-4E9E-4FEC-89E3-A68DF833AFC9}" destId="{8B49BFB2-8FC9-4ECB-A66E-7377C8D1876D}" srcOrd="1" destOrd="0" presId="urn:microsoft.com/office/officeart/2005/8/layout/list1#1"/>
    <dgm:cxn modelId="{B543B7C1-F628-41B7-AAB4-EDAB0C062464}" type="presParOf" srcId="{59D1F088-FCB8-4C1F-80E9-45E29B705CBD}" destId="{577C37F3-D88A-4EB9-94A3-B7A8338036CA}" srcOrd="5" destOrd="0" presId="urn:microsoft.com/office/officeart/2005/8/layout/list1#1"/>
    <dgm:cxn modelId="{826E1C7C-7D08-46CD-AAD3-C1939E52570F}" type="presParOf" srcId="{59D1F088-FCB8-4C1F-80E9-45E29B705CBD}" destId="{F413B273-764D-4254-8A24-916E1AF8A714}" srcOrd="6" destOrd="0" presId="urn:microsoft.com/office/officeart/2005/8/layout/list1#1"/>
    <dgm:cxn modelId="{9E51190A-F892-4794-AC1C-DA15F95BB884}" type="presParOf" srcId="{59D1F088-FCB8-4C1F-80E9-45E29B705CBD}" destId="{FCA13839-693E-4658-AF2E-10765429F01C}" srcOrd="7" destOrd="0" presId="urn:microsoft.com/office/officeart/2005/8/layout/list1#1"/>
    <dgm:cxn modelId="{98B7F0C6-5628-47BF-96CE-8F091A3926A2}" type="presParOf" srcId="{59D1F088-FCB8-4C1F-80E9-45E29B705CBD}" destId="{373A79FB-F7D2-4A77-AA08-0D41158A7EF1}" srcOrd="8" destOrd="0" presId="urn:microsoft.com/office/officeart/2005/8/layout/list1#1"/>
    <dgm:cxn modelId="{AB65EBC3-8999-4CCF-B199-EB735C35A5A6}" type="presParOf" srcId="{373A79FB-F7D2-4A77-AA08-0D41158A7EF1}" destId="{985E528A-03E3-41EB-930F-A8E6D8E62A34}" srcOrd="0" destOrd="0" presId="urn:microsoft.com/office/officeart/2005/8/layout/list1#1"/>
    <dgm:cxn modelId="{8B97B544-269B-48AB-9048-14BD65A2766D}" type="presParOf" srcId="{373A79FB-F7D2-4A77-AA08-0D41158A7EF1}" destId="{56E32AB0-B9B9-47B6-AC08-B912607435E2}" srcOrd="1" destOrd="0" presId="urn:microsoft.com/office/officeart/2005/8/layout/list1#1"/>
    <dgm:cxn modelId="{6DB88F26-C7D6-478A-82AA-EBA645523D33}" type="presParOf" srcId="{59D1F088-FCB8-4C1F-80E9-45E29B705CBD}" destId="{2D4B103C-402E-4A43-BF2A-8F67A1B535A5}" srcOrd="9" destOrd="0" presId="urn:microsoft.com/office/officeart/2005/8/layout/list1#1"/>
    <dgm:cxn modelId="{B84EF77A-9538-44CE-AC55-E687E17C0DBB}" type="presParOf" srcId="{59D1F088-FCB8-4C1F-80E9-45E29B705CBD}" destId="{DDCD908B-EA66-4609-80F1-53E819B03B15}" srcOrd="10" destOrd="0" presId="urn:microsoft.com/office/officeart/2005/8/layout/list1#1"/>
    <dgm:cxn modelId="{997EA1A2-5FDC-4980-93CC-3692031680B1}" type="presParOf" srcId="{59D1F088-FCB8-4C1F-80E9-45E29B705CBD}" destId="{E255C91C-B3E6-4738-AA02-47695FBB8BF8}" srcOrd="11" destOrd="0" presId="urn:microsoft.com/office/officeart/2005/8/layout/list1#1"/>
    <dgm:cxn modelId="{9D1461C6-1548-492E-95BE-FAC22933A7C7}" type="presParOf" srcId="{59D1F088-FCB8-4C1F-80E9-45E29B705CBD}" destId="{86618F14-C128-4E3D-B555-681AD2FC07E6}" srcOrd="12" destOrd="0" presId="urn:microsoft.com/office/officeart/2005/8/layout/list1#1"/>
    <dgm:cxn modelId="{EF2BF233-9B86-4E4E-B9E0-56C14DBC9DE3}" type="presParOf" srcId="{86618F14-C128-4E3D-B555-681AD2FC07E6}" destId="{A9ACCE55-06EF-43AB-8E7B-FEBC1FAD3363}" srcOrd="0" destOrd="0" presId="urn:microsoft.com/office/officeart/2005/8/layout/list1#1"/>
    <dgm:cxn modelId="{C2A96670-DE7E-430C-8F4C-C621DBFD9347}" type="presParOf" srcId="{86618F14-C128-4E3D-B555-681AD2FC07E6}" destId="{3382D0FF-68B2-4012-89BD-867F14A7EA35}" srcOrd="1" destOrd="0" presId="urn:microsoft.com/office/officeart/2005/8/layout/list1#1"/>
    <dgm:cxn modelId="{30667C4C-CF03-410B-9A72-2A9DCE7A09F1}" type="presParOf" srcId="{59D1F088-FCB8-4C1F-80E9-45E29B705CBD}" destId="{9C0339DC-2680-48FB-9AF4-98AB5310EEFF}" srcOrd="13" destOrd="0" presId="urn:microsoft.com/office/officeart/2005/8/layout/list1#1"/>
    <dgm:cxn modelId="{BD9CED8D-BE52-4927-892F-41018575D5D3}" type="presParOf" srcId="{59D1F088-FCB8-4C1F-80E9-45E29B705CBD}" destId="{88E30BE4-23FB-4E8C-ABD9-F31C608C13F8}" srcOrd="14" destOrd="0" presId="urn:microsoft.com/office/officeart/2005/8/layout/list1#1"/>
    <dgm:cxn modelId="{1F5A8C0F-86AA-4EFE-86B8-BEC23F3D2E3F}" type="presParOf" srcId="{59D1F088-FCB8-4C1F-80E9-45E29B705CBD}" destId="{141A1974-537D-406A-B61A-A44EE789DC5F}" srcOrd="15" destOrd="0" presId="urn:microsoft.com/office/officeart/2005/8/layout/list1#1"/>
    <dgm:cxn modelId="{7975D08E-AA02-4587-9331-C8C76F63133A}" type="presParOf" srcId="{59D1F088-FCB8-4C1F-80E9-45E29B705CBD}" destId="{BAF3491A-A7BD-48E2-B744-DFF6DC94E66A}" srcOrd="16" destOrd="0" presId="urn:microsoft.com/office/officeart/2005/8/layout/list1#1"/>
    <dgm:cxn modelId="{9714049C-DDC2-44F7-902E-A2FA7248F80A}" type="presParOf" srcId="{BAF3491A-A7BD-48E2-B744-DFF6DC94E66A}" destId="{FEA6B4D2-7571-494B-929F-68EA65E1D9E6}" srcOrd="0" destOrd="0" presId="urn:microsoft.com/office/officeart/2005/8/layout/list1#1"/>
    <dgm:cxn modelId="{6F22A481-9F8F-4A08-9F62-4A44E68EE868}" type="presParOf" srcId="{BAF3491A-A7BD-48E2-B744-DFF6DC94E66A}" destId="{756141A7-381B-4D17-A834-195165C126E6}" srcOrd="1" destOrd="0" presId="urn:microsoft.com/office/officeart/2005/8/layout/list1#1"/>
    <dgm:cxn modelId="{B1302D7A-FB1A-4867-9ED9-0A66BE03F756}" type="presParOf" srcId="{59D1F088-FCB8-4C1F-80E9-45E29B705CBD}" destId="{060C6C39-8D73-464D-85E1-5C3A5517C33A}" srcOrd="17" destOrd="0" presId="urn:microsoft.com/office/officeart/2005/8/layout/list1#1"/>
    <dgm:cxn modelId="{6D1AFBE9-4F5E-4064-BCBA-84B01EC112ED}" type="presParOf" srcId="{59D1F088-FCB8-4C1F-80E9-45E29B705CBD}" destId="{C45BD6C5-A951-4C1F-8BE1-D544245B017F}" srcOrd="18" destOrd="0" presId="urn:microsoft.com/office/officeart/2005/8/layout/list1#1"/>
    <dgm:cxn modelId="{FF27DF77-09B2-4176-87F8-B2A1A7F86D35}" type="presParOf" srcId="{59D1F088-FCB8-4C1F-80E9-45E29B705CBD}" destId="{21D91035-B936-4651-8B47-38081DC79A43}" srcOrd="19" destOrd="0" presId="urn:microsoft.com/office/officeart/2005/8/layout/list1#1"/>
    <dgm:cxn modelId="{15015A67-F73D-43E0-8752-B07A1A8972F8}" type="presParOf" srcId="{59D1F088-FCB8-4C1F-80E9-45E29B705CBD}" destId="{DEEEE73A-A0D9-4A4A-8354-F8525F8C3D37}" srcOrd="20" destOrd="0" presId="urn:microsoft.com/office/officeart/2005/8/layout/list1#1"/>
    <dgm:cxn modelId="{DD06CCDC-4F7B-420C-A7BD-E9EA7CE73441}" type="presParOf" srcId="{DEEEE73A-A0D9-4A4A-8354-F8525F8C3D37}" destId="{2B410AA3-267C-4FBE-B772-EAA813ADD0DC}" srcOrd="0" destOrd="0" presId="urn:microsoft.com/office/officeart/2005/8/layout/list1#1"/>
    <dgm:cxn modelId="{2A6B20E4-69E2-419D-BA00-D7E56B19E976}" type="presParOf" srcId="{DEEEE73A-A0D9-4A4A-8354-F8525F8C3D37}" destId="{D76F6A82-0A61-4C87-BFE5-6EBAC21BBAE3}" srcOrd="1" destOrd="0" presId="urn:microsoft.com/office/officeart/2005/8/layout/list1#1"/>
    <dgm:cxn modelId="{D4D5056F-652E-4F21-8C80-1A4F6B8AA47E}" type="presParOf" srcId="{59D1F088-FCB8-4C1F-80E9-45E29B705CBD}" destId="{270F5792-66C5-4DC3-9B49-11F0396D833B}" srcOrd="21" destOrd="0" presId="urn:microsoft.com/office/officeart/2005/8/layout/list1#1"/>
    <dgm:cxn modelId="{CD25BD20-50C7-4B58-AE23-8A01D2D317EA}" type="presParOf" srcId="{59D1F088-FCB8-4C1F-80E9-45E29B705CBD}" destId="{83116988-BF21-4580-BB10-0A915E661039}" srcOrd="22" destOrd="0" presId="urn:microsoft.com/office/officeart/2005/8/layout/list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FC2C11-3438-4B12-B080-A463BA2AE90B}"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zh-CN" altLang="en-US"/>
        </a:p>
      </dgm:t>
    </dgm:pt>
    <dgm:pt modelId="{FC5D0635-D1EA-42F2-822C-6CA9D6D3D89C}">
      <dgm:prSet phldrT="[文本]" custT="1"/>
      <dgm:spPr/>
      <dgm:t>
        <a:bodyPr/>
        <a:lstStyle/>
        <a:p>
          <a:r>
            <a:rPr lang="en-US" altLang="zh-CN" sz="1400" smtClean="0">
              <a:latin typeface="+mn-lt"/>
            </a:rPr>
            <a:t>L0</a:t>
          </a:r>
          <a:endParaRPr lang="zh-CN" altLang="en-US" sz="1400" dirty="0">
            <a:latin typeface="+mn-lt"/>
          </a:endParaRPr>
        </a:p>
      </dgm:t>
    </dgm:pt>
    <dgm:pt modelId="{6FF60A8F-BBA6-4CFB-A01E-07E4094642E4}" type="parTrans" cxnId="{EE7F090F-C6BE-446A-A692-CF75DB94011F}">
      <dgm:prSet/>
      <dgm:spPr/>
      <dgm:t>
        <a:bodyPr/>
        <a:lstStyle/>
        <a:p>
          <a:endParaRPr lang="zh-CN" altLang="en-US" sz="1400">
            <a:latin typeface="+mn-lt"/>
          </a:endParaRPr>
        </a:p>
      </dgm:t>
    </dgm:pt>
    <dgm:pt modelId="{B5026C2E-CE50-40C2-9E14-C8723F26D768}" type="sibTrans" cxnId="{EE7F090F-C6BE-446A-A692-CF75DB94011F}">
      <dgm:prSet custT="1"/>
      <dgm:spPr/>
      <dgm:t>
        <a:bodyPr/>
        <a:lstStyle/>
        <a:p>
          <a:endParaRPr lang="zh-CN" altLang="en-US" sz="1400">
            <a:latin typeface="+mn-lt"/>
          </a:endParaRPr>
        </a:p>
      </dgm:t>
    </dgm:pt>
    <dgm:pt modelId="{481F2E38-1E99-4C87-ACEB-789A9C694A8F}">
      <dgm:prSet custT="1"/>
      <dgm:spPr/>
      <dgm:t>
        <a:bodyPr/>
        <a:lstStyle/>
        <a:p>
          <a:r>
            <a:rPr lang="en-US" altLang="zh-CN" sz="1400" dirty="0" smtClean="0">
              <a:latin typeface="+mn-lt"/>
            </a:rPr>
            <a:t>Decoding</a:t>
          </a:r>
          <a:endParaRPr lang="zh-CN" altLang="en-US" sz="1400" dirty="0" smtClean="0">
            <a:latin typeface="+mn-lt"/>
          </a:endParaRPr>
        </a:p>
      </dgm:t>
    </dgm:pt>
    <dgm:pt modelId="{7D3BE1C4-C6B2-42A1-9D5E-4246221976C9}" type="parTrans" cxnId="{6A542B40-4C76-4F75-A49A-C8EEF85EB742}">
      <dgm:prSet/>
      <dgm:spPr/>
      <dgm:t>
        <a:bodyPr/>
        <a:lstStyle/>
        <a:p>
          <a:endParaRPr lang="zh-CN" altLang="en-US" sz="1400">
            <a:latin typeface="+mn-lt"/>
          </a:endParaRPr>
        </a:p>
      </dgm:t>
    </dgm:pt>
    <dgm:pt modelId="{3E5E26B0-FB3B-415F-93A8-7D59C1009E3C}" type="sibTrans" cxnId="{6A542B40-4C76-4F75-A49A-C8EEF85EB742}">
      <dgm:prSet custT="1"/>
      <dgm:spPr/>
      <dgm:t>
        <a:bodyPr/>
        <a:lstStyle/>
        <a:p>
          <a:endParaRPr lang="zh-CN" altLang="en-US" sz="1400">
            <a:latin typeface="+mn-lt"/>
          </a:endParaRPr>
        </a:p>
      </dgm:t>
    </dgm:pt>
    <dgm:pt modelId="{1C67F9F9-6636-467A-8E8F-D4D6C7C31665}">
      <dgm:prSet custT="1"/>
      <dgm:spPr/>
      <dgm:t>
        <a:bodyPr/>
        <a:lstStyle/>
        <a:p>
          <a:r>
            <a:rPr lang="en-US" altLang="zh-CN" sz="1400" smtClean="0">
              <a:latin typeface="+mn-lt"/>
            </a:rPr>
            <a:t>Bad pixel detection</a:t>
          </a:r>
          <a:endParaRPr lang="zh-CN" altLang="en-US" sz="1400" smtClean="0">
            <a:latin typeface="+mn-lt"/>
          </a:endParaRPr>
        </a:p>
      </dgm:t>
    </dgm:pt>
    <dgm:pt modelId="{3D03C88A-C4C1-4CFF-A493-D8611DD4168A}" type="parTrans" cxnId="{8B74653C-8864-4984-98BD-9C083B7E8645}">
      <dgm:prSet/>
      <dgm:spPr/>
      <dgm:t>
        <a:bodyPr/>
        <a:lstStyle/>
        <a:p>
          <a:endParaRPr lang="zh-CN" altLang="en-US" sz="1400">
            <a:latin typeface="+mn-lt"/>
          </a:endParaRPr>
        </a:p>
      </dgm:t>
    </dgm:pt>
    <dgm:pt modelId="{27427041-CC0E-4335-996C-245D1709E35D}" type="sibTrans" cxnId="{8B74653C-8864-4984-98BD-9C083B7E8645}">
      <dgm:prSet custT="1"/>
      <dgm:spPr/>
      <dgm:t>
        <a:bodyPr/>
        <a:lstStyle/>
        <a:p>
          <a:endParaRPr lang="zh-CN" altLang="en-US" sz="1400">
            <a:latin typeface="+mn-lt"/>
          </a:endParaRPr>
        </a:p>
      </dgm:t>
    </dgm:pt>
    <dgm:pt modelId="{29375F71-26E5-422C-8806-F1C8E2627195}">
      <dgm:prSet custT="1"/>
      <dgm:spPr/>
      <dgm:t>
        <a:bodyPr/>
        <a:lstStyle/>
        <a:p>
          <a:r>
            <a:rPr lang="en-US" altLang="zh-CN" sz="1400" dirty="0" smtClean="0">
              <a:latin typeface="+mn-lt"/>
            </a:rPr>
            <a:t>Dark current processing</a:t>
          </a:r>
          <a:endParaRPr lang="zh-CN" altLang="en-US" sz="1400" dirty="0" smtClean="0">
            <a:latin typeface="+mn-lt"/>
          </a:endParaRPr>
        </a:p>
      </dgm:t>
    </dgm:pt>
    <dgm:pt modelId="{6BF9A8BB-6919-4C69-A5DB-10585246B713}" type="parTrans" cxnId="{37CF2083-1A15-4AB2-9775-F7C020857C85}">
      <dgm:prSet/>
      <dgm:spPr/>
      <dgm:t>
        <a:bodyPr/>
        <a:lstStyle/>
        <a:p>
          <a:endParaRPr lang="zh-CN" altLang="en-US" sz="1400">
            <a:latin typeface="+mn-lt"/>
          </a:endParaRPr>
        </a:p>
      </dgm:t>
    </dgm:pt>
    <dgm:pt modelId="{7535A911-1342-4E5D-A5FB-14A2E16BB23C}" type="sibTrans" cxnId="{37CF2083-1A15-4AB2-9775-F7C020857C85}">
      <dgm:prSet custT="1"/>
      <dgm:spPr/>
      <dgm:t>
        <a:bodyPr/>
        <a:lstStyle/>
        <a:p>
          <a:endParaRPr lang="zh-CN" altLang="en-US" sz="1400">
            <a:latin typeface="+mn-lt"/>
          </a:endParaRPr>
        </a:p>
      </dgm:t>
    </dgm:pt>
    <dgm:pt modelId="{4BDC5A80-4F21-48E4-9785-C88CD46FC3BE}">
      <dgm:prSet custT="1"/>
      <dgm:spPr/>
      <dgm:t>
        <a:bodyPr/>
        <a:lstStyle/>
        <a:p>
          <a:r>
            <a:rPr lang="en-US" altLang="zh-CN" sz="1400" smtClean="0">
              <a:latin typeface="+mn-lt"/>
            </a:rPr>
            <a:t>Spectral calibration</a:t>
          </a:r>
          <a:endParaRPr lang="zh-CN" altLang="en-US" sz="1400" smtClean="0">
            <a:latin typeface="+mn-lt"/>
          </a:endParaRPr>
        </a:p>
      </dgm:t>
    </dgm:pt>
    <dgm:pt modelId="{E16BBD4C-2C38-4C70-9D49-E38D78FE84A1}" type="parTrans" cxnId="{A1C55D7C-27C7-4C29-BBF5-DD405E5CB837}">
      <dgm:prSet/>
      <dgm:spPr/>
      <dgm:t>
        <a:bodyPr/>
        <a:lstStyle/>
        <a:p>
          <a:endParaRPr lang="zh-CN" altLang="en-US" sz="1400">
            <a:latin typeface="+mn-lt"/>
          </a:endParaRPr>
        </a:p>
      </dgm:t>
    </dgm:pt>
    <dgm:pt modelId="{EDE8D785-3244-47D6-9FC2-4241DDF358A4}" type="sibTrans" cxnId="{A1C55D7C-27C7-4C29-BBF5-DD405E5CB837}">
      <dgm:prSet custT="1"/>
      <dgm:spPr/>
      <dgm:t>
        <a:bodyPr/>
        <a:lstStyle/>
        <a:p>
          <a:endParaRPr lang="zh-CN" altLang="en-US" sz="1400">
            <a:latin typeface="+mn-lt"/>
          </a:endParaRPr>
        </a:p>
      </dgm:t>
    </dgm:pt>
    <dgm:pt modelId="{EE3EB2AD-C679-4B12-B403-412072FC65CB}">
      <dgm:prSet custT="1"/>
      <dgm:spPr/>
      <dgm:t>
        <a:bodyPr/>
        <a:lstStyle/>
        <a:p>
          <a:r>
            <a:rPr lang="en-US" altLang="zh-CN" sz="1400" dirty="0" smtClean="0">
              <a:latin typeface="+mn-lt"/>
            </a:rPr>
            <a:t>Radiometric calibration</a:t>
          </a:r>
          <a:endParaRPr lang="zh-CN" altLang="en-US" sz="1400" dirty="0" smtClean="0">
            <a:latin typeface="+mn-lt"/>
          </a:endParaRPr>
        </a:p>
      </dgm:t>
    </dgm:pt>
    <dgm:pt modelId="{244DB88A-937A-4E37-9D20-0042D7C5C66B}" type="parTrans" cxnId="{B68A1150-DDB2-4B33-B888-32DBD793F164}">
      <dgm:prSet/>
      <dgm:spPr/>
      <dgm:t>
        <a:bodyPr/>
        <a:lstStyle/>
        <a:p>
          <a:endParaRPr lang="zh-CN" altLang="en-US" sz="1400">
            <a:latin typeface="+mn-lt"/>
          </a:endParaRPr>
        </a:p>
      </dgm:t>
    </dgm:pt>
    <dgm:pt modelId="{87BABE6C-2EA7-4052-92E9-EA1C92B1284F}" type="sibTrans" cxnId="{B68A1150-DDB2-4B33-B888-32DBD793F164}">
      <dgm:prSet custT="1"/>
      <dgm:spPr/>
      <dgm:t>
        <a:bodyPr/>
        <a:lstStyle/>
        <a:p>
          <a:endParaRPr lang="zh-CN" altLang="en-US" sz="1400">
            <a:latin typeface="+mn-lt"/>
          </a:endParaRPr>
        </a:p>
      </dgm:t>
    </dgm:pt>
    <dgm:pt modelId="{59ABC517-10ED-4585-8779-5207283CE2FF}">
      <dgm:prSet custT="1"/>
      <dgm:spPr/>
      <dgm:t>
        <a:bodyPr/>
        <a:lstStyle/>
        <a:p>
          <a:r>
            <a:rPr lang="en-US" altLang="zh-CN" sz="1400" smtClean="0">
              <a:latin typeface="+mn-lt"/>
            </a:rPr>
            <a:t>Polarization correction</a:t>
          </a:r>
          <a:endParaRPr lang="zh-CN" altLang="en-US" sz="1400" smtClean="0">
            <a:latin typeface="+mn-lt"/>
          </a:endParaRPr>
        </a:p>
      </dgm:t>
    </dgm:pt>
    <dgm:pt modelId="{AB75C902-4D38-47C9-813B-3EFA8A4C72F9}" type="parTrans" cxnId="{9A9C9F67-9819-4940-8758-7DBE6DEE6991}">
      <dgm:prSet/>
      <dgm:spPr/>
      <dgm:t>
        <a:bodyPr/>
        <a:lstStyle/>
        <a:p>
          <a:endParaRPr lang="zh-CN" altLang="en-US" sz="1400">
            <a:latin typeface="+mn-lt"/>
          </a:endParaRPr>
        </a:p>
      </dgm:t>
    </dgm:pt>
    <dgm:pt modelId="{B8AF150B-6637-4ECC-BA03-E3F1AF917E44}" type="sibTrans" cxnId="{9A9C9F67-9819-4940-8758-7DBE6DEE6991}">
      <dgm:prSet custT="1"/>
      <dgm:spPr/>
      <dgm:t>
        <a:bodyPr/>
        <a:lstStyle/>
        <a:p>
          <a:endParaRPr lang="zh-CN" altLang="en-US" sz="1400">
            <a:latin typeface="+mn-lt"/>
          </a:endParaRPr>
        </a:p>
      </dgm:t>
    </dgm:pt>
    <dgm:pt modelId="{A0A5C84B-203A-4AEF-81B9-B1D6A57EF87C}">
      <dgm:prSet custT="1"/>
      <dgm:spPr/>
      <dgm:t>
        <a:bodyPr/>
        <a:lstStyle/>
        <a:p>
          <a:r>
            <a:rPr lang="en-US" altLang="zh-CN" sz="1400" smtClean="0">
              <a:latin typeface="+mn-lt"/>
            </a:rPr>
            <a:t>Quality Control</a:t>
          </a:r>
          <a:endParaRPr lang="zh-CN" altLang="en-US" sz="1400" smtClean="0">
            <a:latin typeface="+mn-lt"/>
          </a:endParaRPr>
        </a:p>
      </dgm:t>
    </dgm:pt>
    <dgm:pt modelId="{19EDF0BF-2DF5-43B0-8356-86CF56F542FF}" type="parTrans" cxnId="{22A4E969-FD31-4BB0-9DB0-A6A294C04DEC}">
      <dgm:prSet/>
      <dgm:spPr/>
      <dgm:t>
        <a:bodyPr/>
        <a:lstStyle/>
        <a:p>
          <a:endParaRPr lang="zh-CN" altLang="en-US" sz="1400">
            <a:latin typeface="+mn-lt"/>
          </a:endParaRPr>
        </a:p>
      </dgm:t>
    </dgm:pt>
    <dgm:pt modelId="{3FCC9479-7D5C-4EE3-A32B-BFFAC90EA63D}" type="sibTrans" cxnId="{22A4E969-FD31-4BB0-9DB0-A6A294C04DEC}">
      <dgm:prSet custT="1"/>
      <dgm:spPr/>
      <dgm:t>
        <a:bodyPr/>
        <a:lstStyle/>
        <a:p>
          <a:endParaRPr lang="zh-CN" altLang="en-US" sz="1400">
            <a:latin typeface="+mn-lt"/>
          </a:endParaRPr>
        </a:p>
      </dgm:t>
    </dgm:pt>
    <dgm:pt modelId="{ABD5D707-E2CD-45AB-80AD-BE1860CF0EF0}">
      <dgm:prSet custT="1"/>
      <dgm:spPr/>
      <dgm:t>
        <a:bodyPr/>
        <a:lstStyle/>
        <a:p>
          <a:r>
            <a:rPr lang="en-US" altLang="zh-CN" sz="1400" smtClean="0">
              <a:latin typeface="+mn-lt"/>
            </a:rPr>
            <a:t>L1</a:t>
          </a:r>
          <a:endParaRPr lang="zh-CN" altLang="en-US" sz="1400" smtClean="0">
            <a:latin typeface="+mn-lt"/>
          </a:endParaRPr>
        </a:p>
      </dgm:t>
    </dgm:pt>
    <dgm:pt modelId="{69FAE0A8-1FAF-4186-9B3D-E08882373BCC}" type="parTrans" cxnId="{8A978A60-B3E3-4938-9FA3-01C7CF20B066}">
      <dgm:prSet/>
      <dgm:spPr/>
      <dgm:t>
        <a:bodyPr/>
        <a:lstStyle/>
        <a:p>
          <a:endParaRPr lang="zh-CN" altLang="en-US" sz="1400">
            <a:latin typeface="+mn-lt"/>
          </a:endParaRPr>
        </a:p>
      </dgm:t>
    </dgm:pt>
    <dgm:pt modelId="{FDCFA59E-F772-4717-A0E5-D7BA7060C9DF}" type="sibTrans" cxnId="{8A978A60-B3E3-4938-9FA3-01C7CF20B066}">
      <dgm:prSet/>
      <dgm:spPr/>
      <dgm:t>
        <a:bodyPr/>
        <a:lstStyle/>
        <a:p>
          <a:endParaRPr lang="zh-CN" altLang="en-US" sz="1400">
            <a:latin typeface="+mn-lt"/>
          </a:endParaRPr>
        </a:p>
      </dgm:t>
    </dgm:pt>
    <dgm:pt modelId="{ABC6D928-EF06-4323-83CC-38B55B271A93}">
      <dgm:prSet custT="1"/>
      <dgm:spPr/>
      <dgm:t>
        <a:bodyPr/>
        <a:lstStyle/>
        <a:p>
          <a:r>
            <a:rPr lang="en-US" altLang="zh-CN" sz="1400" dirty="0" smtClean="0">
              <a:latin typeface="+mn-lt"/>
            </a:rPr>
            <a:t>Geographic positioning</a:t>
          </a:r>
          <a:endParaRPr lang="zh-CN" altLang="en-US" sz="1400" dirty="0" smtClean="0">
            <a:latin typeface="+mn-lt"/>
          </a:endParaRPr>
        </a:p>
      </dgm:t>
    </dgm:pt>
    <dgm:pt modelId="{17FF339C-4D38-4489-ACE6-6096AF3E9F63}" type="parTrans" cxnId="{F66EBAED-C4C5-407D-BF00-3A63A39CE12B}">
      <dgm:prSet/>
      <dgm:spPr/>
      <dgm:t>
        <a:bodyPr/>
        <a:lstStyle/>
        <a:p>
          <a:endParaRPr lang="zh-CN" altLang="en-US" sz="1400">
            <a:latin typeface="+mn-lt"/>
          </a:endParaRPr>
        </a:p>
      </dgm:t>
    </dgm:pt>
    <dgm:pt modelId="{C21EEF04-66A1-43D8-AE26-541BA835619D}" type="sibTrans" cxnId="{F66EBAED-C4C5-407D-BF00-3A63A39CE12B}">
      <dgm:prSet custT="1"/>
      <dgm:spPr/>
      <dgm:t>
        <a:bodyPr/>
        <a:lstStyle/>
        <a:p>
          <a:endParaRPr lang="zh-CN" altLang="en-US" sz="1400">
            <a:latin typeface="+mn-lt"/>
          </a:endParaRPr>
        </a:p>
      </dgm:t>
    </dgm:pt>
    <dgm:pt modelId="{442169D2-786A-47CB-827E-2ED845FA3345}" type="pres">
      <dgm:prSet presAssocID="{71FC2C11-3438-4B12-B080-A463BA2AE90B}" presName="Name0" presStyleCnt="0">
        <dgm:presLayoutVars>
          <dgm:dir/>
          <dgm:resizeHandles val="exact"/>
        </dgm:presLayoutVars>
      </dgm:prSet>
      <dgm:spPr/>
      <dgm:t>
        <a:bodyPr/>
        <a:lstStyle/>
        <a:p>
          <a:endParaRPr lang="zh-CN" altLang="en-US"/>
        </a:p>
      </dgm:t>
    </dgm:pt>
    <dgm:pt modelId="{566423E8-873E-4F5F-9561-09819F051C93}" type="pres">
      <dgm:prSet presAssocID="{FC5D0635-D1EA-42F2-822C-6CA9D6D3D89C}" presName="node" presStyleLbl="node1" presStyleIdx="0" presStyleCnt="10">
        <dgm:presLayoutVars>
          <dgm:bulletEnabled val="1"/>
        </dgm:presLayoutVars>
      </dgm:prSet>
      <dgm:spPr/>
      <dgm:t>
        <a:bodyPr/>
        <a:lstStyle/>
        <a:p>
          <a:endParaRPr lang="zh-CN" altLang="en-US"/>
        </a:p>
      </dgm:t>
    </dgm:pt>
    <dgm:pt modelId="{A857EEE5-76E1-48AF-B1DA-2AF5B68C3FDB}" type="pres">
      <dgm:prSet presAssocID="{B5026C2E-CE50-40C2-9E14-C8723F26D768}" presName="sibTrans" presStyleLbl="sibTrans2D1" presStyleIdx="0" presStyleCnt="9"/>
      <dgm:spPr/>
      <dgm:t>
        <a:bodyPr/>
        <a:lstStyle/>
        <a:p>
          <a:endParaRPr lang="zh-CN" altLang="en-US"/>
        </a:p>
      </dgm:t>
    </dgm:pt>
    <dgm:pt modelId="{F877D446-4683-47AF-A361-EF4DE18CFADA}" type="pres">
      <dgm:prSet presAssocID="{B5026C2E-CE50-40C2-9E14-C8723F26D768}" presName="connectorText" presStyleLbl="sibTrans2D1" presStyleIdx="0" presStyleCnt="9"/>
      <dgm:spPr/>
      <dgm:t>
        <a:bodyPr/>
        <a:lstStyle/>
        <a:p>
          <a:endParaRPr lang="zh-CN" altLang="en-US"/>
        </a:p>
      </dgm:t>
    </dgm:pt>
    <dgm:pt modelId="{FEA3B0E4-6A45-46BF-BD86-1438B13D682C}" type="pres">
      <dgm:prSet presAssocID="{481F2E38-1E99-4C87-ACEB-789A9C694A8F}" presName="node" presStyleLbl="node1" presStyleIdx="1" presStyleCnt="10">
        <dgm:presLayoutVars>
          <dgm:bulletEnabled val="1"/>
        </dgm:presLayoutVars>
      </dgm:prSet>
      <dgm:spPr/>
      <dgm:t>
        <a:bodyPr/>
        <a:lstStyle/>
        <a:p>
          <a:endParaRPr lang="zh-CN" altLang="en-US"/>
        </a:p>
      </dgm:t>
    </dgm:pt>
    <dgm:pt modelId="{E04B1D8D-37B1-41D4-8FB7-CB583C9421EC}" type="pres">
      <dgm:prSet presAssocID="{3E5E26B0-FB3B-415F-93A8-7D59C1009E3C}" presName="sibTrans" presStyleLbl="sibTrans2D1" presStyleIdx="1" presStyleCnt="9"/>
      <dgm:spPr/>
      <dgm:t>
        <a:bodyPr/>
        <a:lstStyle/>
        <a:p>
          <a:endParaRPr lang="zh-CN" altLang="en-US"/>
        </a:p>
      </dgm:t>
    </dgm:pt>
    <dgm:pt modelId="{347FFC13-8116-4477-8387-89840981023C}" type="pres">
      <dgm:prSet presAssocID="{3E5E26B0-FB3B-415F-93A8-7D59C1009E3C}" presName="connectorText" presStyleLbl="sibTrans2D1" presStyleIdx="1" presStyleCnt="9"/>
      <dgm:spPr/>
      <dgm:t>
        <a:bodyPr/>
        <a:lstStyle/>
        <a:p>
          <a:endParaRPr lang="zh-CN" altLang="en-US"/>
        </a:p>
      </dgm:t>
    </dgm:pt>
    <dgm:pt modelId="{A89AF61C-0428-4A0C-A1BD-2489EED1A982}" type="pres">
      <dgm:prSet presAssocID="{ABC6D928-EF06-4323-83CC-38B55B271A93}" presName="node" presStyleLbl="node1" presStyleIdx="2" presStyleCnt="10">
        <dgm:presLayoutVars>
          <dgm:bulletEnabled val="1"/>
        </dgm:presLayoutVars>
      </dgm:prSet>
      <dgm:spPr/>
      <dgm:t>
        <a:bodyPr/>
        <a:lstStyle/>
        <a:p>
          <a:endParaRPr lang="zh-CN" altLang="en-US"/>
        </a:p>
      </dgm:t>
    </dgm:pt>
    <dgm:pt modelId="{D6A73C27-8925-48E3-842D-AAA62417C178}" type="pres">
      <dgm:prSet presAssocID="{C21EEF04-66A1-43D8-AE26-541BA835619D}" presName="sibTrans" presStyleLbl="sibTrans2D1" presStyleIdx="2" presStyleCnt="9"/>
      <dgm:spPr/>
      <dgm:t>
        <a:bodyPr/>
        <a:lstStyle/>
        <a:p>
          <a:endParaRPr lang="zh-CN" altLang="en-US"/>
        </a:p>
      </dgm:t>
    </dgm:pt>
    <dgm:pt modelId="{DCD386A5-5936-4953-ADA3-7C5EA2B5DA20}" type="pres">
      <dgm:prSet presAssocID="{C21EEF04-66A1-43D8-AE26-541BA835619D}" presName="connectorText" presStyleLbl="sibTrans2D1" presStyleIdx="2" presStyleCnt="9"/>
      <dgm:spPr/>
      <dgm:t>
        <a:bodyPr/>
        <a:lstStyle/>
        <a:p>
          <a:endParaRPr lang="zh-CN" altLang="en-US"/>
        </a:p>
      </dgm:t>
    </dgm:pt>
    <dgm:pt modelId="{60D94A4D-A577-4F80-A916-600FAE9C08A7}" type="pres">
      <dgm:prSet presAssocID="{1C67F9F9-6636-467A-8E8F-D4D6C7C31665}" presName="node" presStyleLbl="node1" presStyleIdx="3" presStyleCnt="10">
        <dgm:presLayoutVars>
          <dgm:bulletEnabled val="1"/>
        </dgm:presLayoutVars>
      </dgm:prSet>
      <dgm:spPr/>
      <dgm:t>
        <a:bodyPr/>
        <a:lstStyle/>
        <a:p>
          <a:endParaRPr lang="zh-CN" altLang="en-US"/>
        </a:p>
      </dgm:t>
    </dgm:pt>
    <dgm:pt modelId="{E0423E43-1E98-425F-84E0-968F38A98F62}" type="pres">
      <dgm:prSet presAssocID="{27427041-CC0E-4335-996C-245D1709E35D}" presName="sibTrans" presStyleLbl="sibTrans2D1" presStyleIdx="3" presStyleCnt="9"/>
      <dgm:spPr/>
      <dgm:t>
        <a:bodyPr/>
        <a:lstStyle/>
        <a:p>
          <a:endParaRPr lang="zh-CN" altLang="en-US"/>
        </a:p>
      </dgm:t>
    </dgm:pt>
    <dgm:pt modelId="{CCC9DC08-8D28-42FE-8882-C941C06899C7}" type="pres">
      <dgm:prSet presAssocID="{27427041-CC0E-4335-996C-245D1709E35D}" presName="connectorText" presStyleLbl="sibTrans2D1" presStyleIdx="3" presStyleCnt="9"/>
      <dgm:spPr/>
      <dgm:t>
        <a:bodyPr/>
        <a:lstStyle/>
        <a:p>
          <a:endParaRPr lang="zh-CN" altLang="en-US"/>
        </a:p>
      </dgm:t>
    </dgm:pt>
    <dgm:pt modelId="{C60C27CF-CCCD-444E-A496-A768371D5AEE}" type="pres">
      <dgm:prSet presAssocID="{29375F71-26E5-422C-8806-F1C8E2627195}" presName="node" presStyleLbl="node1" presStyleIdx="4" presStyleCnt="10">
        <dgm:presLayoutVars>
          <dgm:bulletEnabled val="1"/>
        </dgm:presLayoutVars>
      </dgm:prSet>
      <dgm:spPr/>
      <dgm:t>
        <a:bodyPr/>
        <a:lstStyle/>
        <a:p>
          <a:endParaRPr lang="zh-CN" altLang="en-US"/>
        </a:p>
      </dgm:t>
    </dgm:pt>
    <dgm:pt modelId="{523A5DA1-3C32-45D8-9863-3E1510F64A0E}" type="pres">
      <dgm:prSet presAssocID="{7535A911-1342-4E5D-A5FB-14A2E16BB23C}" presName="sibTrans" presStyleLbl="sibTrans2D1" presStyleIdx="4" presStyleCnt="9"/>
      <dgm:spPr/>
      <dgm:t>
        <a:bodyPr/>
        <a:lstStyle/>
        <a:p>
          <a:endParaRPr lang="zh-CN" altLang="en-US"/>
        </a:p>
      </dgm:t>
    </dgm:pt>
    <dgm:pt modelId="{BCECC704-5731-4FF5-9DF6-3361E53BEA3C}" type="pres">
      <dgm:prSet presAssocID="{7535A911-1342-4E5D-A5FB-14A2E16BB23C}" presName="connectorText" presStyleLbl="sibTrans2D1" presStyleIdx="4" presStyleCnt="9"/>
      <dgm:spPr/>
      <dgm:t>
        <a:bodyPr/>
        <a:lstStyle/>
        <a:p>
          <a:endParaRPr lang="zh-CN" altLang="en-US"/>
        </a:p>
      </dgm:t>
    </dgm:pt>
    <dgm:pt modelId="{B842023D-84C4-483A-8314-0FD6F0418BC6}" type="pres">
      <dgm:prSet presAssocID="{4BDC5A80-4F21-48E4-9785-C88CD46FC3BE}" presName="node" presStyleLbl="node1" presStyleIdx="5" presStyleCnt="10">
        <dgm:presLayoutVars>
          <dgm:bulletEnabled val="1"/>
        </dgm:presLayoutVars>
      </dgm:prSet>
      <dgm:spPr/>
      <dgm:t>
        <a:bodyPr/>
        <a:lstStyle/>
        <a:p>
          <a:endParaRPr lang="zh-CN" altLang="en-US"/>
        </a:p>
      </dgm:t>
    </dgm:pt>
    <dgm:pt modelId="{1D799553-BAD6-4DB6-8B94-B498E797A9A2}" type="pres">
      <dgm:prSet presAssocID="{EDE8D785-3244-47D6-9FC2-4241DDF358A4}" presName="sibTrans" presStyleLbl="sibTrans2D1" presStyleIdx="5" presStyleCnt="9"/>
      <dgm:spPr/>
      <dgm:t>
        <a:bodyPr/>
        <a:lstStyle/>
        <a:p>
          <a:endParaRPr lang="zh-CN" altLang="en-US"/>
        </a:p>
      </dgm:t>
    </dgm:pt>
    <dgm:pt modelId="{57E12DD7-E056-4716-A14E-3C1676FFF70A}" type="pres">
      <dgm:prSet presAssocID="{EDE8D785-3244-47D6-9FC2-4241DDF358A4}" presName="connectorText" presStyleLbl="sibTrans2D1" presStyleIdx="5" presStyleCnt="9"/>
      <dgm:spPr/>
      <dgm:t>
        <a:bodyPr/>
        <a:lstStyle/>
        <a:p>
          <a:endParaRPr lang="zh-CN" altLang="en-US"/>
        </a:p>
      </dgm:t>
    </dgm:pt>
    <dgm:pt modelId="{11884418-154C-4713-9443-97135A59F06A}" type="pres">
      <dgm:prSet presAssocID="{EE3EB2AD-C679-4B12-B403-412072FC65CB}" presName="node" presStyleLbl="node1" presStyleIdx="6" presStyleCnt="10">
        <dgm:presLayoutVars>
          <dgm:bulletEnabled val="1"/>
        </dgm:presLayoutVars>
      </dgm:prSet>
      <dgm:spPr/>
      <dgm:t>
        <a:bodyPr/>
        <a:lstStyle/>
        <a:p>
          <a:endParaRPr lang="zh-CN" altLang="en-US"/>
        </a:p>
      </dgm:t>
    </dgm:pt>
    <dgm:pt modelId="{43EE171B-E6AC-4E86-ADB4-2C1268D76D05}" type="pres">
      <dgm:prSet presAssocID="{87BABE6C-2EA7-4052-92E9-EA1C92B1284F}" presName="sibTrans" presStyleLbl="sibTrans2D1" presStyleIdx="6" presStyleCnt="9"/>
      <dgm:spPr/>
      <dgm:t>
        <a:bodyPr/>
        <a:lstStyle/>
        <a:p>
          <a:endParaRPr lang="zh-CN" altLang="en-US"/>
        </a:p>
      </dgm:t>
    </dgm:pt>
    <dgm:pt modelId="{CEF1F833-0252-49D8-9F09-38F9321E85B2}" type="pres">
      <dgm:prSet presAssocID="{87BABE6C-2EA7-4052-92E9-EA1C92B1284F}" presName="connectorText" presStyleLbl="sibTrans2D1" presStyleIdx="6" presStyleCnt="9"/>
      <dgm:spPr/>
      <dgm:t>
        <a:bodyPr/>
        <a:lstStyle/>
        <a:p>
          <a:endParaRPr lang="zh-CN" altLang="en-US"/>
        </a:p>
      </dgm:t>
    </dgm:pt>
    <dgm:pt modelId="{1D069A50-20DE-48B2-980F-16B177117F35}" type="pres">
      <dgm:prSet presAssocID="{59ABC517-10ED-4585-8779-5207283CE2FF}" presName="node" presStyleLbl="node1" presStyleIdx="7" presStyleCnt="10">
        <dgm:presLayoutVars>
          <dgm:bulletEnabled val="1"/>
        </dgm:presLayoutVars>
      </dgm:prSet>
      <dgm:spPr/>
      <dgm:t>
        <a:bodyPr/>
        <a:lstStyle/>
        <a:p>
          <a:endParaRPr lang="zh-CN" altLang="en-US"/>
        </a:p>
      </dgm:t>
    </dgm:pt>
    <dgm:pt modelId="{21E04FB8-9354-461A-972B-007E3BD5D850}" type="pres">
      <dgm:prSet presAssocID="{B8AF150B-6637-4ECC-BA03-E3F1AF917E44}" presName="sibTrans" presStyleLbl="sibTrans2D1" presStyleIdx="7" presStyleCnt="9"/>
      <dgm:spPr/>
      <dgm:t>
        <a:bodyPr/>
        <a:lstStyle/>
        <a:p>
          <a:endParaRPr lang="zh-CN" altLang="en-US"/>
        </a:p>
      </dgm:t>
    </dgm:pt>
    <dgm:pt modelId="{CF98F246-4369-469D-AF4C-DC252961CDCA}" type="pres">
      <dgm:prSet presAssocID="{B8AF150B-6637-4ECC-BA03-E3F1AF917E44}" presName="connectorText" presStyleLbl="sibTrans2D1" presStyleIdx="7" presStyleCnt="9"/>
      <dgm:spPr/>
      <dgm:t>
        <a:bodyPr/>
        <a:lstStyle/>
        <a:p>
          <a:endParaRPr lang="zh-CN" altLang="en-US"/>
        </a:p>
      </dgm:t>
    </dgm:pt>
    <dgm:pt modelId="{34145C6E-E4CB-49B6-9197-3561D31515E4}" type="pres">
      <dgm:prSet presAssocID="{A0A5C84B-203A-4AEF-81B9-B1D6A57EF87C}" presName="node" presStyleLbl="node1" presStyleIdx="8" presStyleCnt="10">
        <dgm:presLayoutVars>
          <dgm:bulletEnabled val="1"/>
        </dgm:presLayoutVars>
      </dgm:prSet>
      <dgm:spPr/>
      <dgm:t>
        <a:bodyPr/>
        <a:lstStyle/>
        <a:p>
          <a:endParaRPr lang="zh-CN" altLang="en-US"/>
        </a:p>
      </dgm:t>
    </dgm:pt>
    <dgm:pt modelId="{AE9E871F-A94F-4C4A-AF46-6091B8A16C94}" type="pres">
      <dgm:prSet presAssocID="{3FCC9479-7D5C-4EE3-A32B-BFFAC90EA63D}" presName="sibTrans" presStyleLbl="sibTrans2D1" presStyleIdx="8" presStyleCnt="9"/>
      <dgm:spPr/>
      <dgm:t>
        <a:bodyPr/>
        <a:lstStyle/>
        <a:p>
          <a:endParaRPr lang="zh-CN" altLang="en-US"/>
        </a:p>
      </dgm:t>
    </dgm:pt>
    <dgm:pt modelId="{B1BA6396-019C-4EC4-AFB8-596452382F97}" type="pres">
      <dgm:prSet presAssocID="{3FCC9479-7D5C-4EE3-A32B-BFFAC90EA63D}" presName="connectorText" presStyleLbl="sibTrans2D1" presStyleIdx="8" presStyleCnt="9"/>
      <dgm:spPr/>
      <dgm:t>
        <a:bodyPr/>
        <a:lstStyle/>
        <a:p>
          <a:endParaRPr lang="zh-CN" altLang="en-US"/>
        </a:p>
      </dgm:t>
    </dgm:pt>
    <dgm:pt modelId="{48BD2ECD-1618-47AF-BD98-D61294241BD0}" type="pres">
      <dgm:prSet presAssocID="{ABD5D707-E2CD-45AB-80AD-BE1860CF0EF0}" presName="node" presStyleLbl="node1" presStyleIdx="9" presStyleCnt="10">
        <dgm:presLayoutVars>
          <dgm:bulletEnabled val="1"/>
        </dgm:presLayoutVars>
      </dgm:prSet>
      <dgm:spPr/>
      <dgm:t>
        <a:bodyPr/>
        <a:lstStyle/>
        <a:p>
          <a:endParaRPr lang="zh-CN" altLang="en-US"/>
        </a:p>
      </dgm:t>
    </dgm:pt>
  </dgm:ptLst>
  <dgm:cxnLst>
    <dgm:cxn modelId="{C6C77355-76F2-4B0F-A016-BD313785129B}" type="presOf" srcId="{3E5E26B0-FB3B-415F-93A8-7D59C1009E3C}" destId="{347FFC13-8116-4477-8387-89840981023C}" srcOrd="1" destOrd="0" presId="urn:microsoft.com/office/officeart/2005/8/layout/process1"/>
    <dgm:cxn modelId="{F4A96DDE-2DB4-4D7C-8ACC-03BA7FB27615}" type="presOf" srcId="{C21EEF04-66A1-43D8-AE26-541BA835619D}" destId="{DCD386A5-5936-4953-ADA3-7C5EA2B5DA20}" srcOrd="1" destOrd="0" presId="urn:microsoft.com/office/officeart/2005/8/layout/process1"/>
    <dgm:cxn modelId="{87867752-F6E8-4D37-9467-844A6CC115CE}" type="presOf" srcId="{EDE8D785-3244-47D6-9FC2-4241DDF358A4}" destId="{1D799553-BAD6-4DB6-8B94-B498E797A9A2}" srcOrd="0" destOrd="0" presId="urn:microsoft.com/office/officeart/2005/8/layout/process1"/>
    <dgm:cxn modelId="{AB25435E-F379-42C7-BA54-FA4C971E97B0}" type="presOf" srcId="{87BABE6C-2EA7-4052-92E9-EA1C92B1284F}" destId="{43EE171B-E6AC-4E86-ADB4-2C1268D76D05}" srcOrd="0" destOrd="0" presId="urn:microsoft.com/office/officeart/2005/8/layout/process1"/>
    <dgm:cxn modelId="{273EF1D7-2AC6-4022-B069-35BD9C71FCDC}" type="presOf" srcId="{B5026C2E-CE50-40C2-9E14-C8723F26D768}" destId="{A857EEE5-76E1-48AF-B1DA-2AF5B68C3FDB}" srcOrd="0" destOrd="0" presId="urn:microsoft.com/office/officeart/2005/8/layout/process1"/>
    <dgm:cxn modelId="{9A9C9F67-9819-4940-8758-7DBE6DEE6991}" srcId="{71FC2C11-3438-4B12-B080-A463BA2AE90B}" destId="{59ABC517-10ED-4585-8779-5207283CE2FF}" srcOrd="7" destOrd="0" parTransId="{AB75C902-4D38-47C9-813B-3EFA8A4C72F9}" sibTransId="{B8AF150B-6637-4ECC-BA03-E3F1AF917E44}"/>
    <dgm:cxn modelId="{9D7312A8-7B82-4FC5-A658-29E685904558}" type="presOf" srcId="{B8AF150B-6637-4ECC-BA03-E3F1AF917E44}" destId="{21E04FB8-9354-461A-972B-007E3BD5D850}" srcOrd="0" destOrd="0" presId="urn:microsoft.com/office/officeart/2005/8/layout/process1"/>
    <dgm:cxn modelId="{6A542B40-4C76-4F75-A49A-C8EEF85EB742}" srcId="{71FC2C11-3438-4B12-B080-A463BA2AE90B}" destId="{481F2E38-1E99-4C87-ACEB-789A9C694A8F}" srcOrd="1" destOrd="0" parTransId="{7D3BE1C4-C6B2-42A1-9D5E-4246221976C9}" sibTransId="{3E5E26B0-FB3B-415F-93A8-7D59C1009E3C}"/>
    <dgm:cxn modelId="{C4CE866E-2E64-4E25-BE99-B90E2C7B4085}" type="presOf" srcId="{87BABE6C-2EA7-4052-92E9-EA1C92B1284F}" destId="{CEF1F833-0252-49D8-9F09-38F9321E85B2}" srcOrd="1" destOrd="0" presId="urn:microsoft.com/office/officeart/2005/8/layout/process1"/>
    <dgm:cxn modelId="{A9C7473C-8079-41A8-9284-813D1349135D}" type="presOf" srcId="{27427041-CC0E-4335-996C-245D1709E35D}" destId="{CCC9DC08-8D28-42FE-8882-C941C06899C7}" srcOrd="1" destOrd="0" presId="urn:microsoft.com/office/officeart/2005/8/layout/process1"/>
    <dgm:cxn modelId="{C6F8C9D8-4234-48EC-82F8-5C9A2D1B168F}" type="presOf" srcId="{481F2E38-1E99-4C87-ACEB-789A9C694A8F}" destId="{FEA3B0E4-6A45-46BF-BD86-1438B13D682C}" srcOrd="0" destOrd="0" presId="urn:microsoft.com/office/officeart/2005/8/layout/process1"/>
    <dgm:cxn modelId="{467BFD3C-9D9C-41EC-8B8B-C9B29337251E}" type="presOf" srcId="{EE3EB2AD-C679-4B12-B403-412072FC65CB}" destId="{11884418-154C-4713-9443-97135A59F06A}" srcOrd="0" destOrd="0" presId="urn:microsoft.com/office/officeart/2005/8/layout/process1"/>
    <dgm:cxn modelId="{86363752-E663-4DE3-B88E-9CA9C82C0AA2}" type="presOf" srcId="{59ABC517-10ED-4585-8779-5207283CE2FF}" destId="{1D069A50-20DE-48B2-980F-16B177117F35}" srcOrd="0" destOrd="0" presId="urn:microsoft.com/office/officeart/2005/8/layout/process1"/>
    <dgm:cxn modelId="{F8E8E957-8D90-4176-BAF8-E9BCACCE7026}" type="presOf" srcId="{ABC6D928-EF06-4323-83CC-38B55B271A93}" destId="{A89AF61C-0428-4A0C-A1BD-2489EED1A982}" srcOrd="0" destOrd="0" presId="urn:microsoft.com/office/officeart/2005/8/layout/process1"/>
    <dgm:cxn modelId="{5AC24EEF-3BCF-4B65-85D6-A9CBF249251E}" type="presOf" srcId="{B8AF150B-6637-4ECC-BA03-E3F1AF917E44}" destId="{CF98F246-4369-469D-AF4C-DC252961CDCA}" srcOrd="1" destOrd="0" presId="urn:microsoft.com/office/officeart/2005/8/layout/process1"/>
    <dgm:cxn modelId="{27C12839-273C-4932-8791-6FA1CC994BB9}" type="presOf" srcId="{C21EEF04-66A1-43D8-AE26-541BA835619D}" destId="{D6A73C27-8925-48E3-842D-AAA62417C178}" srcOrd="0" destOrd="0" presId="urn:microsoft.com/office/officeart/2005/8/layout/process1"/>
    <dgm:cxn modelId="{ECE1D453-0E1D-4A9B-8870-0C533B1A04B2}" type="presOf" srcId="{27427041-CC0E-4335-996C-245D1709E35D}" destId="{E0423E43-1E98-425F-84E0-968F38A98F62}" srcOrd="0" destOrd="0" presId="urn:microsoft.com/office/officeart/2005/8/layout/process1"/>
    <dgm:cxn modelId="{511044B5-B8EB-4682-987A-11898D1E0E97}" type="presOf" srcId="{EDE8D785-3244-47D6-9FC2-4241DDF358A4}" destId="{57E12DD7-E056-4716-A14E-3C1676FFF70A}" srcOrd="1" destOrd="0" presId="urn:microsoft.com/office/officeart/2005/8/layout/process1"/>
    <dgm:cxn modelId="{FDED6778-9F34-42CE-9D21-63C07F26490D}" type="presOf" srcId="{A0A5C84B-203A-4AEF-81B9-B1D6A57EF87C}" destId="{34145C6E-E4CB-49B6-9197-3561D31515E4}" srcOrd="0" destOrd="0" presId="urn:microsoft.com/office/officeart/2005/8/layout/process1"/>
    <dgm:cxn modelId="{B68A1150-DDB2-4B33-B888-32DBD793F164}" srcId="{71FC2C11-3438-4B12-B080-A463BA2AE90B}" destId="{EE3EB2AD-C679-4B12-B403-412072FC65CB}" srcOrd="6" destOrd="0" parTransId="{244DB88A-937A-4E37-9D20-0042D7C5C66B}" sibTransId="{87BABE6C-2EA7-4052-92E9-EA1C92B1284F}"/>
    <dgm:cxn modelId="{6AED2E5E-5A7C-4CAC-BC22-B8883E47862A}" type="presOf" srcId="{71FC2C11-3438-4B12-B080-A463BA2AE90B}" destId="{442169D2-786A-47CB-827E-2ED845FA3345}" srcOrd="0" destOrd="0" presId="urn:microsoft.com/office/officeart/2005/8/layout/process1"/>
    <dgm:cxn modelId="{8B74653C-8864-4984-98BD-9C083B7E8645}" srcId="{71FC2C11-3438-4B12-B080-A463BA2AE90B}" destId="{1C67F9F9-6636-467A-8E8F-D4D6C7C31665}" srcOrd="3" destOrd="0" parTransId="{3D03C88A-C4C1-4CFF-A493-D8611DD4168A}" sibTransId="{27427041-CC0E-4335-996C-245D1709E35D}"/>
    <dgm:cxn modelId="{EE7F090F-C6BE-446A-A692-CF75DB94011F}" srcId="{71FC2C11-3438-4B12-B080-A463BA2AE90B}" destId="{FC5D0635-D1EA-42F2-822C-6CA9D6D3D89C}" srcOrd="0" destOrd="0" parTransId="{6FF60A8F-BBA6-4CFB-A01E-07E4094642E4}" sibTransId="{B5026C2E-CE50-40C2-9E14-C8723F26D768}"/>
    <dgm:cxn modelId="{37CF2083-1A15-4AB2-9775-F7C020857C85}" srcId="{71FC2C11-3438-4B12-B080-A463BA2AE90B}" destId="{29375F71-26E5-422C-8806-F1C8E2627195}" srcOrd="4" destOrd="0" parTransId="{6BF9A8BB-6919-4C69-A5DB-10585246B713}" sibTransId="{7535A911-1342-4E5D-A5FB-14A2E16BB23C}"/>
    <dgm:cxn modelId="{7BCF796D-44FF-4DBD-B98C-C6FA49F56A56}" type="presOf" srcId="{3FCC9479-7D5C-4EE3-A32B-BFFAC90EA63D}" destId="{B1BA6396-019C-4EC4-AFB8-596452382F97}" srcOrd="1" destOrd="0" presId="urn:microsoft.com/office/officeart/2005/8/layout/process1"/>
    <dgm:cxn modelId="{ABD7A53C-5BD6-4332-BCF5-E6FAF182722B}" type="presOf" srcId="{B5026C2E-CE50-40C2-9E14-C8723F26D768}" destId="{F877D446-4683-47AF-A361-EF4DE18CFADA}" srcOrd="1" destOrd="0" presId="urn:microsoft.com/office/officeart/2005/8/layout/process1"/>
    <dgm:cxn modelId="{86C0548D-CF49-45D7-978B-003B0CA2FCF2}" type="presOf" srcId="{FC5D0635-D1EA-42F2-822C-6CA9D6D3D89C}" destId="{566423E8-873E-4F5F-9561-09819F051C93}" srcOrd="0" destOrd="0" presId="urn:microsoft.com/office/officeart/2005/8/layout/process1"/>
    <dgm:cxn modelId="{A1C55D7C-27C7-4C29-BBF5-DD405E5CB837}" srcId="{71FC2C11-3438-4B12-B080-A463BA2AE90B}" destId="{4BDC5A80-4F21-48E4-9785-C88CD46FC3BE}" srcOrd="5" destOrd="0" parTransId="{E16BBD4C-2C38-4C70-9D49-E38D78FE84A1}" sibTransId="{EDE8D785-3244-47D6-9FC2-4241DDF358A4}"/>
    <dgm:cxn modelId="{63A9E6CE-63A1-42BF-B97B-C111A651396E}" type="presOf" srcId="{7535A911-1342-4E5D-A5FB-14A2E16BB23C}" destId="{523A5DA1-3C32-45D8-9863-3E1510F64A0E}" srcOrd="0" destOrd="0" presId="urn:microsoft.com/office/officeart/2005/8/layout/process1"/>
    <dgm:cxn modelId="{A123AA6F-1302-4F9B-B008-407FE99C0658}" type="presOf" srcId="{7535A911-1342-4E5D-A5FB-14A2E16BB23C}" destId="{BCECC704-5731-4FF5-9DF6-3361E53BEA3C}" srcOrd="1" destOrd="0" presId="urn:microsoft.com/office/officeart/2005/8/layout/process1"/>
    <dgm:cxn modelId="{97B75993-E178-4EBC-82A0-33A69BC87732}" type="presOf" srcId="{ABD5D707-E2CD-45AB-80AD-BE1860CF0EF0}" destId="{48BD2ECD-1618-47AF-BD98-D61294241BD0}" srcOrd="0" destOrd="0" presId="urn:microsoft.com/office/officeart/2005/8/layout/process1"/>
    <dgm:cxn modelId="{22A4E969-FD31-4BB0-9DB0-A6A294C04DEC}" srcId="{71FC2C11-3438-4B12-B080-A463BA2AE90B}" destId="{A0A5C84B-203A-4AEF-81B9-B1D6A57EF87C}" srcOrd="8" destOrd="0" parTransId="{19EDF0BF-2DF5-43B0-8356-86CF56F542FF}" sibTransId="{3FCC9479-7D5C-4EE3-A32B-BFFAC90EA63D}"/>
    <dgm:cxn modelId="{F66EBAED-C4C5-407D-BF00-3A63A39CE12B}" srcId="{71FC2C11-3438-4B12-B080-A463BA2AE90B}" destId="{ABC6D928-EF06-4323-83CC-38B55B271A93}" srcOrd="2" destOrd="0" parTransId="{17FF339C-4D38-4489-ACE6-6096AF3E9F63}" sibTransId="{C21EEF04-66A1-43D8-AE26-541BA835619D}"/>
    <dgm:cxn modelId="{FA522BA2-1AE9-46F1-B07F-5FD91308C850}" type="presOf" srcId="{1C67F9F9-6636-467A-8E8F-D4D6C7C31665}" destId="{60D94A4D-A577-4F80-A916-600FAE9C08A7}" srcOrd="0" destOrd="0" presId="urn:microsoft.com/office/officeart/2005/8/layout/process1"/>
    <dgm:cxn modelId="{CA70F6D3-7AC0-4666-84EB-A5B4C14D9AD5}" type="presOf" srcId="{3E5E26B0-FB3B-415F-93A8-7D59C1009E3C}" destId="{E04B1D8D-37B1-41D4-8FB7-CB583C9421EC}" srcOrd="0" destOrd="0" presId="urn:microsoft.com/office/officeart/2005/8/layout/process1"/>
    <dgm:cxn modelId="{089471DE-F5F5-456E-B236-9DD18FDD451E}" type="presOf" srcId="{3FCC9479-7D5C-4EE3-A32B-BFFAC90EA63D}" destId="{AE9E871F-A94F-4C4A-AF46-6091B8A16C94}" srcOrd="0" destOrd="0" presId="urn:microsoft.com/office/officeart/2005/8/layout/process1"/>
    <dgm:cxn modelId="{3FD0812C-63AE-4889-9616-C222A6D867EE}" type="presOf" srcId="{4BDC5A80-4F21-48E4-9785-C88CD46FC3BE}" destId="{B842023D-84C4-483A-8314-0FD6F0418BC6}" srcOrd="0" destOrd="0" presId="urn:microsoft.com/office/officeart/2005/8/layout/process1"/>
    <dgm:cxn modelId="{8A978A60-B3E3-4938-9FA3-01C7CF20B066}" srcId="{71FC2C11-3438-4B12-B080-A463BA2AE90B}" destId="{ABD5D707-E2CD-45AB-80AD-BE1860CF0EF0}" srcOrd="9" destOrd="0" parTransId="{69FAE0A8-1FAF-4186-9B3D-E08882373BCC}" sibTransId="{FDCFA59E-F772-4717-A0E5-D7BA7060C9DF}"/>
    <dgm:cxn modelId="{F7E0AF06-0E41-41C4-AEC9-109500639AD3}" type="presOf" srcId="{29375F71-26E5-422C-8806-F1C8E2627195}" destId="{C60C27CF-CCCD-444E-A496-A768371D5AEE}" srcOrd="0" destOrd="0" presId="urn:microsoft.com/office/officeart/2005/8/layout/process1"/>
    <dgm:cxn modelId="{12644D5A-4B10-4DD7-B00F-FDDEDAF32208}" type="presParOf" srcId="{442169D2-786A-47CB-827E-2ED845FA3345}" destId="{566423E8-873E-4F5F-9561-09819F051C93}" srcOrd="0" destOrd="0" presId="urn:microsoft.com/office/officeart/2005/8/layout/process1"/>
    <dgm:cxn modelId="{27C1F085-54F4-492D-B8D2-B10A833A372B}" type="presParOf" srcId="{442169D2-786A-47CB-827E-2ED845FA3345}" destId="{A857EEE5-76E1-48AF-B1DA-2AF5B68C3FDB}" srcOrd="1" destOrd="0" presId="urn:microsoft.com/office/officeart/2005/8/layout/process1"/>
    <dgm:cxn modelId="{BDA10FB0-FCF8-48C7-B375-04B5896F0382}" type="presParOf" srcId="{A857EEE5-76E1-48AF-B1DA-2AF5B68C3FDB}" destId="{F877D446-4683-47AF-A361-EF4DE18CFADA}" srcOrd="0" destOrd="0" presId="urn:microsoft.com/office/officeart/2005/8/layout/process1"/>
    <dgm:cxn modelId="{A1B053BE-A3F3-473B-98BD-229CB1E74439}" type="presParOf" srcId="{442169D2-786A-47CB-827E-2ED845FA3345}" destId="{FEA3B0E4-6A45-46BF-BD86-1438B13D682C}" srcOrd="2" destOrd="0" presId="urn:microsoft.com/office/officeart/2005/8/layout/process1"/>
    <dgm:cxn modelId="{107A0D0F-9378-43AB-9D20-16B178D39BAE}" type="presParOf" srcId="{442169D2-786A-47CB-827E-2ED845FA3345}" destId="{E04B1D8D-37B1-41D4-8FB7-CB583C9421EC}" srcOrd="3" destOrd="0" presId="urn:microsoft.com/office/officeart/2005/8/layout/process1"/>
    <dgm:cxn modelId="{A273B5EA-F1E7-4FD3-B28E-3E126E648033}" type="presParOf" srcId="{E04B1D8D-37B1-41D4-8FB7-CB583C9421EC}" destId="{347FFC13-8116-4477-8387-89840981023C}" srcOrd="0" destOrd="0" presId="urn:microsoft.com/office/officeart/2005/8/layout/process1"/>
    <dgm:cxn modelId="{AD72ADE7-FB4B-493A-8EA1-71900431DEEF}" type="presParOf" srcId="{442169D2-786A-47CB-827E-2ED845FA3345}" destId="{A89AF61C-0428-4A0C-A1BD-2489EED1A982}" srcOrd="4" destOrd="0" presId="urn:microsoft.com/office/officeart/2005/8/layout/process1"/>
    <dgm:cxn modelId="{44CEBB3E-C1EB-4E84-9444-A35CA697CC95}" type="presParOf" srcId="{442169D2-786A-47CB-827E-2ED845FA3345}" destId="{D6A73C27-8925-48E3-842D-AAA62417C178}" srcOrd="5" destOrd="0" presId="urn:microsoft.com/office/officeart/2005/8/layout/process1"/>
    <dgm:cxn modelId="{57F94B99-4DB9-44CF-A226-1D6EDACA6A3E}" type="presParOf" srcId="{D6A73C27-8925-48E3-842D-AAA62417C178}" destId="{DCD386A5-5936-4953-ADA3-7C5EA2B5DA20}" srcOrd="0" destOrd="0" presId="urn:microsoft.com/office/officeart/2005/8/layout/process1"/>
    <dgm:cxn modelId="{868289B2-9CFB-437B-BD80-FF909073247C}" type="presParOf" srcId="{442169D2-786A-47CB-827E-2ED845FA3345}" destId="{60D94A4D-A577-4F80-A916-600FAE9C08A7}" srcOrd="6" destOrd="0" presId="urn:microsoft.com/office/officeart/2005/8/layout/process1"/>
    <dgm:cxn modelId="{F2E674E4-DE97-487E-8FC0-EABE1AD4E2DD}" type="presParOf" srcId="{442169D2-786A-47CB-827E-2ED845FA3345}" destId="{E0423E43-1E98-425F-84E0-968F38A98F62}" srcOrd="7" destOrd="0" presId="urn:microsoft.com/office/officeart/2005/8/layout/process1"/>
    <dgm:cxn modelId="{41F8C16D-9B5B-4391-9A49-DD7AD29CEF87}" type="presParOf" srcId="{E0423E43-1E98-425F-84E0-968F38A98F62}" destId="{CCC9DC08-8D28-42FE-8882-C941C06899C7}" srcOrd="0" destOrd="0" presId="urn:microsoft.com/office/officeart/2005/8/layout/process1"/>
    <dgm:cxn modelId="{4AF1F655-A460-4AA8-9680-E0DE5F651F42}" type="presParOf" srcId="{442169D2-786A-47CB-827E-2ED845FA3345}" destId="{C60C27CF-CCCD-444E-A496-A768371D5AEE}" srcOrd="8" destOrd="0" presId="urn:microsoft.com/office/officeart/2005/8/layout/process1"/>
    <dgm:cxn modelId="{FCE42014-256F-499E-96C0-4B96F80C831D}" type="presParOf" srcId="{442169D2-786A-47CB-827E-2ED845FA3345}" destId="{523A5DA1-3C32-45D8-9863-3E1510F64A0E}" srcOrd="9" destOrd="0" presId="urn:microsoft.com/office/officeart/2005/8/layout/process1"/>
    <dgm:cxn modelId="{E92137B0-D13C-49FB-9E4D-08D5876C2194}" type="presParOf" srcId="{523A5DA1-3C32-45D8-9863-3E1510F64A0E}" destId="{BCECC704-5731-4FF5-9DF6-3361E53BEA3C}" srcOrd="0" destOrd="0" presId="urn:microsoft.com/office/officeart/2005/8/layout/process1"/>
    <dgm:cxn modelId="{64A841D6-5885-4F79-BF18-C4BF9409D42D}" type="presParOf" srcId="{442169D2-786A-47CB-827E-2ED845FA3345}" destId="{B842023D-84C4-483A-8314-0FD6F0418BC6}" srcOrd="10" destOrd="0" presId="urn:microsoft.com/office/officeart/2005/8/layout/process1"/>
    <dgm:cxn modelId="{2EE59174-EBD2-4C6E-9574-9B949BC503EE}" type="presParOf" srcId="{442169D2-786A-47CB-827E-2ED845FA3345}" destId="{1D799553-BAD6-4DB6-8B94-B498E797A9A2}" srcOrd="11" destOrd="0" presId="urn:microsoft.com/office/officeart/2005/8/layout/process1"/>
    <dgm:cxn modelId="{91DA64FA-C2F8-4498-B992-66E179FDD5EF}" type="presParOf" srcId="{1D799553-BAD6-4DB6-8B94-B498E797A9A2}" destId="{57E12DD7-E056-4716-A14E-3C1676FFF70A}" srcOrd="0" destOrd="0" presId="urn:microsoft.com/office/officeart/2005/8/layout/process1"/>
    <dgm:cxn modelId="{4E1FD7FD-BE42-4F8F-9B34-205F4411888E}" type="presParOf" srcId="{442169D2-786A-47CB-827E-2ED845FA3345}" destId="{11884418-154C-4713-9443-97135A59F06A}" srcOrd="12" destOrd="0" presId="urn:microsoft.com/office/officeart/2005/8/layout/process1"/>
    <dgm:cxn modelId="{759E009A-AAC3-4E64-8DC4-120A57825C87}" type="presParOf" srcId="{442169D2-786A-47CB-827E-2ED845FA3345}" destId="{43EE171B-E6AC-4E86-ADB4-2C1268D76D05}" srcOrd="13" destOrd="0" presId="urn:microsoft.com/office/officeart/2005/8/layout/process1"/>
    <dgm:cxn modelId="{62A4BDFE-CCF7-4FA2-94DD-6041D282AFA1}" type="presParOf" srcId="{43EE171B-E6AC-4E86-ADB4-2C1268D76D05}" destId="{CEF1F833-0252-49D8-9F09-38F9321E85B2}" srcOrd="0" destOrd="0" presId="urn:microsoft.com/office/officeart/2005/8/layout/process1"/>
    <dgm:cxn modelId="{FDD12FFB-69A7-454A-BD00-A6AD5FAAA76C}" type="presParOf" srcId="{442169D2-786A-47CB-827E-2ED845FA3345}" destId="{1D069A50-20DE-48B2-980F-16B177117F35}" srcOrd="14" destOrd="0" presId="urn:microsoft.com/office/officeart/2005/8/layout/process1"/>
    <dgm:cxn modelId="{706C7760-FEBC-4DB3-8A61-39EDBBD308C6}" type="presParOf" srcId="{442169D2-786A-47CB-827E-2ED845FA3345}" destId="{21E04FB8-9354-461A-972B-007E3BD5D850}" srcOrd="15" destOrd="0" presId="urn:microsoft.com/office/officeart/2005/8/layout/process1"/>
    <dgm:cxn modelId="{B757CF8E-7D8A-4818-B004-73A51B8F558B}" type="presParOf" srcId="{21E04FB8-9354-461A-972B-007E3BD5D850}" destId="{CF98F246-4369-469D-AF4C-DC252961CDCA}" srcOrd="0" destOrd="0" presId="urn:microsoft.com/office/officeart/2005/8/layout/process1"/>
    <dgm:cxn modelId="{6D105B9F-7A22-42CA-A224-0B6E3AB83EF1}" type="presParOf" srcId="{442169D2-786A-47CB-827E-2ED845FA3345}" destId="{34145C6E-E4CB-49B6-9197-3561D31515E4}" srcOrd="16" destOrd="0" presId="urn:microsoft.com/office/officeart/2005/8/layout/process1"/>
    <dgm:cxn modelId="{4D26CF19-1172-45FD-BA2A-DCF729C7DA33}" type="presParOf" srcId="{442169D2-786A-47CB-827E-2ED845FA3345}" destId="{AE9E871F-A94F-4C4A-AF46-6091B8A16C94}" srcOrd="17" destOrd="0" presId="urn:microsoft.com/office/officeart/2005/8/layout/process1"/>
    <dgm:cxn modelId="{8023AC33-BD88-4F77-AF31-5BE4B4263AC0}" type="presParOf" srcId="{AE9E871F-A94F-4C4A-AF46-6091B8A16C94}" destId="{B1BA6396-019C-4EC4-AFB8-596452382F97}" srcOrd="0" destOrd="0" presId="urn:microsoft.com/office/officeart/2005/8/layout/process1"/>
    <dgm:cxn modelId="{26CC9077-8357-4032-A119-54F0B617145F}" type="presParOf" srcId="{442169D2-786A-47CB-827E-2ED845FA3345}" destId="{48BD2ECD-1618-47AF-BD98-D61294241BD0}" srcOrd="18"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940BA6-1436-4A8C-BEBF-664C367F32EE}" type="doc">
      <dgm:prSet loTypeId="urn:microsoft.com/office/officeart/2008/layout/BendingPictureSemiTransparentText" loCatId="picture" qsTypeId="urn:microsoft.com/office/officeart/2005/8/quickstyle/simple1" qsCatId="simple" csTypeId="urn:microsoft.com/office/officeart/2005/8/colors/accent1_1" csCatId="accent1" phldr="1"/>
      <dgm:spPr/>
      <dgm:t>
        <a:bodyPr/>
        <a:lstStyle/>
        <a:p>
          <a:endParaRPr lang="zh-CN" altLang="en-US"/>
        </a:p>
      </dgm:t>
    </dgm:pt>
    <dgm:pt modelId="{91320DBA-8390-4457-AAFB-6B0304B19368}">
      <dgm:prSet phldrT="[文本]" custT="1"/>
      <dgm:spPr/>
      <dgm:t>
        <a:bodyPr/>
        <a:lstStyle/>
        <a:p>
          <a:r>
            <a:rPr lang="en-US" altLang="zh-CN" sz="1200" b="1" dirty="0" smtClean="0">
              <a:solidFill>
                <a:srgbClr val="FFC000"/>
              </a:solidFill>
              <a:effectLst>
                <a:outerShdw blurRad="38100" dist="38100" dir="2700000" algn="tl">
                  <a:srgbClr val="000000">
                    <a:alpha val="43137"/>
                  </a:srgbClr>
                </a:outerShdw>
              </a:effectLst>
            </a:rPr>
            <a:t>NIST Lamp</a:t>
          </a:r>
          <a:endParaRPr lang="zh-CN" altLang="en-US" sz="1200" b="1" dirty="0">
            <a:solidFill>
              <a:srgbClr val="FFC000"/>
            </a:solidFill>
            <a:effectLst>
              <a:outerShdw blurRad="38100" dist="38100" dir="2700000" algn="tl">
                <a:srgbClr val="000000">
                  <a:alpha val="43137"/>
                </a:srgbClr>
              </a:outerShdw>
            </a:effectLst>
          </a:endParaRPr>
        </a:p>
      </dgm:t>
    </dgm:pt>
    <dgm:pt modelId="{32D23443-E0DA-4B69-A0D3-9189BB52B62E}" type="parTrans" cxnId="{3B0B44EB-298B-4A21-A937-99B16A16C57C}">
      <dgm:prSet/>
      <dgm:spPr/>
      <dgm:t>
        <a:bodyPr/>
        <a:lstStyle/>
        <a:p>
          <a:endParaRPr lang="zh-CN" altLang="en-US" sz="1200" b="1">
            <a:solidFill>
              <a:srgbClr val="C00000"/>
            </a:solidFill>
          </a:endParaRPr>
        </a:p>
      </dgm:t>
    </dgm:pt>
    <dgm:pt modelId="{8E23EED4-ABC9-4B86-ABB3-3D8A0BE93FFB}" type="sibTrans" cxnId="{3B0B44EB-298B-4A21-A937-99B16A16C57C}">
      <dgm:prSet/>
      <dgm:spPr/>
      <dgm:t>
        <a:bodyPr/>
        <a:lstStyle/>
        <a:p>
          <a:endParaRPr lang="zh-CN" altLang="en-US" sz="1200" b="1">
            <a:solidFill>
              <a:srgbClr val="C00000"/>
            </a:solidFill>
          </a:endParaRPr>
        </a:p>
      </dgm:t>
    </dgm:pt>
    <dgm:pt modelId="{09A1EE6B-8D90-4EA5-8DD2-260046C1689F}">
      <dgm:prSet phldrT="[文本]" custT="1"/>
      <dgm:spPr/>
      <dgm:t>
        <a:bodyPr/>
        <a:lstStyle/>
        <a:p>
          <a:r>
            <a:rPr lang="en-US" altLang="zh-CN" sz="1200" b="1" dirty="0" smtClean="0">
              <a:solidFill>
                <a:srgbClr val="FFC000"/>
              </a:solidFill>
              <a:effectLst>
                <a:outerShdw blurRad="38100" dist="38100" dir="2700000" algn="tl">
                  <a:srgbClr val="000000">
                    <a:alpha val="43137"/>
                  </a:srgbClr>
                </a:outerShdw>
              </a:effectLst>
            </a:rPr>
            <a:t>NIM Lamp</a:t>
          </a:r>
          <a:endParaRPr lang="zh-CN" altLang="en-US" sz="1200" b="1" dirty="0">
            <a:solidFill>
              <a:srgbClr val="FFC000"/>
            </a:solidFill>
            <a:effectLst>
              <a:outerShdw blurRad="38100" dist="38100" dir="2700000" algn="tl">
                <a:srgbClr val="000000">
                  <a:alpha val="43137"/>
                </a:srgbClr>
              </a:outerShdw>
            </a:effectLst>
          </a:endParaRPr>
        </a:p>
      </dgm:t>
    </dgm:pt>
    <dgm:pt modelId="{8ED94234-BBB2-4CB5-BBF7-E505F698824D}" type="parTrans" cxnId="{9693047B-F046-4036-976E-4366E12E100A}">
      <dgm:prSet/>
      <dgm:spPr/>
      <dgm:t>
        <a:bodyPr/>
        <a:lstStyle/>
        <a:p>
          <a:endParaRPr lang="zh-CN" altLang="en-US" sz="1200" b="1">
            <a:solidFill>
              <a:srgbClr val="C00000"/>
            </a:solidFill>
          </a:endParaRPr>
        </a:p>
      </dgm:t>
    </dgm:pt>
    <dgm:pt modelId="{C3213662-CDC5-4D31-BDEB-40A4DF0DD85D}" type="sibTrans" cxnId="{9693047B-F046-4036-976E-4366E12E100A}">
      <dgm:prSet/>
      <dgm:spPr/>
      <dgm:t>
        <a:bodyPr/>
        <a:lstStyle/>
        <a:p>
          <a:endParaRPr lang="zh-CN" altLang="en-US" sz="1200" b="1">
            <a:solidFill>
              <a:srgbClr val="C00000"/>
            </a:solidFill>
          </a:endParaRPr>
        </a:p>
      </dgm:t>
    </dgm:pt>
    <dgm:pt modelId="{FFC0D5A7-97D7-44BA-B84E-DBBB25F86408}">
      <dgm:prSet phldrT="[文本]" custT="1"/>
      <dgm:spPr/>
      <dgm:t>
        <a:bodyPr/>
        <a:lstStyle/>
        <a:p>
          <a:r>
            <a:rPr lang="en-US" altLang="zh-CN" sz="1200" b="1" dirty="0" smtClean="0">
              <a:solidFill>
                <a:srgbClr val="FFC000"/>
              </a:solidFill>
              <a:effectLst>
                <a:outerShdw blurRad="38100" dist="38100" dir="2700000" algn="tl">
                  <a:srgbClr val="000000">
                    <a:alpha val="43137"/>
                  </a:srgbClr>
                </a:outerShdw>
              </a:effectLst>
            </a:rPr>
            <a:t>NIM High-temperature blackbody</a:t>
          </a:r>
          <a:endParaRPr lang="zh-CN" altLang="en-US" sz="1200" b="1" dirty="0">
            <a:solidFill>
              <a:srgbClr val="FFC000"/>
            </a:solidFill>
            <a:effectLst>
              <a:outerShdw blurRad="38100" dist="38100" dir="2700000" algn="tl">
                <a:srgbClr val="000000">
                  <a:alpha val="43137"/>
                </a:srgbClr>
              </a:outerShdw>
            </a:effectLst>
          </a:endParaRPr>
        </a:p>
      </dgm:t>
    </dgm:pt>
    <dgm:pt modelId="{EA44CD97-DAE1-448A-8011-20F3193E4041}" type="parTrans" cxnId="{DE40CBCE-DE45-486A-9251-4601313F2769}">
      <dgm:prSet/>
      <dgm:spPr/>
      <dgm:t>
        <a:bodyPr/>
        <a:lstStyle/>
        <a:p>
          <a:endParaRPr lang="zh-CN" altLang="en-US" sz="1200" b="1">
            <a:solidFill>
              <a:srgbClr val="C00000"/>
            </a:solidFill>
          </a:endParaRPr>
        </a:p>
      </dgm:t>
    </dgm:pt>
    <dgm:pt modelId="{E939AD9D-C1BE-4BBD-B3CE-35B1E18F6D8E}" type="sibTrans" cxnId="{DE40CBCE-DE45-486A-9251-4601313F2769}">
      <dgm:prSet/>
      <dgm:spPr/>
      <dgm:t>
        <a:bodyPr/>
        <a:lstStyle/>
        <a:p>
          <a:endParaRPr lang="zh-CN" altLang="en-US" sz="1200" b="1">
            <a:solidFill>
              <a:srgbClr val="C00000"/>
            </a:solidFill>
          </a:endParaRPr>
        </a:p>
      </dgm:t>
    </dgm:pt>
    <dgm:pt modelId="{5ED10655-65F4-4D58-B347-5ED0A2B693BD}" type="pres">
      <dgm:prSet presAssocID="{81940BA6-1436-4A8C-BEBF-664C367F32EE}" presName="Name0" presStyleCnt="0">
        <dgm:presLayoutVars>
          <dgm:dir/>
          <dgm:resizeHandles val="exact"/>
        </dgm:presLayoutVars>
      </dgm:prSet>
      <dgm:spPr/>
      <dgm:t>
        <a:bodyPr/>
        <a:lstStyle/>
        <a:p>
          <a:endParaRPr lang="zh-CN" altLang="en-US"/>
        </a:p>
      </dgm:t>
    </dgm:pt>
    <dgm:pt modelId="{360BCD3C-BA48-4F17-9000-0D0E5655B139}" type="pres">
      <dgm:prSet presAssocID="{91320DBA-8390-4457-AAFB-6B0304B19368}" presName="composite" presStyleCnt="0"/>
      <dgm:spPr/>
    </dgm:pt>
    <dgm:pt modelId="{A39B0AB9-F1BB-4F1F-99E7-9682F3AB8F84}" type="pres">
      <dgm:prSet presAssocID="{91320DBA-8390-4457-AAFB-6B0304B19368}" presName="rect1" presStyleLbl="bgShp" presStyleIdx="0" presStyleCnt="3"/>
      <dgm:spPr>
        <a:blipFill rotWithShape="1">
          <a:blip xmlns:r="http://schemas.openxmlformats.org/officeDocument/2006/relationships" r:embed="rId1"/>
          <a:stretch>
            <a:fillRect/>
          </a:stretch>
        </a:blipFill>
      </dgm:spPr>
    </dgm:pt>
    <dgm:pt modelId="{BEA5620A-F353-42C6-9E40-CDC6465E1346}" type="pres">
      <dgm:prSet presAssocID="{91320DBA-8390-4457-AAFB-6B0304B19368}" presName="rect2" presStyleLbl="trBgShp" presStyleIdx="0" presStyleCnt="3">
        <dgm:presLayoutVars>
          <dgm:bulletEnabled val="1"/>
        </dgm:presLayoutVars>
      </dgm:prSet>
      <dgm:spPr/>
      <dgm:t>
        <a:bodyPr/>
        <a:lstStyle/>
        <a:p>
          <a:endParaRPr lang="zh-CN" altLang="en-US"/>
        </a:p>
      </dgm:t>
    </dgm:pt>
    <dgm:pt modelId="{9977DC39-7B09-485A-ABD6-B070713FA8EB}" type="pres">
      <dgm:prSet presAssocID="{8E23EED4-ABC9-4B86-ABB3-3D8A0BE93FFB}" presName="sibTrans" presStyleCnt="0"/>
      <dgm:spPr/>
    </dgm:pt>
    <dgm:pt modelId="{D0962A74-D63E-43C5-9E45-9397CECA0A51}" type="pres">
      <dgm:prSet presAssocID="{09A1EE6B-8D90-4EA5-8DD2-260046C1689F}" presName="composite" presStyleCnt="0"/>
      <dgm:spPr/>
    </dgm:pt>
    <dgm:pt modelId="{5818CD30-C99F-4E53-9ECF-74DDE844081B}" type="pres">
      <dgm:prSet presAssocID="{09A1EE6B-8D90-4EA5-8DD2-260046C1689F}" presName="rect1" presStyleLbl="bgShp" presStyleIdx="1" presStyleCnt="3"/>
      <dgm:spPr>
        <a:blipFill rotWithShape="1">
          <a:blip xmlns:r="http://schemas.openxmlformats.org/officeDocument/2006/relationships" r:embed="rId2"/>
          <a:stretch>
            <a:fillRect/>
          </a:stretch>
        </a:blipFill>
      </dgm:spPr>
    </dgm:pt>
    <dgm:pt modelId="{90544A81-13E1-4186-8BD9-59381BCFD328}" type="pres">
      <dgm:prSet presAssocID="{09A1EE6B-8D90-4EA5-8DD2-260046C1689F}" presName="rect2" presStyleLbl="trBgShp" presStyleIdx="1" presStyleCnt="3">
        <dgm:presLayoutVars>
          <dgm:bulletEnabled val="1"/>
        </dgm:presLayoutVars>
      </dgm:prSet>
      <dgm:spPr/>
      <dgm:t>
        <a:bodyPr/>
        <a:lstStyle/>
        <a:p>
          <a:endParaRPr lang="zh-CN" altLang="en-US"/>
        </a:p>
      </dgm:t>
    </dgm:pt>
    <dgm:pt modelId="{E54E43DA-D50D-4824-9F60-B9FE704AA969}" type="pres">
      <dgm:prSet presAssocID="{C3213662-CDC5-4D31-BDEB-40A4DF0DD85D}" presName="sibTrans" presStyleCnt="0"/>
      <dgm:spPr/>
    </dgm:pt>
    <dgm:pt modelId="{E5B30299-C391-4C65-9648-24C7A83592FC}" type="pres">
      <dgm:prSet presAssocID="{FFC0D5A7-97D7-44BA-B84E-DBBB25F86408}" presName="composite" presStyleCnt="0"/>
      <dgm:spPr/>
    </dgm:pt>
    <dgm:pt modelId="{094AE986-5A73-47EA-9B57-47BFE0CF0454}" type="pres">
      <dgm:prSet presAssocID="{FFC0D5A7-97D7-44BA-B84E-DBBB25F86408}" presName="rect1" presStyleLbl="bgShp" presStyleIdx="2" presStyleCnt="3"/>
      <dgm:spPr>
        <a:blipFill rotWithShape="1">
          <a:blip xmlns:r="http://schemas.openxmlformats.org/officeDocument/2006/relationships" r:embed="rId3"/>
          <a:stretch>
            <a:fillRect/>
          </a:stretch>
        </a:blipFill>
      </dgm:spPr>
    </dgm:pt>
    <dgm:pt modelId="{9C445E87-71FF-497E-9EA1-C29F1D5B694A}" type="pres">
      <dgm:prSet presAssocID="{FFC0D5A7-97D7-44BA-B84E-DBBB25F86408}" presName="rect2" presStyleLbl="trBgShp" presStyleIdx="2" presStyleCnt="3">
        <dgm:presLayoutVars>
          <dgm:bulletEnabled val="1"/>
        </dgm:presLayoutVars>
      </dgm:prSet>
      <dgm:spPr/>
      <dgm:t>
        <a:bodyPr/>
        <a:lstStyle/>
        <a:p>
          <a:endParaRPr lang="zh-CN" altLang="en-US"/>
        </a:p>
      </dgm:t>
    </dgm:pt>
  </dgm:ptLst>
  <dgm:cxnLst>
    <dgm:cxn modelId="{5A0CB180-C20A-4016-81B3-1DBA9C9A259E}" type="presOf" srcId="{81940BA6-1436-4A8C-BEBF-664C367F32EE}" destId="{5ED10655-65F4-4D58-B347-5ED0A2B693BD}" srcOrd="0" destOrd="0" presId="urn:microsoft.com/office/officeart/2008/layout/BendingPictureSemiTransparentText"/>
    <dgm:cxn modelId="{DE40CBCE-DE45-486A-9251-4601313F2769}" srcId="{81940BA6-1436-4A8C-BEBF-664C367F32EE}" destId="{FFC0D5A7-97D7-44BA-B84E-DBBB25F86408}" srcOrd="2" destOrd="0" parTransId="{EA44CD97-DAE1-448A-8011-20F3193E4041}" sibTransId="{E939AD9D-C1BE-4BBD-B3CE-35B1E18F6D8E}"/>
    <dgm:cxn modelId="{B68F713D-04FB-4683-B0D0-F02B3EFC2209}" type="presOf" srcId="{91320DBA-8390-4457-AAFB-6B0304B19368}" destId="{BEA5620A-F353-42C6-9E40-CDC6465E1346}" srcOrd="0" destOrd="0" presId="urn:microsoft.com/office/officeart/2008/layout/BendingPictureSemiTransparentText"/>
    <dgm:cxn modelId="{3321B65D-0D38-4590-BE08-A324A84DD083}" type="presOf" srcId="{09A1EE6B-8D90-4EA5-8DD2-260046C1689F}" destId="{90544A81-13E1-4186-8BD9-59381BCFD328}" srcOrd="0" destOrd="0" presId="urn:microsoft.com/office/officeart/2008/layout/BendingPictureSemiTransparentText"/>
    <dgm:cxn modelId="{3B0B44EB-298B-4A21-A937-99B16A16C57C}" srcId="{81940BA6-1436-4A8C-BEBF-664C367F32EE}" destId="{91320DBA-8390-4457-AAFB-6B0304B19368}" srcOrd="0" destOrd="0" parTransId="{32D23443-E0DA-4B69-A0D3-9189BB52B62E}" sibTransId="{8E23EED4-ABC9-4B86-ABB3-3D8A0BE93FFB}"/>
    <dgm:cxn modelId="{9693047B-F046-4036-976E-4366E12E100A}" srcId="{81940BA6-1436-4A8C-BEBF-664C367F32EE}" destId="{09A1EE6B-8D90-4EA5-8DD2-260046C1689F}" srcOrd="1" destOrd="0" parTransId="{8ED94234-BBB2-4CB5-BBF7-E505F698824D}" sibTransId="{C3213662-CDC5-4D31-BDEB-40A4DF0DD85D}"/>
    <dgm:cxn modelId="{AED7B11C-BD13-4ED9-B9C5-5D19D0760F84}" type="presOf" srcId="{FFC0D5A7-97D7-44BA-B84E-DBBB25F86408}" destId="{9C445E87-71FF-497E-9EA1-C29F1D5B694A}" srcOrd="0" destOrd="0" presId="urn:microsoft.com/office/officeart/2008/layout/BendingPictureSemiTransparentText"/>
    <dgm:cxn modelId="{A702076E-E46C-4A56-9097-A1F9AAAF92F4}" type="presParOf" srcId="{5ED10655-65F4-4D58-B347-5ED0A2B693BD}" destId="{360BCD3C-BA48-4F17-9000-0D0E5655B139}" srcOrd="0" destOrd="0" presId="urn:microsoft.com/office/officeart/2008/layout/BendingPictureSemiTransparentText"/>
    <dgm:cxn modelId="{844FE488-845C-4C2A-902B-22C28E991B06}" type="presParOf" srcId="{360BCD3C-BA48-4F17-9000-0D0E5655B139}" destId="{A39B0AB9-F1BB-4F1F-99E7-9682F3AB8F84}" srcOrd="0" destOrd="0" presId="urn:microsoft.com/office/officeart/2008/layout/BendingPictureSemiTransparentText"/>
    <dgm:cxn modelId="{F7C0676E-3FB9-49DB-95C5-831316E1AC7A}" type="presParOf" srcId="{360BCD3C-BA48-4F17-9000-0D0E5655B139}" destId="{BEA5620A-F353-42C6-9E40-CDC6465E1346}" srcOrd="1" destOrd="0" presId="urn:microsoft.com/office/officeart/2008/layout/BendingPictureSemiTransparentText"/>
    <dgm:cxn modelId="{55DE0399-88DA-4F12-9CE7-7718998B7EE4}" type="presParOf" srcId="{5ED10655-65F4-4D58-B347-5ED0A2B693BD}" destId="{9977DC39-7B09-485A-ABD6-B070713FA8EB}" srcOrd="1" destOrd="0" presId="urn:microsoft.com/office/officeart/2008/layout/BendingPictureSemiTransparentText"/>
    <dgm:cxn modelId="{CB14D964-1BBE-4E3C-A4F2-6E323DD3254D}" type="presParOf" srcId="{5ED10655-65F4-4D58-B347-5ED0A2B693BD}" destId="{D0962A74-D63E-43C5-9E45-9397CECA0A51}" srcOrd="2" destOrd="0" presId="urn:microsoft.com/office/officeart/2008/layout/BendingPictureSemiTransparentText"/>
    <dgm:cxn modelId="{129766E2-347F-4B83-89FA-12B5527E68B0}" type="presParOf" srcId="{D0962A74-D63E-43C5-9E45-9397CECA0A51}" destId="{5818CD30-C99F-4E53-9ECF-74DDE844081B}" srcOrd="0" destOrd="0" presId="urn:microsoft.com/office/officeart/2008/layout/BendingPictureSemiTransparentText"/>
    <dgm:cxn modelId="{BCFF418E-E2E3-40AB-B1A6-EB35D051C4BA}" type="presParOf" srcId="{D0962A74-D63E-43C5-9E45-9397CECA0A51}" destId="{90544A81-13E1-4186-8BD9-59381BCFD328}" srcOrd="1" destOrd="0" presId="urn:microsoft.com/office/officeart/2008/layout/BendingPictureSemiTransparentText"/>
    <dgm:cxn modelId="{86462379-35E9-4ABB-97CA-4E3B29709C03}" type="presParOf" srcId="{5ED10655-65F4-4D58-B347-5ED0A2B693BD}" destId="{E54E43DA-D50D-4824-9F60-B9FE704AA969}" srcOrd="3" destOrd="0" presId="urn:microsoft.com/office/officeart/2008/layout/BendingPictureSemiTransparentText"/>
    <dgm:cxn modelId="{5DFEAC41-03E6-45E4-9455-60D9F12AC892}" type="presParOf" srcId="{5ED10655-65F4-4D58-B347-5ED0A2B693BD}" destId="{E5B30299-C391-4C65-9648-24C7A83592FC}" srcOrd="4" destOrd="0" presId="urn:microsoft.com/office/officeart/2008/layout/BendingPictureSemiTransparentText"/>
    <dgm:cxn modelId="{EF4EC695-0F6A-4B5C-8E76-D9D5522BA3A7}" type="presParOf" srcId="{E5B30299-C391-4C65-9648-24C7A83592FC}" destId="{094AE986-5A73-47EA-9B57-47BFE0CF0454}" srcOrd="0" destOrd="0" presId="urn:microsoft.com/office/officeart/2008/layout/BendingPictureSemiTransparentText"/>
    <dgm:cxn modelId="{469A6B43-79C5-4D01-8079-EB62598E4A4E}" type="presParOf" srcId="{E5B30299-C391-4C65-9648-24C7A83592FC}" destId="{9C445E87-71FF-497E-9EA1-C29F1D5B694A}"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913A2A-4DF1-42B1-8D1A-CF1B9776E5D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zh-CN" altLang="en-US"/>
        </a:p>
      </dgm:t>
    </dgm:pt>
    <dgm:pt modelId="{CE567134-44E0-4DFD-99AD-887D60DF51B4}">
      <dgm:prSet phldrT="[文本]" custT="1"/>
      <dgm:spPr/>
      <dgm:t>
        <a:bodyPr/>
        <a:lstStyle/>
        <a:p>
          <a:r>
            <a:rPr lang="en-US" altLang="en-US" sz="1200" b="1" dirty="0" smtClean="0">
              <a:solidFill>
                <a:srgbClr val="FFC000"/>
              </a:solidFill>
              <a:effectLst>
                <a:outerShdw blurRad="38100" dist="38100" dir="2700000" algn="tl">
                  <a:srgbClr val="000000">
                    <a:alpha val="43137"/>
                  </a:srgbClr>
                </a:outerShdw>
              </a:effectLst>
            </a:rPr>
            <a:t>Transfer spectrum radiometer</a:t>
          </a:r>
          <a:endParaRPr lang="zh-CN" altLang="en-US" sz="1200" b="1" dirty="0">
            <a:solidFill>
              <a:srgbClr val="FFC000"/>
            </a:solidFill>
            <a:effectLst>
              <a:outerShdw blurRad="38100" dist="38100" dir="2700000" algn="tl">
                <a:srgbClr val="000000">
                  <a:alpha val="43137"/>
                </a:srgbClr>
              </a:outerShdw>
            </a:effectLst>
          </a:endParaRPr>
        </a:p>
      </dgm:t>
    </dgm:pt>
    <dgm:pt modelId="{4C63D251-E5A2-4460-8B10-F9D6789E1568}" type="parTrans" cxnId="{40D94332-F77E-4502-85AC-DF21D9881C86}">
      <dgm:prSet/>
      <dgm:spPr/>
      <dgm:t>
        <a:bodyPr/>
        <a:lstStyle/>
        <a:p>
          <a:endParaRPr lang="zh-CN" altLang="en-US" sz="1200" b="1">
            <a:solidFill>
              <a:srgbClr val="C00000"/>
            </a:solidFill>
          </a:endParaRPr>
        </a:p>
      </dgm:t>
    </dgm:pt>
    <dgm:pt modelId="{839B98E8-95D4-455C-A6B5-9A233B87DDDC}" type="sibTrans" cxnId="{40D94332-F77E-4502-85AC-DF21D9881C86}">
      <dgm:prSet custT="1"/>
      <dgm:spPr/>
      <dgm:t>
        <a:bodyPr/>
        <a:lstStyle/>
        <a:p>
          <a:endParaRPr lang="zh-CN" altLang="en-US" sz="1200" b="1">
            <a:solidFill>
              <a:srgbClr val="C00000"/>
            </a:solidFill>
          </a:endParaRPr>
        </a:p>
      </dgm:t>
    </dgm:pt>
    <dgm:pt modelId="{8899A37F-497E-4C16-A9B5-BC2DFCE38C3A}">
      <dgm:prSet phldrT="[文本]" custT="1"/>
      <dgm:spPr/>
      <dgm:t>
        <a:bodyPr/>
        <a:lstStyle/>
        <a:p>
          <a:r>
            <a:rPr lang="en-US" altLang="en-US" sz="1200" b="1" dirty="0" smtClean="0">
              <a:solidFill>
                <a:srgbClr val="FFC000"/>
              </a:solidFill>
            </a:rPr>
            <a:t>Tungsten </a:t>
          </a:r>
          <a:r>
            <a:rPr lang="en-US" altLang="en-US" sz="1200" b="1" dirty="0" smtClean="0">
              <a:solidFill>
                <a:srgbClr val="FFC000"/>
              </a:solidFill>
              <a:effectLst>
                <a:outerShdw blurRad="38100" dist="38100" dir="2700000" algn="tl">
                  <a:srgbClr val="000000">
                    <a:alpha val="43137"/>
                  </a:srgbClr>
                </a:outerShdw>
              </a:effectLst>
            </a:rPr>
            <a:t>+ xenon</a:t>
          </a:r>
          <a:r>
            <a:rPr lang="en-US" altLang="en-US" sz="1200" b="1" dirty="0" smtClean="0">
              <a:solidFill>
                <a:srgbClr val="FFC000"/>
              </a:solidFill>
            </a:rPr>
            <a:t> lamp UV integrating sphere</a:t>
          </a:r>
          <a:endParaRPr lang="zh-CN" altLang="en-US" sz="1200" b="1" dirty="0" smtClean="0">
            <a:solidFill>
              <a:srgbClr val="FFC000"/>
            </a:solidFill>
          </a:endParaRPr>
        </a:p>
      </dgm:t>
    </dgm:pt>
    <dgm:pt modelId="{708C3029-1725-4135-83D1-0736069A18E1}" type="parTrans" cxnId="{0FF9300F-E96E-48DD-BD7B-7AA6993600CF}">
      <dgm:prSet/>
      <dgm:spPr/>
      <dgm:t>
        <a:bodyPr/>
        <a:lstStyle/>
        <a:p>
          <a:endParaRPr lang="zh-CN" altLang="en-US" sz="1200" b="1">
            <a:solidFill>
              <a:srgbClr val="C00000"/>
            </a:solidFill>
          </a:endParaRPr>
        </a:p>
      </dgm:t>
    </dgm:pt>
    <dgm:pt modelId="{AF45BA85-4AB6-4D6F-8538-462D565B8441}" type="sibTrans" cxnId="{0FF9300F-E96E-48DD-BD7B-7AA6993600CF}">
      <dgm:prSet custT="1"/>
      <dgm:spPr/>
      <dgm:t>
        <a:bodyPr/>
        <a:lstStyle/>
        <a:p>
          <a:endParaRPr lang="zh-CN" altLang="en-US" sz="1200" b="1">
            <a:solidFill>
              <a:srgbClr val="C00000"/>
            </a:solidFill>
          </a:endParaRPr>
        </a:p>
      </dgm:t>
    </dgm:pt>
    <dgm:pt modelId="{42CFB1E8-A1B6-4810-A8BE-E0F39B5F0EEA}">
      <dgm:prSet phldrT="[文本]" custT="1"/>
      <dgm:spPr/>
      <dgm:t>
        <a:bodyPr/>
        <a:lstStyle/>
        <a:p>
          <a:r>
            <a:rPr lang="en-US" altLang="en-US" sz="1200" b="1" dirty="0" smtClean="0">
              <a:solidFill>
                <a:srgbClr val="FFC000"/>
              </a:solidFill>
              <a:effectLst>
                <a:outerShdw blurRad="38100" dist="38100" dir="2700000" algn="tl">
                  <a:srgbClr val="000000">
                    <a:alpha val="43137"/>
                  </a:srgbClr>
                </a:outerShdw>
              </a:effectLst>
            </a:rPr>
            <a:t>Integrating sphere monitoring spectrometer</a:t>
          </a:r>
          <a:endParaRPr lang="zh-CN" altLang="en-US" sz="1200" b="1" dirty="0">
            <a:solidFill>
              <a:srgbClr val="FFC000"/>
            </a:solidFill>
            <a:effectLst>
              <a:outerShdw blurRad="38100" dist="38100" dir="2700000" algn="tl">
                <a:srgbClr val="000000">
                  <a:alpha val="43137"/>
                </a:srgbClr>
              </a:outerShdw>
            </a:effectLst>
          </a:endParaRPr>
        </a:p>
      </dgm:t>
    </dgm:pt>
    <dgm:pt modelId="{257C978E-92E0-491F-B40C-2DFBDB7E549C}" type="parTrans" cxnId="{5AD1D66E-1B8A-4154-BDCD-43B6BDB717D4}">
      <dgm:prSet/>
      <dgm:spPr/>
      <dgm:t>
        <a:bodyPr/>
        <a:lstStyle/>
        <a:p>
          <a:endParaRPr lang="zh-CN" altLang="en-US" sz="1200" b="1">
            <a:solidFill>
              <a:srgbClr val="C00000"/>
            </a:solidFill>
          </a:endParaRPr>
        </a:p>
      </dgm:t>
    </dgm:pt>
    <dgm:pt modelId="{CF7F2805-D28F-4FF3-8C27-8941FA3FEFD1}" type="sibTrans" cxnId="{5AD1D66E-1B8A-4154-BDCD-43B6BDB717D4}">
      <dgm:prSet/>
      <dgm:spPr/>
      <dgm:t>
        <a:bodyPr/>
        <a:lstStyle/>
        <a:p>
          <a:endParaRPr lang="zh-CN" altLang="en-US" sz="1200" b="1">
            <a:solidFill>
              <a:srgbClr val="C00000"/>
            </a:solidFill>
          </a:endParaRPr>
        </a:p>
      </dgm:t>
    </dgm:pt>
    <dgm:pt modelId="{BC4D40A3-2C32-4949-9B45-B331FCA771F9}" type="pres">
      <dgm:prSet presAssocID="{D3913A2A-4DF1-42B1-8D1A-CF1B9776E5DF}" presName="Name0" presStyleCnt="0">
        <dgm:presLayoutVars>
          <dgm:dir/>
          <dgm:resizeHandles val="exact"/>
        </dgm:presLayoutVars>
      </dgm:prSet>
      <dgm:spPr/>
      <dgm:t>
        <a:bodyPr/>
        <a:lstStyle/>
        <a:p>
          <a:endParaRPr lang="zh-CN" altLang="en-US"/>
        </a:p>
      </dgm:t>
    </dgm:pt>
    <dgm:pt modelId="{B24EEE12-45F3-484F-BC7F-5B30C28E1828}" type="pres">
      <dgm:prSet presAssocID="{CE567134-44E0-4DFD-99AD-887D60DF51B4}" presName="composite" presStyleCnt="0"/>
      <dgm:spPr/>
    </dgm:pt>
    <dgm:pt modelId="{638F55BF-AD33-42C2-B83D-A290A6172665}" type="pres">
      <dgm:prSet presAssocID="{CE567134-44E0-4DFD-99AD-887D60DF51B4}" presName="rect1" presStyleLbl="bgShp" presStyleIdx="0" presStyleCnt="3"/>
      <dgm:spPr>
        <a:blipFill rotWithShape="1">
          <a:blip xmlns:r="http://schemas.openxmlformats.org/officeDocument/2006/relationships" r:embed="rId1"/>
          <a:stretch>
            <a:fillRect/>
          </a:stretch>
        </a:blipFill>
      </dgm:spPr>
    </dgm:pt>
    <dgm:pt modelId="{F46FF91D-9C8C-47D8-94FA-CAEE24F00D34}" type="pres">
      <dgm:prSet presAssocID="{CE567134-44E0-4DFD-99AD-887D60DF51B4}" presName="rect2" presStyleLbl="trBgShp" presStyleIdx="0" presStyleCnt="3">
        <dgm:presLayoutVars>
          <dgm:bulletEnabled val="1"/>
        </dgm:presLayoutVars>
      </dgm:prSet>
      <dgm:spPr/>
      <dgm:t>
        <a:bodyPr/>
        <a:lstStyle/>
        <a:p>
          <a:endParaRPr lang="zh-CN" altLang="en-US"/>
        </a:p>
      </dgm:t>
    </dgm:pt>
    <dgm:pt modelId="{9BA932F4-9452-40CF-B4F2-D9658269F05F}" type="pres">
      <dgm:prSet presAssocID="{839B98E8-95D4-455C-A6B5-9A233B87DDDC}" presName="sibTrans" presStyleCnt="0"/>
      <dgm:spPr/>
    </dgm:pt>
    <dgm:pt modelId="{EF8BEFCB-2FBD-4947-821E-C6BD670DD088}" type="pres">
      <dgm:prSet presAssocID="{8899A37F-497E-4C16-A9B5-BC2DFCE38C3A}" presName="composite" presStyleCnt="0"/>
      <dgm:spPr/>
    </dgm:pt>
    <dgm:pt modelId="{7E20630F-6051-4B7C-9409-353E650FD568}" type="pres">
      <dgm:prSet presAssocID="{8899A37F-497E-4C16-A9B5-BC2DFCE38C3A}" presName="rect1" presStyleLbl="bgShp" presStyleIdx="1" presStyleCnt="3"/>
      <dgm:spPr>
        <a:blipFill rotWithShape="1">
          <a:blip xmlns:r="http://schemas.openxmlformats.org/officeDocument/2006/relationships" r:embed="rId2"/>
          <a:stretch>
            <a:fillRect/>
          </a:stretch>
        </a:blipFill>
      </dgm:spPr>
    </dgm:pt>
    <dgm:pt modelId="{BEFEAF5A-783E-40B1-8760-D896274DFA7B}" type="pres">
      <dgm:prSet presAssocID="{8899A37F-497E-4C16-A9B5-BC2DFCE38C3A}" presName="rect2" presStyleLbl="trBgShp" presStyleIdx="1" presStyleCnt="3">
        <dgm:presLayoutVars>
          <dgm:bulletEnabled val="1"/>
        </dgm:presLayoutVars>
      </dgm:prSet>
      <dgm:spPr/>
      <dgm:t>
        <a:bodyPr/>
        <a:lstStyle/>
        <a:p>
          <a:endParaRPr lang="zh-CN" altLang="en-US"/>
        </a:p>
      </dgm:t>
    </dgm:pt>
    <dgm:pt modelId="{5AF5DF32-D6C6-420E-B2A4-2AEABFCD4795}" type="pres">
      <dgm:prSet presAssocID="{AF45BA85-4AB6-4D6F-8538-462D565B8441}" presName="sibTrans" presStyleCnt="0"/>
      <dgm:spPr/>
    </dgm:pt>
    <dgm:pt modelId="{911F0E7F-DA40-4FD6-9B54-0B7DE8F24C13}" type="pres">
      <dgm:prSet presAssocID="{42CFB1E8-A1B6-4810-A8BE-E0F39B5F0EEA}" presName="composite" presStyleCnt="0"/>
      <dgm:spPr/>
    </dgm:pt>
    <dgm:pt modelId="{1AC73BAF-BD94-4F24-BA28-3D3564277316}" type="pres">
      <dgm:prSet presAssocID="{42CFB1E8-A1B6-4810-A8BE-E0F39B5F0EEA}" presName="rect1" presStyleLbl="bgShp" presStyleIdx="2" presStyleCnt="3"/>
      <dgm:spPr>
        <a:blipFill rotWithShape="1">
          <a:blip xmlns:r="http://schemas.openxmlformats.org/officeDocument/2006/relationships" r:embed="rId3"/>
          <a:stretch>
            <a:fillRect/>
          </a:stretch>
        </a:blipFill>
      </dgm:spPr>
    </dgm:pt>
    <dgm:pt modelId="{F936ECCD-3FB9-4968-ADB6-CC0F44CF6A5B}" type="pres">
      <dgm:prSet presAssocID="{42CFB1E8-A1B6-4810-A8BE-E0F39B5F0EEA}" presName="rect2" presStyleLbl="trBgShp" presStyleIdx="2" presStyleCnt="3">
        <dgm:presLayoutVars>
          <dgm:bulletEnabled val="1"/>
        </dgm:presLayoutVars>
      </dgm:prSet>
      <dgm:spPr/>
      <dgm:t>
        <a:bodyPr/>
        <a:lstStyle/>
        <a:p>
          <a:endParaRPr lang="zh-CN" altLang="en-US"/>
        </a:p>
      </dgm:t>
    </dgm:pt>
  </dgm:ptLst>
  <dgm:cxnLst>
    <dgm:cxn modelId="{4125F940-BA26-4761-B860-093E3978512E}" type="presOf" srcId="{CE567134-44E0-4DFD-99AD-887D60DF51B4}" destId="{F46FF91D-9C8C-47D8-94FA-CAEE24F00D34}" srcOrd="0" destOrd="0" presId="urn:microsoft.com/office/officeart/2008/layout/BendingPictureSemiTransparentText"/>
    <dgm:cxn modelId="{5AD1D66E-1B8A-4154-BDCD-43B6BDB717D4}" srcId="{D3913A2A-4DF1-42B1-8D1A-CF1B9776E5DF}" destId="{42CFB1E8-A1B6-4810-A8BE-E0F39B5F0EEA}" srcOrd="2" destOrd="0" parTransId="{257C978E-92E0-491F-B40C-2DFBDB7E549C}" sibTransId="{CF7F2805-D28F-4FF3-8C27-8941FA3FEFD1}"/>
    <dgm:cxn modelId="{7FB47907-D0B2-423E-BD7B-E7496AF4C8C0}" type="presOf" srcId="{42CFB1E8-A1B6-4810-A8BE-E0F39B5F0EEA}" destId="{F936ECCD-3FB9-4968-ADB6-CC0F44CF6A5B}" srcOrd="0" destOrd="0" presId="urn:microsoft.com/office/officeart/2008/layout/BendingPictureSemiTransparentText"/>
    <dgm:cxn modelId="{0FF9300F-E96E-48DD-BD7B-7AA6993600CF}" srcId="{D3913A2A-4DF1-42B1-8D1A-CF1B9776E5DF}" destId="{8899A37F-497E-4C16-A9B5-BC2DFCE38C3A}" srcOrd="1" destOrd="0" parTransId="{708C3029-1725-4135-83D1-0736069A18E1}" sibTransId="{AF45BA85-4AB6-4D6F-8538-462D565B8441}"/>
    <dgm:cxn modelId="{40D94332-F77E-4502-85AC-DF21D9881C86}" srcId="{D3913A2A-4DF1-42B1-8D1A-CF1B9776E5DF}" destId="{CE567134-44E0-4DFD-99AD-887D60DF51B4}" srcOrd="0" destOrd="0" parTransId="{4C63D251-E5A2-4460-8B10-F9D6789E1568}" sibTransId="{839B98E8-95D4-455C-A6B5-9A233B87DDDC}"/>
    <dgm:cxn modelId="{4712587D-B223-4204-A6CF-FEB9EE228793}" type="presOf" srcId="{D3913A2A-4DF1-42B1-8D1A-CF1B9776E5DF}" destId="{BC4D40A3-2C32-4949-9B45-B331FCA771F9}" srcOrd="0" destOrd="0" presId="urn:microsoft.com/office/officeart/2008/layout/BendingPictureSemiTransparentText"/>
    <dgm:cxn modelId="{85BAF8DE-DC68-4D87-9F7F-4648844F9623}" type="presOf" srcId="{8899A37F-497E-4C16-A9B5-BC2DFCE38C3A}" destId="{BEFEAF5A-783E-40B1-8760-D896274DFA7B}" srcOrd="0" destOrd="0" presId="urn:microsoft.com/office/officeart/2008/layout/BendingPictureSemiTransparentText"/>
    <dgm:cxn modelId="{38D03D0B-53E4-468F-9D08-7F554B1BA21C}" type="presParOf" srcId="{BC4D40A3-2C32-4949-9B45-B331FCA771F9}" destId="{B24EEE12-45F3-484F-BC7F-5B30C28E1828}" srcOrd="0" destOrd="0" presId="urn:microsoft.com/office/officeart/2008/layout/BendingPictureSemiTransparentText"/>
    <dgm:cxn modelId="{09DCF28A-2957-49AF-A6C0-9328AA6A71FF}" type="presParOf" srcId="{B24EEE12-45F3-484F-BC7F-5B30C28E1828}" destId="{638F55BF-AD33-42C2-B83D-A290A6172665}" srcOrd="0" destOrd="0" presId="urn:microsoft.com/office/officeart/2008/layout/BendingPictureSemiTransparentText"/>
    <dgm:cxn modelId="{565AE85A-AE97-4B90-9A41-2DA5B3D2BFCF}" type="presParOf" srcId="{B24EEE12-45F3-484F-BC7F-5B30C28E1828}" destId="{F46FF91D-9C8C-47D8-94FA-CAEE24F00D34}" srcOrd="1" destOrd="0" presId="urn:microsoft.com/office/officeart/2008/layout/BendingPictureSemiTransparentText"/>
    <dgm:cxn modelId="{28AABC29-193A-4A33-86AC-7D5098990CC8}" type="presParOf" srcId="{BC4D40A3-2C32-4949-9B45-B331FCA771F9}" destId="{9BA932F4-9452-40CF-B4F2-D9658269F05F}" srcOrd="1" destOrd="0" presId="urn:microsoft.com/office/officeart/2008/layout/BendingPictureSemiTransparentText"/>
    <dgm:cxn modelId="{2E9B926E-CEC6-4E5F-AFD0-A62F059B0514}" type="presParOf" srcId="{BC4D40A3-2C32-4949-9B45-B331FCA771F9}" destId="{EF8BEFCB-2FBD-4947-821E-C6BD670DD088}" srcOrd="2" destOrd="0" presId="urn:microsoft.com/office/officeart/2008/layout/BendingPictureSemiTransparentText"/>
    <dgm:cxn modelId="{3E2D334F-E179-49A7-BE89-DD9161E2897E}" type="presParOf" srcId="{EF8BEFCB-2FBD-4947-821E-C6BD670DD088}" destId="{7E20630F-6051-4B7C-9409-353E650FD568}" srcOrd="0" destOrd="0" presId="urn:microsoft.com/office/officeart/2008/layout/BendingPictureSemiTransparentText"/>
    <dgm:cxn modelId="{0F0AA2D0-A343-4866-9550-AD3BA00CE5A7}" type="presParOf" srcId="{EF8BEFCB-2FBD-4947-821E-C6BD670DD088}" destId="{BEFEAF5A-783E-40B1-8760-D896274DFA7B}" srcOrd="1" destOrd="0" presId="urn:microsoft.com/office/officeart/2008/layout/BendingPictureSemiTransparentText"/>
    <dgm:cxn modelId="{111A98D8-B126-4E24-94EA-32D8414172A7}" type="presParOf" srcId="{BC4D40A3-2C32-4949-9B45-B331FCA771F9}" destId="{5AF5DF32-D6C6-420E-B2A4-2AEABFCD4795}" srcOrd="3" destOrd="0" presId="urn:microsoft.com/office/officeart/2008/layout/BendingPictureSemiTransparentText"/>
    <dgm:cxn modelId="{6DE80BB5-372B-478A-A458-8641E7882325}" type="presParOf" srcId="{BC4D40A3-2C32-4949-9B45-B331FCA771F9}" destId="{911F0E7F-DA40-4FD6-9B54-0B7DE8F24C13}" srcOrd="4" destOrd="0" presId="urn:microsoft.com/office/officeart/2008/layout/BendingPictureSemiTransparentText"/>
    <dgm:cxn modelId="{F4807013-0FDB-4148-8EDC-BDB97245A5EC}" type="presParOf" srcId="{911F0E7F-DA40-4FD6-9B54-0B7DE8F24C13}" destId="{1AC73BAF-BD94-4F24-BA28-3D3564277316}" srcOrd="0" destOrd="0" presId="urn:microsoft.com/office/officeart/2008/layout/BendingPictureSemiTransparentText"/>
    <dgm:cxn modelId="{5695405D-FDE1-4254-A940-30E21643AD0C}" type="presParOf" srcId="{911F0E7F-DA40-4FD6-9B54-0B7DE8F24C13}" destId="{F936ECCD-3FB9-4968-ADB6-CC0F44CF6A5B}" srcOrd="1" destOrd="0" presId="urn:microsoft.com/office/officeart/2008/layout/BendingPictureSemiTransparentTex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E6F29-F6D8-4C3F-8099-DDA615E5D4FC}">
      <dsp:nvSpPr>
        <dsp:cNvPr id="0" name=""/>
        <dsp:cNvSpPr/>
      </dsp:nvSpPr>
      <dsp:spPr>
        <a:xfrm>
          <a:off x="0" y="344337"/>
          <a:ext cx="8271510" cy="403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809724-F044-484A-AE4D-C7D6DC118635}">
      <dsp:nvSpPr>
        <dsp:cNvPr id="0" name=""/>
        <dsp:cNvSpPr/>
      </dsp:nvSpPr>
      <dsp:spPr>
        <a:xfrm>
          <a:off x="413575" y="108177"/>
          <a:ext cx="5790057" cy="472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50" tIns="0" rIns="218850" bIns="0" numCol="1" spcCol="1270" anchor="ctr" anchorCtr="0">
          <a:noAutofit/>
        </a:bodyPr>
        <a:lstStyle/>
        <a:p>
          <a:pPr lvl="0" algn="l" defTabSz="622300">
            <a:lnSpc>
              <a:spcPct val="90000"/>
            </a:lnSpc>
            <a:spcBef>
              <a:spcPct val="0"/>
            </a:spcBef>
            <a:spcAft>
              <a:spcPct val="35000"/>
            </a:spcAft>
          </a:pPr>
          <a:r>
            <a:rPr lang="en-US" altLang="zh-CN" sz="1400" kern="1200" dirty="0" smtClean="0">
              <a:solidFill>
                <a:schemeClr val="tx1"/>
              </a:solidFill>
              <a:effectLst/>
              <a:latin typeface="微软雅黑" panose="020B0503020204020204" pitchFamily="34" charset="-122"/>
              <a:ea typeface="微软雅黑" panose="020B0503020204020204" pitchFamily="34" charset="-122"/>
              <a:cs typeface="+mn-cs"/>
            </a:rPr>
            <a:t>Instrument specifications and measurement of OMS Limb. </a:t>
          </a:r>
          <a:endParaRPr lang="en-US" altLang="zh-CN" sz="1400" b="0" kern="1200" dirty="0" smtClean="0">
            <a:solidFill>
              <a:schemeClr val="tx1"/>
            </a:solidFill>
          </a:endParaRPr>
        </a:p>
      </dsp:txBody>
      <dsp:txXfrm>
        <a:off x="436632" y="131234"/>
        <a:ext cx="5743943" cy="426206"/>
      </dsp:txXfrm>
    </dsp:sp>
    <dsp:sp modelId="{F413B273-764D-4254-8A24-916E1AF8A714}">
      <dsp:nvSpPr>
        <dsp:cNvPr id="0" name=""/>
        <dsp:cNvSpPr/>
      </dsp:nvSpPr>
      <dsp:spPr>
        <a:xfrm>
          <a:off x="0" y="1070097"/>
          <a:ext cx="8271510" cy="403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49BFB2-8FC9-4ECB-A66E-7377C8D1876D}">
      <dsp:nvSpPr>
        <dsp:cNvPr id="0" name=""/>
        <dsp:cNvSpPr/>
      </dsp:nvSpPr>
      <dsp:spPr>
        <a:xfrm>
          <a:off x="413575" y="833937"/>
          <a:ext cx="5790057" cy="4723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50" tIns="0" rIns="218850" bIns="0" numCol="1" spcCol="1270" anchor="ctr" anchorCtr="0">
          <a:noAutofit/>
        </a:bodyPr>
        <a:lstStyle/>
        <a:p>
          <a:pPr lvl="0" algn="l" defTabSz="622300">
            <a:lnSpc>
              <a:spcPct val="90000"/>
            </a:lnSpc>
            <a:spcBef>
              <a:spcPct val="0"/>
            </a:spcBef>
            <a:spcAft>
              <a:spcPct val="35000"/>
            </a:spcAft>
          </a:pPr>
          <a:r>
            <a:rPr lang="en-US" altLang="zh-CN" sz="1400" kern="1200" dirty="0" smtClean="0">
              <a:solidFill>
                <a:schemeClr val="tx1"/>
              </a:solidFill>
              <a:effectLst/>
              <a:latin typeface="微软雅黑" panose="020B0503020204020204" pitchFamily="34" charset="-122"/>
              <a:ea typeface="微软雅黑" panose="020B0503020204020204" pitchFamily="34" charset="-122"/>
              <a:cs typeface="+mn-cs"/>
            </a:rPr>
            <a:t>L1 product processing of OMS Limb. </a:t>
          </a:r>
          <a:endParaRPr lang="en-US" altLang="zh-CN" sz="1400" b="0" kern="1200" dirty="0" smtClean="0">
            <a:solidFill>
              <a:schemeClr val="tx1"/>
            </a:solidFill>
          </a:endParaRPr>
        </a:p>
      </dsp:txBody>
      <dsp:txXfrm>
        <a:off x="436632" y="856994"/>
        <a:ext cx="5743943" cy="426206"/>
      </dsp:txXfrm>
    </dsp:sp>
    <dsp:sp modelId="{DDCD908B-EA66-4609-80F1-53E819B03B15}">
      <dsp:nvSpPr>
        <dsp:cNvPr id="0" name=""/>
        <dsp:cNvSpPr/>
      </dsp:nvSpPr>
      <dsp:spPr>
        <a:xfrm>
          <a:off x="0" y="1795857"/>
          <a:ext cx="8271510" cy="403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32AB0-B9B9-47B6-AC08-B912607435E2}">
      <dsp:nvSpPr>
        <dsp:cNvPr id="0" name=""/>
        <dsp:cNvSpPr/>
      </dsp:nvSpPr>
      <dsp:spPr>
        <a:xfrm>
          <a:off x="413575" y="1559697"/>
          <a:ext cx="5790057" cy="4723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50" tIns="0" rIns="218850" bIns="0" numCol="1" spcCol="1270" anchor="ctr" anchorCtr="0">
          <a:noAutofit/>
        </a:bodyPr>
        <a:lstStyle/>
        <a:p>
          <a:pPr lvl="0" algn="l" defTabSz="622300">
            <a:lnSpc>
              <a:spcPct val="90000"/>
            </a:lnSpc>
            <a:spcBef>
              <a:spcPct val="0"/>
            </a:spcBef>
            <a:spcAft>
              <a:spcPct val="35000"/>
            </a:spcAft>
          </a:pPr>
          <a:r>
            <a:rPr lang="en-US" altLang="zh-CN" sz="1400" kern="1200" dirty="0" smtClean="0">
              <a:solidFill>
                <a:schemeClr val="tx1"/>
              </a:solidFill>
              <a:effectLst/>
              <a:latin typeface="微软雅黑" panose="020B0503020204020204" pitchFamily="34" charset="-122"/>
              <a:ea typeface="微软雅黑" panose="020B0503020204020204" pitchFamily="34" charset="-122"/>
              <a:cs typeface="+mn-cs"/>
            </a:rPr>
            <a:t>L1 data introduction of OMS Limb. </a:t>
          </a:r>
          <a:endParaRPr lang="en-US" altLang="zh-CN" sz="1400" b="0" kern="1200" dirty="0" smtClean="0">
            <a:solidFill>
              <a:schemeClr val="tx1"/>
            </a:solidFill>
          </a:endParaRPr>
        </a:p>
      </dsp:txBody>
      <dsp:txXfrm>
        <a:off x="436632" y="1582754"/>
        <a:ext cx="5743943" cy="426206"/>
      </dsp:txXfrm>
    </dsp:sp>
    <dsp:sp modelId="{88E30BE4-23FB-4E8C-ABD9-F31C608C13F8}">
      <dsp:nvSpPr>
        <dsp:cNvPr id="0" name=""/>
        <dsp:cNvSpPr/>
      </dsp:nvSpPr>
      <dsp:spPr>
        <a:xfrm>
          <a:off x="0" y="2521617"/>
          <a:ext cx="8271510" cy="403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82D0FF-68B2-4012-89BD-867F14A7EA35}">
      <dsp:nvSpPr>
        <dsp:cNvPr id="0" name=""/>
        <dsp:cNvSpPr/>
      </dsp:nvSpPr>
      <dsp:spPr>
        <a:xfrm>
          <a:off x="413575" y="2285457"/>
          <a:ext cx="5790057" cy="4723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50" tIns="0" rIns="218850" bIns="0" numCol="1" spcCol="1270" anchor="ctr" anchorCtr="0">
          <a:noAutofit/>
        </a:bodyPr>
        <a:lstStyle/>
        <a:p>
          <a:pPr lvl="0" algn="l" defTabSz="622300">
            <a:lnSpc>
              <a:spcPct val="90000"/>
            </a:lnSpc>
            <a:spcBef>
              <a:spcPct val="0"/>
            </a:spcBef>
            <a:spcAft>
              <a:spcPct val="35000"/>
            </a:spcAft>
          </a:pPr>
          <a:r>
            <a:rPr lang="en-US" altLang="zh-CN" sz="1400" kern="1200" dirty="0" smtClean="0">
              <a:solidFill>
                <a:schemeClr val="tx1"/>
              </a:solidFill>
              <a:effectLst/>
              <a:latin typeface="微软雅黑" panose="020B0503020204020204" pitchFamily="34" charset="-122"/>
              <a:ea typeface="微软雅黑" panose="020B0503020204020204" pitchFamily="34" charset="-122"/>
              <a:cs typeface="+mn-cs"/>
            </a:rPr>
            <a:t>Instrument specifications and measurement of OMS  Nadir. </a:t>
          </a:r>
          <a:endParaRPr lang="en-US" altLang="zh-CN" sz="1400" b="0" kern="1200" dirty="0" smtClean="0">
            <a:solidFill>
              <a:schemeClr val="tx1"/>
            </a:solidFill>
          </a:endParaRPr>
        </a:p>
      </dsp:txBody>
      <dsp:txXfrm>
        <a:off x="436632" y="2308514"/>
        <a:ext cx="5743943" cy="426206"/>
      </dsp:txXfrm>
    </dsp:sp>
    <dsp:sp modelId="{C45BD6C5-A951-4C1F-8BE1-D544245B017F}">
      <dsp:nvSpPr>
        <dsp:cNvPr id="0" name=""/>
        <dsp:cNvSpPr/>
      </dsp:nvSpPr>
      <dsp:spPr>
        <a:xfrm>
          <a:off x="0" y="3247377"/>
          <a:ext cx="8271510" cy="4032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6141A7-381B-4D17-A834-195165C126E6}">
      <dsp:nvSpPr>
        <dsp:cNvPr id="0" name=""/>
        <dsp:cNvSpPr/>
      </dsp:nvSpPr>
      <dsp:spPr>
        <a:xfrm>
          <a:off x="413575" y="3011217"/>
          <a:ext cx="5790057" cy="4723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50" tIns="0" rIns="218850" bIns="0" numCol="1" spcCol="1270" anchor="ctr" anchorCtr="0">
          <a:noAutofit/>
        </a:bodyPr>
        <a:lstStyle/>
        <a:p>
          <a:pPr lvl="0" algn="l" defTabSz="622300">
            <a:lnSpc>
              <a:spcPct val="90000"/>
            </a:lnSpc>
            <a:spcBef>
              <a:spcPct val="0"/>
            </a:spcBef>
            <a:spcAft>
              <a:spcPct val="35000"/>
            </a:spcAft>
          </a:pPr>
          <a:r>
            <a:rPr lang="en-US" altLang="zh-CN" sz="1400" kern="1200" dirty="0" smtClean="0">
              <a:solidFill>
                <a:schemeClr val="tx1"/>
              </a:solidFill>
              <a:effectLst/>
              <a:latin typeface="微软雅黑" panose="020B0503020204020204" pitchFamily="34" charset="-122"/>
              <a:ea typeface="微软雅黑" panose="020B0503020204020204" pitchFamily="34" charset="-122"/>
              <a:cs typeface="+mn-cs"/>
            </a:rPr>
            <a:t>L1 product processing of OMS  Nadir.</a:t>
          </a:r>
          <a:endParaRPr lang="en-US" altLang="zh-CN" sz="1400" b="0" kern="1200" dirty="0" smtClean="0">
            <a:solidFill>
              <a:schemeClr val="tx1"/>
            </a:solidFill>
          </a:endParaRPr>
        </a:p>
      </dsp:txBody>
      <dsp:txXfrm>
        <a:off x="436632" y="3034274"/>
        <a:ext cx="5743943" cy="426206"/>
      </dsp:txXfrm>
    </dsp:sp>
    <dsp:sp modelId="{83116988-BF21-4580-BB10-0A915E661039}">
      <dsp:nvSpPr>
        <dsp:cNvPr id="0" name=""/>
        <dsp:cNvSpPr/>
      </dsp:nvSpPr>
      <dsp:spPr>
        <a:xfrm>
          <a:off x="0" y="3973138"/>
          <a:ext cx="8271510" cy="403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6F6A82-0A61-4C87-BFE5-6EBAC21BBAE3}">
      <dsp:nvSpPr>
        <dsp:cNvPr id="0" name=""/>
        <dsp:cNvSpPr/>
      </dsp:nvSpPr>
      <dsp:spPr>
        <a:xfrm>
          <a:off x="413575" y="3736978"/>
          <a:ext cx="5790057" cy="472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850" tIns="0" rIns="218850" bIns="0" numCol="1" spcCol="1270" anchor="ctr" anchorCtr="0">
          <a:noAutofit/>
        </a:bodyPr>
        <a:lstStyle/>
        <a:p>
          <a:pPr lvl="0" algn="l" defTabSz="622300">
            <a:lnSpc>
              <a:spcPct val="90000"/>
            </a:lnSpc>
            <a:spcBef>
              <a:spcPct val="0"/>
            </a:spcBef>
            <a:spcAft>
              <a:spcPct val="35000"/>
            </a:spcAft>
          </a:pPr>
          <a:r>
            <a:rPr lang="en-US" altLang="zh-CN" sz="1400" kern="1200" dirty="0" smtClean="0">
              <a:solidFill>
                <a:schemeClr val="tx1"/>
              </a:solidFill>
              <a:effectLst/>
              <a:latin typeface="微软雅黑" panose="020B0503020204020204" pitchFamily="34" charset="-122"/>
              <a:ea typeface="微软雅黑" panose="020B0503020204020204" pitchFamily="34" charset="-122"/>
              <a:cs typeface="+mn-cs"/>
            </a:rPr>
            <a:t>L1 data introduction of OMS Nadir. </a:t>
          </a:r>
          <a:endParaRPr lang="en-US" altLang="zh-CN" sz="1400" b="0" kern="1200" dirty="0" smtClean="0">
            <a:solidFill>
              <a:schemeClr val="tx1"/>
            </a:solidFill>
          </a:endParaRPr>
        </a:p>
      </dsp:txBody>
      <dsp:txXfrm>
        <a:off x="436632" y="3760035"/>
        <a:ext cx="5743943"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423E8-873E-4F5F-9561-09819F051C93}">
      <dsp:nvSpPr>
        <dsp:cNvPr id="0" name=""/>
        <dsp:cNvSpPr/>
      </dsp:nvSpPr>
      <dsp:spPr>
        <a:xfrm>
          <a:off x="8571" y="152021"/>
          <a:ext cx="805749" cy="9536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smtClean="0">
              <a:latin typeface="+mn-lt"/>
            </a:rPr>
            <a:t>L0</a:t>
          </a:r>
          <a:endParaRPr lang="zh-CN" altLang="en-US" sz="1400" kern="1200" dirty="0">
            <a:latin typeface="+mn-lt"/>
          </a:endParaRPr>
        </a:p>
      </dsp:txBody>
      <dsp:txXfrm>
        <a:off x="32171" y="175621"/>
        <a:ext cx="758549" cy="906480"/>
      </dsp:txXfrm>
    </dsp:sp>
    <dsp:sp modelId="{A857EEE5-76E1-48AF-B1DA-2AF5B68C3FDB}">
      <dsp:nvSpPr>
        <dsp:cNvPr id="0" name=""/>
        <dsp:cNvSpPr/>
      </dsp:nvSpPr>
      <dsp:spPr>
        <a:xfrm>
          <a:off x="894896" y="528948"/>
          <a:ext cx="170818" cy="19982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mn-lt"/>
          </a:endParaRPr>
        </a:p>
      </dsp:txBody>
      <dsp:txXfrm>
        <a:off x="894896" y="568913"/>
        <a:ext cx="119573" cy="119895"/>
      </dsp:txXfrm>
    </dsp:sp>
    <dsp:sp modelId="{FEA3B0E4-6A45-46BF-BD86-1438B13D682C}">
      <dsp:nvSpPr>
        <dsp:cNvPr id="0" name=""/>
        <dsp:cNvSpPr/>
      </dsp:nvSpPr>
      <dsp:spPr>
        <a:xfrm>
          <a:off x="1136621" y="152021"/>
          <a:ext cx="805749" cy="95368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latin typeface="+mn-lt"/>
            </a:rPr>
            <a:t>Decoding</a:t>
          </a:r>
          <a:endParaRPr lang="zh-CN" altLang="en-US" sz="1400" kern="1200" dirty="0" smtClean="0">
            <a:latin typeface="+mn-lt"/>
          </a:endParaRPr>
        </a:p>
      </dsp:txBody>
      <dsp:txXfrm>
        <a:off x="1160221" y="175621"/>
        <a:ext cx="758549" cy="906480"/>
      </dsp:txXfrm>
    </dsp:sp>
    <dsp:sp modelId="{E04B1D8D-37B1-41D4-8FB7-CB583C9421EC}">
      <dsp:nvSpPr>
        <dsp:cNvPr id="0" name=""/>
        <dsp:cNvSpPr/>
      </dsp:nvSpPr>
      <dsp:spPr>
        <a:xfrm>
          <a:off x="2022945" y="528948"/>
          <a:ext cx="170818" cy="19982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mn-lt"/>
          </a:endParaRPr>
        </a:p>
      </dsp:txBody>
      <dsp:txXfrm>
        <a:off x="2022945" y="568913"/>
        <a:ext cx="119573" cy="119895"/>
      </dsp:txXfrm>
    </dsp:sp>
    <dsp:sp modelId="{A89AF61C-0428-4A0C-A1BD-2489EED1A982}">
      <dsp:nvSpPr>
        <dsp:cNvPr id="0" name=""/>
        <dsp:cNvSpPr/>
      </dsp:nvSpPr>
      <dsp:spPr>
        <a:xfrm>
          <a:off x="2264670" y="152021"/>
          <a:ext cx="805749" cy="95368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latin typeface="+mn-lt"/>
            </a:rPr>
            <a:t>Geographic positioning</a:t>
          </a:r>
          <a:endParaRPr lang="zh-CN" altLang="en-US" sz="1400" kern="1200" dirty="0" smtClean="0">
            <a:latin typeface="+mn-lt"/>
          </a:endParaRPr>
        </a:p>
      </dsp:txBody>
      <dsp:txXfrm>
        <a:off x="2288270" y="175621"/>
        <a:ext cx="758549" cy="906480"/>
      </dsp:txXfrm>
    </dsp:sp>
    <dsp:sp modelId="{D6A73C27-8925-48E3-842D-AAA62417C178}">
      <dsp:nvSpPr>
        <dsp:cNvPr id="0" name=""/>
        <dsp:cNvSpPr/>
      </dsp:nvSpPr>
      <dsp:spPr>
        <a:xfrm>
          <a:off x="3150995" y="528948"/>
          <a:ext cx="170818" cy="19982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mn-lt"/>
          </a:endParaRPr>
        </a:p>
      </dsp:txBody>
      <dsp:txXfrm>
        <a:off x="3150995" y="568913"/>
        <a:ext cx="119573" cy="119895"/>
      </dsp:txXfrm>
    </dsp:sp>
    <dsp:sp modelId="{60D94A4D-A577-4F80-A916-600FAE9C08A7}">
      <dsp:nvSpPr>
        <dsp:cNvPr id="0" name=""/>
        <dsp:cNvSpPr/>
      </dsp:nvSpPr>
      <dsp:spPr>
        <a:xfrm>
          <a:off x="3392720" y="152021"/>
          <a:ext cx="805749" cy="95368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smtClean="0">
              <a:latin typeface="+mn-lt"/>
            </a:rPr>
            <a:t>Bad pixel detection</a:t>
          </a:r>
          <a:endParaRPr lang="zh-CN" altLang="en-US" sz="1400" kern="1200" smtClean="0">
            <a:latin typeface="+mn-lt"/>
          </a:endParaRPr>
        </a:p>
      </dsp:txBody>
      <dsp:txXfrm>
        <a:off x="3416320" y="175621"/>
        <a:ext cx="758549" cy="906480"/>
      </dsp:txXfrm>
    </dsp:sp>
    <dsp:sp modelId="{E0423E43-1E98-425F-84E0-968F38A98F62}">
      <dsp:nvSpPr>
        <dsp:cNvPr id="0" name=""/>
        <dsp:cNvSpPr/>
      </dsp:nvSpPr>
      <dsp:spPr>
        <a:xfrm>
          <a:off x="4279045" y="528948"/>
          <a:ext cx="170818" cy="19982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mn-lt"/>
          </a:endParaRPr>
        </a:p>
      </dsp:txBody>
      <dsp:txXfrm>
        <a:off x="4279045" y="568913"/>
        <a:ext cx="119573" cy="119895"/>
      </dsp:txXfrm>
    </dsp:sp>
    <dsp:sp modelId="{C60C27CF-CCCD-444E-A496-A768371D5AEE}">
      <dsp:nvSpPr>
        <dsp:cNvPr id="0" name=""/>
        <dsp:cNvSpPr/>
      </dsp:nvSpPr>
      <dsp:spPr>
        <a:xfrm>
          <a:off x="4520770" y="152021"/>
          <a:ext cx="805749" cy="9536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latin typeface="+mn-lt"/>
            </a:rPr>
            <a:t>Dark current processing</a:t>
          </a:r>
          <a:endParaRPr lang="zh-CN" altLang="en-US" sz="1400" kern="1200" dirty="0" smtClean="0">
            <a:latin typeface="+mn-lt"/>
          </a:endParaRPr>
        </a:p>
      </dsp:txBody>
      <dsp:txXfrm>
        <a:off x="4544370" y="175621"/>
        <a:ext cx="758549" cy="906480"/>
      </dsp:txXfrm>
    </dsp:sp>
    <dsp:sp modelId="{523A5DA1-3C32-45D8-9863-3E1510F64A0E}">
      <dsp:nvSpPr>
        <dsp:cNvPr id="0" name=""/>
        <dsp:cNvSpPr/>
      </dsp:nvSpPr>
      <dsp:spPr>
        <a:xfrm>
          <a:off x="5407095" y="528948"/>
          <a:ext cx="170818" cy="19982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mn-lt"/>
          </a:endParaRPr>
        </a:p>
      </dsp:txBody>
      <dsp:txXfrm>
        <a:off x="5407095" y="568913"/>
        <a:ext cx="119573" cy="119895"/>
      </dsp:txXfrm>
    </dsp:sp>
    <dsp:sp modelId="{B842023D-84C4-483A-8314-0FD6F0418BC6}">
      <dsp:nvSpPr>
        <dsp:cNvPr id="0" name=""/>
        <dsp:cNvSpPr/>
      </dsp:nvSpPr>
      <dsp:spPr>
        <a:xfrm>
          <a:off x="5648819" y="152021"/>
          <a:ext cx="805749" cy="9536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smtClean="0">
              <a:latin typeface="+mn-lt"/>
            </a:rPr>
            <a:t>Spectral calibration</a:t>
          </a:r>
          <a:endParaRPr lang="zh-CN" altLang="en-US" sz="1400" kern="1200" smtClean="0">
            <a:latin typeface="+mn-lt"/>
          </a:endParaRPr>
        </a:p>
      </dsp:txBody>
      <dsp:txXfrm>
        <a:off x="5672419" y="175621"/>
        <a:ext cx="758549" cy="906480"/>
      </dsp:txXfrm>
    </dsp:sp>
    <dsp:sp modelId="{1D799553-BAD6-4DB6-8B94-B498E797A9A2}">
      <dsp:nvSpPr>
        <dsp:cNvPr id="0" name=""/>
        <dsp:cNvSpPr/>
      </dsp:nvSpPr>
      <dsp:spPr>
        <a:xfrm>
          <a:off x="6535144" y="528948"/>
          <a:ext cx="170818" cy="19982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mn-lt"/>
          </a:endParaRPr>
        </a:p>
      </dsp:txBody>
      <dsp:txXfrm>
        <a:off x="6535144" y="568913"/>
        <a:ext cx="119573" cy="119895"/>
      </dsp:txXfrm>
    </dsp:sp>
    <dsp:sp modelId="{11884418-154C-4713-9443-97135A59F06A}">
      <dsp:nvSpPr>
        <dsp:cNvPr id="0" name=""/>
        <dsp:cNvSpPr/>
      </dsp:nvSpPr>
      <dsp:spPr>
        <a:xfrm>
          <a:off x="6776869" y="152021"/>
          <a:ext cx="805749" cy="95368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dirty="0" smtClean="0">
              <a:latin typeface="+mn-lt"/>
            </a:rPr>
            <a:t>Radiometric calibration</a:t>
          </a:r>
          <a:endParaRPr lang="zh-CN" altLang="en-US" sz="1400" kern="1200" dirty="0" smtClean="0">
            <a:latin typeface="+mn-lt"/>
          </a:endParaRPr>
        </a:p>
      </dsp:txBody>
      <dsp:txXfrm>
        <a:off x="6800469" y="175621"/>
        <a:ext cx="758549" cy="906480"/>
      </dsp:txXfrm>
    </dsp:sp>
    <dsp:sp modelId="{43EE171B-E6AC-4E86-ADB4-2C1268D76D05}">
      <dsp:nvSpPr>
        <dsp:cNvPr id="0" name=""/>
        <dsp:cNvSpPr/>
      </dsp:nvSpPr>
      <dsp:spPr>
        <a:xfrm>
          <a:off x="7663194" y="528948"/>
          <a:ext cx="170818" cy="19982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mn-lt"/>
          </a:endParaRPr>
        </a:p>
      </dsp:txBody>
      <dsp:txXfrm>
        <a:off x="7663194" y="568913"/>
        <a:ext cx="119573" cy="119895"/>
      </dsp:txXfrm>
    </dsp:sp>
    <dsp:sp modelId="{1D069A50-20DE-48B2-980F-16B177117F35}">
      <dsp:nvSpPr>
        <dsp:cNvPr id="0" name=""/>
        <dsp:cNvSpPr/>
      </dsp:nvSpPr>
      <dsp:spPr>
        <a:xfrm>
          <a:off x="7904919" y="152021"/>
          <a:ext cx="805749" cy="95368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smtClean="0">
              <a:latin typeface="+mn-lt"/>
            </a:rPr>
            <a:t>Polarization correction</a:t>
          </a:r>
          <a:endParaRPr lang="zh-CN" altLang="en-US" sz="1400" kern="1200" smtClean="0">
            <a:latin typeface="+mn-lt"/>
          </a:endParaRPr>
        </a:p>
      </dsp:txBody>
      <dsp:txXfrm>
        <a:off x="7928519" y="175621"/>
        <a:ext cx="758549" cy="906480"/>
      </dsp:txXfrm>
    </dsp:sp>
    <dsp:sp modelId="{21E04FB8-9354-461A-972B-007E3BD5D850}">
      <dsp:nvSpPr>
        <dsp:cNvPr id="0" name=""/>
        <dsp:cNvSpPr/>
      </dsp:nvSpPr>
      <dsp:spPr>
        <a:xfrm>
          <a:off x="8791244" y="528948"/>
          <a:ext cx="170818" cy="19982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mn-lt"/>
          </a:endParaRPr>
        </a:p>
      </dsp:txBody>
      <dsp:txXfrm>
        <a:off x="8791244" y="568913"/>
        <a:ext cx="119573" cy="119895"/>
      </dsp:txXfrm>
    </dsp:sp>
    <dsp:sp modelId="{34145C6E-E4CB-49B6-9197-3561D31515E4}">
      <dsp:nvSpPr>
        <dsp:cNvPr id="0" name=""/>
        <dsp:cNvSpPr/>
      </dsp:nvSpPr>
      <dsp:spPr>
        <a:xfrm>
          <a:off x="9032969" y="152021"/>
          <a:ext cx="805749" cy="95368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smtClean="0">
              <a:latin typeface="+mn-lt"/>
            </a:rPr>
            <a:t>Quality Control</a:t>
          </a:r>
          <a:endParaRPr lang="zh-CN" altLang="en-US" sz="1400" kern="1200" smtClean="0">
            <a:latin typeface="+mn-lt"/>
          </a:endParaRPr>
        </a:p>
      </dsp:txBody>
      <dsp:txXfrm>
        <a:off x="9056569" y="175621"/>
        <a:ext cx="758549" cy="906480"/>
      </dsp:txXfrm>
    </dsp:sp>
    <dsp:sp modelId="{AE9E871F-A94F-4C4A-AF46-6091B8A16C94}">
      <dsp:nvSpPr>
        <dsp:cNvPr id="0" name=""/>
        <dsp:cNvSpPr/>
      </dsp:nvSpPr>
      <dsp:spPr>
        <a:xfrm>
          <a:off x="9919293" y="528948"/>
          <a:ext cx="170818" cy="19982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latin typeface="+mn-lt"/>
          </a:endParaRPr>
        </a:p>
      </dsp:txBody>
      <dsp:txXfrm>
        <a:off x="9919293" y="568913"/>
        <a:ext cx="119573" cy="119895"/>
      </dsp:txXfrm>
    </dsp:sp>
    <dsp:sp modelId="{48BD2ECD-1618-47AF-BD98-D61294241BD0}">
      <dsp:nvSpPr>
        <dsp:cNvPr id="0" name=""/>
        <dsp:cNvSpPr/>
      </dsp:nvSpPr>
      <dsp:spPr>
        <a:xfrm>
          <a:off x="10161018" y="152021"/>
          <a:ext cx="805749" cy="9536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kern="1200" smtClean="0">
              <a:latin typeface="+mn-lt"/>
            </a:rPr>
            <a:t>L1</a:t>
          </a:r>
          <a:endParaRPr lang="zh-CN" altLang="en-US" sz="1400" kern="1200" smtClean="0">
            <a:latin typeface="+mn-lt"/>
          </a:endParaRPr>
        </a:p>
      </dsp:txBody>
      <dsp:txXfrm>
        <a:off x="10184618" y="175621"/>
        <a:ext cx="758549" cy="906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0AB9-F1BB-4F1F-99E7-9682F3AB8F84}">
      <dsp:nvSpPr>
        <dsp:cNvPr id="0" name=""/>
        <dsp:cNvSpPr/>
      </dsp:nvSpPr>
      <dsp:spPr>
        <a:xfrm>
          <a:off x="200319" y="5798"/>
          <a:ext cx="1887900" cy="1618154"/>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BEA5620A-F353-42C6-9E40-CDC6465E1346}">
      <dsp:nvSpPr>
        <dsp:cNvPr id="0" name=""/>
        <dsp:cNvSpPr/>
      </dsp:nvSpPr>
      <dsp:spPr>
        <a:xfrm>
          <a:off x="200319" y="1138506"/>
          <a:ext cx="1887900" cy="38835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altLang="zh-CN" sz="1200" b="1" kern="1200" dirty="0" smtClean="0">
              <a:solidFill>
                <a:srgbClr val="FFC000"/>
              </a:solidFill>
              <a:effectLst>
                <a:outerShdw blurRad="38100" dist="38100" dir="2700000" algn="tl">
                  <a:srgbClr val="000000">
                    <a:alpha val="43137"/>
                  </a:srgbClr>
                </a:outerShdw>
              </a:effectLst>
            </a:rPr>
            <a:t>NIST Lamp</a:t>
          </a:r>
          <a:endParaRPr lang="zh-CN" altLang="en-US" sz="1200" b="1" kern="1200" dirty="0">
            <a:solidFill>
              <a:srgbClr val="FFC000"/>
            </a:solidFill>
            <a:effectLst>
              <a:outerShdw blurRad="38100" dist="38100" dir="2700000" algn="tl">
                <a:srgbClr val="000000">
                  <a:alpha val="43137"/>
                </a:srgbClr>
              </a:outerShdw>
            </a:effectLst>
          </a:endParaRPr>
        </a:p>
      </dsp:txBody>
      <dsp:txXfrm>
        <a:off x="200319" y="1138506"/>
        <a:ext cx="1887900" cy="388357"/>
      </dsp:txXfrm>
    </dsp:sp>
    <dsp:sp modelId="{5818CD30-C99F-4E53-9ECF-74DDE844081B}">
      <dsp:nvSpPr>
        <dsp:cNvPr id="0" name=""/>
        <dsp:cNvSpPr/>
      </dsp:nvSpPr>
      <dsp:spPr>
        <a:xfrm>
          <a:off x="200319" y="1812742"/>
          <a:ext cx="1887900" cy="1618154"/>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90544A81-13E1-4186-8BD9-59381BCFD328}">
      <dsp:nvSpPr>
        <dsp:cNvPr id="0" name=""/>
        <dsp:cNvSpPr/>
      </dsp:nvSpPr>
      <dsp:spPr>
        <a:xfrm>
          <a:off x="200319" y="2945450"/>
          <a:ext cx="1887900" cy="38835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altLang="zh-CN" sz="1200" b="1" kern="1200" dirty="0" smtClean="0">
              <a:solidFill>
                <a:srgbClr val="FFC000"/>
              </a:solidFill>
              <a:effectLst>
                <a:outerShdw blurRad="38100" dist="38100" dir="2700000" algn="tl">
                  <a:srgbClr val="000000">
                    <a:alpha val="43137"/>
                  </a:srgbClr>
                </a:outerShdw>
              </a:effectLst>
            </a:rPr>
            <a:t>NIM Lamp</a:t>
          </a:r>
          <a:endParaRPr lang="zh-CN" altLang="en-US" sz="1200" b="1" kern="1200" dirty="0">
            <a:solidFill>
              <a:srgbClr val="FFC000"/>
            </a:solidFill>
            <a:effectLst>
              <a:outerShdw blurRad="38100" dist="38100" dir="2700000" algn="tl">
                <a:srgbClr val="000000">
                  <a:alpha val="43137"/>
                </a:srgbClr>
              </a:outerShdw>
            </a:effectLst>
          </a:endParaRPr>
        </a:p>
      </dsp:txBody>
      <dsp:txXfrm>
        <a:off x="200319" y="2945450"/>
        <a:ext cx="1887900" cy="388357"/>
      </dsp:txXfrm>
    </dsp:sp>
    <dsp:sp modelId="{094AE986-5A73-47EA-9B57-47BFE0CF0454}">
      <dsp:nvSpPr>
        <dsp:cNvPr id="0" name=""/>
        <dsp:cNvSpPr/>
      </dsp:nvSpPr>
      <dsp:spPr>
        <a:xfrm>
          <a:off x="200319" y="3619686"/>
          <a:ext cx="1887900" cy="1618154"/>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9C445E87-71FF-497E-9EA1-C29F1D5B694A}">
      <dsp:nvSpPr>
        <dsp:cNvPr id="0" name=""/>
        <dsp:cNvSpPr/>
      </dsp:nvSpPr>
      <dsp:spPr>
        <a:xfrm>
          <a:off x="200319" y="4752394"/>
          <a:ext cx="1887900" cy="38835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altLang="zh-CN" sz="1200" b="1" kern="1200" dirty="0" smtClean="0">
              <a:solidFill>
                <a:srgbClr val="FFC000"/>
              </a:solidFill>
              <a:effectLst>
                <a:outerShdw blurRad="38100" dist="38100" dir="2700000" algn="tl">
                  <a:srgbClr val="000000">
                    <a:alpha val="43137"/>
                  </a:srgbClr>
                </a:outerShdw>
              </a:effectLst>
            </a:rPr>
            <a:t>NIM High-temperature blackbody</a:t>
          </a:r>
          <a:endParaRPr lang="zh-CN" altLang="en-US" sz="1200" b="1" kern="1200" dirty="0">
            <a:solidFill>
              <a:srgbClr val="FFC000"/>
            </a:solidFill>
            <a:effectLst>
              <a:outerShdw blurRad="38100" dist="38100" dir="2700000" algn="tl">
                <a:srgbClr val="000000">
                  <a:alpha val="43137"/>
                </a:srgbClr>
              </a:outerShdw>
            </a:effectLst>
          </a:endParaRPr>
        </a:p>
      </dsp:txBody>
      <dsp:txXfrm>
        <a:off x="200319" y="4752394"/>
        <a:ext cx="1887900" cy="3883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F55BF-AD33-42C2-B83D-A290A6172665}">
      <dsp:nvSpPr>
        <dsp:cNvPr id="0" name=""/>
        <dsp:cNvSpPr/>
      </dsp:nvSpPr>
      <dsp:spPr>
        <a:xfrm>
          <a:off x="142943" y="5819"/>
          <a:ext cx="1894898" cy="1624152"/>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F46FF91D-9C8C-47D8-94FA-CAEE24F00D34}">
      <dsp:nvSpPr>
        <dsp:cNvPr id="0" name=""/>
        <dsp:cNvSpPr/>
      </dsp:nvSpPr>
      <dsp:spPr>
        <a:xfrm>
          <a:off x="142943" y="1142726"/>
          <a:ext cx="1894898" cy="38979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altLang="en-US" sz="1200" b="1" kern="1200" dirty="0" smtClean="0">
              <a:solidFill>
                <a:srgbClr val="FFC000"/>
              </a:solidFill>
              <a:effectLst>
                <a:outerShdw blurRad="38100" dist="38100" dir="2700000" algn="tl">
                  <a:srgbClr val="000000">
                    <a:alpha val="43137"/>
                  </a:srgbClr>
                </a:outerShdw>
              </a:effectLst>
            </a:rPr>
            <a:t>Transfer spectrum radiometer</a:t>
          </a:r>
          <a:endParaRPr lang="zh-CN" altLang="en-US" sz="1200" b="1" kern="1200" dirty="0">
            <a:solidFill>
              <a:srgbClr val="FFC000"/>
            </a:solidFill>
            <a:effectLst>
              <a:outerShdw blurRad="38100" dist="38100" dir="2700000" algn="tl">
                <a:srgbClr val="000000">
                  <a:alpha val="43137"/>
                </a:srgbClr>
              </a:outerShdw>
            </a:effectLst>
          </a:endParaRPr>
        </a:p>
      </dsp:txBody>
      <dsp:txXfrm>
        <a:off x="142943" y="1142726"/>
        <a:ext cx="1894898" cy="389796"/>
      </dsp:txXfrm>
    </dsp:sp>
    <dsp:sp modelId="{7E20630F-6051-4B7C-9409-353E650FD568}">
      <dsp:nvSpPr>
        <dsp:cNvPr id="0" name=""/>
        <dsp:cNvSpPr/>
      </dsp:nvSpPr>
      <dsp:spPr>
        <a:xfrm>
          <a:off x="142943" y="1819461"/>
          <a:ext cx="1894898" cy="1624152"/>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BEFEAF5A-783E-40B1-8760-D896274DFA7B}">
      <dsp:nvSpPr>
        <dsp:cNvPr id="0" name=""/>
        <dsp:cNvSpPr/>
      </dsp:nvSpPr>
      <dsp:spPr>
        <a:xfrm>
          <a:off x="142943" y="2956367"/>
          <a:ext cx="1894898" cy="38979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altLang="en-US" sz="1200" b="1" kern="1200" dirty="0" smtClean="0">
              <a:solidFill>
                <a:srgbClr val="FFC000"/>
              </a:solidFill>
            </a:rPr>
            <a:t>Tungsten </a:t>
          </a:r>
          <a:r>
            <a:rPr lang="en-US" altLang="en-US" sz="1200" b="1" kern="1200" dirty="0" smtClean="0">
              <a:solidFill>
                <a:srgbClr val="FFC000"/>
              </a:solidFill>
              <a:effectLst>
                <a:outerShdw blurRad="38100" dist="38100" dir="2700000" algn="tl">
                  <a:srgbClr val="000000">
                    <a:alpha val="43137"/>
                  </a:srgbClr>
                </a:outerShdw>
              </a:effectLst>
            </a:rPr>
            <a:t>+ xenon</a:t>
          </a:r>
          <a:r>
            <a:rPr lang="en-US" altLang="en-US" sz="1200" b="1" kern="1200" dirty="0" smtClean="0">
              <a:solidFill>
                <a:srgbClr val="FFC000"/>
              </a:solidFill>
            </a:rPr>
            <a:t> lamp UV integrating sphere</a:t>
          </a:r>
          <a:endParaRPr lang="zh-CN" altLang="en-US" sz="1200" b="1" kern="1200" dirty="0" smtClean="0">
            <a:solidFill>
              <a:srgbClr val="FFC000"/>
            </a:solidFill>
          </a:endParaRPr>
        </a:p>
      </dsp:txBody>
      <dsp:txXfrm>
        <a:off x="142943" y="2956367"/>
        <a:ext cx="1894898" cy="389796"/>
      </dsp:txXfrm>
    </dsp:sp>
    <dsp:sp modelId="{1AC73BAF-BD94-4F24-BA28-3D3564277316}">
      <dsp:nvSpPr>
        <dsp:cNvPr id="0" name=""/>
        <dsp:cNvSpPr/>
      </dsp:nvSpPr>
      <dsp:spPr>
        <a:xfrm>
          <a:off x="142943" y="3633103"/>
          <a:ext cx="1894898" cy="1624152"/>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F936ECCD-3FB9-4968-ADB6-CC0F44CF6A5B}">
      <dsp:nvSpPr>
        <dsp:cNvPr id="0" name=""/>
        <dsp:cNvSpPr/>
      </dsp:nvSpPr>
      <dsp:spPr>
        <a:xfrm>
          <a:off x="142943" y="4770009"/>
          <a:ext cx="1894898" cy="38979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altLang="en-US" sz="1200" b="1" kern="1200" dirty="0" smtClean="0">
              <a:solidFill>
                <a:srgbClr val="FFC000"/>
              </a:solidFill>
              <a:effectLst>
                <a:outerShdw blurRad="38100" dist="38100" dir="2700000" algn="tl">
                  <a:srgbClr val="000000">
                    <a:alpha val="43137"/>
                  </a:srgbClr>
                </a:outerShdw>
              </a:effectLst>
            </a:rPr>
            <a:t>Integrating sphere monitoring spectrometer</a:t>
          </a:r>
          <a:endParaRPr lang="zh-CN" altLang="en-US" sz="1200" b="1" kern="1200" dirty="0">
            <a:solidFill>
              <a:srgbClr val="FFC000"/>
            </a:solidFill>
            <a:effectLst>
              <a:outerShdw blurRad="38100" dist="38100" dir="2700000" algn="tl">
                <a:srgbClr val="000000">
                  <a:alpha val="43137"/>
                </a:srgbClr>
              </a:outerShdw>
            </a:effectLst>
          </a:endParaRPr>
        </a:p>
      </dsp:txBody>
      <dsp:txXfrm>
        <a:off x="142943" y="4770009"/>
        <a:ext cx="1894898" cy="389796"/>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atin typeface="微软雅黑" panose="020B0503020204020204" pitchFamily="34" charset="-122"/>
                <a:ea typeface="微软雅黑" panose="020B0503020204020204" pitchFamily="34" charset="-122"/>
              </a:defRPr>
            </a:lvl1pPr>
          </a:lstStyle>
          <a:p>
            <a:fld id="{1DA49E97-3F63-4B07-B443-D97F5AB94D7C}" type="datetimeFigureOut">
              <a:rPr lang="zh-CN" altLang="en-US" smtClean="0"/>
              <a:t>2023/2/24</a:t>
            </a:fld>
            <a:endParaRPr lang="zh-CN" altLang="en-US" dirty="0"/>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zh-CN" altLang="en-US" dirty="0"/>
          </a:p>
        </p:txBody>
      </p:sp>
      <p:sp>
        <p:nvSpPr>
          <p:cNvPr id="5" name="备注占位符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atin typeface="微软雅黑" panose="020B0503020204020204" pitchFamily="34" charset="-122"/>
                <a:ea typeface="微软雅黑" panose="020B0503020204020204" pitchFamily="34" charset="-122"/>
              </a:defRPr>
            </a:lvl1pPr>
          </a:lstStyle>
          <a:p>
            <a:fld id="{0176D025-9C82-4627-AC95-A731BB73F602}" type="slidenum">
              <a:rPr lang="zh-CN" altLang="en-US" smtClean="0"/>
              <a:t>‹#›</a:t>
            </a:fld>
            <a:endParaRPr lang="zh-CN" altLang="en-US" dirty="0"/>
          </a:p>
        </p:txBody>
      </p:sp>
    </p:spTree>
    <p:extLst>
      <p:ext uri="{BB962C8B-B14F-4D97-AF65-F5344CB8AC3E}">
        <p14:creationId xmlns:p14="http://schemas.microsoft.com/office/powerpoint/2010/main" val="607035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zh-CN" altLang="en-US" b="0" dirty="0" smtClean="0">
                <a:latin typeface="Times New Roman" panose="02020603050405020304" pitchFamily="18" charset="0"/>
                <a:cs typeface="Times New Roman" panose="02020603050405020304" pitchFamily="18" charset="0"/>
              </a:rPr>
              <a:t>大家好。很高兴代表</a:t>
            </a:r>
            <a:r>
              <a:rPr lang="en-US" altLang="zh-CN" b="0" dirty="0" smtClean="0">
                <a:latin typeface="Times New Roman" panose="02020603050405020304" pitchFamily="18" charset="0"/>
                <a:cs typeface="Times New Roman" panose="02020603050405020304" pitchFamily="18" charset="0"/>
              </a:rPr>
              <a:t>CMA</a:t>
            </a:r>
            <a:r>
              <a:rPr lang="zh-CN" altLang="en-US" b="0" dirty="0" smtClean="0">
                <a:latin typeface="Times New Roman" panose="02020603050405020304" pitchFamily="18" charset="0"/>
                <a:cs typeface="Times New Roman" panose="02020603050405020304" pitchFamily="18" charset="0"/>
              </a:rPr>
              <a:t>的紫外高光谱团队在</a:t>
            </a:r>
            <a:r>
              <a:rPr lang="en-US" altLang="zh-CN" b="0" dirty="0" smtClean="0">
                <a:latin typeface="Times New Roman" panose="02020603050405020304" pitchFamily="18" charset="0"/>
                <a:cs typeface="Times New Roman" panose="02020603050405020304" pitchFamily="18" charset="0"/>
              </a:rPr>
              <a:t>GSICS</a:t>
            </a:r>
            <a:r>
              <a:rPr lang="zh-CN" altLang="en-US" b="0" dirty="0" smtClean="0">
                <a:latin typeface="Times New Roman" panose="02020603050405020304" pitchFamily="18" charset="0"/>
                <a:cs typeface="Times New Roman" panose="02020603050405020304" pitchFamily="18" charset="0"/>
              </a:rPr>
              <a:t>年会</a:t>
            </a:r>
            <a:r>
              <a:rPr lang="en-US" altLang="zh-CN" b="0" dirty="0" smtClean="0">
                <a:latin typeface="Times New Roman" panose="02020603050405020304" pitchFamily="18" charset="0"/>
                <a:cs typeface="Times New Roman" panose="02020603050405020304" pitchFamily="18" charset="0"/>
              </a:rPr>
              <a:t>UVN</a:t>
            </a:r>
            <a:r>
              <a:rPr lang="zh-CN" altLang="en-US" b="0" dirty="0" smtClean="0">
                <a:latin typeface="Times New Roman" panose="02020603050405020304" pitchFamily="18" charset="0"/>
                <a:cs typeface="Times New Roman" panose="02020603050405020304" pitchFamily="18" charset="0"/>
              </a:rPr>
              <a:t>光谱仪小组中介绍</a:t>
            </a:r>
            <a:r>
              <a:rPr lang="en-US" altLang="zh-CN" b="0" dirty="0" smtClean="0">
                <a:latin typeface="Times New Roman" panose="02020603050405020304" pitchFamily="18" charset="0"/>
                <a:cs typeface="Times New Roman" panose="02020603050405020304" pitchFamily="18" charset="0"/>
              </a:rPr>
              <a:t>CMA OMS</a:t>
            </a:r>
            <a:r>
              <a:rPr lang="zh-CN" altLang="en-US" b="0" dirty="0" smtClean="0">
                <a:latin typeface="Times New Roman" panose="02020603050405020304" pitchFamily="18" charset="0"/>
                <a:cs typeface="Times New Roman" panose="02020603050405020304" pitchFamily="18" charset="0"/>
              </a:rPr>
              <a:t>正样发射前定标和</a:t>
            </a:r>
            <a:r>
              <a:rPr lang="en-US" altLang="zh-CN" b="0" dirty="0" smtClean="0">
                <a:latin typeface="Times New Roman" panose="02020603050405020304" pitchFamily="18" charset="0"/>
                <a:cs typeface="Times New Roman" panose="02020603050405020304" pitchFamily="18" charset="0"/>
              </a:rPr>
              <a:t>L1</a:t>
            </a:r>
            <a:r>
              <a:rPr lang="zh-CN" altLang="en-US" b="0" dirty="0" smtClean="0">
                <a:latin typeface="Times New Roman" panose="02020603050405020304" pitchFamily="18" charset="0"/>
                <a:cs typeface="Times New Roman" panose="02020603050405020304" pitchFamily="18" charset="0"/>
              </a:rPr>
              <a:t>产品处理的最新进展。</a:t>
            </a:r>
            <a:endParaRPr lang="en-US" altLang="zh-CN" b="0" dirty="0" smtClean="0">
              <a:latin typeface="Times New Roman" panose="02020603050405020304" pitchFamily="18" charset="0"/>
              <a:cs typeface="Times New Roman" panose="02020603050405020304" pitchFamily="18" charset="0"/>
            </a:endParaRPr>
          </a:p>
          <a:p>
            <a:endParaRPr lang="en-US" altLang="zh-CN" b="0" dirty="0" smtClean="0">
              <a:latin typeface="Times New Roman" panose="02020603050405020304" pitchFamily="18" charset="0"/>
              <a:cs typeface="Times New Roman" panose="02020603050405020304" pitchFamily="18" charset="0"/>
            </a:endParaRPr>
          </a:p>
          <a:p>
            <a:r>
              <a:rPr lang="en-US" altLang="zh-CN" b="0" dirty="0" smtClean="0">
                <a:latin typeface="Times New Roman" panose="02020603050405020304" pitchFamily="18" charset="0"/>
                <a:cs typeface="Times New Roman" panose="02020603050405020304" pitchFamily="18" charset="0"/>
              </a:rPr>
              <a:t>Hello, everyone. It's my pleasure to representing ultraviolet hyperspectral team of CMA to introduce the </a:t>
            </a:r>
            <a:r>
              <a:rPr lang="en-US" altLang="zh-CN" sz="1300" dirty="0">
                <a:solidFill>
                  <a:schemeClr val="tx2"/>
                </a:solidFill>
              </a:rPr>
              <a:t>Flight Model pre-launch calibration and L1 product processing of CMA OMS</a:t>
            </a:r>
            <a:r>
              <a:rPr lang="en-US" altLang="zh-CN" b="0" dirty="0" smtClean="0">
                <a:latin typeface="Times New Roman" panose="02020603050405020304" pitchFamily="18" charset="0"/>
                <a:cs typeface="Times New Roman" panose="02020603050405020304" pitchFamily="18" charset="0"/>
              </a:rPr>
              <a:t> in this UVN Spectrometer Subgroup for GSICS Annual Meeting. </a:t>
            </a:r>
            <a:endParaRPr lang="zh-CN" altLang="en-US" b="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292EC06F-AD00-4707-81D5-DB59725F2EC8}" type="slidenum">
              <a:rPr lang="zh-CN" altLang="en-US" smtClean="0"/>
              <a:t>1</a:t>
            </a:fld>
            <a:endParaRPr lang="zh-CN" altLang="en-US"/>
          </a:p>
        </p:txBody>
      </p:sp>
      <p:sp>
        <p:nvSpPr>
          <p:cNvPr id="5" name="幻灯片图像占位符 4"/>
          <p:cNvSpPr>
            <a:spLocks noGrp="1" noRot="1" noChangeAspect="1"/>
          </p:cNvSpPr>
          <p:nvPr>
            <p:ph type="sldImg"/>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smtClean="0"/>
              <a:t>偏振订正是基于观测</a:t>
            </a:r>
            <a:r>
              <a:rPr lang="en-US" altLang="zh-CN" dirty="0" smtClean="0"/>
              <a:t>/</a:t>
            </a:r>
            <a:r>
              <a:rPr lang="zh-CN" altLang="zh-CN" dirty="0" smtClean="0"/>
              <a:t>偏振</a:t>
            </a:r>
            <a:r>
              <a:rPr lang="zh-CN" altLang="en-US" dirty="0" smtClean="0"/>
              <a:t>波段</a:t>
            </a:r>
            <a:r>
              <a:rPr lang="zh-CN" altLang="zh-CN" dirty="0" smtClean="0"/>
              <a:t>辐亮度与归一化穆勒矩阵元素在线计算入射光波的归一化斯托克斯矢量参数，生成只与入射光强有关的波段</a:t>
            </a:r>
            <a:r>
              <a:rPr lang="en-US" altLang="zh-CN" dirty="0" smtClean="0"/>
              <a:t>1</a:t>
            </a:r>
            <a:r>
              <a:rPr lang="zh-CN" altLang="zh-CN" dirty="0" smtClean="0"/>
              <a:t>、</a:t>
            </a:r>
            <a:r>
              <a:rPr lang="en-US" altLang="zh-CN" dirty="0" smtClean="0"/>
              <a:t>2</a:t>
            </a:r>
            <a:r>
              <a:rPr lang="zh-CN" altLang="zh-CN" dirty="0" smtClean="0"/>
              <a:t>亮度光谱。归一化穆勒矩阵元素</a:t>
            </a:r>
            <a:r>
              <a:rPr lang="zh-CN" altLang="en-US" dirty="0" smtClean="0"/>
              <a:t>由发射前测量得到，如下图所示。</a:t>
            </a:r>
            <a:endParaRPr lang="en-US" altLang="zh-CN" dirty="0" smtClean="0"/>
          </a:p>
          <a:p>
            <a:r>
              <a:rPr lang="en-US" altLang="zh-CN" dirty="0" smtClean="0"/>
              <a:t>The polarization correction is to calculate the normalized Stokes vector parameters of the incident light based on the radiance ratio of the observation and polarization band and the normalized Muller matrix elements.</a:t>
            </a:r>
            <a:r>
              <a:rPr lang="en-US" altLang="zh-CN" baseline="0" dirty="0" smtClean="0"/>
              <a:t> After correction, radiance of</a:t>
            </a:r>
            <a:r>
              <a:rPr lang="en-US" altLang="zh-CN" dirty="0" smtClean="0"/>
              <a:t> band 1 and band 2 in</a:t>
            </a:r>
            <a:r>
              <a:rPr lang="en-US" altLang="zh-CN" baseline="0" dirty="0" smtClean="0"/>
              <a:t> L1 product </a:t>
            </a:r>
            <a:r>
              <a:rPr lang="en-US" altLang="zh-CN" dirty="0" smtClean="0"/>
              <a:t>only related to the incident intensity. The normalized Muller matrix elements measured before launch were shown in the figure below.</a:t>
            </a:r>
            <a:endParaRPr lang="zh-CN" altLang="en-US" dirty="0"/>
          </a:p>
        </p:txBody>
      </p:sp>
      <p:sp>
        <p:nvSpPr>
          <p:cNvPr id="4" name="灯片编号占位符 3"/>
          <p:cNvSpPr>
            <a:spLocks noGrp="1"/>
          </p:cNvSpPr>
          <p:nvPr>
            <p:ph type="sldNum" sz="quarter" idx="10"/>
          </p:nvPr>
        </p:nvSpPr>
        <p:spPr/>
        <p:txBody>
          <a:bodyPr/>
          <a:lstStyle/>
          <a:p>
            <a:fld id="{0176D025-9C82-4627-AC95-A731BB73F602}" type="slidenum">
              <a:rPr lang="zh-CN" altLang="en-US" smtClean="0"/>
              <a:t>10</a:t>
            </a:fld>
            <a:endParaRPr lang="zh-CN" altLang="en-US" dirty="0"/>
          </a:p>
        </p:txBody>
      </p:sp>
    </p:spTree>
    <p:extLst>
      <p:ext uri="{BB962C8B-B14F-4D97-AF65-F5344CB8AC3E}">
        <p14:creationId xmlns:p14="http://schemas.microsoft.com/office/powerpoint/2010/main" val="252117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en-US" altLang="zh-CN" dirty="0" smtClean="0"/>
              <a:t>OMS-L L1</a:t>
            </a:r>
            <a:r>
              <a:rPr lang="zh-CN" altLang="en-US" dirty="0" smtClean="0"/>
              <a:t>数据集由辐射数据、定位信息、质检码、观测时间四部分组成。每轨生成一个</a:t>
            </a:r>
            <a:r>
              <a:rPr lang="zh-CN" altLang="zh-CN" sz="1300" dirty="0"/>
              <a:t>OMS-L L1产品文件，每天生成14个文件。</a:t>
            </a:r>
          </a:p>
          <a:p>
            <a:r>
              <a:rPr lang="en-US" altLang="zh-CN" dirty="0" smtClean="0"/>
              <a:t>OMS-L L1 data set consists of radiation data, location information, quality code and observation time. One OMS-L L1 product file is generated for each track, and 14 files are generated every day.</a:t>
            </a:r>
            <a:endParaRPr lang="zh-CN" altLang="en-US" dirty="0"/>
          </a:p>
        </p:txBody>
      </p:sp>
      <p:sp>
        <p:nvSpPr>
          <p:cNvPr id="4" name="灯片编号占位符 3"/>
          <p:cNvSpPr>
            <a:spLocks noGrp="1"/>
          </p:cNvSpPr>
          <p:nvPr>
            <p:ph type="sldNum" sz="quarter" idx="10"/>
          </p:nvPr>
        </p:nvSpPr>
        <p:spPr/>
        <p:txBody>
          <a:bodyPr/>
          <a:lstStyle/>
          <a:p>
            <a:fld id="{0176D025-9C82-4627-AC95-A731BB73F602}" type="slidenum">
              <a:rPr lang="zh-CN" altLang="en-US" smtClean="0"/>
              <a:t>11</a:t>
            </a:fld>
            <a:endParaRPr lang="zh-CN" altLang="en-US" dirty="0"/>
          </a:p>
        </p:txBody>
      </p:sp>
    </p:spTree>
    <p:extLst>
      <p:ext uri="{BB962C8B-B14F-4D97-AF65-F5344CB8AC3E}">
        <p14:creationId xmlns:p14="http://schemas.microsoft.com/office/powerpoint/2010/main" val="3061927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95376">
              <a:lnSpc>
                <a:spcPct val="150000"/>
              </a:lnSpc>
            </a:pPr>
            <a:r>
              <a:rPr lang="zh-CN" altLang="en-US" sz="1300" dirty="0"/>
              <a:t>虽然使用的是二维探测器，</a:t>
            </a:r>
            <a:r>
              <a:rPr lang="en-US" altLang="zh-CN" sz="1300" dirty="0"/>
              <a:t>3</a:t>
            </a:r>
            <a:r>
              <a:rPr lang="zh-CN" altLang="en-US" sz="1300" dirty="0"/>
              <a:t>个波段的空间维全部进行了合并，在产品中只表现出一个平均数。</a:t>
            </a:r>
            <a:r>
              <a:rPr lang="en-US" altLang="zh-CN" sz="1300" dirty="0"/>
              <a:t>OMS-L</a:t>
            </a:r>
            <a:r>
              <a:rPr lang="zh-CN" altLang="en-US" sz="1300" dirty="0"/>
              <a:t>探测器的积分时间可分为三个区间各自调整。还可以根据需要调整区间边界。开始观测时，三个区间不会同时开始观测，但会同时结束观测，如右图所示。</a:t>
            </a:r>
            <a:r>
              <a:rPr lang="en-US" altLang="zh-CN" sz="1300" dirty="0"/>
              <a:t>L1</a:t>
            </a:r>
            <a:r>
              <a:rPr lang="zh-CN" altLang="en-US" sz="1300" dirty="0"/>
              <a:t>数据中的观测时间为这三个区间的积分时间中间值。</a:t>
            </a:r>
            <a:endParaRPr lang="en-US" altLang="zh-CN" sz="1300" dirty="0"/>
          </a:p>
          <a:p>
            <a:pPr indent="495376" defTabSz="990752">
              <a:lnSpc>
                <a:spcPct val="150000"/>
              </a:lnSpc>
              <a:defRPr/>
            </a:pPr>
            <a:r>
              <a:rPr lang="en-US" altLang="zh-CN" sz="1300" dirty="0"/>
              <a:t>Although the two-dimensional detector is used, the spatial dimensions of the three bands are all combined. The integration  time of OMS-L detector is adjustable in three sections. The section boundary can also be adjusted as needed. When the observation begin, the three sections do not start measurement at the same time, but they ends at the same time, as shown in Figure on the right. The observation time in L1 data is the intermediate value of the integration time of these three sections.</a:t>
            </a:r>
            <a:endParaRPr lang="zh-CN" altLang="en-US" sz="1300" dirty="0"/>
          </a:p>
        </p:txBody>
      </p:sp>
      <p:sp>
        <p:nvSpPr>
          <p:cNvPr id="4" name="灯片编号占位符 3"/>
          <p:cNvSpPr>
            <a:spLocks noGrp="1"/>
          </p:cNvSpPr>
          <p:nvPr>
            <p:ph type="sldNum" sz="quarter" idx="10"/>
          </p:nvPr>
        </p:nvSpPr>
        <p:spPr/>
        <p:txBody>
          <a:bodyPr/>
          <a:lstStyle/>
          <a:p>
            <a:fld id="{0176D025-9C82-4627-AC95-A731BB73F602}" type="slidenum">
              <a:rPr lang="zh-CN" altLang="en-US" smtClean="0"/>
              <a:t>12</a:t>
            </a:fld>
            <a:endParaRPr lang="zh-CN" altLang="en-US" dirty="0"/>
          </a:p>
        </p:txBody>
      </p:sp>
    </p:spTree>
    <p:extLst>
      <p:ext uri="{BB962C8B-B14F-4D97-AF65-F5344CB8AC3E}">
        <p14:creationId xmlns:p14="http://schemas.microsoft.com/office/powerpoint/2010/main" val="1341462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OMS-L</a:t>
            </a:r>
            <a:r>
              <a:rPr lang="zh-CN" altLang="en-US" baseline="0" dirty="0" smtClean="0"/>
              <a:t> </a:t>
            </a:r>
            <a:r>
              <a:rPr lang="en-US" altLang="zh-CN" baseline="0" dirty="0" smtClean="0"/>
              <a:t>L1</a:t>
            </a:r>
            <a:r>
              <a:rPr lang="zh-CN" altLang="en-US" baseline="0" dirty="0" smtClean="0"/>
              <a:t>产品包含</a:t>
            </a:r>
            <a:r>
              <a:rPr lang="en-US" altLang="zh-CN" baseline="0" dirty="0" smtClean="0"/>
              <a:t>5</a:t>
            </a:r>
            <a:r>
              <a:rPr lang="zh-CN" altLang="en-US" baseline="0" dirty="0" smtClean="0"/>
              <a:t>个质量码数据，分别是</a:t>
            </a:r>
            <a:r>
              <a:rPr lang="zh-CN" altLang="zh-CN" sz="1300" dirty="0">
                <a:latin typeface="黑体" pitchFamily="49" charset="-122"/>
                <a:ea typeface="黑体" pitchFamily="49" charset="-122"/>
              </a:rPr>
              <a:t>观测质量标识</a:t>
            </a:r>
            <a:r>
              <a:rPr lang="zh-CN" altLang="en-US" sz="1300" dirty="0">
                <a:latin typeface="黑体" pitchFamily="49" charset="-122"/>
                <a:ea typeface="黑体" pitchFamily="49" charset="-122"/>
              </a:rPr>
              <a:t>、</a:t>
            </a:r>
            <a:r>
              <a:rPr lang="zh-CN" altLang="zh-CN" sz="1300" dirty="0">
                <a:latin typeface="黑体" pitchFamily="49" charset="-122"/>
                <a:ea typeface="黑体" pitchFamily="49" charset="-122"/>
              </a:rPr>
              <a:t>遥测质量标识</a:t>
            </a:r>
            <a:r>
              <a:rPr lang="zh-CN" altLang="en-US" sz="1300" dirty="0">
                <a:latin typeface="黑体" pitchFamily="49" charset="-122"/>
                <a:ea typeface="黑体" pitchFamily="49" charset="-122"/>
              </a:rPr>
              <a:t>、</a:t>
            </a:r>
            <a:r>
              <a:rPr lang="zh-CN" altLang="zh-CN" sz="1300" dirty="0">
                <a:latin typeface="黑体" pitchFamily="49" charset="-122"/>
                <a:ea typeface="黑体" pitchFamily="49" charset="-122"/>
              </a:rPr>
              <a:t>数据处理质量标识</a:t>
            </a:r>
            <a:r>
              <a:rPr lang="zh-CN" altLang="en-US" sz="1300" dirty="0">
                <a:latin typeface="黑体" pitchFamily="49" charset="-122"/>
                <a:ea typeface="黑体" pitchFamily="49" charset="-122"/>
              </a:rPr>
              <a:t>、</a:t>
            </a:r>
            <a:r>
              <a:rPr lang="zh-CN" altLang="zh-CN" sz="1300" dirty="0"/>
              <a:t>校验质量标识</a:t>
            </a:r>
            <a:r>
              <a:rPr lang="zh-CN" altLang="en-US" sz="1300" dirty="0"/>
              <a:t>和</a:t>
            </a:r>
            <a:r>
              <a:rPr lang="zh-CN" altLang="zh-CN" sz="1300" dirty="0"/>
              <a:t>数据质量评分</a:t>
            </a:r>
            <a:r>
              <a:rPr lang="zh-CN" altLang="en-US" sz="1300" dirty="0"/>
              <a:t>。初级用户可以根据</a:t>
            </a:r>
            <a:r>
              <a:rPr lang="zh-CN" altLang="zh-CN" sz="1300" dirty="0"/>
              <a:t>数据质量评分</a:t>
            </a:r>
            <a:r>
              <a:rPr lang="zh-CN" altLang="en-US" sz="1300" dirty="0"/>
              <a:t>来判断数据是否可信。</a:t>
            </a:r>
            <a:endParaRPr lang="en-US" altLang="zh-CN" sz="1300" dirty="0"/>
          </a:p>
          <a:p>
            <a:r>
              <a:rPr lang="en-US" altLang="zh-CN" dirty="0" smtClean="0"/>
              <a:t>The OMS-L L1 product contains five quality code data, namely </a:t>
            </a:r>
            <a:r>
              <a:rPr lang="en-US" altLang="zh-CN" sz="1300" dirty="0" err="1">
                <a:latin typeface="黑体" pitchFamily="49" charset="-122"/>
                <a:ea typeface="黑体" pitchFamily="49" charset="-122"/>
              </a:rPr>
              <a:t>QA_observation</a:t>
            </a:r>
            <a:r>
              <a:rPr lang="en-US" altLang="zh-CN" dirty="0" smtClean="0"/>
              <a:t>, QA telemetry, QA</a:t>
            </a:r>
            <a:r>
              <a:rPr lang="en-US" altLang="zh-CN" baseline="0" dirty="0" smtClean="0"/>
              <a:t> </a:t>
            </a:r>
            <a:r>
              <a:rPr lang="en-US" altLang="zh-CN" dirty="0" smtClean="0"/>
              <a:t>data processing, </a:t>
            </a:r>
            <a:r>
              <a:rPr lang="en-US" altLang="zh-CN" sz="1300" dirty="0" err="1"/>
              <a:t>QA_verification</a:t>
            </a:r>
            <a:r>
              <a:rPr lang="en-US" altLang="zh-CN" sz="1300" dirty="0"/>
              <a:t> </a:t>
            </a:r>
            <a:r>
              <a:rPr lang="en-US" altLang="zh-CN" dirty="0" smtClean="0"/>
              <a:t>and Data quality score. Primary users can judge whether the data is reliable according to the data quality score.</a:t>
            </a:r>
            <a:endParaRPr lang="zh-CN" altLang="en-US" dirty="0"/>
          </a:p>
        </p:txBody>
      </p:sp>
      <p:sp>
        <p:nvSpPr>
          <p:cNvPr id="4" name="灯片编号占位符 3"/>
          <p:cNvSpPr>
            <a:spLocks noGrp="1"/>
          </p:cNvSpPr>
          <p:nvPr>
            <p:ph type="sldNum" sz="quarter" idx="10"/>
          </p:nvPr>
        </p:nvSpPr>
        <p:spPr/>
        <p:txBody>
          <a:bodyPr/>
          <a:lstStyle/>
          <a:p>
            <a:fld id="{0176D025-9C82-4627-AC95-A731BB73F602}" type="slidenum">
              <a:rPr lang="zh-CN" altLang="en-US" smtClean="0"/>
              <a:t>13</a:t>
            </a:fld>
            <a:endParaRPr lang="zh-CN" altLang="en-US" dirty="0"/>
          </a:p>
        </p:txBody>
      </p:sp>
    </p:spTree>
    <p:extLst>
      <p:ext uri="{BB962C8B-B14F-4D97-AF65-F5344CB8AC3E}">
        <p14:creationId xmlns:p14="http://schemas.microsoft.com/office/powerpoint/2010/main" val="2163129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下面我会用几张幻灯片介绍</a:t>
            </a:r>
            <a:r>
              <a:rPr lang="en-US" altLang="zh-CN" dirty="0" smtClean="0"/>
              <a:t>OMS-nadir</a:t>
            </a:r>
            <a:r>
              <a:rPr lang="zh-CN" altLang="en-US" dirty="0" smtClean="0"/>
              <a:t>的研制进展。以下工作主要由王倩完成。</a:t>
            </a:r>
            <a:endParaRPr lang="en-US" altLang="zh-CN" dirty="0" smtClean="0"/>
          </a:p>
          <a:p>
            <a:r>
              <a:rPr lang="en-US" altLang="zh-CN" dirty="0" smtClean="0"/>
              <a:t>Next, I will introduce the development of OMS-nadir with a few slides. The following work is mainly completed by Qian Wang and </a:t>
            </a:r>
            <a:r>
              <a:rPr lang="en-US" altLang="zh-CN" dirty="0" err="1" smtClean="0">
                <a:latin typeface="Times New Roman" panose="02020603050405020304" pitchFamily="18" charset="0"/>
                <a:cs typeface="Times New Roman" panose="02020603050405020304" pitchFamily="18" charset="0"/>
              </a:rPr>
              <a:t>Yongmei</a:t>
            </a:r>
            <a:r>
              <a:rPr lang="en-US" altLang="zh-CN" dirty="0" smtClean="0">
                <a:latin typeface="Times New Roman" panose="02020603050405020304" pitchFamily="18" charset="0"/>
                <a:cs typeface="Times New Roman" panose="02020603050405020304" pitchFamily="18" charset="0"/>
              </a:rPr>
              <a:t> Wang</a:t>
            </a:r>
            <a:r>
              <a:rPr lang="en-US" altLang="zh-CN" dirty="0" smtClean="0"/>
              <a:t>. </a:t>
            </a:r>
            <a:endParaRPr lang="zh-CN" altLang="en-US" dirty="0"/>
          </a:p>
        </p:txBody>
      </p:sp>
      <p:sp>
        <p:nvSpPr>
          <p:cNvPr id="4" name="灯片编号占位符 3"/>
          <p:cNvSpPr>
            <a:spLocks noGrp="1"/>
          </p:cNvSpPr>
          <p:nvPr>
            <p:ph type="sldNum" sz="quarter" idx="10"/>
          </p:nvPr>
        </p:nvSpPr>
        <p:spPr/>
        <p:txBody>
          <a:bodyPr/>
          <a:lstStyle/>
          <a:p>
            <a:fld id="{0176D025-9C82-4627-AC95-A731BB73F602}" type="slidenum">
              <a:rPr lang="zh-CN" altLang="en-US" smtClean="0"/>
              <a:t>14</a:t>
            </a:fld>
            <a:endParaRPr lang="zh-CN" altLang="en-US" dirty="0"/>
          </a:p>
        </p:txBody>
      </p:sp>
    </p:spTree>
    <p:extLst>
      <p:ext uri="{BB962C8B-B14F-4D97-AF65-F5344CB8AC3E}">
        <p14:creationId xmlns:p14="http://schemas.microsoft.com/office/powerpoint/2010/main" val="2511299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a table of the </a:t>
            </a:r>
            <a:r>
              <a:rPr lang="en-US" altLang="zh-CN" dirty="0" smtClean="0"/>
              <a:t>instrument’s specifications</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[ˌ</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spɛsəfəˈkeɪʃənz</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a:t>
            </a:r>
            <a:r>
              <a:rPr lang="en-US" altLang="zh-CN" dirty="0"/>
              <a:t>as well as some of the measured </a:t>
            </a:r>
            <a:r>
              <a:rPr lang="en-US" altLang="zh-CN" dirty="0" smtClean="0"/>
              <a:t>indicators</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ɪndəˌkeɪtərz</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0" i="0" kern="1200" dirty="0" smtClean="0">
                <a:solidFill>
                  <a:schemeClr val="tx1"/>
                </a:solidFill>
                <a:effectLst/>
                <a:latin typeface="微软雅黑" panose="020B0503020204020204" pitchFamily="34" charset="-122"/>
                <a:ea typeface="微软雅黑" panose="020B0503020204020204" pitchFamily="34" charset="-122"/>
                <a:cs typeface="+mn-cs"/>
              </a:rPr>
              <a:t> </a:t>
            </a:r>
            <a:r>
              <a:rPr lang="en-US" altLang="zh-CN" dirty="0" smtClean="0"/>
              <a:t> </a:t>
            </a:r>
            <a:r>
              <a:rPr lang="en-US" altLang="zh-CN" dirty="0"/>
              <a:t>from pre-launch measurement. We have completed the pre-launch </a:t>
            </a:r>
            <a:r>
              <a:rPr lang="en-US" altLang="zh-CN" dirty="0" smtClean="0"/>
              <a:t>experiment[</a:t>
            </a:r>
            <a:r>
              <a:rPr lang="en-US" altLang="zh-CN" dirty="0" err="1" smtClean="0"/>
              <a:t>ɪkˈsperɪmənt</a:t>
            </a:r>
            <a:r>
              <a:rPr lang="en-US" altLang="zh-CN" dirty="0" smtClean="0"/>
              <a:t>], </a:t>
            </a:r>
            <a:r>
              <a:rPr lang="en-US" altLang="zh-CN" dirty="0"/>
              <a:t>the spectral calibration data have been processed. But the process of radiometric calibration data is on going. </a:t>
            </a:r>
            <a:endParaRPr lang="zh-CN" altLang="en-US" dirty="0"/>
          </a:p>
        </p:txBody>
      </p:sp>
      <p:sp>
        <p:nvSpPr>
          <p:cNvPr id="4" name="灯片编号占位符 3"/>
          <p:cNvSpPr>
            <a:spLocks noGrp="1"/>
          </p:cNvSpPr>
          <p:nvPr>
            <p:ph type="sldNum" sz="quarter" idx="5"/>
          </p:nvPr>
        </p:nvSpPr>
        <p:spPr/>
        <p:txBody>
          <a:bodyPr/>
          <a:lstStyle/>
          <a:p>
            <a:fld id="{0176D025-9C82-4627-AC95-A731BB73F602}" type="slidenum">
              <a:rPr lang="zh-CN" altLang="en-US" smtClean="0"/>
              <a:t>15</a:t>
            </a:fld>
            <a:endParaRPr lang="zh-CN" altLang="en-US" dirty="0"/>
          </a:p>
        </p:txBody>
      </p:sp>
    </p:spTree>
    <p:extLst>
      <p:ext uri="{BB962C8B-B14F-4D97-AF65-F5344CB8AC3E}">
        <p14:creationId xmlns:p14="http://schemas.microsoft.com/office/powerpoint/2010/main" val="1979042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en-US" altLang="zh-CN" dirty="0"/>
              <a:t>The OMS-nadir Instrument is a nadir viewing imaging </a:t>
            </a:r>
            <a:r>
              <a:rPr lang="en-US" altLang="zh-CN" dirty="0" smtClean="0"/>
              <a:t>spectrograph</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spɛktrəˌgræf</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a:t>
            </a:r>
            <a:r>
              <a:rPr lang="en-US" altLang="zh-CN" dirty="0"/>
              <a:t>where the UV and visible range of the Earth spectrum is imaged onto two CCD detectors. One dimension of each CCD detector is used for the wavelength measurement, and the other </a:t>
            </a:r>
            <a:r>
              <a:rPr lang="en-US" altLang="zh-CN" dirty="0" smtClean="0"/>
              <a:t>dimension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daɪˈmenʃn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a:t>
            </a:r>
            <a:r>
              <a:rPr lang="en-US" altLang="zh-CN" dirty="0"/>
              <a:t>is used for spatial measurement of the cross-track field of view </a:t>
            </a:r>
            <a:r>
              <a:rPr lang="en-US" altLang="zh-CN" dirty="0" smtClean="0"/>
              <a:t>perpendicular</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[ˌ</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pɜːrpənˈdɪkjələr</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a:t>
            </a:r>
            <a:r>
              <a:rPr lang="en-US" altLang="zh-CN" dirty="0"/>
              <a:t>to the flight </a:t>
            </a:r>
            <a:r>
              <a:rPr lang="en-US" altLang="zh-CN" dirty="0" smtClean="0"/>
              <a:t>direction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dəˈrekʃn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a:t>
            </a:r>
            <a:endParaRPr lang="en-US" altLang="zh-CN" dirty="0"/>
          </a:p>
          <a:p>
            <a:r>
              <a:rPr lang="en-US" altLang="zh-CN" dirty="0">
                <a:latin typeface="Times New Roman" panose="02020603050405020304" pitchFamily="18" charset="0"/>
                <a:cs typeface="Times New Roman" panose="02020603050405020304" pitchFamily="18" charset="0"/>
              </a:rPr>
              <a:t>OMS-nadir </a:t>
            </a:r>
            <a:r>
              <a:rPr lang="en-US" altLang="zh-CN" sz="1300" dirty="0"/>
              <a:t> is designed to possess scientific observation modes to collect the sunlight reflected by the Earth.</a:t>
            </a:r>
          </a:p>
          <a:p>
            <a:r>
              <a:rPr lang="en-US" altLang="zh-CN" sz="1300" dirty="0"/>
              <a:t>And will regularly perform four types of calibration modes, including background measurement, </a:t>
            </a:r>
            <a:r>
              <a:rPr lang="en-US" altLang="zh-CN" dirty="0">
                <a:latin typeface="Times New Roman" panose="02020603050405020304" pitchFamily="18" charset="0"/>
                <a:cs typeface="Times New Roman" panose="02020603050405020304" pitchFamily="18" charset="0"/>
              </a:rPr>
              <a:t>White light source</a:t>
            </a:r>
            <a:r>
              <a:rPr lang="en-US" altLang="zh-CN" sz="1300" dirty="0"/>
              <a:t>, and solar viewing for spectral and radiometric calibration. </a:t>
            </a:r>
          </a:p>
          <a:p>
            <a:endParaRPr lang="en-US" altLang="zh-CN" sz="1300" dirty="0"/>
          </a:p>
          <a:p>
            <a:pPr defTabSz="990752">
              <a:defRPr/>
            </a:pPr>
            <a:r>
              <a:rPr lang="en-US" altLang="zh-CN" dirty="0"/>
              <a:t>Dark pixels are designed at both ends of the spatial row of the detector to acquire the dark background. Also, to extend the </a:t>
            </a:r>
            <a:r>
              <a:rPr lang="en-US" altLang="zh-CN" dirty="0" smtClean="0"/>
              <a:t>dynamic</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daɪˈnæmɪk</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a:t>
            </a:r>
            <a:r>
              <a:rPr lang="en-US" altLang="zh-CN" dirty="0"/>
              <a:t>range, the integration time and AD gain are adjustable.</a:t>
            </a:r>
          </a:p>
          <a:p>
            <a:endParaRPr lang="zh-CN" altLang="en-US" dirty="0"/>
          </a:p>
        </p:txBody>
      </p:sp>
      <p:sp>
        <p:nvSpPr>
          <p:cNvPr id="4" name="灯片编号占位符 3"/>
          <p:cNvSpPr>
            <a:spLocks noGrp="1"/>
          </p:cNvSpPr>
          <p:nvPr>
            <p:ph type="sldNum" sz="quarter" idx="5"/>
          </p:nvPr>
        </p:nvSpPr>
        <p:spPr/>
        <p:txBody>
          <a:bodyPr/>
          <a:lstStyle/>
          <a:p>
            <a:fld id="{0176D025-9C82-4627-AC95-A731BB73F602}" type="slidenum">
              <a:rPr lang="zh-CN" altLang="en-US" smtClean="0"/>
              <a:t>16</a:t>
            </a:fld>
            <a:endParaRPr lang="zh-CN" altLang="en-US" dirty="0"/>
          </a:p>
        </p:txBody>
      </p:sp>
    </p:spTree>
    <p:extLst>
      <p:ext uri="{BB962C8B-B14F-4D97-AF65-F5344CB8AC3E}">
        <p14:creationId xmlns:p14="http://schemas.microsoft.com/office/powerpoint/2010/main" val="391154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2000" dirty="0">
                <a:solidFill>
                  <a:srgbClr val="000000"/>
                </a:solidFill>
                <a:latin typeface="NimbusRomNo9L-Regu"/>
              </a:rPr>
              <a:t>The on-ground calibration for OMS-nadir was performed in a thermal vacuum </a:t>
            </a:r>
            <a:r>
              <a:rPr lang="en-US" altLang="zh-CN" sz="2000" dirty="0" smtClean="0">
                <a:solidFill>
                  <a:srgbClr val="000000"/>
                </a:solidFill>
                <a:latin typeface="NimbusRomNo9L-Regu"/>
              </a:rPr>
              <a:t>tank. The  </a:t>
            </a:r>
            <a:r>
              <a:rPr lang="en-US" altLang="zh-CN" sz="2000" dirty="0">
                <a:solidFill>
                  <a:srgbClr val="000000"/>
                </a:solidFill>
                <a:latin typeface="NimbusRomNo9L-Regu"/>
              </a:rPr>
              <a:t>OMS-nadir instrument mounted on the rotation stage. This </a:t>
            </a:r>
            <a:r>
              <a:rPr lang="en-US" altLang="zh-CN" sz="2000" dirty="0" smtClean="0">
                <a:solidFill>
                  <a:srgbClr val="000000"/>
                </a:solidFill>
                <a:latin typeface="NimbusRomNo9L-Regu"/>
              </a:rPr>
              <a:t>cradle</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kreɪdl</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2000" dirty="0" smtClean="0">
                <a:solidFill>
                  <a:srgbClr val="000000"/>
                </a:solidFill>
                <a:latin typeface="NimbusRomNo9L-Regu"/>
              </a:rPr>
              <a:t> </a:t>
            </a:r>
            <a:r>
              <a:rPr lang="en-US" altLang="zh-CN" sz="2000" dirty="0">
                <a:solidFill>
                  <a:srgbClr val="000000"/>
                </a:solidFill>
                <a:latin typeface="NimbusRomNo9L-Regu"/>
              </a:rPr>
              <a:t>allowed us to calibrate the full instrument </a:t>
            </a:r>
            <a:r>
              <a:rPr lang="en-US" altLang="zh-CN" sz="2000" dirty="0" smtClean="0">
                <a:solidFill>
                  <a:srgbClr val="000000"/>
                </a:solidFill>
                <a:latin typeface="NimbusRomNo9L-Regu"/>
              </a:rPr>
              <a:t>swath</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swɑ</a:t>
            </a:r>
            <a:r>
              <a:rPr lang="el-GR"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θ]</a:t>
            </a:r>
            <a:r>
              <a:rPr lang="en-US" altLang="zh-CN" sz="2000" dirty="0" smtClean="0">
                <a:solidFill>
                  <a:srgbClr val="000000"/>
                </a:solidFill>
                <a:latin typeface="NimbusRomNo9L-Regu"/>
              </a:rPr>
              <a:t> </a:t>
            </a:r>
            <a:r>
              <a:rPr lang="en-US" altLang="zh-CN" sz="2000" dirty="0">
                <a:solidFill>
                  <a:srgbClr val="000000"/>
                </a:solidFill>
                <a:latin typeface="NimbusRomNo9L-Regu"/>
              </a:rPr>
              <a:t>(108 </a:t>
            </a:r>
            <a:r>
              <a:rPr lang="en-US" altLang="zh-CN" sz="2000" dirty="0">
                <a:solidFill>
                  <a:srgbClr val="000000"/>
                </a:solidFill>
                <a:latin typeface="MTSYN"/>
              </a:rPr>
              <a:t>◦ </a:t>
            </a:r>
            <a:r>
              <a:rPr lang="en-US" altLang="zh-CN" sz="2000" dirty="0">
                <a:solidFill>
                  <a:srgbClr val="000000"/>
                </a:solidFill>
                <a:latin typeface="NimbusRomNo9L-Regu"/>
              </a:rPr>
              <a:t>) under operational </a:t>
            </a:r>
            <a:r>
              <a:rPr lang="en-US" altLang="zh-CN" sz="2000" dirty="0" smtClean="0">
                <a:solidFill>
                  <a:srgbClr val="000000"/>
                </a:solidFill>
                <a:latin typeface="NimbusRomNo9L-Regu"/>
              </a:rPr>
              <a:t>conditions. </a:t>
            </a:r>
            <a:r>
              <a:rPr lang="en-US" altLang="zh-CN" sz="2000" dirty="0">
                <a:solidFill>
                  <a:srgbClr val="000000"/>
                </a:solidFill>
                <a:latin typeface="NimbusRomNo9L-Regu"/>
              </a:rPr>
              <a:t>The on-ground calibration test covers the full instrument swath</a:t>
            </a:r>
            <a:r>
              <a:rPr lang="zh-CN" altLang="en-US" sz="2000" dirty="0">
                <a:solidFill>
                  <a:srgbClr val="000000"/>
                </a:solidFill>
                <a:latin typeface="NimbusRomNo9L-Regu"/>
              </a:rPr>
              <a:t>， </a:t>
            </a:r>
            <a:r>
              <a:rPr lang="en-US" altLang="zh-CN" sz="2000" dirty="0">
                <a:solidFill>
                  <a:srgbClr val="000000"/>
                </a:solidFill>
                <a:latin typeface="NimbusRomNo9L-Regu"/>
              </a:rPr>
              <a:t>with more than 30 terms that all completed in a vacuum</a:t>
            </a:r>
            <a:r>
              <a:rPr lang="en-US" altLang="zh-CN" sz="2000" dirty="0" smtClean="0">
                <a:solidFill>
                  <a:srgbClr val="000000"/>
                </a:solidFill>
                <a:latin typeface="NimbusRomNo9L-Regu"/>
              </a:rPr>
              <a:t>. The </a:t>
            </a:r>
            <a:r>
              <a:rPr lang="en-US" altLang="zh-CN" sz="2000" dirty="0">
                <a:solidFill>
                  <a:srgbClr val="000000"/>
                </a:solidFill>
                <a:latin typeface="NimbusRomNo9L-Regu"/>
              </a:rPr>
              <a:t>on-ground calibration was split into two parts: the Earth port </a:t>
            </a:r>
            <a:r>
              <a:rPr lang="en-US" altLang="zh-CN" sz="2000" dirty="0" smtClean="0">
                <a:solidFill>
                  <a:srgbClr val="000000"/>
                </a:solidFill>
                <a:latin typeface="NimbusRomNo9L-Regu"/>
              </a:rPr>
              <a:t>and </a:t>
            </a:r>
            <a:r>
              <a:rPr lang="en-US" altLang="zh-CN" sz="2000" dirty="0">
                <a:solidFill>
                  <a:srgbClr val="000000"/>
                </a:solidFill>
                <a:latin typeface="NimbusRomNo9L-Regu"/>
              </a:rPr>
              <a:t>the Sun port </a:t>
            </a:r>
            <a:r>
              <a:rPr lang="en-US" altLang="zh-CN" sz="2000" dirty="0" smtClean="0">
                <a:solidFill>
                  <a:srgbClr val="000000"/>
                </a:solidFill>
                <a:latin typeface="NimbusRomNo9L-Regu"/>
              </a:rPr>
              <a:t>configuration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kənˌfɪɡjəˈreɪʃn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0" i="0" kern="1200" dirty="0" smtClean="0">
                <a:solidFill>
                  <a:schemeClr val="tx1"/>
                </a:solidFill>
                <a:effectLst/>
                <a:latin typeface="微软雅黑" panose="020B0503020204020204" pitchFamily="34" charset="-122"/>
                <a:ea typeface="微软雅黑" panose="020B0503020204020204" pitchFamily="34" charset="-122"/>
                <a:cs typeface="+mn-cs"/>
              </a:rPr>
              <a:t> </a:t>
            </a:r>
            <a:r>
              <a:rPr lang="en-US" altLang="zh-CN" sz="2000" dirty="0" smtClean="0">
                <a:solidFill>
                  <a:srgbClr val="000000"/>
                </a:solidFill>
                <a:latin typeface="NimbusRomNo9L-Regu"/>
              </a:rPr>
              <a:t>.</a:t>
            </a:r>
            <a:endParaRPr lang="en-US" altLang="zh-CN" sz="2000" dirty="0">
              <a:solidFill>
                <a:srgbClr val="000000"/>
              </a:solidFill>
              <a:latin typeface="NimbusRomNo9L-Regu"/>
            </a:endParaRPr>
          </a:p>
          <a:p>
            <a:endParaRPr lang="zh-CN" altLang="en-US" dirty="0"/>
          </a:p>
        </p:txBody>
      </p:sp>
      <p:sp>
        <p:nvSpPr>
          <p:cNvPr id="4" name="灯片编号占位符 3"/>
          <p:cNvSpPr>
            <a:spLocks noGrp="1"/>
          </p:cNvSpPr>
          <p:nvPr>
            <p:ph type="sldNum" sz="quarter" idx="5"/>
          </p:nvPr>
        </p:nvSpPr>
        <p:spPr/>
        <p:txBody>
          <a:bodyPr/>
          <a:lstStyle/>
          <a:p>
            <a:fld id="{0176D025-9C82-4627-AC95-A731BB73F602}" type="slidenum">
              <a:rPr lang="zh-CN" altLang="en-US" smtClean="0"/>
              <a:t>17</a:t>
            </a:fld>
            <a:endParaRPr lang="zh-CN" altLang="en-US" dirty="0"/>
          </a:p>
        </p:txBody>
      </p:sp>
    </p:spTree>
    <p:extLst>
      <p:ext uri="{BB962C8B-B14F-4D97-AF65-F5344CB8AC3E}">
        <p14:creationId xmlns:p14="http://schemas.microsoft.com/office/powerpoint/2010/main" val="4219727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spectral calibration measurements were performed with two lasers. And the wavelength </a:t>
            </a:r>
            <a:r>
              <a:rPr lang="en-US" altLang="zh-CN" dirty="0" smtClean="0"/>
              <a:t>accuracy[ˈ</a:t>
            </a:r>
            <a:r>
              <a:rPr lang="en-US" altLang="zh-CN" dirty="0" err="1" smtClean="0"/>
              <a:t>ækjərəsi</a:t>
            </a:r>
            <a:r>
              <a:rPr lang="en-US" altLang="zh-CN" dirty="0" smtClean="0"/>
              <a:t>] </a:t>
            </a:r>
            <a:r>
              <a:rPr lang="en-US" altLang="zh-CN" dirty="0"/>
              <a:t>is validated using a </a:t>
            </a:r>
            <a:r>
              <a:rPr lang="en-US" altLang="zh-CN" dirty="0" smtClean="0"/>
              <a:t>mercury</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mɜːrkjəri</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0" i="0" kern="1200" dirty="0" smtClean="0">
                <a:solidFill>
                  <a:schemeClr val="tx1"/>
                </a:solidFill>
                <a:effectLst/>
                <a:latin typeface="微软雅黑" panose="020B0503020204020204" pitchFamily="34" charset="-122"/>
                <a:ea typeface="微软雅黑" panose="020B0503020204020204" pitchFamily="34" charset="-122"/>
                <a:cs typeface="+mn-cs"/>
              </a:rPr>
              <a:t> </a:t>
            </a:r>
            <a:r>
              <a:rPr lang="en-US" altLang="zh-CN" dirty="0" smtClean="0"/>
              <a:t> </a:t>
            </a:r>
            <a:r>
              <a:rPr lang="en-US" altLang="zh-CN" dirty="0"/>
              <a:t>spectral line lamps. Measurements were performed only for </a:t>
            </a:r>
            <a:r>
              <a:rPr lang="en-US" altLang="zh-CN" sz="2000" dirty="0">
                <a:solidFill>
                  <a:srgbClr val="000000"/>
                </a:solidFill>
                <a:latin typeface="NimbusRomNo9L-Regu"/>
              </a:rPr>
              <a:t>Sun port with an internal diffuser.</a:t>
            </a:r>
          </a:p>
          <a:p>
            <a:pPr defTabSz="990752">
              <a:defRPr/>
            </a:pPr>
            <a:r>
              <a:rPr lang="en-US" altLang="zh-CN" sz="2000" dirty="0">
                <a:solidFill>
                  <a:srgbClr val="000000"/>
                </a:solidFill>
                <a:latin typeface="NimbusRomNo9L-Regu"/>
              </a:rPr>
              <a:t>The pictures in the bottom are the </a:t>
            </a:r>
            <a:r>
              <a:rPr lang="en-US" altLang="zh-CN" sz="2000" dirty="0">
                <a:solidFill>
                  <a:schemeClr val="dk1"/>
                </a:solidFill>
                <a:latin typeface="Times New Roman" panose="02020603050405020304" pitchFamily="18" charset="0"/>
                <a:cs typeface="Times New Roman" panose="02020603050405020304" pitchFamily="18" charset="0"/>
              </a:rPr>
              <a:t>t</a:t>
            </a:r>
            <a:r>
              <a:rPr lang="en-US" altLang="zh-CN"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unable Lasers used for spectral calibration.</a:t>
            </a:r>
            <a:endParaRPr lang="zh-CN" altLang="en-US" dirty="0">
              <a:latin typeface="Times New Roman" panose="02020603050405020304" pitchFamily="18" charset="0"/>
              <a:cs typeface="Times New Roman" panose="02020603050405020304" pitchFamily="18" charset="0"/>
            </a:endParaRPr>
          </a:p>
          <a:p>
            <a:endParaRPr lang="en-US" altLang="zh-CN" dirty="0"/>
          </a:p>
          <a:p>
            <a:r>
              <a:rPr lang="en-US" altLang="zh-CN" dirty="0"/>
              <a:t>The right figures are the </a:t>
            </a:r>
            <a:r>
              <a:rPr lang="en-US" altLang="zh-CN" dirty="0" smtClean="0"/>
              <a:t>ISRFs </a:t>
            </a:r>
            <a:r>
              <a:rPr lang="en-US" altLang="zh-CN" dirty="0"/>
              <a:t>for several pixels on the UV and VIS detectors.</a:t>
            </a:r>
            <a:endParaRPr lang="zh-CN" altLang="en-US" dirty="0"/>
          </a:p>
        </p:txBody>
      </p:sp>
      <p:sp>
        <p:nvSpPr>
          <p:cNvPr id="4" name="灯片编号占位符 3"/>
          <p:cNvSpPr>
            <a:spLocks noGrp="1"/>
          </p:cNvSpPr>
          <p:nvPr>
            <p:ph type="sldNum" sz="quarter" idx="5"/>
          </p:nvPr>
        </p:nvSpPr>
        <p:spPr/>
        <p:txBody>
          <a:bodyPr/>
          <a:lstStyle/>
          <a:p>
            <a:fld id="{0176D025-9C82-4627-AC95-A731BB73F602}" type="slidenum">
              <a:rPr lang="zh-CN" altLang="en-US" smtClean="0"/>
              <a:t>18</a:t>
            </a:fld>
            <a:endParaRPr lang="zh-CN" altLang="en-US" dirty="0"/>
          </a:p>
        </p:txBody>
      </p:sp>
    </p:spTree>
    <p:extLst>
      <p:ext uri="{BB962C8B-B14F-4D97-AF65-F5344CB8AC3E}">
        <p14:creationId xmlns:p14="http://schemas.microsoft.com/office/powerpoint/2010/main" val="18568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300" dirty="0" smtClean="0">
                <a:latin typeface="Times New Roman" panose="02020603050405020304" pitchFamily="18" charset="0"/>
                <a:ea typeface="黑体" pitchFamily="49" charset="-122"/>
                <a:cs typeface="Times New Roman" panose="02020603050405020304" pitchFamily="18" charset="0"/>
              </a:rPr>
              <a:t>Dispersion</a:t>
            </a:r>
            <a:r>
              <a:rPr lang="en-US" altLang="zh-CN" sz="1200" b="0" i="0" kern="1200" dirty="0" smtClean="0">
                <a:solidFill>
                  <a:schemeClr val="tx1"/>
                </a:solidFill>
                <a:effectLst/>
                <a:latin typeface="微软雅黑" panose="020B0503020204020204" pitchFamily="34" charset="-122"/>
                <a:ea typeface="微软雅黑" panose="020B0503020204020204" pitchFamily="34" charset="-122"/>
                <a:cs typeface="+mn-cs"/>
              </a:rPr>
              <a:t> </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dɪˈspɜːrʒn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0" i="0" kern="1200" dirty="0" smtClean="0">
                <a:solidFill>
                  <a:schemeClr val="tx1"/>
                </a:solidFill>
                <a:effectLst/>
                <a:latin typeface="微软雅黑" panose="020B0503020204020204" pitchFamily="34" charset="-122"/>
                <a:ea typeface="微软雅黑" panose="020B0503020204020204" pitchFamily="34" charset="-122"/>
                <a:cs typeface="+mn-cs"/>
              </a:rPr>
              <a:t> </a:t>
            </a:r>
            <a:r>
              <a:rPr lang="en-US" altLang="zh-CN" sz="1300" dirty="0" smtClean="0">
                <a:latin typeface="Times New Roman" panose="02020603050405020304" pitchFamily="18" charset="0"/>
                <a:ea typeface="黑体" pitchFamily="49" charset="-122"/>
                <a:cs typeface="Times New Roman" panose="02020603050405020304" pitchFamily="18" charset="0"/>
              </a:rPr>
              <a:t> </a:t>
            </a:r>
            <a:r>
              <a:rPr lang="en-US" altLang="zh-CN" sz="1300" dirty="0">
                <a:latin typeface="Times New Roman" panose="02020603050405020304" pitchFamily="18" charset="0"/>
                <a:ea typeface="黑体" pitchFamily="49" charset="-122"/>
                <a:cs typeface="Times New Roman" panose="02020603050405020304" pitchFamily="18" charset="0"/>
              </a:rPr>
              <a:t>curves for UV1, UV2 and VIS at nadir are shown in </a:t>
            </a:r>
            <a:r>
              <a:rPr lang="en-US" altLang="zh-CN" sz="1300" dirty="0" smtClean="0">
                <a:latin typeface="Times New Roman" panose="02020603050405020304" pitchFamily="18" charset="0"/>
                <a:ea typeface="黑体" pitchFamily="49" charset="-122"/>
                <a:cs typeface="Times New Roman" panose="02020603050405020304" pitchFamily="18" charset="0"/>
              </a:rPr>
              <a:t>the upper </a:t>
            </a:r>
            <a:r>
              <a:rPr lang="en-US" altLang="zh-CN" sz="1300" dirty="0">
                <a:latin typeface="Times New Roman" panose="02020603050405020304" pitchFamily="18" charset="0"/>
                <a:ea typeface="黑体" pitchFamily="49" charset="-122"/>
                <a:cs typeface="Times New Roman" panose="02020603050405020304" pitchFamily="18" charset="0"/>
              </a:rPr>
              <a:t>panel. The red spots are tested data, the blue lines are the fitted curves. It can be seen that the dispersion curves has a very good </a:t>
            </a:r>
            <a:r>
              <a:rPr lang="en-US" altLang="zh-CN" sz="1300" dirty="0" smtClean="0">
                <a:latin typeface="Times New Roman" panose="02020603050405020304" pitchFamily="18" charset="0"/>
                <a:ea typeface="黑体" pitchFamily="49" charset="-122"/>
                <a:cs typeface="Times New Roman" panose="02020603050405020304" pitchFamily="18" charset="0"/>
              </a:rPr>
              <a:t>linearity[ˈ</a:t>
            </a:r>
            <a:r>
              <a:rPr lang="en-US" altLang="zh-CN" sz="1300" dirty="0" err="1" smtClean="0">
                <a:latin typeface="Times New Roman" panose="02020603050405020304" pitchFamily="18" charset="0"/>
                <a:ea typeface="黑体" pitchFamily="49" charset="-122"/>
                <a:cs typeface="Times New Roman" panose="02020603050405020304" pitchFamily="18" charset="0"/>
              </a:rPr>
              <a:t>lɪniəriti</a:t>
            </a:r>
            <a:r>
              <a:rPr lang="en-US" altLang="zh-CN" sz="1300" dirty="0" smtClean="0">
                <a:latin typeface="Times New Roman" panose="02020603050405020304" pitchFamily="18" charset="0"/>
                <a:ea typeface="黑体" pitchFamily="49" charset="-122"/>
                <a:cs typeface="Times New Roman" panose="02020603050405020304" pitchFamily="18" charset="0"/>
              </a:rPr>
              <a:t>].</a:t>
            </a:r>
            <a:endParaRPr lang="en-US" altLang="zh-CN" sz="1300" dirty="0">
              <a:latin typeface="Times New Roman" panose="02020603050405020304" pitchFamily="18" charset="0"/>
              <a:ea typeface="黑体" pitchFamily="49" charset="-122"/>
              <a:cs typeface="Times New Roman" panose="02020603050405020304" pitchFamily="18" charset="0"/>
            </a:endParaRPr>
          </a:p>
          <a:p>
            <a:pPr algn="just"/>
            <a:endParaRPr lang="en-US" altLang="zh-CN" sz="1300" dirty="0">
              <a:latin typeface="Times New Roman" panose="02020603050405020304" pitchFamily="18" charset="0"/>
              <a:ea typeface="黑体" pitchFamily="49" charset="-122"/>
              <a:cs typeface="Times New Roman" panose="02020603050405020304" pitchFamily="18" charset="0"/>
            </a:endParaRPr>
          </a:p>
          <a:p>
            <a:pPr algn="just"/>
            <a:r>
              <a:rPr lang="en-US" altLang="zh-CN" sz="1300" dirty="0">
                <a:latin typeface="Times New Roman" panose="02020603050405020304" pitchFamily="18" charset="0"/>
                <a:ea typeface="黑体" pitchFamily="49" charset="-122"/>
                <a:cs typeface="Times New Roman" panose="02020603050405020304" pitchFamily="18" charset="0"/>
              </a:rPr>
              <a:t>The bottom panels are the results of wavelength </a:t>
            </a:r>
            <a:r>
              <a:rPr lang="en-US" altLang="zh-CN" sz="1300" dirty="0" smtClean="0">
                <a:latin typeface="Times New Roman" panose="02020603050405020304" pitchFamily="18" charset="0"/>
                <a:ea typeface="黑体" pitchFamily="49" charset="-122"/>
                <a:cs typeface="Times New Roman" panose="02020603050405020304" pitchFamily="18" charset="0"/>
              </a:rPr>
              <a:t>accuracy[ˈ</a:t>
            </a:r>
            <a:r>
              <a:rPr lang="en-US" altLang="zh-CN" sz="1300" dirty="0" err="1" smtClean="0">
                <a:latin typeface="Times New Roman" panose="02020603050405020304" pitchFamily="18" charset="0"/>
                <a:ea typeface="黑体" pitchFamily="49" charset="-122"/>
                <a:cs typeface="Times New Roman" panose="02020603050405020304" pitchFamily="18" charset="0"/>
              </a:rPr>
              <a:t>ækjərəsi</a:t>
            </a:r>
            <a:r>
              <a:rPr lang="en-US" altLang="zh-CN" sz="1300" dirty="0" smtClean="0">
                <a:latin typeface="Times New Roman" panose="02020603050405020304" pitchFamily="18" charset="0"/>
                <a:ea typeface="黑体" pitchFamily="49" charset="-122"/>
                <a:cs typeface="Times New Roman" panose="02020603050405020304" pitchFamily="18" charset="0"/>
              </a:rPr>
              <a:t>] </a:t>
            </a:r>
            <a:r>
              <a:rPr lang="en-US" altLang="zh-CN" sz="1300" dirty="0">
                <a:latin typeface="Times New Roman" panose="02020603050405020304" pitchFamily="18" charset="0"/>
                <a:ea typeface="黑体" pitchFamily="49" charset="-122"/>
                <a:cs typeface="Times New Roman" panose="02020603050405020304" pitchFamily="18" charset="0"/>
              </a:rPr>
              <a:t>validation using </a:t>
            </a:r>
            <a:r>
              <a:rPr lang="en-US" altLang="zh-CN" sz="1300" dirty="0" smtClean="0">
                <a:latin typeface="Times New Roman" panose="02020603050405020304" pitchFamily="18" charset="0"/>
                <a:ea typeface="黑体" pitchFamily="49" charset="-122"/>
                <a:cs typeface="Times New Roman" panose="02020603050405020304" pitchFamily="18" charset="0"/>
              </a:rPr>
              <a:t>mercury[ˈ</a:t>
            </a:r>
            <a:r>
              <a:rPr lang="en-US" altLang="zh-CN" sz="1300" dirty="0" err="1" smtClean="0">
                <a:latin typeface="Times New Roman" panose="02020603050405020304" pitchFamily="18" charset="0"/>
                <a:ea typeface="黑体" pitchFamily="49" charset="-122"/>
                <a:cs typeface="Times New Roman" panose="02020603050405020304" pitchFamily="18" charset="0"/>
              </a:rPr>
              <a:t>mɜːrkjəri</a:t>
            </a:r>
            <a:r>
              <a:rPr lang="en-US" altLang="zh-CN" sz="1300" dirty="0" smtClean="0">
                <a:latin typeface="Times New Roman" panose="02020603050405020304" pitchFamily="18" charset="0"/>
                <a:ea typeface="黑体" pitchFamily="49" charset="-122"/>
                <a:cs typeface="Times New Roman" panose="02020603050405020304" pitchFamily="18" charset="0"/>
              </a:rPr>
              <a:t>] </a:t>
            </a:r>
            <a:r>
              <a:rPr lang="en-US" altLang="zh-CN" sz="1300" dirty="0">
                <a:latin typeface="Times New Roman" panose="02020603050405020304" pitchFamily="18" charset="0"/>
                <a:ea typeface="黑体" pitchFamily="49" charset="-122"/>
                <a:cs typeface="Times New Roman" panose="02020603050405020304" pitchFamily="18" charset="0"/>
              </a:rPr>
              <a:t>spectral line lamps. The wavelength accuracies are better than </a:t>
            </a:r>
            <a:r>
              <a:rPr lang="en-US" altLang="zh-CN" sz="1300" dirty="0" smtClean="0">
                <a:latin typeface="Times New Roman" panose="02020603050405020304" pitchFamily="18" charset="0"/>
                <a:ea typeface="黑体" pitchFamily="49" charset="-122"/>
                <a:cs typeface="Times New Roman" panose="02020603050405020304" pitchFamily="18" charset="0"/>
              </a:rPr>
              <a:t>0.03nm </a:t>
            </a:r>
            <a:r>
              <a:rPr lang="en-US" altLang="zh-CN" sz="1300" dirty="0">
                <a:latin typeface="Times New Roman" panose="02020603050405020304" pitchFamily="18" charset="0"/>
                <a:ea typeface="黑体" pitchFamily="49" charset="-122"/>
                <a:cs typeface="Times New Roman" panose="02020603050405020304" pitchFamily="18" charset="0"/>
              </a:rPr>
              <a:t>and 0.01nm for UV and VIS band, </a:t>
            </a:r>
            <a:r>
              <a:rPr lang="en-US" altLang="zh-CN" sz="1300" dirty="0" smtClean="0">
                <a:latin typeface="Times New Roman" panose="02020603050405020304" pitchFamily="18" charset="0"/>
                <a:ea typeface="黑体" pitchFamily="49" charset="-122"/>
                <a:cs typeface="Times New Roman" panose="02020603050405020304" pitchFamily="18" charset="0"/>
              </a:rPr>
              <a:t>respectively[</a:t>
            </a:r>
            <a:r>
              <a:rPr lang="en-US" altLang="zh-CN" sz="1300" dirty="0" err="1" smtClean="0">
                <a:latin typeface="Times New Roman" panose="02020603050405020304" pitchFamily="18" charset="0"/>
                <a:ea typeface="黑体" pitchFamily="49" charset="-122"/>
                <a:cs typeface="Times New Roman" panose="02020603050405020304" pitchFamily="18" charset="0"/>
              </a:rPr>
              <a:t>rɪˈspektɪvli</a:t>
            </a:r>
            <a:r>
              <a:rPr lang="en-US" altLang="zh-CN" sz="1300" dirty="0" smtClean="0">
                <a:latin typeface="Times New Roman" panose="02020603050405020304" pitchFamily="18" charset="0"/>
                <a:ea typeface="黑体" pitchFamily="49" charset="-122"/>
                <a:cs typeface="Times New Roman" panose="02020603050405020304" pitchFamily="18" charset="0"/>
              </a:rPr>
              <a:t>].</a:t>
            </a:r>
            <a:endParaRPr lang="en-US" altLang="zh-CN" sz="1300" dirty="0">
              <a:latin typeface="Times New Roman" panose="02020603050405020304" pitchFamily="18" charset="0"/>
              <a:ea typeface="黑体" pitchFamily="49" charset="-122"/>
              <a:cs typeface="Times New Roman" panose="02020603050405020304" pitchFamily="18" charset="0"/>
            </a:endParaRPr>
          </a:p>
          <a:p>
            <a:pPr algn="just"/>
            <a:endParaRPr lang="zh-CN" altLang="en-US" sz="1300" dirty="0">
              <a:latin typeface="Times New Roman" panose="02020603050405020304" pitchFamily="18" charset="0"/>
              <a:ea typeface="黑体" pitchFamily="49"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0176D025-9C82-4627-AC95-A731BB73F602}" type="slidenum">
              <a:rPr lang="zh-CN" altLang="en-US" smtClean="0"/>
              <a:t>19</a:t>
            </a:fld>
            <a:endParaRPr lang="zh-CN" altLang="en-US" dirty="0"/>
          </a:p>
        </p:txBody>
      </p:sp>
    </p:spTree>
    <p:extLst>
      <p:ext uri="{BB962C8B-B14F-4D97-AF65-F5344CB8AC3E}">
        <p14:creationId xmlns:p14="http://schemas.microsoft.com/office/powerpoint/2010/main" val="1698428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r>
              <a:rPr lang="en-US" altLang="zh-CN" sz="1300" dirty="0"/>
              <a:t>CMA OMS</a:t>
            </a:r>
            <a:r>
              <a:rPr lang="zh-CN" altLang="en-US" sz="1300" dirty="0"/>
              <a:t>由两台独立的仪器 </a:t>
            </a:r>
            <a:r>
              <a:rPr lang="en-US" altLang="zh-CN" sz="1300" dirty="0"/>
              <a:t>OMS-Limb </a:t>
            </a:r>
            <a:r>
              <a:rPr lang="zh-CN" altLang="en-US" sz="1300" dirty="0"/>
              <a:t>与 </a:t>
            </a:r>
            <a:r>
              <a:rPr lang="en-US" altLang="zh-CN" sz="1300" dirty="0"/>
              <a:t>OMS-Nadir</a:t>
            </a:r>
            <a:r>
              <a:rPr lang="zh-CN" altLang="en-US" sz="1300" dirty="0"/>
              <a:t>组成。</a:t>
            </a:r>
            <a:r>
              <a:rPr lang="zh-CN" altLang="zh-CN" sz="1300" dirty="0"/>
              <a:t>我</a:t>
            </a:r>
            <a:r>
              <a:rPr lang="zh-CN" altLang="en-US" sz="1300" dirty="0"/>
              <a:t>将</a:t>
            </a:r>
            <a:r>
              <a:rPr lang="zh-CN" altLang="en-US" sz="1300" dirty="0" smtClean="0"/>
              <a:t>用六</a:t>
            </a:r>
            <a:r>
              <a:rPr lang="zh-CN" altLang="zh-CN" sz="1300" dirty="0" smtClean="0"/>
              <a:t>个</a:t>
            </a:r>
            <a:r>
              <a:rPr lang="zh-CN" altLang="zh-CN" sz="1300" dirty="0"/>
              <a:t>部分</a:t>
            </a:r>
            <a:r>
              <a:rPr lang="zh-CN" altLang="en-US" sz="1300" dirty="0"/>
              <a:t>来介绍这两台仪器的工作</a:t>
            </a:r>
            <a:r>
              <a:rPr lang="zh-CN" altLang="zh-CN" sz="1300" dirty="0" smtClean="0"/>
              <a:t>。</a:t>
            </a:r>
            <a:endParaRPr lang="en-US" altLang="zh-CN" sz="1300" dirty="0" smtClean="0"/>
          </a:p>
          <a:p>
            <a:r>
              <a:rPr lang="en-US" altLang="zh-CN" sz="1300" dirty="0" smtClean="0"/>
              <a:t>CMA </a:t>
            </a:r>
            <a:r>
              <a:rPr lang="en-US" altLang="zh-CN" sz="1300" dirty="0"/>
              <a:t>OMS </a:t>
            </a:r>
            <a:r>
              <a:rPr lang="en-US" altLang="zh-CN" sz="1300" dirty="0" smtClean="0"/>
              <a:t>consists[</a:t>
            </a:r>
            <a:r>
              <a:rPr lang="en-US" altLang="zh-CN" sz="1300" dirty="0" err="1" smtClean="0"/>
              <a:t>kənˈsɪsts</a:t>
            </a:r>
            <a:r>
              <a:rPr lang="en-US" altLang="zh-CN" sz="1300" dirty="0" smtClean="0"/>
              <a:t>] </a:t>
            </a:r>
            <a:r>
              <a:rPr lang="en-US" altLang="zh-CN" sz="1300" dirty="0"/>
              <a:t>of two </a:t>
            </a:r>
            <a:r>
              <a:rPr lang="en-US" altLang="zh-CN" sz="1300" dirty="0" smtClean="0"/>
              <a:t>independent[ˌ</a:t>
            </a:r>
            <a:r>
              <a:rPr lang="en-US" altLang="zh-CN" sz="1300" dirty="0" err="1" smtClean="0"/>
              <a:t>ɪndɪˈpendənt</a:t>
            </a:r>
            <a:r>
              <a:rPr lang="en-US" altLang="zh-CN" sz="1300" dirty="0" smtClean="0"/>
              <a:t>] instruments[ˈ</a:t>
            </a:r>
            <a:r>
              <a:rPr lang="en-US" altLang="zh-CN" sz="1300" dirty="0" err="1" smtClean="0"/>
              <a:t>ɪnstrəmənts</a:t>
            </a:r>
            <a:r>
              <a:rPr lang="en-US" altLang="zh-CN" sz="1300" dirty="0" smtClean="0"/>
              <a:t>], </a:t>
            </a:r>
            <a:r>
              <a:rPr lang="en-US" altLang="zh-CN" sz="1300" dirty="0"/>
              <a:t>OMS-Limb and OMS-Nadir. I will </a:t>
            </a:r>
            <a:r>
              <a:rPr lang="en-US" altLang="zh-CN" sz="1300" dirty="0" smtClean="0"/>
              <a:t>introduce[ˌ</a:t>
            </a:r>
            <a:r>
              <a:rPr lang="en-US" altLang="zh-CN" sz="1300" dirty="0" err="1" smtClean="0"/>
              <a:t>ɪntrəˈduːs</a:t>
            </a:r>
            <a:r>
              <a:rPr lang="en-US" altLang="zh-CN" sz="1300" dirty="0" smtClean="0"/>
              <a:t>] </a:t>
            </a:r>
            <a:r>
              <a:rPr lang="en-US" altLang="zh-CN" sz="1300" dirty="0"/>
              <a:t>the work of these two instruments in </a:t>
            </a:r>
            <a:r>
              <a:rPr lang="en-US" altLang="zh-CN" sz="1300" dirty="0" smtClean="0"/>
              <a:t>six </a:t>
            </a:r>
            <a:r>
              <a:rPr lang="en-US" altLang="zh-CN" sz="1300" dirty="0"/>
              <a:t>parts. </a:t>
            </a:r>
            <a:endParaRPr lang="zh-CN" altLang="zh-CN" sz="1300" dirty="0"/>
          </a:p>
        </p:txBody>
      </p:sp>
      <p:sp>
        <p:nvSpPr>
          <p:cNvPr id="4" name="灯片编号占位符 3"/>
          <p:cNvSpPr>
            <a:spLocks noGrp="1"/>
          </p:cNvSpPr>
          <p:nvPr>
            <p:ph type="sldNum" sz="quarter" idx="10"/>
          </p:nvPr>
        </p:nvSpPr>
        <p:spPr/>
        <p:txBody>
          <a:bodyPr/>
          <a:lstStyle/>
          <a:p>
            <a:fld id="{292EC06F-AD00-4707-81D5-DB59725F2EC8}"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is an overall flowchart of </a:t>
            </a:r>
            <a:r>
              <a:rPr lang="en-US" altLang="zh-CN" dirty="0" smtClean="0"/>
              <a:t> OMS-nadir </a:t>
            </a:r>
            <a:r>
              <a:rPr lang="en-US" altLang="zh-CN" dirty="0"/>
              <a:t>L01b forward processing, which consists of several on-line sections such </a:t>
            </a:r>
            <a:r>
              <a:rPr lang="en-US" altLang="zh-CN" dirty="0" smtClean="0"/>
              <a:t>as quality </a:t>
            </a:r>
            <a:r>
              <a:rPr lang="en-US" altLang="zh-CN" dirty="0"/>
              <a:t>check, spectral and radiometric calibration, and off-line sections </a:t>
            </a:r>
            <a:r>
              <a:rPr lang="en-US" altLang="zh-CN" dirty="0" smtClean="0"/>
              <a:t>like in-orbit </a:t>
            </a:r>
            <a:r>
              <a:rPr lang="en-US" altLang="zh-CN" dirty="0"/>
              <a:t>spectra, radiometric corrections and bad pixel </a:t>
            </a:r>
            <a:r>
              <a:rPr lang="en-US" altLang="zh-CN" dirty="0" smtClean="0"/>
              <a:t>matrix</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meɪtrɪks</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0" i="0" kern="1200" dirty="0" smtClean="0">
                <a:solidFill>
                  <a:schemeClr val="tx1"/>
                </a:solidFill>
                <a:effectLst/>
                <a:latin typeface="微软雅黑" panose="020B0503020204020204" pitchFamily="34" charset="-122"/>
                <a:ea typeface="微软雅黑" panose="020B0503020204020204" pitchFamily="34" charset="-122"/>
                <a:cs typeface="+mn-cs"/>
              </a:rPr>
              <a:t> </a:t>
            </a:r>
            <a:r>
              <a:rPr lang="en-US" altLang="zh-CN" dirty="0" smtClean="0"/>
              <a:t> </a:t>
            </a:r>
            <a:r>
              <a:rPr lang="en-US" altLang="zh-CN" dirty="0"/>
              <a:t>generation.</a:t>
            </a:r>
          </a:p>
          <a:p>
            <a:endParaRPr lang="en-US" altLang="zh-CN" dirty="0"/>
          </a:p>
          <a:p>
            <a:pPr algn="l"/>
            <a:r>
              <a:rPr lang="en-US" altLang="zh-CN" dirty="0"/>
              <a:t>The raw data from the quality check goes into the spectral and radiometric calibration section, which generates the L1 radiance </a:t>
            </a:r>
            <a:r>
              <a:rPr lang="en-US" altLang="zh-CN" dirty="0" smtClean="0"/>
              <a:t>and irradiance </a:t>
            </a:r>
            <a:r>
              <a:rPr lang="en-US" altLang="zh-CN" dirty="0"/>
              <a:t>product, as well as some L1A OBC data for calibration and </a:t>
            </a:r>
            <a:r>
              <a:rPr lang="en-US" altLang="zh-CN" dirty="0" smtClean="0"/>
              <a:t>monitoring</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mɑːnɪtərɪŋ</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In-orbit </a:t>
            </a:r>
            <a:r>
              <a:rPr lang="en-US" altLang="zh-CN" dirty="0"/>
              <a:t>spectral radiometric correction section can be performed to calculate the wavelength shift and radiometric </a:t>
            </a:r>
            <a:r>
              <a:rPr lang="en-US" altLang="zh-CN" dirty="0" smtClean="0"/>
              <a:t>correction. </a:t>
            </a:r>
            <a:r>
              <a:rPr lang="en-US" altLang="zh-CN" dirty="0"/>
              <a:t>Based on </a:t>
            </a:r>
            <a:r>
              <a:rPr lang="en-US" altLang="zh-CN" dirty="0" smtClean="0"/>
              <a:t>white light source observations[ˌ</a:t>
            </a:r>
            <a:r>
              <a:rPr lang="en-US" altLang="zh-CN" dirty="0" err="1" smtClean="0"/>
              <a:t>ɑbzərˈveɪʃənz</a:t>
            </a:r>
            <a:r>
              <a:rPr lang="en-US" altLang="zh-CN" dirty="0" smtClean="0"/>
              <a:t>], </a:t>
            </a:r>
            <a:r>
              <a:rPr lang="en-US" altLang="zh-CN" dirty="0"/>
              <a:t>the </a:t>
            </a:r>
            <a:r>
              <a:rPr lang="en-US" altLang="zh-CN" dirty="0" smtClean="0"/>
              <a:t>in-orbit </a:t>
            </a:r>
            <a:r>
              <a:rPr lang="en-US" altLang="zh-CN" dirty="0"/>
              <a:t>bad pixel </a:t>
            </a:r>
            <a:r>
              <a:rPr lang="en-US" altLang="zh-CN" dirty="0" smtClean="0"/>
              <a:t>matrix</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meɪtrɪks</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a:t>
            </a:r>
            <a:r>
              <a:rPr lang="en-US" altLang="zh-CN" dirty="0"/>
              <a:t>can be updated for quality checks.</a:t>
            </a:r>
            <a:endParaRPr lang="zh-CN" altLang="en-US" dirty="0"/>
          </a:p>
        </p:txBody>
      </p:sp>
      <p:sp>
        <p:nvSpPr>
          <p:cNvPr id="4" name="灯片编号占位符 3"/>
          <p:cNvSpPr>
            <a:spLocks noGrp="1"/>
          </p:cNvSpPr>
          <p:nvPr>
            <p:ph type="sldNum" sz="quarter" idx="5"/>
          </p:nvPr>
        </p:nvSpPr>
        <p:spPr/>
        <p:txBody>
          <a:bodyPr/>
          <a:lstStyle/>
          <a:p>
            <a:fld id="{0176D025-9C82-4627-AC95-A731BB73F602}" type="slidenum">
              <a:rPr lang="zh-CN" altLang="en-US" smtClean="0"/>
              <a:t>20</a:t>
            </a:fld>
            <a:endParaRPr lang="zh-CN" altLang="en-US" dirty="0"/>
          </a:p>
        </p:txBody>
      </p:sp>
    </p:spTree>
    <p:extLst>
      <p:ext uri="{BB962C8B-B14F-4D97-AF65-F5344CB8AC3E}">
        <p14:creationId xmlns:p14="http://schemas.microsoft.com/office/powerpoint/2010/main" val="4285674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the instrument's L1 radiance and irradiance product datasets are shown, including geolocation, observation data and quality flag, which can be used for product retrieval.</a:t>
            </a:r>
            <a:endParaRPr lang="zh-CN" altLang="en-US" dirty="0"/>
          </a:p>
        </p:txBody>
      </p:sp>
      <p:sp>
        <p:nvSpPr>
          <p:cNvPr id="4" name="灯片编号占位符 3"/>
          <p:cNvSpPr>
            <a:spLocks noGrp="1"/>
          </p:cNvSpPr>
          <p:nvPr>
            <p:ph type="sldNum" sz="quarter" idx="5"/>
          </p:nvPr>
        </p:nvSpPr>
        <p:spPr/>
        <p:txBody>
          <a:bodyPr/>
          <a:lstStyle/>
          <a:p>
            <a:fld id="{0176D025-9C82-4627-AC95-A731BB73F602}" type="slidenum">
              <a:rPr lang="zh-CN" altLang="en-US" smtClean="0"/>
              <a:t>21</a:t>
            </a:fld>
            <a:endParaRPr lang="zh-CN" altLang="en-US" dirty="0"/>
          </a:p>
        </p:txBody>
      </p:sp>
    </p:spTree>
    <p:extLst>
      <p:ext uri="{BB962C8B-B14F-4D97-AF65-F5344CB8AC3E}">
        <p14:creationId xmlns:p14="http://schemas.microsoft.com/office/powerpoint/2010/main" val="1893578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pPr>
              <a:lnSpc>
                <a:spcPct val="150000"/>
              </a:lnSpc>
            </a:pPr>
            <a:r>
              <a:rPr lang="zh-CN" altLang="en-US" sz="1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感谢大家的关注，</a:t>
            </a:r>
            <a:r>
              <a:rPr lang="zh-CN" altLang="en-US" sz="1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也特别感谢</a:t>
            </a:r>
            <a:r>
              <a:rPr lang="en-US" altLang="zh-CN" sz="1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Larry</a:t>
            </a:r>
            <a:r>
              <a:rPr lang="zh-CN" altLang="en-US" sz="1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对会议的组织</a:t>
            </a:r>
            <a:r>
              <a:rPr lang="zh-CN" altLang="en-US" sz="1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。如果您在本次会议后有任何意见，也欢迎通过电子邮件与我联系。</a:t>
            </a:r>
            <a:endParaRPr lang="en-US" altLang="zh-CN" sz="1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nSpc>
                <a:spcPct val="150000"/>
              </a:lnSpc>
            </a:pPr>
            <a:r>
              <a:rPr lang="en-US" altLang="zh-CN" sz="1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 for the attention and special thanks</a:t>
            </a:r>
            <a:r>
              <a:rPr lang="en-US" altLang="zh-CN" sz="140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to </a:t>
            </a:r>
            <a:r>
              <a:rPr lang="en-US" altLang="zh-CN" sz="1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Larry for organizing the meeting. You </a:t>
            </a:r>
            <a:r>
              <a:rPr lang="en-US" altLang="zh-CN" sz="1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are also welcome to contact me by email if there have any comments after this meeting. </a:t>
            </a:r>
            <a:endParaRPr lang="zh-CN" altLang="en-US" dirty="0"/>
          </a:p>
        </p:txBody>
      </p:sp>
      <p:sp>
        <p:nvSpPr>
          <p:cNvPr id="4" name="灯片编号占位符 3"/>
          <p:cNvSpPr>
            <a:spLocks noGrp="1"/>
          </p:cNvSpPr>
          <p:nvPr>
            <p:ph type="sldNum" sz="quarter" idx="10"/>
          </p:nvPr>
        </p:nvSpPr>
        <p:spPr/>
        <p:txBody>
          <a:bodyPr/>
          <a:lstStyle/>
          <a:p>
            <a:fld id="{292EC06F-AD00-4707-81D5-DB59725F2EC8}" type="slidenum">
              <a:rPr lang="zh-CN" altLang="en-US" smtClean="0"/>
              <a:t>22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300" dirty="0"/>
              <a:t>临边仪器采用了布鲁斯特棱镜加光栅的二级色散技术，使用</a:t>
            </a:r>
            <a:r>
              <a:rPr lang="en-US" altLang="zh-CN" sz="1300" dirty="0"/>
              <a:t>3</a:t>
            </a:r>
            <a:r>
              <a:rPr lang="zh-CN" altLang="zh-CN" sz="1300" dirty="0"/>
              <a:t>个带制冷的二维</a:t>
            </a:r>
            <a:r>
              <a:rPr lang="en-US" altLang="zh-CN" sz="1300" dirty="0"/>
              <a:t>CMOS</a:t>
            </a:r>
            <a:r>
              <a:rPr lang="zh-CN" altLang="zh-CN" sz="1300" dirty="0"/>
              <a:t>探测器分别记录大气散射与偏振信息。</a:t>
            </a:r>
            <a:r>
              <a:rPr lang="en-US" altLang="zh-CN" sz="1300" dirty="0"/>
              <a:t>2</a:t>
            </a:r>
            <a:r>
              <a:rPr lang="zh-CN" altLang="zh-CN" sz="1300" dirty="0"/>
              <a:t>个探测</a:t>
            </a:r>
            <a:r>
              <a:rPr lang="zh-CN" altLang="zh-CN" sz="1300" dirty="0" smtClean="0"/>
              <a:t>波段</a:t>
            </a:r>
            <a:r>
              <a:rPr lang="zh-CN" altLang="en-US" sz="1300" dirty="0" smtClean="0"/>
              <a:t>可以覆盖</a:t>
            </a:r>
            <a:r>
              <a:rPr lang="en-US" altLang="zh-CN" sz="1300" dirty="0" smtClean="0"/>
              <a:t>286.8-504.1nm</a:t>
            </a:r>
            <a:r>
              <a:rPr lang="zh-CN" altLang="en-US" sz="1300" dirty="0" smtClean="0"/>
              <a:t>光谱范围。二者</a:t>
            </a:r>
            <a:r>
              <a:rPr lang="zh-CN" altLang="zh-CN" sz="1300" dirty="0" smtClean="0"/>
              <a:t>中间</a:t>
            </a:r>
            <a:r>
              <a:rPr lang="zh-CN" altLang="zh-CN" sz="1300" dirty="0"/>
              <a:t>有</a:t>
            </a:r>
            <a:r>
              <a:rPr lang="en-US" altLang="zh-CN" sz="1300" dirty="0"/>
              <a:t>12nm</a:t>
            </a:r>
            <a:r>
              <a:rPr lang="zh-CN" altLang="zh-CN" sz="1300" dirty="0"/>
              <a:t>的光谱</a:t>
            </a:r>
            <a:r>
              <a:rPr lang="zh-CN" altLang="zh-CN" sz="1300" dirty="0" smtClean="0"/>
              <a:t>重合</a:t>
            </a:r>
            <a:r>
              <a:rPr lang="zh-CN" altLang="en-US" sz="1300" dirty="0" smtClean="0"/>
              <a:t>，出于信噪比的考虑推荐重叠部分以波段</a:t>
            </a:r>
            <a:r>
              <a:rPr lang="en-US" altLang="zh-CN" sz="1300" dirty="0" smtClean="0"/>
              <a:t>2</a:t>
            </a:r>
            <a:r>
              <a:rPr lang="zh-CN" altLang="en-US" sz="1300" dirty="0" smtClean="0"/>
              <a:t>的观测为准</a:t>
            </a:r>
            <a:r>
              <a:rPr lang="zh-CN" altLang="zh-CN" sz="1300" dirty="0" smtClean="0"/>
              <a:t>。</a:t>
            </a:r>
            <a:r>
              <a:rPr lang="zh-CN" altLang="zh-CN" sz="1300" dirty="0"/>
              <a:t>光谱分辨率从设计时</a:t>
            </a:r>
            <a:r>
              <a:rPr lang="en-US" altLang="zh-CN" sz="1300" dirty="0"/>
              <a:t>0.6nm</a:t>
            </a:r>
            <a:r>
              <a:rPr lang="zh-CN" altLang="zh-CN" sz="1300" dirty="0"/>
              <a:t>提高至优于</a:t>
            </a:r>
            <a:r>
              <a:rPr lang="en-US" altLang="zh-CN" sz="1300" dirty="0"/>
              <a:t>0.5nm,</a:t>
            </a:r>
            <a:r>
              <a:rPr lang="zh-CN" altLang="zh-CN" sz="1300" dirty="0"/>
              <a:t>视场角从设计的</a:t>
            </a:r>
            <a:r>
              <a:rPr lang="en-US" altLang="zh-CN" sz="1300" dirty="0"/>
              <a:t>2.3*0.045</a:t>
            </a:r>
            <a:r>
              <a:rPr lang="zh-CN" altLang="zh-CN" sz="1300" dirty="0"/>
              <a:t>提高至</a:t>
            </a:r>
            <a:r>
              <a:rPr lang="en-US" altLang="zh-CN" sz="1300" dirty="0"/>
              <a:t>1.8*0.038</a:t>
            </a:r>
            <a:r>
              <a:rPr lang="zh-CN" altLang="zh-CN" sz="1300" dirty="0"/>
              <a:t>度。</a:t>
            </a:r>
          </a:p>
          <a:p>
            <a:r>
              <a:rPr lang="en-US" altLang="zh-CN" sz="1300" dirty="0"/>
              <a:t>The Limb </a:t>
            </a:r>
            <a:r>
              <a:rPr lang="en-US" altLang="zh-CN" sz="1300" dirty="0" smtClean="0"/>
              <a:t>instrument[ˈ</a:t>
            </a:r>
            <a:r>
              <a:rPr lang="en-US" altLang="zh-CN" sz="1300" dirty="0" err="1" smtClean="0"/>
              <a:t>ɪnstrəmənt</a:t>
            </a:r>
            <a:r>
              <a:rPr lang="en-US" altLang="zh-CN" sz="1300" dirty="0" smtClean="0"/>
              <a:t>] realize[ˈ</a:t>
            </a:r>
            <a:r>
              <a:rPr lang="en-US" altLang="zh-CN" sz="1300" dirty="0" err="1" smtClean="0"/>
              <a:t>riːəlaɪz</a:t>
            </a:r>
            <a:r>
              <a:rPr lang="en-US" altLang="zh-CN" sz="1300" dirty="0" smtClean="0"/>
              <a:t>] </a:t>
            </a:r>
            <a:r>
              <a:rPr lang="en-US" altLang="zh-CN" sz="1300" dirty="0"/>
              <a:t>the secondary </a:t>
            </a:r>
            <a:r>
              <a:rPr lang="en-US" altLang="zh-CN" sz="1300" dirty="0" smtClean="0"/>
              <a:t>dispersion[</a:t>
            </a:r>
            <a:r>
              <a:rPr lang="en-US" altLang="zh-CN" sz="1300" dirty="0" err="1" smtClean="0"/>
              <a:t>dɪˈspɜːrʒn</a:t>
            </a:r>
            <a:r>
              <a:rPr lang="en-US" altLang="zh-CN" sz="1300" dirty="0" smtClean="0"/>
              <a:t>] technology[</a:t>
            </a:r>
            <a:r>
              <a:rPr lang="en-US" altLang="zh-CN" sz="1300" dirty="0" err="1" smtClean="0"/>
              <a:t>tekˈnɑːlədʒi</a:t>
            </a:r>
            <a:r>
              <a:rPr lang="en-US" altLang="zh-CN" sz="1300" dirty="0" smtClean="0"/>
              <a:t>] with </a:t>
            </a:r>
            <a:r>
              <a:rPr lang="en-US" altLang="zh-CN" sz="1300" dirty="0"/>
              <a:t>Brewster prism and grating, and uses three </a:t>
            </a:r>
            <a:r>
              <a:rPr lang="en-US" altLang="zh-CN" sz="1300" dirty="0" smtClean="0"/>
              <a:t>two-dimensional[</a:t>
            </a:r>
            <a:r>
              <a:rPr lang="en-US" altLang="zh-CN" sz="1300" dirty="0" err="1" smtClean="0"/>
              <a:t>daɪˈmenʃənl</a:t>
            </a:r>
            <a:r>
              <a:rPr lang="en-US" altLang="zh-CN" sz="1300" dirty="0" smtClean="0"/>
              <a:t>] </a:t>
            </a:r>
            <a:r>
              <a:rPr lang="en-US" altLang="zh-CN" sz="1300" dirty="0"/>
              <a:t>CMOS detectors with </a:t>
            </a:r>
            <a:r>
              <a:rPr lang="en-US" altLang="zh-CN" sz="1300" dirty="0" smtClean="0"/>
              <a:t>refrigeration[</a:t>
            </a:r>
            <a:r>
              <a:rPr lang="en-US" altLang="zh-CN" sz="1300" dirty="0" err="1" smtClean="0"/>
              <a:t>rɪˌfrɪdʒə'reɪʃ</a:t>
            </a:r>
            <a:r>
              <a:rPr lang="en-US" altLang="zh-CN" sz="1300" dirty="0" smtClean="0"/>
              <a:t>(ə)n] </a:t>
            </a:r>
            <a:r>
              <a:rPr lang="en-US" altLang="zh-CN" sz="1300" dirty="0"/>
              <a:t>to </a:t>
            </a:r>
            <a:r>
              <a:rPr lang="en-US" altLang="zh-CN" sz="1300" dirty="0" smtClean="0"/>
              <a:t>record[ˈ</a:t>
            </a:r>
            <a:r>
              <a:rPr lang="en-US" altLang="zh-CN" sz="1300" dirty="0" err="1" smtClean="0"/>
              <a:t>rekərd</a:t>
            </a:r>
            <a:r>
              <a:rPr lang="en-US" altLang="zh-CN" sz="1300" dirty="0" smtClean="0"/>
              <a:t>] </a:t>
            </a:r>
            <a:r>
              <a:rPr lang="en-US" altLang="zh-CN" sz="1300" dirty="0"/>
              <a:t>the </a:t>
            </a:r>
            <a:r>
              <a:rPr lang="en-US" altLang="zh-CN" sz="1300" dirty="0" smtClean="0"/>
              <a:t>atmospheric[ˌ</a:t>
            </a:r>
            <a:r>
              <a:rPr lang="en-US" altLang="zh-CN" sz="1300" dirty="0" err="1" smtClean="0"/>
              <a:t>ætməsˈferɪk</a:t>
            </a:r>
            <a:r>
              <a:rPr lang="en-US" altLang="zh-CN" sz="1300" dirty="0" smtClean="0"/>
              <a:t>] </a:t>
            </a:r>
            <a:r>
              <a:rPr lang="en-US" altLang="zh-CN" sz="1300" dirty="0"/>
              <a:t>scattering and </a:t>
            </a:r>
            <a:r>
              <a:rPr lang="en-US" altLang="zh-CN" sz="1300" dirty="0" smtClean="0"/>
              <a:t>polarization[ˌ</a:t>
            </a:r>
            <a:r>
              <a:rPr lang="en-US" altLang="zh-CN" sz="1300" dirty="0" err="1" smtClean="0"/>
              <a:t>poʊlərəˈzeɪʃn</a:t>
            </a:r>
            <a:r>
              <a:rPr lang="en-US" altLang="zh-CN" sz="1300" dirty="0" smtClean="0"/>
              <a:t>] information[ˌ</a:t>
            </a:r>
            <a:r>
              <a:rPr lang="en-US" altLang="zh-CN" sz="1300" dirty="0" err="1" smtClean="0"/>
              <a:t>ɪnfərˈmeɪʃn</a:t>
            </a:r>
            <a:r>
              <a:rPr lang="en-US" altLang="zh-CN" sz="1300" dirty="0" smtClean="0"/>
              <a:t>] respectively[</a:t>
            </a:r>
            <a:r>
              <a:rPr lang="en-US" altLang="zh-CN" sz="1300" dirty="0" err="1" smtClean="0"/>
              <a:t>rɪˈspektɪvli</a:t>
            </a:r>
            <a:r>
              <a:rPr lang="en-US" altLang="zh-CN" sz="1300" dirty="0" smtClean="0"/>
              <a:t>]. Two detection bands can cover the spectral range of 286.8-504.1 nm. </a:t>
            </a:r>
            <a:r>
              <a:rPr lang="en-US" altLang="zh-CN" sz="1300" dirty="0"/>
              <a:t>There is 12 nm spectral </a:t>
            </a:r>
            <a:r>
              <a:rPr lang="en-US" altLang="zh-CN" sz="1300" dirty="0" smtClean="0"/>
              <a:t>overlap[ˌ</a:t>
            </a:r>
            <a:r>
              <a:rPr lang="en-US" altLang="zh-CN" sz="1300" dirty="0" err="1" smtClean="0"/>
              <a:t>oʊvərˈlæp</a:t>
            </a:r>
            <a:r>
              <a:rPr lang="en-US" altLang="zh-CN" sz="1300" dirty="0" smtClean="0"/>
              <a:t>] </a:t>
            </a:r>
            <a:r>
              <a:rPr lang="en-US" altLang="zh-CN" sz="1300" dirty="0"/>
              <a:t>between the two detection bands</a:t>
            </a:r>
            <a:r>
              <a:rPr lang="en-US" altLang="zh-CN" sz="1300" dirty="0" smtClean="0"/>
              <a:t>. For the sake of SNR, the overlapping part is recommended to be based on the observation of band 2.  </a:t>
            </a:r>
            <a:r>
              <a:rPr lang="en-US" altLang="zh-CN" sz="1300" dirty="0"/>
              <a:t>The spectral resolution changed from 0.6 nm to better than 0.5 nm, and the field of view </a:t>
            </a:r>
            <a:r>
              <a:rPr lang="en-US" altLang="zh-CN" sz="1300" dirty="0" smtClean="0"/>
              <a:t>increased from 2.3 * 0.045 to 1.8 * 0.038 degrees.</a:t>
            </a:r>
            <a:endParaRPr lang="zh-CN" altLang="zh-CN" sz="1300" dirty="0"/>
          </a:p>
          <a:p>
            <a:endParaRPr lang="zh-CN" altLang="en-US" dirty="0"/>
          </a:p>
        </p:txBody>
      </p:sp>
      <p:sp>
        <p:nvSpPr>
          <p:cNvPr id="4" name="灯片编号占位符 3"/>
          <p:cNvSpPr>
            <a:spLocks noGrp="1"/>
          </p:cNvSpPr>
          <p:nvPr>
            <p:ph type="sldNum" sz="quarter" idx="10"/>
          </p:nvPr>
        </p:nvSpPr>
        <p:spPr/>
        <p:txBody>
          <a:bodyPr/>
          <a:lstStyle/>
          <a:p>
            <a:fld id="{292EC06F-AD00-4707-81D5-DB59725F2EC8}" type="slidenum">
              <a:rPr lang="zh-CN" altLang="en-US" smtClean="0"/>
              <a:t>3</a:t>
            </a:fld>
            <a:endParaRPr lang="zh-CN" altLang="en-US"/>
          </a:p>
        </p:txBody>
      </p:sp>
    </p:spTree>
    <p:extLst>
      <p:ext uri="{BB962C8B-B14F-4D97-AF65-F5344CB8AC3E}">
        <p14:creationId xmlns:p14="http://schemas.microsoft.com/office/powerpoint/2010/main" val="1482215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defTabSz="990752">
              <a:defRPr/>
            </a:pPr>
            <a:r>
              <a:rPr lang="en-US" altLang="zh-CN" dirty="0" smtClean="0"/>
              <a:t>L1</a:t>
            </a:r>
            <a:r>
              <a:rPr lang="zh-CN" altLang="en-US" dirty="0" smtClean="0"/>
              <a:t>产品处理流程如上图所示。</a:t>
            </a:r>
            <a:r>
              <a:rPr lang="en-US" altLang="zh-CN" dirty="0" smtClean="0"/>
              <a:t>L0</a:t>
            </a:r>
            <a:r>
              <a:rPr lang="zh-CN" altLang="en-US" dirty="0" smtClean="0"/>
              <a:t>数据经过解码、地理定位、坏像元检测、暗电流处理、光谱定标、辐射定标、偏振订正、质量控制等处理生成</a:t>
            </a:r>
            <a:r>
              <a:rPr lang="en-US" altLang="zh-CN" dirty="0" smtClean="0"/>
              <a:t>L1</a:t>
            </a:r>
            <a:r>
              <a:rPr lang="zh-CN" altLang="en-US" dirty="0" smtClean="0"/>
              <a:t>数据。其中暗电流处理过程是指基于</a:t>
            </a:r>
            <a:r>
              <a:rPr lang="zh-CN" altLang="zh-CN" sz="1300" dirty="0"/>
              <a:t>暗电流模型</a:t>
            </a:r>
            <a:r>
              <a:rPr lang="zh-CN" altLang="en-US" sz="1300" dirty="0"/>
              <a:t>，</a:t>
            </a:r>
            <a:r>
              <a:rPr lang="zh-CN" altLang="zh-CN" sz="1300" dirty="0"/>
              <a:t>用暗参考列的输出来表征光照区亮像元的暗电流水平</a:t>
            </a:r>
            <a:r>
              <a:rPr lang="zh-CN" altLang="en-US" sz="1300" dirty="0" smtClean="0"/>
              <a:t>。左图展示了暗像元与亮像元在</a:t>
            </a:r>
            <a:r>
              <a:rPr lang="en-US" altLang="zh-CN" sz="1300" dirty="0" smtClean="0"/>
              <a:t>CMOS</a:t>
            </a:r>
            <a:r>
              <a:rPr lang="zh-CN" altLang="en-US" sz="1300" dirty="0" smtClean="0"/>
              <a:t>面阵上的分布，右图</a:t>
            </a:r>
            <a:r>
              <a:rPr lang="zh-CN" altLang="en-US" sz="1300" dirty="0"/>
              <a:t>是发射前测量的暗电流模型。</a:t>
            </a:r>
            <a:r>
              <a:rPr lang="zh-CN" altLang="zh-CN" sz="1300" dirty="0"/>
              <a:t>在轨后每月在阴影区会执行一次</a:t>
            </a:r>
            <a:r>
              <a:rPr lang="zh-CN" altLang="en-US" sz="1300" dirty="0"/>
              <a:t>漫反射板</a:t>
            </a:r>
            <a:r>
              <a:rPr lang="zh-CN" altLang="zh-CN" sz="1300" dirty="0"/>
              <a:t>的盲板观测以实现暗电流模型的更新。</a:t>
            </a:r>
            <a:endParaRPr lang="zh-CN" altLang="en-US" sz="1300" dirty="0"/>
          </a:p>
          <a:p>
            <a:pPr marL="0" lvl="1" defTabSz="990752">
              <a:defRPr/>
            </a:pPr>
            <a:r>
              <a:rPr lang="en-US" altLang="zh-CN" dirty="0" smtClean="0"/>
              <a:t>L1 product processing flow was shown in the figure above. L1 data is generated from L0 data through decoding, geographic</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[ˌ</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dʒiəˈgræfɪk</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0" i="0" kern="1200" dirty="0" smtClean="0">
                <a:solidFill>
                  <a:schemeClr val="tx1"/>
                </a:solidFill>
                <a:effectLst/>
                <a:latin typeface="微软雅黑" panose="020B0503020204020204" pitchFamily="34" charset="-122"/>
                <a:ea typeface="微软雅黑" panose="020B0503020204020204" pitchFamily="34" charset="-122"/>
                <a:cs typeface="+mn-cs"/>
              </a:rPr>
              <a:t> </a:t>
            </a:r>
            <a:r>
              <a:rPr lang="en-US" altLang="zh-CN" dirty="0" smtClean="0"/>
              <a:t> positioning, bad pixel detection, dark current processing, spectral calibration, radiometric calibration, polarization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[ˌ</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poʊlərəˈzeɪʃn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correction, and quality[ˈ</a:t>
            </a:r>
            <a:r>
              <a:rPr lang="en-US" altLang="zh-CN" dirty="0" err="1" smtClean="0"/>
              <a:t>kwɑːləti</a:t>
            </a:r>
            <a:r>
              <a:rPr lang="en-US" altLang="zh-CN" dirty="0" smtClean="0"/>
              <a:t>] control. Along them, the dark current processing aims to obtain[</a:t>
            </a:r>
            <a:r>
              <a:rPr lang="en-US" altLang="zh-CN" dirty="0" err="1" smtClean="0"/>
              <a:t>əbˈteɪn</a:t>
            </a:r>
            <a:r>
              <a:rPr lang="en-US" altLang="zh-CN" dirty="0" smtClean="0"/>
              <a:t>] the dark current of light area by the dark area based on the dark current model</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mɑːdl</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The left figure shows the distribution of dark and bright pixels on the CMOS array</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əˈreɪ</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the right figure is the dark current model measured before launch.</a:t>
            </a:r>
            <a:r>
              <a:rPr lang="en-US" altLang="zh-CN" baseline="0" dirty="0" smtClean="0"/>
              <a:t> T</a:t>
            </a:r>
            <a:r>
              <a:rPr lang="en-US" altLang="zh-CN" dirty="0" smtClean="0"/>
              <a:t>he model could</a:t>
            </a:r>
            <a:r>
              <a:rPr lang="en-US" altLang="zh-CN" baseline="0" dirty="0" smtClean="0"/>
              <a:t> be updated </a:t>
            </a:r>
            <a:r>
              <a:rPr lang="en-US" altLang="zh-CN" dirty="0" smtClean="0"/>
              <a:t>once a month by observing the blind reference board in-orbit.</a:t>
            </a:r>
            <a:endParaRPr lang="zh-CN" altLang="en-US" dirty="0"/>
          </a:p>
        </p:txBody>
      </p:sp>
      <p:sp>
        <p:nvSpPr>
          <p:cNvPr id="4" name="灯片编号占位符 3"/>
          <p:cNvSpPr>
            <a:spLocks noGrp="1"/>
          </p:cNvSpPr>
          <p:nvPr>
            <p:ph type="sldNum" sz="quarter" idx="10"/>
          </p:nvPr>
        </p:nvSpPr>
        <p:spPr/>
        <p:txBody>
          <a:bodyPr/>
          <a:lstStyle/>
          <a:p>
            <a:fld id="{0176D025-9C82-4627-AC95-A731BB73F602}" type="slidenum">
              <a:rPr lang="zh-CN" altLang="en-US" smtClean="0"/>
              <a:t>4</a:t>
            </a:fld>
            <a:endParaRPr lang="zh-CN" altLang="en-US" dirty="0"/>
          </a:p>
        </p:txBody>
      </p:sp>
    </p:spTree>
    <p:extLst>
      <p:ext uri="{BB962C8B-B14F-4D97-AF65-F5344CB8AC3E}">
        <p14:creationId xmlns:p14="http://schemas.microsoft.com/office/powerpoint/2010/main" val="296014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zh-CN" altLang="zh-CN" sz="1300" dirty="0"/>
              <a:t>发射前已经使用可调谐激光器精确确定了探测器像元位置与波长之间对应关系</a:t>
            </a:r>
            <a:r>
              <a:rPr lang="en-US" altLang="zh-CN" sz="1300" dirty="0"/>
              <a:t>,</a:t>
            </a:r>
            <a:r>
              <a:rPr lang="zh-CN" altLang="en-US" sz="1300" dirty="0">
                <a:latin typeface="黑体" pitchFamily="49" charset="-122"/>
                <a:ea typeface="黑体" pitchFamily="49" charset="-122"/>
              </a:rPr>
              <a:t>光谱定标拟合残差小于</a:t>
            </a:r>
            <a:r>
              <a:rPr lang="en-US" altLang="zh-CN" sz="1300" dirty="0">
                <a:latin typeface="黑体" pitchFamily="49" charset="-122"/>
                <a:ea typeface="黑体" pitchFamily="49" charset="-122"/>
              </a:rPr>
              <a:t>0.01nm</a:t>
            </a:r>
            <a:r>
              <a:rPr lang="zh-CN" altLang="zh-CN" sz="1300" dirty="0"/>
              <a:t>。在轨后每月在阴影区会执行一次星上汞灯的观测，对这一对应关系进行修正。</a:t>
            </a:r>
            <a:r>
              <a:rPr lang="zh-CN" altLang="en-US" sz="1300" dirty="0"/>
              <a:t>同时</a:t>
            </a:r>
            <a:r>
              <a:rPr lang="zh-CN" altLang="zh-CN" sz="1300" dirty="0"/>
              <a:t>每月在阳照区会执行一次太阳光谱的观测</a:t>
            </a:r>
            <a:r>
              <a:rPr lang="zh-CN" altLang="zh-CN" sz="1300" dirty="0" smtClean="0"/>
              <a:t>，</a:t>
            </a:r>
            <a:r>
              <a:rPr lang="zh-CN" altLang="en-US" sz="1300" dirty="0" smtClean="0"/>
              <a:t>太阳观测数据经过多普勒频移修正后与</a:t>
            </a:r>
            <a:r>
              <a:rPr lang="en-US" altLang="zh-CN" sz="1300" dirty="0" smtClean="0"/>
              <a:t>TSIS-1</a:t>
            </a:r>
            <a:r>
              <a:rPr lang="en-US" altLang="zh-CN" sz="1300" baseline="0" dirty="0" smtClean="0"/>
              <a:t> HSRS</a:t>
            </a:r>
            <a:r>
              <a:rPr lang="zh-CN" altLang="en-US" sz="1300" dirty="0" smtClean="0"/>
              <a:t>的理论太阳光谱进行比较，</a:t>
            </a:r>
            <a:r>
              <a:rPr lang="zh-CN" altLang="zh-CN" sz="1300" dirty="0" smtClean="0"/>
              <a:t>用来对汞灯光谱定标结果进行</a:t>
            </a:r>
            <a:r>
              <a:rPr lang="zh-CN" altLang="en-US" dirty="0" smtClean="0"/>
              <a:t>检验</a:t>
            </a:r>
            <a:r>
              <a:rPr lang="zh-CN" altLang="zh-CN" sz="1300" dirty="0" smtClean="0"/>
              <a:t>。</a:t>
            </a:r>
            <a:endParaRPr lang="zh-CN" altLang="en-US" sz="1300" dirty="0" smtClean="0"/>
          </a:p>
          <a:p>
            <a:r>
              <a:rPr lang="en-US" altLang="zh-CN" dirty="0" smtClean="0"/>
              <a:t>Spectral calibration correspondence</a:t>
            </a:r>
            <a:r>
              <a:rPr lang="en-US" altLang="zh-CN" sz="1200" b="0" i="0" kern="1200" dirty="0" smtClean="0">
                <a:solidFill>
                  <a:schemeClr val="tx1"/>
                </a:solidFill>
                <a:effectLst/>
                <a:latin typeface="微软雅黑" panose="020B0503020204020204" pitchFamily="34" charset="-122"/>
                <a:ea typeface="微软雅黑" panose="020B0503020204020204" pitchFamily="34" charset="-122"/>
                <a:cs typeface="+mn-cs"/>
              </a:rPr>
              <a:t> </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[ˌ</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kɔːrəˈspɑːndəns</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has been accurately</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ækjərətli</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determined using a tunable laser before launch, and the spectral calibration fitting residual</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rɪˈzɪdʒuəl</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is less than 0.01 nm. After launch, the observation of mercury</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mɜːrkjəri</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lamp on the satellite will be carried out once a month in the shadow area to correct this correspondence</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[ˌ</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kɔːrəˈspɑːndəns</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 At the same time, the solar spectrum observation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[ˌ</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ɑːbzərˈveɪʃn</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will be carried out once a month in the sunshine area.</a:t>
            </a:r>
            <a:r>
              <a:rPr lang="en-US" altLang="zh-CN" baseline="0" dirty="0" smtClean="0"/>
              <a:t> The solar observation data are compared with the theoretical solar spectrum of TSIS-1 HSRS after Doppler frequency</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friːkwənsi</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baseline="0" dirty="0" smtClean="0"/>
              <a:t> shift correction. It is used to test the spectrum calibration results of mercury</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[ˈ</a:t>
            </a:r>
            <a:r>
              <a:rPr lang="en-US" altLang="zh-CN" sz="1200" b="1" kern="1200" dirty="0" err="1" smtClean="0">
                <a:solidFill>
                  <a:schemeClr val="tx1"/>
                </a:solidFill>
                <a:effectLst/>
                <a:latin typeface="微软雅黑" panose="020B0503020204020204" pitchFamily="34" charset="-122"/>
                <a:ea typeface="微软雅黑" panose="020B0503020204020204" pitchFamily="34" charset="-122"/>
                <a:cs typeface="+mn-cs"/>
              </a:rPr>
              <a:t>mɜːrkjəri</a:t>
            </a:r>
            <a:r>
              <a:rPr lang="en-US" altLang="zh-CN" sz="1200" b="1" kern="1200" dirty="0" smtClean="0">
                <a:solidFill>
                  <a:schemeClr val="tx1"/>
                </a:solidFill>
                <a:effectLst/>
                <a:latin typeface="微软雅黑" panose="020B0503020204020204" pitchFamily="34" charset="-122"/>
                <a:ea typeface="微软雅黑" panose="020B0503020204020204" pitchFamily="34" charset="-122"/>
                <a:cs typeface="+mn-cs"/>
              </a:rPr>
              <a:t>]</a:t>
            </a:r>
            <a:r>
              <a:rPr lang="en-US" altLang="zh-CN" dirty="0" smtClean="0"/>
              <a:t> </a:t>
            </a:r>
            <a:r>
              <a:rPr lang="en-US" altLang="zh-CN" baseline="0" dirty="0" smtClean="0"/>
              <a:t> lamp.</a:t>
            </a:r>
            <a:endParaRPr lang="zh-CN" altLang="en-US" dirty="0"/>
          </a:p>
        </p:txBody>
      </p:sp>
      <p:sp>
        <p:nvSpPr>
          <p:cNvPr id="4" name="灯片编号占位符 3"/>
          <p:cNvSpPr>
            <a:spLocks noGrp="1"/>
          </p:cNvSpPr>
          <p:nvPr>
            <p:ph type="sldNum" sz="quarter" idx="10"/>
          </p:nvPr>
        </p:nvSpPr>
        <p:spPr/>
        <p:txBody>
          <a:bodyPr/>
          <a:lstStyle/>
          <a:p>
            <a:fld id="{0176D025-9C82-4627-AC95-A731BB73F602}" type="slidenum">
              <a:rPr lang="zh-CN" altLang="en-US" smtClean="0"/>
              <a:t>5</a:t>
            </a:fld>
            <a:endParaRPr lang="zh-CN" altLang="en-US" dirty="0"/>
          </a:p>
        </p:txBody>
      </p:sp>
    </p:spTree>
    <p:extLst>
      <p:ext uri="{BB962C8B-B14F-4D97-AF65-F5344CB8AC3E}">
        <p14:creationId xmlns:p14="http://schemas.microsoft.com/office/powerpoint/2010/main" val="326651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en-US" altLang="zh-CN" sz="1300" dirty="0"/>
              <a:t>OMSL</a:t>
            </a:r>
            <a:r>
              <a:rPr lang="zh-CN" altLang="zh-CN" sz="1300" dirty="0"/>
              <a:t>在轨没有监测光谱响应函数变化的装置，</a:t>
            </a:r>
            <a:r>
              <a:rPr lang="zh-CN" altLang="en-US" sz="1300" dirty="0"/>
              <a:t>同时环境差异对光谱响应函数基本无影响，因此</a:t>
            </a:r>
            <a:r>
              <a:rPr lang="zh-CN" altLang="zh-CN" sz="1300" dirty="0"/>
              <a:t>将一直沿用发射前</a:t>
            </a:r>
            <a:r>
              <a:rPr lang="zh-CN" altLang="en-US" sz="1300" dirty="0"/>
              <a:t>利用可连续扫描的</a:t>
            </a:r>
            <a:r>
              <a:rPr lang="zh-CN" altLang="zh-CN" sz="1300" dirty="0"/>
              <a:t>可调激光器测量的数据。</a:t>
            </a:r>
          </a:p>
          <a:p>
            <a:r>
              <a:rPr lang="en-US" altLang="zh-CN" dirty="0" smtClean="0"/>
              <a:t>OMSL do</a:t>
            </a:r>
            <a:r>
              <a:rPr lang="en-US" altLang="zh-CN" baseline="0" dirty="0" smtClean="0"/>
              <a:t> not </a:t>
            </a:r>
            <a:r>
              <a:rPr lang="en-US" altLang="zh-CN" dirty="0" smtClean="0"/>
              <a:t>have device to monitor the change of the spectral response function in orbit, and the environmental difference has no effect on the spectral response function basically. Therefore, the data measured by the continuously scanning tunable laser before launch will always be used.</a:t>
            </a:r>
            <a:endParaRPr lang="zh-CN" altLang="en-US" dirty="0"/>
          </a:p>
        </p:txBody>
      </p:sp>
      <p:sp>
        <p:nvSpPr>
          <p:cNvPr id="4" name="灯片编号占位符 3"/>
          <p:cNvSpPr>
            <a:spLocks noGrp="1"/>
          </p:cNvSpPr>
          <p:nvPr>
            <p:ph type="sldNum" sz="quarter" idx="10"/>
          </p:nvPr>
        </p:nvSpPr>
        <p:spPr/>
        <p:txBody>
          <a:bodyPr/>
          <a:lstStyle/>
          <a:p>
            <a:fld id="{0176D025-9C82-4627-AC95-A731BB73F602}" type="slidenum">
              <a:rPr lang="zh-CN" altLang="en-US" smtClean="0"/>
              <a:t>6</a:t>
            </a:fld>
            <a:endParaRPr lang="zh-CN" altLang="en-US" dirty="0"/>
          </a:p>
        </p:txBody>
      </p:sp>
    </p:spTree>
    <p:extLst>
      <p:ext uri="{BB962C8B-B14F-4D97-AF65-F5344CB8AC3E}">
        <p14:creationId xmlns:p14="http://schemas.microsoft.com/office/powerpoint/2010/main" val="193913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在轨使用</a:t>
            </a:r>
            <a:r>
              <a:rPr lang="zh-CN" altLang="zh-CN" sz="1300" dirty="0"/>
              <a:t>每月一次星上钨灯</a:t>
            </a:r>
            <a:r>
              <a:rPr lang="zh-CN" altLang="en-US" sz="1300" dirty="0"/>
              <a:t>观测实现</a:t>
            </a:r>
            <a:r>
              <a:rPr lang="zh-CN" altLang="en-US" dirty="0" smtClean="0"/>
              <a:t>辐亮度定标，</a:t>
            </a:r>
            <a:r>
              <a:rPr lang="zh-CN" altLang="zh-CN" sz="1300" dirty="0"/>
              <a:t>经非线性订正后通过线性比例关系对发射前地面定标查找表进行修正。</a:t>
            </a:r>
            <a:r>
              <a:rPr lang="zh-CN" altLang="en-US" sz="1300" dirty="0"/>
              <a:t>发射前分别使用了三种不同的溯源方式，直接溯源至</a:t>
            </a:r>
            <a:r>
              <a:rPr lang="en-US" altLang="zh-CN" sz="1300" dirty="0"/>
              <a:t>NIM</a:t>
            </a:r>
            <a:r>
              <a:rPr lang="zh-CN" altLang="en-US" sz="1300" dirty="0"/>
              <a:t>高温黑体的方式，实现了最高的精度水平。</a:t>
            </a:r>
            <a:endParaRPr lang="en-US" altLang="zh-CN" sz="1300" dirty="0"/>
          </a:p>
          <a:p>
            <a:r>
              <a:rPr lang="en-US" altLang="zh-CN" dirty="0" smtClean="0"/>
              <a:t>The radiance calibration is realized by using the monthly observation of the tungsten lamp in orbit. After nonlinear correction, the look-up table of the ground calibration before launch is corrected through linear relationship. Three different tracing methods were used before launch, directly tracing to NIM high-temperature blackbody, achieving the highest accuracy level.</a:t>
            </a:r>
            <a:endParaRPr lang="zh-CN" altLang="en-US" dirty="0"/>
          </a:p>
        </p:txBody>
      </p:sp>
      <p:sp>
        <p:nvSpPr>
          <p:cNvPr id="4" name="灯片编号占位符 3"/>
          <p:cNvSpPr>
            <a:spLocks noGrp="1"/>
          </p:cNvSpPr>
          <p:nvPr>
            <p:ph type="sldNum" sz="quarter" idx="10"/>
          </p:nvPr>
        </p:nvSpPr>
        <p:spPr/>
        <p:txBody>
          <a:bodyPr/>
          <a:lstStyle/>
          <a:p>
            <a:fld id="{0176D025-9C82-4627-AC95-A731BB73F602}" type="slidenum">
              <a:rPr lang="zh-CN" altLang="en-US" smtClean="0"/>
              <a:t>7</a:t>
            </a:fld>
            <a:endParaRPr lang="zh-CN" altLang="en-US" dirty="0"/>
          </a:p>
        </p:txBody>
      </p:sp>
    </p:spTree>
    <p:extLst>
      <p:ext uri="{BB962C8B-B14F-4D97-AF65-F5344CB8AC3E}">
        <p14:creationId xmlns:p14="http://schemas.microsoft.com/office/powerpoint/2010/main" val="157599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90752">
              <a:defRPr/>
            </a:pPr>
            <a:r>
              <a:rPr lang="zh-CN" altLang="en-US" sz="1300" dirty="0"/>
              <a:t>在轨辐照度定标由</a:t>
            </a:r>
            <a:r>
              <a:rPr lang="zh-CN" altLang="zh-CN" sz="1300" dirty="0"/>
              <a:t>每月执行的对太阳光谱的观测</a:t>
            </a:r>
            <a:r>
              <a:rPr lang="zh-CN" altLang="en-US" sz="1300" dirty="0"/>
              <a:t>完成。</a:t>
            </a:r>
            <a:r>
              <a:rPr lang="zh-CN" altLang="zh-CN" sz="1300" dirty="0"/>
              <a:t>经非线性</a:t>
            </a:r>
            <a:r>
              <a:rPr lang="zh-CN" altLang="en-US" sz="1300" dirty="0"/>
              <a:t>与漫反板方向性</a:t>
            </a:r>
            <a:r>
              <a:rPr lang="zh-CN" altLang="zh-CN" sz="1300" dirty="0"/>
              <a:t>订正后通过线性比例关系对发射前地面定标查找表进行修正。</a:t>
            </a:r>
            <a:r>
              <a:rPr lang="zh-CN" altLang="en-US" sz="1300" dirty="0"/>
              <a:t>左图为发射前测量的辐照度定标查找表，右图为漫反板方向性订正系数。</a:t>
            </a:r>
            <a:endParaRPr lang="en-US" altLang="zh-CN" sz="1300" dirty="0"/>
          </a:p>
          <a:p>
            <a:pPr defTabSz="990752">
              <a:defRPr/>
            </a:pPr>
            <a:r>
              <a:rPr lang="en-US" altLang="zh-CN" sz="1300" dirty="0"/>
              <a:t>The in-orbit irradiance calibration is achieved by the monthly observation of the solar spectrum. After the correction of nonlinear and diffuse board directivity, the pre-launch ground calibration lookup table is corrected by linear proportional relationship. The left figure shows the irradiance calibration lookup table measured before launch, and the right figure shows the directional correction coefficient of the diffuse board.</a:t>
            </a:r>
            <a:endParaRPr lang="zh-CN" altLang="en-US" sz="1300" dirty="0"/>
          </a:p>
          <a:p>
            <a:endParaRPr lang="zh-CN" altLang="en-US" dirty="0"/>
          </a:p>
        </p:txBody>
      </p:sp>
      <p:sp>
        <p:nvSpPr>
          <p:cNvPr id="4" name="灯片编号占位符 3"/>
          <p:cNvSpPr>
            <a:spLocks noGrp="1"/>
          </p:cNvSpPr>
          <p:nvPr>
            <p:ph type="sldNum" sz="quarter" idx="10"/>
          </p:nvPr>
        </p:nvSpPr>
        <p:spPr/>
        <p:txBody>
          <a:bodyPr/>
          <a:lstStyle/>
          <a:p>
            <a:fld id="{0176D025-9C82-4627-AC95-A731BB73F602}" type="slidenum">
              <a:rPr lang="zh-CN" altLang="en-US" smtClean="0"/>
              <a:t>8</a:t>
            </a:fld>
            <a:endParaRPr lang="zh-CN" altLang="en-US" dirty="0"/>
          </a:p>
        </p:txBody>
      </p:sp>
    </p:spTree>
    <p:extLst>
      <p:ext uri="{BB962C8B-B14F-4D97-AF65-F5344CB8AC3E}">
        <p14:creationId xmlns:p14="http://schemas.microsoft.com/office/powerpoint/2010/main" val="927992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300" dirty="0"/>
              <a:t>在轨后非线性修正拟合系数使用发射前测量值。左图是</a:t>
            </a:r>
            <a:r>
              <a:rPr lang="zh-CN" altLang="en-US" sz="1300" dirty="0">
                <a:latin typeface="黑体" panose="02010609060101010101" pitchFamily="49" charset="-122"/>
                <a:ea typeface="黑体" panose="02010609060101010101" pitchFamily="49" charset="-122"/>
              </a:rPr>
              <a:t>非线性修正前后积分时间归一化</a:t>
            </a:r>
            <a:r>
              <a:rPr lang="en-US" altLang="zh-CN" sz="1300" dirty="0">
                <a:latin typeface="黑体" panose="02010609060101010101" pitchFamily="49" charset="-122"/>
                <a:ea typeface="黑体" panose="02010609060101010101" pitchFamily="49" charset="-122"/>
              </a:rPr>
              <a:t>DN (IDN) </a:t>
            </a:r>
            <a:r>
              <a:rPr lang="zh-CN" altLang="en-US" sz="1300" dirty="0">
                <a:latin typeface="黑体" panose="02010609060101010101" pitchFamily="49" charset="-122"/>
                <a:ea typeface="黑体" panose="02010609060101010101" pitchFamily="49" charset="-122"/>
              </a:rPr>
              <a:t>对比，</a:t>
            </a:r>
            <a:r>
              <a:rPr lang="zh-CN" altLang="en-US" sz="1300" dirty="0"/>
              <a:t>不同颜色代表不同输入能量。经非线性修正后</a:t>
            </a:r>
            <a:r>
              <a:rPr lang="en-US" altLang="zh-CN" sz="1300" dirty="0"/>
              <a:t>,</a:t>
            </a:r>
            <a:r>
              <a:rPr lang="zh-CN" altLang="en-US" sz="1300" dirty="0"/>
              <a:t>改进了</a:t>
            </a:r>
            <a:r>
              <a:rPr lang="en-US" altLang="zh-CN" sz="1300" dirty="0"/>
              <a:t>IDN</a:t>
            </a:r>
            <a:r>
              <a:rPr lang="zh-CN" altLang="en-US" sz="1300" dirty="0"/>
              <a:t>值不能重叠在一起的问题。右图显示非线性修正前后</a:t>
            </a:r>
            <a:r>
              <a:rPr lang="en-US" altLang="zh-CN" sz="1300" dirty="0">
                <a:latin typeface="黑体" panose="02010609060101010101" pitchFamily="49" charset="-122"/>
                <a:ea typeface="黑体" panose="02010609060101010101" pitchFamily="49" charset="-122"/>
              </a:rPr>
              <a:t>DN</a:t>
            </a:r>
            <a:r>
              <a:rPr lang="zh-CN" altLang="en-US" sz="1300" dirty="0">
                <a:latin typeface="黑体" panose="02010609060101010101" pitchFamily="49" charset="-122"/>
                <a:ea typeface="黑体" panose="02010609060101010101" pitchFamily="49" charset="-122"/>
              </a:rPr>
              <a:t>值的相对差异从</a:t>
            </a:r>
            <a:r>
              <a:rPr lang="en-US" altLang="zh-CN" sz="1300" dirty="0">
                <a:latin typeface="黑体" panose="02010609060101010101" pitchFamily="49" charset="-122"/>
                <a:ea typeface="黑体" panose="02010609060101010101" pitchFamily="49" charset="-122"/>
              </a:rPr>
              <a:t>6%</a:t>
            </a:r>
            <a:r>
              <a:rPr lang="zh-CN" altLang="en-US" sz="1300" dirty="0">
                <a:latin typeface="黑体" panose="02010609060101010101" pitchFamily="49" charset="-122"/>
                <a:ea typeface="黑体" panose="02010609060101010101" pitchFamily="49" charset="-122"/>
              </a:rPr>
              <a:t>降低到</a:t>
            </a:r>
            <a:r>
              <a:rPr lang="en-US" altLang="zh-CN" sz="1300" dirty="0">
                <a:latin typeface="黑体" panose="02010609060101010101" pitchFamily="49" charset="-122"/>
                <a:ea typeface="黑体" panose="02010609060101010101" pitchFamily="49" charset="-122"/>
              </a:rPr>
              <a:t>1%</a:t>
            </a:r>
            <a:r>
              <a:rPr lang="zh-CN" altLang="en-US" sz="1300" dirty="0">
                <a:latin typeface="黑体" panose="02010609060101010101" pitchFamily="49" charset="-122"/>
                <a:ea typeface="黑体" panose="02010609060101010101" pitchFamily="49" charset="-122"/>
              </a:rPr>
              <a:t>。</a:t>
            </a:r>
            <a:endParaRPr lang="en-US" altLang="zh-CN" sz="1300" dirty="0">
              <a:latin typeface="黑体" panose="02010609060101010101" pitchFamily="49" charset="-122"/>
              <a:ea typeface="黑体" panose="02010609060101010101" pitchFamily="49" charset="-122"/>
            </a:endParaRPr>
          </a:p>
          <a:p>
            <a:r>
              <a:rPr lang="en-US" altLang="zh-CN" sz="1300" dirty="0"/>
              <a:t>The nonlinear correction coefficient uses the value before launch. Left figure shows the comparison of normalized integrated time DN(IDN) before and after nonlinear correction. Different colors represent different input energies. The problem that IDN values cannot overlap is improved after nonlinear correction. The figure on the right shows that the relative difference of IDN reduced from 6% to 1% after nonlinear correction.</a:t>
            </a:r>
          </a:p>
        </p:txBody>
      </p:sp>
      <p:sp>
        <p:nvSpPr>
          <p:cNvPr id="4" name="灯片编号占位符 3"/>
          <p:cNvSpPr>
            <a:spLocks noGrp="1"/>
          </p:cNvSpPr>
          <p:nvPr>
            <p:ph type="sldNum" sz="quarter" idx="10"/>
          </p:nvPr>
        </p:nvSpPr>
        <p:spPr/>
        <p:txBody>
          <a:bodyPr/>
          <a:lstStyle/>
          <a:p>
            <a:fld id="{0176D025-9C82-4627-AC95-A731BB73F602}" type="slidenum">
              <a:rPr lang="zh-CN" altLang="en-US" smtClean="0"/>
              <a:t>9</a:t>
            </a:fld>
            <a:endParaRPr lang="zh-CN" altLang="en-US" dirty="0"/>
          </a:p>
        </p:txBody>
      </p:sp>
    </p:spTree>
    <p:extLst>
      <p:ext uri="{BB962C8B-B14F-4D97-AF65-F5344CB8AC3E}">
        <p14:creationId xmlns:p14="http://schemas.microsoft.com/office/powerpoint/2010/main" val="2729665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30" name="Picture 6" descr="E:\文档\图文素材\报告素材\bg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44" t="56260" b="1"/>
          <a:stretch>
            <a:fillRect/>
          </a:stretch>
        </p:blipFill>
        <p:spPr bwMode="auto">
          <a:xfrm>
            <a:off x="0" y="0"/>
            <a:ext cx="12195362" cy="2142386"/>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a:xfrm>
            <a:off x="2417885" y="2904158"/>
            <a:ext cx="7473461" cy="1470025"/>
          </a:xfrm>
        </p:spPr>
        <p:txBody>
          <a:bodyPr>
            <a:normAutofit/>
          </a:bodyPr>
          <a:lstStyle>
            <a:lvl1pPr>
              <a:defRPr sz="3600" b="1"/>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35057" y="4659922"/>
            <a:ext cx="85344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pic>
        <p:nvPicPr>
          <p:cNvPr id="12" name="Picture 3" descr="C:\Users\DELL\Desktop\logo-nsmc-white.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86767" y="5898370"/>
            <a:ext cx="6286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DELL\Desktop\logo-sws-w.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18975" y="5899120"/>
            <a:ext cx="666000" cy="66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文档\图文素材\报告素材\风云徽章.png"/>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 y="-108812"/>
            <a:ext cx="12192630" cy="21787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liyua\Desktop\中国气象局.webp.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84829" y="5899120"/>
            <a:ext cx="666000" cy="66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r>
              <a:rPr lang="zh-CN" altLang="en-US" smtClean="0"/>
              <a:t>第 </a:t>
            </a:r>
            <a:fld id="{84377AA6-5F82-4755-B29C-FAB6A572A0B7}" type="slidenum">
              <a:rPr lang="zh-CN" altLang="en-US" smtClean="0"/>
              <a:t>‹#›</a:t>
            </a:fld>
            <a:r>
              <a:rPr lang="zh-CN" altLang="en-US" smtClean="0"/>
              <a:t> 页</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0" y="274649"/>
            <a:ext cx="36576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12800" y="274649"/>
            <a:ext cx="107696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r>
              <a:rPr lang="zh-CN" altLang="en-US" smtClean="0"/>
              <a:t>第 </a:t>
            </a:r>
            <a:fld id="{84377AA6-5F82-4755-B29C-FAB6A572A0B7}" type="slidenum">
              <a:rPr lang="zh-CN" altLang="en-US" smtClean="0"/>
              <a:t>‹#›</a:t>
            </a:fld>
            <a:r>
              <a:rPr lang="zh-CN" altLang="en-US" smtClean="0"/>
              <a:t> 页</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19" name="矩形 18"/>
          <p:cNvSpPr/>
          <p:nvPr userDrawn="1"/>
        </p:nvSpPr>
        <p:spPr>
          <a:xfrm>
            <a:off x="0" y="6400800"/>
            <a:ext cx="12192000" cy="457200"/>
          </a:xfrm>
          <a:prstGeom prst="rect">
            <a:avLst/>
          </a:prstGeom>
          <a:solidFill>
            <a:schemeClr val="bg1">
              <a:lumMod val="95000"/>
              <a:alpha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0" y="0"/>
            <a:ext cx="12192000" cy="821232"/>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a:xfrm>
            <a:off x="838200" y="6445954"/>
            <a:ext cx="2743200" cy="365125"/>
          </a:xfrm>
        </p:spPr>
        <p:txBody>
          <a:bodyPr/>
          <a:lstStyle/>
          <a:p>
            <a:endParaRPr lang="zh-CN" altLang="en-US"/>
          </a:p>
        </p:txBody>
      </p:sp>
      <p:sp>
        <p:nvSpPr>
          <p:cNvPr id="3" name="页脚占位符 2"/>
          <p:cNvSpPr>
            <a:spLocks noGrp="1"/>
          </p:cNvSpPr>
          <p:nvPr>
            <p:ph type="ftr" sz="quarter" idx="11"/>
          </p:nvPr>
        </p:nvSpPr>
        <p:spPr>
          <a:xfrm>
            <a:off x="4038600" y="6445954"/>
            <a:ext cx="4114800" cy="365125"/>
          </a:xfrm>
        </p:spPr>
        <p:txBody>
          <a:bodyPr/>
          <a:lstStyle/>
          <a:p>
            <a:endParaRPr lang="zh-CN" altLang="en-US"/>
          </a:p>
        </p:txBody>
      </p:sp>
      <p:sp>
        <p:nvSpPr>
          <p:cNvPr id="6" name="文本占位符 5"/>
          <p:cNvSpPr>
            <a:spLocks noGrp="1"/>
          </p:cNvSpPr>
          <p:nvPr>
            <p:ph type="body" sz="quarter" idx="13"/>
          </p:nvPr>
        </p:nvSpPr>
        <p:spPr>
          <a:xfrm>
            <a:off x="538480" y="222453"/>
            <a:ext cx="6464300" cy="511175"/>
          </a:xfrm>
          <a:prstGeom prst="rect">
            <a:avLst/>
          </a:prstGeom>
        </p:spPr>
        <p:txBody>
          <a:bodyPr/>
          <a:lstStyle>
            <a:lvl1pPr marL="0" indent="0">
              <a:buNone/>
              <a:defRPr sz="2400" b="1">
                <a:solidFill>
                  <a:schemeClr val="bg1"/>
                </a:solidFill>
              </a:defRPr>
            </a:lvl1pPr>
          </a:lstStyle>
          <a:p>
            <a:pPr lvl="0"/>
            <a:r>
              <a:rPr lang="zh-CN" altLang="en-US" dirty="0"/>
              <a:t>单击此处编辑母版文本样式</a:t>
            </a:r>
          </a:p>
        </p:txBody>
      </p:sp>
      <p:sp>
        <p:nvSpPr>
          <p:cNvPr id="14" name="灯片编号占位符 5"/>
          <p:cNvSpPr>
            <a:spLocks noGrp="1"/>
          </p:cNvSpPr>
          <p:nvPr>
            <p:ph type="sldNum" sz="quarter" idx="4"/>
          </p:nvPr>
        </p:nvSpPr>
        <p:spPr>
          <a:xfrm>
            <a:off x="8839200" y="64459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zh-CN" altLang="en-US" dirty="0"/>
              <a:t>第 </a:t>
            </a:r>
            <a:fld id="{84377AA6-5F82-4755-B29C-FAB6A572A0B7}" type="slidenum">
              <a:rPr lang="zh-CN" altLang="en-US" smtClean="0"/>
              <a:t>‹#›</a:t>
            </a:fld>
            <a:r>
              <a:rPr lang="zh-CN" altLang="en-US" dirty="0"/>
              <a:t> 页</a:t>
            </a:r>
          </a:p>
        </p:txBody>
      </p:sp>
      <p:cxnSp>
        <p:nvCxnSpPr>
          <p:cNvPr id="20" name="直接连接符 19"/>
          <p:cNvCxnSpPr/>
          <p:nvPr userDrawn="1"/>
        </p:nvCxnSpPr>
        <p:spPr>
          <a:xfrm>
            <a:off x="0" y="6629400"/>
            <a:ext cx="107492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11704320" y="6629400"/>
            <a:ext cx="48768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53750" y="81080"/>
            <a:ext cx="628650" cy="66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29552" y="274638"/>
            <a:ext cx="9296401" cy="674931"/>
          </a:xfrm>
        </p:spPr>
        <p:txBody>
          <a:bodyPr>
            <a:normAutofit/>
          </a:bodyPr>
          <a:lstStyle>
            <a:lvl1pPr>
              <a:defRPr sz="2400" b="1"/>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09600" y="1151792"/>
            <a:ext cx="10972800" cy="5460023"/>
          </a:xfrm>
        </p:spPr>
        <p:txBody>
          <a:bodyPr>
            <a:normAutofit/>
          </a:bodyPr>
          <a:lstStyle>
            <a:lvl1pPr>
              <a:lnSpc>
                <a:spcPct val="150000"/>
              </a:lnSpc>
              <a:spcBef>
                <a:spcPts val="0"/>
              </a:spcBef>
              <a:defRPr sz="1800"/>
            </a:lvl1pPr>
            <a:lvl2pPr>
              <a:lnSpc>
                <a:spcPct val="150000"/>
              </a:lnSpc>
              <a:spcBef>
                <a:spcPts val="0"/>
              </a:spcBef>
              <a:defRPr sz="1600"/>
            </a:lvl2pPr>
            <a:lvl3pPr>
              <a:lnSpc>
                <a:spcPct val="150000"/>
              </a:lnSpc>
              <a:spcBef>
                <a:spcPts val="0"/>
              </a:spcBef>
              <a:defRPr sz="1400"/>
            </a:lvl3pPr>
            <a:lvl4pPr>
              <a:lnSpc>
                <a:spcPct val="150000"/>
              </a:lnSpc>
              <a:spcBef>
                <a:spcPts val="0"/>
              </a:spcBef>
              <a:defRPr sz="1200"/>
            </a:lvl4pPr>
            <a:lvl5pPr>
              <a:lnSpc>
                <a:spcPct val="150000"/>
              </a:lnSpc>
              <a:spcBef>
                <a:spcPts val="0"/>
              </a:spcBef>
              <a:defRPr sz="12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灯片编号占位符 5"/>
          <p:cNvSpPr>
            <a:spLocks noGrp="1"/>
          </p:cNvSpPr>
          <p:nvPr>
            <p:ph type="sldNum" sz="quarter" idx="12"/>
          </p:nvPr>
        </p:nvSpPr>
        <p:spPr>
          <a:xfrm>
            <a:off x="10972800" y="6356361"/>
            <a:ext cx="609600" cy="365125"/>
          </a:xfrm>
        </p:spPr>
        <p:txBody>
          <a:bodyPr/>
          <a:lstStyle/>
          <a:p>
            <a:fld id="{78A5EDB2-FF0E-4124-9532-4C0F0FE2EB74}" type="slidenum">
              <a:rPr lang="zh-CN" altLang="en-US" smtClean="0"/>
              <a:t>‹#›</a:t>
            </a:fld>
            <a:endParaRPr lang="zh-CN" altLang="en-US" dirty="0"/>
          </a:p>
        </p:txBody>
      </p:sp>
      <p:pic>
        <p:nvPicPr>
          <p:cNvPr id="7" name="Picture 3" descr="C:\Users\DELL\Desktop\logo-nsmc-whit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11937" y="193717"/>
            <a:ext cx="628650" cy="666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ELL\Desktop\logo-sws-w.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44145" y="194467"/>
            <a:ext cx="666000" cy="666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请勿抄袭搬运！盗版必究！微信DAJU_PPT"/>
          <p:cNvCxnSpPr/>
          <p:nvPr userDrawn="1"/>
        </p:nvCxnSpPr>
        <p:spPr>
          <a:xfrm>
            <a:off x="2558452" y="976926"/>
            <a:ext cx="666292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C:\Users\liyua\Desktop\中国气象局.webp.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4342" y="193717"/>
            <a:ext cx="666000" cy="66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r>
              <a:rPr lang="zh-CN" altLang="en-US" smtClean="0"/>
              <a:t>第 </a:t>
            </a:r>
            <a:fld id="{84377AA6-5F82-4755-B29C-FAB6A572A0B7}" type="slidenum">
              <a:rPr lang="zh-CN" altLang="en-US" smtClean="0"/>
              <a:t>‹#›</a:t>
            </a:fld>
            <a:r>
              <a:rPr lang="zh-CN" altLang="en-US" smtClean="0"/>
              <a:t> 页</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r>
              <a:rPr lang="zh-CN" altLang="en-US" smtClean="0"/>
              <a:t>第 </a:t>
            </a:r>
            <a:fld id="{84377AA6-5F82-4755-B29C-FAB6A572A0B7}" type="slidenum">
              <a:rPr lang="zh-CN" altLang="en-US" smtClean="0"/>
              <a:t>‹#›</a:t>
            </a:fld>
            <a:r>
              <a:rPr lang="zh-CN" altLang="en-US" smtClean="0"/>
              <a:t> 页</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r>
              <a:rPr lang="zh-CN" altLang="en-US" smtClean="0"/>
              <a:t>第 </a:t>
            </a:r>
            <a:fld id="{84377AA6-5F82-4755-B29C-FAB6A572A0B7}" type="slidenum">
              <a:rPr lang="zh-CN" altLang="en-US" smtClean="0"/>
              <a:t>‹#›</a:t>
            </a:fld>
            <a:r>
              <a:rPr lang="zh-CN" altLang="en-US" smtClean="0"/>
              <a:t> 页</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r>
              <a:rPr lang="zh-CN" altLang="en-US" smtClean="0"/>
              <a:t>第 </a:t>
            </a:r>
            <a:fld id="{84377AA6-5F82-4755-B29C-FAB6A572A0B7}" type="slidenum">
              <a:rPr lang="zh-CN" altLang="en-US" smtClean="0"/>
              <a:t>‹#›</a:t>
            </a:fld>
            <a:r>
              <a:rPr lang="zh-CN" altLang="en-US" smtClean="0"/>
              <a:t> 页</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r>
              <a:rPr lang="zh-CN" altLang="en-US" smtClean="0"/>
              <a:t>第 </a:t>
            </a:r>
            <a:fld id="{84377AA6-5F82-4755-B29C-FAB6A572A0B7}" type="slidenum">
              <a:rPr lang="zh-CN" altLang="en-US" smtClean="0"/>
              <a:t>‹#›</a:t>
            </a:fld>
            <a:r>
              <a:rPr lang="zh-CN" altLang="en-US" smtClean="0"/>
              <a:t> 页</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r>
              <a:rPr lang="zh-CN" altLang="en-US" smtClean="0"/>
              <a:t>第 </a:t>
            </a:r>
            <a:fld id="{84377AA6-5F82-4755-B29C-FAB6A572A0B7}" type="slidenum">
              <a:rPr lang="zh-CN" altLang="en-US" smtClean="0"/>
              <a:t>‹#›</a:t>
            </a:fld>
            <a:r>
              <a:rPr lang="zh-CN" altLang="en-US" smtClean="0"/>
              <a:t> 页</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r>
              <a:rPr lang="zh-CN" altLang="en-US" smtClean="0"/>
              <a:t>第 </a:t>
            </a:r>
            <a:fld id="{84377AA6-5F82-4755-B29C-FAB6A572A0B7}" type="slidenum">
              <a:rPr lang="zh-CN" altLang="en-US" smtClean="0"/>
              <a:t>‹#›</a:t>
            </a:fld>
            <a:r>
              <a:rPr lang="zh-CN" altLang="en-US" smtClean="0"/>
              <a:t> 页</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zh-CN" altLang="en-US" smtClean="0"/>
              <a:t>第 </a:t>
            </a:r>
            <a:fld id="{84377AA6-5F82-4755-B29C-FAB6A572A0B7}" type="slidenum">
              <a:rPr lang="zh-CN" altLang="en-US" smtClean="0"/>
              <a:t>‹#›</a:t>
            </a:fld>
            <a:r>
              <a:rPr lang="zh-CN" altLang="en-US" smtClean="0"/>
              <a:t> 页</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2400" kern="1200">
          <a:solidFill>
            <a:schemeClr val="tx1"/>
          </a:solidFill>
          <a:latin typeface="+mj-lt"/>
          <a:ea typeface="+mj-ea"/>
          <a:cs typeface="+mj-cs"/>
        </a:defRPr>
      </a:lvl1pPr>
    </p:titleStyle>
    <p:bodyStyle>
      <a:lvl1pPr marL="342900" indent="-342900" algn="l" defTabSz="914400" rtl="0" eaLnBrk="1" latinLnBrk="0" hangingPunct="1">
        <a:lnSpc>
          <a:spcPct val="150000"/>
        </a:lnSpc>
        <a:spcBef>
          <a:spcPts val="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150000"/>
        </a:lnSpc>
        <a:spcBef>
          <a:spcPts val="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slideLayout" Target="../slideLayouts/slideLayout2.xml"/><Relationship Id="rId7" Type="http://schemas.openxmlformats.org/officeDocument/2006/relationships/image" Target="../media/image59.emf"/><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58.jpeg"/><Relationship Id="rId11" Type="http://schemas.openxmlformats.org/officeDocument/2006/relationships/image" Target="../media/image7.png"/><Relationship Id="rId5" Type="http://schemas.openxmlformats.org/officeDocument/2006/relationships/image" Target="../media/image57.jpeg"/><Relationship Id="rId10" Type="http://schemas.openxmlformats.org/officeDocument/2006/relationships/image" Target="../media/image62.emf"/><Relationship Id="rId4" Type="http://schemas.openxmlformats.org/officeDocument/2006/relationships/notesSlide" Target="../notesSlides/notesSlide18.xml"/><Relationship Id="rId9" Type="http://schemas.openxmlformats.org/officeDocument/2006/relationships/image" Target="../media/image61.emf"/></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media19.wav"/><Relationship Id="rId7" Type="http://schemas.openxmlformats.org/officeDocument/2006/relationships/image" Target="../media/image64.png"/><Relationship Id="rId2" Type="http://schemas.microsoft.com/office/2007/relationships/media" Target="../media/media19.wav"/><Relationship Id="rId1" Type="http://schemas.openxmlformats.org/officeDocument/2006/relationships/tags" Target="../tags/tag2.xml"/><Relationship Id="rId6" Type="http://schemas.openxmlformats.org/officeDocument/2006/relationships/image" Target="../media/image63.png"/><Relationship Id="rId11" Type="http://schemas.openxmlformats.org/officeDocument/2006/relationships/image" Target="../media/image7.png"/><Relationship Id="rId5" Type="http://schemas.openxmlformats.org/officeDocument/2006/relationships/notesSlide" Target="../notesSlides/notesSlide19.xml"/><Relationship Id="rId10" Type="http://schemas.openxmlformats.org/officeDocument/2006/relationships/image" Target="../media/image67.png"/><Relationship Id="rId4" Type="http://schemas.openxmlformats.org/officeDocument/2006/relationships/slideLayout" Target="../slideLayouts/slideLayout2.xml"/><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7.png"/><Relationship Id="rId5" Type="http://schemas.openxmlformats.org/officeDocument/2006/relationships/image" Target="../media/image68.e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10.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diagramData" Target="../diagrams/data2.xml"/><Relationship Id="rId11" Type="http://schemas.openxmlformats.org/officeDocument/2006/relationships/image" Target="../media/image9.png"/><Relationship Id="rId5" Type="http://schemas.openxmlformats.org/officeDocument/2006/relationships/image" Target="../media/image8.png"/><Relationship Id="rId10" Type="http://schemas.microsoft.com/office/2007/relationships/diagramDrawing" Target="../diagrams/drawing2.xml"/><Relationship Id="rId4" Type="http://schemas.openxmlformats.org/officeDocument/2006/relationships/notesSlide" Target="../notesSlides/notesSlide4.xml"/><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0.png"/><Relationship Id="rId11" Type="http://schemas.openxmlformats.org/officeDocument/2006/relationships/image" Target="../media/image7.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6.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7.png"/><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audio" Target="../media/media7.wav"/><Relationship Id="rId16" Type="http://schemas.openxmlformats.org/officeDocument/2006/relationships/diagramColors" Target="../diagrams/colors4.xml"/><Relationship Id="rId1" Type="http://schemas.microsoft.com/office/2007/relationships/media" Target="../media/media7.wav"/><Relationship Id="rId6" Type="http://schemas.openxmlformats.org/officeDocument/2006/relationships/image" Target="../media/image26.png"/><Relationship Id="rId11" Type="http://schemas.openxmlformats.org/officeDocument/2006/relationships/diagramColors" Target="../diagrams/colors3.xml"/><Relationship Id="rId5" Type="http://schemas.openxmlformats.org/officeDocument/2006/relationships/image" Target="../media/image25.png"/><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notesSlide" Target="../notesSlides/notesSlide7.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5.png"/><Relationship Id="rId11" Type="http://schemas.openxmlformats.org/officeDocument/2006/relationships/image" Target="../media/image7.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notesSlide" Target="../notesSlides/notesSlide8.xm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notesSlide" Target="../notesSlides/notesSlide9.xml"/><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59563" y="4257503"/>
            <a:ext cx="7680852" cy="1887696"/>
          </a:xfrm>
          <a:prstGeom prst="rect">
            <a:avLst/>
          </a:prstGeom>
        </p:spPr>
        <p:txBody>
          <a:bodyPr wrap="square" lIns="121917" tIns="60958" rIns="121917" bIns="60958">
            <a:spAutoFit/>
          </a:bodyPr>
          <a:lstStyle/>
          <a:p>
            <a:pPr algn="ctr">
              <a:lnSpc>
                <a:spcPct val="150000"/>
              </a:lnSpc>
            </a:pPr>
            <a:r>
              <a:rPr lang="en-US" altLang="zh-CN" sz="1900" dirty="0">
                <a:latin typeface="Times New Roman" panose="02020603050405020304" pitchFamily="18" charset="0"/>
                <a:cs typeface="Times New Roman" panose="02020603050405020304" pitchFamily="18" charset="0"/>
              </a:rPr>
              <a:t>OMS-Limb: Yuan Li</a:t>
            </a:r>
            <a:r>
              <a:rPr lang="en-US" altLang="zh-CN" sz="1900" baseline="30000" dirty="0">
                <a:latin typeface="Times New Roman" panose="02020603050405020304" pitchFamily="18" charset="0"/>
                <a:cs typeface="Times New Roman" panose="02020603050405020304" pitchFamily="18" charset="0"/>
              </a:rPr>
              <a:t>1</a:t>
            </a:r>
            <a:r>
              <a:rPr lang="en-US" altLang="zh-CN" sz="1900" dirty="0">
                <a:latin typeface="Times New Roman" panose="02020603050405020304" pitchFamily="18" charset="0"/>
                <a:cs typeface="Times New Roman" panose="02020603050405020304" pitchFamily="18" charset="0"/>
              </a:rPr>
              <a:t>, </a:t>
            </a:r>
            <a:r>
              <a:rPr lang="en-US" altLang="zh-CN" sz="1900" dirty="0" err="1">
                <a:latin typeface="Times New Roman" panose="02020603050405020304" pitchFamily="18" charset="0"/>
                <a:cs typeface="Times New Roman" panose="02020603050405020304" pitchFamily="18" charset="0"/>
              </a:rPr>
              <a:t>Guanyu</a:t>
            </a:r>
            <a:r>
              <a:rPr lang="en-US" altLang="zh-CN" sz="1900" dirty="0">
                <a:latin typeface="Times New Roman" panose="02020603050405020304" pitchFamily="18" charset="0"/>
                <a:cs typeface="Times New Roman" panose="02020603050405020304" pitchFamily="18" charset="0"/>
              </a:rPr>
              <a:t> Lin</a:t>
            </a:r>
            <a:r>
              <a:rPr lang="en-US" altLang="zh-CN" sz="1900" baseline="30000" dirty="0">
                <a:latin typeface="Times New Roman" panose="02020603050405020304" pitchFamily="18" charset="0"/>
                <a:cs typeface="Times New Roman" panose="02020603050405020304" pitchFamily="18" charset="0"/>
              </a:rPr>
              <a:t>2</a:t>
            </a:r>
            <a:r>
              <a:rPr lang="en-US" altLang="zh-CN" sz="1900" dirty="0">
                <a:latin typeface="Times New Roman" panose="02020603050405020304" pitchFamily="18" charset="0"/>
                <a:cs typeface="Times New Roman" panose="02020603050405020304" pitchFamily="18" charset="0"/>
              </a:rPr>
              <a:t>, </a:t>
            </a:r>
            <a:r>
              <a:rPr lang="en-US" altLang="zh-CN" sz="1900" dirty="0" err="1">
                <a:latin typeface="Times New Roman" panose="02020603050405020304" pitchFamily="18" charset="0"/>
                <a:cs typeface="Times New Roman" panose="02020603050405020304" pitchFamily="18" charset="0"/>
              </a:rPr>
              <a:t>Zhanfeng</a:t>
            </a:r>
            <a:r>
              <a:rPr lang="en-US" altLang="zh-CN" sz="1900" dirty="0">
                <a:latin typeface="Times New Roman" panose="02020603050405020304" pitchFamily="18" charset="0"/>
                <a:cs typeface="Times New Roman" panose="02020603050405020304" pitchFamily="18" charset="0"/>
              </a:rPr>
              <a:t> Li</a:t>
            </a:r>
            <a:r>
              <a:rPr lang="en-US" altLang="zh-CN" sz="1900" baseline="30000" dirty="0">
                <a:latin typeface="Times New Roman" panose="02020603050405020304" pitchFamily="18" charset="0"/>
                <a:cs typeface="Times New Roman" panose="02020603050405020304" pitchFamily="18" charset="0"/>
              </a:rPr>
              <a:t>2</a:t>
            </a:r>
            <a:r>
              <a:rPr lang="en-US" altLang="zh-CN" sz="1900" dirty="0">
                <a:latin typeface="Times New Roman" panose="02020603050405020304" pitchFamily="18" charset="0"/>
                <a:cs typeface="Times New Roman" panose="02020603050405020304" pitchFamily="18" charset="0"/>
              </a:rPr>
              <a:t>, Yu Huang</a:t>
            </a:r>
            <a:r>
              <a:rPr lang="en-US" altLang="zh-CN" sz="1900" baseline="30000" dirty="0">
                <a:latin typeface="Times New Roman" panose="02020603050405020304" pitchFamily="18" charset="0"/>
                <a:cs typeface="Times New Roman" panose="02020603050405020304" pitchFamily="18" charset="0"/>
              </a:rPr>
              <a:t>2</a:t>
            </a:r>
          </a:p>
          <a:p>
            <a:pPr algn="ctr">
              <a:lnSpc>
                <a:spcPct val="150000"/>
              </a:lnSpc>
            </a:pPr>
            <a:r>
              <a:rPr lang="en-US" altLang="zh-CN" sz="1900" dirty="0"/>
              <a:t> </a:t>
            </a:r>
            <a:r>
              <a:rPr lang="en-US" altLang="zh-CN" sz="1900" dirty="0" smtClean="0">
                <a:latin typeface="Times New Roman" panose="02020603050405020304" pitchFamily="18" charset="0"/>
                <a:cs typeface="Times New Roman" panose="02020603050405020304" pitchFamily="18" charset="0"/>
              </a:rPr>
              <a:t>OMS-Nadir: Qian Wang</a:t>
            </a:r>
            <a:r>
              <a:rPr lang="en-US" altLang="zh-CN" sz="1900" baseline="30000" dirty="0" smtClean="0">
                <a:latin typeface="Times New Roman" panose="02020603050405020304" pitchFamily="18" charset="0"/>
                <a:cs typeface="Times New Roman" panose="02020603050405020304" pitchFamily="18" charset="0"/>
              </a:rPr>
              <a:t>1</a:t>
            </a:r>
            <a:r>
              <a:rPr lang="en-US" altLang="zh-CN" sz="1900" dirty="0" smtClean="0">
                <a:latin typeface="Times New Roman" panose="02020603050405020304" pitchFamily="18" charset="0"/>
                <a:cs typeface="Times New Roman" panose="02020603050405020304" pitchFamily="18" charset="0"/>
              </a:rPr>
              <a:t>, </a:t>
            </a:r>
            <a:r>
              <a:rPr lang="en-US" altLang="zh-CN" sz="1900" dirty="0" err="1" smtClean="0">
                <a:latin typeface="Times New Roman" panose="02020603050405020304" pitchFamily="18" charset="0"/>
                <a:cs typeface="Times New Roman" panose="02020603050405020304" pitchFamily="18" charset="0"/>
              </a:rPr>
              <a:t>Yongmei</a:t>
            </a:r>
            <a:r>
              <a:rPr lang="en-US" altLang="zh-CN" sz="1900" dirty="0" smtClean="0">
                <a:latin typeface="Times New Roman" panose="02020603050405020304" pitchFamily="18" charset="0"/>
                <a:cs typeface="Times New Roman" panose="02020603050405020304" pitchFamily="18" charset="0"/>
              </a:rPr>
              <a:t> Wang</a:t>
            </a:r>
            <a:r>
              <a:rPr lang="en-US" altLang="zh-CN" sz="1900" baseline="30000" dirty="0" smtClean="0">
                <a:latin typeface="Times New Roman" panose="02020603050405020304" pitchFamily="18" charset="0"/>
                <a:cs typeface="Times New Roman" panose="02020603050405020304" pitchFamily="18" charset="0"/>
              </a:rPr>
              <a:t>3</a:t>
            </a:r>
            <a:r>
              <a:rPr lang="en-US" altLang="zh-CN" sz="1900" dirty="0" smtClean="0">
                <a:latin typeface="Times New Roman" panose="02020603050405020304" pitchFamily="18" charset="0"/>
                <a:cs typeface="Times New Roman" panose="02020603050405020304" pitchFamily="18" charset="0"/>
              </a:rPr>
              <a:t>, </a:t>
            </a:r>
            <a:r>
              <a:rPr lang="en-US" altLang="zh-CN" sz="1900" dirty="0" err="1" smtClean="0">
                <a:latin typeface="Times New Roman" panose="02020603050405020304" pitchFamily="18" charset="0"/>
                <a:cs typeface="Times New Roman" panose="02020603050405020304" pitchFamily="18" charset="0"/>
              </a:rPr>
              <a:t>Entao</a:t>
            </a:r>
            <a:r>
              <a:rPr lang="en-US" altLang="zh-CN" sz="1900" dirty="0" smtClean="0">
                <a:latin typeface="Times New Roman" panose="02020603050405020304" pitchFamily="18" charset="0"/>
                <a:cs typeface="Times New Roman" panose="02020603050405020304" pitchFamily="18" charset="0"/>
              </a:rPr>
              <a:t> Shi</a:t>
            </a:r>
            <a:r>
              <a:rPr lang="en-US" altLang="zh-CN" sz="1900" baseline="30000" dirty="0" smtClean="0">
                <a:latin typeface="Times New Roman" panose="02020603050405020304" pitchFamily="18" charset="0"/>
                <a:cs typeface="Times New Roman" panose="02020603050405020304" pitchFamily="18" charset="0"/>
              </a:rPr>
              <a:t>3</a:t>
            </a:r>
            <a:r>
              <a:rPr lang="en-US" altLang="zh-CN" sz="1900" dirty="0" smtClean="0">
                <a:latin typeface="Times New Roman" panose="02020603050405020304" pitchFamily="18" charset="0"/>
                <a:cs typeface="Times New Roman" panose="02020603050405020304" pitchFamily="18" charset="0"/>
              </a:rPr>
              <a:t>, </a:t>
            </a:r>
            <a:r>
              <a:rPr lang="en-US" altLang="zh-CN" sz="1900" dirty="0" err="1" smtClean="0">
                <a:latin typeface="Times New Roman" panose="02020603050405020304" pitchFamily="18" charset="0"/>
                <a:cs typeface="Times New Roman" panose="02020603050405020304" pitchFamily="18" charset="0"/>
              </a:rPr>
              <a:t>Jinghua</a:t>
            </a:r>
            <a:r>
              <a:rPr lang="en-US" altLang="zh-CN" sz="1900" dirty="0" smtClean="0">
                <a:latin typeface="Times New Roman" panose="02020603050405020304" pitchFamily="18" charset="0"/>
                <a:cs typeface="Times New Roman" panose="02020603050405020304" pitchFamily="18" charset="0"/>
              </a:rPr>
              <a:t> Mao</a:t>
            </a:r>
            <a:r>
              <a:rPr lang="en-US" altLang="zh-CN" sz="1900" baseline="30000" dirty="0" smtClean="0">
                <a:latin typeface="Times New Roman" panose="02020603050405020304" pitchFamily="18" charset="0"/>
                <a:cs typeface="Times New Roman" panose="02020603050405020304" pitchFamily="18" charset="0"/>
              </a:rPr>
              <a:t>3</a:t>
            </a:r>
          </a:p>
          <a:p>
            <a:pPr lvl="1"/>
            <a:endParaRPr lang="en-US" altLang="zh-CN" sz="1600" baseline="30000" dirty="0" smtClean="0">
              <a:latin typeface="Times New Roman" panose="02020603050405020304" pitchFamily="18" charset="0"/>
              <a:cs typeface="Times New Roman" panose="02020603050405020304" pitchFamily="18" charset="0"/>
            </a:endParaRPr>
          </a:p>
          <a:p>
            <a:pPr algn="ctr"/>
            <a:r>
              <a:rPr lang="en-US" altLang="zh-CN" sz="1600" baseline="30000" dirty="0" smtClean="0">
                <a:latin typeface="Times New Roman" panose="02020603050405020304" pitchFamily="18" charset="0"/>
                <a:cs typeface="Times New Roman" panose="02020603050405020304" pitchFamily="18" charset="0"/>
              </a:rPr>
              <a:t>1</a:t>
            </a:r>
            <a:r>
              <a:rPr lang="en-US" altLang="zh-CN" sz="1600" dirty="0" smtClean="0">
                <a:latin typeface="Times New Roman" panose="02020603050405020304" pitchFamily="18" charset="0"/>
                <a:cs typeface="Times New Roman" panose="02020603050405020304" pitchFamily="18" charset="0"/>
              </a:rPr>
              <a:t>National </a:t>
            </a:r>
            <a:r>
              <a:rPr lang="en-US" altLang="zh-CN" sz="1600" dirty="0">
                <a:latin typeface="Times New Roman" panose="02020603050405020304" pitchFamily="18" charset="0"/>
                <a:cs typeface="Times New Roman" panose="02020603050405020304" pitchFamily="18" charset="0"/>
              </a:rPr>
              <a:t>Satellite Meteorological Center, CMA</a:t>
            </a:r>
          </a:p>
          <a:p>
            <a:pPr algn="ctr"/>
            <a:r>
              <a:rPr lang="en-US" altLang="zh-CN" sz="1600" baseline="30000" dirty="0">
                <a:latin typeface="Times New Roman" panose="02020603050405020304" pitchFamily="18" charset="0"/>
                <a:cs typeface="Times New Roman" panose="02020603050405020304" pitchFamily="18" charset="0"/>
              </a:rPr>
              <a:t>2</a:t>
            </a:r>
            <a:r>
              <a:rPr lang="en-US" altLang="zh-CN" sz="1600" dirty="0">
                <a:latin typeface="Times New Roman" panose="02020603050405020304" pitchFamily="18" charset="0"/>
                <a:cs typeface="Times New Roman" panose="02020603050405020304" pitchFamily="18" charset="0"/>
              </a:rPr>
              <a:t>Changchun Institute of Optics, Fine </a:t>
            </a:r>
            <a:r>
              <a:rPr lang="en-US" altLang="zh-CN" sz="1600" dirty="0" err="1">
                <a:latin typeface="Times New Roman" panose="02020603050405020304" pitchFamily="18" charset="0"/>
                <a:cs typeface="Times New Roman" panose="02020603050405020304" pitchFamily="18" charset="0"/>
              </a:rPr>
              <a:t>Mechanicsand</a:t>
            </a:r>
            <a:r>
              <a:rPr lang="en-US" altLang="zh-CN" sz="1600" dirty="0">
                <a:latin typeface="Times New Roman" panose="02020603050405020304" pitchFamily="18" charset="0"/>
                <a:cs typeface="Times New Roman" panose="02020603050405020304" pitchFamily="18" charset="0"/>
              </a:rPr>
              <a:t> Physics, </a:t>
            </a:r>
            <a:r>
              <a:rPr lang="en-US" altLang="zh-CN" sz="1600" dirty="0" smtClean="0">
                <a:latin typeface="Times New Roman" panose="02020603050405020304" pitchFamily="18" charset="0"/>
                <a:cs typeface="Times New Roman" panose="02020603050405020304" pitchFamily="18" charset="0"/>
              </a:rPr>
              <a:t>CAS</a:t>
            </a:r>
          </a:p>
          <a:p>
            <a:pPr algn="ctr"/>
            <a:r>
              <a:rPr lang="en-US" altLang="zh-CN" sz="1600" baseline="30000" dirty="0" smtClean="0">
                <a:latin typeface="Times New Roman" panose="02020603050405020304" pitchFamily="18" charset="0"/>
                <a:cs typeface="Times New Roman" panose="02020603050405020304" pitchFamily="18" charset="0"/>
              </a:rPr>
              <a:t>3</a:t>
            </a:r>
            <a:r>
              <a:rPr lang="en-US" altLang="zh-CN" sz="1600" dirty="0" smtClean="0">
                <a:latin typeface="Times New Roman" panose="02020603050405020304" pitchFamily="18" charset="0"/>
                <a:cs typeface="Times New Roman" panose="02020603050405020304" pitchFamily="18" charset="0"/>
              </a:rPr>
              <a:t>Center for Space Science and Applied Research, CAS</a:t>
            </a:r>
            <a:endParaRPr lang="en-US" altLang="zh-CN" sz="1600" b="1" dirty="0">
              <a:latin typeface="Times New Roman" panose="02020603050405020304" pitchFamily="18" charset="0"/>
              <a:cs typeface="Times New Roman" panose="02020603050405020304" pitchFamily="18" charset="0"/>
            </a:endParaRPr>
          </a:p>
        </p:txBody>
      </p:sp>
      <p:sp>
        <p:nvSpPr>
          <p:cNvPr id="11" name="矩形 10"/>
          <p:cNvSpPr/>
          <p:nvPr/>
        </p:nvSpPr>
        <p:spPr>
          <a:xfrm>
            <a:off x="1487488" y="2948946"/>
            <a:ext cx="9404400" cy="1272143"/>
          </a:xfrm>
          <a:prstGeom prst="rect">
            <a:avLst/>
          </a:prstGeom>
        </p:spPr>
        <p:txBody>
          <a:bodyPr wrap="square" lIns="121917" tIns="60958" rIns="121917" bIns="60958">
            <a:spAutoFit/>
          </a:bodyPr>
          <a:lstStyle/>
          <a:p>
            <a:pPr algn="ctr"/>
            <a:r>
              <a:rPr lang="en-US" altLang="zh-CN" sz="3700" b="1" dirty="0" smtClean="0">
                <a:solidFill>
                  <a:schemeClr val="tx2"/>
                </a:solidFill>
              </a:rPr>
              <a:t>Flight </a:t>
            </a:r>
            <a:r>
              <a:rPr lang="en-US" altLang="zh-CN" sz="3700" b="1" dirty="0">
                <a:solidFill>
                  <a:schemeClr val="tx2"/>
                </a:solidFill>
              </a:rPr>
              <a:t>Model pre-launch calibration and L1 product processing </a:t>
            </a:r>
            <a:r>
              <a:rPr lang="en-US" altLang="zh-CN" sz="3700" b="1" dirty="0" smtClean="0">
                <a:solidFill>
                  <a:schemeClr val="tx2"/>
                </a:solidFill>
              </a:rPr>
              <a:t>of </a:t>
            </a:r>
            <a:r>
              <a:rPr lang="en-US" altLang="zh-CN" sz="3700" b="1" dirty="0">
                <a:solidFill>
                  <a:schemeClr val="tx2"/>
                </a:solidFill>
              </a:rPr>
              <a:t>CMA OMS </a:t>
            </a:r>
            <a:endParaRPr lang="en-US" altLang="zh-CN" sz="3700" dirty="0">
              <a:solidFill>
                <a:schemeClr val="tx2"/>
              </a:solidFill>
            </a:endParaRPr>
          </a:p>
        </p:txBody>
      </p:sp>
      <p:sp>
        <p:nvSpPr>
          <p:cNvPr id="10" name="矩形 9"/>
          <p:cNvSpPr/>
          <p:nvPr/>
        </p:nvSpPr>
        <p:spPr>
          <a:xfrm>
            <a:off x="2571479" y="6145200"/>
            <a:ext cx="6857019" cy="615553"/>
          </a:xfrm>
          <a:prstGeom prst="rect">
            <a:avLst/>
          </a:prstGeom>
        </p:spPr>
        <p:txBody>
          <a:bodyPr wrap="square" lIns="121917" tIns="60958" rIns="121917" bIns="60958">
            <a:spAutoFit/>
          </a:bodyPr>
          <a:lstStyle/>
          <a:p>
            <a:pPr algn="ctr"/>
            <a:r>
              <a:rPr lang="en-US" altLang="zh-CN" sz="1600" b="1" dirty="0"/>
              <a:t>UVN Spectrometer Subgroup for GSICS Annual Meeting Week of February 27th, 2023</a:t>
            </a:r>
            <a:endParaRPr lang="en-US" altLang="zh-CN" sz="1600" dirty="0"/>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57060130"/>
      </p:ext>
    </p:extLst>
  </p:cSld>
  <p:clrMapOvr>
    <a:masterClrMapping/>
  </p:clrMapOvr>
  <mc:AlternateContent xmlns:mc="http://schemas.openxmlformats.org/markup-compatibility/2006" xmlns:p14="http://schemas.microsoft.com/office/powerpoint/2010/main">
    <mc:Choice Requires="p14">
      <p:transition spd="slow" p14:dur="2000" advTm="24165"/>
    </mc:Choice>
    <mc:Fallback xmlns="">
      <p:transition spd="slow" advTm="24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Polarization </a:t>
            </a:r>
            <a:r>
              <a:rPr lang="en-US" altLang="zh-CN" dirty="0"/>
              <a:t>correction</a:t>
            </a:r>
            <a:endParaRPr lang="zh-CN" altLang="en-US" dirty="0"/>
          </a:p>
        </p:txBody>
      </p:sp>
      <p:sp>
        <p:nvSpPr>
          <p:cNvPr id="3" name="内容占位符 2"/>
          <p:cNvSpPr>
            <a:spLocks noGrp="1"/>
          </p:cNvSpPr>
          <p:nvPr>
            <p:ph idx="1"/>
          </p:nvPr>
        </p:nvSpPr>
        <p:spPr>
          <a:xfrm>
            <a:off x="609600" y="1433144"/>
            <a:ext cx="10934700" cy="1216270"/>
          </a:xfrm>
        </p:spPr>
        <p:txBody>
          <a:bodyPr>
            <a:normAutofit/>
          </a:bodyPr>
          <a:lstStyle/>
          <a:p>
            <a:r>
              <a:rPr lang="en-US" altLang="zh-CN" sz="1400" dirty="0"/>
              <a:t>The polarization correction is to calculate the normalized Stokes vector parameters of the incident light based on the radiance ratio of the observation and polarization band and the normalized Muller matrix elements. After correction, radiance of band 1 and band 2 in L1 product only related to the incident intensity. </a:t>
            </a:r>
            <a:endParaRPr lang="zh-CN" altLang="zh-CN" sz="1400" dirty="0"/>
          </a:p>
          <a:p>
            <a:endParaRPr lang="zh-CN" altLang="en-US" sz="1400" dirty="0"/>
          </a:p>
        </p:txBody>
      </p:sp>
      <p:sp>
        <p:nvSpPr>
          <p:cNvPr id="4" name="灯片编号占位符 3"/>
          <p:cNvSpPr>
            <a:spLocks noGrp="1"/>
          </p:cNvSpPr>
          <p:nvPr>
            <p:ph type="sldNum" sz="quarter" idx="12"/>
          </p:nvPr>
        </p:nvSpPr>
        <p:spPr/>
        <p:txBody>
          <a:bodyPr/>
          <a:lstStyle/>
          <a:p>
            <a:fld id="{78A5EDB2-FF0E-4124-9532-4C0F0FE2EB74}" type="slidenum">
              <a:rPr lang="zh-CN" altLang="en-US" smtClean="0"/>
              <a:t>10</a:t>
            </a:fld>
            <a:endParaRPr lang="zh-CN" altLang="en-US" dirty="0"/>
          </a:p>
        </p:txBody>
      </p:sp>
      <p:sp>
        <p:nvSpPr>
          <p:cNvPr id="11"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3" name="图片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219" y="3031217"/>
            <a:ext cx="324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4"/>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3973" y="3031217"/>
            <a:ext cx="324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5"/>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4727" y="3031217"/>
            <a:ext cx="324000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990523" y="5689091"/>
            <a:ext cx="2805392" cy="461665"/>
          </a:xfrm>
          <a:prstGeom prst="rect">
            <a:avLst/>
          </a:prstGeom>
        </p:spPr>
        <p:txBody>
          <a:bodyPr wrap="square">
            <a:spAutoFit/>
          </a:bodyPr>
          <a:lstStyle>
            <a:defPPr>
              <a:defRPr lang="zh-CN"/>
            </a:defPPr>
            <a:lvl1pPr algn="ctr">
              <a:defRPr sz="1200">
                <a:latin typeface="黑体" pitchFamily="49" charset="-122"/>
                <a:ea typeface="黑体" pitchFamily="49" charset="-122"/>
              </a:defRPr>
            </a:lvl1pPr>
          </a:lstStyle>
          <a:p>
            <a:r>
              <a:rPr lang="en-US" altLang="zh-CN" dirty="0"/>
              <a:t>Band 1 normalized Muller matrix elements m2 and m3</a:t>
            </a:r>
            <a:endParaRPr lang="zh-CN" altLang="en-US" dirty="0"/>
          </a:p>
        </p:txBody>
      </p:sp>
      <p:sp>
        <p:nvSpPr>
          <p:cNvPr id="20" name="TextBox 19"/>
          <p:cNvSpPr txBox="1"/>
          <p:nvPr/>
        </p:nvSpPr>
        <p:spPr>
          <a:xfrm>
            <a:off x="4938581" y="5689091"/>
            <a:ext cx="2805392" cy="461665"/>
          </a:xfrm>
          <a:prstGeom prst="rect">
            <a:avLst/>
          </a:prstGeom>
        </p:spPr>
        <p:txBody>
          <a:bodyPr wrap="square">
            <a:spAutoFit/>
          </a:bodyPr>
          <a:lstStyle>
            <a:defPPr>
              <a:defRPr lang="zh-CN"/>
            </a:defPPr>
            <a:lvl1pPr algn="ctr">
              <a:defRPr sz="1200">
                <a:latin typeface="黑体" pitchFamily="49" charset="-122"/>
                <a:ea typeface="黑体" pitchFamily="49" charset="-122"/>
              </a:defRPr>
            </a:lvl1pPr>
          </a:lstStyle>
          <a:p>
            <a:r>
              <a:rPr lang="en-US" altLang="zh-CN" dirty="0"/>
              <a:t>Band </a:t>
            </a:r>
            <a:r>
              <a:rPr lang="en-US" altLang="zh-CN" dirty="0" smtClean="0"/>
              <a:t>2 normalized </a:t>
            </a:r>
            <a:r>
              <a:rPr lang="en-US" altLang="zh-CN" dirty="0"/>
              <a:t>Muller matrix elements m2 and m3</a:t>
            </a:r>
            <a:endParaRPr lang="zh-CN" altLang="en-US" dirty="0"/>
          </a:p>
        </p:txBody>
      </p:sp>
      <p:sp>
        <p:nvSpPr>
          <p:cNvPr id="21" name="TextBox 20"/>
          <p:cNvSpPr txBox="1"/>
          <p:nvPr/>
        </p:nvSpPr>
        <p:spPr>
          <a:xfrm>
            <a:off x="8452031" y="5689091"/>
            <a:ext cx="2805392" cy="461665"/>
          </a:xfrm>
          <a:prstGeom prst="rect">
            <a:avLst/>
          </a:prstGeom>
        </p:spPr>
        <p:txBody>
          <a:bodyPr wrap="square">
            <a:spAutoFit/>
          </a:bodyPr>
          <a:lstStyle>
            <a:defPPr>
              <a:defRPr lang="zh-CN"/>
            </a:defPPr>
            <a:lvl1pPr algn="ctr">
              <a:defRPr sz="1200">
                <a:latin typeface="黑体" pitchFamily="49" charset="-122"/>
                <a:ea typeface="黑体" pitchFamily="49" charset="-122"/>
              </a:defRPr>
            </a:lvl1pPr>
          </a:lstStyle>
          <a:p>
            <a:r>
              <a:rPr lang="en-US" altLang="zh-CN" dirty="0"/>
              <a:t>Band </a:t>
            </a:r>
            <a:r>
              <a:rPr lang="en-US" altLang="zh-CN" dirty="0" smtClean="0"/>
              <a:t>3 </a:t>
            </a:r>
            <a:r>
              <a:rPr lang="en-US" altLang="zh-CN" dirty="0"/>
              <a:t>normalized Muller matrix elements m2 and m3</a:t>
            </a:r>
            <a:endParaRPr lang="zh-CN" altLang="en-US" dirty="0"/>
          </a:p>
        </p:txBody>
      </p:sp>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76118485"/>
      </p:ext>
    </p:extLst>
  </p:cSld>
  <p:clrMapOvr>
    <a:masterClrMapping/>
  </p:clrMapOvr>
  <mc:AlternateContent xmlns:mc="http://schemas.openxmlformats.org/markup-compatibility/2006" xmlns:p14="http://schemas.microsoft.com/office/powerpoint/2010/main">
    <mc:Choice Requires="p14">
      <p:transition p14:dur="0" advTm="42984"/>
    </mc:Choice>
    <mc:Fallback xmlns="">
      <p:transition advTm="42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OMS-L L1 data set</a:t>
            </a:r>
            <a:endParaRPr lang="zh-CN" altLang="en-US" dirty="0"/>
          </a:p>
        </p:txBody>
      </p:sp>
      <p:sp>
        <p:nvSpPr>
          <p:cNvPr id="4" name="灯片编号占位符 3"/>
          <p:cNvSpPr>
            <a:spLocks noGrp="1"/>
          </p:cNvSpPr>
          <p:nvPr>
            <p:ph type="sldNum" sz="quarter" idx="12"/>
          </p:nvPr>
        </p:nvSpPr>
        <p:spPr/>
        <p:txBody>
          <a:bodyPr/>
          <a:lstStyle/>
          <a:p>
            <a:fld id="{78A5EDB2-FF0E-4124-9532-4C0F0FE2EB74}" type="slidenum">
              <a:rPr lang="zh-CN" altLang="en-US" smtClean="0"/>
              <a:t>11</a:t>
            </a:fld>
            <a:endParaRPr lang="zh-CN" altLang="en-US" dirty="0"/>
          </a:p>
        </p:txBody>
      </p:sp>
      <p:graphicFrame>
        <p:nvGraphicFramePr>
          <p:cNvPr id="6" name="内容占位符 5"/>
          <p:cNvGraphicFramePr>
            <a:graphicFrameLocks noGrp="1"/>
          </p:cNvGraphicFramePr>
          <p:nvPr>
            <p:ph idx="1"/>
            <p:extLst>
              <p:ext uri="{D42A27DB-BD31-4B8C-83A1-F6EECF244321}">
                <p14:modId xmlns:p14="http://schemas.microsoft.com/office/powerpoint/2010/main" val="8518257"/>
              </p:ext>
            </p:extLst>
          </p:nvPr>
        </p:nvGraphicFramePr>
        <p:xfrm>
          <a:off x="855785" y="2038316"/>
          <a:ext cx="4756694" cy="4174270"/>
        </p:xfrm>
        <a:graphic>
          <a:graphicData uri="http://schemas.openxmlformats.org/drawingml/2006/table">
            <a:tbl>
              <a:tblPr firstRow="1" firstCol="1" bandRow="1">
                <a:tableStyleId>{5C22544A-7EE6-4342-B048-85BDC9FD1C3A}</a:tableStyleId>
              </a:tblPr>
              <a:tblGrid>
                <a:gridCol w="793021"/>
                <a:gridCol w="1148621"/>
                <a:gridCol w="2815052"/>
              </a:tblGrid>
              <a:tr h="333790">
                <a:tc>
                  <a:txBody>
                    <a:bodyPr/>
                    <a:lstStyle/>
                    <a:p>
                      <a:pPr algn="ctr">
                        <a:spcAft>
                          <a:spcPts val="0"/>
                        </a:spcAft>
                      </a:pPr>
                      <a:r>
                        <a:rPr lang="en-US" altLang="zh-CN" sz="1400" kern="100" dirty="0" smtClean="0">
                          <a:effectLst/>
                          <a:latin typeface="Calibri"/>
                          <a:ea typeface="宋体"/>
                          <a:cs typeface="Times New Roman"/>
                        </a:rPr>
                        <a:t>Group</a:t>
                      </a:r>
                      <a:endParaRPr lang="zh-CN" sz="1400" kern="100" dirty="0">
                        <a:effectLst/>
                        <a:latin typeface="Calibri"/>
                        <a:ea typeface="宋体"/>
                        <a:cs typeface="Times New Roman"/>
                      </a:endParaRPr>
                    </a:p>
                  </a:txBody>
                  <a:tcPr marL="21067" marR="21067" marT="0" marB="0" anchor="ctr"/>
                </a:tc>
                <a:tc>
                  <a:txBody>
                    <a:bodyPr/>
                    <a:lstStyle/>
                    <a:p>
                      <a:pPr algn="ctr">
                        <a:spcAft>
                          <a:spcPts val="0"/>
                        </a:spcAft>
                      </a:pPr>
                      <a:r>
                        <a:rPr lang="en-US" altLang="zh-CN" sz="1400" kern="0" dirty="0" smtClean="0">
                          <a:effectLst/>
                        </a:rPr>
                        <a:t>No.</a:t>
                      </a:r>
                      <a:endParaRPr lang="zh-CN" sz="1400" kern="100" dirty="0">
                        <a:effectLst/>
                        <a:latin typeface="Calibri"/>
                        <a:ea typeface="宋体"/>
                        <a:cs typeface="Times New Roman"/>
                      </a:endParaRPr>
                    </a:p>
                  </a:txBody>
                  <a:tcPr marL="21067" marR="21067" marT="0" marB="0" anchor="ctr"/>
                </a:tc>
                <a:tc>
                  <a:txBody>
                    <a:bodyPr/>
                    <a:lstStyle/>
                    <a:p>
                      <a:pPr algn="ctr" fontAlgn="ctr">
                        <a:lnSpc>
                          <a:spcPct val="100000"/>
                        </a:lnSpc>
                        <a:spcAft>
                          <a:spcPts val="0"/>
                        </a:spcAft>
                      </a:pPr>
                      <a:r>
                        <a:rPr lang="en-US" altLang="zh-CN" sz="1400" b="1" kern="0" dirty="0" smtClean="0">
                          <a:solidFill>
                            <a:schemeClr val="lt1"/>
                          </a:solidFill>
                          <a:effectLst/>
                          <a:latin typeface="+mn-lt"/>
                          <a:ea typeface="+mn-ea"/>
                          <a:cs typeface="+mn-cs"/>
                        </a:rPr>
                        <a:t>Name of data set</a:t>
                      </a:r>
                      <a:endParaRPr lang="zh-CN" altLang="en-US" sz="1400" b="1" kern="0" dirty="0" smtClean="0">
                        <a:solidFill>
                          <a:schemeClr val="lt1"/>
                        </a:solidFill>
                        <a:effectLst/>
                        <a:latin typeface="+mn-lt"/>
                        <a:ea typeface="+mn-ea"/>
                        <a:cs typeface="+mn-cs"/>
                      </a:endParaRPr>
                    </a:p>
                  </a:txBody>
                  <a:tcPr marL="21067" marR="21067" marT="0" marB="0" anchor="ctr"/>
                </a:tc>
              </a:tr>
              <a:tr h="166895">
                <a:tc>
                  <a:txBody>
                    <a:bodyPr/>
                    <a:lstStyle/>
                    <a:p>
                      <a:pPr algn="ctr">
                        <a:spcAft>
                          <a:spcPts val="0"/>
                        </a:spcAft>
                      </a:pPr>
                      <a:r>
                        <a:rPr lang="en-US" sz="1400" kern="100">
                          <a:effectLst/>
                        </a:rPr>
                        <a:t>Data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1.</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Band1_wavelength</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Data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2.</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Band2_wavelength</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Data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3.</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Band3_wavelength</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Data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4.</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Band1_radiance</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Data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5.</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Band2_radiance</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Data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6.</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Band3_radiance</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Data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7.</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dirty="0">
                          <a:effectLst/>
                        </a:rPr>
                        <a:t>Band1_irradiance</a:t>
                      </a:r>
                      <a:endParaRPr lang="zh-CN" sz="1400" kern="100" dirty="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Data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8.</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Band2_irradiance</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Data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9.</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Band3_irradiance</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dirty="0">
                          <a:effectLst/>
                        </a:rPr>
                        <a:t>QA</a:t>
                      </a:r>
                      <a:endParaRPr lang="zh-CN" sz="1400" kern="100" dirty="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27.</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QA_observation</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QA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28.</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QA_telemetry</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QA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29.</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QA_data_processing</a:t>
                      </a:r>
                      <a:endParaRPr lang="zh-CN" sz="1400" kern="100">
                        <a:effectLst/>
                        <a:latin typeface="Calibri"/>
                        <a:ea typeface="宋体"/>
                        <a:cs typeface="Times New Roman"/>
                      </a:endParaRPr>
                    </a:p>
                  </a:txBody>
                  <a:tcPr marL="21067" marR="21067" marT="0" marB="0" anchor="ctr"/>
                </a:tc>
              </a:tr>
              <a:tr h="206738">
                <a:tc>
                  <a:txBody>
                    <a:bodyPr/>
                    <a:lstStyle/>
                    <a:p>
                      <a:pPr algn="ctr">
                        <a:spcAft>
                          <a:spcPts val="0"/>
                        </a:spcAft>
                      </a:pPr>
                      <a:r>
                        <a:rPr lang="en-US" sz="1400" kern="100">
                          <a:effectLst/>
                        </a:rPr>
                        <a:t>QA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30.</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dirty="0" err="1">
                          <a:effectLst/>
                        </a:rPr>
                        <a:t>QA_verification</a:t>
                      </a:r>
                      <a:endParaRPr lang="zh-CN" sz="1400" kern="100" dirty="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QA</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31.</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Data_quality_score</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Time</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32.</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Detect_end_time_day_count</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Time</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33.</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Detect_start_time_day_count</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Time</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34.</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Detect_end_time_millisecond_count</a:t>
                      </a:r>
                      <a:endParaRPr lang="zh-CN" sz="1400" kern="100">
                        <a:effectLst/>
                        <a:latin typeface="Calibri"/>
                        <a:ea typeface="宋体"/>
                        <a:cs typeface="Times New Roman"/>
                      </a:endParaRPr>
                    </a:p>
                  </a:txBody>
                  <a:tcPr marL="21067" marR="21067" marT="0" marB="0" anchor="ctr"/>
                </a:tc>
              </a:tr>
              <a:tr h="166895">
                <a:tc>
                  <a:txBody>
                    <a:bodyPr/>
                    <a:lstStyle/>
                    <a:p>
                      <a:pPr algn="ctr">
                        <a:spcAft>
                          <a:spcPts val="0"/>
                        </a:spcAft>
                      </a:pPr>
                      <a:r>
                        <a:rPr lang="en-US" sz="1400" kern="100">
                          <a:effectLst/>
                        </a:rPr>
                        <a:t>Time</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a:effectLst/>
                        </a:rPr>
                        <a:t>SDS 35.</a:t>
                      </a:r>
                      <a:endParaRPr lang="zh-CN" sz="1400" kern="100">
                        <a:effectLst/>
                        <a:latin typeface="Calibri"/>
                        <a:ea typeface="宋体"/>
                        <a:cs typeface="Times New Roman"/>
                      </a:endParaRPr>
                    </a:p>
                  </a:txBody>
                  <a:tcPr marL="21067" marR="21067" marT="0" marB="0" anchor="ctr"/>
                </a:tc>
                <a:tc>
                  <a:txBody>
                    <a:bodyPr/>
                    <a:lstStyle/>
                    <a:p>
                      <a:pPr algn="ctr">
                        <a:spcAft>
                          <a:spcPts val="0"/>
                        </a:spcAft>
                      </a:pPr>
                      <a:r>
                        <a:rPr lang="en-US" sz="1400" kern="100" dirty="0" err="1">
                          <a:effectLst/>
                        </a:rPr>
                        <a:t>Detect_start_time_millisecond_count</a:t>
                      </a:r>
                      <a:endParaRPr lang="zh-CN" sz="1400" kern="100" dirty="0">
                        <a:effectLst/>
                        <a:latin typeface="Calibri"/>
                        <a:ea typeface="宋体"/>
                        <a:cs typeface="Times New Roman"/>
                      </a:endParaRPr>
                    </a:p>
                  </a:txBody>
                  <a:tcPr marL="21067" marR="21067" marT="0" marB="0" anchor="ctr"/>
                </a:tc>
              </a:tr>
            </a:tbl>
          </a:graphicData>
        </a:graphic>
      </p:graphicFrame>
      <p:graphicFrame>
        <p:nvGraphicFramePr>
          <p:cNvPr id="7" name="内容占位符 5"/>
          <p:cNvGraphicFramePr>
            <a:graphicFrameLocks/>
          </p:cNvGraphicFramePr>
          <p:nvPr>
            <p:extLst>
              <p:ext uri="{D42A27DB-BD31-4B8C-83A1-F6EECF244321}">
                <p14:modId xmlns:p14="http://schemas.microsoft.com/office/powerpoint/2010/main" val="611413957"/>
              </p:ext>
            </p:extLst>
          </p:nvPr>
        </p:nvGraphicFramePr>
        <p:xfrm>
          <a:off x="6542632" y="2046913"/>
          <a:ext cx="4320068" cy="4189765"/>
        </p:xfrm>
        <a:graphic>
          <a:graphicData uri="http://schemas.openxmlformats.org/drawingml/2006/table">
            <a:tbl>
              <a:tblPr firstRow="1" firstCol="1" bandRow="1">
                <a:tableStyleId>{5C22544A-7EE6-4342-B048-85BDC9FD1C3A}</a:tableStyleId>
              </a:tblPr>
              <a:tblGrid>
                <a:gridCol w="793021"/>
                <a:gridCol w="1148621"/>
                <a:gridCol w="2378426"/>
              </a:tblGrid>
              <a:tr h="229718">
                <a:tc>
                  <a:txBody>
                    <a:bodyPr/>
                    <a:lstStyle/>
                    <a:p>
                      <a:pPr algn="ctr">
                        <a:spcAft>
                          <a:spcPts val="0"/>
                        </a:spcAft>
                      </a:pPr>
                      <a:r>
                        <a:rPr lang="en-US" altLang="zh-CN" sz="1400" kern="100" dirty="0" smtClean="0">
                          <a:effectLst/>
                          <a:latin typeface="Calibri"/>
                          <a:ea typeface="宋体"/>
                          <a:cs typeface="Times New Roman"/>
                        </a:rPr>
                        <a:t>Group</a:t>
                      </a:r>
                      <a:endParaRPr lang="zh-CN" sz="1400" kern="100" dirty="0">
                        <a:effectLst/>
                        <a:latin typeface="Calibri"/>
                        <a:ea typeface="宋体"/>
                        <a:cs typeface="Times New Roman"/>
                      </a:endParaRPr>
                    </a:p>
                  </a:txBody>
                  <a:tcPr marL="21067" marR="21067" marT="0" marB="0" anchor="ctr"/>
                </a:tc>
                <a:tc>
                  <a:txBody>
                    <a:bodyPr/>
                    <a:lstStyle/>
                    <a:p>
                      <a:pPr algn="ctr">
                        <a:spcAft>
                          <a:spcPts val="0"/>
                        </a:spcAft>
                      </a:pPr>
                      <a:r>
                        <a:rPr lang="en-US" altLang="zh-CN" sz="1400" kern="0" dirty="0" smtClean="0">
                          <a:effectLst/>
                        </a:rPr>
                        <a:t>No.</a:t>
                      </a:r>
                      <a:endParaRPr lang="zh-CN" sz="1400" kern="100" dirty="0">
                        <a:effectLst/>
                        <a:latin typeface="Calibri"/>
                        <a:ea typeface="宋体"/>
                        <a:cs typeface="Times New Roman"/>
                      </a:endParaRPr>
                    </a:p>
                  </a:txBody>
                  <a:tcPr marL="21067" marR="21067" marT="0" marB="0" anchor="ctr"/>
                </a:tc>
                <a:tc>
                  <a:txBody>
                    <a:bodyPr/>
                    <a:lstStyle/>
                    <a:p>
                      <a:pPr algn="ctr" fontAlgn="ctr">
                        <a:lnSpc>
                          <a:spcPct val="100000"/>
                        </a:lnSpc>
                        <a:spcAft>
                          <a:spcPts val="0"/>
                        </a:spcAft>
                      </a:pPr>
                      <a:r>
                        <a:rPr lang="en-US" altLang="zh-CN" sz="1400" b="1" kern="0" dirty="0" smtClean="0">
                          <a:solidFill>
                            <a:schemeClr val="lt1"/>
                          </a:solidFill>
                          <a:effectLst/>
                          <a:latin typeface="+mn-lt"/>
                          <a:ea typeface="+mn-ea"/>
                          <a:cs typeface="+mn-cs"/>
                        </a:rPr>
                        <a:t>Name of data set</a:t>
                      </a:r>
                      <a:endParaRPr lang="zh-CN" altLang="en-US" sz="1400" b="1" kern="0" dirty="0" smtClean="0">
                        <a:solidFill>
                          <a:schemeClr val="lt1"/>
                        </a:solidFill>
                        <a:effectLst/>
                        <a:latin typeface="+mn-lt"/>
                        <a:ea typeface="+mn-ea"/>
                        <a:cs typeface="+mn-cs"/>
                      </a:endParaRPr>
                    </a:p>
                  </a:txBody>
                  <a:tcPr marL="21067" marR="21067" marT="0" marB="0" anchor="ctr"/>
                </a:tc>
              </a:tr>
              <a:tr h="229718">
                <a:tc>
                  <a:txBody>
                    <a:bodyPr/>
                    <a:lstStyle/>
                    <a:p>
                      <a:pPr algn="ctr">
                        <a:lnSpc>
                          <a:spcPct val="100000"/>
                        </a:lnSpc>
                        <a:spcAft>
                          <a:spcPts val="0"/>
                        </a:spcAft>
                      </a:pPr>
                      <a:r>
                        <a:rPr lang="en-US" sz="1400" kern="100" dirty="0">
                          <a:effectLst/>
                        </a:rPr>
                        <a:t>Geo</a:t>
                      </a:r>
                      <a:endParaRPr lang="zh-CN" sz="1400" kern="100" dirty="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10.</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Tangent_height</a:t>
                      </a:r>
                      <a:endParaRPr lang="zh-CN" sz="1400" kern="10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dirty="0">
                          <a:effectLst/>
                        </a:rPr>
                        <a:t>Geo</a:t>
                      </a:r>
                      <a:endParaRPr lang="zh-CN" sz="1400" kern="100" dirty="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11.</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err="1">
                          <a:effectLst/>
                        </a:rPr>
                        <a:t>Tangent_height_earth_radius</a:t>
                      </a:r>
                      <a:endParaRPr lang="zh-CN" sz="1400" kern="100" dirty="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a:effectLst/>
                        </a:rPr>
                        <a:t>SDS 12.</a:t>
                      </a:r>
                      <a:endParaRPr lang="zh-CN" sz="1400" kern="100" dirty="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Tangent_longitude</a:t>
                      </a:r>
                      <a:endParaRPr lang="zh-CN" sz="1400" kern="10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a:effectLst/>
                        </a:rPr>
                        <a:t>SDS 13.</a:t>
                      </a:r>
                      <a:endParaRPr lang="zh-CN" sz="1400" kern="100" dirty="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Tangent_latitude</a:t>
                      </a:r>
                      <a:endParaRPr lang="zh-CN" sz="1400" kern="10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a:effectLst/>
                        </a:rPr>
                        <a:t>SDS 14.</a:t>
                      </a:r>
                      <a:endParaRPr lang="zh-CN" sz="1400" kern="100" dirty="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err="1">
                          <a:effectLst/>
                        </a:rPr>
                        <a:t>Sensor_zenith_angle_tangent</a:t>
                      </a:r>
                      <a:endParaRPr lang="zh-CN" sz="1400" kern="100" dirty="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15.</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err="1">
                          <a:effectLst/>
                        </a:rPr>
                        <a:t>Sensor_azimuth_angle_tangent</a:t>
                      </a:r>
                      <a:endParaRPr lang="zh-CN" sz="1400" kern="100" dirty="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16.</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err="1">
                          <a:effectLst/>
                        </a:rPr>
                        <a:t>Solar_zenith_angle_tangent</a:t>
                      </a:r>
                      <a:endParaRPr lang="zh-CN" sz="1400" kern="100" dirty="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17.</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err="1">
                          <a:effectLst/>
                        </a:rPr>
                        <a:t>Solar_azimuth_angle_tangent</a:t>
                      </a:r>
                      <a:endParaRPr lang="zh-CN" sz="1400" kern="100" dirty="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18.</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a:effectLst/>
                        </a:rPr>
                        <a:t>Longitude</a:t>
                      </a:r>
                      <a:endParaRPr lang="zh-CN" sz="1400" kern="100" dirty="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19.</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a:effectLst/>
                        </a:rPr>
                        <a:t>Latitude</a:t>
                      </a:r>
                      <a:endParaRPr lang="zh-CN" sz="1400" kern="100" dirty="0">
                        <a:effectLst/>
                        <a:latin typeface="Calibri"/>
                        <a:ea typeface="宋体"/>
                        <a:cs typeface="Times New Roman"/>
                      </a:endParaRPr>
                    </a:p>
                  </a:txBody>
                  <a:tcPr marL="21067" marR="21067" marT="0" marB="0"/>
                </a:tc>
              </a:tr>
              <a:tr h="284559">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20.</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err="1">
                          <a:effectLst/>
                        </a:rPr>
                        <a:t>Tangent_altitude</a:t>
                      </a:r>
                      <a:endParaRPr lang="zh-CN" sz="1400" kern="100" dirty="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21.</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err="1">
                          <a:effectLst/>
                        </a:rPr>
                        <a:t>Satellite_altitude</a:t>
                      </a:r>
                      <a:endParaRPr lang="zh-CN" sz="1400" kern="100" dirty="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22.</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dirty="0" err="1">
                          <a:effectLst/>
                        </a:rPr>
                        <a:t>Solar_zenith_angle</a:t>
                      </a:r>
                      <a:endParaRPr lang="zh-CN" sz="1400" kern="100" dirty="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23.</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Solar_azimuth_angle</a:t>
                      </a:r>
                      <a:endParaRPr lang="zh-CN" sz="1400" kern="10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24.</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Solar_rotation_angle</a:t>
                      </a:r>
                      <a:endParaRPr lang="zh-CN" sz="1400" kern="100">
                        <a:effectLst/>
                        <a:latin typeface="Calibri"/>
                        <a:ea typeface="宋体"/>
                        <a:cs typeface="Times New Roman"/>
                      </a:endParaRPr>
                    </a:p>
                  </a:txBody>
                  <a:tcPr marL="21067" marR="21067" marT="0" marB="0"/>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25.</a:t>
                      </a:r>
                      <a:endParaRPr lang="zh-CN" sz="1400" kern="100">
                        <a:effectLst/>
                        <a:latin typeface="Calibri"/>
                        <a:ea typeface="宋体"/>
                        <a:cs typeface="Times New Roman"/>
                      </a:endParaRPr>
                    </a:p>
                  </a:txBody>
                  <a:tcPr marL="21067" marR="21067" marT="0" marB="0" anchor="ctr"/>
                </a:tc>
                <a:tc>
                  <a:txBody>
                    <a:bodyPr/>
                    <a:lstStyle/>
                    <a:p>
                      <a:pPr algn="ctr">
                        <a:lnSpc>
                          <a:spcPct val="100000"/>
                        </a:lnSpc>
                        <a:spcAft>
                          <a:spcPts val="0"/>
                        </a:spcAft>
                      </a:pPr>
                      <a:r>
                        <a:rPr lang="en-US" sz="1400" kern="100" dirty="0" err="1" smtClean="0">
                          <a:effectLst/>
                        </a:rPr>
                        <a:t>Land_sea_mask</a:t>
                      </a:r>
                      <a:endParaRPr lang="zh-CN" sz="1400" kern="100" dirty="0">
                        <a:effectLst/>
                        <a:latin typeface="Calibri"/>
                        <a:ea typeface="宋体"/>
                        <a:cs typeface="Times New Roman"/>
                      </a:endParaRPr>
                    </a:p>
                  </a:txBody>
                  <a:tcPr marL="21067" marR="21067" marT="0" marB="0" anchor="ctr"/>
                </a:tc>
              </a:tr>
              <a:tr h="229718">
                <a:tc>
                  <a:txBody>
                    <a:bodyPr/>
                    <a:lstStyle/>
                    <a:p>
                      <a:pPr algn="ctr">
                        <a:lnSpc>
                          <a:spcPct val="100000"/>
                        </a:lnSpc>
                        <a:spcAft>
                          <a:spcPts val="0"/>
                        </a:spcAft>
                      </a:pPr>
                      <a:r>
                        <a:rPr lang="en-US" sz="1400" kern="100">
                          <a:effectLst/>
                        </a:rPr>
                        <a:t>Geo</a:t>
                      </a:r>
                      <a:endParaRPr lang="zh-CN" sz="1400" kern="100">
                        <a:effectLst/>
                        <a:latin typeface="Calibri"/>
                        <a:ea typeface="宋体"/>
                        <a:cs typeface="Times New Roman"/>
                      </a:endParaRPr>
                    </a:p>
                  </a:txBody>
                  <a:tcPr marL="21067" marR="21067" marT="0" marB="0"/>
                </a:tc>
                <a:tc>
                  <a:txBody>
                    <a:bodyPr/>
                    <a:lstStyle/>
                    <a:p>
                      <a:pPr algn="ctr">
                        <a:lnSpc>
                          <a:spcPct val="100000"/>
                        </a:lnSpc>
                        <a:spcAft>
                          <a:spcPts val="0"/>
                        </a:spcAft>
                      </a:pPr>
                      <a:r>
                        <a:rPr lang="en-US" sz="1400" kern="100">
                          <a:effectLst/>
                        </a:rPr>
                        <a:t>SDS 26.</a:t>
                      </a:r>
                      <a:endParaRPr lang="zh-CN" sz="1400" kern="100">
                        <a:effectLst/>
                        <a:latin typeface="Calibri"/>
                        <a:ea typeface="宋体"/>
                        <a:cs typeface="Times New Roman"/>
                      </a:endParaRPr>
                    </a:p>
                  </a:txBody>
                  <a:tcPr marL="21067" marR="21067" marT="0" marB="0" anchor="ctr"/>
                </a:tc>
                <a:tc>
                  <a:txBody>
                    <a:bodyPr/>
                    <a:lstStyle/>
                    <a:p>
                      <a:pPr algn="ctr">
                        <a:lnSpc>
                          <a:spcPct val="100000"/>
                        </a:lnSpc>
                        <a:spcAft>
                          <a:spcPts val="0"/>
                        </a:spcAft>
                      </a:pPr>
                      <a:r>
                        <a:rPr lang="en-US" sz="1400" kern="100" dirty="0" err="1" smtClean="0">
                          <a:effectLst/>
                        </a:rPr>
                        <a:t>Land_cover</a:t>
                      </a:r>
                      <a:endParaRPr lang="zh-CN" sz="1400" kern="100" dirty="0">
                        <a:effectLst/>
                        <a:latin typeface="Calibri"/>
                        <a:ea typeface="宋体"/>
                        <a:cs typeface="Times New Roman"/>
                      </a:endParaRPr>
                    </a:p>
                  </a:txBody>
                  <a:tcPr marL="21067" marR="21067" marT="0" marB="0" anchor="ctr"/>
                </a:tc>
              </a:tr>
            </a:tbl>
          </a:graphicData>
        </a:graphic>
      </p:graphicFrame>
      <p:sp>
        <p:nvSpPr>
          <p:cNvPr id="3" name="矩形 2"/>
          <p:cNvSpPr/>
          <p:nvPr/>
        </p:nvSpPr>
        <p:spPr>
          <a:xfrm>
            <a:off x="855785" y="1217584"/>
            <a:ext cx="10937630" cy="517431"/>
          </a:xfrm>
          <a:prstGeom prst="rect">
            <a:avLst/>
          </a:prstGeom>
        </p:spPr>
        <p:txBody>
          <a:bodyPr vert="horz" lIns="91440" tIns="45720" rIns="91440" bIns="45720" rtlCol="0">
            <a:normAutofit/>
          </a:bodyPr>
          <a:lstStyle/>
          <a:p>
            <a:pPr marL="342900" indent="-342900">
              <a:lnSpc>
                <a:spcPct val="150000"/>
              </a:lnSpc>
              <a:buFont typeface="Arial" panose="020B0604020202020204" pitchFamily="34" charset="0"/>
              <a:buChar char="•"/>
            </a:pPr>
            <a:endParaRPr lang="zh-CN" altLang="zh-CN" sz="1400" dirty="0"/>
          </a:p>
        </p:txBody>
      </p:sp>
      <p:sp>
        <p:nvSpPr>
          <p:cNvPr id="5" name="矩形 4"/>
          <p:cNvSpPr/>
          <p:nvPr/>
        </p:nvSpPr>
        <p:spPr>
          <a:xfrm>
            <a:off x="996461" y="1195534"/>
            <a:ext cx="9765323" cy="715328"/>
          </a:xfrm>
          <a:prstGeom prst="rect">
            <a:avLst/>
          </a:prstGeom>
        </p:spPr>
        <p:txBody>
          <a:bodyPr vert="horz" lIns="91440" tIns="45720" rIns="91440" bIns="45720" rtlCol="0">
            <a:noAutofit/>
          </a:bodyPr>
          <a:lstStyle/>
          <a:p>
            <a:pPr marL="342900" indent="-342900">
              <a:lnSpc>
                <a:spcPct val="150000"/>
              </a:lnSpc>
              <a:buFont typeface="Arial" panose="020B0604020202020204" pitchFamily="34" charset="0"/>
              <a:buChar char="•"/>
            </a:pPr>
            <a:r>
              <a:rPr lang="en-US" altLang="zh-CN" sz="1400" dirty="0"/>
              <a:t>OMS-L L1 data set consists of radiation data, location information, quality code and observation time. One OMS-L L1 product file is generated for each track, and 14 files are generated every day.</a:t>
            </a:r>
          </a:p>
        </p:txBody>
      </p:sp>
      <p:pic>
        <p:nvPicPr>
          <p:cNvPr id="8" name="音频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75232176"/>
      </p:ext>
    </p:extLst>
  </p:cSld>
  <p:clrMapOvr>
    <a:masterClrMapping/>
  </p:clrMapOvr>
  <mc:AlternateContent xmlns:mc="http://schemas.openxmlformats.org/markup-compatibility/2006" xmlns:p14="http://schemas.microsoft.com/office/powerpoint/2010/main">
    <mc:Choice Requires="p14">
      <p:transition p14:dur="0" advTm="24908"/>
    </mc:Choice>
    <mc:Fallback xmlns="">
      <p:transition advTm="24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Pixel merging and measurement timing</a:t>
            </a:r>
            <a:endParaRPr lang="zh-CN" altLang="en-US" dirty="0"/>
          </a:p>
        </p:txBody>
      </p:sp>
      <p:sp>
        <p:nvSpPr>
          <p:cNvPr id="4" name="灯片编号占位符 3"/>
          <p:cNvSpPr>
            <a:spLocks noGrp="1"/>
          </p:cNvSpPr>
          <p:nvPr>
            <p:ph type="sldNum" sz="quarter" idx="12"/>
          </p:nvPr>
        </p:nvSpPr>
        <p:spPr/>
        <p:txBody>
          <a:bodyPr/>
          <a:lstStyle/>
          <a:p>
            <a:fld id="{78A5EDB2-FF0E-4124-9532-4C0F0FE2EB74}" type="slidenum">
              <a:rPr lang="zh-CN" altLang="en-US" smtClean="0"/>
              <a:t>12</a:t>
            </a:fld>
            <a:endParaRPr lang="zh-CN" altLang="en-US" dirty="0"/>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7537938" y="5199822"/>
            <a:ext cx="3945332" cy="1348126"/>
          </a:xfrm>
          <a:prstGeom prst="rect">
            <a:avLst/>
          </a:prstGeom>
        </p:spPr>
        <p:txBody>
          <a:bodyPr vert="horz" lIns="91440" tIns="45720" rIns="91440" bIns="45720" rtlCol="0">
            <a:normAutofit fontScale="85000" lnSpcReduction="20000"/>
          </a:bodyPr>
          <a:lstStyle/>
          <a:p>
            <a:pPr indent="457200">
              <a:lnSpc>
                <a:spcPct val="150000"/>
              </a:lnSpc>
              <a:buFont typeface="Arial" panose="020B0604020202020204" pitchFamily="34" charset="0"/>
              <a:buNone/>
            </a:pPr>
            <a:r>
              <a:rPr lang="en-US" altLang="zh-CN" sz="1400" dirty="0"/>
              <a:t>The integration </a:t>
            </a:r>
            <a:r>
              <a:rPr lang="en-US" altLang="zh-CN" sz="1400" dirty="0" smtClean="0"/>
              <a:t> time </a:t>
            </a:r>
            <a:r>
              <a:rPr lang="en-US" altLang="zh-CN" sz="1400" dirty="0"/>
              <a:t>of OMS-L detector is adjustable in three sections. The spectral intervals can also be adjusted as needed. When the bands start to observation, the three sections do not start the same time, but they ends at the same time, as shown in Figure above. </a:t>
            </a:r>
            <a:endParaRPr lang="zh-CN" altLang="zh-CN" sz="1400" dirty="0"/>
          </a:p>
        </p:txBody>
      </p:sp>
      <p:graphicFrame>
        <p:nvGraphicFramePr>
          <p:cNvPr id="3" name="表格 2"/>
          <p:cNvGraphicFramePr>
            <a:graphicFrameLocks noGrp="1"/>
          </p:cNvGraphicFramePr>
          <p:nvPr>
            <p:extLst>
              <p:ext uri="{D42A27DB-BD31-4B8C-83A1-F6EECF244321}">
                <p14:modId xmlns:p14="http://schemas.microsoft.com/office/powerpoint/2010/main" val="4234362908"/>
              </p:ext>
            </p:extLst>
          </p:nvPr>
        </p:nvGraphicFramePr>
        <p:xfrm>
          <a:off x="941127" y="3808212"/>
          <a:ext cx="5893429" cy="2841432"/>
        </p:xfrm>
        <a:graphic>
          <a:graphicData uri="http://schemas.openxmlformats.org/drawingml/2006/table">
            <a:tbl>
              <a:tblPr>
                <a:tableStyleId>{3C2FFA5D-87B4-456A-9821-1D502468CF0F}</a:tableStyleId>
              </a:tblPr>
              <a:tblGrid>
                <a:gridCol w="892777"/>
                <a:gridCol w="833442"/>
                <a:gridCol w="833442"/>
                <a:gridCol w="833442"/>
                <a:gridCol w="833442"/>
                <a:gridCol w="833442"/>
                <a:gridCol w="833442"/>
              </a:tblGrid>
              <a:tr h="515344">
                <a:tc>
                  <a:txBody>
                    <a:bodyPr/>
                    <a:lstStyle/>
                    <a:p>
                      <a:pPr algn="ctr" fontAlgn="ctr"/>
                      <a:endParaRPr lang="zh-CN" altLang="en-US" sz="1200" b="0" i="0" u="none" strike="noStrike" dirty="0">
                        <a:solidFill>
                          <a:srgbClr val="000000"/>
                        </a:solidFill>
                        <a:effectLst/>
                        <a:latin typeface="宋体"/>
                      </a:endParaRPr>
                    </a:p>
                  </a:txBody>
                  <a:tcPr marL="7620" marR="7620" marT="7620" marB="0" anchor="ctr">
                    <a:solidFill>
                      <a:schemeClr val="bg1">
                        <a:lumMod val="85000"/>
                      </a:schemeClr>
                    </a:solidFill>
                  </a:tcPr>
                </a:tc>
                <a:tc gridSpan="2">
                  <a:txBody>
                    <a:bodyPr/>
                    <a:lstStyle/>
                    <a:p>
                      <a:pPr algn="ctr" fontAlgn="ctr"/>
                      <a:r>
                        <a:rPr lang="en-US" altLang="zh-CN" sz="1400" b="0" i="0" u="none" strike="noStrike" dirty="0" smtClean="0">
                          <a:solidFill>
                            <a:schemeClr val="tx1"/>
                          </a:solidFill>
                          <a:effectLst/>
                          <a:latin typeface="黑体" panose="02010609060101010101" pitchFamily="49" charset="-122"/>
                          <a:ea typeface="黑体" panose="02010609060101010101" pitchFamily="49" charset="-122"/>
                        </a:rPr>
                        <a:t>Original</a:t>
                      </a:r>
                      <a:endParaRPr lang="zh-CN" altLang="en-US" sz="1400" b="0" i="0" u="none" strike="noStrike" dirty="0">
                        <a:solidFill>
                          <a:schemeClr val="tx1"/>
                        </a:solidFill>
                        <a:effectLst/>
                        <a:latin typeface="黑体" panose="02010609060101010101" pitchFamily="49" charset="-122"/>
                        <a:ea typeface="黑体" panose="02010609060101010101" pitchFamily="49" charset="-122"/>
                      </a:endParaRPr>
                    </a:p>
                  </a:txBody>
                  <a:tcPr marL="7620" marR="7620" marT="7620" marB="0" anchor="ctr">
                    <a:solidFill>
                      <a:schemeClr val="accent1">
                        <a:lumMod val="60000"/>
                        <a:lumOff val="40000"/>
                      </a:schemeClr>
                    </a:solidFill>
                  </a:tcPr>
                </a:tc>
                <a:tc hMerge="1">
                  <a:txBody>
                    <a:bodyPr/>
                    <a:lstStyle/>
                    <a:p>
                      <a:endParaRPr lang="zh-CN" altLang="en-US"/>
                    </a:p>
                  </a:txBody>
                  <a:tcPr/>
                </a:tc>
                <a:tc gridSpan="2">
                  <a:txBody>
                    <a:bodyPr/>
                    <a:lstStyle/>
                    <a:p>
                      <a:pPr algn="ctr" fontAlgn="ctr"/>
                      <a:r>
                        <a:rPr lang="en-US" altLang="zh-CN" sz="1400" b="0" i="0" u="none" strike="noStrike" dirty="0" smtClean="0">
                          <a:solidFill>
                            <a:schemeClr val="tx1"/>
                          </a:solidFill>
                          <a:effectLst/>
                          <a:latin typeface="黑体" panose="02010609060101010101" pitchFamily="49" charset="-122"/>
                          <a:ea typeface="黑体" panose="02010609060101010101" pitchFamily="49" charset="-122"/>
                        </a:rPr>
                        <a:t>Before</a:t>
                      </a:r>
                      <a:r>
                        <a:rPr lang="en-US" altLang="zh-CN" sz="1400" b="0" i="0" u="none" strike="noStrike" baseline="0" dirty="0" smtClean="0">
                          <a:solidFill>
                            <a:schemeClr val="tx1"/>
                          </a:solidFill>
                          <a:effectLst/>
                          <a:latin typeface="黑体" panose="02010609060101010101" pitchFamily="49" charset="-122"/>
                          <a:ea typeface="黑体" panose="02010609060101010101" pitchFamily="49" charset="-122"/>
                        </a:rPr>
                        <a:t> downloading</a:t>
                      </a:r>
                      <a:endParaRPr lang="zh-CN" altLang="en-US" sz="1400" b="0" i="0" u="none" strike="noStrike" dirty="0">
                        <a:solidFill>
                          <a:schemeClr val="tx1"/>
                        </a:solidFill>
                        <a:effectLst/>
                        <a:latin typeface="黑体" panose="02010609060101010101" pitchFamily="49" charset="-122"/>
                        <a:ea typeface="黑体" panose="02010609060101010101" pitchFamily="49" charset="-122"/>
                      </a:endParaRPr>
                    </a:p>
                  </a:txBody>
                  <a:tcPr marL="7620" marR="7620" marT="7620" marB="0" anchor="ctr">
                    <a:solidFill>
                      <a:schemeClr val="accent3">
                        <a:lumMod val="60000"/>
                        <a:lumOff val="40000"/>
                      </a:schemeClr>
                    </a:solidFill>
                  </a:tcPr>
                </a:tc>
                <a:tc hMerge="1">
                  <a:txBody>
                    <a:bodyPr/>
                    <a:lstStyle/>
                    <a:p>
                      <a:endParaRPr lang="zh-CN" altLang="en-US"/>
                    </a:p>
                  </a:txBody>
                  <a:tcPr/>
                </a:tc>
                <a:tc gridSpan="2">
                  <a:txBody>
                    <a:bodyPr/>
                    <a:lstStyle/>
                    <a:p>
                      <a:pPr algn="ctr" fontAlgn="ctr"/>
                      <a:r>
                        <a:rPr lang="en-US" altLang="zh-CN" sz="1400" u="none" strike="noStrike" dirty="0" smtClean="0">
                          <a:solidFill>
                            <a:schemeClr val="tx1"/>
                          </a:solidFill>
                          <a:effectLst/>
                          <a:latin typeface="黑体" panose="02010609060101010101" pitchFamily="49" charset="-122"/>
                          <a:ea typeface="黑体" panose="02010609060101010101" pitchFamily="49" charset="-122"/>
                        </a:rPr>
                        <a:t>Create data products</a:t>
                      </a:r>
                      <a:endParaRPr lang="zh-CN" altLang="en-US" sz="1400" b="0" i="0" u="none" strike="noStrike" dirty="0">
                        <a:solidFill>
                          <a:schemeClr val="tx1"/>
                        </a:solidFill>
                        <a:effectLst/>
                        <a:latin typeface="黑体" panose="02010609060101010101" pitchFamily="49" charset="-122"/>
                        <a:ea typeface="黑体" panose="02010609060101010101" pitchFamily="49" charset="-122"/>
                      </a:endParaRPr>
                    </a:p>
                  </a:txBody>
                  <a:tcPr marL="7620" marR="7620" marT="7620" marB="0" anchor="ctr">
                    <a:solidFill>
                      <a:schemeClr val="accent2">
                        <a:lumMod val="60000"/>
                        <a:lumOff val="40000"/>
                      </a:schemeClr>
                    </a:solidFill>
                  </a:tcPr>
                </a:tc>
                <a:tc hMerge="1">
                  <a:txBody>
                    <a:bodyPr/>
                    <a:lstStyle/>
                    <a:p>
                      <a:endParaRPr lang="zh-CN" altLang="en-US"/>
                    </a:p>
                  </a:txBody>
                  <a:tcPr/>
                </a:tc>
              </a:tr>
              <a:tr h="515344">
                <a:tc>
                  <a:txBody>
                    <a:bodyPr/>
                    <a:lstStyle/>
                    <a:p>
                      <a:pPr algn="ctr" fontAlgn="ctr"/>
                      <a:r>
                        <a:rPr lang="en-US" altLang="zh-CN" sz="1400" dirty="0" smtClean="0"/>
                        <a:t>Dimensions</a:t>
                      </a:r>
                      <a:endParaRPr lang="zh-CN" altLang="en-US" sz="1400" b="0" i="0" u="none" strike="noStrike" dirty="0">
                        <a:solidFill>
                          <a:srgbClr val="000000"/>
                        </a:solidFill>
                        <a:effectLst/>
                        <a:latin typeface="宋体"/>
                      </a:endParaRPr>
                    </a:p>
                  </a:txBody>
                  <a:tcPr marL="7620" marR="7620" marT="7620" marB="0" anchor="ctr">
                    <a:solidFill>
                      <a:schemeClr val="bg1">
                        <a:lumMod val="85000"/>
                      </a:schemeClr>
                    </a:solidFill>
                  </a:tcPr>
                </a:tc>
                <a:tc>
                  <a:txBody>
                    <a:bodyPr/>
                    <a:lstStyle/>
                    <a:p>
                      <a:pPr algn="ctr" fontAlgn="ctr"/>
                      <a:r>
                        <a:rPr lang="en-US" altLang="zh-CN" sz="1200" dirty="0" smtClean="0"/>
                        <a:t>band 1,2 </a:t>
                      </a:r>
                      <a:endParaRPr lang="en-US" altLang="zh-CN" sz="1200" b="0" i="0" u="none" strike="noStrike" dirty="0">
                        <a:solidFill>
                          <a:srgbClr val="000000"/>
                        </a:solidFill>
                        <a:effectLst/>
                        <a:latin typeface="宋体"/>
                      </a:endParaRPr>
                    </a:p>
                  </a:txBody>
                  <a:tcPr marL="7620" marR="7620" marT="7620" marB="0" anchor="ctr"/>
                </a:tc>
                <a:tc>
                  <a:txBody>
                    <a:bodyPr/>
                    <a:lstStyle/>
                    <a:p>
                      <a:pPr algn="ctr" fontAlgn="ctr"/>
                      <a:r>
                        <a:rPr lang="en-US" altLang="zh-CN" sz="1200" dirty="0" smtClean="0"/>
                        <a:t>band </a:t>
                      </a:r>
                      <a:r>
                        <a:rPr lang="en-US" altLang="zh-CN" sz="1200" u="none" strike="noStrike" dirty="0" smtClean="0">
                          <a:effectLst/>
                        </a:rPr>
                        <a:t>3</a:t>
                      </a:r>
                      <a:endParaRPr lang="en-US" altLang="zh-CN" sz="1200" b="0" i="0" u="none" strike="noStrike" dirty="0">
                        <a:solidFill>
                          <a:srgbClr val="000000"/>
                        </a:solidFill>
                        <a:effectLst/>
                        <a:latin typeface="宋体"/>
                      </a:endParaRPr>
                    </a:p>
                  </a:txBody>
                  <a:tcPr marL="7620" marR="7620" marT="7620" marB="0" anchor="ctr"/>
                </a:tc>
                <a:tc>
                  <a:txBody>
                    <a:bodyPr/>
                    <a:lstStyle/>
                    <a:p>
                      <a:pPr algn="ctr" fontAlgn="ctr"/>
                      <a:r>
                        <a:rPr lang="en-US" altLang="zh-CN" sz="1200" dirty="0" smtClean="0"/>
                        <a:t>band 1,2 </a:t>
                      </a:r>
                      <a:endParaRPr lang="en-US" altLang="zh-CN" sz="1200" b="0" i="0" u="none" strike="noStrike" dirty="0">
                        <a:solidFill>
                          <a:srgbClr val="000000"/>
                        </a:solidFill>
                        <a:effectLst/>
                        <a:latin typeface="宋体"/>
                      </a:endParaRPr>
                    </a:p>
                  </a:txBody>
                  <a:tcPr marL="7620" marR="7620" marT="7620" marB="0" anchor="ctr">
                    <a:solidFill>
                      <a:schemeClr val="accent3">
                        <a:lumMod val="40000"/>
                        <a:lumOff val="60000"/>
                      </a:schemeClr>
                    </a:solidFill>
                  </a:tcPr>
                </a:tc>
                <a:tc>
                  <a:txBody>
                    <a:bodyPr/>
                    <a:lstStyle/>
                    <a:p>
                      <a:pPr algn="ctr" fontAlgn="ctr"/>
                      <a:r>
                        <a:rPr lang="en-US" altLang="zh-CN" sz="1200" dirty="0" smtClean="0"/>
                        <a:t>band </a:t>
                      </a:r>
                      <a:r>
                        <a:rPr lang="en-US" altLang="zh-CN" sz="1200" u="none" strike="noStrike" dirty="0" smtClean="0">
                          <a:effectLst/>
                        </a:rPr>
                        <a:t>3</a:t>
                      </a:r>
                      <a:endParaRPr lang="en-US" altLang="zh-CN" sz="1200" b="0" i="0" u="none" strike="noStrike" dirty="0">
                        <a:solidFill>
                          <a:srgbClr val="000000"/>
                        </a:solidFill>
                        <a:effectLst/>
                        <a:latin typeface="宋体"/>
                      </a:endParaRPr>
                    </a:p>
                  </a:txBody>
                  <a:tcPr marL="7620" marR="7620" marT="7620" marB="0" anchor="ctr">
                    <a:solidFill>
                      <a:schemeClr val="accent3">
                        <a:lumMod val="40000"/>
                        <a:lumOff val="60000"/>
                      </a:schemeClr>
                    </a:solidFill>
                  </a:tcPr>
                </a:tc>
                <a:tc>
                  <a:txBody>
                    <a:bodyPr/>
                    <a:lstStyle/>
                    <a:p>
                      <a:pPr algn="ctr" fontAlgn="ctr"/>
                      <a:r>
                        <a:rPr lang="en-US" altLang="zh-CN" sz="1200" dirty="0" smtClean="0"/>
                        <a:t>band 1,2 </a:t>
                      </a:r>
                      <a:endParaRPr lang="en-US" altLang="zh-CN" sz="1200" b="0" i="0" u="none" strike="noStrike" dirty="0">
                        <a:solidFill>
                          <a:srgbClr val="000000"/>
                        </a:solidFill>
                        <a:effectLst/>
                        <a:latin typeface="宋体"/>
                      </a:endParaRPr>
                    </a:p>
                  </a:txBody>
                  <a:tcPr marL="7620" marR="7620" marT="7620" marB="0" anchor="ctr">
                    <a:solidFill>
                      <a:schemeClr val="accent2">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dirty="0" smtClean="0"/>
                        <a:t>band </a:t>
                      </a:r>
                      <a:r>
                        <a:rPr lang="en-US" altLang="zh-CN" sz="1200" u="none" strike="noStrike" dirty="0" smtClean="0">
                          <a:effectLst/>
                        </a:rPr>
                        <a:t>3</a:t>
                      </a:r>
                      <a:endParaRPr lang="en-US" altLang="zh-CN" sz="1200" b="0" i="0" u="none" strike="noStrike" dirty="0" smtClean="0">
                        <a:solidFill>
                          <a:srgbClr val="000000"/>
                        </a:solidFill>
                        <a:effectLst/>
                        <a:latin typeface="宋体"/>
                      </a:endParaRPr>
                    </a:p>
                  </a:txBody>
                  <a:tcPr marL="7620" marR="7620" marT="7620" marB="0" anchor="ctr">
                    <a:solidFill>
                      <a:schemeClr val="accent2">
                        <a:lumMod val="40000"/>
                        <a:lumOff val="60000"/>
                      </a:schemeClr>
                    </a:solidFill>
                  </a:tcPr>
                </a:tc>
              </a:tr>
              <a:tr h="515344">
                <a:tc>
                  <a:txBody>
                    <a:bodyPr/>
                    <a:lstStyle/>
                    <a:p>
                      <a:pPr algn="ctr" fontAlgn="ctr"/>
                      <a:r>
                        <a:rPr lang="en-US" altLang="zh-CN" sz="1400" dirty="0" smtClean="0"/>
                        <a:t>Spectrum</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7620" marR="7620" marT="7620" marB="0" anchor="ctr">
                    <a:solidFill>
                      <a:schemeClr val="bg1">
                        <a:lumMod val="85000"/>
                      </a:schemeClr>
                    </a:solidFill>
                  </a:tcPr>
                </a:tc>
                <a:tc>
                  <a:txBody>
                    <a:bodyPr/>
                    <a:lstStyle/>
                    <a:p>
                      <a:pPr algn="ctr" fontAlgn="ctr"/>
                      <a:r>
                        <a:rPr lang="en-US" altLang="zh-CN" sz="1200" u="none" strike="noStrike">
                          <a:effectLst/>
                        </a:rPr>
                        <a:t>2000</a:t>
                      </a:r>
                      <a:endParaRPr lang="en-US" altLang="zh-CN" sz="1200" b="0" i="0" u="none" strike="noStrike">
                        <a:solidFill>
                          <a:srgbClr val="000000"/>
                        </a:solidFill>
                        <a:effectLst/>
                        <a:latin typeface="宋体"/>
                      </a:endParaRPr>
                    </a:p>
                  </a:txBody>
                  <a:tcPr marL="7620" marR="7620" marT="7620" marB="0" anchor="ctr"/>
                </a:tc>
                <a:tc>
                  <a:txBody>
                    <a:bodyPr/>
                    <a:lstStyle/>
                    <a:p>
                      <a:pPr algn="ctr" fontAlgn="ctr"/>
                      <a:r>
                        <a:rPr lang="en-US" altLang="zh-CN" sz="1200" u="none" strike="noStrike">
                          <a:effectLst/>
                        </a:rPr>
                        <a:t>200</a:t>
                      </a:r>
                      <a:endParaRPr lang="en-US" altLang="zh-CN" sz="1200" b="0" i="0" u="none" strike="noStrike">
                        <a:solidFill>
                          <a:srgbClr val="000000"/>
                        </a:solidFill>
                        <a:effectLst/>
                        <a:latin typeface="宋体"/>
                      </a:endParaRPr>
                    </a:p>
                  </a:txBody>
                  <a:tcPr marL="7620" marR="7620" marT="7620" marB="0" anchor="ctr"/>
                </a:tc>
                <a:tc>
                  <a:txBody>
                    <a:bodyPr/>
                    <a:lstStyle/>
                    <a:p>
                      <a:pPr algn="ctr" fontAlgn="ctr"/>
                      <a:r>
                        <a:rPr lang="en-US" altLang="zh-CN" sz="1200" u="none" strike="noStrike">
                          <a:effectLst/>
                        </a:rPr>
                        <a:t>2000</a:t>
                      </a:r>
                      <a:endParaRPr lang="en-US" altLang="zh-CN" sz="1200" b="0" i="0" u="none" strike="noStrike">
                        <a:solidFill>
                          <a:srgbClr val="000000"/>
                        </a:solidFill>
                        <a:effectLst/>
                        <a:latin typeface="宋体"/>
                      </a:endParaRPr>
                    </a:p>
                  </a:txBody>
                  <a:tcPr marL="7620" marR="7620" marT="7620" marB="0" anchor="ctr">
                    <a:solidFill>
                      <a:schemeClr val="accent3">
                        <a:lumMod val="40000"/>
                        <a:lumOff val="60000"/>
                      </a:schemeClr>
                    </a:solidFill>
                  </a:tcPr>
                </a:tc>
                <a:tc>
                  <a:txBody>
                    <a:bodyPr/>
                    <a:lstStyle/>
                    <a:p>
                      <a:pPr algn="ctr" fontAlgn="ctr"/>
                      <a:r>
                        <a:rPr lang="en-US" altLang="zh-CN" sz="1200" u="none" strike="noStrike">
                          <a:effectLst/>
                        </a:rPr>
                        <a:t>200</a:t>
                      </a:r>
                      <a:endParaRPr lang="en-US" altLang="zh-CN" sz="1200" b="0" i="0" u="none" strike="noStrike">
                        <a:solidFill>
                          <a:srgbClr val="000000"/>
                        </a:solidFill>
                        <a:effectLst/>
                        <a:latin typeface="宋体"/>
                      </a:endParaRPr>
                    </a:p>
                  </a:txBody>
                  <a:tcPr marL="7620" marR="7620" marT="7620" marB="0" anchor="ctr">
                    <a:solidFill>
                      <a:schemeClr val="accent3">
                        <a:lumMod val="40000"/>
                        <a:lumOff val="60000"/>
                      </a:schemeClr>
                    </a:solidFill>
                  </a:tcPr>
                </a:tc>
                <a:tc>
                  <a:txBody>
                    <a:bodyPr/>
                    <a:lstStyle/>
                    <a:p>
                      <a:pPr algn="ctr" fontAlgn="ctr"/>
                      <a:r>
                        <a:rPr lang="en-US" altLang="zh-CN" sz="1200" u="none" strike="noStrike">
                          <a:effectLst/>
                        </a:rPr>
                        <a:t>500</a:t>
                      </a:r>
                      <a:endParaRPr lang="en-US" altLang="zh-CN" sz="1200" b="0" i="0" u="none" strike="noStrike">
                        <a:solidFill>
                          <a:srgbClr val="000000"/>
                        </a:solidFill>
                        <a:effectLst/>
                        <a:latin typeface="宋体"/>
                      </a:endParaRPr>
                    </a:p>
                  </a:txBody>
                  <a:tcPr marL="7620" marR="7620" marT="7620" marB="0" anchor="ctr">
                    <a:solidFill>
                      <a:schemeClr val="accent2">
                        <a:lumMod val="40000"/>
                        <a:lumOff val="60000"/>
                      </a:schemeClr>
                    </a:solidFill>
                  </a:tcPr>
                </a:tc>
                <a:tc>
                  <a:txBody>
                    <a:bodyPr/>
                    <a:lstStyle/>
                    <a:p>
                      <a:pPr algn="ctr" fontAlgn="ctr"/>
                      <a:r>
                        <a:rPr lang="en-US" altLang="zh-CN" sz="1200" u="none" strike="noStrike" dirty="0">
                          <a:effectLst/>
                        </a:rPr>
                        <a:t>200</a:t>
                      </a:r>
                      <a:endParaRPr lang="en-US" altLang="zh-CN" sz="1200" b="0" i="0" u="none" strike="noStrike" dirty="0">
                        <a:solidFill>
                          <a:srgbClr val="000000"/>
                        </a:solidFill>
                        <a:effectLst/>
                        <a:latin typeface="宋体"/>
                      </a:endParaRPr>
                    </a:p>
                  </a:txBody>
                  <a:tcPr marL="7620" marR="7620" marT="7620" marB="0" anchor="ctr">
                    <a:solidFill>
                      <a:schemeClr val="accent2">
                        <a:lumMod val="40000"/>
                        <a:lumOff val="60000"/>
                      </a:schemeClr>
                    </a:solidFill>
                  </a:tcPr>
                </a:tc>
              </a:tr>
              <a:tr h="515344">
                <a:tc>
                  <a:txBody>
                    <a:bodyPr/>
                    <a:lstStyle/>
                    <a:p>
                      <a:pPr algn="ctr" fontAlgn="ctr"/>
                      <a:r>
                        <a:rPr lang="en-US" altLang="zh-CN" sz="1400" u="none" strike="noStrike" dirty="0" smtClean="0">
                          <a:effectLst/>
                          <a:latin typeface="黑体" panose="02010609060101010101" pitchFamily="49" charset="-122"/>
                          <a:ea typeface="黑体" panose="02010609060101010101" pitchFamily="49" charset="-122"/>
                        </a:rPr>
                        <a:t>Bright pixel spatial</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7620" marR="7620" marT="7620" marB="0" anchor="ctr">
                    <a:solidFill>
                      <a:schemeClr val="bg1">
                        <a:lumMod val="85000"/>
                      </a:schemeClr>
                    </a:solidFill>
                  </a:tcPr>
                </a:tc>
                <a:tc>
                  <a:txBody>
                    <a:bodyPr/>
                    <a:lstStyle/>
                    <a:p>
                      <a:pPr algn="ctr" fontAlgn="ctr"/>
                      <a:r>
                        <a:rPr lang="en-US" altLang="zh-CN" sz="1200" u="none" strike="noStrike">
                          <a:effectLst/>
                        </a:rPr>
                        <a:t>200</a:t>
                      </a:r>
                      <a:endParaRPr lang="en-US" altLang="zh-CN" sz="1200" b="0" i="0" u="none" strike="noStrike">
                        <a:solidFill>
                          <a:srgbClr val="000000"/>
                        </a:solidFill>
                        <a:effectLst/>
                        <a:latin typeface="宋体"/>
                      </a:endParaRPr>
                    </a:p>
                  </a:txBody>
                  <a:tcPr marL="7620" marR="7620" marT="7620" marB="0" anchor="ctr"/>
                </a:tc>
                <a:tc>
                  <a:txBody>
                    <a:bodyPr/>
                    <a:lstStyle/>
                    <a:p>
                      <a:pPr algn="ctr" fontAlgn="ctr"/>
                      <a:r>
                        <a:rPr lang="en-US" altLang="zh-CN" sz="1200" u="none" strike="noStrike">
                          <a:effectLst/>
                        </a:rPr>
                        <a:t>650</a:t>
                      </a:r>
                      <a:endParaRPr lang="en-US" altLang="zh-CN" sz="1200" b="0" i="0" u="none" strike="noStrike">
                        <a:solidFill>
                          <a:srgbClr val="000000"/>
                        </a:solidFill>
                        <a:effectLst/>
                        <a:latin typeface="宋体"/>
                      </a:endParaRPr>
                    </a:p>
                  </a:txBody>
                  <a:tcPr marL="7620" marR="7620" marT="7620" marB="0" anchor="ctr"/>
                </a:tc>
                <a:tc>
                  <a:txBody>
                    <a:bodyPr/>
                    <a:lstStyle/>
                    <a:p>
                      <a:pPr algn="ctr" fontAlgn="ctr"/>
                      <a:r>
                        <a:rPr lang="en-US" altLang="zh-CN" sz="1200" u="none" strike="noStrike">
                          <a:effectLst/>
                        </a:rPr>
                        <a:t>2</a:t>
                      </a:r>
                      <a:endParaRPr lang="en-US" altLang="zh-CN" sz="1200" b="0" i="0" u="none" strike="noStrike">
                        <a:solidFill>
                          <a:srgbClr val="000000"/>
                        </a:solidFill>
                        <a:effectLst/>
                        <a:latin typeface="宋体"/>
                      </a:endParaRPr>
                    </a:p>
                  </a:txBody>
                  <a:tcPr marL="7620" marR="7620" marT="7620" marB="0" anchor="ctr">
                    <a:solidFill>
                      <a:schemeClr val="accent3">
                        <a:lumMod val="40000"/>
                        <a:lumOff val="60000"/>
                      </a:schemeClr>
                    </a:solidFill>
                  </a:tcPr>
                </a:tc>
                <a:tc>
                  <a:txBody>
                    <a:bodyPr/>
                    <a:lstStyle/>
                    <a:p>
                      <a:pPr algn="ctr" fontAlgn="ctr"/>
                      <a:r>
                        <a:rPr lang="en-US" altLang="zh-CN" sz="1200" u="none" strike="noStrike">
                          <a:effectLst/>
                        </a:rPr>
                        <a:t>2</a:t>
                      </a:r>
                      <a:endParaRPr lang="en-US" altLang="zh-CN" sz="1200" b="0" i="0" u="none" strike="noStrike">
                        <a:solidFill>
                          <a:srgbClr val="000000"/>
                        </a:solidFill>
                        <a:effectLst/>
                        <a:latin typeface="宋体"/>
                      </a:endParaRPr>
                    </a:p>
                  </a:txBody>
                  <a:tcPr marL="7620" marR="7620" marT="7620" marB="0" anchor="ctr">
                    <a:solidFill>
                      <a:schemeClr val="accent3">
                        <a:lumMod val="40000"/>
                        <a:lumOff val="60000"/>
                      </a:schemeClr>
                    </a:solidFill>
                  </a:tcPr>
                </a:tc>
                <a:tc>
                  <a:txBody>
                    <a:bodyPr/>
                    <a:lstStyle/>
                    <a:p>
                      <a:pPr algn="ctr" fontAlgn="ctr"/>
                      <a:r>
                        <a:rPr lang="en-US" altLang="zh-CN" sz="1200" u="none" strike="noStrike">
                          <a:effectLst/>
                        </a:rPr>
                        <a:t>1</a:t>
                      </a:r>
                      <a:endParaRPr lang="en-US" altLang="zh-CN" sz="1200" b="0" i="0" u="none" strike="noStrike">
                        <a:solidFill>
                          <a:srgbClr val="000000"/>
                        </a:solidFill>
                        <a:effectLst/>
                        <a:latin typeface="宋体"/>
                      </a:endParaRPr>
                    </a:p>
                  </a:txBody>
                  <a:tcPr marL="7620" marR="7620" marT="7620" marB="0" anchor="ctr">
                    <a:solidFill>
                      <a:schemeClr val="accent2">
                        <a:lumMod val="40000"/>
                        <a:lumOff val="60000"/>
                      </a:schemeClr>
                    </a:solidFill>
                  </a:tcPr>
                </a:tc>
                <a:tc>
                  <a:txBody>
                    <a:bodyPr/>
                    <a:lstStyle/>
                    <a:p>
                      <a:pPr algn="ctr" fontAlgn="ctr"/>
                      <a:r>
                        <a:rPr lang="en-US" altLang="zh-CN" sz="1200" u="none" strike="noStrike">
                          <a:effectLst/>
                        </a:rPr>
                        <a:t>1</a:t>
                      </a:r>
                      <a:endParaRPr lang="en-US" altLang="zh-CN" sz="1200" b="0" i="0" u="none" strike="noStrike">
                        <a:solidFill>
                          <a:srgbClr val="000000"/>
                        </a:solidFill>
                        <a:effectLst/>
                        <a:latin typeface="宋体"/>
                      </a:endParaRPr>
                    </a:p>
                  </a:txBody>
                  <a:tcPr marL="7620" marR="7620" marT="7620" marB="0" anchor="ctr">
                    <a:solidFill>
                      <a:schemeClr val="accent2">
                        <a:lumMod val="40000"/>
                        <a:lumOff val="60000"/>
                      </a:schemeClr>
                    </a:solidFill>
                  </a:tcPr>
                </a:tc>
              </a:tr>
              <a:tr h="515344">
                <a:tc>
                  <a:txBody>
                    <a:bodyPr/>
                    <a:lstStyle/>
                    <a:p>
                      <a:pPr algn="ctr" fontAlgn="ctr"/>
                      <a:r>
                        <a:rPr lang="en-US" altLang="zh-CN" sz="1400" u="none" strike="noStrike" dirty="0" smtClean="0">
                          <a:effectLst/>
                          <a:latin typeface="黑体" panose="02010609060101010101" pitchFamily="49" charset="-122"/>
                          <a:ea typeface="黑体" panose="02010609060101010101" pitchFamily="49" charset="-122"/>
                        </a:rPr>
                        <a:t>Dark pixel spatial</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7620" marR="7620" marT="7620" marB="0" anchor="ctr">
                    <a:solidFill>
                      <a:schemeClr val="bg1">
                        <a:lumMod val="85000"/>
                      </a:schemeClr>
                    </a:solidFill>
                  </a:tcPr>
                </a:tc>
                <a:tc>
                  <a:txBody>
                    <a:bodyPr/>
                    <a:lstStyle/>
                    <a:p>
                      <a:pPr algn="ctr" fontAlgn="ctr"/>
                      <a:r>
                        <a:rPr lang="en-US" altLang="zh-CN" sz="1200" u="none" strike="noStrike" dirty="0">
                          <a:effectLst/>
                        </a:rPr>
                        <a:t>16</a:t>
                      </a:r>
                      <a:endParaRPr lang="en-US" altLang="zh-CN" sz="1200" b="0" i="0" u="none" strike="noStrike" dirty="0">
                        <a:solidFill>
                          <a:srgbClr val="000000"/>
                        </a:solidFill>
                        <a:effectLst/>
                        <a:latin typeface="宋体"/>
                      </a:endParaRPr>
                    </a:p>
                  </a:txBody>
                  <a:tcPr marL="7620" marR="7620" marT="7620" marB="0" anchor="ctr"/>
                </a:tc>
                <a:tc>
                  <a:txBody>
                    <a:bodyPr/>
                    <a:lstStyle/>
                    <a:p>
                      <a:pPr algn="ctr" fontAlgn="ctr"/>
                      <a:r>
                        <a:rPr lang="en-US" altLang="zh-CN" sz="1200" u="none" strike="noStrike">
                          <a:effectLst/>
                        </a:rPr>
                        <a:t>16</a:t>
                      </a:r>
                      <a:endParaRPr lang="en-US" altLang="zh-CN" sz="1200" b="0" i="0" u="none" strike="noStrike">
                        <a:solidFill>
                          <a:srgbClr val="000000"/>
                        </a:solidFill>
                        <a:effectLst/>
                        <a:latin typeface="宋体"/>
                      </a:endParaRPr>
                    </a:p>
                  </a:txBody>
                  <a:tcPr marL="7620" marR="7620" marT="7620" marB="0" anchor="ctr"/>
                </a:tc>
                <a:tc>
                  <a:txBody>
                    <a:bodyPr/>
                    <a:lstStyle/>
                    <a:p>
                      <a:pPr algn="ctr" fontAlgn="ctr"/>
                      <a:r>
                        <a:rPr lang="en-US" altLang="zh-CN" sz="1200" u="none" strike="noStrike">
                          <a:effectLst/>
                        </a:rPr>
                        <a:t>1</a:t>
                      </a:r>
                      <a:endParaRPr lang="en-US" altLang="zh-CN" sz="1200" b="0" i="0" u="none" strike="noStrike">
                        <a:solidFill>
                          <a:srgbClr val="000000"/>
                        </a:solidFill>
                        <a:effectLst/>
                        <a:latin typeface="宋体"/>
                      </a:endParaRPr>
                    </a:p>
                  </a:txBody>
                  <a:tcPr marL="7620" marR="7620" marT="7620" marB="0" anchor="ctr">
                    <a:solidFill>
                      <a:schemeClr val="accent3">
                        <a:lumMod val="40000"/>
                        <a:lumOff val="60000"/>
                      </a:schemeClr>
                    </a:solidFill>
                  </a:tcPr>
                </a:tc>
                <a:tc>
                  <a:txBody>
                    <a:bodyPr/>
                    <a:lstStyle/>
                    <a:p>
                      <a:pPr algn="ctr" fontAlgn="ctr"/>
                      <a:r>
                        <a:rPr lang="en-US" altLang="zh-CN" sz="1200" u="none" strike="noStrike" dirty="0">
                          <a:effectLst/>
                        </a:rPr>
                        <a:t>1</a:t>
                      </a:r>
                      <a:endParaRPr lang="en-US" altLang="zh-CN" sz="1200" b="0" i="0" u="none" strike="noStrike" dirty="0">
                        <a:solidFill>
                          <a:srgbClr val="000000"/>
                        </a:solidFill>
                        <a:effectLst/>
                        <a:latin typeface="宋体"/>
                      </a:endParaRPr>
                    </a:p>
                  </a:txBody>
                  <a:tcPr marL="7620" marR="7620" marT="7620" marB="0" anchor="ctr">
                    <a:solidFill>
                      <a:schemeClr val="accent3">
                        <a:lumMod val="40000"/>
                        <a:lumOff val="60000"/>
                      </a:schemeClr>
                    </a:solidFill>
                  </a:tcPr>
                </a:tc>
                <a:tc>
                  <a:txBody>
                    <a:bodyPr/>
                    <a:lstStyle/>
                    <a:p>
                      <a:pPr algn="ctr" fontAlgn="ctr"/>
                      <a:r>
                        <a:rPr lang="en-US" altLang="zh-CN" sz="1200" u="none" strike="noStrike" dirty="0">
                          <a:effectLst/>
                        </a:rPr>
                        <a:t>1</a:t>
                      </a:r>
                      <a:endParaRPr lang="en-US" altLang="zh-CN" sz="1200" b="0" i="0" u="none" strike="noStrike" dirty="0">
                        <a:solidFill>
                          <a:srgbClr val="000000"/>
                        </a:solidFill>
                        <a:effectLst/>
                        <a:latin typeface="宋体"/>
                      </a:endParaRPr>
                    </a:p>
                  </a:txBody>
                  <a:tcPr marL="7620" marR="7620" marT="7620" marB="0" anchor="ctr">
                    <a:solidFill>
                      <a:schemeClr val="accent2">
                        <a:lumMod val="40000"/>
                        <a:lumOff val="60000"/>
                      </a:schemeClr>
                    </a:solidFill>
                  </a:tcPr>
                </a:tc>
                <a:tc>
                  <a:txBody>
                    <a:bodyPr/>
                    <a:lstStyle/>
                    <a:p>
                      <a:pPr algn="ctr" fontAlgn="ctr"/>
                      <a:r>
                        <a:rPr lang="en-US" altLang="zh-CN" sz="1200" u="none" strike="noStrike" dirty="0">
                          <a:effectLst/>
                        </a:rPr>
                        <a:t>1</a:t>
                      </a:r>
                      <a:endParaRPr lang="en-US" altLang="zh-CN" sz="1200" b="0" i="0" u="none" strike="noStrike" dirty="0">
                        <a:solidFill>
                          <a:srgbClr val="000000"/>
                        </a:solidFill>
                        <a:effectLst/>
                        <a:latin typeface="宋体"/>
                      </a:endParaRPr>
                    </a:p>
                  </a:txBody>
                  <a:tcPr marL="7620" marR="7620" marT="7620" marB="0" anchor="ctr">
                    <a:solidFill>
                      <a:schemeClr val="accent2">
                        <a:lumMod val="40000"/>
                        <a:lumOff val="60000"/>
                      </a:schemeClr>
                    </a:solidFill>
                  </a:tcPr>
                </a:tc>
              </a:tr>
            </a:tbl>
          </a:graphicData>
        </a:graphic>
      </p:graphicFrame>
      <p:sp>
        <p:nvSpPr>
          <p:cNvPr id="12" name="矩形 11"/>
          <p:cNvSpPr/>
          <p:nvPr/>
        </p:nvSpPr>
        <p:spPr>
          <a:xfrm>
            <a:off x="8191191" y="4589884"/>
            <a:ext cx="2543080" cy="461665"/>
          </a:xfrm>
          <a:prstGeom prst="rect">
            <a:avLst/>
          </a:prstGeom>
        </p:spPr>
        <p:txBody>
          <a:bodyPr wrap="square">
            <a:spAutoFit/>
          </a:bodyPr>
          <a:lstStyle/>
          <a:p>
            <a:pPr algn="ctr"/>
            <a:r>
              <a:rPr lang="en-US" altLang="zh-CN" sz="1200" dirty="0" smtClean="0"/>
              <a:t>Measurement timing </a:t>
            </a:r>
            <a:r>
              <a:rPr lang="en-US" altLang="zh-CN" sz="1200" dirty="0" smtClean="0">
                <a:latin typeface="黑体" pitchFamily="49" charset="-122"/>
                <a:ea typeface="黑体" pitchFamily="49" charset="-122"/>
              </a:rPr>
              <a:t>relationship </a:t>
            </a:r>
            <a:r>
              <a:rPr lang="en-US" altLang="zh-CN" sz="1200" dirty="0">
                <a:latin typeface="黑体" pitchFamily="49" charset="-122"/>
                <a:ea typeface="黑体" pitchFamily="49" charset="-122"/>
              </a:rPr>
              <a:t>diagram of three bands</a:t>
            </a:r>
            <a:endParaRPr lang="zh-CN" altLang="en-US" sz="1200" dirty="0">
              <a:latin typeface="黑体" pitchFamily="49" charset="-122"/>
              <a:ea typeface="黑体" pitchFamily="49" charset="-122"/>
            </a:endParaRPr>
          </a:p>
        </p:txBody>
      </p:sp>
      <p:sp>
        <p:nvSpPr>
          <p:cNvPr id="7" name="矩形 6"/>
          <p:cNvSpPr/>
          <p:nvPr/>
        </p:nvSpPr>
        <p:spPr>
          <a:xfrm>
            <a:off x="738554" y="1147667"/>
            <a:ext cx="6318738" cy="2031325"/>
          </a:xfrm>
          <a:prstGeom prst="rect">
            <a:avLst/>
          </a:prstGeom>
        </p:spPr>
        <p:txBody>
          <a:bodyPr vert="horz" lIns="91440" tIns="45720" rIns="91440" bIns="45720" rtlCol="0">
            <a:noAutofit/>
          </a:bodyPr>
          <a:lstStyle/>
          <a:p>
            <a:pPr marL="342900" indent="-342900">
              <a:lnSpc>
                <a:spcPct val="150000"/>
              </a:lnSpc>
              <a:buFont typeface="Arial" panose="020B0604020202020204" pitchFamily="34" charset="0"/>
              <a:buChar char="•"/>
            </a:pPr>
            <a:r>
              <a:rPr lang="en-US" altLang="zh-CN" sz="1400" dirty="0"/>
              <a:t>The spectrum and spatial dimensions of bands 1,2 and 3 were shown in the table below.</a:t>
            </a:r>
          </a:p>
          <a:p>
            <a:pPr marL="342900" indent="-342900">
              <a:lnSpc>
                <a:spcPct val="150000"/>
              </a:lnSpc>
              <a:buFont typeface="Arial" panose="020B0604020202020204" pitchFamily="34" charset="0"/>
              <a:buChar char="•"/>
            </a:pPr>
            <a:r>
              <a:rPr lang="en-US" altLang="zh-CN" sz="1400" dirty="0"/>
              <a:t> After the data is acquired the spatial dimensions of the three bands are combined before downloading. </a:t>
            </a:r>
          </a:p>
          <a:p>
            <a:pPr marL="342900" indent="-342900">
              <a:lnSpc>
                <a:spcPct val="150000"/>
              </a:lnSpc>
              <a:buFont typeface="Arial" panose="020B0604020202020204" pitchFamily="34" charset="0"/>
              <a:buChar char="•"/>
            </a:pPr>
            <a:r>
              <a:rPr lang="en-US" altLang="zh-CN" sz="1400" dirty="0"/>
              <a:t>In order to improve the spectral dimension of signal to noise ratio, a 4-in-1 pixel merging process is also carried out of  bands 1 and 2 during L1 data generating.</a:t>
            </a:r>
            <a:endParaRPr lang="zh-CN" altLang="en-US" sz="1400" dirty="0"/>
          </a:p>
        </p:txBody>
      </p:sp>
      <p:sp>
        <p:nvSpPr>
          <p:cNvPr id="9" name="矩形 8"/>
          <p:cNvSpPr/>
          <p:nvPr/>
        </p:nvSpPr>
        <p:spPr>
          <a:xfrm>
            <a:off x="2232282" y="3382833"/>
            <a:ext cx="3108543" cy="276999"/>
          </a:xfrm>
          <a:prstGeom prst="rect">
            <a:avLst/>
          </a:prstGeom>
        </p:spPr>
        <p:txBody>
          <a:bodyPr wrap="square">
            <a:spAutoFit/>
          </a:bodyPr>
          <a:lstStyle/>
          <a:p>
            <a:pPr algn="ctr"/>
            <a:r>
              <a:rPr lang="en-US" altLang="zh-CN" sz="1200" dirty="0">
                <a:latin typeface="黑体" pitchFamily="49" charset="-122"/>
                <a:ea typeface="黑体" pitchFamily="49" charset="-122"/>
              </a:rPr>
              <a:t>OMS-L spectrum and spatial dimensions </a:t>
            </a:r>
            <a:endParaRPr lang="zh-CN" altLang="en-US" sz="1200" dirty="0">
              <a:latin typeface="黑体" pitchFamily="49" charset="-122"/>
              <a:ea typeface="黑体" pitchFamily="49" charset="-122"/>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2731" y="1269025"/>
            <a:ext cx="3600000" cy="311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音频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91196006"/>
      </p:ext>
    </p:extLst>
  </p:cSld>
  <p:clrMapOvr>
    <a:masterClrMapping/>
  </p:clrMapOvr>
  <mc:AlternateContent xmlns:mc="http://schemas.openxmlformats.org/markup-compatibility/2006" xmlns:p14="http://schemas.microsoft.com/office/powerpoint/2010/main">
    <mc:Choice Requires="p14">
      <p:transition p14:dur="0" advTm="44747"/>
    </mc:Choice>
    <mc:Fallback xmlns="">
      <p:transition advTm="44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Quality </a:t>
            </a:r>
            <a:r>
              <a:rPr lang="en-US" altLang="zh-CN" dirty="0"/>
              <a:t>code </a:t>
            </a:r>
            <a:r>
              <a:rPr lang="en-US" altLang="zh-CN" dirty="0" smtClean="0"/>
              <a:t>in L1 data</a:t>
            </a:r>
            <a:endParaRPr lang="zh-CN" altLang="en-US" dirty="0"/>
          </a:p>
        </p:txBody>
      </p:sp>
      <p:graphicFrame>
        <p:nvGraphicFramePr>
          <p:cNvPr id="5" name="内容占位符 4"/>
          <p:cNvGraphicFramePr>
            <a:graphicFrameLocks noGrp="1"/>
          </p:cNvGraphicFramePr>
          <p:nvPr>
            <p:ph idx="1"/>
            <p:extLst>
              <p:ext uri="{D42A27DB-BD31-4B8C-83A1-F6EECF244321}">
                <p14:modId xmlns:p14="http://schemas.microsoft.com/office/powerpoint/2010/main" val="3269947654"/>
              </p:ext>
            </p:extLst>
          </p:nvPr>
        </p:nvGraphicFramePr>
        <p:xfrm>
          <a:off x="3152172" y="1529995"/>
          <a:ext cx="4497135" cy="2057400"/>
        </p:xfrm>
        <a:graphic>
          <a:graphicData uri="http://schemas.openxmlformats.org/drawingml/2006/table">
            <a:tbl>
              <a:tblPr firstRow="1" firstCol="1" bandRow="1">
                <a:tableStyleId>{5C22544A-7EE6-4342-B048-85BDC9FD1C3A}</a:tableStyleId>
              </a:tblPr>
              <a:tblGrid>
                <a:gridCol w="722937"/>
                <a:gridCol w="3774198"/>
              </a:tblGrid>
              <a:tr h="95250">
                <a:tc>
                  <a:txBody>
                    <a:bodyPr/>
                    <a:lstStyle/>
                    <a:p>
                      <a:pPr algn="ctr" fontAlgn="ctr">
                        <a:spcAft>
                          <a:spcPts val="0"/>
                        </a:spcAft>
                      </a:pPr>
                      <a:r>
                        <a:rPr lang="en-US" altLang="zh-CN" sz="1200" kern="100" dirty="0" smtClean="0">
                          <a:effectLst/>
                          <a:latin typeface="Calibri"/>
                          <a:ea typeface="黑体"/>
                          <a:cs typeface="Times New Roman"/>
                        </a:rPr>
                        <a:t>Position</a:t>
                      </a:r>
                      <a:endParaRPr lang="zh-CN" sz="1200" kern="100" dirty="0">
                        <a:effectLst/>
                        <a:latin typeface="Calibri"/>
                        <a:ea typeface="宋体"/>
                        <a:cs typeface="Times New Roman"/>
                      </a:endParaRPr>
                    </a:p>
                  </a:txBody>
                  <a:tcPr marL="68580" marR="68580" marT="0" marB="0" anchor="ctr"/>
                </a:tc>
                <a:tc>
                  <a:txBody>
                    <a:bodyPr/>
                    <a:lstStyle/>
                    <a:p>
                      <a:pPr algn="ctr" fontAlgn="ctr">
                        <a:spcAft>
                          <a:spcPts val="0"/>
                        </a:spcAft>
                      </a:pPr>
                      <a:r>
                        <a:rPr lang="en-US" altLang="zh-CN" sz="1200" kern="100" dirty="0" smtClean="0">
                          <a:effectLst/>
                          <a:latin typeface="+mn-lt"/>
                          <a:ea typeface="黑体"/>
                          <a:cs typeface="Times New Roman"/>
                        </a:rPr>
                        <a:t>Meaning</a:t>
                      </a:r>
                      <a:endParaRPr lang="zh-CN" sz="1200" kern="100" dirty="0">
                        <a:effectLst/>
                        <a:latin typeface="Calibri"/>
                        <a:ea typeface="宋体"/>
                        <a:cs typeface="Times New Roman"/>
                      </a:endParaRPr>
                    </a:p>
                  </a:txBody>
                  <a:tcPr marL="68580" marR="68580" marT="0" marB="0" anchor="ctr"/>
                </a:tc>
              </a:tr>
              <a:tr h="95250">
                <a:tc>
                  <a:txBody>
                    <a:bodyPr/>
                    <a:lstStyle/>
                    <a:p>
                      <a:pPr algn="ctr">
                        <a:spcAft>
                          <a:spcPts val="0"/>
                        </a:spcAft>
                      </a:pPr>
                      <a:r>
                        <a:rPr lang="en-US" sz="1200" kern="100" dirty="0">
                          <a:effectLst/>
                        </a:rPr>
                        <a:t>Bit0</a:t>
                      </a:r>
                      <a:endParaRPr lang="zh-CN" sz="1200" kern="100" dirty="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time code has jumped and has been revised</a:t>
                      </a:r>
                      <a:r>
                        <a:rPr lang="en-US" sz="1000" b="0" i="0" u="none" strike="noStrike" dirty="0" smtClean="0">
                          <a:solidFill>
                            <a:srgbClr val="000000"/>
                          </a:solidFill>
                          <a:effectLst/>
                          <a:latin typeface="宋体"/>
                        </a:rPr>
                        <a:t>;</a:t>
                      </a:r>
                    </a:p>
                    <a:p>
                      <a:pPr algn="ctr" fontAlgn="ctr"/>
                      <a:r>
                        <a:rPr lang="en-US" sz="1000" b="0" i="0" u="none" strike="noStrike" dirty="0" smtClean="0">
                          <a:solidFill>
                            <a:srgbClr val="000000"/>
                          </a:solidFill>
                          <a:effectLst/>
                          <a:latin typeface="宋体"/>
                        </a:rPr>
                        <a:t> </a:t>
                      </a:r>
                      <a:r>
                        <a:rPr lang="en-US" sz="1000" b="0" i="0" u="none" strike="noStrike" dirty="0">
                          <a:solidFill>
                            <a:srgbClr val="000000"/>
                          </a:solidFill>
                          <a:effectLst/>
                          <a:latin typeface="宋体"/>
                        </a:rPr>
                        <a:t>=0, the time code is correct;</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dirty="0">
                          <a:effectLst/>
                        </a:rPr>
                        <a:t>Bit1</a:t>
                      </a:r>
                      <a:endParaRPr lang="zh-CN" sz="1200" kern="100" dirty="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component temperature is abnormal;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component temperature is correct;</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a:effectLst/>
                        </a:rPr>
                        <a:t>Bit2</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abnormal cooling current;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cooling current is correct;</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a:effectLst/>
                        </a:rPr>
                        <a:t>Bit3</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the scanning motor current is abnormal;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scanning motor current is correct;</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a:effectLst/>
                        </a:rPr>
                        <a:t>Bit4</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the degree of scanning encoder is abnormal</a:t>
                      </a:r>
                      <a:r>
                        <a:rPr lang="en-US" sz="1000" b="0" i="0" u="none" strike="noStrike" dirty="0" smtClean="0">
                          <a:solidFill>
                            <a:srgbClr val="000000"/>
                          </a:solidFill>
                          <a:effectLst/>
                          <a:latin typeface="宋体"/>
                        </a:rPr>
                        <a:t>;</a:t>
                      </a:r>
                    </a:p>
                    <a:p>
                      <a:pPr algn="ctr" fontAlgn="ctr"/>
                      <a:r>
                        <a:rPr lang="en-US" sz="1000" b="0" i="0" u="none" strike="noStrike" dirty="0" smtClean="0">
                          <a:solidFill>
                            <a:srgbClr val="000000"/>
                          </a:solidFill>
                          <a:effectLst/>
                          <a:latin typeface="宋体"/>
                        </a:rPr>
                        <a:t> </a:t>
                      </a:r>
                      <a:r>
                        <a:rPr lang="en-US" sz="1000" b="0" i="0" u="none" strike="noStrike" dirty="0">
                          <a:solidFill>
                            <a:srgbClr val="000000"/>
                          </a:solidFill>
                          <a:effectLst/>
                          <a:latin typeface="宋体"/>
                        </a:rPr>
                        <a:t>=0, the degree of scanning encoder is correct;</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dirty="0">
                          <a:effectLst/>
                        </a:rPr>
                        <a:t>Bit5</a:t>
                      </a:r>
                      <a:endParaRPr lang="zh-CN" sz="1200" kern="100" dirty="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orbit instantaneous root fault;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orbit instantaneous root normal;</a:t>
                      </a:r>
                      <a:endParaRPr lang="zh-CN" sz="1000" b="0" i="0" u="none" strike="noStrike" dirty="0">
                        <a:solidFill>
                          <a:srgbClr val="000000"/>
                        </a:solidFill>
                        <a:effectLst/>
                        <a:latin typeface="宋体"/>
                      </a:endParaRPr>
                    </a:p>
                  </a:txBody>
                  <a:tcPr marL="7620" marR="7620" marT="7620" marB="0" anchor="ctr"/>
                </a:tc>
              </a:tr>
            </a:tbl>
          </a:graphicData>
        </a:graphic>
      </p:graphicFrame>
      <p:sp>
        <p:nvSpPr>
          <p:cNvPr id="4" name="灯片编号占位符 3"/>
          <p:cNvSpPr>
            <a:spLocks noGrp="1"/>
          </p:cNvSpPr>
          <p:nvPr>
            <p:ph type="sldNum" sz="quarter" idx="12"/>
          </p:nvPr>
        </p:nvSpPr>
        <p:spPr/>
        <p:txBody>
          <a:bodyPr/>
          <a:lstStyle/>
          <a:p>
            <a:fld id="{78A5EDB2-FF0E-4124-9532-4C0F0FE2EB74}" type="slidenum">
              <a:rPr lang="zh-CN" altLang="en-US" smtClean="0"/>
              <a:t>13</a:t>
            </a:fld>
            <a:endParaRPr lang="zh-CN" altLang="en-US" dirty="0"/>
          </a:p>
        </p:txBody>
      </p:sp>
      <p:sp>
        <p:nvSpPr>
          <p:cNvPr id="6" name="矩形 5"/>
          <p:cNvSpPr/>
          <p:nvPr/>
        </p:nvSpPr>
        <p:spPr>
          <a:xfrm>
            <a:off x="3830041" y="1129737"/>
            <a:ext cx="3141396" cy="276999"/>
          </a:xfrm>
          <a:prstGeom prst="rect">
            <a:avLst/>
          </a:prstGeom>
        </p:spPr>
        <p:txBody>
          <a:bodyPr wrap="square">
            <a:spAutoFit/>
          </a:bodyPr>
          <a:lstStyle/>
          <a:p>
            <a:pPr algn="ctr"/>
            <a:r>
              <a:rPr lang="en-US" altLang="zh-CN" sz="1200" dirty="0" err="1" smtClean="0">
                <a:latin typeface="黑体" pitchFamily="49" charset="-122"/>
                <a:ea typeface="黑体" pitchFamily="49" charset="-122"/>
              </a:rPr>
              <a:t>QA_observation</a:t>
            </a:r>
            <a:endParaRPr lang="zh-CN" altLang="en-US" sz="1200" dirty="0">
              <a:latin typeface="黑体" pitchFamily="49" charset="-122"/>
              <a:ea typeface="黑体" pitchFamily="49" charset="-122"/>
            </a:endParaRPr>
          </a:p>
        </p:txBody>
      </p:sp>
      <p:sp>
        <p:nvSpPr>
          <p:cNvPr id="8" name="矩形 7"/>
          <p:cNvSpPr/>
          <p:nvPr/>
        </p:nvSpPr>
        <p:spPr>
          <a:xfrm>
            <a:off x="3830041" y="3710654"/>
            <a:ext cx="3141396" cy="276999"/>
          </a:xfrm>
          <a:prstGeom prst="rect">
            <a:avLst/>
          </a:prstGeom>
        </p:spPr>
        <p:txBody>
          <a:bodyPr wrap="square">
            <a:spAutoFit/>
          </a:bodyPr>
          <a:lstStyle/>
          <a:p>
            <a:pPr algn="ctr"/>
            <a:r>
              <a:rPr lang="en-US" altLang="zh-CN" sz="1200" dirty="0" err="1" smtClean="0">
                <a:latin typeface="黑体" pitchFamily="49" charset="-122"/>
                <a:ea typeface="黑体" pitchFamily="49" charset="-122"/>
              </a:rPr>
              <a:t>QA_telemetry</a:t>
            </a:r>
            <a:endParaRPr lang="zh-CN" altLang="en-US" sz="1200" dirty="0">
              <a:latin typeface="黑体" pitchFamily="49" charset="-122"/>
              <a:ea typeface="黑体" pitchFamily="49" charset="-122"/>
            </a:endParaRPr>
          </a:p>
        </p:txBody>
      </p:sp>
      <p:sp>
        <p:nvSpPr>
          <p:cNvPr id="10" name="矩形 9"/>
          <p:cNvSpPr/>
          <p:nvPr/>
        </p:nvSpPr>
        <p:spPr>
          <a:xfrm>
            <a:off x="8850921" y="1129736"/>
            <a:ext cx="2404157" cy="276999"/>
          </a:xfrm>
          <a:prstGeom prst="rect">
            <a:avLst/>
          </a:prstGeom>
        </p:spPr>
        <p:txBody>
          <a:bodyPr wrap="square" anchor="ctr">
            <a:spAutoFit/>
          </a:bodyPr>
          <a:lstStyle/>
          <a:p>
            <a:pPr algn="ctr"/>
            <a:r>
              <a:rPr lang="en-US" altLang="zh-CN" sz="1200" dirty="0" err="1" smtClean="0">
                <a:latin typeface="黑体" pitchFamily="49" charset="-122"/>
                <a:ea typeface="黑体" pitchFamily="49" charset="-122"/>
              </a:rPr>
              <a:t>QA_data_processing</a:t>
            </a:r>
            <a:endParaRPr lang="zh-CN" altLang="en-US" sz="1200" dirty="0">
              <a:latin typeface="黑体" pitchFamily="49" charset="-122"/>
              <a:ea typeface="黑体" pitchFamily="49" charset="-122"/>
            </a:endParaRPr>
          </a:p>
        </p:txBody>
      </p:sp>
      <p:sp>
        <p:nvSpPr>
          <p:cNvPr id="11" name="矩形 10"/>
          <p:cNvSpPr/>
          <p:nvPr/>
        </p:nvSpPr>
        <p:spPr>
          <a:xfrm>
            <a:off x="652674" y="4183907"/>
            <a:ext cx="2265960" cy="133303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marL="342900" indent="-342900">
              <a:lnSpc>
                <a:spcPct val="150000"/>
              </a:lnSpc>
              <a:buFont typeface="Arial" panose="020B0604020202020204" pitchFamily="34" charset="0"/>
              <a:buChar char="•"/>
            </a:pPr>
            <a:r>
              <a:rPr lang="en-US" altLang="zh-CN" sz="1200" dirty="0" err="1" smtClean="0"/>
              <a:t>QA_verification</a:t>
            </a:r>
            <a:endParaRPr lang="en-US" altLang="zh-CN" sz="1200" dirty="0"/>
          </a:p>
          <a:p>
            <a:pPr marL="742950" lvl="1" indent="-285750">
              <a:lnSpc>
                <a:spcPct val="150000"/>
              </a:lnSpc>
              <a:buFont typeface="Arial" panose="020B0604020202020204" pitchFamily="34" charset="0"/>
              <a:buChar char="–"/>
            </a:pPr>
            <a:r>
              <a:rPr lang="en-US" altLang="zh-CN" sz="1000" dirty="0"/>
              <a:t>=1, inconsistent with the original satellite data;</a:t>
            </a:r>
          </a:p>
          <a:p>
            <a:pPr marL="742950" lvl="1" indent="-285750">
              <a:lnSpc>
                <a:spcPct val="150000"/>
              </a:lnSpc>
              <a:buFont typeface="Arial" panose="020B0604020202020204" pitchFamily="34" charset="0"/>
              <a:buChar char="–"/>
            </a:pPr>
            <a:r>
              <a:rPr lang="en-US" altLang="zh-CN" sz="1000" dirty="0"/>
              <a:t> =0, consistent with the original satellite data</a:t>
            </a:r>
          </a:p>
        </p:txBody>
      </p:sp>
      <p:sp>
        <p:nvSpPr>
          <p:cNvPr id="3" name="矩形 2"/>
          <p:cNvSpPr/>
          <p:nvPr/>
        </p:nvSpPr>
        <p:spPr>
          <a:xfrm>
            <a:off x="243777" y="1127559"/>
            <a:ext cx="2804223" cy="2915672"/>
          </a:xfrm>
          <a:prstGeom prst="rect">
            <a:avLst/>
          </a:prstGeom>
        </p:spPr>
        <p:txBody>
          <a:bodyPr vert="horz" lIns="91440" tIns="45720" rIns="91440" bIns="45720" rtlCol="0">
            <a:noAutofit/>
          </a:bodyPr>
          <a:lstStyle/>
          <a:p>
            <a:pPr marL="342900" indent="-342900">
              <a:lnSpc>
                <a:spcPct val="150000"/>
              </a:lnSpc>
              <a:buFont typeface="Arial" panose="020B0604020202020204" pitchFamily="34" charset="0"/>
              <a:buChar char="•"/>
            </a:pPr>
            <a:r>
              <a:rPr lang="en-US" altLang="zh-CN" sz="1400" dirty="0"/>
              <a:t>The OMS-L L1 product contains five quality code data, namely </a:t>
            </a:r>
            <a:r>
              <a:rPr lang="en-US" altLang="zh-CN" sz="1400" dirty="0" err="1"/>
              <a:t>QA_observation</a:t>
            </a:r>
            <a:r>
              <a:rPr lang="en-US" altLang="zh-CN" sz="1400" dirty="0"/>
              <a:t>, QA telemetry, QA data processing, </a:t>
            </a:r>
            <a:r>
              <a:rPr lang="en-US" altLang="zh-CN" sz="1400" dirty="0" err="1"/>
              <a:t>QA_verification</a:t>
            </a:r>
            <a:r>
              <a:rPr lang="en-US" altLang="zh-CN" sz="1400" dirty="0"/>
              <a:t> and Data quality score. Primary users can judge whether the data is reliable according to the data quality score.</a:t>
            </a:r>
          </a:p>
        </p:txBody>
      </p:sp>
      <p:sp>
        <p:nvSpPr>
          <p:cNvPr id="12" name="矩形 11"/>
          <p:cNvSpPr/>
          <p:nvPr/>
        </p:nvSpPr>
        <p:spPr>
          <a:xfrm>
            <a:off x="652674" y="5653305"/>
            <a:ext cx="2265960" cy="9694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50000"/>
              </a:lnSpc>
              <a:buFont typeface="Arial" panose="020B0604020202020204" pitchFamily="34" charset="0"/>
              <a:buChar char="•"/>
            </a:pPr>
            <a:r>
              <a:rPr lang="en-US" altLang="zh-CN" sz="1400" dirty="0" err="1" smtClean="0"/>
              <a:t>Data_quality_score</a:t>
            </a:r>
            <a:endParaRPr lang="en-US" altLang="zh-CN" sz="1400" dirty="0"/>
          </a:p>
          <a:p>
            <a:pPr marL="742950" lvl="1" indent="-285750">
              <a:lnSpc>
                <a:spcPct val="150000"/>
              </a:lnSpc>
              <a:buFont typeface="Arial" panose="020B0604020202020204" pitchFamily="34" charset="0"/>
              <a:buChar char="–"/>
            </a:pPr>
            <a:r>
              <a:rPr lang="en-US" altLang="zh-CN" sz="1200" dirty="0"/>
              <a:t>=0, unavailable data;</a:t>
            </a:r>
          </a:p>
          <a:p>
            <a:pPr marL="742950" lvl="1" indent="-285750">
              <a:lnSpc>
                <a:spcPct val="150000"/>
              </a:lnSpc>
              <a:buFont typeface="Arial" panose="020B0604020202020204" pitchFamily="34" charset="0"/>
              <a:buChar char="–"/>
            </a:pPr>
            <a:r>
              <a:rPr lang="en-US" altLang="zh-CN" sz="1200" dirty="0"/>
              <a:t> =100, qualified data</a:t>
            </a:r>
          </a:p>
        </p:txBody>
      </p:sp>
      <p:graphicFrame>
        <p:nvGraphicFramePr>
          <p:cNvPr id="7" name="表格 6"/>
          <p:cNvGraphicFramePr>
            <a:graphicFrameLocks noGrp="1"/>
          </p:cNvGraphicFramePr>
          <p:nvPr>
            <p:extLst>
              <p:ext uri="{D42A27DB-BD31-4B8C-83A1-F6EECF244321}">
                <p14:modId xmlns:p14="http://schemas.microsoft.com/office/powerpoint/2010/main" val="3967338901"/>
              </p:ext>
            </p:extLst>
          </p:nvPr>
        </p:nvGraphicFramePr>
        <p:xfrm>
          <a:off x="3155721" y="4110913"/>
          <a:ext cx="4490037" cy="2522220"/>
        </p:xfrm>
        <a:graphic>
          <a:graphicData uri="http://schemas.openxmlformats.org/drawingml/2006/table">
            <a:tbl>
              <a:tblPr firstRow="1" firstCol="1" bandRow="1">
                <a:tableStyleId>{5C22544A-7EE6-4342-B048-85BDC9FD1C3A}</a:tableStyleId>
              </a:tblPr>
              <a:tblGrid>
                <a:gridCol w="660343"/>
                <a:gridCol w="3829694"/>
              </a:tblGrid>
              <a:tr h="95250">
                <a:tc>
                  <a:txBody>
                    <a:bodyPr/>
                    <a:lstStyle/>
                    <a:p>
                      <a:pPr algn="ctr" fontAlgn="ctr">
                        <a:spcAft>
                          <a:spcPts val="0"/>
                        </a:spcAft>
                      </a:pPr>
                      <a:r>
                        <a:rPr lang="en-US" altLang="zh-CN" sz="1200" kern="100" dirty="0" smtClean="0">
                          <a:effectLst/>
                          <a:latin typeface="Calibri"/>
                          <a:ea typeface="黑体"/>
                          <a:cs typeface="Times New Roman"/>
                        </a:rPr>
                        <a:t>Position</a:t>
                      </a:r>
                      <a:endParaRPr lang="zh-CN" sz="1200" kern="100" dirty="0">
                        <a:effectLst/>
                        <a:latin typeface="Calibri"/>
                        <a:ea typeface="宋体"/>
                        <a:cs typeface="Times New Roman"/>
                      </a:endParaRPr>
                    </a:p>
                  </a:txBody>
                  <a:tcPr marL="68580" marR="68580" marT="0" marB="0" anchor="ctr"/>
                </a:tc>
                <a:tc>
                  <a:txBody>
                    <a:bodyPr/>
                    <a:lstStyle/>
                    <a:p>
                      <a:pPr algn="ctr" fontAlgn="ctr">
                        <a:spcAft>
                          <a:spcPts val="0"/>
                        </a:spcAft>
                      </a:pPr>
                      <a:r>
                        <a:rPr lang="en-US" altLang="zh-CN" sz="1200" kern="100" dirty="0" smtClean="0">
                          <a:effectLst/>
                          <a:latin typeface="+mn-lt"/>
                          <a:ea typeface="黑体"/>
                          <a:cs typeface="Times New Roman"/>
                        </a:rPr>
                        <a:t>Meaning</a:t>
                      </a:r>
                      <a:endParaRPr lang="zh-CN" sz="1200" kern="100" dirty="0">
                        <a:effectLst/>
                        <a:latin typeface="Calibri"/>
                        <a:ea typeface="宋体"/>
                        <a:cs typeface="Times New Roman"/>
                      </a:endParaRPr>
                    </a:p>
                  </a:txBody>
                  <a:tcPr marL="68580" marR="68580" marT="0" marB="0" anchor="ctr"/>
                </a:tc>
              </a:tr>
              <a:tr h="95250">
                <a:tc>
                  <a:txBody>
                    <a:bodyPr/>
                    <a:lstStyle/>
                    <a:p>
                      <a:pPr algn="ctr">
                        <a:spcAft>
                          <a:spcPts val="0"/>
                        </a:spcAft>
                      </a:pPr>
                      <a:r>
                        <a:rPr lang="en-US" sz="1200" kern="100" dirty="0">
                          <a:effectLst/>
                        </a:rPr>
                        <a:t>Bit0</a:t>
                      </a:r>
                      <a:endParaRPr lang="zh-CN" sz="1200" kern="100" dirty="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component temperature and status are abnormal;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temperature and status of components are correct;</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dirty="0">
                          <a:effectLst/>
                        </a:rPr>
                        <a:t>Bit1</a:t>
                      </a:r>
                      <a:endParaRPr lang="zh-CN" sz="1200" kern="100" dirty="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the initial position of limb observation is abnormal;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starting position of limb observation is correct;</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a:effectLst/>
                        </a:rPr>
                        <a:t>Bit2</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the working mode of the scanning mirror is abnormal;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working mode of the scanning mirror is correct;</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a:effectLst/>
                        </a:rPr>
                        <a:t>Bit3</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limb atmospheric observation time count is abnormal;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time counting of limb atmospheric observation is correct;</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a:effectLst/>
                        </a:rPr>
                        <a:t>Bit4</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active thermal control power consumption is abnormal;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active thermal control power consumption is correct;</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a:effectLst/>
                        </a:rPr>
                        <a:t>Bit5</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the detector works abnormally;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detector works correctly;</a:t>
                      </a:r>
                      <a:endParaRPr lang="zh-CN" sz="1000" b="0" i="0" u="none" strike="noStrike" dirty="0">
                        <a:solidFill>
                          <a:srgbClr val="000000"/>
                        </a:solidFill>
                        <a:effectLst/>
                        <a:latin typeface="宋体"/>
                      </a:endParaRPr>
                    </a:p>
                  </a:txBody>
                  <a:tcPr marL="7620" marR="7620" marT="7620" marB="0" anchor="ctr"/>
                </a:tc>
              </a:tr>
              <a:tr h="95250">
                <a:tc>
                  <a:txBody>
                    <a:bodyPr/>
                    <a:lstStyle/>
                    <a:p>
                      <a:pPr algn="ctr">
                        <a:spcAft>
                          <a:spcPts val="0"/>
                        </a:spcAft>
                      </a:pPr>
                      <a:r>
                        <a:rPr lang="en-US" sz="1200" kern="100" dirty="0">
                          <a:effectLst/>
                        </a:rPr>
                        <a:t>Bit6</a:t>
                      </a:r>
                      <a:endParaRPr lang="zh-CN" sz="1200" kern="100" dirty="0">
                        <a:effectLst/>
                        <a:latin typeface="Calibri"/>
                        <a:ea typeface="宋体"/>
                        <a:cs typeface="Times New Roman"/>
                      </a:endParaRPr>
                    </a:p>
                  </a:txBody>
                  <a:tcPr marL="68580" marR="68580" marT="0" marB="0" anchor="ctr"/>
                </a:tc>
                <a:tc>
                  <a:txBody>
                    <a:bodyPr/>
                    <a:lstStyle/>
                    <a:p>
                      <a:pPr algn="l" fontAlgn="ctr"/>
                      <a:r>
                        <a:rPr lang="en-US" sz="1000" b="0" i="0" u="none" strike="noStrike" dirty="0">
                          <a:solidFill>
                            <a:srgbClr val="000000"/>
                          </a:solidFill>
                          <a:effectLst/>
                          <a:latin typeface="宋体"/>
                        </a:rPr>
                        <a:t>=1, the lifting angle of limb observation is abnormal; </a:t>
                      </a:r>
                      <a:endParaRPr lang="en-US" sz="1000" b="0" i="0" u="none" strike="noStrike" dirty="0" smtClean="0">
                        <a:solidFill>
                          <a:srgbClr val="000000"/>
                        </a:solidFill>
                        <a:effectLst/>
                        <a:latin typeface="宋体"/>
                      </a:endParaRPr>
                    </a:p>
                    <a:p>
                      <a:pPr algn="l"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lifting angle of limb observation is correct</a:t>
                      </a:r>
                      <a:endParaRPr lang="zh-CN" sz="1000" b="0" i="0" u="none" strike="noStrike" dirty="0">
                        <a:solidFill>
                          <a:srgbClr val="000000"/>
                        </a:solidFill>
                        <a:effectLst/>
                        <a:latin typeface="宋体"/>
                      </a:endParaRPr>
                    </a:p>
                  </a:txBody>
                  <a:tcPr marL="7620" marR="7620" marT="7620" marB="0" anchor="ctr"/>
                </a:tc>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3772121457"/>
              </p:ext>
            </p:extLst>
          </p:nvPr>
        </p:nvGraphicFramePr>
        <p:xfrm>
          <a:off x="7998685" y="1535720"/>
          <a:ext cx="3930394" cy="5087081"/>
        </p:xfrm>
        <a:graphic>
          <a:graphicData uri="http://schemas.openxmlformats.org/drawingml/2006/table">
            <a:tbl>
              <a:tblPr firstRow="1" firstCol="1" bandRow="1">
                <a:tableStyleId>{5C22544A-7EE6-4342-B048-85BDC9FD1C3A}</a:tableStyleId>
              </a:tblPr>
              <a:tblGrid>
                <a:gridCol w="833909"/>
                <a:gridCol w="3096485"/>
              </a:tblGrid>
              <a:tr h="196300">
                <a:tc>
                  <a:txBody>
                    <a:bodyPr/>
                    <a:lstStyle/>
                    <a:p>
                      <a:pPr algn="ctr" fontAlgn="ctr">
                        <a:spcAft>
                          <a:spcPts val="0"/>
                        </a:spcAft>
                      </a:pPr>
                      <a:r>
                        <a:rPr lang="en-US" altLang="zh-CN" sz="1200" kern="100" dirty="0" smtClean="0">
                          <a:effectLst/>
                          <a:latin typeface="Calibri"/>
                          <a:ea typeface="黑体"/>
                          <a:cs typeface="Times New Roman"/>
                        </a:rPr>
                        <a:t>Position</a:t>
                      </a:r>
                      <a:endParaRPr lang="zh-CN" sz="1200" kern="100" dirty="0">
                        <a:effectLst/>
                        <a:latin typeface="Calibri"/>
                        <a:ea typeface="宋体"/>
                        <a:cs typeface="Times New Roman"/>
                      </a:endParaRPr>
                    </a:p>
                  </a:txBody>
                  <a:tcPr marL="68580" marR="68580" marT="0" marB="0" anchor="ctr"/>
                </a:tc>
                <a:tc>
                  <a:txBody>
                    <a:bodyPr/>
                    <a:lstStyle/>
                    <a:p>
                      <a:pPr algn="ctr" fontAlgn="ctr">
                        <a:spcAft>
                          <a:spcPts val="0"/>
                        </a:spcAft>
                      </a:pPr>
                      <a:r>
                        <a:rPr lang="en-US" altLang="zh-CN" sz="1200" kern="100" dirty="0" smtClean="0">
                          <a:effectLst/>
                          <a:latin typeface="+mn-lt"/>
                          <a:ea typeface="黑体"/>
                          <a:cs typeface="Times New Roman"/>
                        </a:rPr>
                        <a:t>Meaning</a:t>
                      </a:r>
                      <a:endParaRPr lang="zh-CN" sz="1200" kern="100" dirty="0">
                        <a:effectLst/>
                        <a:latin typeface="Calibri"/>
                        <a:ea typeface="宋体"/>
                        <a:cs typeface="Times New Roman"/>
                      </a:endParaRPr>
                    </a:p>
                  </a:txBody>
                  <a:tcPr marL="68580" marR="68580" marT="0" marB="0" anchor="ctr"/>
                </a:tc>
              </a:tr>
              <a:tr h="355040">
                <a:tc>
                  <a:txBody>
                    <a:bodyPr/>
                    <a:lstStyle/>
                    <a:p>
                      <a:pPr algn="ctr" fontAlgn="ctr">
                        <a:spcAft>
                          <a:spcPts val="0"/>
                        </a:spcAft>
                      </a:pPr>
                      <a:r>
                        <a:rPr lang="en-US" sz="1200" kern="100" dirty="0">
                          <a:effectLst/>
                          <a:latin typeface="Times New Roman"/>
                          <a:ea typeface="宋体"/>
                          <a:cs typeface="Times New Roman"/>
                        </a:rPr>
                        <a:t>Bit0</a:t>
                      </a:r>
                      <a:endParaRPr lang="zh-CN" sz="1200" kern="100" dirty="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bad pixel filling failed;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bad pixel filling is successful;</a:t>
                      </a:r>
                      <a:endParaRPr lang="zh-CN" sz="1000" b="0" i="0" u="none" strike="noStrike" dirty="0">
                        <a:solidFill>
                          <a:srgbClr val="000000"/>
                        </a:solidFill>
                        <a:effectLst/>
                        <a:latin typeface="宋体"/>
                      </a:endParaRPr>
                    </a:p>
                  </a:txBody>
                  <a:tcPr marL="7620" marR="7620" marT="7620" marB="0" anchor="ctr"/>
                </a:tc>
              </a:tr>
              <a:tr h="355040">
                <a:tc>
                  <a:txBody>
                    <a:bodyPr/>
                    <a:lstStyle/>
                    <a:p>
                      <a:pPr algn="ctr" fontAlgn="ctr">
                        <a:spcAft>
                          <a:spcPts val="0"/>
                        </a:spcAft>
                      </a:pPr>
                      <a:r>
                        <a:rPr lang="en-US" sz="1200" kern="100">
                          <a:effectLst/>
                          <a:latin typeface="Times New Roman"/>
                          <a:ea typeface="宋体"/>
                          <a:cs typeface="Times New Roman"/>
                        </a:rPr>
                        <a:t>Bit1</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dark current correction failed;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dark current correction is successful;</a:t>
                      </a:r>
                      <a:endParaRPr lang="zh-CN" sz="1000" b="0" i="0" u="none" strike="noStrike" dirty="0">
                        <a:solidFill>
                          <a:srgbClr val="000000"/>
                        </a:solidFill>
                        <a:effectLst/>
                        <a:latin typeface="宋体"/>
                      </a:endParaRPr>
                    </a:p>
                  </a:txBody>
                  <a:tcPr marL="7620" marR="7620" marT="7620" marB="0" anchor="ctr"/>
                </a:tc>
              </a:tr>
              <a:tr h="355040">
                <a:tc>
                  <a:txBody>
                    <a:bodyPr/>
                    <a:lstStyle/>
                    <a:p>
                      <a:pPr algn="ctr" fontAlgn="ctr">
                        <a:spcAft>
                          <a:spcPts val="0"/>
                        </a:spcAft>
                      </a:pPr>
                      <a:r>
                        <a:rPr lang="en-US" sz="1200" kern="100">
                          <a:effectLst/>
                          <a:latin typeface="Times New Roman"/>
                          <a:ea typeface="宋体"/>
                          <a:cs typeface="Times New Roman"/>
                        </a:rPr>
                        <a:t>Bit3</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=1, spectral calibration failed;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spectral calibration is successful;</a:t>
                      </a:r>
                      <a:endParaRPr lang="zh-CN" sz="1000" b="0" i="0" u="none" strike="noStrike" dirty="0">
                        <a:solidFill>
                          <a:srgbClr val="000000"/>
                        </a:solidFill>
                        <a:effectLst/>
                        <a:latin typeface="宋体"/>
                      </a:endParaRPr>
                    </a:p>
                  </a:txBody>
                  <a:tcPr marL="7620" marR="7620" marT="7620" marB="0" anchor="ctr"/>
                </a:tc>
              </a:tr>
              <a:tr h="355040">
                <a:tc>
                  <a:txBody>
                    <a:bodyPr/>
                    <a:lstStyle/>
                    <a:p>
                      <a:pPr algn="ctr" fontAlgn="ctr">
                        <a:spcAft>
                          <a:spcPts val="0"/>
                        </a:spcAft>
                      </a:pPr>
                      <a:r>
                        <a:rPr lang="en-US" sz="1200" kern="100">
                          <a:effectLst/>
                          <a:latin typeface="Times New Roman"/>
                          <a:ea typeface="宋体"/>
                          <a:cs typeface="Times New Roman"/>
                        </a:rPr>
                        <a:t>Bit4</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 =1, radiation calibration failed;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radiation calibration is successful;</a:t>
                      </a:r>
                      <a:endParaRPr lang="zh-CN" sz="1000" b="0" i="0" u="none" strike="noStrike" dirty="0">
                        <a:solidFill>
                          <a:srgbClr val="000000"/>
                        </a:solidFill>
                        <a:effectLst/>
                        <a:latin typeface="宋体"/>
                      </a:endParaRPr>
                    </a:p>
                  </a:txBody>
                  <a:tcPr marL="7620" marR="7620" marT="7620" marB="0" anchor="ctr"/>
                </a:tc>
              </a:tr>
              <a:tr h="355040">
                <a:tc>
                  <a:txBody>
                    <a:bodyPr/>
                    <a:lstStyle/>
                    <a:p>
                      <a:pPr algn="ctr" fontAlgn="ctr">
                        <a:spcAft>
                          <a:spcPts val="0"/>
                        </a:spcAft>
                      </a:pPr>
                      <a:r>
                        <a:rPr lang="en-US" sz="1200" kern="100">
                          <a:effectLst/>
                          <a:latin typeface="Times New Roman"/>
                          <a:ea typeface="宋体"/>
                          <a:cs typeface="Times New Roman"/>
                        </a:rPr>
                        <a:t>Bit5</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 =1, polarization correction failed;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polarization correction is successful;</a:t>
                      </a:r>
                      <a:endParaRPr lang="zh-CN" sz="1000" b="0" i="0" u="none" strike="noStrike" dirty="0">
                        <a:solidFill>
                          <a:srgbClr val="000000"/>
                        </a:solidFill>
                        <a:effectLst/>
                        <a:latin typeface="宋体"/>
                      </a:endParaRPr>
                    </a:p>
                  </a:txBody>
                  <a:tcPr marL="7620" marR="7620" marT="7620" marB="0" anchor="ctr"/>
                </a:tc>
              </a:tr>
              <a:tr h="655506">
                <a:tc>
                  <a:txBody>
                    <a:bodyPr/>
                    <a:lstStyle/>
                    <a:p>
                      <a:pPr algn="ctr" fontAlgn="ctr">
                        <a:spcAft>
                          <a:spcPts val="0"/>
                        </a:spcAft>
                      </a:pPr>
                      <a:r>
                        <a:rPr lang="en-US" sz="1200" kern="100">
                          <a:effectLst/>
                          <a:latin typeface="Times New Roman"/>
                          <a:ea typeface="宋体"/>
                          <a:cs typeface="Times New Roman"/>
                        </a:rPr>
                        <a:t>Bit8</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 =1, the tangent height point is located in the solar eclipse area;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tangent height point is not located in the solar eclipse area;</a:t>
                      </a:r>
                      <a:endParaRPr lang="zh-CN" sz="1000" b="0" i="0" u="none" strike="noStrike" dirty="0">
                        <a:solidFill>
                          <a:srgbClr val="000000"/>
                        </a:solidFill>
                        <a:effectLst/>
                        <a:latin typeface="宋体"/>
                      </a:endParaRPr>
                    </a:p>
                  </a:txBody>
                  <a:tcPr marL="7620" marR="7620" marT="7620" marB="0" anchor="ctr"/>
                </a:tc>
              </a:tr>
              <a:tr h="655506">
                <a:tc>
                  <a:txBody>
                    <a:bodyPr/>
                    <a:lstStyle/>
                    <a:p>
                      <a:pPr algn="ctr" fontAlgn="ctr">
                        <a:spcAft>
                          <a:spcPts val="0"/>
                        </a:spcAft>
                      </a:pPr>
                      <a:r>
                        <a:rPr lang="en-US" sz="1200" kern="100">
                          <a:effectLst/>
                          <a:latin typeface="Times New Roman"/>
                          <a:ea typeface="宋体"/>
                          <a:cs typeface="Times New Roman"/>
                        </a:rPr>
                        <a:t>Bit9</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 =1, and the tangent height point is located in the lunar eclipse area;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tangent height point is not located in the eclipse area;</a:t>
                      </a:r>
                      <a:endParaRPr lang="zh-CN" sz="1000" b="0" i="0" u="none" strike="noStrike" dirty="0">
                        <a:solidFill>
                          <a:srgbClr val="000000"/>
                        </a:solidFill>
                        <a:effectLst/>
                        <a:latin typeface="宋体"/>
                      </a:endParaRPr>
                    </a:p>
                  </a:txBody>
                  <a:tcPr marL="7620" marR="7620" marT="7620" marB="0" anchor="ctr"/>
                </a:tc>
              </a:tr>
              <a:tr h="655506">
                <a:tc>
                  <a:txBody>
                    <a:bodyPr/>
                    <a:lstStyle/>
                    <a:p>
                      <a:pPr algn="ctr" fontAlgn="ctr">
                        <a:spcAft>
                          <a:spcPts val="0"/>
                        </a:spcAft>
                      </a:pPr>
                      <a:r>
                        <a:rPr lang="en-US" sz="1200" kern="100">
                          <a:effectLst/>
                          <a:latin typeface="Times New Roman"/>
                          <a:ea typeface="宋体"/>
                          <a:cs typeface="Times New Roman"/>
                        </a:rPr>
                        <a:t>Bit10</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 =1, and the instrument is located in the south </a:t>
                      </a:r>
                      <a:r>
                        <a:rPr lang="en-US" sz="1000" b="0" i="0" u="none" strike="noStrike" dirty="0" smtClean="0">
                          <a:solidFill>
                            <a:srgbClr val="000000"/>
                          </a:solidFill>
                          <a:effectLst/>
                          <a:latin typeface="宋体"/>
                        </a:rPr>
                        <a:t>Atlantic </a:t>
                      </a:r>
                      <a:r>
                        <a:rPr lang="en-US" sz="1000" b="0" i="0" u="none" strike="noStrike" dirty="0">
                          <a:solidFill>
                            <a:srgbClr val="000000"/>
                          </a:solidFill>
                          <a:effectLst/>
                          <a:latin typeface="宋体"/>
                        </a:rPr>
                        <a:t>region;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instrument is not located in the south </a:t>
                      </a:r>
                      <a:r>
                        <a:rPr lang="en-US" sz="1000" b="0" i="0" u="none" strike="noStrike" dirty="0" smtClean="0">
                          <a:solidFill>
                            <a:srgbClr val="000000"/>
                          </a:solidFill>
                          <a:effectLst/>
                          <a:latin typeface="宋体"/>
                        </a:rPr>
                        <a:t>Atlantic </a:t>
                      </a:r>
                      <a:r>
                        <a:rPr lang="en-US" sz="1000" b="0" i="0" u="none" strike="noStrike" dirty="0">
                          <a:solidFill>
                            <a:srgbClr val="000000"/>
                          </a:solidFill>
                          <a:effectLst/>
                          <a:latin typeface="宋体"/>
                        </a:rPr>
                        <a:t>region;</a:t>
                      </a:r>
                      <a:endParaRPr lang="zh-CN" sz="1000" b="0" i="0" u="none" strike="noStrike" dirty="0">
                        <a:solidFill>
                          <a:srgbClr val="000000"/>
                        </a:solidFill>
                        <a:effectLst/>
                        <a:latin typeface="宋体"/>
                      </a:endParaRPr>
                    </a:p>
                  </a:txBody>
                  <a:tcPr marL="7620" marR="7620" marT="7620" marB="0" anchor="ctr"/>
                </a:tc>
              </a:tr>
              <a:tr h="655506">
                <a:tc>
                  <a:txBody>
                    <a:bodyPr/>
                    <a:lstStyle/>
                    <a:p>
                      <a:pPr algn="ctr" fontAlgn="ctr">
                        <a:spcAft>
                          <a:spcPts val="0"/>
                        </a:spcAft>
                      </a:pPr>
                      <a:r>
                        <a:rPr lang="en-US" sz="1200" kern="100">
                          <a:effectLst/>
                          <a:latin typeface="Times New Roman"/>
                          <a:ea typeface="宋体"/>
                          <a:cs typeface="Times New Roman"/>
                        </a:rPr>
                        <a:t>Bit16</a:t>
                      </a:r>
                      <a:endParaRPr lang="zh-CN" sz="1200" kern="10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 =1, positioning is successful, and IOE positioning is processed;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the positioning is successful. </a:t>
                      </a:r>
                      <a:r>
                        <a:rPr lang="en-US" sz="1000" b="0" i="0" u="none" strike="noStrike" dirty="0" smtClean="0">
                          <a:solidFill>
                            <a:srgbClr val="000000"/>
                          </a:solidFill>
                          <a:effectLst/>
                          <a:latin typeface="宋体"/>
                        </a:rPr>
                        <a:t>GPS </a:t>
                      </a:r>
                      <a:r>
                        <a:rPr lang="en-US" sz="1000" b="0" i="0" u="none" strike="noStrike" dirty="0">
                          <a:solidFill>
                            <a:srgbClr val="000000"/>
                          </a:solidFill>
                          <a:effectLst/>
                          <a:latin typeface="宋体"/>
                        </a:rPr>
                        <a:t>positioning processing;</a:t>
                      </a:r>
                      <a:endParaRPr lang="zh-CN" sz="1000" b="0" i="0" u="none" strike="noStrike" dirty="0">
                        <a:solidFill>
                          <a:srgbClr val="000000"/>
                        </a:solidFill>
                        <a:effectLst/>
                        <a:latin typeface="宋体"/>
                      </a:endParaRPr>
                    </a:p>
                  </a:txBody>
                  <a:tcPr marL="7620" marR="7620" marT="7620" marB="0" anchor="ctr"/>
                </a:tc>
              </a:tr>
              <a:tr h="493557">
                <a:tc>
                  <a:txBody>
                    <a:bodyPr/>
                    <a:lstStyle/>
                    <a:p>
                      <a:pPr algn="ctr" fontAlgn="ctr">
                        <a:spcAft>
                          <a:spcPts val="0"/>
                        </a:spcAft>
                      </a:pPr>
                      <a:r>
                        <a:rPr lang="en-US" sz="1200" kern="100" dirty="0">
                          <a:effectLst/>
                          <a:latin typeface="Times New Roman"/>
                          <a:ea typeface="宋体"/>
                          <a:cs typeface="Times New Roman"/>
                        </a:rPr>
                        <a:t>Bit17</a:t>
                      </a:r>
                      <a:endParaRPr lang="zh-CN" sz="1200" kern="100" dirty="0">
                        <a:effectLst/>
                        <a:latin typeface="Calibri"/>
                        <a:ea typeface="宋体"/>
                        <a:cs typeface="Times New Roman"/>
                      </a:endParaRPr>
                    </a:p>
                  </a:txBody>
                  <a:tcPr marL="68580" marR="68580" marT="0" marB="0" anchor="ctr"/>
                </a:tc>
                <a:tc>
                  <a:txBody>
                    <a:bodyPr/>
                    <a:lstStyle/>
                    <a:p>
                      <a:pPr algn="ctr" fontAlgn="ctr"/>
                      <a:r>
                        <a:rPr lang="en-US" sz="1000" b="0" i="0" u="none" strike="noStrike" dirty="0">
                          <a:solidFill>
                            <a:srgbClr val="000000"/>
                          </a:solidFill>
                          <a:effectLst/>
                          <a:latin typeface="宋体"/>
                        </a:rPr>
                        <a:t> =1. other factors cause the positioning failure; </a:t>
                      </a:r>
                      <a:endParaRPr lang="en-US" sz="1000" b="0" i="0" u="none" strike="noStrike" dirty="0" smtClean="0">
                        <a:solidFill>
                          <a:srgbClr val="000000"/>
                        </a:solidFill>
                        <a:effectLst/>
                        <a:latin typeface="宋体"/>
                      </a:endParaRPr>
                    </a:p>
                    <a:p>
                      <a:pPr algn="ctr" fontAlgn="ctr"/>
                      <a:r>
                        <a:rPr lang="en-US" sz="1000" b="0" i="0" u="none" strike="noStrike" dirty="0" smtClean="0">
                          <a:solidFill>
                            <a:srgbClr val="000000"/>
                          </a:solidFill>
                          <a:effectLst/>
                          <a:latin typeface="宋体"/>
                        </a:rPr>
                        <a:t>=</a:t>
                      </a:r>
                      <a:r>
                        <a:rPr lang="en-US" sz="1000" b="0" i="0" u="none" strike="noStrike" dirty="0">
                          <a:solidFill>
                            <a:srgbClr val="000000"/>
                          </a:solidFill>
                          <a:effectLst/>
                          <a:latin typeface="宋体"/>
                        </a:rPr>
                        <a:t>0, positioning failed due to time code error</a:t>
                      </a:r>
                      <a:endParaRPr lang="zh-CN" sz="1000" b="0" i="0" u="none" strike="noStrike" dirty="0">
                        <a:solidFill>
                          <a:srgbClr val="000000"/>
                        </a:solidFill>
                        <a:effectLst/>
                        <a:latin typeface="宋体"/>
                      </a:endParaRPr>
                    </a:p>
                  </a:txBody>
                  <a:tcPr marL="7620" marR="7620" marT="7620" marB="0" anchor="ctr"/>
                </a:tc>
              </a:tr>
            </a:tbl>
          </a:graphicData>
        </a:graphic>
      </p:graphicFrame>
      <p:pic>
        <p:nvPicPr>
          <p:cNvPr id="16" name="音频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40514630"/>
      </p:ext>
    </p:extLst>
  </p:cSld>
  <p:clrMapOvr>
    <a:masterClrMapping/>
  </p:clrMapOvr>
  <mc:AlternateContent xmlns:mc="http://schemas.openxmlformats.org/markup-compatibility/2006" xmlns:p14="http://schemas.microsoft.com/office/powerpoint/2010/main">
    <mc:Choice Requires="p14">
      <p:transition p14:dur="0" advTm="28338"/>
    </mc:Choice>
    <mc:Fallback xmlns="">
      <p:transition advTm="2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D87CBD8-783D-432E-A5DA-EC892717B2CD}"/>
              </a:ext>
            </a:extLst>
          </p:cNvPr>
          <p:cNvSpPr>
            <a:spLocks noGrp="1"/>
          </p:cNvSpPr>
          <p:nvPr>
            <p:ph type="ctrTitle"/>
          </p:nvPr>
        </p:nvSpPr>
        <p:spPr/>
        <p:txBody>
          <a:bodyPr/>
          <a:lstStyle/>
          <a:p>
            <a:r>
              <a:rPr lang="en-US" altLang="zh-CN" dirty="0">
                <a:latin typeface="Times New Roman" panose="02020603050405020304" pitchFamily="18" charset="0"/>
                <a:cs typeface="Times New Roman" panose="02020603050405020304" pitchFamily="18" charset="0"/>
              </a:rPr>
              <a:t>FY-3F OMS-nadir</a:t>
            </a:r>
            <a:endParaRPr lang="zh-CN" altLang="en-US" dirty="0">
              <a:latin typeface="Times New Roman" panose="02020603050405020304" pitchFamily="18" charset="0"/>
              <a:cs typeface="Times New Roman" panose="02020603050405020304" pitchFamily="18" charset="0"/>
            </a:endParaRPr>
          </a:p>
        </p:txBody>
      </p:sp>
      <p:sp>
        <p:nvSpPr>
          <p:cNvPr id="3" name="副标题 2">
            <a:extLst>
              <a:ext uri="{FF2B5EF4-FFF2-40B4-BE49-F238E27FC236}">
                <a16:creationId xmlns="" xmlns:a16="http://schemas.microsoft.com/office/drawing/2014/main" id="{818CA4E0-DE71-4AF3-823C-7C1663F4B19B}"/>
              </a:ext>
            </a:extLst>
          </p:cNvPr>
          <p:cNvSpPr>
            <a:spLocks noGrp="1"/>
          </p:cNvSpPr>
          <p:nvPr>
            <p:ph type="subTitle" idx="1"/>
          </p:nvPr>
        </p:nvSpPr>
        <p:spPr/>
        <p:txBody>
          <a:bodyPr>
            <a:normAutofit/>
          </a:bodyPr>
          <a:lstStyle/>
          <a:p>
            <a:r>
              <a:rPr lang="en-US" altLang="zh-CN" dirty="0" err="1">
                <a:latin typeface="Times New Roman" panose="02020603050405020304" pitchFamily="18" charset="0"/>
                <a:cs typeface="Times New Roman" panose="02020603050405020304" pitchFamily="18" charset="0"/>
              </a:rPr>
              <a:t>Qian</a:t>
            </a:r>
            <a:r>
              <a:rPr lang="en-US" altLang="zh-CN" dirty="0">
                <a:latin typeface="Times New Roman" panose="02020603050405020304" pitchFamily="18" charset="0"/>
                <a:cs typeface="Times New Roman" panose="02020603050405020304" pitchFamily="18" charset="0"/>
              </a:rPr>
              <a:t> Wang, </a:t>
            </a:r>
            <a:r>
              <a:rPr lang="en-US" altLang="zh-CN" dirty="0" err="1">
                <a:latin typeface="Times New Roman" panose="02020603050405020304" pitchFamily="18" charset="0"/>
                <a:cs typeface="Times New Roman" panose="02020603050405020304" pitchFamily="18" charset="0"/>
              </a:rPr>
              <a:t>Yongmei</a:t>
            </a:r>
            <a:r>
              <a:rPr lang="en-US" altLang="zh-CN" dirty="0">
                <a:latin typeface="Times New Roman" panose="02020603050405020304" pitchFamily="18" charset="0"/>
                <a:cs typeface="Times New Roman" panose="02020603050405020304" pitchFamily="18" charset="0"/>
              </a:rPr>
              <a:t> Wang, </a:t>
            </a:r>
            <a:r>
              <a:rPr lang="en-US" altLang="zh-CN" dirty="0" err="1">
                <a:latin typeface="Times New Roman" panose="02020603050405020304" pitchFamily="18" charset="0"/>
                <a:cs typeface="Times New Roman" panose="02020603050405020304" pitchFamily="18" charset="0"/>
              </a:rPr>
              <a:t>Entao</a:t>
            </a:r>
            <a:r>
              <a:rPr lang="en-US" altLang="zh-CN" dirty="0">
                <a:latin typeface="Times New Roman" panose="02020603050405020304" pitchFamily="18" charset="0"/>
                <a:cs typeface="Times New Roman" panose="02020603050405020304" pitchFamily="18" charset="0"/>
              </a:rPr>
              <a:t> Shi, </a:t>
            </a:r>
            <a:r>
              <a:rPr lang="en-US" altLang="zh-CN" dirty="0" err="1">
                <a:latin typeface="Times New Roman" panose="02020603050405020304" pitchFamily="18" charset="0"/>
                <a:cs typeface="Times New Roman" panose="02020603050405020304" pitchFamily="18" charset="0"/>
              </a:rPr>
              <a:t>Jinghua</a:t>
            </a:r>
            <a:r>
              <a:rPr lang="en-US" altLang="zh-CN" dirty="0">
                <a:latin typeface="Times New Roman" panose="02020603050405020304" pitchFamily="18" charset="0"/>
                <a:cs typeface="Times New Roman" panose="02020603050405020304" pitchFamily="18" charset="0"/>
              </a:rPr>
              <a:t> Mao</a:t>
            </a:r>
            <a:endParaRPr lang="zh-CN" altLang="en-US" dirty="0">
              <a:latin typeface="Times New Roman" panose="02020603050405020304" pitchFamily="18" charset="0"/>
              <a:cs typeface="Times New Roman" panose="02020603050405020304" pitchFamily="18" charset="0"/>
            </a:endParaRPr>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90968159"/>
      </p:ext>
    </p:extLst>
  </p:cSld>
  <p:clrMapOvr>
    <a:masterClrMapping/>
  </p:clrMapOvr>
  <mc:AlternateContent xmlns:mc="http://schemas.openxmlformats.org/markup-compatibility/2006" xmlns:p14="http://schemas.microsoft.com/office/powerpoint/2010/main">
    <mc:Choice Requires="p14">
      <p:transition p14:dur="0" advTm="13581"/>
    </mc:Choice>
    <mc:Fallback xmlns="">
      <p:transition advTm="1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10">
            <a:extLst>
              <a:ext uri="{FF2B5EF4-FFF2-40B4-BE49-F238E27FC236}">
                <a16:creationId xmlns="" xmlns:a16="http://schemas.microsoft.com/office/drawing/2014/main" id="{9F3BEE41-428A-745A-3566-A48AB6963C77}"/>
              </a:ext>
            </a:extLst>
          </p:cNvPr>
          <p:cNvGraphicFramePr>
            <a:graphicFrameLocks noGrp="1"/>
          </p:cNvGraphicFramePr>
          <p:nvPr>
            <p:extLst>
              <p:ext uri="{D42A27DB-BD31-4B8C-83A1-F6EECF244321}">
                <p14:modId xmlns:p14="http://schemas.microsoft.com/office/powerpoint/2010/main" val="7691745"/>
              </p:ext>
            </p:extLst>
          </p:nvPr>
        </p:nvGraphicFramePr>
        <p:xfrm>
          <a:off x="1703371" y="1173001"/>
          <a:ext cx="9092980" cy="5455920"/>
        </p:xfrm>
        <a:graphic>
          <a:graphicData uri="http://schemas.openxmlformats.org/drawingml/2006/table">
            <a:tbl>
              <a:tblPr>
                <a:tableStyleId>{793D81CF-94F2-401A-BA57-92F5A7B2D0C5}</a:tableStyleId>
              </a:tblPr>
              <a:tblGrid>
                <a:gridCol w="2558617">
                  <a:extLst>
                    <a:ext uri="{9D8B030D-6E8A-4147-A177-3AD203B41FA5}">
                      <a16:colId xmlns="" xmlns:a16="http://schemas.microsoft.com/office/drawing/2014/main" val="3710945928"/>
                    </a:ext>
                  </a:extLst>
                </a:gridCol>
                <a:gridCol w="3057579">
                  <a:extLst>
                    <a:ext uri="{9D8B030D-6E8A-4147-A177-3AD203B41FA5}">
                      <a16:colId xmlns="" xmlns:a16="http://schemas.microsoft.com/office/drawing/2014/main" val="3282458657"/>
                    </a:ext>
                  </a:extLst>
                </a:gridCol>
                <a:gridCol w="3476784">
                  <a:extLst>
                    <a:ext uri="{9D8B030D-6E8A-4147-A177-3AD203B41FA5}">
                      <a16:colId xmlns="" xmlns:a16="http://schemas.microsoft.com/office/drawing/2014/main" val="1344320463"/>
                    </a:ext>
                  </a:extLst>
                </a:gridCol>
              </a:tblGrid>
              <a:tr h="194933">
                <a:tc>
                  <a:txBody>
                    <a:bodyPr/>
                    <a:lstStyle/>
                    <a:p>
                      <a:pPr algn="ctr"/>
                      <a:r>
                        <a:rPr lang="en-US" altLang="zh-CN" sz="1600" dirty="0">
                          <a:latin typeface="Times New Roman" panose="02020603050405020304" pitchFamily="18" charset="0"/>
                          <a:cs typeface="Times New Roman" panose="02020603050405020304" pitchFamily="18" charset="0"/>
                        </a:rPr>
                        <a:t>Parameter</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a:latin typeface="Times New Roman" panose="02020603050405020304" pitchFamily="18" charset="0"/>
                          <a:cs typeface="Times New Roman" panose="02020603050405020304" pitchFamily="18" charset="0"/>
                        </a:rPr>
                        <a:t>Instrument Specifications</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Pre-launch measurement</a:t>
                      </a:r>
                    </a:p>
                  </a:txBody>
                  <a:tcPr/>
                </a:tc>
                <a:extLst>
                  <a:ext uri="{0D108BD9-81ED-4DB2-BD59-A6C34878D82A}">
                    <a16:rowId xmlns="" xmlns:a16="http://schemas.microsoft.com/office/drawing/2014/main" val="2879649259"/>
                  </a:ext>
                </a:extLst>
              </a:tr>
              <a:tr h="622951">
                <a:tc>
                  <a:txBody>
                    <a:bodyPr/>
                    <a:lstStyle/>
                    <a:p>
                      <a:pPr algn="ctr"/>
                      <a:r>
                        <a:rPr lang="en-US" altLang="zh-CN" sz="1600" dirty="0">
                          <a:latin typeface="Times New Roman" panose="02020603050405020304" pitchFamily="18" charset="0"/>
                          <a:cs typeface="Times New Roman" panose="02020603050405020304" pitchFamily="18" charset="0"/>
                        </a:rPr>
                        <a:t>Band coverage</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a:latin typeface="Times New Roman" panose="02020603050405020304" pitchFamily="18" charset="0"/>
                          <a:cs typeface="Times New Roman" panose="02020603050405020304" pitchFamily="18" charset="0"/>
                        </a:rPr>
                        <a:t>UV1: 250-300nm</a:t>
                      </a:r>
                    </a:p>
                    <a:p>
                      <a:pPr algn="ctr"/>
                      <a:r>
                        <a:rPr lang="en-US" altLang="zh-CN" sz="1600" dirty="0">
                          <a:latin typeface="Times New Roman" panose="02020603050405020304" pitchFamily="18" charset="0"/>
                          <a:cs typeface="Times New Roman" panose="02020603050405020304" pitchFamily="18" charset="0"/>
                        </a:rPr>
                        <a:t>UV2:300-320nm</a:t>
                      </a:r>
                    </a:p>
                    <a:p>
                      <a:pPr algn="ctr"/>
                      <a:r>
                        <a:rPr lang="en-US" altLang="zh-CN" sz="1600" dirty="0">
                          <a:latin typeface="Times New Roman" panose="02020603050405020304" pitchFamily="18" charset="0"/>
                          <a:cs typeface="Times New Roman" panose="02020603050405020304" pitchFamily="18" charset="0"/>
                        </a:rPr>
                        <a:t>VIS: 310-493nm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lvl="1" algn="ctr"/>
                      <a:r>
                        <a:rPr lang="en-US" altLang="zh-CN" sz="1600" dirty="0">
                          <a:latin typeface="Times New Roman" panose="02020603050405020304" pitchFamily="18" charset="0"/>
                          <a:cs typeface="Times New Roman" panose="02020603050405020304" pitchFamily="18" charset="0"/>
                        </a:rPr>
                        <a:t>UV1</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249.8-300.1nm</a:t>
                      </a:r>
                    </a:p>
                    <a:p>
                      <a:pPr marL="0" lvl="1" algn="ctr"/>
                      <a:r>
                        <a:rPr lang="en-US" altLang="zh-CN" sz="1600" dirty="0">
                          <a:latin typeface="Times New Roman" panose="02020603050405020304" pitchFamily="18" charset="0"/>
                          <a:cs typeface="Times New Roman" panose="02020603050405020304" pitchFamily="18" charset="0"/>
                        </a:rPr>
                        <a:t>UV2</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300.1-322.3nm </a:t>
                      </a:r>
                    </a:p>
                    <a:p>
                      <a:pPr marL="0" lvl="1" algn="ctr"/>
                      <a:r>
                        <a:rPr lang="en-US" altLang="zh-CN" sz="1600" dirty="0">
                          <a:latin typeface="Times New Roman" panose="02020603050405020304" pitchFamily="18" charset="0"/>
                          <a:cs typeface="Times New Roman" panose="02020603050405020304" pitchFamily="18" charset="0"/>
                        </a:rPr>
                        <a:t>VIS :   307-495nm</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153328057"/>
                  </a:ext>
                </a:extLst>
              </a:tr>
              <a:tr h="253795">
                <a:tc>
                  <a:txBody>
                    <a:bodyPr/>
                    <a:lstStyle/>
                    <a:p>
                      <a:pPr algn="ctr"/>
                      <a:r>
                        <a:rPr lang="en-US" altLang="zh-CN" sz="1600" dirty="0">
                          <a:latin typeface="Times New Roman" panose="02020603050405020304" pitchFamily="18" charset="0"/>
                          <a:cs typeface="Times New Roman" panose="02020603050405020304" pitchFamily="18" charset="0"/>
                        </a:rPr>
                        <a:t>Total field of view</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a:latin typeface="Times New Roman" panose="02020603050405020304" pitchFamily="18" charset="0"/>
                          <a:cs typeface="Times New Roman" panose="02020603050405020304" pitchFamily="18" charset="0"/>
                        </a:rPr>
                        <a:t>112°</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UV1&amp;UV2:116.7°</a:t>
                      </a:r>
                    </a:p>
                    <a:p>
                      <a:pPr algn="ctr"/>
                      <a:r>
                        <a:rPr lang="en-US" altLang="zh-CN" sz="1600" dirty="0">
                          <a:latin typeface="Times New Roman" panose="02020603050405020304" pitchFamily="18" charset="0"/>
                          <a:cs typeface="Times New Roman" panose="02020603050405020304" pitchFamily="18" charset="0"/>
                        </a:rPr>
                        <a:t>VIS:112.5°</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526255041"/>
                  </a:ext>
                </a:extLst>
              </a:tr>
              <a:tr h="622951">
                <a:tc>
                  <a:txBody>
                    <a:bodyPr/>
                    <a:lstStyle/>
                    <a:p>
                      <a:pPr algn="ctr"/>
                      <a:r>
                        <a:rPr lang="en-US" altLang="zh-CN" sz="1600" dirty="0">
                          <a:latin typeface="Times New Roman" panose="02020603050405020304" pitchFamily="18" charset="0"/>
                          <a:cs typeface="Times New Roman" panose="02020603050405020304" pitchFamily="18" charset="0"/>
                        </a:rPr>
                        <a:t>Nadir ground pixel size</a:t>
                      </a:r>
                    </a:p>
                    <a:p>
                      <a:pPr algn="ctr"/>
                      <a:r>
                        <a:rPr lang="en-US" altLang="zh-CN" sz="1600" dirty="0">
                          <a:latin typeface="Times New Roman" panose="02020603050405020304" pitchFamily="18" charset="0"/>
                          <a:cs typeface="Times New Roman" panose="02020603050405020304" pitchFamily="18" charset="0"/>
                        </a:rPr>
                        <a:t>(along track × across track)</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a:latin typeface="Times New Roman" panose="02020603050405020304" pitchFamily="18" charset="0"/>
                          <a:cs typeface="Times New Roman" panose="02020603050405020304" pitchFamily="18" charset="0"/>
                        </a:rPr>
                        <a:t>UV1: 21 km × 28 km</a:t>
                      </a:r>
                    </a:p>
                    <a:p>
                      <a:pPr algn="ctr"/>
                      <a:r>
                        <a:rPr lang="en-US" altLang="zh-CN" sz="1600" dirty="0">
                          <a:latin typeface="Times New Roman" panose="02020603050405020304" pitchFamily="18" charset="0"/>
                          <a:cs typeface="Times New Roman" panose="02020603050405020304" pitchFamily="18" charset="0"/>
                        </a:rPr>
                        <a:t>UV2: 7 km × 7 km</a:t>
                      </a:r>
                    </a:p>
                    <a:p>
                      <a:pPr algn="ctr"/>
                      <a:r>
                        <a:rPr lang="en-US" altLang="zh-CN" sz="1600" dirty="0">
                          <a:latin typeface="Times New Roman" panose="02020603050405020304" pitchFamily="18" charset="0"/>
                          <a:cs typeface="Times New Roman" panose="02020603050405020304" pitchFamily="18" charset="0"/>
                        </a:rPr>
                        <a:t>VIS: 7 km × 7 km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endParaRPr lang="en-US" altLang="zh-CN" sz="1600" dirty="0">
                        <a:latin typeface="Times New Roman" panose="02020603050405020304" pitchFamily="18" charset="0"/>
                        <a:cs typeface="Times New Roman" panose="02020603050405020304" pitchFamily="18" charset="0"/>
                      </a:endParaRPr>
                    </a:p>
                    <a:p>
                      <a:pPr algn="ct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434244816"/>
                  </a:ext>
                </a:extLst>
              </a:tr>
              <a:tr h="622951">
                <a:tc>
                  <a:txBody>
                    <a:bodyPr/>
                    <a:lstStyle/>
                    <a:p>
                      <a:pPr algn="ctr"/>
                      <a:r>
                        <a:rPr lang="en-US" altLang="zh-CN" sz="1600" dirty="0">
                          <a:latin typeface="Times New Roman" panose="02020603050405020304" pitchFamily="18" charset="0"/>
                          <a:cs typeface="Times New Roman" panose="02020603050405020304" pitchFamily="18" charset="0"/>
                        </a:rPr>
                        <a:t>Spectral resolution</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a:latin typeface="Times New Roman" panose="02020603050405020304" pitchFamily="18" charset="0"/>
                          <a:cs typeface="Times New Roman" panose="02020603050405020304" pitchFamily="18" charset="0"/>
                        </a:rPr>
                        <a:t>UV1: 1 nm</a:t>
                      </a:r>
                    </a:p>
                    <a:p>
                      <a:pPr algn="ctr"/>
                      <a:r>
                        <a:rPr lang="en-US" altLang="zh-CN" sz="1600" dirty="0">
                          <a:latin typeface="Times New Roman" panose="02020603050405020304" pitchFamily="18" charset="0"/>
                          <a:cs typeface="Times New Roman" panose="02020603050405020304" pitchFamily="18" charset="0"/>
                        </a:rPr>
                        <a:t>UV2: 0.5 nm</a:t>
                      </a:r>
                    </a:p>
                    <a:p>
                      <a:pPr algn="ctr"/>
                      <a:r>
                        <a:rPr lang="en-US" altLang="zh-CN" sz="1600" dirty="0">
                          <a:latin typeface="Times New Roman" panose="02020603050405020304" pitchFamily="18" charset="0"/>
                          <a:cs typeface="Times New Roman" panose="02020603050405020304" pitchFamily="18" charset="0"/>
                        </a:rPr>
                        <a:t>VIS: 0.6 nm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lvl="1" algn="ctr"/>
                      <a:r>
                        <a:rPr lang="en-US" altLang="zh-CN" sz="1600" dirty="0">
                          <a:latin typeface="Times New Roman" panose="02020603050405020304" pitchFamily="18" charset="0"/>
                          <a:cs typeface="Times New Roman" panose="02020603050405020304" pitchFamily="18" charset="0"/>
                        </a:rPr>
                        <a:t>UV1</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0.52-0.56nm</a:t>
                      </a:r>
                    </a:p>
                    <a:p>
                      <a:pPr marL="0" lvl="1" algn="ctr"/>
                      <a:r>
                        <a:rPr lang="en-US" altLang="zh-CN" sz="1600" dirty="0">
                          <a:latin typeface="Times New Roman" panose="02020603050405020304" pitchFamily="18" charset="0"/>
                          <a:cs typeface="Times New Roman" panose="02020603050405020304" pitchFamily="18" charset="0"/>
                        </a:rPr>
                        <a:t>UV2</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0.4-0.45nm</a:t>
                      </a:r>
                    </a:p>
                    <a:p>
                      <a:pPr marL="0" lvl="1" algn="ctr"/>
                      <a:r>
                        <a:rPr lang="en-US" altLang="zh-CN" sz="1600" dirty="0">
                          <a:latin typeface="Times New Roman" panose="02020603050405020304" pitchFamily="18" charset="0"/>
                          <a:cs typeface="Times New Roman" panose="02020603050405020304" pitchFamily="18" charset="0"/>
                        </a:rPr>
                        <a:t>VIS :   0.45-0.49nm</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38465243"/>
                  </a:ext>
                </a:extLst>
              </a:tr>
              <a:tr h="438373">
                <a:tc>
                  <a:txBody>
                    <a:bodyPr/>
                    <a:lstStyle/>
                    <a:p>
                      <a:pPr algn="ctr"/>
                      <a:r>
                        <a:rPr lang="en-US" altLang="zh-CN" sz="1600" dirty="0">
                          <a:latin typeface="Times New Roman" panose="02020603050405020304" pitchFamily="18" charset="0"/>
                          <a:cs typeface="Times New Roman" panose="02020603050405020304" pitchFamily="18" charset="0"/>
                        </a:rPr>
                        <a:t>Spectral accuracy</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1600" dirty="0">
                          <a:latin typeface="Times New Roman" panose="02020603050405020304" pitchFamily="18" charset="0"/>
                          <a:cs typeface="Times New Roman" panose="02020603050405020304" pitchFamily="18" charset="0"/>
                        </a:rPr>
                        <a:t>UV:0.05nm</a:t>
                      </a:r>
                    </a:p>
                    <a:p>
                      <a:pPr algn="ctr"/>
                      <a:r>
                        <a:rPr lang="en-US" altLang="zh-CN" sz="1600" dirty="0">
                          <a:latin typeface="Times New Roman" panose="02020603050405020304" pitchFamily="18" charset="0"/>
                          <a:cs typeface="Times New Roman" panose="02020603050405020304" pitchFamily="18" charset="0"/>
                        </a:rPr>
                        <a:t>VIS:0.01nm</a:t>
                      </a:r>
                      <a:endParaRPr lang="zh-CN" altLang="en-US" sz="1600" dirty="0">
                        <a:latin typeface="Times New Roman" panose="02020603050405020304" pitchFamily="18" charset="0"/>
                        <a:cs typeface="Times New Roman" panose="02020603050405020304" pitchFamily="18" charset="0"/>
                      </a:endParaRPr>
                    </a:p>
                  </a:txBody>
                  <a:tcPr/>
                </a:tc>
                <a:tc>
                  <a:txBody>
                    <a:bodyPr/>
                    <a:lstStyle/>
                    <a:p>
                      <a:pPr marL="0" lvl="1" algn="ctr"/>
                      <a:r>
                        <a:rPr lang="en-US" altLang="zh-CN" sz="1600" dirty="0">
                          <a:latin typeface="Times New Roman" panose="02020603050405020304" pitchFamily="18" charset="0"/>
                          <a:cs typeface="Times New Roman" panose="02020603050405020304" pitchFamily="18" charset="0"/>
                        </a:rPr>
                        <a:t>UV</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0.031nm</a:t>
                      </a:r>
                    </a:p>
                    <a:p>
                      <a:pPr marL="0" lvl="1" algn="ctr"/>
                      <a:r>
                        <a:rPr lang="en-US" altLang="zh-CN" sz="1600" dirty="0">
                          <a:latin typeface="Times New Roman" panose="02020603050405020304" pitchFamily="18" charset="0"/>
                          <a:cs typeface="Times New Roman" panose="02020603050405020304" pitchFamily="18" charset="0"/>
                        </a:rPr>
                        <a:t>VIS :   0.01nm</a:t>
                      </a:r>
                    </a:p>
                  </a:txBody>
                  <a:tcPr/>
                </a:tc>
                <a:extLst>
                  <a:ext uri="{0D108BD9-81ED-4DB2-BD59-A6C34878D82A}">
                    <a16:rowId xmlns="" xmlns:a16="http://schemas.microsoft.com/office/drawing/2014/main" val="3794776965"/>
                  </a:ext>
                </a:extLst>
              </a:tr>
              <a:tr h="438373">
                <a:tc>
                  <a:txBody>
                    <a:bodyPr/>
                    <a:lstStyle/>
                    <a:p>
                      <a:pPr algn="ctr" rtl="0" fontAlgn="ctr"/>
                      <a:r>
                        <a:rPr lang="en-US" sz="1600" u="none" strike="noStrike" dirty="0">
                          <a:effectLst/>
                          <a:latin typeface="Times New Roman" panose="02020603050405020304" pitchFamily="18" charset="0"/>
                          <a:cs typeface="Times New Roman" panose="02020603050405020304" pitchFamily="18" charset="0"/>
                        </a:rPr>
                        <a:t>Dynamic range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80" marR="3780" marT="3780" marB="0" anchor="ctr"/>
                </a:tc>
                <a:tc>
                  <a:txBody>
                    <a:bodyPr/>
                    <a:lstStyle/>
                    <a:p>
                      <a:pPr algn="ctr"/>
                      <a:r>
                        <a:rPr lang="en-US" altLang="zh-CN" sz="1600" dirty="0">
                          <a:latin typeface="Times New Roman" panose="02020603050405020304" pitchFamily="18" charset="0"/>
                          <a:cs typeface="Times New Roman" panose="02020603050405020304" pitchFamily="18" charset="0"/>
                        </a:rPr>
                        <a:t>UV1</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10</a:t>
                      </a:r>
                      <a:r>
                        <a:rPr lang="en-US" altLang="zh-CN" sz="1600" baseline="30000" dirty="0">
                          <a:latin typeface="Times New Roman" panose="02020603050405020304" pitchFamily="18" charset="0"/>
                          <a:cs typeface="Times New Roman" panose="02020603050405020304" pitchFamily="18" charset="0"/>
                        </a:rPr>
                        <a:t>5</a:t>
                      </a:r>
                    </a:p>
                    <a:p>
                      <a:pPr algn="ctr"/>
                      <a:r>
                        <a:rPr lang="en-US" altLang="zh-CN" sz="1600" dirty="0">
                          <a:latin typeface="Times New Roman" panose="02020603050405020304" pitchFamily="18" charset="0"/>
                          <a:cs typeface="Times New Roman" panose="02020603050405020304" pitchFamily="18" charset="0"/>
                        </a:rPr>
                        <a:t>UV2 &amp; VIS </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10</a:t>
                      </a:r>
                      <a:r>
                        <a:rPr lang="en-US" altLang="zh-CN" sz="1600" baseline="30000" dirty="0">
                          <a:latin typeface="Times New Roman" panose="02020603050405020304" pitchFamily="18" charset="0"/>
                          <a:cs typeface="Times New Roman" panose="02020603050405020304" pitchFamily="18" charset="0"/>
                        </a:rPr>
                        <a:t>4</a:t>
                      </a:r>
                      <a:endParaRPr lang="zh-CN" altLang="en-US" sz="1600" baseline="300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5980942"/>
                  </a:ext>
                </a:extLst>
              </a:tr>
              <a:tr h="438373">
                <a:tc>
                  <a:txBody>
                    <a:bodyPr/>
                    <a:lstStyle/>
                    <a:p>
                      <a:pPr algn="ctr" rtl="0" fontAlgn="ctr"/>
                      <a:r>
                        <a:rPr lang="en-US" sz="1600" u="none" strike="noStrike" dirty="0">
                          <a:effectLst/>
                          <a:latin typeface="Times New Roman" panose="02020603050405020304" pitchFamily="18" charset="0"/>
                          <a:cs typeface="Times New Roman" panose="02020603050405020304" pitchFamily="18" charset="0"/>
                        </a:rPr>
                        <a:t>Relative radiometric calibration accuracy</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80" marR="3780" marT="378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u="none" strike="noStrike" dirty="0">
                          <a:effectLst/>
                          <a:latin typeface="Times New Roman" panose="02020603050405020304" pitchFamily="18" charset="0"/>
                          <a:cs typeface="Times New Roman" panose="02020603050405020304" pitchFamily="18" charset="0"/>
                        </a:rPr>
                        <a:t>Better than 2%</a:t>
                      </a:r>
                      <a:endParaRPr lang="en-US" altLang="zh-CN" sz="1600" b="0" i="0" u="none" strike="noStrike" dirty="0">
                        <a:solidFill>
                          <a:srgbClr val="000000"/>
                        </a:solidFill>
                        <a:effectLst/>
                        <a:latin typeface="Times New Roman" panose="02020603050405020304" pitchFamily="18" charset="0"/>
                        <a:cs typeface="Times New Roman" panose="02020603050405020304" pitchFamily="18" charset="0"/>
                      </a:endParaRPr>
                    </a:p>
                    <a:p>
                      <a:pPr algn="ctr"/>
                      <a:endParaRPr lang="zh-CN"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974350545"/>
                  </a:ext>
                </a:extLst>
              </a:tr>
              <a:tr h="253795">
                <a:tc>
                  <a:txBody>
                    <a:bodyPr/>
                    <a:lstStyle/>
                    <a:p>
                      <a:pPr algn="ctr"/>
                      <a:r>
                        <a:rPr lang="en-US" altLang="zh-CN" sz="1600" u="none" strike="noStrike" dirty="0">
                          <a:effectLst/>
                          <a:latin typeface="Times New Roman" panose="02020603050405020304" pitchFamily="18" charset="0"/>
                          <a:cs typeface="Times New Roman" panose="02020603050405020304" pitchFamily="18" charset="0"/>
                        </a:rPr>
                        <a:t>Absolute radiometric </a:t>
                      </a:r>
                      <a:endParaRPr lang="zh-CN" altLang="en-US" sz="16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u="none" strike="noStrike" dirty="0">
                          <a:effectLst/>
                          <a:latin typeface="Times New Roman" panose="02020603050405020304" pitchFamily="18" charset="0"/>
                          <a:cs typeface="Times New Roman" panose="02020603050405020304" pitchFamily="18" charset="0"/>
                        </a:rPr>
                        <a:t>Better than 3%</a:t>
                      </a:r>
                      <a:endParaRPr lang="en-US" altLang="zh-CN"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latin typeface="Times New Roman" panose="02020603050405020304" pitchFamily="18" charset="0"/>
                          <a:cs typeface="Times New Roman" panose="02020603050405020304" pitchFamily="18" charset="0"/>
                        </a:rPr>
                        <a:t>---</a:t>
                      </a:r>
                      <a:endParaRPr lang="zh-CN"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638803849"/>
                  </a:ext>
                </a:extLst>
              </a:tr>
            </a:tbl>
          </a:graphicData>
        </a:graphic>
      </p:graphicFrame>
      <p:sp>
        <p:nvSpPr>
          <p:cNvPr id="5" name="标题 1">
            <a:extLst>
              <a:ext uri="{FF2B5EF4-FFF2-40B4-BE49-F238E27FC236}">
                <a16:creationId xmlns="" xmlns:a16="http://schemas.microsoft.com/office/drawing/2014/main" id="{2BC2CB68-187D-DCB7-E65A-0A47738E9D07}"/>
              </a:ext>
            </a:extLst>
          </p:cNvPr>
          <p:cNvSpPr>
            <a:spLocks noGrp="1"/>
          </p:cNvSpPr>
          <p:nvPr>
            <p:ph type="title"/>
          </p:nvPr>
        </p:nvSpPr>
        <p:spPr>
          <a:xfrm>
            <a:off x="838200" y="41399"/>
            <a:ext cx="10515600" cy="1325563"/>
          </a:xfrm>
        </p:spPr>
        <p:txBody>
          <a:bodyPr>
            <a:normAutofit/>
          </a:bodyPr>
          <a:lstStyle/>
          <a:p>
            <a:r>
              <a:rPr lang="en-US" altLang="zh-CN" dirty="0">
                <a:latin typeface="Times New Roman" panose="02020603050405020304" pitchFamily="18" charset="0"/>
                <a:cs typeface="Times New Roman" panose="02020603050405020304" pitchFamily="18" charset="0"/>
              </a:rPr>
              <a:t>The OMS-nadir specifications and update</a:t>
            </a:r>
            <a:endParaRPr lang="zh-CN" altLang="en-US" dirty="0">
              <a:latin typeface="Times New Roman" panose="02020603050405020304" pitchFamily="18" charset="0"/>
              <a:cs typeface="Times New Roman" panose="02020603050405020304" pitchFamily="18" charset="0"/>
            </a:endParaRPr>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90647160"/>
      </p:ext>
    </p:extLst>
  </p:cSld>
  <p:clrMapOvr>
    <a:masterClrMapping/>
  </p:clrMapOvr>
  <mc:AlternateContent xmlns:mc="http://schemas.openxmlformats.org/markup-compatibility/2006" xmlns:p14="http://schemas.microsoft.com/office/powerpoint/2010/main">
    <mc:Choice Requires="p14">
      <p:transition p14:dur="0" advTm="26163"/>
    </mc:Choice>
    <mc:Fallback xmlns="">
      <p:transition advTm="2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093F7A7-1EAF-207C-63EA-E1D62594901C}"/>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The OMS-nadir instrument design</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 xmlns:a16="http://schemas.microsoft.com/office/drawing/2014/main" id="{D53AC394-2E43-2EC7-1166-6D1C0F58B6F6}"/>
              </a:ext>
            </a:extLst>
          </p:cNvPr>
          <p:cNvSpPr>
            <a:spLocks noGrp="1"/>
          </p:cNvSpPr>
          <p:nvPr>
            <p:ph type="sldNum" sz="quarter" idx="12"/>
          </p:nvPr>
        </p:nvSpPr>
        <p:spPr/>
        <p:txBody>
          <a:bodyPr/>
          <a:lstStyle/>
          <a:p>
            <a:fld id="{78A5EDB2-FF0E-4124-9532-4C0F0FE2EB74}" type="slidenum">
              <a:rPr lang="zh-CN" altLang="en-US" smtClean="0">
                <a:latin typeface="Times New Roman" panose="02020603050405020304" pitchFamily="18" charset="0"/>
                <a:cs typeface="Times New Roman" panose="02020603050405020304" pitchFamily="18" charset="0"/>
              </a:rPr>
              <a:t>16</a:t>
            </a:fld>
            <a:endParaRPr lang="zh-CN" altLang="en-US" dirty="0">
              <a:latin typeface="Times New Roman" panose="02020603050405020304" pitchFamily="18" charset="0"/>
              <a:cs typeface="Times New Roman" panose="02020603050405020304" pitchFamily="18" charset="0"/>
            </a:endParaRPr>
          </a:p>
        </p:txBody>
      </p:sp>
      <p:grpSp>
        <p:nvGrpSpPr>
          <p:cNvPr id="5" name="组合 4">
            <a:extLst>
              <a:ext uri="{FF2B5EF4-FFF2-40B4-BE49-F238E27FC236}">
                <a16:creationId xmlns="" xmlns:a16="http://schemas.microsoft.com/office/drawing/2014/main" id="{C7F894D6-AE49-37DF-36DE-CAE8EE8F2BC5}"/>
              </a:ext>
            </a:extLst>
          </p:cNvPr>
          <p:cNvGrpSpPr/>
          <p:nvPr/>
        </p:nvGrpSpPr>
        <p:grpSpPr>
          <a:xfrm>
            <a:off x="705352" y="1931900"/>
            <a:ext cx="3186188" cy="2114437"/>
            <a:chOff x="212650" y="1701321"/>
            <a:chExt cx="4619774" cy="4391600"/>
          </a:xfrm>
        </p:grpSpPr>
        <p:grpSp>
          <p:nvGrpSpPr>
            <p:cNvPr id="6" name="组合 5">
              <a:extLst>
                <a:ext uri="{FF2B5EF4-FFF2-40B4-BE49-F238E27FC236}">
                  <a16:creationId xmlns="" xmlns:a16="http://schemas.microsoft.com/office/drawing/2014/main" id="{A8433B5D-050D-D29D-334F-74CBFD41BF77}"/>
                </a:ext>
              </a:extLst>
            </p:cNvPr>
            <p:cNvGrpSpPr/>
            <p:nvPr/>
          </p:nvGrpSpPr>
          <p:grpSpPr>
            <a:xfrm>
              <a:off x="212650" y="1701321"/>
              <a:ext cx="4619774" cy="4391600"/>
              <a:chOff x="750746" y="2050666"/>
              <a:chExt cx="4156107" cy="3733800"/>
            </a:xfrm>
          </p:grpSpPr>
          <p:pic>
            <p:nvPicPr>
              <p:cNvPr id="8" name="图片 7">
                <a:extLst>
                  <a:ext uri="{FF2B5EF4-FFF2-40B4-BE49-F238E27FC236}">
                    <a16:creationId xmlns="" xmlns:a16="http://schemas.microsoft.com/office/drawing/2014/main" id="{4B44DE9D-CC4A-CB6B-CBA6-179FD88F33D8}"/>
                  </a:ext>
                </a:extLst>
              </p:cNvPr>
              <p:cNvPicPr>
                <a:picLocks noChangeAspect="1"/>
              </p:cNvPicPr>
              <p:nvPr/>
            </p:nvPicPr>
            <p:blipFill rotWithShape="1">
              <a:blip r:embed="rId5"/>
              <a:srcRect l="11689" r="24900"/>
              <a:stretch/>
            </p:blipFill>
            <p:spPr>
              <a:xfrm>
                <a:off x="750746" y="2050666"/>
                <a:ext cx="4156107" cy="3733800"/>
              </a:xfrm>
              <a:prstGeom prst="rect">
                <a:avLst/>
              </a:prstGeom>
            </p:spPr>
          </p:pic>
          <p:sp>
            <p:nvSpPr>
              <p:cNvPr id="9" name="矩形 8">
                <a:extLst>
                  <a:ext uri="{FF2B5EF4-FFF2-40B4-BE49-F238E27FC236}">
                    <a16:creationId xmlns="" xmlns:a16="http://schemas.microsoft.com/office/drawing/2014/main" id="{D3FDD240-3373-C27A-2DD8-460A71233BE7}"/>
                  </a:ext>
                </a:extLst>
              </p:cNvPr>
              <p:cNvSpPr/>
              <p:nvPr/>
            </p:nvSpPr>
            <p:spPr>
              <a:xfrm>
                <a:off x="3494568" y="2594344"/>
                <a:ext cx="907312" cy="20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tx1"/>
                    </a:solidFill>
                    <a:latin typeface="Times New Roman" panose="02020603050405020304" pitchFamily="18" charset="0"/>
                    <a:cs typeface="Times New Roman" panose="02020603050405020304" pitchFamily="18" charset="0"/>
                  </a:rPr>
                  <a:t>wavelength</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 xmlns:a16="http://schemas.microsoft.com/office/drawing/2014/main" id="{BBF5E62D-DF12-3B32-6F63-F7D3C0E9CE69}"/>
                  </a:ext>
                </a:extLst>
              </p:cNvPr>
              <p:cNvSpPr/>
              <p:nvPr/>
            </p:nvSpPr>
            <p:spPr>
              <a:xfrm>
                <a:off x="2259584" y="2657107"/>
                <a:ext cx="678667" cy="20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tx1"/>
                    </a:solidFill>
                    <a:latin typeface="Times New Roman" panose="02020603050405020304" pitchFamily="18" charset="0"/>
                    <a:cs typeface="Times New Roman" panose="02020603050405020304" pitchFamily="18" charset="0"/>
                  </a:rPr>
                  <a:t>swath</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 xmlns:a16="http://schemas.microsoft.com/office/drawing/2014/main" id="{5DFC66D4-8BDF-743B-8D24-52D3030773F3}"/>
                  </a:ext>
                </a:extLst>
              </p:cNvPr>
              <p:cNvSpPr/>
              <p:nvPr/>
            </p:nvSpPr>
            <p:spPr>
              <a:xfrm>
                <a:off x="937452" y="3712003"/>
                <a:ext cx="1333866" cy="276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tx1"/>
                    </a:solidFill>
                    <a:latin typeface="Times New Roman" panose="02020603050405020304" pitchFamily="18" charset="0"/>
                    <a:cs typeface="Times New Roman" panose="02020603050405020304" pitchFamily="18" charset="0"/>
                  </a:rPr>
                  <a:t>Flight direction</a:t>
                </a:r>
                <a:endParaRPr lang="zh-CN" altLang="en-US" sz="900" dirty="0">
                  <a:solidFill>
                    <a:schemeClr val="tx1"/>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 xmlns:a16="http://schemas.microsoft.com/office/drawing/2014/main" id="{F6450D48-86B4-8AFA-0349-41D5F2F06224}"/>
                  </a:ext>
                </a:extLst>
              </p:cNvPr>
              <p:cNvSpPr/>
              <p:nvPr/>
            </p:nvSpPr>
            <p:spPr>
              <a:xfrm>
                <a:off x="2030939" y="4900109"/>
                <a:ext cx="907312" cy="20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tx1"/>
                    </a:solidFill>
                    <a:latin typeface="Times New Roman" panose="02020603050405020304" pitchFamily="18" charset="0"/>
                    <a:cs typeface="Times New Roman" panose="02020603050405020304" pitchFamily="18" charset="0"/>
                  </a:rPr>
                  <a:t>2900km</a:t>
                </a:r>
                <a:endParaRPr lang="zh-CN" altLang="en-US" sz="900" dirty="0">
                  <a:solidFill>
                    <a:schemeClr val="tx1"/>
                  </a:solidFill>
                  <a:latin typeface="Times New Roman" panose="02020603050405020304" pitchFamily="18" charset="0"/>
                  <a:cs typeface="Times New Roman" panose="02020603050405020304" pitchFamily="18" charset="0"/>
                </a:endParaRPr>
              </a:p>
            </p:txBody>
          </p:sp>
        </p:grpSp>
        <p:sp>
          <p:nvSpPr>
            <p:cNvPr id="7" name="矩形 6">
              <a:extLst>
                <a:ext uri="{FF2B5EF4-FFF2-40B4-BE49-F238E27FC236}">
                  <a16:creationId xmlns="" xmlns:a16="http://schemas.microsoft.com/office/drawing/2014/main" id="{C2A46EEB-7C4C-1C9E-A5D1-88DA65849F3A}"/>
                </a:ext>
              </a:extLst>
            </p:cNvPr>
            <p:cNvSpPr/>
            <p:nvPr/>
          </p:nvSpPr>
          <p:spPr>
            <a:xfrm>
              <a:off x="1907420" y="3760072"/>
              <a:ext cx="817352" cy="241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solidFill>
                    <a:schemeClr val="tx1"/>
                  </a:solidFill>
                  <a:latin typeface="Times New Roman" panose="02020603050405020304" pitchFamily="18" charset="0"/>
                  <a:cs typeface="Times New Roman" panose="02020603050405020304" pitchFamily="18" charset="0"/>
                </a:rPr>
                <a:t>±56°</a:t>
              </a:r>
              <a:endParaRPr lang="zh-CN" altLang="en-US" sz="900" dirty="0">
                <a:solidFill>
                  <a:schemeClr val="tx1"/>
                </a:solidFill>
                <a:latin typeface="Times New Roman" panose="02020603050405020304" pitchFamily="18" charset="0"/>
                <a:cs typeface="Times New Roman" panose="02020603050405020304" pitchFamily="18" charset="0"/>
              </a:endParaRPr>
            </a:p>
          </p:txBody>
        </p:sp>
      </p:grpSp>
      <p:sp>
        <p:nvSpPr>
          <p:cNvPr id="13" name="文本框 12">
            <a:extLst>
              <a:ext uri="{FF2B5EF4-FFF2-40B4-BE49-F238E27FC236}">
                <a16:creationId xmlns="" xmlns:a16="http://schemas.microsoft.com/office/drawing/2014/main" id="{5BCBA6FE-9451-1A28-5A99-5707E35B3CBD}"/>
              </a:ext>
            </a:extLst>
          </p:cNvPr>
          <p:cNvSpPr txBox="1"/>
          <p:nvPr/>
        </p:nvSpPr>
        <p:spPr>
          <a:xfrm>
            <a:off x="4048663" y="4576282"/>
            <a:ext cx="4321713" cy="1894749"/>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Earth observation (14 orbit/day)</a:t>
            </a:r>
          </a:p>
          <a:p>
            <a:pPr marL="285750" indent="-285750">
              <a:lnSpc>
                <a:spcPct val="150000"/>
              </a:lnSpc>
              <a:buFont typeface="Wingdings" panose="05000000000000000000" pitchFamily="2" charset="2"/>
              <a:buChar char="ü"/>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Solar observation</a:t>
            </a:r>
            <a:r>
              <a:rPr lang="zh-CN" altLang="en-US"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1/10</a:t>
            </a:r>
            <a:r>
              <a:rPr lang="zh-CN" altLang="en-US"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days</a:t>
            </a:r>
            <a:r>
              <a:rPr lang="zh-CN" altLang="en-US"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ü"/>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Calibration measurement</a:t>
            </a:r>
          </a:p>
          <a:p>
            <a:pPr>
              <a:lnSpc>
                <a:spcPct val="150000"/>
              </a:lnSpc>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        WLS measurements</a:t>
            </a:r>
            <a:r>
              <a:rPr lang="zh-CN" altLang="en-US"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1/10</a:t>
            </a:r>
            <a:r>
              <a:rPr lang="zh-CN" altLang="en-US"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days</a:t>
            </a:r>
            <a:r>
              <a:rPr lang="zh-CN" altLang="en-US"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        Dark background measurements( 1 /day)</a:t>
            </a:r>
          </a:p>
        </p:txBody>
      </p:sp>
      <p:sp>
        <p:nvSpPr>
          <p:cNvPr id="14" name="文本框 13">
            <a:extLst>
              <a:ext uri="{FF2B5EF4-FFF2-40B4-BE49-F238E27FC236}">
                <a16:creationId xmlns="" xmlns:a16="http://schemas.microsoft.com/office/drawing/2014/main" id="{9E00C2CB-90D2-D577-3B82-0BE90010A4A0}"/>
              </a:ext>
            </a:extLst>
          </p:cNvPr>
          <p:cNvSpPr txBox="1"/>
          <p:nvPr/>
        </p:nvSpPr>
        <p:spPr>
          <a:xfrm>
            <a:off x="8070451" y="4556213"/>
            <a:ext cx="2930676" cy="2264081"/>
          </a:xfrm>
          <a:prstGeom prst="rect">
            <a:avLst/>
          </a:prstGeom>
          <a:noFill/>
        </p:spPr>
        <p:txBody>
          <a:bodyPr wrap="square">
            <a:spAutoFit/>
          </a:bodyPr>
          <a:lstStyle/>
          <a:p>
            <a:pPr>
              <a:lnSpc>
                <a:spcPct val="150000"/>
              </a:lnSpc>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2D array detector(1024×1024</a:t>
            </a:r>
            <a:r>
              <a:rPr lang="zh-CN" altLang="en-US"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ü"/>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Spatial row binned</a:t>
            </a:r>
          </a:p>
          <a:p>
            <a:pPr marL="285750" indent="-285750">
              <a:lnSpc>
                <a:spcPct val="150000"/>
              </a:lnSpc>
              <a:buFont typeface="Wingdings" panose="05000000000000000000" pitchFamily="2" charset="2"/>
              <a:buChar char="ü"/>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Bad pixels check</a:t>
            </a:r>
          </a:p>
          <a:p>
            <a:pPr>
              <a:lnSpc>
                <a:spcPct val="150000"/>
              </a:lnSpc>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Broad dynamic range </a:t>
            </a:r>
          </a:p>
          <a:p>
            <a:pPr marL="285750" indent="-285750">
              <a:lnSpc>
                <a:spcPct val="150000"/>
              </a:lnSpc>
              <a:buFont typeface="Wingdings" panose="05000000000000000000" pitchFamily="2" charset="2"/>
              <a:buChar char="ü"/>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Integration time is adjustable</a:t>
            </a:r>
          </a:p>
          <a:p>
            <a:pPr marL="285750" indent="-285750">
              <a:lnSpc>
                <a:spcPct val="150000"/>
              </a:lnSpc>
              <a:buFont typeface="Wingdings" panose="05000000000000000000" pitchFamily="2" charset="2"/>
              <a:buChar char="ü"/>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AD gain is adjustable</a:t>
            </a:r>
          </a:p>
        </p:txBody>
      </p:sp>
      <p:sp>
        <p:nvSpPr>
          <p:cNvPr id="15" name="文本框 14">
            <a:extLst>
              <a:ext uri="{FF2B5EF4-FFF2-40B4-BE49-F238E27FC236}">
                <a16:creationId xmlns="" xmlns:a16="http://schemas.microsoft.com/office/drawing/2014/main" id="{7216A652-A211-8A90-8027-04B4FB001DAB}"/>
              </a:ext>
            </a:extLst>
          </p:cNvPr>
          <p:cNvSpPr txBox="1"/>
          <p:nvPr/>
        </p:nvSpPr>
        <p:spPr>
          <a:xfrm>
            <a:off x="8407843" y="1124683"/>
            <a:ext cx="3421559" cy="458908"/>
          </a:xfrm>
          <a:prstGeom prst="rect">
            <a:avLst/>
          </a:prstGeom>
          <a:noFill/>
        </p:spPr>
        <p:txBody>
          <a:bodyPr wrap="square">
            <a:spAutoFit/>
          </a:bodyPr>
          <a:lstStyle/>
          <a:p>
            <a:pPr>
              <a:lnSpc>
                <a:spcPct val="150000"/>
              </a:lnSpc>
            </a:pPr>
            <a:r>
              <a:rPr lang="en-US" altLang="zh-CN"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Detector arrays</a:t>
            </a:r>
          </a:p>
        </p:txBody>
      </p:sp>
      <p:sp>
        <p:nvSpPr>
          <p:cNvPr id="17" name="文本框 16">
            <a:extLst>
              <a:ext uri="{FF2B5EF4-FFF2-40B4-BE49-F238E27FC236}">
                <a16:creationId xmlns="" xmlns:a16="http://schemas.microsoft.com/office/drawing/2014/main" id="{1CDCD2CE-A4EE-AD01-439E-9E376CDD2BC1}"/>
              </a:ext>
            </a:extLst>
          </p:cNvPr>
          <p:cNvSpPr txBox="1"/>
          <p:nvPr/>
        </p:nvSpPr>
        <p:spPr>
          <a:xfrm>
            <a:off x="643157" y="4653418"/>
            <a:ext cx="3478394" cy="2264723"/>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Push broom</a:t>
            </a:r>
          </a:p>
          <a:p>
            <a:pPr marL="285750" indent="-285750">
              <a:lnSpc>
                <a:spcPct val="150000"/>
              </a:lnSpc>
              <a:buFont typeface="Wingdings" panose="05000000000000000000" pitchFamily="2" charset="2"/>
              <a:buChar char="ü"/>
            </a:pP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2D grating spectrometer + </a:t>
            </a:r>
            <a:r>
              <a:rPr lang="en-US" altLang="zh-CN" sz="1600" dirty="0">
                <a:latin typeface="Times New Roman" panose="02020603050405020304" pitchFamily="18" charset="0"/>
                <a:cs typeface="Times New Roman" panose="02020603050405020304" pitchFamily="18" charset="0"/>
              </a:rPr>
              <a:t>2D detectors (CCD)</a:t>
            </a:r>
          </a:p>
          <a:p>
            <a:pPr marL="285750" indent="-285750">
              <a:lnSpc>
                <a:spcPct val="150000"/>
              </a:lnSpc>
              <a:buFont typeface="Wingdings" panose="05000000000000000000" pitchFamily="2" charset="2"/>
              <a:buChar char="ü"/>
            </a:pPr>
            <a:r>
              <a:rPr lang="en-US" altLang="zh-CN" sz="1600" dirty="0">
                <a:latin typeface="Times New Roman" panose="02020603050405020304" pitchFamily="18" charset="0"/>
                <a:cs typeface="Times New Roman" panose="02020603050405020304" pitchFamily="18" charset="0"/>
              </a:rPr>
              <a:t>Wide cross flight IFOV</a:t>
            </a: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(2900km</a:t>
            </a:r>
            <a:r>
              <a:rPr lang="zh-CN" altLang="en-US"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en-US" altLang="zh-CN" sz="1600" dirty="0">
                <a:latin typeface="Times New Roman" panose="02020603050405020304" pitchFamily="18" charset="0"/>
                <a:cs typeface="Times New Roman" panose="02020603050405020304" pitchFamily="18" charset="0"/>
              </a:rPr>
              <a:t>Narrow along flight IFOV</a:t>
            </a:r>
            <a:r>
              <a:rPr lang="zh-CN" altLang="en-US"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7km/28km</a:t>
            </a:r>
            <a:r>
              <a:rPr lang="zh-CN" altLang="en-US"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6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图片 27">
            <a:extLst>
              <a:ext uri="{FF2B5EF4-FFF2-40B4-BE49-F238E27FC236}">
                <a16:creationId xmlns="" xmlns:a16="http://schemas.microsoft.com/office/drawing/2014/main" id="{4E2E84B7-E456-7D02-8B3F-E6775F74DB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3015" y="1702355"/>
            <a:ext cx="2932908" cy="2365464"/>
          </a:xfrm>
          <a:prstGeom prst="rect">
            <a:avLst/>
          </a:prstGeom>
          <a:noFill/>
          <a:ln>
            <a:noFill/>
          </a:ln>
        </p:spPr>
      </p:pic>
      <p:sp>
        <p:nvSpPr>
          <p:cNvPr id="30" name="文本框 29">
            <a:extLst>
              <a:ext uri="{FF2B5EF4-FFF2-40B4-BE49-F238E27FC236}">
                <a16:creationId xmlns="" xmlns:a16="http://schemas.microsoft.com/office/drawing/2014/main" id="{E45F80C7-29B3-3503-0A26-C277B7592EF7}"/>
              </a:ext>
            </a:extLst>
          </p:cNvPr>
          <p:cNvSpPr txBox="1"/>
          <p:nvPr/>
        </p:nvSpPr>
        <p:spPr>
          <a:xfrm>
            <a:off x="4381978" y="1169182"/>
            <a:ext cx="2323625" cy="458908"/>
          </a:xfrm>
          <a:prstGeom prst="rect">
            <a:avLst/>
          </a:prstGeom>
          <a:noFill/>
        </p:spPr>
        <p:txBody>
          <a:bodyPr wrap="square">
            <a:spAutoFit/>
          </a:bodyPr>
          <a:lstStyle/>
          <a:p>
            <a:pPr>
              <a:lnSpc>
                <a:spcPct val="150000"/>
              </a:lnSpc>
            </a:pPr>
            <a:r>
              <a:rPr lang="en-US" altLang="zh-CN" sz="1800"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Observing  mode</a:t>
            </a:r>
          </a:p>
        </p:txBody>
      </p:sp>
      <p:grpSp>
        <p:nvGrpSpPr>
          <p:cNvPr id="40" name="组合 39">
            <a:extLst>
              <a:ext uri="{FF2B5EF4-FFF2-40B4-BE49-F238E27FC236}">
                <a16:creationId xmlns="" xmlns:a16="http://schemas.microsoft.com/office/drawing/2014/main" id="{ADAB4218-C85E-E7B7-3730-891AFB876869}"/>
              </a:ext>
            </a:extLst>
          </p:cNvPr>
          <p:cNvGrpSpPr/>
          <p:nvPr/>
        </p:nvGrpSpPr>
        <p:grpSpPr>
          <a:xfrm>
            <a:off x="7867517" y="1636406"/>
            <a:ext cx="4157192" cy="2625901"/>
            <a:chOff x="7921392" y="1443171"/>
            <a:chExt cx="4157192" cy="2625901"/>
          </a:xfrm>
        </p:grpSpPr>
        <p:grpSp>
          <p:nvGrpSpPr>
            <p:cNvPr id="19" name="组合 18">
              <a:extLst>
                <a:ext uri="{FF2B5EF4-FFF2-40B4-BE49-F238E27FC236}">
                  <a16:creationId xmlns="" xmlns:a16="http://schemas.microsoft.com/office/drawing/2014/main" id="{1C09DDA8-E0E3-6ACA-6FF4-99DD5817AC36}"/>
                </a:ext>
              </a:extLst>
            </p:cNvPr>
            <p:cNvGrpSpPr/>
            <p:nvPr/>
          </p:nvGrpSpPr>
          <p:grpSpPr>
            <a:xfrm>
              <a:off x="8042124" y="1443171"/>
              <a:ext cx="4036460" cy="2487402"/>
              <a:chOff x="1573266" y="3866682"/>
              <a:chExt cx="3571764" cy="2354182"/>
            </a:xfrm>
          </p:grpSpPr>
          <p:grpSp>
            <p:nvGrpSpPr>
              <p:cNvPr id="20" name="组合 19">
                <a:extLst>
                  <a:ext uri="{FF2B5EF4-FFF2-40B4-BE49-F238E27FC236}">
                    <a16:creationId xmlns="" xmlns:a16="http://schemas.microsoft.com/office/drawing/2014/main" id="{7948777F-168A-7B38-20CC-8249D892C3FE}"/>
                  </a:ext>
                </a:extLst>
              </p:cNvPr>
              <p:cNvGrpSpPr/>
              <p:nvPr/>
            </p:nvGrpSpPr>
            <p:grpSpPr>
              <a:xfrm>
                <a:off x="1573266" y="4297926"/>
                <a:ext cx="2002559" cy="1922938"/>
                <a:chOff x="1573266" y="4297926"/>
                <a:chExt cx="2002559" cy="1922938"/>
              </a:xfrm>
            </p:grpSpPr>
            <p:pic>
              <p:nvPicPr>
                <p:cNvPr id="25" name="图片 24">
                  <a:extLst>
                    <a:ext uri="{FF2B5EF4-FFF2-40B4-BE49-F238E27FC236}">
                      <a16:creationId xmlns="" xmlns:a16="http://schemas.microsoft.com/office/drawing/2014/main" id="{0957045B-6139-646A-F76F-021118751D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3266" y="4297926"/>
                  <a:ext cx="2002559" cy="1668469"/>
                </a:xfrm>
                <a:prstGeom prst="rect">
                  <a:avLst/>
                </a:prstGeom>
              </p:spPr>
            </p:pic>
            <p:cxnSp>
              <p:nvCxnSpPr>
                <p:cNvPr id="26" name="直接箭头连接符 25">
                  <a:extLst>
                    <a:ext uri="{FF2B5EF4-FFF2-40B4-BE49-F238E27FC236}">
                      <a16:creationId xmlns="" xmlns:a16="http://schemas.microsoft.com/office/drawing/2014/main" id="{47DB92E5-56AC-FF51-1901-D675A1B7D980}"/>
                    </a:ext>
                  </a:extLst>
                </p:cNvPr>
                <p:cNvCxnSpPr>
                  <a:cxnSpLocks/>
                  <a:endCxn id="31" idx="1"/>
                </p:cNvCxnSpPr>
                <p:nvPr/>
              </p:nvCxnSpPr>
              <p:spPr>
                <a:xfrm>
                  <a:off x="2002728" y="5807987"/>
                  <a:ext cx="298221" cy="412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a:extLst>
                    <a:ext uri="{FF2B5EF4-FFF2-40B4-BE49-F238E27FC236}">
                      <a16:creationId xmlns="" xmlns:a16="http://schemas.microsoft.com/office/drawing/2014/main" id="{5E4EC425-DAFF-1E70-084C-57547082177C}"/>
                    </a:ext>
                  </a:extLst>
                </p:cNvPr>
                <p:cNvCxnSpPr>
                  <a:cxnSpLocks/>
                </p:cNvCxnSpPr>
                <p:nvPr/>
              </p:nvCxnSpPr>
              <p:spPr>
                <a:xfrm flipH="1">
                  <a:off x="3037138" y="5784329"/>
                  <a:ext cx="213943" cy="4049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1" name="右大括号 20">
                <a:extLst>
                  <a:ext uri="{FF2B5EF4-FFF2-40B4-BE49-F238E27FC236}">
                    <a16:creationId xmlns="" xmlns:a16="http://schemas.microsoft.com/office/drawing/2014/main" id="{D22F95BE-E47E-3B81-E6FD-1619EBD18DA3}"/>
                  </a:ext>
                </a:extLst>
              </p:cNvPr>
              <p:cNvSpPr/>
              <p:nvPr/>
            </p:nvSpPr>
            <p:spPr>
              <a:xfrm>
                <a:off x="3507204" y="4420168"/>
                <a:ext cx="122436" cy="134690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 xmlns:a16="http://schemas.microsoft.com/office/drawing/2014/main" id="{5BD9FF59-7E83-5EC6-1F88-D83B71CA5814}"/>
                  </a:ext>
                </a:extLst>
              </p:cNvPr>
              <p:cNvSpPr txBox="1"/>
              <p:nvPr/>
            </p:nvSpPr>
            <p:spPr>
              <a:xfrm>
                <a:off x="3653436" y="4881543"/>
                <a:ext cx="1491594" cy="262164"/>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Spectral column 1024</a:t>
                </a:r>
                <a:endParaRPr lang="zh-CN" altLang="en-US" sz="1200" dirty="0">
                  <a:latin typeface="Times New Roman" panose="02020603050405020304" pitchFamily="18" charset="0"/>
                  <a:cs typeface="Times New Roman" panose="02020603050405020304" pitchFamily="18" charset="0"/>
                </a:endParaRPr>
              </a:p>
            </p:txBody>
          </p:sp>
          <p:sp>
            <p:nvSpPr>
              <p:cNvPr id="23" name="右大括号 22">
                <a:extLst>
                  <a:ext uri="{FF2B5EF4-FFF2-40B4-BE49-F238E27FC236}">
                    <a16:creationId xmlns="" xmlns:a16="http://schemas.microsoft.com/office/drawing/2014/main" id="{14CDD359-E390-1E12-D2F0-D8A27AC865AE}"/>
                  </a:ext>
                </a:extLst>
              </p:cNvPr>
              <p:cNvSpPr/>
              <p:nvPr/>
            </p:nvSpPr>
            <p:spPr>
              <a:xfrm rot="16200000">
                <a:off x="2575143" y="3472032"/>
                <a:ext cx="158659" cy="148614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 xmlns:a16="http://schemas.microsoft.com/office/drawing/2014/main" id="{46B40E04-4A63-3312-5498-7309E4AD7559}"/>
                  </a:ext>
                </a:extLst>
              </p:cNvPr>
              <p:cNvSpPr txBox="1"/>
              <p:nvPr/>
            </p:nvSpPr>
            <p:spPr>
              <a:xfrm>
                <a:off x="2182381" y="3866682"/>
                <a:ext cx="1321997" cy="262164"/>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Spatial</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row</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1024</a:t>
                </a:r>
                <a:endParaRPr lang="zh-CN" altLang="en-US" sz="1200" dirty="0">
                  <a:latin typeface="Times New Roman" panose="02020603050405020304" pitchFamily="18" charset="0"/>
                  <a:cs typeface="Times New Roman" panose="02020603050405020304" pitchFamily="18" charset="0"/>
                </a:endParaRPr>
              </a:p>
            </p:txBody>
          </p:sp>
        </p:grpSp>
        <p:sp>
          <p:nvSpPr>
            <p:cNvPr id="31" name="文本框 30">
              <a:extLst>
                <a:ext uri="{FF2B5EF4-FFF2-40B4-BE49-F238E27FC236}">
                  <a16:creationId xmlns="" xmlns:a16="http://schemas.microsoft.com/office/drawing/2014/main" id="{D318CB43-A92D-1C24-1B03-F7E0B3CE1781}"/>
                </a:ext>
              </a:extLst>
            </p:cNvPr>
            <p:cNvSpPr txBox="1"/>
            <p:nvPr/>
          </p:nvSpPr>
          <p:spPr>
            <a:xfrm>
              <a:off x="8864480" y="3792073"/>
              <a:ext cx="1036423"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Dark pixels</a:t>
              </a:r>
              <a:endParaRPr lang="zh-CN" altLang="en-US" sz="1200" dirty="0">
                <a:latin typeface="Times New Roman" panose="02020603050405020304" pitchFamily="18" charset="0"/>
                <a:cs typeface="Times New Roman" panose="02020603050405020304" pitchFamily="18" charset="0"/>
              </a:endParaRPr>
            </a:p>
          </p:txBody>
        </p:sp>
        <p:sp>
          <p:nvSpPr>
            <p:cNvPr id="35" name="文本框 34">
              <a:extLst>
                <a:ext uri="{FF2B5EF4-FFF2-40B4-BE49-F238E27FC236}">
                  <a16:creationId xmlns="" xmlns:a16="http://schemas.microsoft.com/office/drawing/2014/main" id="{F69AD4EB-7CAA-7A69-6A86-0D8000DB477A}"/>
                </a:ext>
              </a:extLst>
            </p:cNvPr>
            <p:cNvSpPr txBox="1"/>
            <p:nvPr/>
          </p:nvSpPr>
          <p:spPr>
            <a:xfrm rot="10800000">
              <a:off x="7921392" y="2242650"/>
              <a:ext cx="369332" cy="920090"/>
            </a:xfrm>
            <a:prstGeom prst="rect">
              <a:avLst/>
            </a:prstGeom>
            <a:solidFill>
              <a:schemeClr val="bg1"/>
            </a:solidFill>
          </p:spPr>
          <p:txBody>
            <a:bodyPr vert="eaVert" wrap="square" rtlCol="0">
              <a:spAutoFit/>
            </a:bodyPr>
            <a:lstStyle/>
            <a:p>
              <a:r>
                <a:rPr lang="en-US" altLang="zh-CN" sz="1200" dirty="0">
                  <a:latin typeface="Times New Roman" panose="02020603050405020304" pitchFamily="18" charset="0"/>
                  <a:cs typeface="Times New Roman" panose="02020603050405020304" pitchFamily="18" charset="0"/>
                </a:rPr>
                <a:t>Along track</a:t>
              </a:r>
              <a:endParaRPr lang="zh-CN" altLang="en-US" sz="1200" dirty="0">
                <a:latin typeface="Times New Roman" panose="02020603050405020304" pitchFamily="18" charset="0"/>
                <a:cs typeface="Times New Roman" panose="02020603050405020304" pitchFamily="18" charset="0"/>
              </a:endParaRPr>
            </a:p>
          </p:txBody>
        </p:sp>
        <p:sp>
          <p:nvSpPr>
            <p:cNvPr id="37" name="文本框 36">
              <a:extLst>
                <a:ext uri="{FF2B5EF4-FFF2-40B4-BE49-F238E27FC236}">
                  <a16:creationId xmlns="" xmlns:a16="http://schemas.microsoft.com/office/drawing/2014/main" id="{26D76C86-2A9B-5BE4-CEC0-346A064E0675}"/>
                </a:ext>
              </a:extLst>
            </p:cNvPr>
            <p:cNvSpPr txBox="1"/>
            <p:nvPr/>
          </p:nvSpPr>
          <p:spPr>
            <a:xfrm>
              <a:off x="8803664" y="3546024"/>
              <a:ext cx="954520" cy="276999"/>
            </a:xfrm>
            <a:prstGeom prst="rect">
              <a:avLst/>
            </a:prstGeom>
            <a:solidFill>
              <a:schemeClr val="bg1"/>
            </a:solid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Across track</a:t>
              </a:r>
              <a:endParaRPr lang="zh-CN" altLang="en-US" sz="1200" dirty="0">
                <a:latin typeface="Times New Roman" panose="02020603050405020304" pitchFamily="18" charset="0"/>
                <a:cs typeface="Times New Roman" panose="02020603050405020304" pitchFamily="18" charset="0"/>
              </a:endParaRPr>
            </a:p>
          </p:txBody>
        </p:sp>
      </p:grpSp>
      <p:sp>
        <p:nvSpPr>
          <p:cNvPr id="42" name="文本框 41">
            <a:extLst>
              <a:ext uri="{FF2B5EF4-FFF2-40B4-BE49-F238E27FC236}">
                <a16:creationId xmlns="" xmlns:a16="http://schemas.microsoft.com/office/drawing/2014/main" id="{F0ABD114-5A12-D4A4-7292-6FE43FD92BFA}"/>
              </a:ext>
            </a:extLst>
          </p:cNvPr>
          <p:cNvSpPr txBox="1"/>
          <p:nvPr/>
        </p:nvSpPr>
        <p:spPr>
          <a:xfrm>
            <a:off x="682360" y="1256212"/>
            <a:ext cx="2783335" cy="646331"/>
          </a:xfrm>
          <a:prstGeom prst="rect">
            <a:avLst/>
          </a:prstGeom>
          <a:noFill/>
        </p:spPr>
        <p:txBody>
          <a:bodyPr wrap="square">
            <a:spAutoFit/>
          </a:bodyPr>
          <a:lstStyle/>
          <a:p>
            <a:r>
              <a:rPr lang="en-US" altLang="zh-CN"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Flight and measurement </a:t>
            </a:r>
          </a:p>
          <a:p>
            <a:r>
              <a:rPr lang="en-US" altLang="zh-CN"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configuration </a:t>
            </a:r>
            <a:endParaRPr lang="zh-CN" altLang="en-US"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音频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96842024"/>
      </p:ext>
    </p:extLst>
  </p:cSld>
  <p:clrMapOvr>
    <a:masterClrMapping/>
  </p:clrMapOvr>
  <mc:AlternateContent xmlns:mc="http://schemas.openxmlformats.org/markup-compatibility/2006" xmlns:p14="http://schemas.microsoft.com/office/powerpoint/2010/main">
    <mc:Choice Requires="p14">
      <p:transition p14:dur="0" advTm="83143"/>
    </mc:Choice>
    <mc:Fallback xmlns="">
      <p:transition advTm="8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310F0D9-AE99-9B10-0DE9-38F401971BEF}"/>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The OMS-nadir instrument prelaunch calibration</a:t>
            </a:r>
            <a:endParaRPr lang="zh-CN" altLang="en-US" dirty="0"/>
          </a:p>
        </p:txBody>
      </p:sp>
      <p:sp>
        <p:nvSpPr>
          <p:cNvPr id="4" name="灯片编号占位符 3">
            <a:extLst>
              <a:ext uri="{FF2B5EF4-FFF2-40B4-BE49-F238E27FC236}">
                <a16:creationId xmlns="" xmlns:a16="http://schemas.microsoft.com/office/drawing/2014/main" id="{5213F30D-F787-D8A3-C810-FF3E9096BEB4}"/>
              </a:ext>
            </a:extLst>
          </p:cNvPr>
          <p:cNvSpPr>
            <a:spLocks noGrp="1"/>
          </p:cNvSpPr>
          <p:nvPr>
            <p:ph type="sldNum" sz="quarter" idx="12"/>
          </p:nvPr>
        </p:nvSpPr>
        <p:spPr/>
        <p:txBody>
          <a:bodyPr/>
          <a:lstStyle/>
          <a:p>
            <a:fld id="{78A5EDB2-FF0E-4124-9532-4C0F0FE2EB74}" type="slidenum">
              <a:rPr lang="zh-CN" altLang="en-US" smtClean="0"/>
              <a:t>17</a:t>
            </a:fld>
            <a:endParaRPr lang="zh-CN" altLang="en-US" dirty="0"/>
          </a:p>
        </p:txBody>
      </p:sp>
      <p:pic>
        <p:nvPicPr>
          <p:cNvPr id="5" name="图片 4">
            <a:extLst>
              <a:ext uri="{FF2B5EF4-FFF2-40B4-BE49-F238E27FC236}">
                <a16:creationId xmlns="" xmlns:a16="http://schemas.microsoft.com/office/drawing/2014/main" id="{23EDF30D-F908-4236-EB2C-4A2500E50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660" y="1117510"/>
            <a:ext cx="3311377" cy="2484504"/>
          </a:xfrm>
          <a:prstGeom prst="rect">
            <a:avLst/>
          </a:prstGeom>
        </p:spPr>
      </p:pic>
      <p:pic>
        <p:nvPicPr>
          <p:cNvPr id="6" name="图片 5">
            <a:extLst>
              <a:ext uri="{FF2B5EF4-FFF2-40B4-BE49-F238E27FC236}">
                <a16:creationId xmlns="" xmlns:a16="http://schemas.microsoft.com/office/drawing/2014/main" id="{54071FD0-4241-414D-4852-6884854E77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186" t="16401" r="14549" b="17451"/>
          <a:stretch/>
        </p:blipFill>
        <p:spPr>
          <a:xfrm>
            <a:off x="7832661" y="4128974"/>
            <a:ext cx="3483357" cy="2359694"/>
          </a:xfrm>
          <a:prstGeom prst="rect">
            <a:avLst/>
          </a:prstGeom>
        </p:spPr>
      </p:pic>
      <p:sp>
        <p:nvSpPr>
          <p:cNvPr id="7" name="矩形 6">
            <a:extLst>
              <a:ext uri="{FF2B5EF4-FFF2-40B4-BE49-F238E27FC236}">
                <a16:creationId xmlns="" xmlns:a16="http://schemas.microsoft.com/office/drawing/2014/main" id="{42D9635D-A053-E018-31A0-8107087BEC6C}"/>
              </a:ext>
            </a:extLst>
          </p:cNvPr>
          <p:cNvSpPr/>
          <p:nvPr/>
        </p:nvSpPr>
        <p:spPr>
          <a:xfrm>
            <a:off x="8280249" y="3496659"/>
            <a:ext cx="2523257" cy="458715"/>
          </a:xfrm>
          <a:prstGeom prst="rect">
            <a:avLst/>
          </a:prstGeom>
        </p:spPr>
        <p:txBody>
          <a:bodyPr wrap="square">
            <a:spAutoFit/>
          </a:bodyPr>
          <a:lstStyle/>
          <a:p>
            <a:pPr>
              <a:lnSpc>
                <a:spcPct val="150000"/>
              </a:lnSpc>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Thermal Vacuum tanks</a:t>
            </a:r>
          </a:p>
        </p:txBody>
      </p:sp>
      <p:sp>
        <p:nvSpPr>
          <p:cNvPr id="8" name="矩形 7">
            <a:extLst>
              <a:ext uri="{FF2B5EF4-FFF2-40B4-BE49-F238E27FC236}">
                <a16:creationId xmlns="" xmlns:a16="http://schemas.microsoft.com/office/drawing/2014/main" id="{FC2ED779-F98C-8EC6-DA31-B3156C40861A}"/>
              </a:ext>
            </a:extLst>
          </p:cNvPr>
          <p:cNvSpPr/>
          <p:nvPr/>
        </p:nvSpPr>
        <p:spPr>
          <a:xfrm>
            <a:off x="6187782" y="6488668"/>
            <a:ext cx="6282513" cy="369332"/>
          </a:xfrm>
          <a:prstGeom prst="rect">
            <a:avLst/>
          </a:prstGeom>
        </p:spPr>
        <p:txBody>
          <a:bodyPr wrap="square">
            <a:spAutoFit/>
          </a:bodyPr>
          <a:lstStyle/>
          <a:p>
            <a:pPr algn="ct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The  OMS-nadir instrument mounted on the rotation stage.  </a:t>
            </a:r>
          </a:p>
        </p:txBody>
      </p:sp>
      <p:sp>
        <p:nvSpPr>
          <p:cNvPr id="9" name="TextBox 6">
            <a:extLst>
              <a:ext uri="{FF2B5EF4-FFF2-40B4-BE49-F238E27FC236}">
                <a16:creationId xmlns="" xmlns:a16="http://schemas.microsoft.com/office/drawing/2014/main" id="{63E6828C-5AF9-6B8E-F589-85C970EB4436}"/>
              </a:ext>
            </a:extLst>
          </p:cNvPr>
          <p:cNvSpPr txBox="1"/>
          <p:nvPr/>
        </p:nvSpPr>
        <p:spPr>
          <a:xfrm>
            <a:off x="846427" y="4128974"/>
            <a:ext cx="5940093" cy="2126864"/>
          </a:xfrm>
          <a:prstGeom prst="rect">
            <a:avLst/>
          </a:prstGeom>
          <a:solidFill>
            <a:schemeClr val="accent5">
              <a:lumMod val="20000"/>
              <a:lumOff val="80000"/>
            </a:schemeClr>
          </a:solidFill>
        </p:spPr>
        <p:txBody>
          <a:bodyPr wrap="square" rtlCol="0">
            <a:spAutoFit/>
          </a:bodyPr>
          <a:lstStyle/>
          <a:p>
            <a:pPr marL="285750" lvl="0" indent="-285750" fontAlgn="base">
              <a:lnSpc>
                <a:spcPct val="150000"/>
              </a:lnSpc>
              <a:spcBef>
                <a:spcPct val="0"/>
              </a:spcBef>
              <a:spcAft>
                <a:spcPct val="0"/>
              </a:spcAft>
              <a:buFont typeface="Wingdings" panose="05000000000000000000" pitchFamily="2" charset="2"/>
              <a:buChar char="ü"/>
              <a:tabLst>
                <a:tab pos="428625" algn="l"/>
              </a:tabLst>
            </a:pPr>
            <a:r>
              <a:rPr lang="en-US" altLang="zh-CN" dirty="0">
                <a:latin typeface="Times New Roman" panose="02020603050405020304" pitchFamily="18" charset="0"/>
                <a:ea typeface="宋体" pitchFamily="2" charset="-122"/>
                <a:cs typeface="Times New Roman" pitchFamily="18" charset="0"/>
              </a:rPr>
              <a:t>The on-ground calibration test covers the full instrument swath</a:t>
            </a:r>
            <a:r>
              <a:rPr lang="zh-CN" altLang="en-US" dirty="0">
                <a:latin typeface="Times New Roman" panose="02020603050405020304" pitchFamily="18" charset="0"/>
                <a:ea typeface="宋体" pitchFamily="2" charset="-122"/>
                <a:cs typeface="Times New Roman" pitchFamily="18" charset="0"/>
              </a:rPr>
              <a:t>， </a:t>
            </a:r>
            <a:r>
              <a:rPr lang="en-US" altLang="zh-CN" dirty="0">
                <a:latin typeface="Times New Roman" panose="02020603050405020304" pitchFamily="18" charset="0"/>
                <a:ea typeface="宋体" pitchFamily="2" charset="-122"/>
                <a:cs typeface="Times New Roman" pitchFamily="18" charset="0"/>
              </a:rPr>
              <a:t>with more than 30 terms that all completed in a vacuum.</a:t>
            </a:r>
          </a:p>
          <a:p>
            <a:pPr marL="285750" lvl="0" indent="-285750" fontAlgn="base">
              <a:lnSpc>
                <a:spcPct val="150000"/>
              </a:lnSpc>
              <a:spcBef>
                <a:spcPct val="0"/>
              </a:spcBef>
              <a:spcAft>
                <a:spcPct val="0"/>
              </a:spcAft>
              <a:buFont typeface="Wingdings" panose="05000000000000000000" pitchFamily="2" charset="2"/>
              <a:buChar char="ü"/>
              <a:tabLst>
                <a:tab pos="428625" algn="l"/>
              </a:tabLst>
            </a:pPr>
            <a:r>
              <a:rPr lang="en-US" altLang="zh-CN" sz="1800" dirty="0">
                <a:solidFill>
                  <a:srgbClr val="000000"/>
                </a:solidFill>
                <a:effectLst/>
                <a:latin typeface="Times New Roman" panose="02020603050405020304" pitchFamily="18" charset="0"/>
                <a:cs typeface="Times New Roman" panose="02020603050405020304" pitchFamily="18" charset="0"/>
              </a:rPr>
              <a:t>The on-ground calibration was split into two parts: the Earth port conﬁguration and the Sun port conﬁguration.</a:t>
            </a:r>
            <a:endParaRPr lang="zh-CN" altLang="en-US"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 xmlns:a16="http://schemas.microsoft.com/office/drawing/2014/main" id="{B03E6101-60B4-CFA3-84F4-8EC3749645CA}"/>
              </a:ext>
            </a:extLst>
          </p:cNvPr>
          <p:cNvSpPr txBox="1"/>
          <p:nvPr/>
        </p:nvSpPr>
        <p:spPr>
          <a:xfrm>
            <a:off x="714270" y="1081876"/>
            <a:ext cx="6236804" cy="46166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Calibration facility</a:t>
            </a:r>
          </a:p>
        </p:txBody>
      </p:sp>
      <p:sp>
        <p:nvSpPr>
          <p:cNvPr id="12" name="TextBox 6">
            <a:extLst>
              <a:ext uri="{FF2B5EF4-FFF2-40B4-BE49-F238E27FC236}">
                <a16:creationId xmlns="" xmlns:a16="http://schemas.microsoft.com/office/drawing/2014/main" id="{FE4BDD1D-608A-9FE8-F3A6-F617588E973F}"/>
              </a:ext>
            </a:extLst>
          </p:cNvPr>
          <p:cNvSpPr txBox="1"/>
          <p:nvPr/>
        </p:nvSpPr>
        <p:spPr>
          <a:xfrm>
            <a:off x="1028547" y="1502074"/>
            <a:ext cx="5575852" cy="2223942"/>
          </a:xfrm>
          <a:prstGeom prst="rect">
            <a:avLst/>
          </a:prstGeom>
          <a:noFill/>
        </p:spPr>
        <p:txBody>
          <a:bodyPr wrap="square" rtlCol="0">
            <a:spAutoFit/>
          </a:bodyPr>
          <a:lstStyle/>
          <a:p>
            <a:pPr marL="285750" lvl="0" indent="-285750" fontAlgn="base">
              <a:lnSpc>
                <a:spcPct val="200000"/>
              </a:lnSpc>
              <a:spcBef>
                <a:spcPct val="0"/>
              </a:spcBef>
              <a:spcAft>
                <a:spcPct val="0"/>
              </a:spcAft>
              <a:buFont typeface="Wingdings" panose="05000000000000000000" pitchFamily="2" charset="2"/>
              <a:buChar char="ü"/>
              <a:tabLst>
                <a:tab pos="428625" algn="l"/>
              </a:tabLst>
            </a:pPr>
            <a:r>
              <a:rPr lang="en-US" altLang="zh-CN" b="1" dirty="0">
                <a:latin typeface="Times New Roman" pitchFamily="18" charset="0"/>
                <a:ea typeface="宋体" pitchFamily="2" charset="-122"/>
                <a:cs typeface="Times New Roman" pitchFamily="18" charset="0"/>
              </a:rPr>
              <a:t>Vacuum level</a:t>
            </a:r>
            <a:r>
              <a:rPr lang="zh-CN" altLang="en-US" b="1" dirty="0">
                <a:latin typeface="Times New Roman" pitchFamily="18" charset="0"/>
                <a:ea typeface="宋体" pitchFamily="2" charset="-122"/>
                <a:cs typeface="Times New Roman" pitchFamily="18" charset="0"/>
              </a:rPr>
              <a:t>：</a:t>
            </a:r>
            <a:r>
              <a:rPr lang="en-US" altLang="zh-CN" b="1" dirty="0">
                <a:latin typeface="Times New Roman" pitchFamily="18" charset="0"/>
                <a:ea typeface="宋体" pitchFamily="2" charset="-122"/>
                <a:cs typeface="Times New Roman" pitchFamily="18" charset="0"/>
              </a:rPr>
              <a:t>better than 6.65</a:t>
            </a:r>
            <a:r>
              <a:rPr lang="en-US" altLang="zh-CN" b="1" dirty="0">
                <a:latin typeface="Times New Roman" pitchFamily="18" charset="0"/>
                <a:ea typeface="宋体" pitchFamily="2" charset="-122"/>
                <a:cs typeface="Times New Roman" pitchFamily="18" charset="0"/>
                <a:sym typeface="Symbol" pitchFamily="18" charset="2"/>
              </a:rPr>
              <a:t></a:t>
            </a:r>
            <a:r>
              <a:rPr lang="en-US" altLang="zh-CN" b="1" dirty="0">
                <a:latin typeface="Times New Roman" pitchFamily="18" charset="0"/>
                <a:ea typeface="宋体" pitchFamily="2" charset="-122"/>
                <a:cs typeface="Times New Roman" pitchFamily="18" charset="0"/>
              </a:rPr>
              <a:t>10</a:t>
            </a:r>
            <a:r>
              <a:rPr lang="en-US" altLang="zh-CN" b="1" baseline="30000" dirty="0">
                <a:latin typeface="Times New Roman" pitchFamily="18" charset="0"/>
                <a:ea typeface="宋体" pitchFamily="2" charset="-122"/>
                <a:cs typeface="Times New Roman" pitchFamily="18" charset="0"/>
                <a:sym typeface="Symbol" pitchFamily="18" charset="2"/>
              </a:rPr>
              <a:t>-3</a:t>
            </a:r>
            <a:r>
              <a:rPr lang="en-US" altLang="zh-CN" b="1" dirty="0">
                <a:latin typeface="Times New Roman" pitchFamily="18" charset="0"/>
                <a:ea typeface="宋体" pitchFamily="2" charset="-122"/>
                <a:cs typeface="Times New Roman" pitchFamily="18" charset="0"/>
                <a:sym typeface="Symbol" pitchFamily="18" charset="2"/>
              </a:rPr>
              <a:t>Pa</a:t>
            </a:r>
            <a:endParaRPr lang="en-US" altLang="zh-CN" sz="1050" b="1" dirty="0">
              <a:latin typeface="Arial" pitchFamily="34" charset="0"/>
              <a:ea typeface="宋体" pitchFamily="2" charset="-122"/>
              <a:cs typeface="宋体" pitchFamily="2" charset="-122"/>
              <a:sym typeface="Symbol" pitchFamily="18" charset="2"/>
            </a:endParaRPr>
          </a:p>
          <a:p>
            <a:pPr marL="285750" lvl="0" indent="-285750" eaLnBrk="0" fontAlgn="base" hangingPunct="0">
              <a:lnSpc>
                <a:spcPct val="200000"/>
              </a:lnSpc>
              <a:spcBef>
                <a:spcPct val="0"/>
              </a:spcBef>
              <a:spcAft>
                <a:spcPct val="0"/>
              </a:spcAft>
              <a:buFont typeface="Wingdings" panose="05000000000000000000" pitchFamily="2" charset="2"/>
              <a:buChar char="ü"/>
              <a:tabLst>
                <a:tab pos="428625" algn="l"/>
              </a:tabLst>
            </a:pPr>
            <a:r>
              <a:rPr lang="en-US" altLang="zh-CN" b="1" dirty="0">
                <a:latin typeface="Times New Roman" pitchFamily="18" charset="0"/>
                <a:cs typeface="Times New Roman" pitchFamily="18" charset="0"/>
                <a:sym typeface="Symbol" pitchFamily="18" charset="2"/>
              </a:rPr>
              <a:t>Spectrometer Temperature</a:t>
            </a:r>
            <a:r>
              <a:rPr lang="zh-CN" altLang="en-US" b="1" dirty="0">
                <a:latin typeface="Times New Roman" pitchFamily="18" charset="0"/>
                <a:ea typeface="宋体" pitchFamily="2" charset="-122"/>
                <a:cs typeface="Times New Roman" pitchFamily="18" charset="0"/>
                <a:sym typeface="Symbol" pitchFamily="18" charset="2"/>
              </a:rPr>
              <a:t> </a:t>
            </a:r>
            <a:r>
              <a:rPr lang="en-US" altLang="zh-CN" b="1" dirty="0">
                <a:latin typeface="Times New Roman" pitchFamily="18" charset="0"/>
                <a:ea typeface="宋体" pitchFamily="2" charset="-122"/>
                <a:cs typeface="Times New Roman" pitchFamily="18" charset="0"/>
                <a:sym typeface="Symbol" pitchFamily="18" charset="2"/>
              </a:rPr>
              <a:t>20℃±2℃</a:t>
            </a:r>
          </a:p>
          <a:p>
            <a:pPr marL="285750" indent="-285750" eaLnBrk="0" fontAlgn="base" hangingPunct="0">
              <a:lnSpc>
                <a:spcPct val="200000"/>
              </a:lnSpc>
              <a:spcBef>
                <a:spcPct val="0"/>
              </a:spcBef>
              <a:spcAft>
                <a:spcPct val="0"/>
              </a:spcAft>
              <a:buFont typeface="Wingdings" panose="05000000000000000000" pitchFamily="2" charset="2"/>
              <a:buChar char="ü"/>
              <a:tabLst>
                <a:tab pos="428625" algn="l"/>
              </a:tabLst>
            </a:pPr>
            <a:r>
              <a:rPr lang="en-US" altLang="zh-CN" b="1" dirty="0">
                <a:latin typeface="Times New Roman" pitchFamily="18" charset="0"/>
                <a:cs typeface="Times New Roman" pitchFamily="18" charset="0"/>
              </a:rPr>
              <a:t>Detectors</a:t>
            </a:r>
            <a:r>
              <a:rPr lang="zh-CN" altLang="en-US" b="1" dirty="0">
                <a:latin typeface="Times New Roman" pitchFamily="18" charset="0"/>
                <a:cs typeface="Times New Roman" pitchFamily="18" charset="0"/>
                <a:sym typeface="Symbol" pitchFamily="18" charset="2"/>
              </a:rPr>
              <a:t> </a:t>
            </a:r>
            <a:r>
              <a:rPr lang="en-US" altLang="zh-CN" b="1" dirty="0">
                <a:latin typeface="Times New Roman" pitchFamily="18" charset="0"/>
                <a:cs typeface="Times New Roman" pitchFamily="18" charset="0"/>
                <a:sym typeface="Symbol" pitchFamily="18" charset="2"/>
              </a:rPr>
              <a:t>Temperature</a:t>
            </a:r>
            <a:r>
              <a:rPr lang="zh-CN" altLang="en-US" b="1" dirty="0">
                <a:latin typeface="Times New Roman" pitchFamily="18" charset="0"/>
                <a:cs typeface="Times New Roman" pitchFamily="18" charset="0"/>
                <a:sym typeface="Symbol" pitchFamily="18" charset="2"/>
              </a:rPr>
              <a:t>：</a:t>
            </a:r>
            <a:r>
              <a:rPr lang="en-US" altLang="zh-CN" b="1" dirty="0">
                <a:latin typeface="Times New Roman" pitchFamily="18" charset="0"/>
                <a:cs typeface="Times New Roman" pitchFamily="18" charset="0"/>
                <a:sym typeface="Symbol" pitchFamily="18" charset="2"/>
              </a:rPr>
              <a:t>-35℃</a:t>
            </a:r>
          </a:p>
          <a:p>
            <a:pPr marL="285750" indent="-285750" eaLnBrk="0" fontAlgn="base" hangingPunct="0">
              <a:lnSpc>
                <a:spcPct val="200000"/>
              </a:lnSpc>
              <a:spcBef>
                <a:spcPct val="0"/>
              </a:spcBef>
              <a:spcAft>
                <a:spcPct val="0"/>
              </a:spcAft>
              <a:buFont typeface="Wingdings" panose="05000000000000000000" pitchFamily="2" charset="2"/>
              <a:buChar char="ü"/>
              <a:tabLst>
                <a:tab pos="428625" algn="l"/>
              </a:tabLst>
            </a:pPr>
            <a:r>
              <a:rPr lang="en-US" altLang="zh-CN" b="1" dirty="0">
                <a:latin typeface="Times New Roman" pitchFamily="18" charset="0"/>
                <a:cs typeface="Times New Roman" pitchFamily="18" charset="0"/>
                <a:sym typeface="Symbol" pitchFamily="18" charset="2"/>
              </a:rPr>
              <a:t>Cleanliness Classification: 100,000</a:t>
            </a:r>
          </a:p>
        </p:txBody>
      </p:sp>
      <p:pic>
        <p:nvPicPr>
          <p:cNvPr id="10" name="音频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48674007"/>
      </p:ext>
    </p:extLst>
  </p:cSld>
  <p:clrMapOvr>
    <a:masterClrMapping/>
  </p:clrMapOvr>
  <mc:AlternateContent xmlns:mc="http://schemas.openxmlformats.org/markup-compatibility/2006" xmlns:p14="http://schemas.microsoft.com/office/powerpoint/2010/main">
    <mc:Choice Requires="p14">
      <p:transition p14:dur="0" advTm="50401"/>
    </mc:Choice>
    <mc:Fallback xmlns="">
      <p:transition advTm="50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 xmlns:a16="http://schemas.microsoft.com/office/drawing/2014/main" id="{50EB0DF2-85BB-85DC-29AB-2480C4C5A2BA}"/>
              </a:ext>
            </a:extLst>
          </p:cNvPr>
          <p:cNvSpPr>
            <a:spLocks noGrp="1"/>
          </p:cNvSpPr>
          <p:nvPr>
            <p:ph type="sldNum" sz="quarter" idx="12"/>
          </p:nvPr>
        </p:nvSpPr>
        <p:spPr/>
        <p:txBody>
          <a:bodyPr/>
          <a:lstStyle/>
          <a:p>
            <a:fld id="{78A5EDB2-FF0E-4124-9532-4C0F0FE2EB74}" type="slidenum">
              <a:rPr lang="zh-CN" altLang="en-US" smtClean="0">
                <a:latin typeface="Times New Roman" panose="02020603050405020304" pitchFamily="18" charset="0"/>
                <a:cs typeface="Times New Roman" panose="02020603050405020304" pitchFamily="18" charset="0"/>
              </a:rPr>
              <a:t>18</a:t>
            </a:fld>
            <a:endParaRPr lang="zh-CN" altLang="en-US" dirty="0">
              <a:latin typeface="Times New Roman" panose="02020603050405020304" pitchFamily="18" charset="0"/>
              <a:cs typeface="Times New Roman" panose="02020603050405020304" pitchFamily="18" charset="0"/>
            </a:endParaRPr>
          </a:p>
        </p:txBody>
      </p:sp>
      <p:sp>
        <p:nvSpPr>
          <p:cNvPr id="5" name="标题 1">
            <a:extLst>
              <a:ext uri="{FF2B5EF4-FFF2-40B4-BE49-F238E27FC236}">
                <a16:creationId xmlns="" xmlns:a16="http://schemas.microsoft.com/office/drawing/2014/main" id="{35603E46-222B-9FD9-C2A1-5210FB476F5E}"/>
              </a:ext>
            </a:extLst>
          </p:cNvPr>
          <p:cNvSpPr txBox="1">
            <a:spLocks/>
          </p:cNvSpPr>
          <p:nvPr/>
        </p:nvSpPr>
        <p:spPr>
          <a:xfrm>
            <a:off x="1291577" y="282659"/>
            <a:ext cx="9296401" cy="6749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400" b="1" kern="1200">
                <a:solidFill>
                  <a:schemeClr val="tx1"/>
                </a:solidFill>
                <a:latin typeface="+mj-lt"/>
                <a:ea typeface="+mj-ea"/>
                <a:cs typeface="+mj-cs"/>
              </a:defRPr>
            </a:lvl1pPr>
          </a:lstStyle>
          <a:p>
            <a:r>
              <a:rPr lang="en-US" altLang="zh-CN" dirty="0">
                <a:latin typeface="Times New Roman" panose="02020603050405020304" pitchFamily="18" charset="0"/>
                <a:cs typeface="Times New Roman" panose="02020603050405020304" pitchFamily="18" charset="0"/>
              </a:rPr>
              <a:t>The OMS-nadir instrument prelaunch spectral calibration</a:t>
            </a:r>
            <a:endParaRPr lang="zh-CN" altLang="en-US"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 xmlns:a16="http://schemas.microsoft.com/office/drawing/2014/main" id="{998E2F18-CB12-6BDE-3CF5-E1F32735FB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841071"/>
            <a:ext cx="2897882" cy="2109602"/>
          </a:xfrm>
          <a:prstGeom prst="rect">
            <a:avLst/>
          </a:prstGeom>
        </p:spPr>
      </p:pic>
      <p:pic>
        <p:nvPicPr>
          <p:cNvPr id="7" name="图片 6">
            <a:extLst>
              <a:ext uri="{FF2B5EF4-FFF2-40B4-BE49-F238E27FC236}">
                <a16:creationId xmlns="" xmlns:a16="http://schemas.microsoft.com/office/drawing/2014/main" id="{65D23A34-2FAC-002C-1059-CE90051F74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8361" y="3841071"/>
            <a:ext cx="2695128" cy="2109602"/>
          </a:xfrm>
          <a:prstGeom prst="rect">
            <a:avLst/>
          </a:prstGeom>
        </p:spPr>
      </p:pic>
      <p:sp>
        <p:nvSpPr>
          <p:cNvPr id="8" name="文本框 7">
            <a:extLst>
              <a:ext uri="{FF2B5EF4-FFF2-40B4-BE49-F238E27FC236}">
                <a16:creationId xmlns="" xmlns:a16="http://schemas.microsoft.com/office/drawing/2014/main" id="{E197CBD8-0017-5C66-CE39-8D97F7A75E30}"/>
              </a:ext>
            </a:extLst>
          </p:cNvPr>
          <p:cNvSpPr txBox="1"/>
          <p:nvPr/>
        </p:nvSpPr>
        <p:spPr>
          <a:xfrm>
            <a:off x="816816" y="1727858"/>
            <a:ext cx="5763090" cy="1289071"/>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altLang="zh-CN"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Tunable Lasers : </a:t>
            </a:r>
            <a:r>
              <a:rPr lang="en-US" altLang="zh-CN"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 250-300nm &amp; 350-500nm</a:t>
            </a:r>
          </a:p>
          <a:p>
            <a:pPr marL="285750" indent="-285750">
              <a:lnSpc>
                <a:spcPct val="150000"/>
              </a:lnSpc>
              <a:buFont typeface="Wingdings" panose="05000000000000000000" pitchFamily="2" charset="2"/>
              <a:buChar char="ü"/>
            </a:pPr>
            <a:r>
              <a:rPr lang="en-US" altLang="zh-CN"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OPO Pulsed Lasers: </a:t>
            </a:r>
            <a:r>
              <a:rPr lang="en-US" altLang="zh-CN"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300-350nm</a:t>
            </a:r>
          </a:p>
          <a:p>
            <a:pPr marL="285750" indent="-285750">
              <a:lnSpc>
                <a:spcPct val="150000"/>
              </a:lnSpc>
              <a:buFont typeface="Wingdings" panose="05000000000000000000" pitchFamily="2" charset="2"/>
              <a:buChar char="ü"/>
            </a:pPr>
            <a:r>
              <a:rPr lang="en-US" altLang="zh-CN" b="1"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Hg spectral line lamps : </a:t>
            </a:r>
            <a:r>
              <a:rPr lang="en-US" altLang="zh-CN"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Spectral accuracy validation</a:t>
            </a:r>
          </a:p>
        </p:txBody>
      </p:sp>
      <p:sp>
        <p:nvSpPr>
          <p:cNvPr id="10" name="文本框 9">
            <a:extLst>
              <a:ext uri="{FF2B5EF4-FFF2-40B4-BE49-F238E27FC236}">
                <a16:creationId xmlns="" xmlns:a16="http://schemas.microsoft.com/office/drawing/2014/main" id="{F31585B2-49EE-829F-E9B2-129D202EA2A9}"/>
              </a:ext>
            </a:extLst>
          </p:cNvPr>
          <p:cNvSpPr txBox="1"/>
          <p:nvPr/>
        </p:nvSpPr>
        <p:spPr>
          <a:xfrm>
            <a:off x="1535046" y="6171695"/>
            <a:ext cx="4406056" cy="369332"/>
          </a:xfrm>
          <a:prstGeom prst="rect">
            <a:avLst/>
          </a:prstGeom>
          <a:noFill/>
        </p:spPr>
        <p:txBody>
          <a:bodyPr wrap="square">
            <a:spAutoFit/>
          </a:bodyPr>
          <a:lstStyle/>
          <a:p>
            <a:r>
              <a:rPr lang="en-US" altLang="zh-CN"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Tunable Lasers used for spectral calibration </a:t>
            </a:r>
            <a:endParaRPr lang="zh-CN" altLang="en-US" dirty="0">
              <a:latin typeface="Times New Roman" panose="02020603050405020304" pitchFamily="18" charset="0"/>
              <a:cs typeface="Times New Roman" panose="02020603050405020304" pitchFamily="18" charset="0"/>
            </a:endParaRPr>
          </a:p>
        </p:txBody>
      </p:sp>
      <p:grpSp>
        <p:nvGrpSpPr>
          <p:cNvPr id="11" name="组合 10">
            <a:extLst>
              <a:ext uri="{FF2B5EF4-FFF2-40B4-BE49-F238E27FC236}">
                <a16:creationId xmlns="" xmlns:a16="http://schemas.microsoft.com/office/drawing/2014/main" id="{8AFA7193-A62C-A894-29EA-9502228656FA}"/>
              </a:ext>
            </a:extLst>
          </p:cNvPr>
          <p:cNvGrpSpPr/>
          <p:nvPr/>
        </p:nvGrpSpPr>
        <p:grpSpPr>
          <a:xfrm>
            <a:off x="6901610" y="1825174"/>
            <a:ext cx="5055067" cy="4256357"/>
            <a:chOff x="807295" y="2539130"/>
            <a:chExt cx="4913760" cy="4213957"/>
          </a:xfrm>
        </p:grpSpPr>
        <p:sp>
          <p:nvSpPr>
            <p:cNvPr id="12" name="TextBox 21">
              <a:extLst>
                <a:ext uri="{FF2B5EF4-FFF2-40B4-BE49-F238E27FC236}">
                  <a16:creationId xmlns="" xmlns:a16="http://schemas.microsoft.com/office/drawing/2014/main" id="{F72A880A-A5A1-FCCD-2F42-ADD197D3D9BE}"/>
                </a:ext>
              </a:extLst>
            </p:cNvPr>
            <p:cNvSpPr txBox="1"/>
            <p:nvPr/>
          </p:nvSpPr>
          <p:spPr>
            <a:xfrm>
              <a:off x="2590812" y="4398932"/>
              <a:ext cx="1302962" cy="274240"/>
            </a:xfrm>
            <a:prstGeom prst="rect">
              <a:avLst/>
            </a:prstGeom>
            <a:noFill/>
          </p:spPr>
          <p:txBody>
            <a:bodyPr wrap="none" rtlCol="0">
              <a:spAutoFit/>
            </a:bodyPr>
            <a:lstStyle/>
            <a:p>
              <a:pPr algn="ctr"/>
              <a:r>
                <a:rPr lang="en-US" altLang="zh-CN" sz="1200" dirty="0">
                  <a:latin typeface="Times New Roman" panose="02020603050405020304" pitchFamily="18" charset="0"/>
                  <a:ea typeface="黑体" pitchFamily="49" charset="-122"/>
                  <a:cs typeface="Times New Roman" panose="02020603050405020304" pitchFamily="18" charset="0"/>
                </a:rPr>
                <a:t>UV1 &amp; UV2 ISRF</a:t>
              </a:r>
              <a:endParaRPr lang="zh-CN" altLang="en-US" sz="1200" dirty="0">
                <a:latin typeface="Times New Roman" panose="02020603050405020304" pitchFamily="18" charset="0"/>
                <a:ea typeface="黑体" pitchFamily="49" charset="-122"/>
                <a:cs typeface="Times New Roman" panose="02020603050405020304" pitchFamily="18" charset="0"/>
              </a:endParaRPr>
            </a:p>
          </p:txBody>
        </p:sp>
        <p:pic>
          <p:nvPicPr>
            <p:cNvPr id="13" name="图片 12">
              <a:extLst>
                <a:ext uri="{FF2B5EF4-FFF2-40B4-BE49-F238E27FC236}">
                  <a16:creationId xmlns="" xmlns:a16="http://schemas.microsoft.com/office/drawing/2014/main" id="{B9B75C55-FBAC-82FE-4776-A36DCED0C0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630" y="2539130"/>
              <a:ext cx="2460083" cy="1828799"/>
            </a:xfrm>
            <a:prstGeom prst="rect">
              <a:avLst/>
            </a:prstGeom>
          </p:spPr>
        </p:pic>
        <p:pic>
          <p:nvPicPr>
            <p:cNvPr id="14" name="图片 13">
              <a:extLst>
                <a:ext uri="{FF2B5EF4-FFF2-40B4-BE49-F238E27FC236}">
                  <a16:creationId xmlns="" xmlns:a16="http://schemas.microsoft.com/office/drawing/2014/main" id="{03109C8F-7913-BD3B-002C-B36F3C786D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295" y="4658857"/>
              <a:ext cx="2432664" cy="1837064"/>
            </a:xfrm>
            <a:prstGeom prst="rect">
              <a:avLst/>
            </a:prstGeom>
          </p:spPr>
        </p:pic>
        <p:pic>
          <p:nvPicPr>
            <p:cNvPr id="15" name="图片 14">
              <a:extLst>
                <a:ext uri="{FF2B5EF4-FFF2-40B4-BE49-F238E27FC236}">
                  <a16:creationId xmlns="" xmlns:a16="http://schemas.microsoft.com/office/drawing/2014/main" id="{5C340EE8-E9C9-6846-1FDF-DAFA2A55C577}"/>
                </a:ext>
              </a:extLst>
            </p:cNvPr>
            <p:cNvPicPr>
              <a:picLocks noChangeAspect="1"/>
            </p:cNvPicPr>
            <p:nvPr/>
          </p:nvPicPr>
          <p:blipFill rotWithShape="1">
            <a:blip r:embed="rId9">
              <a:extLst>
                <a:ext uri="{28A0092B-C50C-407E-A947-70E740481C1C}">
                  <a14:useLocalDpi xmlns:a14="http://schemas.microsoft.com/office/drawing/2010/main" val="0"/>
                </a:ext>
              </a:extLst>
            </a:blip>
            <a:srcRect t="3467" r="4451"/>
            <a:stretch/>
          </p:blipFill>
          <p:spPr>
            <a:xfrm>
              <a:off x="3242294" y="2618279"/>
              <a:ext cx="2434999" cy="1828799"/>
            </a:xfrm>
            <a:prstGeom prst="rect">
              <a:avLst/>
            </a:prstGeom>
          </p:spPr>
        </p:pic>
        <p:pic>
          <p:nvPicPr>
            <p:cNvPr id="16" name="图片 15">
              <a:extLst>
                <a:ext uri="{FF2B5EF4-FFF2-40B4-BE49-F238E27FC236}">
                  <a16:creationId xmlns="" xmlns:a16="http://schemas.microsoft.com/office/drawing/2014/main" id="{EB9C80E0-B6D5-24F3-6547-7ED7BC2E90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8391" y="4658857"/>
              <a:ext cx="2432664" cy="1837063"/>
            </a:xfrm>
            <a:prstGeom prst="rect">
              <a:avLst/>
            </a:prstGeom>
          </p:spPr>
        </p:pic>
        <p:sp>
          <p:nvSpPr>
            <p:cNvPr id="17" name="TextBox 21">
              <a:extLst>
                <a:ext uri="{FF2B5EF4-FFF2-40B4-BE49-F238E27FC236}">
                  <a16:creationId xmlns="" xmlns:a16="http://schemas.microsoft.com/office/drawing/2014/main" id="{3E7DF998-A8EC-E6C7-9428-A72038E9DC55}"/>
                </a:ext>
              </a:extLst>
            </p:cNvPr>
            <p:cNvSpPr txBox="1"/>
            <p:nvPr/>
          </p:nvSpPr>
          <p:spPr>
            <a:xfrm>
              <a:off x="2757478" y="6478847"/>
              <a:ext cx="771617" cy="274240"/>
            </a:xfrm>
            <a:prstGeom prst="rect">
              <a:avLst/>
            </a:prstGeom>
            <a:noFill/>
          </p:spPr>
          <p:txBody>
            <a:bodyPr wrap="none" rtlCol="0">
              <a:spAutoFit/>
            </a:bodyPr>
            <a:lstStyle/>
            <a:p>
              <a:pPr algn="ctr"/>
              <a:r>
                <a:rPr lang="en-US" altLang="zh-CN" sz="1200" dirty="0">
                  <a:latin typeface="Times New Roman" panose="02020603050405020304" pitchFamily="18" charset="0"/>
                  <a:ea typeface="黑体" pitchFamily="49" charset="-122"/>
                  <a:cs typeface="Times New Roman" panose="02020603050405020304" pitchFamily="18" charset="0"/>
                </a:rPr>
                <a:t>VIS ISRF</a:t>
              </a:r>
              <a:endParaRPr lang="zh-CN" altLang="en-US" sz="1200" dirty="0">
                <a:latin typeface="Times New Roman" panose="02020603050405020304" pitchFamily="18" charset="0"/>
                <a:ea typeface="黑体" pitchFamily="49" charset="-122"/>
                <a:cs typeface="Times New Roman" panose="02020603050405020304" pitchFamily="18" charset="0"/>
              </a:endParaRPr>
            </a:p>
          </p:txBody>
        </p:sp>
      </p:grpSp>
      <p:sp>
        <p:nvSpPr>
          <p:cNvPr id="18" name="文本框 17">
            <a:extLst>
              <a:ext uri="{FF2B5EF4-FFF2-40B4-BE49-F238E27FC236}">
                <a16:creationId xmlns="" xmlns:a16="http://schemas.microsoft.com/office/drawing/2014/main" id="{0AD9CA6F-2C0D-D5F9-B2F2-A2A72E5791E8}"/>
              </a:ext>
            </a:extLst>
          </p:cNvPr>
          <p:cNvSpPr txBox="1"/>
          <p:nvPr/>
        </p:nvSpPr>
        <p:spPr>
          <a:xfrm>
            <a:off x="7301961" y="6109121"/>
            <a:ext cx="4254367" cy="584775"/>
          </a:xfrm>
          <a:prstGeom prst="rect">
            <a:avLst/>
          </a:prstGeom>
          <a:noFill/>
        </p:spPr>
        <p:txBody>
          <a:bodyPr wrap="square">
            <a:spAutoFit/>
          </a:bodyPr>
          <a:lstStyle/>
          <a:p>
            <a:r>
              <a:rPr lang="en-US" altLang="zh-CN" sz="1600" dirty="0">
                <a:solidFill>
                  <a:srgbClr val="000000"/>
                </a:solidFill>
                <a:latin typeface="Times New Roman" panose="02020603050405020304" pitchFamily="18" charset="0"/>
                <a:cs typeface="Times New Roman" panose="02020603050405020304" pitchFamily="18" charset="0"/>
              </a:rPr>
              <a:t>D</a:t>
            </a:r>
            <a:r>
              <a:rPr lang="en-US" altLang="zh-CN" sz="1600" b="0" dirty="0">
                <a:solidFill>
                  <a:srgbClr val="000000"/>
                </a:solidFill>
                <a:effectLst/>
                <a:latin typeface="Times New Roman" panose="02020603050405020304" pitchFamily="18" charset="0"/>
                <a:cs typeface="Times New Roman" panose="02020603050405020304" pitchFamily="18" charset="0"/>
              </a:rPr>
              <a:t>ata and parametrized </a:t>
            </a:r>
            <a:r>
              <a:rPr lang="en-US" altLang="zh-CN" sz="1600" dirty="0">
                <a:solidFill>
                  <a:srgbClr val="000000"/>
                </a:solidFill>
                <a:latin typeface="Times New Roman" panose="02020603050405020304" pitchFamily="18" charset="0"/>
                <a:cs typeface="Times New Roman" panose="02020603050405020304" pitchFamily="18" charset="0"/>
              </a:rPr>
              <a:t> </a:t>
            </a:r>
            <a:r>
              <a:rPr lang="en-US" altLang="zh-CN" sz="1600" b="0" dirty="0">
                <a:solidFill>
                  <a:srgbClr val="000000"/>
                </a:solidFill>
                <a:effectLst/>
                <a:latin typeface="Times New Roman" panose="02020603050405020304" pitchFamily="18" charset="0"/>
                <a:cs typeface="Times New Roman" panose="02020603050405020304" pitchFamily="18" charset="0"/>
              </a:rPr>
              <a:t>ISRFs for several pixels on the UV and VIS detectors</a:t>
            </a:r>
            <a:endParaRPr lang="zh-CN" altLang="en-US" sz="1600" dirty="0">
              <a:latin typeface="Times New Roman" panose="02020603050405020304" pitchFamily="18" charset="0"/>
              <a:cs typeface="Times New Roman" panose="02020603050405020304" pitchFamily="18" charset="0"/>
            </a:endParaRPr>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81936607"/>
      </p:ext>
    </p:extLst>
  </p:cSld>
  <p:clrMapOvr>
    <a:masterClrMapping/>
  </p:clrMapOvr>
  <mc:AlternateContent xmlns:mc="http://schemas.openxmlformats.org/markup-compatibility/2006" xmlns:p14="http://schemas.microsoft.com/office/powerpoint/2010/main">
    <mc:Choice Requires="p14">
      <p:transition p14:dur="0" advTm="33279"/>
    </mc:Choice>
    <mc:Fallback xmlns="">
      <p:transition advTm="33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The OMS-nadir instrument prelaunch spectral calibration</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78A5EDB2-FF0E-4124-9532-4C0F0FE2EB74}" type="slidenum">
              <a:rPr lang="zh-CN" altLang="en-US" smtClean="0">
                <a:latin typeface="Times New Roman" panose="02020603050405020304" pitchFamily="18" charset="0"/>
                <a:cs typeface="Times New Roman" panose="02020603050405020304" pitchFamily="18" charset="0"/>
              </a:rPr>
              <a:t>19</a:t>
            </a:fld>
            <a:endParaRPr lang="zh-CN" altLang="en-US" dirty="0">
              <a:latin typeface="Times New Roman" panose="02020603050405020304" pitchFamily="18" charset="0"/>
              <a:cs typeface="Times New Roman" panose="02020603050405020304" pitchFamily="18" charset="0"/>
            </a:endParaRPr>
          </a:p>
        </p:txBody>
      </p:sp>
      <p:sp>
        <p:nvSpPr>
          <p:cNvPr id="7" name="矩形 6"/>
          <p:cNvSpPr/>
          <p:nvPr/>
        </p:nvSpPr>
        <p:spPr>
          <a:xfrm>
            <a:off x="3457307" y="1098245"/>
            <a:ext cx="4817822" cy="338554"/>
          </a:xfrm>
          <a:prstGeom prst="rect">
            <a:avLst/>
          </a:prstGeom>
        </p:spPr>
        <p:txBody>
          <a:bodyPr wrap="square">
            <a:spAutoFit/>
          </a:bodyPr>
          <a:lstStyle/>
          <a:p>
            <a:pPr algn="ctr"/>
            <a:r>
              <a:rPr lang="en-US" altLang="zh-CN" sz="1600" dirty="0">
                <a:latin typeface="Times New Roman" panose="02020603050405020304" pitchFamily="18" charset="0"/>
                <a:ea typeface="黑体" pitchFamily="49" charset="-122"/>
                <a:cs typeface="Times New Roman" panose="02020603050405020304" pitchFamily="18" charset="0"/>
              </a:rPr>
              <a:t>Dispersion curves for UV1, UV2 and VIS at nadir</a:t>
            </a:r>
            <a:endParaRPr lang="zh-CN" altLang="en-US" sz="1600" dirty="0">
              <a:latin typeface="Times New Roman" panose="02020603050405020304" pitchFamily="18" charset="0"/>
              <a:ea typeface="黑体" pitchFamily="49" charset="-122"/>
              <a:cs typeface="Times New Roman" panose="02020603050405020304" pitchFamily="18" charset="0"/>
            </a:endParaRPr>
          </a:p>
        </p:txBody>
      </p:sp>
      <p:grpSp>
        <p:nvGrpSpPr>
          <p:cNvPr id="39" name="组合 38">
            <a:extLst>
              <a:ext uri="{FF2B5EF4-FFF2-40B4-BE49-F238E27FC236}">
                <a16:creationId xmlns="" xmlns:a16="http://schemas.microsoft.com/office/drawing/2014/main" id="{34B17339-DD96-D835-6B9A-BD5DC94127C0}"/>
              </a:ext>
            </a:extLst>
          </p:cNvPr>
          <p:cNvGrpSpPr/>
          <p:nvPr/>
        </p:nvGrpSpPr>
        <p:grpSpPr>
          <a:xfrm>
            <a:off x="1286476" y="1405646"/>
            <a:ext cx="9139477" cy="2433710"/>
            <a:chOff x="5437997" y="1061690"/>
            <a:chExt cx="6749398" cy="1876780"/>
          </a:xfrm>
        </p:grpSpPr>
        <p:grpSp>
          <p:nvGrpSpPr>
            <p:cNvPr id="31" name="组合 30">
              <a:extLst>
                <a:ext uri="{FF2B5EF4-FFF2-40B4-BE49-F238E27FC236}">
                  <a16:creationId xmlns="" xmlns:a16="http://schemas.microsoft.com/office/drawing/2014/main" id="{488BB82C-DB39-9FD8-E1E6-ACF7D66DFC48}"/>
                </a:ext>
              </a:extLst>
            </p:cNvPr>
            <p:cNvGrpSpPr/>
            <p:nvPr/>
          </p:nvGrpSpPr>
          <p:grpSpPr>
            <a:xfrm>
              <a:off x="5437997" y="1061690"/>
              <a:ext cx="6749398" cy="1876780"/>
              <a:chOff x="224152" y="2707345"/>
              <a:chExt cx="6968835" cy="1884501"/>
            </a:xfrm>
          </p:grpSpPr>
          <p:pic>
            <p:nvPicPr>
              <p:cNvPr id="27" name="图片 113">
                <a:extLst>
                  <a:ext uri="{FF2B5EF4-FFF2-40B4-BE49-F238E27FC236}">
                    <a16:creationId xmlns="" xmlns:a16="http://schemas.microsoft.com/office/drawing/2014/main" id="{315D3FA4-2CCF-8945-2A04-1BC07034C5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224152" y="2707346"/>
                <a:ext cx="2453512" cy="1839182"/>
              </a:xfrm>
              <a:prstGeom prst="rect">
                <a:avLst/>
              </a:prstGeom>
              <a:noFill/>
              <a:ln>
                <a:noFill/>
              </a:ln>
            </p:spPr>
          </p:pic>
          <p:pic>
            <p:nvPicPr>
              <p:cNvPr id="29" name="图片 123">
                <a:extLst>
                  <a:ext uri="{FF2B5EF4-FFF2-40B4-BE49-F238E27FC236}">
                    <a16:creationId xmlns="" xmlns:a16="http://schemas.microsoft.com/office/drawing/2014/main" id="{0005DCE3-6390-EF5B-5E0E-99FDAA58B4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2566318" y="2707345"/>
                <a:ext cx="2510067" cy="1884501"/>
              </a:xfrm>
              <a:prstGeom prst="rect">
                <a:avLst/>
              </a:prstGeom>
              <a:noFill/>
              <a:ln>
                <a:noFill/>
              </a:ln>
            </p:spPr>
          </p:pic>
          <p:pic>
            <p:nvPicPr>
              <p:cNvPr id="30" name="图片 135" descr="vis_spec_coef_row119">
                <a:extLst>
                  <a:ext uri="{FF2B5EF4-FFF2-40B4-BE49-F238E27FC236}">
                    <a16:creationId xmlns="" xmlns:a16="http://schemas.microsoft.com/office/drawing/2014/main" id="{9794C93D-31E7-A30A-120D-25D18D4222D5}"/>
                  </a:ext>
                </a:extLst>
              </p:cNvPr>
              <p:cNvPicPr>
                <a:picLocks noChangeAspect="1"/>
              </p:cNvPicPr>
              <p:nvPr/>
            </p:nvPicPr>
            <p:blipFill>
              <a:blip r:embed="rId8"/>
              <a:stretch>
                <a:fillRect/>
              </a:stretch>
            </p:blipFill>
            <p:spPr>
              <a:xfrm>
                <a:off x="4946372" y="2709617"/>
                <a:ext cx="2246615" cy="1837065"/>
              </a:xfrm>
              <a:prstGeom prst="rect">
                <a:avLst/>
              </a:prstGeom>
            </p:spPr>
          </p:pic>
        </p:grpSp>
        <p:sp>
          <p:nvSpPr>
            <p:cNvPr id="36" name="文本框 35">
              <a:extLst>
                <a:ext uri="{FF2B5EF4-FFF2-40B4-BE49-F238E27FC236}">
                  <a16:creationId xmlns="" xmlns:a16="http://schemas.microsoft.com/office/drawing/2014/main" id="{4E5588AA-775D-1E44-3F68-35019248652E}"/>
                </a:ext>
              </a:extLst>
            </p:cNvPr>
            <p:cNvSpPr txBox="1"/>
            <p:nvPr/>
          </p:nvSpPr>
          <p:spPr>
            <a:xfrm>
              <a:off x="6006164" y="2271562"/>
              <a:ext cx="760396" cy="400110"/>
            </a:xfrm>
            <a:prstGeom prst="rect">
              <a:avLst/>
            </a:prstGeom>
            <a:noFill/>
          </p:spPr>
          <p:txBody>
            <a:bodyPr wrap="square" rtlCol="0">
              <a:spAutoFit/>
            </a:bodyPr>
            <a:lstStyle/>
            <a:p>
              <a:r>
                <a:rPr lang="en-US" altLang="zh-CN" sz="2000" dirty="0"/>
                <a:t>UV1</a:t>
              </a:r>
              <a:endParaRPr lang="zh-CN" altLang="en-US" sz="2000" dirty="0"/>
            </a:p>
          </p:txBody>
        </p:sp>
        <p:sp>
          <p:nvSpPr>
            <p:cNvPr id="37" name="文本框 36">
              <a:extLst>
                <a:ext uri="{FF2B5EF4-FFF2-40B4-BE49-F238E27FC236}">
                  <a16:creationId xmlns="" xmlns:a16="http://schemas.microsoft.com/office/drawing/2014/main" id="{C44CF777-4937-3E33-E0ED-6D17E7102608}"/>
                </a:ext>
              </a:extLst>
            </p:cNvPr>
            <p:cNvSpPr txBox="1"/>
            <p:nvPr/>
          </p:nvSpPr>
          <p:spPr>
            <a:xfrm>
              <a:off x="8245295" y="2271562"/>
              <a:ext cx="760396" cy="400110"/>
            </a:xfrm>
            <a:prstGeom prst="rect">
              <a:avLst/>
            </a:prstGeom>
            <a:noFill/>
          </p:spPr>
          <p:txBody>
            <a:bodyPr wrap="square" rtlCol="0">
              <a:spAutoFit/>
            </a:bodyPr>
            <a:lstStyle/>
            <a:p>
              <a:r>
                <a:rPr lang="en-US" altLang="zh-CN" sz="2000" dirty="0"/>
                <a:t>UV2</a:t>
              </a:r>
              <a:endParaRPr lang="zh-CN" altLang="en-US" sz="2000" dirty="0"/>
            </a:p>
          </p:txBody>
        </p:sp>
        <p:sp>
          <p:nvSpPr>
            <p:cNvPr id="38" name="文本框 37">
              <a:extLst>
                <a:ext uri="{FF2B5EF4-FFF2-40B4-BE49-F238E27FC236}">
                  <a16:creationId xmlns="" xmlns:a16="http://schemas.microsoft.com/office/drawing/2014/main" id="{C7EC9C8F-76C2-907A-936F-89337AFC318F}"/>
                </a:ext>
              </a:extLst>
            </p:cNvPr>
            <p:cNvSpPr txBox="1"/>
            <p:nvPr/>
          </p:nvSpPr>
          <p:spPr>
            <a:xfrm>
              <a:off x="10734777" y="2279687"/>
              <a:ext cx="760396" cy="400110"/>
            </a:xfrm>
            <a:prstGeom prst="rect">
              <a:avLst/>
            </a:prstGeom>
            <a:noFill/>
          </p:spPr>
          <p:txBody>
            <a:bodyPr wrap="square" rtlCol="0">
              <a:spAutoFit/>
            </a:bodyPr>
            <a:lstStyle/>
            <a:p>
              <a:r>
                <a:rPr lang="en-US" altLang="zh-CN" sz="2000" dirty="0"/>
                <a:t>VIS</a:t>
              </a:r>
              <a:endParaRPr lang="zh-CN" altLang="en-US" sz="2000" dirty="0"/>
            </a:p>
          </p:txBody>
        </p:sp>
      </p:grpSp>
      <p:grpSp>
        <p:nvGrpSpPr>
          <p:cNvPr id="8" name="组合 7">
            <a:extLst>
              <a:ext uri="{FF2B5EF4-FFF2-40B4-BE49-F238E27FC236}">
                <a16:creationId xmlns="" xmlns:a16="http://schemas.microsoft.com/office/drawing/2014/main" id="{1EA8BA7B-20A6-E0F7-D0D7-A98027A62F87}"/>
              </a:ext>
            </a:extLst>
          </p:cNvPr>
          <p:cNvGrpSpPr/>
          <p:nvPr/>
        </p:nvGrpSpPr>
        <p:grpSpPr>
          <a:xfrm>
            <a:off x="523265" y="3994749"/>
            <a:ext cx="6273534" cy="2709958"/>
            <a:chOff x="1129552" y="4011280"/>
            <a:chExt cx="6273534" cy="2709958"/>
          </a:xfrm>
        </p:grpSpPr>
        <p:pic>
          <p:nvPicPr>
            <p:cNvPr id="32" name="图片 153" descr="validation uv1">
              <a:extLst>
                <a:ext uri="{FF2B5EF4-FFF2-40B4-BE49-F238E27FC236}">
                  <a16:creationId xmlns="" xmlns:a16="http://schemas.microsoft.com/office/drawing/2014/main" id="{293064C0-814F-56C1-2B90-42CC9CD4282D}"/>
                </a:ext>
              </a:extLst>
            </p:cNvPr>
            <p:cNvPicPr>
              <a:picLocks noChangeAspect="1"/>
            </p:cNvPicPr>
            <p:nvPr/>
          </p:nvPicPr>
          <p:blipFill>
            <a:blip r:embed="rId9"/>
            <a:stretch>
              <a:fillRect/>
            </a:stretch>
          </p:blipFill>
          <p:spPr>
            <a:xfrm>
              <a:off x="1129552" y="4303140"/>
              <a:ext cx="3223616" cy="2418098"/>
            </a:xfrm>
            <a:prstGeom prst="rect">
              <a:avLst/>
            </a:prstGeom>
          </p:spPr>
        </p:pic>
        <p:pic>
          <p:nvPicPr>
            <p:cNvPr id="33" name="图片 156" descr="validation_vis">
              <a:extLst>
                <a:ext uri="{FF2B5EF4-FFF2-40B4-BE49-F238E27FC236}">
                  <a16:creationId xmlns="" xmlns:a16="http://schemas.microsoft.com/office/drawing/2014/main" id="{E31CACAC-D3E8-BECE-B0F6-BA013653A8ED}"/>
                </a:ext>
              </a:extLst>
            </p:cNvPr>
            <p:cNvPicPr>
              <a:picLocks noChangeAspect="1"/>
            </p:cNvPicPr>
            <p:nvPr/>
          </p:nvPicPr>
          <p:blipFill>
            <a:blip r:embed="rId10"/>
            <a:stretch>
              <a:fillRect/>
            </a:stretch>
          </p:blipFill>
          <p:spPr>
            <a:xfrm>
              <a:off x="4179470" y="4302764"/>
              <a:ext cx="3223616" cy="2418366"/>
            </a:xfrm>
            <a:prstGeom prst="rect">
              <a:avLst/>
            </a:prstGeom>
          </p:spPr>
        </p:pic>
        <p:sp>
          <p:nvSpPr>
            <p:cNvPr id="40" name="矩形 39">
              <a:extLst>
                <a:ext uri="{FF2B5EF4-FFF2-40B4-BE49-F238E27FC236}">
                  <a16:creationId xmlns="" xmlns:a16="http://schemas.microsoft.com/office/drawing/2014/main" id="{098BA0F9-A1FD-B794-A7CA-644CA839FF28}"/>
                </a:ext>
              </a:extLst>
            </p:cNvPr>
            <p:cNvSpPr/>
            <p:nvPr/>
          </p:nvSpPr>
          <p:spPr>
            <a:xfrm>
              <a:off x="1512853" y="4011280"/>
              <a:ext cx="5566566" cy="338554"/>
            </a:xfrm>
            <a:prstGeom prst="rect">
              <a:avLst/>
            </a:prstGeom>
          </p:spPr>
          <p:txBody>
            <a:bodyPr wrap="square">
              <a:spAutoFit/>
            </a:bodyPr>
            <a:lstStyle/>
            <a:p>
              <a:pPr algn="ctr"/>
              <a:r>
                <a:rPr lang="en-US" altLang="zh-CN" sz="1600" dirty="0">
                  <a:latin typeface="Times New Roman" panose="02020603050405020304" pitchFamily="18" charset="0"/>
                  <a:ea typeface="黑体" pitchFamily="49" charset="-122"/>
                  <a:cs typeface="Times New Roman" panose="02020603050405020304" pitchFamily="18" charset="0"/>
                </a:rPr>
                <a:t>Wavelength accuracy validation using Hg spectral line lamps  </a:t>
              </a:r>
              <a:endParaRPr lang="zh-CN" altLang="en-US" sz="1600" dirty="0">
                <a:latin typeface="Times New Roman" panose="02020603050405020304" pitchFamily="18" charset="0"/>
                <a:ea typeface="黑体" pitchFamily="49" charset="-122"/>
                <a:cs typeface="Times New Roman" panose="02020603050405020304" pitchFamily="18" charset="0"/>
              </a:endParaRPr>
            </a:p>
          </p:txBody>
        </p:sp>
        <p:sp>
          <p:nvSpPr>
            <p:cNvPr id="3" name="文本框 2">
              <a:extLst>
                <a:ext uri="{FF2B5EF4-FFF2-40B4-BE49-F238E27FC236}">
                  <a16:creationId xmlns="" xmlns:a16="http://schemas.microsoft.com/office/drawing/2014/main" id="{2E49658D-7E51-CD14-D5AF-AF9851D5921B}"/>
                </a:ext>
              </a:extLst>
            </p:cNvPr>
            <p:cNvSpPr txBox="1"/>
            <p:nvPr/>
          </p:nvSpPr>
          <p:spPr>
            <a:xfrm>
              <a:off x="1711695" y="5914245"/>
              <a:ext cx="1029665" cy="518842"/>
            </a:xfrm>
            <a:prstGeom prst="rect">
              <a:avLst/>
            </a:prstGeom>
            <a:noFill/>
          </p:spPr>
          <p:txBody>
            <a:bodyPr wrap="square" rtlCol="0">
              <a:spAutoFit/>
            </a:bodyPr>
            <a:lstStyle/>
            <a:p>
              <a:r>
                <a:rPr lang="en-US" altLang="zh-CN" sz="2000" dirty="0"/>
                <a:t>UV1</a:t>
              </a:r>
              <a:endParaRPr lang="zh-CN" altLang="en-US" sz="2000" dirty="0"/>
            </a:p>
          </p:txBody>
        </p:sp>
        <p:sp>
          <p:nvSpPr>
            <p:cNvPr id="5" name="文本框 4">
              <a:extLst>
                <a:ext uri="{FF2B5EF4-FFF2-40B4-BE49-F238E27FC236}">
                  <a16:creationId xmlns="" xmlns:a16="http://schemas.microsoft.com/office/drawing/2014/main" id="{645CD15F-5354-CAAD-BF9E-907B90AD15E1}"/>
                </a:ext>
              </a:extLst>
            </p:cNvPr>
            <p:cNvSpPr txBox="1"/>
            <p:nvPr/>
          </p:nvSpPr>
          <p:spPr>
            <a:xfrm>
              <a:off x="6373421" y="5942921"/>
              <a:ext cx="1029665" cy="518842"/>
            </a:xfrm>
            <a:prstGeom prst="rect">
              <a:avLst/>
            </a:prstGeom>
            <a:noFill/>
          </p:spPr>
          <p:txBody>
            <a:bodyPr wrap="square" rtlCol="0">
              <a:spAutoFit/>
            </a:bodyPr>
            <a:lstStyle/>
            <a:p>
              <a:r>
                <a:rPr lang="en-US" altLang="zh-CN" sz="2000" dirty="0"/>
                <a:t>VIS</a:t>
              </a:r>
              <a:endParaRPr lang="zh-CN" altLang="en-US" sz="2000" dirty="0"/>
            </a:p>
          </p:txBody>
        </p:sp>
      </p:grpSp>
      <p:graphicFrame>
        <p:nvGraphicFramePr>
          <p:cNvPr id="6" name="表格 5">
            <a:extLst>
              <a:ext uri="{FF2B5EF4-FFF2-40B4-BE49-F238E27FC236}">
                <a16:creationId xmlns="" xmlns:a16="http://schemas.microsoft.com/office/drawing/2014/main" id="{6A6BBD8A-E9AC-B0B2-9BC7-3DED57CF8763}"/>
              </a:ext>
            </a:extLst>
          </p:cNvPr>
          <p:cNvGraphicFramePr/>
          <p:nvPr>
            <p:custDataLst>
              <p:tags r:id="rId1"/>
            </p:custDataLst>
            <p:extLst>
              <p:ext uri="{D42A27DB-BD31-4B8C-83A1-F6EECF244321}">
                <p14:modId xmlns:p14="http://schemas.microsoft.com/office/powerpoint/2010/main" val="3166257809"/>
              </p:ext>
            </p:extLst>
          </p:nvPr>
        </p:nvGraphicFramePr>
        <p:xfrm>
          <a:off x="6906130" y="4489903"/>
          <a:ext cx="4555688" cy="2093459"/>
        </p:xfrm>
        <a:graphic>
          <a:graphicData uri="http://schemas.openxmlformats.org/drawingml/2006/table">
            <a:tbl>
              <a:tblPr firstRow="1" bandRow="1">
                <a:tableStyleId>{5940675A-B579-460E-94D1-54222C63F5DA}</a:tableStyleId>
              </a:tblPr>
              <a:tblGrid>
                <a:gridCol w="589217">
                  <a:extLst>
                    <a:ext uri="{9D8B030D-6E8A-4147-A177-3AD203B41FA5}">
                      <a16:colId xmlns="" xmlns:a16="http://schemas.microsoft.com/office/drawing/2014/main" val="20000"/>
                    </a:ext>
                  </a:extLst>
                </a:gridCol>
                <a:gridCol w="1514375">
                  <a:extLst>
                    <a:ext uri="{9D8B030D-6E8A-4147-A177-3AD203B41FA5}">
                      <a16:colId xmlns="" xmlns:a16="http://schemas.microsoft.com/office/drawing/2014/main" val="20001"/>
                    </a:ext>
                  </a:extLst>
                </a:gridCol>
                <a:gridCol w="1272339">
                  <a:extLst>
                    <a:ext uri="{9D8B030D-6E8A-4147-A177-3AD203B41FA5}">
                      <a16:colId xmlns="" xmlns:a16="http://schemas.microsoft.com/office/drawing/2014/main" val="20002"/>
                    </a:ext>
                  </a:extLst>
                </a:gridCol>
                <a:gridCol w="1179757">
                  <a:extLst>
                    <a:ext uri="{9D8B030D-6E8A-4147-A177-3AD203B41FA5}">
                      <a16:colId xmlns="" xmlns:a16="http://schemas.microsoft.com/office/drawing/2014/main" val="20003"/>
                    </a:ext>
                  </a:extLst>
                </a:gridCol>
              </a:tblGrid>
              <a:tr h="323091">
                <a:tc>
                  <a:txBody>
                    <a:bodyPr/>
                    <a:lstStyle/>
                    <a:p>
                      <a:pPr indent="0" algn="ctr">
                        <a:buNone/>
                      </a:pPr>
                      <a:r>
                        <a:rPr lang="en-US" sz="1600" b="0" dirty="0">
                          <a:latin typeface="Times Roman" charset="0"/>
                          <a:ea typeface="Times Roman" charset="0"/>
                          <a:cs typeface="Times New Roman Regular" panose="02020603050405020304" charset="0"/>
                        </a:rPr>
                        <a:t>band</a:t>
                      </a:r>
                      <a:endParaRPr lang="en-US" altLang="en-US" sz="1600" b="0" dirty="0">
                        <a:latin typeface="Times Roman" charset="0"/>
                        <a:ea typeface="Times Roman" charset="0"/>
                        <a:cs typeface="Times New Roman Regular"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1600" b="0" dirty="0">
                          <a:latin typeface="Times Roman" charset="0"/>
                          <a:ea typeface="Times Roman" charset="0"/>
                          <a:cs typeface="Times New Roman Regular" panose="02020603050405020304" charset="0"/>
                        </a:rPr>
                        <a:t>Reference</a:t>
                      </a:r>
                    </a:p>
                    <a:p>
                      <a:pPr indent="0" algn="ctr">
                        <a:buNone/>
                      </a:pPr>
                      <a:r>
                        <a:rPr lang="en-US" altLang="en-US" sz="1600" b="0" dirty="0">
                          <a:latin typeface="Times Roman" charset="0"/>
                          <a:ea typeface="Times Roman" charset="0"/>
                          <a:cs typeface="Times New Roman Regular" panose="02020603050405020304" charset="0"/>
                        </a:rPr>
                        <a:t>Wavelength</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1600" b="0" dirty="0">
                          <a:latin typeface="Times Roman" charset="0"/>
                          <a:ea typeface="Times Roman" charset="0"/>
                          <a:cs typeface="Times New Roman Regular" panose="02020603050405020304" charset="0"/>
                        </a:rPr>
                        <a:t>Tested wavelength</a:t>
                      </a: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dirty="0">
                          <a:latin typeface="Times Roman" charset="0"/>
                          <a:ea typeface="Times Roman" charset="0"/>
                          <a:cs typeface="Times New Roman Regular" panose="02020603050405020304" charset="0"/>
                        </a:rPr>
                        <a:t>Wavelength accuracy</a:t>
                      </a:r>
                      <a:endParaRPr lang="en-US" altLang="en-US" sz="1600" b="0" dirty="0">
                        <a:latin typeface="Times Roman" charset="0"/>
                        <a:ea typeface="Times Roman" charset="0"/>
                        <a:cs typeface="Times New Roman Regular"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13415">
                <a:tc>
                  <a:txBody>
                    <a:bodyPr/>
                    <a:lstStyle/>
                    <a:p>
                      <a:pPr indent="0" algn="ctr">
                        <a:buNone/>
                      </a:pPr>
                      <a:r>
                        <a:rPr lang="en-US" sz="1600" b="0" dirty="0">
                          <a:latin typeface="Times Roman" charset="0"/>
                          <a:ea typeface="STHeiti Light" panose="02010600040101010101" charset="-122"/>
                          <a:cs typeface="Times Roman" charset="0"/>
                        </a:rPr>
                        <a:t>UV1</a:t>
                      </a:r>
                      <a:endParaRPr lang="en-US" altLang="en-US" sz="1600" b="0" dirty="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dirty="0">
                          <a:latin typeface="Times Roman" charset="0"/>
                          <a:ea typeface="STHeiti Light" panose="02010600040101010101" charset="-122"/>
                          <a:cs typeface="Times Roman" charset="0"/>
                        </a:rPr>
                        <a:t>253.652nm</a:t>
                      </a:r>
                      <a:endParaRPr lang="en-US" altLang="en-US" sz="1600" b="0" dirty="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Times Roman" charset="0"/>
                          <a:ea typeface="STHeiti Light" panose="02010600040101010101" charset="-122"/>
                          <a:cs typeface="Times Roman" charset="0"/>
                        </a:rPr>
                        <a:t>253.621nm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Times Roman" charset="0"/>
                          <a:ea typeface="STHeiti Light" panose="02010600040101010101" charset="-122"/>
                          <a:cs typeface="Times Roman" charset="0"/>
                        </a:rPr>
                        <a:t>-0.031nm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23091">
                <a:tc rowSpan="4">
                  <a:txBody>
                    <a:bodyPr/>
                    <a:lstStyle/>
                    <a:p>
                      <a:pPr indent="0" algn="ctr">
                        <a:buNone/>
                      </a:pPr>
                      <a:r>
                        <a:rPr lang="en-US" sz="1600" b="0">
                          <a:latin typeface="Times Roman" charset="0"/>
                          <a:ea typeface="STHeiti Light" panose="02010600040101010101" charset="-122"/>
                          <a:cs typeface="Times Roman" charset="0"/>
                        </a:rPr>
                        <a:t>VIS</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Times Roman" charset="0"/>
                          <a:ea typeface="STHeiti Light" panose="02010600040101010101" charset="-122"/>
                          <a:cs typeface="Times Roman" charset="0"/>
                        </a:rPr>
                        <a:t>334.1484nm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Times Roman" charset="0"/>
                          <a:ea typeface="STHeiti Light" panose="02010600040101010101" charset="-122"/>
                          <a:cs typeface="Times Roman" charset="0"/>
                        </a:rPr>
                        <a:t>334.1384nm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Times Roman" charset="0"/>
                          <a:ea typeface="STHeiti Light" panose="02010600040101010101" charset="-122"/>
                          <a:cs typeface="Times Roman" charset="0"/>
                        </a:rPr>
                        <a:t>-0.01nm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23091">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buNone/>
                      </a:pPr>
                      <a:r>
                        <a:rPr lang="en-US" sz="1600" b="0">
                          <a:latin typeface="Times Roman" charset="0"/>
                          <a:ea typeface="STHeiti Light" panose="02010600040101010101" charset="-122"/>
                          <a:cs typeface="Times Roman" charset="0"/>
                        </a:rPr>
                        <a:t>404.6570nm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Times Roman" charset="0"/>
                          <a:ea typeface="STHeiti Light" panose="02010600040101010101" charset="-122"/>
                          <a:cs typeface="Times Roman" charset="0"/>
                        </a:rPr>
                        <a:t>404.6556nm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Times Roman" charset="0"/>
                          <a:ea typeface="STHeiti Light" panose="02010600040101010101" charset="-122"/>
                          <a:cs typeface="Times Roman" charset="0"/>
                        </a:rPr>
                        <a:t>-0.0014nm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23091">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lstStyle/>
                    <a:p>
                      <a:pPr indent="0" algn="ctr">
                        <a:buNone/>
                      </a:pPr>
                      <a:r>
                        <a:rPr lang="en-US" sz="1600" b="0" dirty="0">
                          <a:latin typeface="Times Roman" charset="0"/>
                          <a:ea typeface="STHeiti Light" panose="02010600040101010101" charset="-122"/>
                          <a:cs typeface="Times Roman" charset="0"/>
                        </a:rPr>
                        <a:t>407.7837nm</a:t>
                      </a:r>
                      <a:endParaRPr lang="en-US" altLang="en-US" sz="1600" b="0" dirty="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Times Roman" charset="0"/>
                          <a:ea typeface="STHeiti Light" panose="02010600040101010101" charset="-122"/>
                          <a:cs typeface="Times Roman" charset="0"/>
                        </a:rPr>
                        <a:t>407.7895nm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dirty="0">
                          <a:latin typeface="Times Roman" charset="0"/>
                          <a:ea typeface="STHeiti Light" panose="02010600040101010101" charset="-122"/>
                          <a:cs typeface="Times Roman" charset="0"/>
                        </a:rPr>
                        <a:t>0.0058nm</a:t>
                      </a:r>
                      <a:endParaRPr lang="en-US" altLang="en-US" sz="1600" b="0" dirty="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23091">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1600" b="0">
                          <a:latin typeface="Times Roman" charset="0"/>
                          <a:ea typeface="STHeiti Light" panose="02010600040101010101" charset="-122"/>
                          <a:cs typeface="Times Roman" charset="0"/>
                        </a:rPr>
                        <a:t>435.8340nm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Times Roman" charset="0"/>
                          <a:ea typeface="STHeiti Light" panose="02010600040101010101" charset="-122"/>
                          <a:cs typeface="Times Roman" charset="0"/>
                        </a:rPr>
                        <a:t>435.8279nm</a:t>
                      </a:r>
                      <a:endParaRPr lang="en-US" altLang="en-US" sz="1600" b="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dirty="0">
                          <a:latin typeface="Times Roman" charset="0"/>
                          <a:ea typeface="STHeiti Light" panose="02010600040101010101" charset="-122"/>
                          <a:cs typeface="Times Roman" charset="0"/>
                        </a:rPr>
                        <a:t>-0.0061nm</a:t>
                      </a:r>
                      <a:endParaRPr lang="en-US" altLang="en-US" sz="1600" b="0" dirty="0">
                        <a:latin typeface="Times Roman" charset="0"/>
                        <a:ea typeface="STHeiti Light" panose="02010600040101010101" charset="-122"/>
                        <a:cs typeface="Times Roman"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pic>
        <p:nvPicPr>
          <p:cNvPr id="10" name="音频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07013635"/>
      </p:ext>
    </p:extLst>
  </p:cSld>
  <p:clrMapOvr>
    <a:masterClrMapping/>
  </p:clrMapOvr>
  <mc:AlternateContent xmlns:mc="http://schemas.openxmlformats.org/markup-compatibility/2006" xmlns:p14="http://schemas.microsoft.com/office/powerpoint/2010/main">
    <mc:Choice Requires="p14">
      <p:transition p14:dur="0" advTm="45699"/>
    </mc:Choice>
    <mc:Fallback xmlns="">
      <p:transition advTm="45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en-US" altLang="zh-CN" dirty="0"/>
              <a:t>O</a:t>
            </a:r>
            <a:r>
              <a:rPr lang="en-US" altLang="zh-CN" dirty="0" smtClean="0"/>
              <a:t>utline</a:t>
            </a:r>
            <a:endParaRPr lang="zh-CN" altLang="en-US" dirty="0"/>
          </a:p>
        </p:txBody>
      </p:sp>
      <p:sp>
        <p:nvSpPr>
          <p:cNvPr id="7" name="灯片编号占位符 6"/>
          <p:cNvSpPr>
            <a:spLocks noGrp="1"/>
          </p:cNvSpPr>
          <p:nvPr>
            <p:ph type="sldNum" sz="quarter" idx="12"/>
          </p:nvPr>
        </p:nvSpPr>
        <p:spPr/>
        <p:txBody>
          <a:bodyPr/>
          <a:lstStyle/>
          <a:p>
            <a:fld id="{6BC69CD4-66C3-4635-AF1E-ECC7B8FBCA49}" type="slidenum">
              <a:rPr lang="zh-CN" altLang="en-US" smtClean="0"/>
              <a:t>2</a:t>
            </a:fld>
            <a:endParaRPr lang="zh-CN" altLang="en-US" dirty="0"/>
          </a:p>
        </p:txBody>
      </p:sp>
      <p:graphicFrame>
        <p:nvGraphicFramePr>
          <p:cNvPr id="6" name="内容占位符 3"/>
          <p:cNvGraphicFramePr>
            <a:graphicFrameLocks noGrp="1"/>
          </p:cNvGraphicFramePr>
          <p:nvPr>
            <p:ph idx="1"/>
            <p:extLst>
              <p:ext uri="{D42A27DB-BD31-4B8C-83A1-F6EECF244321}">
                <p14:modId xmlns:p14="http://schemas.microsoft.com/office/powerpoint/2010/main" val="3792265738"/>
              </p:ext>
            </p:extLst>
          </p:nvPr>
        </p:nvGraphicFramePr>
        <p:xfrm>
          <a:off x="1535723" y="1494253"/>
          <a:ext cx="8271510" cy="44845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83325398"/>
      </p:ext>
    </p:extLst>
  </p:cSld>
  <p:clrMapOvr>
    <a:masterClrMapping/>
  </p:clrMapOvr>
  <mc:AlternateContent xmlns:mc="http://schemas.openxmlformats.org/markup-compatibility/2006">
    <mc:Choice xmlns:p14="http://schemas.microsoft.com/office/powerpoint/2010/main" Requires="p14">
      <p:transition p14:dur="10" advTm="15200"/>
    </mc:Choice>
    <mc:Fallback>
      <p:transition advTm="15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AA7E4AC-2A34-1AA4-F9A3-D6311D67D801}"/>
              </a:ext>
            </a:extLst>
          </p:cNvPr>
          <p:cNvSpPr>
            <a:spLocks noGrp="1"/>
          </p:cNvSpPr>
          <p:nvPr>
            <p:ph type="title"/>
          </p:nvPr>
        </p:nvSpPr>
        <p:spPr>
          <a:xfrm>
            <a:off x="662901" y="0"/>
            <a:ext cx="10515600" cy="1325563"/>
          </a:xfrm>
        </p:spPr>
        <p:txBody>
          <a:bodyPr/>
          <a:lstStyle/>
          <a:p>
            <a:r>
              <a:rPr lang="en-US" altLang="zh-CN" dirty="0">
                <a:latin typeface="Times New Roman" panose="02020603050405020304" pitchFamily="18" charset="0"/>
                <a:cs typeface="Times New Roman" panose="02020603050405020304" pitchFamily="18" charset="0"/>
              </a:rPr>
              <a:t>The OMS-nadir L01b forward processing flow</a:t>
            </a:r>
            <a:endParaRPr lang="zh-CN" altLang="en-US"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 xmlns:a16="http://schemas.microsoft.com/office/drawing/2014/main" id="{52FD0549-F903-1DD9-FDD4-594EB0F8A668}"/>
              </a:ext>
            </a:extLst>
          </p:cNvPr>
          <p:cNvPicPr>
            <a:picLocks noChangeAspect="1"/>
          </p:cNvPicPr>
          <p:nvPr/>
        </p:nvPicPr>
        <p:blipFill>
          <a:blip r:embed="rId5"/>
          <a:stretch>
            <a:fillRect/>
          </a:stretch>
        </p:blipFill>
        <p:spPr>
          <a:xfrm>
            <a:off x="1228544" y="1222856"/>
            <a:ext cx="6097289" cy="5435161"/>
          </a:xfrm>
          <a:prstGeom prst="rect">
            <a:avLst/>
          </a:prstGeom>
        </p:spPr>
      </p:pic>
      <p:sp>
        <p:nvSpPr>
          <p:cNvPr id="8" name="文本框 7">
            <a:extLst>
              <a:ext uri="{FF2B5EF4-FFF2-40B4-BE49-F238E27FC236}">
                <a16:creationId xmlns="" xmlns:a16="http://schemas.microsoft.com/office/drawing/2014/main" id="{486C8CB7-92A5-66EF-4312-5A21C823D5CD}"/>
              </a:ext>
            </a:extLst>
          </p:cNvPr>
          <p:cNvSpPr txBox="1"/>
          <p:nvPr/>
        </p:nvSpPr>
        <p:spPr>
          <a:xfrm>
            <a:off x="8894922" y="3286925"/>
            <a:ext cx="2758362" cy="2126864"/>
          </a:xfrm>
          <a:prstGeom prst="rect">
            <a:avLst/>
          </a:prstGeom>
          <a:noFill/>
          <a:ln w="12700">
            <a:solidFill>
              <a:schemeClr val="accent2"/>
            </a:solidFill>
            <a:prstDash val="dash"/>
          </a:ln>
        </p:spPr>
        <p:txBody>
          <a:bodyPr wrap="square" rtlCol="0">
            <a:spAutoFit/>
          </a:bodyPr>
          <a:lstStyle/>
          <a:p>
            <a:pPr>
              <a:lnSpc>
                <a:spcPct val="150000"/>
              </a:lnSpc>
            </a:pPr>
            <a:r>
              <a:rPr lang="en-US" altLang="zh-CN" dirty="0"/>
              <a:t>Level 1b radiance</a:t>
            </a:r>
          </a:p>
          <a:p>
            <a:pPr>
              <a:lnSpc>
                <a:spcPct val="150000"/>
              </a:lnSpc>
            </a:pPr>
            <a:r>
              <a:rPr lang="en-US" altLang="zh-CN" dirty="0"/>
              <a:t>Level 1b irradiance</a:t>
            </a:r>
          </a:p>
          <a:p>
            <a:pPr>
              <a:lnSpc>
                <a:spcPct val="150000"/>
              </a:lnSpc>
            </a:pPr>
            <a:r>
              <a:rPr lang="en-US" altLang="zh-CN" dirty="0"/>
              <a:t>Level 1a  OBC</a:t>
            </a:r>
            <a:r>
              <a:rPr lang="zh-CN" altLang="en-US" dirty="0"/>
              <a:t> </a:t>
            </a:r>
            <a:endParaRPr lang="en-US" altLang="zh-CN" dirty="0"/>
          </a:p>
          <a:p>
            <a:pPr>
              <a:lnSpc>
                <a:spcPct val="150000"/>
              </a:lnSpc>
            </a:pPr>
            <a:r>
              <a:rPr lang="en-US" altLang="zh-CN" dirty="0"/>
              <a:t>Level 1a  calibration</a:t>
            </a:r>
          </a:p>
          <a:p>
            <a:pPr>
              <a:lnSpc>
                <a:spcPct val="150000"/>
              </a:lnSpc>
            </a:pPr>
            <a:r>
              <a:rPr lang="en-US" altLang="zh-CN" dirty="0"/>
              <a:t>Level 1a  OBC-DARK</a:t>
            </a:r>
            <a:r>
              <a:rPr lang="zh-CN" altLang="en-US" dirty="0"/>
              <a:t> </a:t>
            </a:r>
            <a:endParaRPr lang="en-US" altLang="zh-CN" dirty="0"/>
          </a:p>
        </p:txBody>
      </p:sp>
      <p:sp>
        <p:nvSpPr>
          <p:cNvPr id="9" name="文本框 8">
            <a:extLst>
              <a:ext uri="{FF2B5EF4-FFF2-40B4-BE49-F238E27FC236}">
                <a16:creationId xmlns="" xmlns:a16="http://schemas.microsoft.com/office/drawing/2014/main" id="{C11AC216-8E4E-0480-6666-32677FC2F41B}"/>
              </a:ext>
            </a:extLst>
          </p:cNvPr>
          <p:cNvSpPr txBox="1"/>
          <p:nvPr/>
        </p:nvSpPr>
        <p:spPr>
          <a:xfrm>
            <a:off x="9532877" y="2979148"/>
            <a:ext cx="1911350" cy="369332"/>
          </a:xfrm>
          <a:prstGeom prst="rect">
            <a:avLst/>
          </a:prstGeom>
          <a:noFill/>
        </p:spPr>
        <p:txBody>
          <a:bodyPr wrap="square" rtlCol="0">
            <a:spAutoFit/>
          </a:bodyPr>
          <a:lstStyle/>
          <a:p>
            <a:r>
              <a:rPr lang="en-US" altLang="zh-CN" dirty="0">
                <a:solidFill>
                  <a:srgbClr val="C00000"/>
                </a:solidFill>
              </a:rPr>
              <a:t>Level 1 product</a:t>
            </a:r>
            <a:endParaRPr lang="zh-CN" altLang="en-US" dirty="0">
              <a:solidFill>
                <a:srgbClr val="C00000"/>
              </a:solidFill>
            </a:endParaRPr>
          </a:p>
        </p:txBody>
      </p:sp>
      <p:sp>
        <p:nvSpPr>
          <p:cNvPr id="10" name="箭头: 右 9">
            <a:extLst>
              <a:ext uri="{FF2B5EF4-FFF2-40B4-BE49-F238E27FC236}">
                <a16:creationId xmlns="" xmlns:a16="http://schemas.microsoft.com/office/drawing/2014/main" id="{697F5D63-FC9A-40A2-969E-7475D3A49779}"/>
              </a:ext>
            </a:extLst>
          </p:cNvPr>
          <p:cNvSpPr/>
          <p:nvPr/>
        </p:nvSpPr>
        <p:spPr>
          <a:xfrm>
            <a:off x="7873361" y="3884341"/>
            <a:ext cx="874453" cy="457193"/>
          </a:xfrm>
          <a:prstGeom prst="rightArrow">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7140409"/>
      </p:ext>
    </p:extLst>
  </p:cSld>
  <p:clrMapOvr>
    <a:masterClrMapping/>
  </p:clrMapOvr>
  <mc:AlternateContent xmlns:mc="http://schemas.openxmlformats.org/markup-compatibility/2006" xmlns:p14="http://schemas.microsoft.com/office/powerpoint/2010/main">
    <mc:Choice Requires="p14">
      <p:transition p14:dur="0" advTm="77783"/>
    </mc:Choice>
    <mc:Fallback xmlns="">
      <p:transition advTm="7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3127C4-A795-63B8-7883-46BD15FE67DC}"/>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The OMS-nadir L01b products</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 xmlns:a16="http://schemas.microsoft.com/office/drawing/2014/main" id="{D728D1F9-6526-F9DA-76C3-61C2E06B55E5}"/>
              </a:ext>
            </a:extLst>
          </p:cNvPr>
          <p:cNvSpPr>
            <a:spLocks noGrp="1"/>
          </p:cNvSpPr>
          <p:nvPr>
            <p:ph type="sldNum" sz="quarter" idx="12"/>
          </p:nvPr>
        </p:nvSpPr>
        <p:spPr/>
        <p:txBody>
          <a:bodyPr/>
          <a:lstStyle/>
          <a:p>
            <a:fld id="{78A5EDB2-FF0E-4124-9532-4C0F0FE2EB74}" type="slidenum">
              <a:rPr lang="zh-CN" altLang="en-US" smtClean="0">
                <a:latin typeface="Times New Roman" panose="02020603050405020304" pitchFamily="18" charset="0"/>
                <a:cs typeface="Times New Roman" panose="02020603050405020304" pitchFamily="18" charset="0"/>
              </a:rPr>
              <a:t>21</a:t>
            </a:fld>
            <a:endParaRPr lang="zh-CN" altLang="en-US"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 xmlns:a16="http://schemas.microsoft.com/office/drawing/2014/main" id="{8EF186AE-F054-C265-943B-3D3FBF694DB1}"/>
              </a:ext>
            </a:extLst>
          </p:cNvPr>
          <p:cNvSpPr txBox="1"/>
          <p:nvPr/>
        </p:nvSpPr>
        <p:spPr>
          <a:xfrm>
            <a:off x="1661823" y="1174001"/>
            <a:ext cx="3053301"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Radiance product</a:t>
            </a:r>
            <a:endParaRPr lang="zh-CN" altLang="en-US" b="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 xmlns:a16="http://schemas.microsoft.com/office/drawing/2014/main" id="{329A427F-6B52-6348-5E0B-2C68CDC634BA}"/>
              </a:ext>
            </a:extLst>
          </p:cNvPr>
          <p:cNvSpPr txBox="1"/>
          <p:nvPr/>
        </p:nvSpPr>
        <p:spPr>
          <a:xfrm>
            <a:off x="8152739" y="1174001"/>
            <a:ext cx="3053301"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Irradiance product</a:t>
            </a:r>
            <a:endParaRPr lang="zh-CN" altLang="en-US" b="1" dirty="0">
              <a:latin typeface="Times New Roman" panose="02020603050405020304" pitchFamily="18" charset="0"/>
              <a:cs typeface="Times New Roman" panose="02020603050405020304" pitchFamily="18" charset="0"/>
            </a:endParaRPr>
          </a:p>
        </p:txBody>
      </p:sp>
      <p:graphicFrame>
        <p:nvGraphicFramePr>
          <p:cNvPr id="11" name="表格 10">
            <a:extLst>
              <a:ext uri="{FF2B5EF4-FFF2-40B4-BE49-F238E27FC236}">
                <a16:creationId xmlns="" xmlns:a16="http://schemas.microsoft.com/office/drawing/2014/main" id="{5BE541D5-6153-80D7-B4A0-3BA8488509B8}"/>
              </a:ext>
            </a:extLst>
          </p:cNvPr>
          <p:cNvGraphicFramePr>
            <a:graphicFrameLocks noGrp="1"/>
          </p:cNvGraphicFramePr>
          <p:nvPr>
            <p:extLst>
              <p:ext uri="{D42A27DB-BD31-4B8C-83A1-F6EECF244321}">
                <p14:modId xmlns:p14="http://schemas.microsoft.com/office/powerpoint/2010/main" val="4253014992"/>
              </p:ext>
            </p:extLst>
          </p:nvPr>
        </p:nvGraphicFramePr>
        <p:xfrm>
          <a:off x="357810" y="1769896"/>
          <a:ext cx="6211955" cy="4813466"/>
        </p:xfrm>
        <a:graphic>
          <a:graphicData uri="http://schemas.openxmlformats.org/drawingml/2006/table">
            <a:tbl>
              <a:tblPr>
                <a:tableStyleId>{5C22544A-7EE6-4342-B048-85BDC9FD1C3A}</a:tableStyleId>
              </a:tblPr>
              <a:tblGrid>
                <a:gridCol w="576469">
                  <a:extLst>
                    <a:ext uri="{9D8B030D-6E8A-4147-A177-3AD203B41FA5}">
                      <a16:colId xmlns="" xmlns:a16="http://schemas.microsoft.com/office/drawing/2014/main" val="4252162322"/>
                    </a:ext>
                  </a:extLst>
                </a:gridCol>
                <a:gridCol w="1381539">
                  <a:extLst>
                    <a:ext uri="{9D8B030D-6E8A-4147-A177-3AD203B41FA5}">
                      <a16:colId xmlns="" xmlns:a16="http://schemas.microsoft.com/office/drawing/2014/main" val="296242082"/>
                    </a:ext>
                  </a:extLst>
                </a:gridCol>
                <a:gridCol w="4253947">
                  <a:extLst>
                    <a:ext uri="{9D8B030D-6E8A-4147-A177-3AD203B41FA5}">
                      <a16:colId xmlns="" xmlns:a16="http://schemas.microsoft.com/office/drawing/2014/main" val="1393138682"/>
                    </a:ext>
                  </a:extLst>
                </a:gridCol>
              </a:tblGrid>
              <a:tr h="149088">
                <a:tc>
                  <a:txBody>
                    <a:bodyPr/>
                    <a:lstStyle/>
                    <a:p>
                      <a:pPr algn="just"/>
                      <a:r>
                        <a:rPr lang="en-US" altLang="zh-CN" sz="1200" b="1" kern="100" dirty="0">
                          <a:effectLst/>
                          <a:latin typeface="Times New Roman" panose="02020603050405020304" pitchFamily="18" charset="0"/>
                          <a:ea typeface="等线" panose="02010600030101010101" pitchFamily="2" charset="-122"/>
                          <a:cs typeface="等线" panose="02010600030101010101" pitchFamily="2" charset="-122"/>
                        </a:rPr>
                        <a:t>Group</a:t>
                      </a:r>
                      <a:endParaRPr lang="zh-CN" sz="1200" b="1"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nchor="ctr"/>
                </a:tc>
                <a:tc>
                  <a:txBody>
                    <a:bodyPr/>
                    <a:lstStyle/>
                    <a:p>
                      <a:pPr algn="just"/>
                      <a:r>
                        <a:rPr lang="en-US" altLang="zh-CN" sz="1200" b="1" kern="100" dirty="0">
                          <a:effectLst/>
                          <a:latin typeface="Times New Roman" panose="02020603050405020304" pitchFamily="18" charset="0"/>
                          <a:ea typeface="等线" panose="02010600030101010101" pitchFamily="2" charset="-122"/>
                          <a:cs typeface="等线" panose="02010600030101010101" pitchFamily="2" charset="-122"/>
                        </a:rPr>
                        <a:t>SDS</a:t>
                      </a:r>
                      <a:endParaRPr lang="zh-CN" sz="1200" b="1"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altLang="zh-CN" sz="1200" b="1" kern="100" dirty="0">
                          <a:effectLst/>
                          <a:latin typeface="Times New Roman" panose="02020603050405020304" pitchFamily="18" charset="0"/>
                          <a:ea typeface="等线" panose="02010600030101010101" pitchFamily="2" charset="-122"/>
                          <a:cs typeface="等线" panose="02010600030101010101" pitchFamily="2" charset="-122"/>
                        </a:rPr>
                        <a:t>Description</a:t>
                      </a:r>
                      <a:endParaRPr lang="zh-CN" sz="1200" b="1"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3203447912"/>
                  </a:ext>
                </a:extLst>
              </a:tr>
              <a:tr h="323283">
                <a:tc rowSpan="14">
                  <a:txBody>
                    <a:bodyPr/>
                    <a:lstStyle/>
                    <a:p>
                      <a:pPr algn="just"/>
                      <a:r>
                        <a:rPr lang="en-US" sz="1200" kern="100" dirty="0">
                          <a:effectLst/>
                        </a:rPr>
                        <a:t>Geolocation</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nchor="ctr"/>
                </a:tc>
                <a:tc>
                  <a:txBody>
                    <a:bodyPr/>
                    <a:lstStyle/>
                    <a:p>
                      <a:pPr algn="just"/>
                      <a:r>
                        <a:rPr lang="en-US" sz="1200" kern="100" dirty="0" err="1">
                          <a:effectLst/>
                        </a:rPr>
                        <a:t>Day_Count</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a:effectLst/>
                        </a:rPr>
                        <a:t>Day_count for each measurement from 12:00 of 2000/01/01 UTC.</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118914749"/>
                  </a:ext>
                </a:extLst>
              </a:tr>
              <a:tr h="338664">
                <a:tc vMerge="1">
                  <a:txBody>
                    <a:bodyPr/>
                    <a:lstStyle/>
                    <a:p>
                      <a:endParaRPr lang="zh-CN" altLang="en-US"/>
                    </a:p>
                  </a:txBody>
                  <a:tcPr/>
                </a:tc>
                <a:tc>
                  <a:txBody>
                    <a:bodyPr/>
                    <a:lstStyle/>
                    <a:p>
                      <a:pPr algn="just"/>
                      <a:r>
                        <a:rPr lang="en-US" sz="1200" kern="100">
                          <a:effectLst/>
                        </a:rPr>
                        <a:t>Millisec_Count</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a:effectLst/>
                        </a:rPr>
                        <a:t>Millisecond count from 12:00 am of each day for the beginning time of earth observation in each scan line.</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1026345764"/>
                  </a:ext>
                </a:extLst>
              </a:tr>
              <a:tr h="215522">
                <a:tc vMerge="1">
                  <a:txBody>
                    <a:bodyPr/>
                    <a:lstStyle/>
                    <a:p>
                      <a:endParaRPr lang="zh-CN" altLang="en-US"/>
                    </a:p>
                  </a:txBody>
                  <a:tcPr/>
                </a:tc>
                <a:tc>
                  <a:txBody>
                    <a:bodyPr/>
                    <a:lstStyle/>
                    <a:p>
                      <a:pPr algn="just"/>
                      <a:r>
                        <a:rPr lang="en-US" sz="1200" kern="100">
                          <a:effectLst/>
                        </a:rPr>
                        <a:t>Latitude</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a:effectLst/>
                        </a:rPr>
                        <a:t>Latitude of the center of each ground pixel</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285769411"/>
                  </a:ext>
                </a:extLst>
              </a:tr>
              <a:tr h="215522">
                <a:tc vMerge="1">
                  <a:txBody>
                    <a:bodyPr/>
                    <a:lstStyle/>
                    <a:p>
                      <a:endParaRPr lang="zh-CN" altLang="en-US"/>
                    </a:p>
                  </a:txBody>
                  <a:tcPr/>
                </a:tc>
                <a:tc>
                  <a:txBody>
                    <a:bodyPr/>
                    <a:lstStyle/>
                    <a:p>
                      <a:pPr algn="just"/>
                      <a:r>
                        <a:rPr lang="en-US" sz="1200" kern="100">
                          <a:effectLst/>
                        </a:rPr>
                        <a:t>Longitude</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a:effectLst/>
                        </a:rPr>
                        <a:t>Longitude of the center of each ground pixel</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850330967"/>
                  </a:ext>
                </a:extLst>
              </a:tr>
              <a:tr h="173884">
                <a:tc vMerge="1">
                  <a:txBody>
                    <a:bodyPr/>
                    <a:lstStyle/>
                    <a:p>
                      <a:endParaRPr lang="zh-CN" altLang="en-US"/>
                    </a:p>
                  </a:txBody>
                  <a:tcPr/>
                </a:tc>
                <a:tc>
                  <a:txBody>
                    <a:bodyPr/>
                    <a:lstStyle/>
                    <a:p>
                      <a:pPr algn="just"/>
                      <a:r>
                        <a:rPr lang="en-US" sz="1200" kern="100">
                          <a:effectLst/>
                        </a:rPr>
                        <a:t>Altitude</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dirty="0">
                          <a:effectLst/>
                        </a:rPr>
                        <a:t>Altitude of each pixel on earth topography with terrain correction</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650493321"/>
                  </a:ext>
                </a:extLst>
              </a:tr>
              <a:tr h="215522">
                <a:tc vMerge="1">
                  <a:txBody>
                    <a:bodyPr/>
                    <a:lstStyle/>
                    <a:p>
                      <a:endParaRPr lang="zh-CN" altLang="en-US"/>
                    </a:p>
                  </a:txBody>
                  <a:tcPr/>
                </a:tc>
                <a:tc>
                  <a:txBody>
                    <a:bodyPr/>
                    <a:lstStyle/>
                    <a:p>
                      <a:pPr algn="just"/>
                      <a:r>
                        <a:rPr lang="en-US" sz="1200" kern="100" dirty="0" err="1">
                          <a:effectLst/>
                        </a:rPr>
                        <a:t>Satellite_Altitude</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0" dirty="0">
                          <a:effectLst/>
                        </a:rPr>
                        <a:t>The altitude of the spacecraft</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nchor="ctr"/>
                </a:tc>
                <a:extLst>
                  <a:ext uri="{0D108BD9-81ED-4DB2-BD59-A6C34878D82A}">
                    <a16:rowId xmlns="" xmlns:a16="http://schemas.microsoft.com/office/drawing/2014/main" val="2580460394"/>
                  </a:ext>
                </a:extLst>
              </a:tr>
              <a:tr h="215522">
                <a:tc vMerge="1">
                  <a:txBody>
                    <a:bodyPr/>
                    <a:lstStyle/>
                    <a:p>
                      <a:endParaRPr lang="zh-CN" altLang="en-US"/>
                    </a:p>
                  </a:txBody>
                  <a:tcPr/>
                </a:tc>
                <a:tc>
                  <a:txBody>
                    <a:bodyPr/>
                    <a:lstStyle/>
                    <a:p>
                      <a:pPr algn="just"/>
                      <a:r>
                        <a:rPr lang="en-US" sz="1200" kern="100">
                          <a:effectLst/>
                        </a:rPr>
                        <a:t>Satellite_Latitude </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0" dirty="0">
                          <a:effectLst/>
                        </a:rPr>
                        <a:t>The </a:t>
                      </a:r>
                      <a:r>
                        <a:rPr lang="en-US" sz="1200" kern="100" dirty="0">
                          <a:effectLst/>
                        </a:rPr>
                        <a:t>latitude</a:t>
                      </a:r>
                      <a:r>
                        <a:rPr lang="en-US" sz="1200" kern="0" dirty="0">
                          <a:effectLst/>
                        </a:rPr>
                        <a:t> of the spacecraft</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2354285646"/>
                  </a:ext>
                </a:extLst>
              </a:tr>
              <a:tr h="215522">
                <a:tc vMerge="1">
                  <a:txBody>
                    <a:bodyPr/>
                    <a:lstStyle/>
                    <a:p>
                      <a:endParaRPr lang="zh-CN" altLang="en-US"/>
                    </a:p>
                  </a:txBody>
                  <a:tcPr/>
                </a:tc>
                <a:tc>
                  <a:txBody>
                    <a:bodyPr/>
                    <a:lstStyle/>
                    <a:p>
                      <a:pPr algn="just"/>
                      <a:r>
                        <a:rPr lang="en-US" sz="1200" kern="100">
                          <a:effectLst/>
                        </a:rPr>
                        <a:t>Satellite_Longitude</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0" dirty="0">
                          <a:effectLst/>
                        </a:rPr>
                        <a:t>The </a:t>
                      </a:r>
                      <a:r>
                        <a:rPr lang="en-US" sz="1200" kern="100" dirty="0">
                          <a:effectLst/>
                        </a:rPr>
                        <a:t>longitude</a:t>
                      </a:r>
                      <a:r>
                        <a:rPr lang="en-US" sz="1200" kern="0" dirty="0">
                          <a:effectLst/>
                        </a:rPr>
                        <a:t> of the spacecraft</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445258040"/>
                  </a:ext>
                </a:extLst>
              </a:tr>
              <a:tr h="215522">
                <a:tc vMerge="1">
                  <a:txBody>
                    <a:bodyPr/>
                    <a:lstStyle/>
                    <a:p>
                      <a:endParaRPr lang="zh-CN" altLang="en-US"/>
                    </a:p>
                  </a:txBody>
                  <a:tcPr/>
                </a:tc>
                <a:tc>
                  <a:txBody>
                    <a:bodyPr/>
                    <a:lstStyle/>
                    <a:p>
                      <a:pPr algn="just"/>
                      <a:r>
                        <a:rPr lang="en-US" sz="1200" kern="100">
                          <a:effectLst/>
                        </a:rPr>
                        <a:t>Solar_Azimuth</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0" dirty="0">
                          <a:effectLst/>
                        </a:rPr>
                        <a:t>Solar azimuth angle at the ground pixel location</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3513210010"/>
                  </a:ext>
                </a:extLst>
              </a:tr>
              <a:tr h="215522">
                <a:tc vMerge="1">
                  <a:txBody>
                    <a:bodyPr/>
                    <a:lstStyle/>
                    <a:p>
                      <a:endParaRPr lang="zh-CN" altLang="en-US"/>
                    </a:p>
                  </a:txBody>
                  <a:tcPr/>
                </a:tc>
                <a:tc>
                  <a:txBody>
                    <a:bodyPr/>
                    <a:lstStyle/>
                    <a:p>
                      <a:pPr algn="just"/>
                      <a:r>
                        <a:rPr lang="en-US" sz="1200" kern="100" dirty="0" err="1">
                          <a:effectLst/>
                        </a:rPr>
                        <a:t>Solar_Zenith</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0" dirty="0">
                          <a:effectLst/>
                        </a:rPr>
                        <a:t>Solar zenith angle at the ground pixel location</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2684484972"/>
                  </a:ext>
                </a:extLst>
              </a:tr>
              <a:tr h="323283">
                <a:tc vMerge="1">
                  <a:txBody>
                    <a:bodyPr/>
                    <a:lstStyle/>
                    <a:p>
                      <a:endParaRPr lang="zh-CN" altLang="en-US"/>
                    </a:p>
                  </a:txBody>
                  <a:tcPr/>
                </a:tc>
                <a:tc>
                  <a:txBody>
                    <a:bodyPr/>
                    <a:lstStyle/>
                    <a:p>
                      <a:pPr algn="just"/>
                      <a:r>
                        <a:rPr lang="en-US" sz="1200" kern="100">
                          <a:effectLst/>
                        </a:rPr>
                        <a:t>Sensor_Azimuth</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0" dirty="0">
                          <a:effectLst/>
                        </a:rPr>
                        <a:t>Azimuth angle of the satellite at the ground pixel location</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1855143788"/>
                  </a:ext>
                </a:extLst>
              </a:tr>
              <a:tr h="215522">
                <a:tc vMerge="1">
                  <a:txBody>
                    <a:bodyPr/>
                    <a:lstStyle/>
                    <a:p>
                      <a:endParaRPr lang="zh-CN" altLang="en-US"/>
                    </a:p>
                  </a:txBody>
                  <a:tcPr/>
                </a:tc>
                <a:tc>
                  <a:txBody>
                    <a:bodyPr/>
                    <a:lstStyle/>
                    <a:p>
                      <a:pPr algn="just"/>
                      <a:r>
                        <a:rPr lang="en-US" sz="1200" kern="100">
                          <a:effectLst/>
                        </a:rPr>
                        <a:t>Sensor_Zenith </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0" dirty="0">
                          <a:effectLst/>
                        </a:rPr>
                        <a:t>Zenith angle of the satellite at the ground pixel location</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446403397"/>
                  </a:ext>
                </a:extLst>
              </a:tr>
              <a:tr h="107761">
                <a:tc vMerge="1">
                  <a:txBody>
                    <a:bodyPr/>
                    <a:lstStyle/>
                    <a:p>
                      <a:endParaRPr lang="zh-CN" altLang="en-US"/>
                    </a:p>
                  </a:txBody>
                  <a:tcPr/>
                </a:tc>
                <a:tc>
                  <a:txBody>
                    <a:bodyPr/>
                    <a:lstStyle/>
                    <a:p>
                      <a:pPr algn="just"/>
                      <a:r>
                        <a:rPr lang="en-US" sz="1200" kern="100">
                          <a:effectLst/>
                        </a:rPr>
                        <a:t>Land_Sea_Mask</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0" dirty="0">
                          <a:effectLst/>
                        </a:rPr>
                        <a:t>Land sea mask</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1079373562"/>
                  </a:ext>
                </a:extLst>
              </a:tr>
              <a:tr h="107761">
                <a:tc vMerge="1">
                  <a:txBody>
                    <a:bodyPr/>
                    <a:lstStyle/>
                    <a:p>
                      <a:endParaRPr lang="zh-CN" altLang="en-US"/>
                    </a:p>
                  </a:txBody>
                  <a:tcPr/>
                </a:tc>
                <a:tc>
                  <a:txBody>
                    <a:bodyPr/>
                    <a:lstStyle/>
                    <a:p>
                      <a:pPr algn="just"/>
                      <a:r>
                        <a:rPr lang="en-US" sz="1200" kern="100">
                          <a:effectLst/>
                        </a:rPr>
                        <a:t>Land_Cover</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dirty="0">
                          <a:effectLst/>
                        </a:rPr>
                        <a:t>Land cover</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2019243239"/>
                  </a:ext>
                </a:extLst>
              </a:tr>
              <a:tr h="215522">
                <a:tc rowSpan="4">
                  <a:txBody>
                    <a:bodyPr/>
                    <a:lstStyle/>
                    <a:p>
                      <a:pPr algn="just"/>
                      <a:r>
                        <a:rPr lang="en-US" sz="1200" kern="100">
                          <a:effectLst/>
                        </a:rPr>
                        <a:t>Data</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nchor="ctr"/>
                </a:tc>
                <a:tc>
                  <a:txBody>
                    <a:bodyPr/>
                    <a:lstStyle/>
                    <a:p>
                      <a:pPr algn="just"/>
                      <a:r>
                        <a:rPr lang="en-US" sz="1200" kern="100">
                          <a:effectLst/>
                        </a:rPr>
                        <a:t>Wavelength</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0">
                          <a:effectLst/>
                        </a:rPr>
                        <a:t>Spectral channel wavelength</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nchor="ctr"/>
                </a:tc>
                <a:extLst>
                  <a:ext uri="{0D108BD9-81ED-4DB2-BD59-A6C34878D82A}">
                    <a16:rowId xmlns="" xmlns:a16="http://schemas.microsoft.com/office/drawing/2014/main" val="2196348685"/>
                  </a:ext>
                </a:extLst>
              </a:tr>
              <a:tr h="215522">
                <a:tc vMerge="1">
                  <a:txBody>
                    <a:bodyPr/>
                    <a:lstStyle/>
                    <a:p>
                      <a:endParaRPr lang="zh-CN" altLang="en-US"/>
                    </a:p>
                  </a:txBody>
                  <a:tcPr/>
                </a:tc>
                <a:tc>
                  <a:txBody>
                    <a:bodyPr/>
                    <a:lstStyle/>
                    <a:p>
                      <a:pPr algn="just"/>
                      <a:r>
                        <a:rPr lang="en-US" sz="1200" kern="100">
                          <a:effectLst/>
                        </a:rPr>
                        <a:t>Radiance</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0" dirty="0">
                          <a:effectLst/>
                        </a:rPr>
                        <a:t>Measured spectral radiance for each spectral pixel</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955082789"/>
                  </a:ext>
                </a:extLst>
              </a:tr>
              <a:tr h="107761">
                <a:tc vMerge="1">
                  <a:txBody>
                    <a:bodyPr/>
                    <a:lstStyle/>
                    <a:p>
                      <a:endParaRPr lang="zh-CN" altLang="en-US"/>
                    </a:p>
                  </a:txBody>
                  <a:tcPr/>
                </a:tc>
                <a:tc>
                  <a:txBody>
                    <a:bodyPr/>
                    <a:lstStyle/>
                    <a:p>
                      <a:pPr algn="just"/>
                      <a:r>
                        <a:rPr lang="en-US" sz="1200" kern="100">
                          <a:effectLst/>
                        </a:rPr>
                        <a:t>Integration_Time</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dirty="0">
                          <a:effectLst/>
                        </a:rPr>
                        <a:t>Integration time</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3828691317"/>
                  </a:ext>
                </a:extLst>
              </a:tr>
              <a:tr h="107761">
                <a:tc vMerge="1">
                  <a:txBody>
                    <a:bodyPr/>
                    <a:lstStyle/>
                    <a:p>
                      <a:endParaRPr lang="zh-CN" altLang="en-US"/>
                    </a:p>
                  </a:txBody>
                  <a:tcPr/>
                </a:tc>
                <a:tc>
                  <a:txBody>
                    <a:bodyPr/>
                    <a:lstStyle/>
                    <a:p>
                      <a:pPr algn="just"/>
                      <a:r>
                        <a:rPr lang="en-US" sz="1200" kern="100">
                          <a:effectLst/>
                        </a:rPr>
                        <a:t>Gain</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dirty="0">
                          <a:effectLst/>
                        </a:rPr>
                        <a:t>Gain</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4187359485"/>
                  </a:ext>
                </a:extLst>
              </a:tr>
              <a:tr h="107761">
                <a:tc rowSpan="3">
                  <a:txBody>
                    <a:bodyPr/>
                    <a:lstStyle/>
                    <a:p>
                      <a:pPr algn="just"/>
                      <a:r>
                        <a:rPr lang="en-US" sz="1200" kern="100">
                          <a:effectLst/>
                        </a:rPr>
                        <a:t>QA</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nchor="ctr"/>
                </a:tc>
                <a:tc>
                  <a:txBody>
                    <a:bodyPr/>
                    <a:lstStyle/>
                    <a:p>
                      <a:pPr algn="just"/>
                      <a:r>
                        <a:rPr lang="en-US" sz="1200" kern="100">
                          <a:effectLst/>
                        </a:rPr>
                        <a:t>QA_Flag_Scnline</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dirty="0">
                          <a:effectLst/>
                        </a:rPr>
                        <a:t>Scan line quality flag</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4165361262"/>
                  </a:ext>
                </a:extLst>
              </a:tr>
              <a:tr h="107761">
                <a:tc vMerge="1">
                  <a:txBody>
                    <a:bodyPr/>
                    <a:lstStyle/>
                    <a:p>
                      <a:endParaRPr lang="zh-CN" altLang="en-US"/>
                    </a:p>
                  </a:txBody>
                  <a:tcPr/>
                </a:tc>
                <a:tc>
                  <a:txBody>
                    <a:bodyPr/>
                    <a:lstStyle/>
                    <a:p>
                      <a:pPr algn="just"/>
                      <a:r>
                        <a:rPr lang="en-US" sz="1200" kern="100">
                          <a:effectLst/>
                        </a:rPr>
                        <a:t>QA_Flag_Process</a:t>
                      </a:r>
                      <a:endParaRPr lang="zh-CN" sz="1200" kern="10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dirty="0">
                          <a:effectLst/>
                        </a:rPr>
                        <a:t>Processing quality flag</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4283987475"/>
                  </a:ext>
                </a:extLst>
              </a:tr>
              <a:tr h="107761">
                <a:tc vMerge="1">
                  <a:txBody>
                    <a:bodyPr/>
                    <a:lstStyle/>
                    <a:p>
                      <a:endParaRPr lang="zh-CN" altLang="en-US"/>
                    </a:p>
                  </a:txBody>
                  <a:tcPr/>
                </a:tc>
                <a:tc>
                  <a:txBody>
                    <a:bodyPr/>
                    <a:lstStyle/>
                    <a:p>
                      <a:pPr algn="just"/>
                      <a:r>
                        <a:rPr lang="en-US" sz="1200" kern="100" dirty="0" err="1">
                          <a:effectLst/>
                        </a:rPr>
                        <a:t>QA_Score</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sz="1200" kern="100" dirty="0">
                          <a:effectLst/>
                        </a:rPr>
                        <a:t>Observation quality score</a:t>
                      </a:r>
                      <a:endParaRPr lang="zh-CN" sz="1200"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4093615421"/>
                  </a:ext>
                </a:extLst>
              </a:tr>
            </a:tbl>
          </a:graphicData>
        </a:graphic>
      </p:graphicFrame>
      <p:graphicFrame>
        <p:nvGraphicFramePr>
          <p:cNvPr id="12" name="表格 11">
            <a:extLst>
              <a:ext uri="{FF2B5EF4-FFF2-40B4-BE49-F238E27FC236}">
                <a16:creationId xmlns="" xmlns:a16="http://schemas.microsoft.com/office/drawing/2014/main" id="{7110234D-9F82-6D84-892D-6691601B0B08}"/>
              </a:ext>
            </a:extLst>
          </p:cNvPr>
          <p:cNvGraphicFramePr>
            <a:graphicFrameLocks noGrp="1"/>
          </p:cNvGraphicFramePr>
          <p:nvPr>
            <p:extLst>
              <p:ext uri="{D42A27DB-BD31-4B8C-83A1-F6EECF244321}">
                <p14:modId xmlns:p14="http://schemas.microsoft.com/office/powerpoint/2010/main" val="3340530810"/>
              </p:ext>
            </p:extLst>
          </p:nvPr>
        </p:nvGraphicFramePr>
        <p:xfrm>
          <a:off x="6857999" y="1767765"/>
          <a:ext cx="5098774" cy="4638825"/>
        </p:xfrm>
        <a:graphic>
          <a:graphicData uri="http://schemas.openxmlformats.org/drawingml/2006/table">
            <a:tbl>
              <a:tblPr>
                <a:tableStyleId>{5C22544A-7EE6-4342-B048-85BDC9FD1C3A}</a:tableStyleId>
              </a:tblPr>
              <a:tblGrid>
                <a:gridCol w="596348">
                  <a:extLst>
                    <a:ext uri="{9D8B030D-6E8A-4147-A177-3AD203B41FA5}">
                      <a16:colId xmlns="" xmlns:a16="http://schemas.microsoft.com/office/drawing/2014/main" val="1554559708"/>
                    </a:ext>
                  </a:extLst>
                </a:gridCol>
                <a:gridCol w="1719470">
                  <a:extLst>
                    <a:ext uri="{9D8B030D-6E8A-4147-A177-3AD203B41FA5}">
                      <a16:colId xmlns="" xmlns:a16="http://schemas.microsoft.com/office/drawing/2014/main" val="1319018003"/>
                    </a:ext>
                  </a:extLst>
                </a:gridCol>
                <a:gridCol w="2782956">
                  <a:extLst>
                    <a:ext uri="{9D8B030D-6E8A-4147-A177-3AD203B41FA5}">
                      <a16:colId xmlns="" xmlns:a16="http://schemas.microsoft.com/office/drawing/2014/main" val="1380209204"/>
                    </a:ext>
                  </a:extLst>
                </a:gridCol>
              </a:tblGrid>
              <a:tr h="130808">
                <a:tc>
                  <a:txBody>
                    <a:bodyPr/>
                    <a:lstStyle/>
                    <a:p>
                      <a:pPr algn="just"/>
                      <a:r>
                        <a:rPr lang="en-US" altLang="zh-CN" sz="1200" b="1" kern="100" dirty="0">
                          <a:effectLst/>
                          <a:latin typeface="Times New Roman" panose="02020603050405020304" pitchFamily="18" charset="0"/>
                          <a:ea typeface="等线" panose="02010600030101010101" pitchFamily="2" charset="-122"/>
                          <a:cs typeface="等线" panose="02010600030101010101" pitchFamily="2" charset="-122"/>
                        </a:rPr>
                        <a:t>Group</a:t>
                      </a:r>
                      <a:endParaRPr lang="zh-CN" sz="1200" b="1"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nchor="ctr"/>
                </a:tc>
                <a:tc>
                  <a:txBody>
                    <a:bodyPr/>
                    <a:lstStyle/>
                    <a:p>
                      <a:pPr algn="just"/>
                      <a:r>
                        <a:rPr lang="en-US" altLang="zh-CN" sz="1200" b="1" kern="100" dirty="0">
                          <a:effectLst/>
                          <a:latin typeface="Times New Roman" panose="02020603050405020304" pitchFamily="18" charset="0"/>
                          <a:ea typeface="等线" panose="02010600030101010101" pitchFamily="2" charset="-122"/>
                          <a:cs typeface="等线" panose="02010600030101010101" pitchFamily="2" charset="-122"/>
                        </a:rPr>
                        <a:t>SDS</a:t>
                      </a:r>
                      <a:endParaRPr lang="zh-CN" sz="1200" b="1"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tc>
                  <a:txBody>
                    <a:bodyPr/>
                    <a:lstStyle/>
                    <a:p>
                      <a:pPr algn="just"/>
                      <a:r>
                        <a:rPr lang="en-US" altLang="zh-CN" sz="1200" b="1" kern="100" dirty="0">
                          <a:effectLst/>
                          <a:latin typeface="Times New Roman" panose="02020603050405020304" pitchFamily="18" charset="0"/>
                          <a:ea typeface="等线" panose="02010600030101010101" pitchFamily="2" charset="-122"/>
                          <a:cs typeface="等线" panose="02010600030101010101" pitchFamily="2" charset="-122"/>
                        </a:rPr>
                        <a:t>Description</a:t>
                      </a:r>
                      <a:endParaRPr lang="zh-CN" sz="1200" b="1" kern="100" dirty="0">
                        <a:effectLst/>
                        <a:latin typeface="Times New Roman" panose="02020603050405020304" pitchFamily="18" charset="0"/>
                        <a:ea typeface="等线" panose="02010600030101010101" pitchFamily="2" charset="-122"/>
                        <a:cs typeface="等线" panose="02010600030101010101" pitchFamily="2" charset="-122"/>
                      </a:endParaRPr>
                    </a:p>
                  </a:txBody>
                  <a:tcPr marL="46183" marR="46183" marT="0" marB="0"/>
                </a:tc>
                <a:extLst>
                  <a:ext uri="{0D108BD9-81ED-4DB2-BD59-A6C34878D82A}">
                    <a16:rowId xmlns="" xmlns:a16="http://schemas.microsoft.com/office/drawing/2014/main" val="328867302"/>
                  </a:ext>
                </a:extLst>
              </a:tr>
              <a:tr h="366263">
                <a:tc rowSpan="15">
                  <a:txBody>
                    <a:bodyPr/>
                    <a:lstStyle/>
                    <a:p>
                      <a:pPr algn="just"/>
                      <a:r>
                        <a:rPr lang="en-US" sz="1200" kern="100">
                          <a:effectLst/>
                        </a:rPr>
                        <a:t> </a:t>
                      </a:r>
                      <a:endParaRPr lang="zh-CN" sz="1200" kern="100">
                        <a:effectLst/>
                        <a:latin typeface="Times New Roman" panose="02020603050405020304" pitchFamily="18" charset="0"/>
                        <a:ea typeface="宋体" panose="02010600030101010101" pitchFamily="2" charset="-122"/>
                      </a:endParaRPr>
                    </a:p>
                  </a:txBody>
                  <a:tcPr marL="52323" marR="52323" marT="0" marB="0" anchor="ctr"/>
                </a:tc>
                <a:tc>
                  <a:txBody>
                    <a:bodyPr/>
                    <a:lstStyle/>
                    <a:p>
                      <a:pPr algn="just"/>
                      <a:r>
                        <a:rPr lang="en-US" sz="1200" kern="100">
                          <a:effectLst/>
                        </a:rPr>
                        <a:t>Day_Count</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100">
                          <a:effectLst/>
                        </a:rPr>
                        <a:t>Day count for each measurement from 12:00 of 2000/01/01 UTC.</a:t>
                      </a:r>
                      <a:endParaRPr lang="zh-CN" sz="1200" kern="10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2673892637"/>
                  </a:ext>
                </a:extLst>
              </a:tr>
              <a:tr h="610438">
                <a:tc vMerge="1">
                  <a:txBody>
                    <a:bodyPr/>
                    <a:lstStyle/>
                    <a:p>
                      <a:endParaRPr lang="zh-CN" altLang="en-US"/>
                    </a:p>
                  </a:txBody>
                  <a:tcPr/>
                </a:tc>
                <a:tc>
                  <a:txBody>
                    <a:bodyPr/>
                    <a:lstStyle/>
                    <a:p>
                      <a:pPr algn="just"/>
                      <a:r>
                        <a:rPr lang="en-US" sz="1200" kern="100">
                          <a:effectLst/>
                        </a:rPr>
                        <a:t>Millisec_Count</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100">
                          <a:effectLst/>
                        </a:rPr>
                        <a:t>Millisecond count from 12:00 am of each day for the beginning time of earth observation in each scan line.</a:t>
                      </a:r>
                      <a:endParaRPr lang="zh-CN" sz="1200" kern="10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2638034206"/>
                  </a:ext>
                </a:extLst>
              </a:tr>
              <a:tr h="244175">
                <a:tc vMerge="1">
                  <a:txBody>
                    <a:bodyPr/>
                    <a:lstStyle/>
                    <a:p>
                      <a:endParaRPr lang="zh-CN" altLang="en-US"/>
                    </a:p>
                  </a:txBody>
                  <a:tcPr/>
                </a:tc>
                <a:tc>
                  <a:txBody>
                    <a:bodyPr/>
                    <a:lstStyle/>
                    <a:p>
                      <a:pPr algn="just"/>
                      <a:r>
                        <a:rPr lang="en-US" sz="1200" kern="100">
                          <a:effectLst/>
                        </a:rPr>
                        <a:t>Wavelength_UV1</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0">
                          <a:effectLst/>
                        </a:rPr>
                        <a:t>Spectral channel wavelength at UV1 band </a:t>
                      </a:r>
                      <a:endParaRPr lang="zh-CN" sz="1200" kern="100">
                        <a:effectLst/>
                        <a:latin typeface="Times New Roman" panose="02020603050405020304" pitchFamily="18" charset="0"/>
                        <a:ea typeface="宋体" panose="02010600030101010101" pitchFamily="2" charset="-122"/>
                      </a:endParaRPr>
                    </a:p>
                  </a:txBody>
                  <a:tcPr marL="52323" marR="52323" marT="0" marB="0" anchor="ctr"/>
                </a:tc>
                <a:extLst>
                  <a:ext uri="{0D108BD9-81ED-4DB2-BD59-A6C34878D82A}">
                    <a16:rowId xmlns="" xmlns:a16="http://schemas.microsoft.com/office/drawing/2014/main" val="3980241603"/>
                  </a:ext>
                </a:extLst>
              </a:tr>
              <a:tr h="244175">
                <a:tc vMerge="1">
                  <a:txBody>
                    <a:bodyPr/>
                    <a:lstStyle/>
                    <a:p>
                      <a:endParaRPr lang="zh-CN" altLang="en-US"/>
                    </a:p>
                  </a:txBody>
                  <a:tcPr/>
                </a:tc>
                <a:tc>
                  <a:txBody>
                    <a:bodyPr/>
                    <a:lstStyle/>
                    <a:p>
                      <a:pPr algn="just"/>
                      <a:r>
                        <a:rPr lang="en-US" sz="1200" kern="100">
                          <a:effectLst/>
                        </a:rPr>
                        <a:t>Wavelength_UV2</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0">
                          <a:effectLst/>
                        </a:rPr>
                        <a:t>Spectral channel wavelength at UV2 band</a:t>
                      </a:r>
                      <a:endParaRPr lang="zh-CN" sz="1200" kern="100">
                        <a:effectLst/>
                        <a:latin typeface="Times New Roman" panose="02020603050405020304" pitchFamily="18" charset="0"/>
                        <a:ea typeface="宋体" panose="02010600030101010101" pitchFamily="2" charset="-122"/>
                      </a:endParaRPr>
                    </a:p>
                  </a:txBody>
                  <a:tcPr marL="52323" marR="52323" marT="0" marB="0" anchor="ctr"/>
                </a:tc>
                <a:extLst>
                  <a:ext uri="{0D108BD9-81ED-4DB2-BD59-A6C34878D82A}">
                    <a16:rowId xmlns="" xmlns:a16="http://schemas.microsoft.com/office/drawing/2014/main" val="2535330872"/>
                  </a:ext>
                </a:extLst>
              </a:tr>
              <a:tr h="244175">
                <a:tc vMerge="1">
                  <a:txBody>
                    <a:bodyPr/>
                    <a:lstStyle/>
                    <a:p>
                      <a:endParaRPr lang="zh-CN" altLang="en-US"/>
                    </a:p>
                  </a:txBody>
                  <a:tcPr/>
                </a:tc>
                <a:tc>
                  <a:txBody>
                    <a:bodyPr/>
                    <a:lstStyle/>
                    <a:p>
                      <a:pPr algn="just"/>
                      <a:r>
                        <a:rPr lang="en-US" sz="1200" kern="100">
                          <a:effectLst/>
                        </a:rPr>
                        <a:t>Wavelength_VIS</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0">
                          <a:effectLst/>
                        </a:rPr>
                        <a:t>Spectral channel wavelength at VIS band</a:t>
                      </a:r>
                      <a:endParaRPr lang="zh-CN" sz="1200" kern="100">
                        <a:effectLst/>
                        <a:latin typeface="Times New Roman" panose="02020603050405020304" pitchFamily="18" charset="0"/>
                        <a:ea typeface="宋体" panose="02010600030101010101" pitchFamily="2" charset="-122"/>
                      </a:endParaRPr>
                    </a:p>
                  </a:txBody>
                  <a:tcPr marL="52323" marR="52323" marT="0" marB="0" anchor="ctr"/>
                </a:tc>
                <a:extLst>
                  <a:ext uri="{0D108BD9-81ED-4DB2-BD59-A6C34878D82A}">
                    <a16:rowId xmlns="" xmlns:a16="http://schemas.microsoft.com/office/drawing/2014/main" val="883855870"/>
                  </a:ext>
                </a:extLst>
              </a:tr>
              <a:tr h="366263">
                <a:tc vMerge="1">
                  <a:txBody>
                    <a:bodyPr/>
                    <a:lstStyle/>
                    <a:p>
                      <a:endParaRPr lang="zh-CN" altLang="en-US"/>
                    </a:p>
                  </a:txBody>
                  <a:tcPr/>
                </a:tc>
                <a:tc>
                  <a:txBody>
                    <a:bodyPr/>
                    <a:lstStyle/>
                    <a:p>
                      <a:pPr algn="just"/>
                      <a:r>
                        <a:rPr lang="en-US" sz="1200" kern="100">
                          <a:effectLst/>
                        </a:rPr>
                        <a:t>Irradiance_UV1</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0">
                          <a:effectLst/>
                        </a:rPr>
                        <a:t>Measured spectral irradiance at UV1 band for each spectral pixel</a:t>
                      </a:r>
                      <a:endParaRPr lang="zh-CN" sz="1200" kern="10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4124224603"/>
                  </a:ext>
                </a:extLst>
              </a:tr>
              <a:tr h="366263">
                <a:tc vMerge="1">
                  <a:txBody>
                    <a:bodyPr/>
                    <a:lstStyle/>
                    <a:p>
                      <a:endParaRPr lang="zh-CN" altLang="en-US"/>
                    </a:p>
                  </a:txBody>
                  <a:tcPr/>
                </a:tc>
                <a:tc>
                  <a:txBody>
                    <a:bodyPr/>
                    <a:lstStyle/>
                    <a:p>
                      <a:pPr algn="just"/>
                      <a:r>
                        <a:rPr lang="en-US" sz="1200" kern="100">
                          <a:effectLst/>
                        </a:rPr>
                        <a:t>Irradiance_UV2</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0" dirty="0">
                          <a:effectLst/>
                        </a:rPr>
                        <a:t>Measured spectral irradiance at UV2 band for each spectral pixel</a:t>
                      </a:r>
                      <a:endParaRPr lang="zh-CN" sz="1200" kern="100" dirty="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2662589732"/>
                  </a:ext>
                </a:extLst>
              </a:tr>
              <a:tr h="366263">
                <a:tc vMerge="1">
                  <a:txBody>
                    <a:bodyPr/>
                    <a:lstStyle/>
                    <a:p>
                      <a:endParaRPr lang="zh-CN" altLang="en-US"/>
                    </a:p>
                  </a:txBody>
                  <a:tcPr/>
                </a:tc>
                <a:tc>
                  <a:txBody>
                    <a:bodyPr/>
                    <a:lstStyle/>
                    <a:p>
                      <a:pPr algn="just"/>
                      <a:r>
                        <a:rPr lang="en-US" sz="1200" kern="100" dirty="0" err="1">
                          <a:effectLst/>
                        </a:rPr>
                        <a:t>Irradiance_VIS</a:t>
                      </a:r>
                      <a:endParaRPr lang="zh-CN" sz="1200" kern="100" dirty="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0">
                          <a:effectLst/>
                        </a:rPr>
                        <a:t>Measured spectral irradiance at VIS band for each spectral pixel</a:t>
                      </a:r>
                      <a:endParaRPr lang="zh-CN" sz="1200" kern="10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114257680"/>
                  </a:ext>
                </a:extLst>
              </a:tr>
              <a:tr h="122088">
                <a:tc vMerge="1">
                  <a:txBody>
                    <a:bodyPr/>
                    <a:lstStyle/>
                    <a:p>
                      <a:endParaRPr lang="zh-CN" altLang="en-US"/>
                    </a:p>
                  </a:txBody>
                  <a:tcPr/>
                </a:tc>
                <a:tc>
                  <a:txBody>
                    <a:bodyPr/>
                    <a:lstStyle/>
                    <a:p>
                      <a:pPr algn="just"/>
                      <a:r>
                        <a:rPr lang="en-US" sz="1200" kern="100">
                          <a:effectLst/>
                        </a:rPr>
                        <a:t>QA_Flag_Scnline</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100">
                          <a:effectLst/>
                        </a:rPr>
                        <a:t>Scan line quality flag</a:t>
                      </a:r>
                      <a:endParaRPr lang="zh-CN" sz="1200" kern="10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3451632884"/>
                  </a:ext>
                </a:extLst>
              </a:tr>
              <a:tr h="244175">
                <a:tc vMerge="1">
                  <a:txBody>
                    <a:bodyPr/>
                    <a:lstStyle/>
                    <a:p>
                      <a:endParaRPr lang="zh-CN" altLang="en-US"/>
                    </a:p>
                  </a:txBody>
                  <a:tcPr/>
                </a:tc>
                <a:tc>
                  <a:txBody>
                    <a:bodyPr/>
                    <a:lstStyle/>
                    <a:p>
                      <a:pPr algn="just"/>
                      <a:r>
                        <a:rPr lang="en-US" sz="1200" kern="100">
                          <a:effectLst/>
                        </a:rPr>
                        <a:t>QA_Flag_Process_UV1</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100">
                          <a:effectLst/>
                        </a:rPr>
                        <a:t>Processing quality flag for UV1</a:t>
                      </a:r>
                      <a:endParaRPr lang="zh-CN" sz="1200" kern="10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620025149"/>
                  </a:ext>
                </a:extLst>
              </a:tr>
              <a:tr h="244175">
                <a:tc vMerge="1">
                  <a:txBody>
                    <a:bodyPr/>
                    <a:lstStyle/>
                    <a:p>
                      <a:endParaRPr lang="zh-CN" altLang="en-US"/>
                    </a:p>
                  </a:txBody>
                  <a:tcPr/>
                </a:tc>
                <a:tc>
                  <a:txBody>
                    <a:bodyPr/>
                    <a:lstStyle/>
                    <a:p>
                      <a:pPr algn="just"/>
                      <a:r>
                        <a:rPr lang="en-US" sz="1200" kern="100">
                          <a:effectLst/>
                        </a:rPr>
                        <a:t>QA_Flag_Process_UV2</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100">
                          <a:effectLst/>
                        </a:rPr>
                        <a:t>Processing quality flag for UV2</a:t>
                      </a:r>
                      <a:endParaRPr lang="zh-CN" sz="1200" kern="10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1332107812"/>
                  </a:ext>
                </a:extLst>
              </a:tr>
              <a:tr h="244175">
                <a:tc vMerge="1">
                  <a:txBody>
                    <a:bodyPr/>
                    <a:lstStyle/>
                    <a:p>
                      <a:endParaRPr lang="zh-CN" altLang="en-US"/>
                    </a:p>
                  </a:txBody>
                  <a:tcPr/>
                </a:tc>
                <a:tc>
                  <a:txBody>
                    <a:bodyPr/>
                    <a:lstStyle/>
                    <a:p>
                      <a:pPr algn="just"/>
                      <a:r>
                        <a:rPr lang="en-US" sz="1200" kern="100">
                          <a:effectLst/>
                        </a:rPr>
                        <a:t>QA_Flag_Process_VIS</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100">
                          <a:effectLst/>
                        </a:rPr>
                        <a:t>Processing quality flag for VIS</a:t>
                      </a:r>
                      <a:endParaRPr lang="zh-CN" sz="1200" kern="10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2612750607"/>
                  </a:ext>
                </a:extLst>
              </a:tr>
              <a:tr h="244175">
                <a:tc vMerge="1">
                  <a:txBody>
                    <a:bodyPr/>
                    <a:lstStyle/>
                    <a:p>
                      <a:endParaRPr lang="zh-CN" altLang="en-US"/>
                    </a:p>
                  </a:txBody>
                  <a:tcPr/>
                </a:tc>
                <a:tc>
                  <a:txBody>
                    <a:bodyPr/>
                    <a:lstStyle/>
                    <a:p>
                      <a:pPr algn="just"/>
                      <a:r>
                        <a:rPr lang="en-US" sz="1200" kern="100">
                          <a:effectLst/>
                        </a:rPr>
                        <a:t>QA_Score_UV1</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100">
                          <a:effectLst/>
                        </a:rPr>
                        <a:t>Observation quality score for UV1</a:t>
                      </a:r>
                      <a:endParaRPr lang="zh-CN" sz="1200" kern="10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3784577279"/>
                  </a:ext>
                </a:extLst>
              </a:tr>
              <a:tr h="244175">
                <a:tc vMerge="1">
                  <a:txBody>
                    <a:bodyPr/>
                    <a:lstStyle/>
                    <a:p>
                      <a:endParaRPr lang="zh-CN" altLang="en-US"/>
                    </a:p>
                  </a:txBody>
                  <a:tcPr/>
                </a:tc>
                <a:tc>
                  <a:txBody>
                    <a:bodyPr/>
                    <a:lstStyle/>
                    <a:p>
                      <a:pPr algn="just"/>
                      <a:r>
                        <a:rPr lang="en-US" sz="1200" kern="100">
                          <a:effectLst/>
                        </a:rPr>
                        <a:t>QA_Score_UV2</a:t>
                      </a:r>
                      <a:endParaRPr lang="zh-CN" sz="1200" kern="10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100">
                          <a:effectLst/>
                        </a:rPr>
                        <a:t>Observation quality score for UV2</a:t>
                      </a:r>
                      <a:endParaRPr lang="zh-CN" sz="1200" kern="10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3430246898"/>
                  </a:ext>
                </a:extLst>
              </a:tr>
              <a:tr h="244175">
                <a:tc vMerge="1">
                  <a:txBody>
                    <a:bodyPr/>
                    <a:lstStyle/>
                    <a:p>
                      <a:endParaRPr lang="zh-CN" altLang="en-US"/>
                    </a:p>
                  </a:txBody>
                  <a:tcPr/>
                </a:tc>
                <a:tc>
                  <a:txBody>
                    <a:bodyPr/>
                    <a:lstStyle/>
                    <a:p>
                      <a:pPr algn="just"/>
                      <a:r>
                        <a:rPr lang="en-US" sz="1200" kern="100" dirty="0" err="1">
                          <a:effectLst/>
                        </a:rPr>
                        <a:t>QA_Score_VIS</a:t>
                      </a:r>
                      <a:endParaRPr lang="zh-CN" sz="1200" kern="100" dirty="0">
                        <a:effectLst/>
                        <a:latin typeface="Times New Roman" panose="02020603050405020304" pitchFamily="18" charset="0"/>
                        <a:ea typeface="宋体" panose="02010600030101010101" pitchFamily="2" charset="-122"/>
                      </a:endParaRPr>
                    </a:p>
                  </a:txBody>
                  <a:tcPr marL="52323" marR="52323" marT="0" marB="0"/>
                </a:tc>
                <a:tc>
                  <a:txBody>
                    <a:bodyPr/>
                    <a:lstStyle/>
                    <a:p>
                      <a:pPr algn="just"/>
                      <a:r>
                        <a:rPr lang="en-US" sz="1200" kern="100" dirty="0">
                          <a:effectLst/>
                        </a:rPr>
                        <a:t>Observation quality score for VIS</a:t>
                      </a:r>
                      <a:endParaRPr lang="zh-CN" sz="1200" kern="100" dirty="0">
                        <a:effectLst/>
                        <a:latin typeface="Times New Roman" panose="02020603050405020304" pitchFamily="18" charset="0"/>
                        <a:ea typeface="宋体" panose="02010600030101010101" pitchFamily="2" charset="-122"/>
                      </a:endParaRPr>
                    </a:p>
                  </a:txBody>
                  <a:tcPr marL="52323" marR="52323" marT="0" marB="0"/>
                </a:tc>
                <a:extLst>
                  <a:ext uri="{0D108BD9-81ED-4DB2-BD59-A6C34878D82A}">
                    <a16:rowId xmlns="" xmlns:a16="http://schemas.microsoft.com/office/drawing/2014/main" val="3297471251"/>
                  </a:ext>
                </a:extLst>
              </a:tr>
            </a:tbl>
          </a:graphicData>
        </a:graphic>
      </p:graphicFrame>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27000188"/>
      </p:ext>
    </p:extLst>
  </p:cSld>
  <p:clrMapOvr>
    <a:masterClrMapping/>
  </p:clrMapOvr>
  <mc:AlternateContent xmlns:mc="http://schemas.openxmlformats.org/markup-compatibility/2006" xmlns:p14="http://schemas.microsoft.com/office/powerpoint/2010/main">
    <mc:Choice Requires="p14">
      <p:transition p14:dur="0" advTm="20312"/>
    </mc:Choice>
    <mc:Fallback xmlns="">
      <p:transition advTm="2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副标题 9"/>
          <p:cNvSpPr>
            <a:spLocks noGrp="1"/>
          </p:cNvSpPr>
          <p:nvPr>
            <p:ph type="subTitle" idx="1"/>
          </p:nvPr>
        </p:nvSpPr>
        <p:spPr>
          <a:xfrm>
            <a:off x="2927649" y="3717032"/>
            <a:ext cx="6565204" cy="1440160"/>
          </a:xfrm>
        </p:spPr>
        <p:txBody>
          <a:bodyPr lIns="91438" tIns="45719" rIns="91438" bIns="45719">
            <a:normAutofit lnSpcReduction="10000"/>
          </a:bodyPr>
          <a:lstStyle/>
          <a:p>
            <a:pPr algn="ctr"/>
            <a:r>
              <a:rPr lang="en-US" altLang="zh-CN" sz="3200" dirty="0"/>
              <a:t>Thank you for the attention!</a:t>
            </a:r>
          </a:p>
          <a:p>
            <a:pPr algn="ctr"/>
            <a:r>
              <a:rPr lang="en-US" altLang="zh-CN" cap="none" dirty="0" smtClean="0">
                <a:solidFill>
                  <a:schemeClr val="tx1"/>
                </a:solidFill>
              </a:rPr>
              <a:t>Email: liyuan@cma.gov.cn</a:t>
            </a:r>
            <a:endParaRPr lang="zh-CN" altLang="en-US" cap="none" dirty="0">
              <a:solidFill>
                <a:schemeClr val="tx1"/>
              </a:solidFill>
            </a:endParaRPr>
          </a:p>
        </p:txBody>
      </p:sp>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30128574"/>
      </p:ext>
    </p:extLst>
  </p:cSld>
  <p:clrMapOvr>
    <a:masterClrMapping/>
  </p:clrMapOvr>
  <mc:AlternateContent xmlns:mc="http://schemas.openxmlformats.org/markup-compatibility/2006" xmlns:p14="http://schemas.microsoft.com/office/powerpoint/2010/main">
    <mc:Choice Requires="p14">
      <p:transition spd="slow" p14:dur="2000" advTm="16114"/>
    </mc:Choice>
    <mc:Fallback xmlns="">
      <p:transition spd="slow" advTm="1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099212214"/>
              </p:ext>
            </p:extLst>
          </p:nvPr>
        </p:nvGraphicFramePr>
        <p:xfrm>
          <a:off x="520131" y="1682527"/>
          <a:ext cx="6528726" cy="4804979"/>
        </p:xfrm>
        <a:graphic>
          <a:graphicData uri="http://schemas.openxmlformats.org/drawingml/2006/table">
            <a:tbl>
              <a:tblPr>
                <a:tableStyleId>{6E25E649-3F16-4E02-A733-19D2CDBF48F0}</a:tableStyleId>
              </a:tblPr>
              <a:tblGrid>
                <a:gridCol w="759156"/>
                <a:gridCol w="2504027"/>
                <a:gridCol w="3265543"/>
              </a:tblGrid>
              <a:tr h="340049">
                <a:tc>
                  <a:txBody>
                    <a:bodyPr/>
                    <a:lstStyle/>
                    <a:p>
                      <a:pPr algn="ctr" rtl="0" fontAlgn="ctr"/>
                      <a:r>
                        <a:rPr lang="en-US" sz="1600" u="none" strike="noStrike" dirty="0">
                          <a:effectLst/>
                        </a:rPr>
                        <a:t>No.</a:t>
                      </a:r>
                      <a:endParaRPr lang="en-US" sz="1600" b="1" i="0" u="none" strike="noStrike" dirty="0">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Test items</a:t>
                      </a:r>
                      <a:endParaRPr lang="en-US" sz="1600" b="1" i="0" u="none" strike="noStrike" dirty="0">
                        <a:solidFill>
                          <a:srgbClr val="FFFFFF"/>
                        </a:solidFill>
                        <a:effectLst/>
                        <a:latin typeface="Arial"/>
                      </a:endParaRPr>
                    </a:p>
                  </a:txBody>
                  <a:tcPr marL="3780" marR="3780" marT="3780" marB="0" anchor="ctr">
                    <a:noFill/>
                  </a:tcPr>
                </a:tc>
                <a:tc>
                  <a:txBody>
                    <a:bodyPr/>
                    <a:lstStyle/>
                    <a:p>
                      <a:pPr algn="ctr" rtl="0" fontAlgn="ctr"/>
                      <a:r>
                        <a:rPr lang="en-US" sz="1600" u="none" strike="noStrike" dirty="0" smtClean="0">
                          <a:effectLst/>
                        </a:rPr>
                        <a:t>Technical </a:t>
                      </a:r>
                      <a:r>
                        <a:rPr lang="en-US" sz="1600" u="none" strike="noStrike" dirty="0">
                          <a:effectLst/>
                        </a:rPr>
                        <a:t>requirement</a:t>
                      </a:r>
                      <a:endParaRPr lang="en-US" sz="1600" b="1" i="0" u="none" strike="noStrike" dirty="0">
                        <a:solidFill>
                          <a:srgbClr val="FFFFFF"/>
                        </a:solidFill>
                        <a:effectLst/>
                        <a:latin typeface="Arial"/>
                      </a:endParaRPr>
                    </a:p>
                  </a:txBody>
                  <a:tcPr marL="3780" marR="3780" marT="3780" marB="0" anchor="ctr">
                    <a:noFill/>
                  </a:tcPr>
                </a:tc>
              </a:tr>
              <a:tr h="247620">
                <a:tc>
                  <a:txBody>
                    <a:bodyPr/>
                    <a:lstStyle/>
                    <a:p>
                      <a:pPr algn="ctr" rtl="0" fontAlgn="ctr"/>
                      <a:r>
                        <a:rPr lang="en-US" altLang="zh-CN" sz="1600" u="none" strike="noStrike">
                          <a:effectLst/>
                        </a:rPr>
                        <a:t>1</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Spectral range / nm</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en-US" altLang="zh-CN" sz="1600" u="none" strike="noStrike" dirty="0">
                          <a:effectLst/>
                        </a:rPr>
                        <a:t>290-500</a:t>
                      </a:r>
                      <a:endParaRPr lang="en-US" altLang="zh-CN" sz="1600" b="0" i="0" u="none" strike="noStrike" dirty="0">
                        <a:solidFill>
                          <a:srgbClr val="000000"/>
                        </a:solidFill>
                        <a:effectLst/>
                        <a:latin typeface="Arial"/>
                      </a:endParaRPr>
                    </a:p>
                  </a:txBody>
                  <a:tcPr marL="3780" marR="3780" marT="3780" marB="0" anchor="ctr">
                    <a:noFill/>
                  </a:tcPr>
                </a:tc>
              </a:tr>
              <a:tr h="267377">
                <a:tc>
                  <a:txBody>
                    <a:bodyPr/>
                    <a:lstStyle/>
                    <a:p>
                      <a:pPr algn="ctr" rtl="0" fontAlgn="ctr"/>
                      <a:r>
                        <a:rPr lang="en-US" altLang="zh-CN" sz="1600" u="none" strike="noStrike">
                          <a:effectLst/>
                        </a:rPr>
                        <a:t>2</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Spectral resolution / nm</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dirty="0" smtClean="0">
                          <a:effectLst/>
                        </a:rPr>
                        <a:t>0.6</a:t>
                      </a:r>
                      <a:endParaRPr lang="en-US" sz="1600" b="0" i="0" u="none" strike="noStrike" dirty="0">
                        <a:solidFill>
                          <a:srgbClr val="000000"/>
                        </a:solidFill>
                        <a:effectLst/>
                        <a:latin typeface="Arial"/>
                      </a:endParaRPr>
                    </a:p>
                  </a:txBody>
                  <a:tcPr marL="3780" marR="3780" marT="3780" marB="0" anchor="ctr">
                    <a:noFill/>
                  </a:tcPr>
                </a:tc>
              </a:tr>
              <a:tr h="355953">
                <a:tc>
                  <a:txBody>
                    <a:bodyPr/>
                    <a:lstStyle/>
                    <a:p>
                      <a:pPr algn="ctr" rtl="0" fontAlgn="ctr"/>
                      <a:r>
                        <a:rPr lang="en-US" altLang="zh-CN" sz="1600" u="none" strike="noStrike">
                          <a:effectLst/>
                        </a:rPr>
                        <a:t>3</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Spectral sampling interval</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Continuous sampling pixel by pixel</a:t>
                      </a:r>
                      <a:endParaRPr lang="en-US" sz="1600" b="0" i="0" u="none" strike="noStrike">
                        <a:solidFill>
                          <a:srgbClr val="000000"/>
                        </a:solidFill>
                        <a:effectLst/>
                        <a:latin typeface="Arial"/>
                      </a:endParaRPr>
                    </a:p>
                  </a:txBody>
                  <a:tcPr marL="3780" marR="3780" marT="3780" marB="0" anchor="ctr">
                    <a:noFill/>
                  </a:tcPr>
                </a:tc>
              </a:tr>
              <a:tr h="491460">
                <a:tc>
                  <a:txBody>
                    <a:bodyPr/>
                    <a:lstStyle/>
                    <a:p>
                      <a:pPr algn="ctr" rtl="0" fontAlgn="ctr"/>
                      <a:r>
                        <a:rPr lang="en-US" altLang="zh-CN" sz="1600" u="none" strike="noStrike">
                          <a:effectLst/>
                        </a:rPr>
                        <a:t>4</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Wavelength calibration accuracy / nm</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dirty="0" smtClean="0">
                          <a:effectLst/>
                        </a:rPr>
                        <a:t>0.01</a:t>
                      </a:r>
                      <a:endParaRPr lang="en-US" sz="1600" b="0" i="0" u="none" strike="noStrike" dirty="0">
                        <a:solidFill>
                          <a:srgbClr val="000000"/>
                        </a:solidFill>
                        <a:effectLst/>
                        <a:latin typeface="Arial"/>
                      </a:endParaRPr>
                    </a:p>
                  </a:txBody>
                  <a:tcPr marL="3780" marR="3780" marT="3780" marB="0" anchor="ctr">
                    <a:noFill/>
                  </a:tcPr>
                </a:tc>
              </a:tr>
              <a:tr h="533107">
                <a:tc>
                  <a:txBody>
                    <a:bodyPr/>
                    <a:lstStyle/>
                    <a:p>
                      <a:pPr algn="ctr" rtl="0" fontAlgn="ctr"/>
                      <a:r>
                        <a:rPr lang="en-US" altLang="zh-CN" sz="1600" u="none" strike="noStrike">
                          <a:effectLst/>
                        </a:rPr>
                        <a:t>5</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Spatial resolution / km</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en-US" sz="1600" u="none" strike="noStrike" dirty="0">
                          <a:effectLst/>
                        </a:rPr>
                        <a:t>3 (vertical, i.e. the height direction of the </a:t>
                      </a:r>
                      <a:r>
                        <a:rPr lang="en-US" sz="1600" u="none" strike="noStrike" dirty="0" smtClean="0">
                          <a:effectLst/>
                        </a:rPr>
                        <a:t>Limb </a:t>
                      </a:r>
                      <a:r>
                        <a:rPr lang="en-US" sz="1600" u="none" strike="noStrike" dirty="0">
                          <a:effectLst/>
                        </a:rPr>
                        <a:t>of the earth)</a:t>
                      </a:r>
                      <a:endParaRPr lang="en-US" sz="1600" b="0" i="0" u="none" strike="noStrike" dirty="0">
                        <a:solidFill>
                          <a:srgbClr val="000000"/>
                        </a:solidFill>
                        <a:effectLst/>
                        <a:latin typeface="Arial"/>
                      </a:endParaRPr>
                    </a:p>
                  </a:txBody>
                  <a:tcPr marL="3780" marR="3780" marT="3780" marB="0" anchor="ctr">
                    <a:noFill/>
                  </a:tcPr>
                </a:tc>
              </a:tr>
              <a:tr h="355953">
                <a:tc>
                  <a:txBody>
                    <a:bodyPr/>
                    <a:lstStyle/>
                    <a:p>
                      <a:pPr algn="ctr" rtl="0" fontAlgn="ctr"/>
                      <a:r>
                        <a:rPr lang="en-US" altLang="zh-CN" sz="1600" u="none" strike="noStrike">
                          <a:effectLst/>
                        </a:rPr>
                        <a:t>6</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Instantaneous field of view / °</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dirty="0">
                          <a:effectLst/>
                        </a:rPr>
                        <a:t>2.3 (horizontal) × 0.045 (vertical)</a:t>
                      </a:r>
                      <a:endParaRPr lang="en-US" sz="1600" b="0" i="0" u="none" strike="noStrike" dirty="0">
                        <a:solidFill>
                          <a:srgbClr val="000000"/>
                        </a:solidFill>
                        <a:effectLst/>
                        <a:latin typeface="Arial"/>
                      </a:endParaRPr>
                    </a:p>
                  </a:txBody>
                  <a:tcPr marL="3780" marR="3780" marT="3780" marB="0" anchor="ctr">
                    <a:noFill/>
                  </a:tcPr>
                </a:tc>
              </a:tr>
              <a:tr h="247620">
                <a:tc>
                  <a:txBody>
                    <a:bodyPr/>
                    <a:lstStyle/>
                    <a:p>
                      <a:pPr algn="ctr" rtl="0" fontAlgn="ctr"/>
                      <a:r>
                        <a:rPr lang="en-US" altLang="zh-CN" sz="1600" u="none" strike="noStrike">
                          <a:effectLst/>
                        </a:rPr>
                        <a:t>7</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smtClean="0">
                          <a:effectLst/>
                        </a:rPr>
                        <a:t>Dynamic </a:t>
                      </a:r>
                      <a:r>
                        <a:rPr lang="en-US" sz="1600" u="none" strike="noStrike" dirty="0">
                          <a:effectLst/>
                        </a:rPr>
                        <a:t>range </a:t>
                      </a:r>
                      <a:endParaRPr lang="en-US" sz="1600" b="0" i="0" u="none" strike="noStrike" dirty="0">
                        <a:solidFill>
                          <a:srgbClr val="000000"/>
                        </a:solidFill>
                        <a:effectLst/>
                        <a:latin typeface="Arial"/>
                      </a:endParaRPr>
                    </a:p>
                  </a:txBody>
                  <a:tcPr marL="3780" marR="3780" marT="3780" marB="0" anchor="ctr">
                    <a:noFill/>
                  </a:tcPr>
                </a:tc>
                <a:tc>
                  <a:txBody>
                    <a:bodyPr/>
                    <a:lstStyle/>
                    <a:p>
                      <a:pPr algn="ctr">
                        <a:spcAft>
                          <a:spcPts val="0"/>
                        </a:spcAft>
                      </a:pPr>
                      <a:r>
                        <a:rPr lang="en-US" altLang="zh-CN" sz="1600" kern="100" dirty="0" smtClean="0">
                          <a:effectLst/>
                        </a:rPr>
                        <a:t>10</a:t>
                      </a:r>
                      <a:r>
                        <a:rPr lang="en-US" altLang="zh-CN" sz="1600" kern="100" baseline="30000" dirty="0" smtClean="0">
                          <a:effectLst/>
                        </a:rPr>
                        <a:t>5</a:t>
                      </a:r>
                      <a:endParaRPr lang="zh-CN" altLang="zh-CN" sz="1600" kern="100" dirty="0">
                        <a:effectLst/>
                        <a:latin typeface="Calibri" panose="020F0502020204030204"/>
                        <a:ea typeface="宋体" panose="02010600030101010101" pitchFamily="2" charset="-122"/>
                        <a:cs typeface="Times New Roman" panose="02020603050405020304"/>
                      </a:endParaRPr>
                    </a:p>
                  </a:txBody>
                  <a:tcPr marL="3780" marR="3780" marT="3780" marB="0" anchor="ctr">
                    <a:noFill/>
                  </a:tcPr>
                </a:tc>
              </a:tr>
              <a:tr h="491460">
                <a:tc>
                  <a:txBody>
                    <a:bodyPr/>
                    <a:lstStyle/>
                    <a:p>
                      <a:pPr algn="ctr" rtl="0" fontAlgn="ctr"/>
                      <a:r>
                        <a:rPr lang="en-US" altLang="zh-CN" sz="1600" u="none" strike="noStrike">
                          <a:effectLst/>
                        </a:rPr>
                        <a:t>8</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Relative radiometric calibration accuracy</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Better than 2%</a:t>
                      </a:r>
                      <a:endParaRPr lang="en-US" sz="1600" b="0" i="0" u="none" strike="noStrike">
                        <a:solidFill>
                          <a:srgbClr val="000000"/>
                        </a:solidFill>
                        <a:effectLst/>
                        <a:latin typeface="Arial"/>
                      </a:endParaRPr>
                    </a:p>
                  </a:txBody>
                  <a:tcPr marL="3780" marR="3780" marT="3780" marB="0" anchor="ctr">
                    <a:noFill/>
                  </a:tcPr>
                </a:tc>
              </a:tr>
              <a:tr h="491460">
                <a:tc>
                  <a:txBody>
                    <a:bodyPr/>
                    <a:lstStyle/>
                    <a:p>
                      <a:pPr algn="ctr" rtl="0" fontAlgn="ctr"/>
                      <a:r>
                        <a:rPr lang="en-US" altLang="zh-CN" sz="1600" u="none" strike="noStrike">
                          <a:effectLst/>
                        </a:rPr>
                        <a:t>9</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Calibration accuracy of diffuse reflector</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Better than 3%</a:t>
                      </a:r>
                      <a:endParaRPr lang="en-US" sz="1600" b="0" i="0" u="none" strike="noStrike">
                        <a:solidFill>
                          <a:srgbClr val="000000"/>
                        </a:solidFill>
                        <a:effectLst/>
                        <a:latin typeface="Arial"/>
                      </a:endParaRPr>
                    </a:p>
                  </a:txBody>
                  <a:tcPr marL="3780" marR="3780" marT="3780" marB="0" anchor="ctr">
                    <a:noFill/>
                  </a:tcPr>
                </a:tc>
              </a:tr>
              <a:tr h="491460">
                <a:tc>
                  <a:txBody>
                    <a:bodyPr/>
                    <a:lstStyle/>
                    <a:p>
                      <a:pPr algn="ctr" rtl="0" fontAlgn="ctr"/>
                      <a:r>
                        <a:rPr lang="en-US" altLang="zh-CN" sz="1600" u="none" strike="noStrike">
                          <a:effectLst/>
                        </a:rPr>
                        <a:t>10</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a:effectLst/>
                        </a:rPr>
                        <a:t>Absolute radiometric calibration accuracy</a:t>
                      </a:r>
                      <a:endParaRPr lang="en-US" sz="1600" b="0" i="0" u="none" strike="noStrike">
                        <a:solidFill>
                          <a:srgbClr val="000000"/>
                        </a:solidFill>
                        <a:effectLst/>
                        <a:latin typeface="Arial"/>
                      </a:endParaRPr>
                    </a:p>
                  </a:txBody>
                  <a:tcPr marL="3780" marR="3780" marT="3780" marB="0" anchor="ctr">
                    <a:noFill/>
                  </a:tcPr>
                </a:tc>
                <a:tc>
                  <a:txBody>
                    <a:bodyPr/>
                    <a:lstStyle/>
                    <a:p>
                      <a:pPr algn="ctr" rtl="0" fontAlgn="ctr"/>
                      <a:r>
                        <a:rPr lang="en-US" sz="1600" u="none" strike="noStrike">
                          <a:effectLst/>
                        </a:rPr>
                        <a:t>Better than 3%</a:t>
                      </a:r>
                      <a:endParaRPr lang="en-US" sz="1600" b="0" i="0" u="none" strike="noStrike">
                        <a:solidFill>
                          <a:srgbClr val="000000"/>
                        </a:solidFill>
                        <a:effectLst/>
                        <a:latin typeface="Arial"/>
                      </a:endParaRPr>
                    </a:p>
                  </a:txBody>
                  <a:tcPr marL="3780" marR="3780" marT="3780" marB="0" anchor="ctr">
                    <a:noFill/>
                  </a:tcPr>
                </a:tc>
              </a:tr>
              <a:tr h="491460">
                <a:tc>
                  <a:txBody>
                    <a:bodyPr/>
                    <a:lstStyle/>
                    <a:p>
                      <a:pPr algn="ctr" rtl="0" fontAlgn="ctr"/>
                      <a:r>
                        <a:rPr lang="en-US" altLang="zh-CN" sz="1600" u="none" strike="noStrike">
                          <a:effectLst/>
                        </a:rPr>
                        <a:t>11</a:t>
                      </a:r>
                      <a:endParaRPr lang="en-US" altLang="zh-CN" sz="1600" b="1" i="0" u="none" strike="noStrike">
                        <a:solidFill>
                          <a:srgbClr val="FFFFFF"/>
                        </a:solidFill>
                        <a:effectLst/>
                        <a:latin typeface="Arial"/>
                      </a:endParaRPr>
                    </a:p>
                  </a:txBody>
                  <a:tcPr marL="3780" marR="3780" marT="3780" marB="0" anchor="ctr">
                    <a:noFill/>
                  </a:tcPr>
                </a:tc>
                <a:tc>
                  <a:txBody>
                    <a:bodyPr/>
                    <a:lstStyle/>
                    <a:p>
                      <a:pPr algn="ctr" rtl="0" fontAlgn="ctr"/>
                      <a:r>
                        <a:rPr lang="en-US" sz="1600" u="none" strike="noStrike" dirty="0">
                          <a:effectLst/>
                        </a:rPr>
                        <a:t>Signal to noise ratio</a:t>
                      </a:r>
                      <a:endParaRPr lang="en-US" sz="1600" b="0" i="0" u="none" strike="noStrike" dirty="0">
                        <a:solidFill>
                          <a:srgbClr val="000000"/>
                        </a:solidFill>
                        <a:effectLst/>
                        <a:latin typeface="Arial"/>
                      </a:endParaRPr>
                    </a:p>
                  </a:txBody>
                  <a:tcPr marL="3780" marR="3780" marT="3780" marB="0" anchor="ctr">
                    <a:noFill/>
                  </a:tcPr>
                </a:tc>
                <a:tc>
                  <a:txBody>
                    <a:bodyPr/>
                    <a:lstStyle/>
                    <a:p>
                      <a:pPr algn="ctr" rtl="0" fontAlgn="ctr"/>
                      <a:r>
                        <a:rPr lang="pt-BR" sz="1600" u="none" strike="noStrike" dirty="0">
                          <a:effectLst/>
                        </a:rPr>
                        <a:t>&gt; 300@0.1mw </a:t>
                      </a:r>
                      <a:r>
                        <a:rPr lang="pt-BR" sz="1600" u="none" strike="noStrike" dirty="0" smtClean="0">
                          <a:effectLst/>
                        </a:rPr>
                        <a:t>/</a:t>
                      </a:r>
                      <a:r>
                        <a:rPr lang="en-US" altLang="zh-CN" sz="1600" kern="100" dirty="0" smtClean="0">
                          <a:effectLst/>
                        </a:rPr>
                        <a:t>cm</a:t>
                      </a:r>
                      <a:r>
                        <a:rPr lang="en-US" altLang="zh-CN" sz="1600" kern="100" baseline="30000" dirty="0" smtClean="0">
                          <a:effectLst/>
                        </a:rPr>
                        <a:t>2</a:t>
                      </a:r>
                      <a:r>
                        <a:rPr lang="pt-BR" sz="1600" u="none" strike="noStrike" dirty="0" smtClean="0">
                          <a:effectLst/>
                        </a:rPr>
                        <a:t> </a:t>
                      </a:r>
                      <a:r>
                        <a:rPr lang="pt-BR" sz="1600" u="none" strike="noStrike" dirty="0">
                          <a:effectLst/>
                        </a:rPr>
                        <a:t>× sr × </a:t>
                      </a:r>
                      <a:r>
                        <a:rPr lang="pt-BR" sz="1600" u="none" strike="noStrike" dirty="0" smtClean="0">
                          <a:effectLst/>
                        </a:rPr>
                        <a:t>nm </a:t>
                      </a:r>
                      <a:r>
                        <a:rPr lang="pt-BR" sz="1600" u="none" strike="noStrike" dirty="0">
                          <a:effectLst/>
                        </a:rPr>
                        <a:t>(radiance)</a:t>
                      </a:r>
                      <a:endParaRPr lang="pt-BR" sz="1600" b="0" i="0" u="none" strike="noStrike" dirty="0">
                        <a:solidFill>
                          <a:srgbClr val="000000"/>
                        </a:solidFill>
                        <a:effectLst/>
                        <a:latin typeface="Arial"/>
                      </a:endParaRPr>
                    </a:p>
                  </a:txBody>
                  <a:tcPr marL="3780" marR="3780" marT="3780" marB="0" anchor="ctr">
                    <a:noFill/>
                  </a:tcPr>
                </a:tc>
              </a:tr>
            </a:tbl>
          </a:graphicData>
        </a:graphic>
      </p:graphicFrame>
      <p:grpSp>
        <p:nvGrpSpPr>
          <p:cNvPr id="16" name="组合 15"/>
          <p:cNvGrpSpPr/>
          <p:nvPr/>
        </p:nvGrpSpPr>
        <p:grpSpPr>
          <a:xfrm>
            <a:off x="4964423" y="1692302"/>
            <a:ext cx="6568447" cy="1546577"/>
            <a:chOff x="3677337" y="1139198"/>
            <a:chExt cx="4926335" cy="1159933"/>
          </a:xfrm>
        </p:grpSpPr>
        <p:sp>
          <p:nvSpPr>
            <p:cNvPr id="9" name="矩形 8"/>
            <p:cNvSpPr/>
            <p:nvPr/>
          </p:nvSpPr>
          <p:spPr>
            <a:xfrm>
              <a:off x="5549545" y="1139198"/>
              <a:ext cx="3054127" cy="1159933"/>
            </a:xfrm>
            <a:prstGeom prst="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a:spAutoFit/>
            </a:bodyPr>
            <a:lstStyle/>
            <a:p>
              <a:pPr marL="0" lvl="1"/>
              <a:r>
                <a:rPr lang="en-US" altLang="zh-CN" sz="1600" dirty="0"/>
                <a:t>Band1</a:t>
              </a:r>
              <a:r>
                <a:rPr lang="zh-CN" altLang="en-US" sz="1600" dirty="0"/>
                <a:t>：</a:t>
              </a:r>
              <a:endParaRPr lang="en-US" altLang="zh-CN" sz="1600" dirty="0"/>
            </a:p>
            <a:p>
              <a:pPr marL="457200" lvl="2"/>
              <a:r>
                <a:rPr lang="en-US" altLang="zh-CN" sz="1600" dirty="0" smtClean="0"/>
                <a:t>286.8-402.1nm,FWHM0.4-0.44nm</a:t>
              </a:r>
            </a:p>
            <a:p>
              <a:pPr marL="0" lvl="1"/>
              <a:r>
                <a:rPr lang="en-US" altLang="zh-CN" sz="1600" dirty="0" smtClean="0"/>
                <a:t>Band2</a:t>
              </a:r>
              <a:r>
                <a:rPr lang="zh-CN" altLang="en-US" sz="1600" dirty="0"/>
                <a:t>：</a:t>
              </a:r>
              <a:endParaRPr lang="en-US" altLang="zh-CN" sz="1600" dirty="0"/>
            </a:p>
            <a:p>
              <a:pPr marL="457200" lvl="2"/>
              <a:r>
                <a:rPr lang="en-US" altLang="zh-CN" sz="1600" dirty="0"/>
                <a:t>390.1-504.1nm, FWHM0.44-0.48nm</a:t>
              </a:r>
            </a:p>
            <a:p>
              <a:pPr marL="0" lvl="1"/>
              <a:r>
                <a:rPr lang="en-US" altLang="zh-CN" sz="1600" dirty="0"/>
                <a:t>Band3 (polarization):</a:t>
              </a:r>
            </a:p>
            <a:p>
              <a:pPr marL="457200" lvl="2"/>
              <a:r>
                <a:rPr lang="en-US" altLang="zh-CN" sz="1600" dirty="0"/>
                <a:t>289.8-503.9nm, FWHM5.60-30.43nm</a:t>
              </a:r>
            </a:p>
          </p:txBody>
        </p:sp>
        <p:sp>
          <p:nvSpPr>
            <p:cNvPr id="3" name="矩形 2"/>
            <p:cNvSpPr/>
            <p:nvPr/>
          </p:nvSpPr>
          <p:spPr>
            <a:xfrm>
              <a:off x="3677337" y="1378802"/>
              <a:ext cx="709207" cy="428554"/>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dirty="0">
                <a:noFill/>
              </a:endParaRPr>
            </a:p>
          </p:txBody>
        </p:sp>
        <p:cxnSp>
          <p:nvCxnSpPr>
            <p:cNvPr id="11" name="直接连接符 10"/>
            <p:cNvCxnSpPr/>
            <p:nvPr/>
          </p:nvCxnSpPr>
          <p:spPr>
            <a:xfrm flipV="1">
              <a:off x="4386544" y="1139198"/>
              <a:ext cx="1163001" cy="231440"/>
            </a:xfrm>
            <a:prstGeom prst="line">
              <a:avLst/>
            </a:prstGeom>
          </p:spPr>
          <p:style>
            <a:lnRef idx="1">
              <a:schemeClr val="accent5"/>
            </a:lnRef>
            <a:fillRef idx="0">
              <a:schemeClr val="accent5"/>
            </a:fillRef>
            <a:effectRef idx="0">
              <a:schemeClr val="accent5"/>
            </a:effectRef>
            <a:fontRef idx="minor">
              <a:schemeClr val="tx1"/>
            </a:fontRef>
          </p:style>
        </p:cxnSp>
        <p:cxnSp>
          <p:nvCxnSpPr>
            <p:cNvPr id="14" name="直接连接符 13"/>
            <p:cNvCxnSpPr/>
            <p:nvPr/>
          </p:nvCxnSpPr>
          <p:spPr>
            <a:xfrm>
              <a:off x="4386544" y="1807355"/>
              <a:ext cx="1163001" cy="491776"/>
            </a:xfrm>
            <a:prstGeom prst="line">
              <a:avLst/>
            </a:prstGeom>
          </p:spPr>
          <p:style>
            <a:lnRef idx="1">
              <a:schemeClr val="accent5"/>
            </a:lnRef>
            <a:fillRef idx="0">
              <a:schemeClr val="accent5"/>
            </a:fillRef>
            <a:effectRef idx="0">
              <a:schemeClr val="accent5"/>
            </a:effectRef>
            <a:fontRef idx="minor">
              <a:schemeClr val="tx1"/>
            </a:fontRef>
          </p:style>
        </p:cxnSp>
      </p:grpSp>
      <p:sp>
        <p:nvSpPr>
          <p:cNvPr id="4" name="标题 3"/>
          <p:cNvSpPr>
            <a:spLocks noGrp="1"/>
          </p:cNvSpPr>
          <p:nvPr>
            <p:ph type="title"/>
          </p:nvPr>
        </p:nvSpPr>
        <p:spPr/>
        <p:txBody>
          <a:bodyPr>
            <a:normAutofit/>
          </a:bodyPr>
          <a:lstStyle/>
          <a:p>
            <a:r>
              <a:rPr lang="en-US" altLang="zh-CN" dirty="0"/>
              <a:t>Instrument specifications and measurement of OMS </a:t>
            </a:r>
            <a:r>
              <a:rPr lang="en-US" altLang="zh-CN" dirty="0" smtClean="0"/>
              <a:t>Limb</a:t>
            </a:r>
            <a:endParaRPr lang="en-US" altLang="zh-CN" dirty="0"/>
          </a:p>
        </p:txBody>
      </p:sp>
      <p:sp>
        <p:nvSpPr>
          <p:cNvPr id="5" name="矩形 4"/>
          <p:cNvSpPr/>
          <p:nvPr/>
        </p:nvSpPr>
        <p:spPr>
          <a:xfrm>
            <a:off x="2604245" y="1150026"/>
            <a:ext cx="2320053" cy="36932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lIns="121917" tIns="60958" rIns="121917" bIns="60958">
            <a:spAutoFit/>
          </a:bodyPr>
          <a:lstStyle/>
          <a:p>
            <a:r>
              <a:rPr lang="en-US" altLang="zh-CN" sz="1600" dirty="0"/>
              <a:t>OMS Limb specifications </a:t>
            </a:r>
            <a:endParaRPr lang="zh-CN" altLang="en-US" sz="1600" dirty="0"/>
          </a:p>
        </p:txBody>
      </p:sp>
      <p:sp>
        <p:nvSpPr>
          <p:cNvPr id="8" name="灯片编号占位符 3"/>
          <p:cNvSpPr>
            <a:spLocks noGrp="1"/>
          </p:cNvSpPr>
          <p:nvPr>
            <p:ph type="sldNum" sz="quarter" idx="12"/>
          </p:nvPr>
        </p:nvSpPr>
        <p:spPr>
          <a:xfrm>
            <a:off x="11280576" y="6525344"/>
            <a:ext cx="672075" cy="332656"/>
          </a:xfrm>
        </p:spPr>
        <p:txBody>
          <a:bodyPr/>
          <a:lstStyle/>
          <a:p>
            <a:fld id="{6BC69CD4-66C3-4635-AF1E-ECC7B8FBCA49}" type="slidenum">
              <a:rPr lang="zh-CN" altLang="en-US" smtClean="0"/>
              <a:t>3</a:t>
            </a:fld>
            <a:endParaRPr lang="zh-CN" altLang="en-US" dirty="0"/>
          </a:p>
        </p:txBody>
      </p:sp>
      <p:grpSp>
        <p:nvGrpSpPr>
          <p:cNvPr id="17" name="组合 16"/>
          <p:cNvGrpSpPr/>
          <p:nvPr/>
        </p:nvGrpSpPr>
        <p:grpSpPr>
          <a:xfrm>
            <a:off x="3809999" y="3388434"/>
            <a:ext cx="7722871" cy="1785974"/>
            <a:chOff x="2811522" y="959651"/>
            <a:chExt cx="5792150" cy="1339480"/>
          </a:xfrm>
          <a:noFill/>
        </p:grpSpPr>
        <p:sp>
          <p:nvSpPr>
            <p:cNvPr id="18" name="矩形 17"/>
            <p:cNvSpPr/>
            <p:nvPr/>
          </p:nvSpPr>
          <p:spPr>
            <a:xfrm>
              <a:off x="5549545" y="1139198"/>
              <a:ext cx="3054127" cy="1159933"/>
            </a:xfrm>
            <a:prstGeom prst="rect">
              <a:avLst/>
            </a:prstGeom>
            <a:grpFill/>
          </p:spPr>
          <p:style>
            <a:lnRef idx="2">
              <a:schemeClr val="accent3"/>
            </a:lnRef>
            <a:fillRef idx="1">
              <a:schemeClr val="lt1"/>
            </a:fillRef>
            <a:effectRef idx="0">
              <a:schemeClr val="accent3"/>
            </a:effectRef>
            <a:fontRef idx="minor">
              <a:schemeClr val="dk1"/>
            </a:fontRef>
          </p:style>
          <p:txBody>
            <a:bodyPr wrap="square" lIns="68580" tIns="34290" rIns="68580" bIns="34290">
              <a:spAutoFit/>
            </a:bodyPr>
            <a:lstStyle/>
            <a:p>
              <a:pPr marL="0" lvl="1"/>
              <a:r>
                <a:rPr lang="en-US" altLang="zh-CN" sz="1600" dirty="0"/>
                <a:t>Vertical FOV: 0.038 °, 2.24km at Limb point</a:t>
              </a:r>
            </a:p>
            <a:p>
              <a:pPr marL="0" lvl="1"/>
              <a:r>
                <a:rPr lang="en-US" altLang="zh-CN" sz="1600" dirty="0"/>
                <a:t>Horizontal </a:t>
              </a:r>
              <a:r>
                <a:rPr lang="en-US" altLang="zh-CN" sz="1600" dirty="0" smtClean="0"/>
                <a:t>crossing FOV: </a:t>
              </a:r>
              <a:r>
                <a:rPr lang="en-US" altLang="zh-CN" sz="1600" dirty="0"/>
                <a:t>1.8 °, 108.79km at Limb point</a:t>
              </a:r>
            </a:p>
            <a:p>
              <a:pPr marL="0" lvl="1"/>
              <a:r>
                <a:rPr lang="en-US" altLang="zh-CN" sz="1600" dirty="0"/>
                <a:t>Along the track: 8.92km at 1.2s (determined by the detector integration </a:t>
              </a:r>
              <a:r>
                <a:rPr lang="en-US" altLang="zh-CN" sz="1600" dirty="0" smtClean="0"/>
                <a:t>time)</a:t>
              </a:r>
              <a:endParaRPr lang="en-US" altLang="zh-CN" sz="1600" dirty="0"/>
            </a:p>
            <a:p>
              <a:pPr marL="0" lvl="1"/>
              <a:r>
                <a:rPr lang="en-US" altLang="zh-CN" sz="1600" dirty="0"/>
                <a:t>Limb</a:t>
              </a:r>
              <a:r>
                <a:rPr lang="en-US" altLang="zh-CN" sz="1600" dirty="0" smtClean="0"/>
                <a:t> </a:t>
              </a:r>
              <a:r>
                <a:rPr lang="en-US" altLang="zh-CN" sz="1600" dirty="0"/>
                <a:t>detection height: 15-60km</a:t>
              </a:r>
            </a:p>
          </p:txBody>
        </p:sp>
        <p:sp>
          <p:nvSpPr>
            <p:cNvPr id="19" name="矩形 18"/>
            <p:cNvSpPr/>
            <p:nvPr/>
          </p:nvSpPr>
          <p:spPr>
            <a:xfrm>
              <a:off x="2811522" y="959651"/>
              <a:ext cx="2404916" cy="615111"/>
            </a:xfrm>
            <a:prstGeom prst="rect">
              <a:avLst/>
            </a:prstGeom>
            <a:grpFill/>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dirty="0">
                <a:noFill/>
              </a:endParaRPr>
            </a:p>
          </p:txBody>
        </p:sp>
        <p:cxnSp>
          <p:nvCxnSpPr>
            <p:cNvPr id="20" name="直接连接符 19"/>
            <p:cNvCxnSpPr/>
            <p:nvPr/>
          </p:nvCxnSpPr>
          <p:spPr>
            <a:xfrm>
              <a:off x="5216438" y="959651"/>
              <a:ext cx="333106" cy="179547"/>
            </a:xfrm>
            <a:prstGeom prst="line">
              <a:avLst/>
            </a:prstGeom>
            <a:grpFill/>
          </p:spPr>
          <p:style>
            <a:lnRef idx="2">
              <a:schemeClr val="accent3"/>
            </a:lnRef>
            <a:fillRef idx="1">
              <a:schemeClr val="lt1"/>
            </a:fillRef>
            <a:effectRef idx="0">
              <a:schemeClr val="accent3"/>
            </a:effectRef>
            <a:fontRef idx="minor">
              <a:schemeClr val="dk1"/>
            </a:fontRef>
          </p:style>
        </p:cxnSp>
        <p:cxnSp>
          <p:nvCxnSpPr>
            <p:cNvPr id="21" name="直接连接符 20"/>
            <p:cNvCxnSpPr/>
            <p:nvPr/>
          </p:nvCxnSpPr>
          <p:spPr>
            <a:xfrm>
              <a:off x="5216438" y="1574762"/>
              <a:ext cx="333106" cy="724369"/>
            </a:xfrm>
            <a:prstGeom prst="line">
              <a:avLst/>
            </a:prstGeom>
            <a:grpFill/>
          </p:spPr>
          <p:style>
            <a:lnRef idx="2">
              <a:schemeClr val="accent3"/>
            </a:lnRef>
            <a:fillRef idx="1">
              <a:schemeClr val="lt1"/>
            </a:fillRef>
            <a:effectRef idx="0">
              <a:schemeClr val="accent3"/>
            </a:effectRef>
            <a:fontRef idx="minor">
              <a:schemeClr val="dk1"/>
            </a:fontRef>
          </p:style>
        </p:cxnSp>
      </p:grpSp>
      <p:sp>
        <p:nvSpPr>
          <p:cNvPr id="26" name="矩形 25"/>
          <p:cNvSpPr/>
          <p:nvPr/>
        </p:nvSpPr>
        <p:spPr>
          <a:xfrm>
            <a:off x="7460696" y="5516225"/>
            <a:ext cx="4072173"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600" dirty="0" smtClean="0"/>
              <a:t>Secondary  dispersion </a:t>
            </a:r>
            <a:r>
              <a:rPr lang="en-US" altLang="zh-CN" sz="1600" dirty="0"/>
              <a:t>technology: Brewster prism plus </a:t>
            </a:r>
            <a:r>
              <a:rPr lang="en-US" altLang="zh-CN" sz="1600" dirty="0" smtClean="0"/>
              <a:t>grating</a:t>
            </a:r>
            <a:endParaRPr lang="en-US" altLang="zh-CN" sz="1600" dirty="0"/>
          </a:p>
          <a:p>
            <a:r>
              <a:rPr lang="en-US" altLang="zh-CN" sz="1600" dirty="0"/>
              <a:t>Detector: cooled two-dimensional CMOS detector * 3</a:t>
            </a:r>
            <a:endParaRPr lang="zh-CN" altLang="en-US" sz="1600" dirty="0"/>
          </a:p>
        </p:txBody>
      </p:sp>
      <p:sp>
        <p:nvSpPr>
          <p:cNvPr id="30" name="矩形 29"/>
          <p:cNvSpPr/>
          <p:nvPr/>
        </p:nvSpPr>
        <p:spPr>
          <a:xfrm>
            <a:off x="8336758" y="1150026"/>
            <a:ext cx="2064662" cy="369328"/>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lIns="121917" tIns="60958" rIns="121917" bIns="60958">
            <a:spAutoFit/>
          </a:bodyPr>
          <a:lstStyle/>
          <a:p>
            <a:r>
              <a:rPr lang="en-US" altLang="zh-CN" sz="1600" dirty="0"/>
              <a:t>Pre-launch </a:t>
            </a:r>
            <a:r>
              <a:rPr lang="en-US" altLang="zh-CN" sz="1600" dirty="0" smtClean="0"/>
              <a:t>calibration</a:t>
            </a:r>
            <a:endParaRPr lang="zh-CN" altLang="en-US" sz="1600" dirty="0"/>
          </a:p>
        </p:txBody>
      </p:sp>
      <p:pic>
        <p:nvPicPr>
          <p:cNvPr id="10" name="音频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6789828"/>
      </p:ext>
    </p:extLst>
  </p:cSld>
  <p:clrMapOvr>
    <a:masterClrMapping/>
  </p:clrMapOvr>
  <mc:AlternateContent xmlns:mc="http://schemas.openxmlformats.org/markup-compatibility/2006" xmlns:p14="http://schemas.microsoft.com/office/powerpoint/2010/main">
    <mc:Choice Requires="p14">
      <p:transition spd="slow" p14:dur="2000" advTm="69377"/>
    </mc:Choice>
    <mc:Fallback xmlns="">
      <p:transition spd="slow" advTm="6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yua\Desktop\OMS-L CMOS像元分配.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384" y="2701380"/>
            <a:ext cx="3910013" cy="368776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vert="horz" lIns="91440" tIns="45720" rIns="91440" bIns="45720" rtlCol="0" anchor="ctr">
            <a:normAutofit/>
          </a:bodyPr>
          <a:lstStyle/>
          <a:p>
            <a:r>
              <a:rPr lang="en-US" altLang="zh-CN" dirty="0"/>
              <a:t>L1 product processing of OMS Limb</a:t>
            </a:r>
          </a:p>
        </p:txBody>
      </p:sp>
      <p:sp>
        <p:nvSpPr>
          <p:cNvPr id="4" name="灯片编号占位符 3"/>
          <p:cNvSpPr>
            <a:spLocks noGrp="1"/>
          </p:cNvSpPr>
          <p:nvPr>
            <p:ph type="sldNum" sz="quarter" idx="12"/>
          </p:nvPr>
        </p:nvSpPr>
        <p:spPr/>
        <p:txBody>
          <a:bodyPr/>
          <a:lstStyle/>
          <a:p>
            <a:fld id="{78A5EDB2-FF0E-4124-9532-4C0F0FE2EB74}" type="slidenum">
              <a:rPr lang="zh-CN" altLang="en-US" smtClean="0"/>
              <a:t>4</a:t>
            </a:fld>
            <a:endParaRPr lang="zh-CN" altLang="en-US" dirty="0"/>
          </a:p>
        </p:txBody>
      </p:sp>
      <p:graphicFrame>
        <p:nvGraphicFramePr>
          <p:cNvPr id="6" name="图示 5"/>
          <p:cNvGraphicFramePr/>
          <p:nvPr>
            <p:extLst>
              <p:ext uri="{D42A27DB-BD31-4B8C-83A1-F6EECF244321}">
                <p14:modId xmlns:p14="http://schemas.microsoft.com/office/powerpoint/2010/main" val="354065014"/>
              </p:ext>
            </p:extLst>
          </p:nvPr>
        </p:nvGraphicFramePr>
        <p:xfrm>
          <a:off x="740410" y="1363849"/>
          <a:ext cx="10975340" cy="125772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219" name="Picture 3" descr="E:\文档\风云三号\FY-3F\OMS-LIMB\正样设计\发射前定标\2.暗信号\Darkmodel1_-10_2022Oct1711485235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6152" y="4103337"/>
            <a:ext cx="3240000" cy="215555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文档\风云三号\FY-3F\OMS-LIMB\正样设计\发射前定标\2.暗信号\Darkmodel2_-10_2022Sep26192357934.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0555" y="4103337"/>
            <a:ext cx="3240000" cy="2155558"/>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719146" y="2580323"/>
            <a:ext cx="7492546" cy="1685076"/>
          </a:xfrm>
          <a:prstGeom prst="rect">
            <a:avLst/>
          </a:prstGeom>
        </p:spPr>
        <p:txBody>
          <a:bodyPr vert="horz" lIns="91440" tIns="45720" rIns="91440" bIns="45720" rtlCol="0">
            <a:normAutofit lnSpcReduction="10000"/>
          </a:bodyPr>
          <a:lstStyle/>
          <a:p>
            <a:pPr marL="342900" indent="-342900">
              <a:lnSpc>
                <a:spcPct val="150000"/>
              </a:lnSpc>
              <a:buFont typeface="Arial" panose="020B0604020202020204" pitchFamily="34" charset="0"/>
              <a:buChar char="•"/>
            </a:pPr>
            <a:r>
              <a:rPr lang="en-US" altLang="zh-CN" sz="1600" dirty="0"/>
              <a:t>Dark current processing </a:t>
            </a:r>
          </a:p>
          <a:p>
            <a:pPr marL="742950" lvl="1" indent="-285750">
              <a:lnSpc>
                <a:spcPct val="150000"/>
              </a:lnSpc>
              <a:buFont typeface="Arial" panose="020B0604020202020204" pitchFamily="34" charset="0"/>
              <a:buChar char="–"/>
            </a:pPr>
            <a:r>
              <a:rPr lang="en-US" altLang="zh-CN" sz="1400" dirty="0"/>
              <a:t>Obtain the dark current of light </a:t>
            </a:r>
            <a:r>
              <a:rPr lang="en-US" altLang="zh-CN" sz="1400" dirty="0" smtClean="0"/>
              <a:t>area (DN_Dark) </a:t>
            </a:r>
            <a:r>
              <a:rPr lang="en-US" altLang="zh-CN" sz="1400" dirty="0"/>
              <a:t>by the dark </a:t>
            </a:r>
            <a:r>
              <a:rPr lang="en-US" altLang="zh-CN" sz="1400" dirty="0" smtClean="0"/>
              <a:t>area (DN0</a:t>
            </a:r>
            <a:r>
              <a:rPr lang="en-US" altLang="zh-CN" sz="1400" dirty="0"/>
              <a:t>_Dark</a:t>
            </a:r>
            <a:r>
              <a:rPr lang="en-US" altLang="zh-CN" sz="1400" dirty="0" smtClean="0"/>
              <a:t>) </a:t>
            </a:r>
            <a:r>
              <a:rPr lang="en-US" altLang="zh-CN" sz="1400" dirty="0"/>
              <a:t>based on the dark current </a:t>
            </a:r>
            <a:r>
              <a:rPr lang="en-US" altLang="zh-CN" sz="1400" dirty="0" smtClean="0"/>
              <a:t>model(DDN):  DN_Dark=DDN+DN0_Dark</a:t>
            </a:r>
            <a:endParaRPr lang="en-US" altLang="zh-CN" sz="1400" dirty="0"/>
          </a:p>
          <a:p>
            <a:pPr marL="742950" lvl="1" indent="-285750">
              <a:lnSpc>
                <a:spcPct val="150000"/>
              </a:lnSpc>
              <a:buFont typeface="Arial" panose="020B0604020202020204" pitchFamily="34" charset="0"/>
              <a:buChar char="–"/>
            </a:pPr>
            <a:r>
              <a:rPr lang="en-US" altLang="zh-CN" sz="1400" dirty="0" smtClean="0"/>
              <a:t>The </a:t>
            </a:r>
            <a:r>
              <a:rPr lang="en-US" altLang="zh-CN" sz="1400" dirty="0"/>
              <a:t>model could be updated once a month by observing the blind board of reference board.</a:t>
            </a:r>
            <a:endParaRPr lang="zh-CN" altLang="en-US" sz="1400" dirty="0"/>
          </a:p>
        </p:txBody>
      </p:sp>
      <p:sp>
        <p:nvSpPr>
          <p:cNvPr id="11" name="TextBox 10"/>
          <p:cNvSpPr txBox="1"/>
          <p:nvPr/>
        </p:nvSpPr>
        <p:spPr>
          <a:xfrm>
            <a:off x="8480287" y="6412557"/>
            <a:ext cx="1960537" cy="276999"/>
          </a:xfrm>
          <a:prstGeom prst="rect">
            <a:avLst/>
          </a:prstGeom>
          <a:noFill/>
        </p:spPr>
        <p:txBody>
          <a:bodyPr wrap="none" rtlCol="0">
            <a:spAutoFit/>
          </a:bodyPr>
          <a:lstStyle/>
          <a:p>
            <a:pPr algn="ctr"/>
            <a:r>
              <a:rPr lang="en-US" altLang="zh-CN" sz="1200" dirty="0">
                <a:latin typeface="黑体" pitchFamily="49" charset="-122"/>
                <a:ea typeface="黑体" pitchFamily="49" charset="-122"/>
              </a:rPr>
              <a:t>Band </a:t>
            </a:r>
            <a:r>
              <a:rPr lang="en-US" altLang="zh-CN" sz="1200" dirty="0" smtClean="0">
                <a:latin typeface="黑体" pitchFamily="49" charset="-122"/>
                <a:ea typeface="黑体" pitchFamily="49" charset="-122"/>
              </a:rPr>
              <a:t>2 </a:t>
            </a:r>
            <a:r>
              <a:rPr lang="en-US" altLang="zh-CN" sz="1200" dirty="0"/>
              <a:t>dark current model </a:t>
            </a:r>
            <a:endParaRPr lang="zh-CN" altLang="en-US" sz="1200" dirty="0">
              <a:latin typeface="黑体" pitchFamily="49" charset="-122"/>
              <a:ea typeface="黑体" pitchFamily="49" charset="-122"/>
            </a:endParaRPr>
          </a:p>
        </p:txBody>
      </p:sp>
      <p:sp>
        <p:nvSpPr>
          <p:cNvPr id="12" name="TextBox 11"/>
          <p:cNvSpPr txBox="1"/>
          <p:nvPr/>
        </p:nvSpPr>
        <p:spPr>
          <a:xfrm>
            <a:off x="5035884" y="6412557"/>
            <a:ext cx="1960537" cy="276999"/>
          </a:xfrm>
          <a:prstGeom prst="rect">
            <a:avLst/>
          </a:prstGeom>
          <a:noFill/>
        </p:spPr>
        <p:txBody>
          <a:bodyPr wrap="none" rtlCol="0">
            <a:spAutoFit/>
          </a:bodyPr>
          <a:lstStyle/>
          <a:p>
            <a:pPr algn="ctr"/>
            <a:r>
              <a:rPr lang="en-US" altLang="zh-CN" sz="1200" dirty="0" smtClean="0">
                <a:latin typeface="黑体" pitchFamily="49" charset="-122"/>
                <a:ea typeface="黑体" pitchFamily="49" charset="-122"/>
              </a:rPr>
              <a:t>Band 1 </a:t>
            </a:r>
            <a:r>
              <a:rPr lang="en-US" altLang="zh-CN" sz="1200" dirty="0"/>
              <a:t>dark current model </a:t>
            </a:r>
            <a:endParaRPr lang="zh-CN" altLang="en-US" sz="1200" dirty="0">
              <a:latin typeface="黑体" pitchFamily="49" charset="-122"/>
              <a:ea typeface="黑体" pitchFamily="49" charset="-122"/>
            </a:endParaRPr>
          </a:p>
        </p:txBody>
      </p:sp>
      <p:sp>
        <p:nvSpPr>
          <p:cNvPr id="15" name="矩形 14"/>
          <p:cNvSpPr/>
          <p:nvPr/>
        </p:nvSpPr>
        <p:spPr>
          <a:xfrm>
            <a:off x="1289883" y="6389143"/>
            <a:ext cx="1855017" cy="276999"/>
          </a:xfrm>
          <a:prstGeom prst="rect">
            <a:avLst/>
          </a:prstGeom>
        </p:spPr>
        <p:txBody>
          <a:bodyPr wrap="square">
            <a:spAutoFit/>
          </a:bodyPr>
          <a:lstStyle/>
          <a:p>
            <a:pPr algn="ctr"/>
            <a:r>
              <a:rPr lang="en-US" altLang="zh-CN" sz="1200" dirty="0" smtClean="0">
                <a:latin typeface="黑体" pitchFamily="49" charset="-122"/>
                <a:ea typeface="黑体" pitchFamily="49" charset="-122"/>
              </a:rPr>
              <a:t>Diagram </a:t>
            </a:r>
            <a:r>
              <a:rPr lang="en-US" altLang="zh-CN" sz="1200" dirty="0">
                <a:latin typeface="黑体" pitchFamily="49" charset="-122"/>
                <a:ea typeface="黑体" pitchFamily="49" charset="-122"/>
              </a:rPr>
              <a:t>of detector</a:t>
            </a:r>
            <a:endParaRPr lang="zh-CN" altLang="en-US" sz="1200" dirty="0">
              <a:latin typeface="黑体" pitchFamily="49" charset="-122"/>
              <a:ea typeface="黑体" pitchFamily="49" charset="-122"/>
            </a:endParaRPr>
          </a:p>
        </p:txBody>
      </p:sp>
      <p:sp>
        <p:nvSpPr>
          <p:cNvPr id="3" name="矩形 2"/>
          <p:cNvSpPr/>
          <p:nvPr/>
        </p:nvSpPr>
        <p:spPr>
          <a:xfrm>
            <a:off x="4752155" y="1134180"/>
            <a:ext cx="2262158" cy="276999"/>
          </a:xfrm>
          <a:prstGeom prst="rect">
            <a:avLst/>
          </a:prstGeom>
          <a:noFill/>
        </p:spPr>
        <p:txBody>
          <a:bodyPr wrap="none" rtlCol="0">
            <a:spAutoFit/>
          </a:bodyPr>
          <a:lstStyle/>
          <a:p>
            <a:pPr algn="ctr"/>
            <a:r>
              <a:rPr lang="en-US" altLang="zh-CN" sz="1200" dirty="0">
                <a:latin typeface="黑体" pitchFamily="49" charset="-122"/>
                <a:ea typeface="黑体" pitchFamily="49" charset="-122"/>
              </a:rPr>
              <a:t>L1 product processing flow </a:t>
            </a:r>
            <a:endParaRPr lang="zh-CN" altLang="en-US" sz="1200" dirty="0">
              <a:latin typeface="黑体" pitchFamily="49" charset="-122"/>
              <a:ea typeface="黑体" pitchFamily="49" charset="-122"/>
            </a:endParaRPr>
          </a:p>
        </p:txBody>
      </p:sp>
      <p:pic>
        <p:nvPicPr>
          <p:cNvPr id="16" name="音频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70184399"/>
      </p:ext>
    </p:extLst>
  </p:cSld>
  <p:clrMapOvr>
    <a:masterClrMapping/>
  </p:clrMapOvr>
  <mc:AlternateContent xmlns:mc="http://schemas.openxmlformats.org/markup-compatibility/2006" xmlns:p14="http://schemas.microsoft.com/office/powerpoint/2010/main">
    <mc:Choice Requires="p14">
      <p:transition p14:dur="0" advTm="63098"/>
    </mc:Choice>
    <mc:Fallback xmlns="">
      <p:transition advTm="6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8741334" y="6250080"/>
            <a:ext cx="2981743" cy="46166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zh-CN" sz="1200" dirty="0">
                <a:latin typeface="黑体" pitchFamily="49" charset="-122"/>
                <a:ea typeface="黑体" pitchFamily="49" charset="-122"/>
              </a:rPr>
              <a:t>On-orbit spectral calibration </a:t>
            </a:r>
            <a:r>
              <a:rPr lang="en-US" altLang="zh-CN" sz="1200" dirty="0" smtClean="0">
                <a:latin typeface="黑体" pitchFamily="49" charset="-122"/>
                <a:ea typeface="黑体" pitchFamily="49" charset="-122"/>
              </a:rPr>
              <a:t>check </a:t>
            </a:r>
            <a:r>
              <a:rPr lang="en-US" altLang="zh-CN" sz="1200" dirty="0">
                <a:latin typeface="黑体" pitchFamily="49" charset="-122"/>
                <a:ea typeface="黑体" pitchFamily="49" charset="-122"/>
              </a:rPr>
              <a:t>using TSIS-1 HSRS solar </a:t>
            </a:r>
            <a:r>
              <a:rPr lang="en-US" altLang="zh-CN" sz="1200" dirty="0" smtClean="0">
                <a:latin typeface="黑体" pitchFamily="49" charset="-122"/>
                <a:ea typeface="黑体" pitchFamily="49" charset="-122"/>
              </a:rPr>
              <a:t>spectral</a:t>
            </a:r>
            <a:endParaRPr lang="zh-CN" altLang="en-US" sz="1200" dirty="0">
              <a:latin typeface="黑体" pitchFamily="49" charset="-122"/>
              <a:ea typeface="黑体" pitchFamily="49" charset="-122"/>
            </a:endParaRPr>
          </a:p>
        </p:txBody>
      </p:sp>
      <p:pic>
        <p:nvPicPr>
          <p:cNvPr id="5" name="图片 6"/>
          <p:cNvPicPr>
            <a:picLocks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6991" y="2397132"/>
            <a:ext cx="2520000" cy="167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8"/>
          <p:cNvPicPr>
            <a:picLocks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69709" y="2397132"/>
            <a:ext cx="2520000" cy="167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descr="C:\Users\Administrator\Desktop\微信图片_20221211201441.jpg"/>
          <p:cNvPicPr>
            <a:picLocks noChangeArrowheads="1"/>
          </p:cNvPicPr>
          <p:nvPr/>
        </p:nvPicPr>
        <p:blipFill rotWithShape="1">
          <a:blip r:embed="rId7" cstate="print">
            <a:extLst>
              <a:ext uri="{28A0092B-C50C-407E-A947-70E740481C1C}">
                <a14:useLocalDpi xmlns:a14="http://schemas.microsoft.com/office/drawing/2010/main" val="0"/>
              </a:ext>
            </a:extLst>
          </a:blip>
          <a:srcRect l="5121" t="34073" r="47440" b="26175"/>
          <a:stretch/>
        </p:blipFill>
        <p:spPr bwMode="auto">
          <a:xfrm>
            <a:off x="745632" y="2515932"/>
            <a:ext cx="2160000"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en-US" altLang="zh-CN" dirty="0"/>
              <a:t>Spectral </a:t>
            </a:r>
            <a:r>
              <a:rPr lang="en-US" altLang="zh-CN" dirty="0" smtClean="0"/>
              <a:t>calibration</a:t>
            </a:r>
            <a:endParaRPr lang="zh-CN" altLang="en-US" dirty="0"/>
          </a:p>
        </p:txBody>
      </p:sp>
      <p:sp>
        <p:nvSpPr>
          <p:cNvPr id="7" name="矩形 6"/>
          <p:cNvSpPr/>
          <p:nvPr/>
        </p:nvSpPr>
        <p:spPr>
          <a:xfrm>
            <a:off x="3314008" y="4137020"/>
            <a:ext cx="2452984" cy="461665"/>
          </a:xfrm>
          <a:prstGeom prst="rect">
            <a:avLst/>
          </a:prstGeom>
        </p:spPr>
        <p:txBody>
          <a:bodyPr wrap="square">
            <a:spAutoFit/>
          </a:bodyPr>
          <a:lstStyle/>
          <a:p>
            <a:pPr algn="ctr"/>
            <a:r>
              <a:rPr lang="en-US" altLang="zh-CN" sz="1200" dirty="0">
                <a:latin typeface="黑体" pitchFamily="49" charset="-122"/>
                <a:ea typeface="黑体" pitchFamily="49" charset="-122"/>
              </a:rPr>
              <a:t>Spectral calibration curve of </a:t>
            </a:r>
            <a:r>
              <a:rPr lang="en-US" altLang="zh-CN" sz="1200" dirty="0" smtClean="0">
                <a:latin typeface="黑体" pitchFamily="49" charset="-122"/>
                <a:ea typeface="黑体" pitchFamily="49" charset="-122"/>
              </a:rPr>
              <a:t>Band </a:t>
            </a:r>
            <a:r>
              <a:rPr lang="en-US" altLang="zh-CN" sz="1200" dirty="0">
                <a:latin typeface="黑体" pitchFamily="49" charset="-122"/>
                <a:ea typeface="黑体" pitchFamily="49" charset="-122"/>
              </a:rPr>
              <a:t>1</a:t>
            </a:r>
            <a:endParaRPr lang="zh-CN" altLang="en-US" sz="1200" dirty="0">
              <a:latin typeface="黑体" pitchFamily="49" charset="-122"/>
              <a:ea typeface="黑体" pitchFamily="49" charset="-122"/>
            </a:endParaRPr>
          </a:p>
        </p:txBody>
      </p:sp>
      <p:sp>
        <p:nvSpPr>
          <p:cNvPr id="14" name="矩形 13"/>
          <p:cNvSpPr/>
          <p:nvPr/>
        </p:nvSpPr>
        <p:spPr>
          <a:xfrm>
            <a:off x="8969709" y="4137020"/>
            <a:ext cx="2520000" cy="461665"/>
          </a:xfrm>
          <a:prstGeom prst="rect">
            <a:avLst/>
          </a:prstGeom>
        </p:spPr>
        <p:txBody>
          <a:bodyPr wrap="square">
            <a:spAutoFit/>
          </a:bodyPr>
          <a:lstStyle/>
          <a:p>
            <a:pPr algn="ctr"/>
            <a:r>
              <a:rPr lang="en-US" altLang="zh-CN" sz="1200" dirty="0">
                <a:latin typeface="黑体" pitchFamily="49" charset="-122"/>
                <a:ea typeface="黑体" pitchFamily="49" charset="-122"/>
              </a:rPr>
              <a:t>The fitting residual </a:t>
            </a:r>
            <a:r>
              <a:rPr lang="en-US" altLang="zh-CN" sz="1200" dirty="0" smtClean="0">
                <a:latin typeface="黑体" pitchFamily="49" charset="-122"/>
                <a:ea typeface="黑体" pitchFamily="49" charset="-122"/>
              </a:rPr>
              <a:t>is </a:t>
            </a:r>
            <a:r>
              <a:rPr lang="en-US" altLang="zh-CN" sz="1200" dirty="0">
                <a:latin typeface="黑体" pitchFamily="49" charset="-122"/>
                <a:ea typeface="黑体" pitchFamily="49" charset="-122"/>
              </a:rPr>
              <a:t>less than 0.01 nm</a:t>
            </a:r>
            <a:endParaRPr lang="zh-CN" altLang="en-US" sz="1200" dirty="0">
              <a:latin typeface="黑体" pitchFamily="49" charset="-122"/>
              <a:ea typeface="黑体" pitchFamily="49" charset="-122"/>
            </a:endParaRPr>
          </a:p>
        </p:txBody>
      </p:sp>
      <p:sp>
        <p:nvSpPr>
          <p:cNvPr id="16" name="矩形 15"/>
          <p:cNvSpPr/>
          <p:nvPr/>
        </p:nvSpPr>
        <p:spPr>
          <a:xfrm>
            <a:off x="695000" y="4137020"/>
            <a:ext cx="2261264" cy="461665"/>
          </a:xfrm>
          <a:prstGeom prst="rect">
            <a:avLst/>
          </a:prstGeom>
        </p:spPr>
        <p:txBody>
          <a:bodyPr wrap="square">
            <a:spAutoFit/>
          </a:bodyPr>
          <a:lstStyle/>
          <a:p>
            <a:pPr algn="ctr"/>
            <a:r>
              <a:rPr lang="en-US" altLang="zh-CN" sz="1200" dirty="0">
                <a:latin typeface="黑体" pitchFamily="49" charset="-122"/>
                <a:ea typeface="黑体" pitchFamily="49" charset="-122"/>
              </a:rPr>
              <a:t>Spectral calibration using tunable lasers</a:t>
            </a:r>
            <a:endParaRPr lang="zh-CN" altLang="en-US" sz="1200" dirty="0">
              <a:latin typeface="黑体" pitchFamily="49" charset="-122"/>
              <a:ea typeface="黑体" pitchFamily="49" charset="-122"/>
            </a:endParaRPr>
          </a:p>
        </p:txBody>
      </p:sp>
      <p:sp>
        <p:nvSpPr>
          <p:cNvPr id="24" name="内容占位符 2"/>
          <p:cNvSpPr txBox="1">
            <a:spLocks/>
          </p:cNvSpPr>
          <p:nvPr/>
        </p:nvSpPr>
        <p:spPr>
          <a:xfrm>
            <a:off x="593493" y="1192627"/>
            <a:ext cx="11129584" cy="768447"/>
          </a:xfrm>
          <a:prstGeom prst="rect">
            <a:avLst/>
          </a:prstGeom>
        </p:spPr>
        <p:txBody>
          <a:bodyPr vert="horz" lIns="91440" tIns="45720" rIns="91440" bIns="45720" rtlCol="0">
            <a:noAutofit/>
          </a:bodyPr>
          <a:lstStyle>
            <a:lvl1pPr marL="342900" indent="-342900">
              <a:lnSpc>
                <a:spcPct val="150000"/>
              </a:lnSpc>
              <a:spcBef>
                <a:spcPts val="0"/>
              </a:spcBef>
              <a:buFont typeface="Arial" panose="020B0604020202020204" pitchFamily="34" charset="0"/>
              <a:buChar char="•"/>
              <a:defRPr sz="1600"/>
            </a:lvl1pPr>
            <a:lvl2pPr marL="742950" lvl="1" indent="-285750">
              <a:lnSpc>
                <a:spcPct val="150000"/>
              </a:lnSpc>
              <a:spcBef>
                <a:spcPts val="0"/>
              </a:spcBef>
              <a:buFont typeface="Arial" panose="020B0604020202020204" pitchFamily="34" charset="0"/>
              <a:buChar char="–"/>
              <a:defRPr sz="1400"/>
            </a:lvl2pPr>
            <a:lvl3pPr marL="1143000" indent="-228600">
              <a:lnSpc>
                <a:spcPct val="150000"/>
              </a:lnSpc>
              <a:spcBef>
                <a:spcPts val="0"/>
              </a:spcBef>
              <a:buFont typeface="Arial" panose="020B0604020202020204" pitchFamily="34" charset="0"/>
              <a:buChar char="•"/>
              <a:defRPr sz="1400"/>
            </a:lvl3pPr>
            <a:lvl4pPr marL="1600200" indent="-228600">
              <a:lnSpc>
                <a:spcPct val="150000"/>
              </a:lnSpc>
              <a:spcBef>
                <a:spcPts val="0"/>
              </a:spcBef>
              <a:buFont typeface="Arial" panose="020B0604020202020204" pitchFamily="34" charset="0"/>
              <a:buChar char="–"/>
              <a:defRPr sz="1200"/>
            </a:lvl4pPr>
            <a:lvl5pPr marL="2057400" indent="-228600">
              <a:lnSpc>
                <a:spcPct val="150000"/>
              </a:lnSpc>
              <a:spcBef>
                <a:spcPts val="0"/>
              </a:spcBef>
              <a:buFont typeface="Arial" panose="020B0604020202020204" pitchFamily="34" charset="0"/>
              <a:buChar char="»"/>
              <a:defRPr sz="12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zh-CN" sz="1400" dirty="0"/>
              <a:t>Spectral calibration correspondence has been accurately determined using a tunable laser before </a:t>
            </a:r>
            <a:r>
              <a:rPr lang="en-US" altLang="zh-CN" sz="1400" dirty="0" smtClean="0"/>
              <a:t>launch. </a:t>
            </a:r>
          </a:p>
          <a:p>
            <a:r>
              <a:rPr lang="en-US" altLang="zh-CN" sz="1400" dirty="0" smtClean="0"/>
              <a:t>After </a:t>
            </a:r>
            <a:r>
              <a:rPr lang="en-US" altLang="zh-CN" sz="1400" dirty="0"/>
              <a:t>launch, the observation of mercury lamp on the satellite will be carried out once a month in the shadow area to correct this correspondence. </a:t>
            </a:r>
            <a:endParaRPr lang="en-US" altLang="zh-CN" sz="1400" dirty="0" smtClean="0"/>
          </a:p>
          <a:p>
            <a:r>
              <a:rPr lang="en-US" altLang="zh-CN" sz="1400" dirty="0" smtClean="0"/>
              <a:t>At </a:t>
            </a:r>
            <a:r>
              <a:rPr lang="en-US" altLang="zh-CN" sz="1400" dirty="0"/>
              <a:t>the same time, the solar spectrum observation will be carried out once a month in the sunshine area to check the calibration.</a:t>
            </a:r>
            <a:endParaRPr lang="zh-CN" altLang="en-US" sz="1400" dirty="0"/>
          </a:p>
        </p:txBody>
      </p:sp>
      <p:sp>
        <p:nvSpPr>
          <p:cNvPr id="25" name="矩形 24"/>
          <p:cNvSpPr/>
          <p:nvPr/>
        </p:nvSpPr>
        <p:spPr>
          <a:xfrm>
            <a:off x="398585" y="6250080"/>
            <a:ext cx="2687047" cy="46166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zh-CN" sz="1200" dirty="0">
                <a:latin typeface="黑体" pitchFamily="49" charset="-122"/>
                <a:ea typeface="黑体" pitchFamily="49" charset="-122"/>
              </a:rPr>
              <a:t>S</a:t>
            </a:r>
            <a:r>
              <a:rPr lang="en-US" altLang="zh-CN" sz="1200" dirty="0" smtClean="0">
                <a:latin typeface="黑体" pitchFamily="49" charset="-122"/>
                <a:ea typeface="黑体" pitchFamily="49" charset="-122"/>
              </a:rPr>
              <a:t>pectral </a:t>
            </a:r>
            <a:r>
              <a:rPr lang="en-US" altLang="zh-CN" sz="1200" dirty="0">
                <a:latin typeface="黑体" pitchFamily="49" charset="-122"/>
                <a:ea typeface="黑体" pitchFamily="49" charset="-122"/>
              </a:rPr>
              <a:t>line of in-orbit mercury lamp observed </a:t>
            </a:r>
            <a:r>
              <a:rPr lang="en-US" altLang="zh-CN" sz="1200" dirty="0" smtClean="0">
                <a:latin typeface="黑体" pitchFamily="49" charset="-122"/>
                <a:ea typeface="黑体" pitchFamily="49" charset="-122"/>
              </a:rPr>
              <a:t>by band 1</a:t>
            </a:r>
            <a:endParaRPr lang="zh-CN" altLang="en-US" sz="1200" dirty="0">
              <a:latin typeface="黑体" pitchFamily="49" charset="-122"/>
              <a:ea typeface="黑体" pitchFamily="49" charset="-122"/>
            </a:endParaRPr>
          </a:p>
        </p:txBody>
      </p:sp>
      <p:pic>
        <p:nvPicPr>
          <p:cNvPr id="27" name="Picture 2" descr="E:\文档\风云三号\FY-3F\OMS-LIMB\正样设计\发射前定标\6.光谱性能指标测试\定标精度\Spe_Hg_Band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4007" y="4558349"/>
            <a:ext cx="2520000" cy="167654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E:\文档\风云三号\FY-3F\OMS-LIMB\正样设计\发射前定标\6.光谱性能指标测试\定标精度\Spe_Hg_Band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5632" y="4558349"/>
            <a:ext cx="2520000" cy="1676545"/>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8"/>
          <p:cNvPicPr>
            <a:picLocks noChangeAspect="1"/>
          </p:cNvPicPr>
          <p:nvPr/>
        </p:nvPicPr>
        <p:blipFill>
          <a:blip r:embed="rId10"/>
          <a:stretch>
            <a:fillRect/>
          </a:stretch>
        </p:blipFill>
        <p:spPr>
          <a:xfrm>
            <a:off x="8969709" y="4606810"/>
            <a:ext cx="2520000" cy="1579622"/>
          </a:xfrm>
          <a:prstGeom prst="rect">
            <a:avLst/>
          </a:prstGeom>
        </p:spPr>
      </p:pic>
      <p:pic>
        <p:nvPicPr>
          <p:cNvPr id="31" name="图片 30" descr="E:\处理程序\OMS\Doppler_shift_OMSL.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62382" y="4605301"/>
            <a:ext cx="2678952" cy="1582641"/>
          </a:xfrm>
          <a:prstGeom prst="rect">
            <a:avLst/>
          </a:prstGeom>
          <a:noFill/>
          <a:ln>
            <a:noFill/>
          </a:ln>
        </p:spPr>
      </p:pic>
      <p:sp>
        <p:nvSpPr>
          <p:cNvPr id="32" name="矩形 31"/>
          <p:cNvSpPr/>
          <p:nvPr/>
        </p:nvSpPr>
        <p:spPr>
          <a:xfrm>
            <a:off x="6062382" y="6250080"/>
            <a:ext cx="2565968" cy="461665"/>
          </a:xfrm>
          <a:prstGeom prst="rect">
            <a:avLst/>
          </a:prstGeom>
          <a:extLst/>
        </p:spPr>
        <p:txBody>
          <a:bodyPr wrap="square">
            <a:spAutoFit/>
          </a:bodyPr>
          <a:lstStyle/>
          <a:p>
            <a:pPr algn="ctr"/>
            <a:r>
              <a:rPr lang="en-US" altLang="zh-CN" sz="1200" dirty="0">
                <a:latin typeface="黑体" pitchFamily="49" charset="-122"/>
                <a:ea typeface="黑体" pitchFamily="49" charset="-122"/>
              </a:rPr>
              <a:t>On-orbit Doppler shift correction (0.007-0.012nm)</a:t>
            </a:r>
            <a:endParaRPr lang="zh-CN" altLang="zh-CN" sz="1200" dirty="0">
              <a:latin typeface="黑体" pitchFamily="49" charset="-122"/>
              <a:ea typeface="黑体" pitchFamily="49" charset="-122"/>
            </a:endParaRPr>
          </a:p>
        </p:txBody>
      </p:sp>
      <p:sp>
        <p:nvSpPr>
          <p:cNvPr id="38" name="矩形 37"/>
          <p:cNvSpPr/>
          <p:nvPr/>
        </p:nvSpPr>
        <p:spPr>
          <a:xfrm>
            <a:off x="6108350" y="4137020"/>
            <a:ext cx="2520000" cy="461665"/>
          </a:xfrm>
          <a:prstGeom prst="rect">
            <a:avLst/>
          </a:prstGeom>
        </p:spPr>
        <p:txBody>
          <a:bodyPr wrap="square">
            <a:spAutoFit/>
          </a:bodyPr>
          <a:lstStyle/>
          <a:p>
            <a:pPr algn="ctr"/>
            <a:r>
              <a:rPr lang="en-US" altLang="zh-CN" sz="1200" dirty="0">
                <a:latin typeface="黑体" pitchFamily="49" charset="-122"/>
                <a:ea typeface="黑体" pitchFamily="49" charset="-122"/>
              </a:rPr>
              <a:t>Spectral calibration curve of Band </a:t>
            </a:r>
            <a:r>
              <a:rPr lang="en-US" altLang="zh-CN" sz="1200" dirty="0" smtClean="0">
                <a:latin typeface="黑体" pitchFamily="49" charset="-122"/>
                <a:ea typeface="黑体" pitchFamily="49" charset="-122"/>
              </a:rPr>
              <a:t>2</a:t>
            </a:r>
            <a:endParaRPr lang="zh-CN" altLang="en-US" sz="1200" dirty="0">
              <a:latin typeface="黑体" pitchFamily="49" charset="-122"/>
              <a:ea typeface="黑体" pitchFamily="49" charset="-122"/>
            </a:endParaRPr>
          </a:p>
        </p:txBody>
      </p:sp>
      <p:pic>
        <p:nvPicPr>
          <p:cNvPr id="39" name="图片 38"/>
          <p:cNvPicPr/>
          <p:nvPr/>
        </p:nvPicPr>
        <p:blipFill>
          <a:blip r:embed="rId12"/>
          <a:stretch>
            <a:fillRect/>
          </a:stretch>
        </p:blipFill>
        <p:spPr>
          <a:xfrm>
            <a:off x="6108350" y="2397132"/>
            <a:ext cx="2520000" cy="1677600"/>
          </a:xfrm>
          <a:prstGeom prst="rect">
            <a:avLst/>
          </a:prstGeom>
        </p:spPr>
      </p:pic>
      <p:sp>
        <p:nvSpPr>
          <p:cNvPr id="40" name="灯片编号占位符 3"/>
          <p:cNvSpPr>
            <a:spLocks noGrp="1"/>
          </p:cNvSpPr>
          <p:nvPr>
            <p:ph type="sldNum" sz="quarter" idx="12"/>
          </p:nvPr>
        </p:nvSpPr>
        <p:spPr>
          <a:xfrm>
            <a:off x="10972800" y="6356361"/>
            <a:ext cx="609600" cy="365125"/>
          </a:xfrm>
        </p:spPr>
        <p:txBody>
          <a:bodyPr/>
          <a:lstStyle/>
          <a:p>
            <a:fld id="{78A5EDB2-FF0E-4124-9532-4C0F0FE2EB74}" type="slidenum">
              <a:rPr lang="zh-CN" altLang="en-US" smtClean="0"/>
              <a:t>5</a:t>
            </a:fld>
            <a:endParaRPr lang="zh-CN" altLang="en-US" dirty="0"/>
          </a:p>
        </p:txBody>
      </p:sp>
      <p:sp>
        <p:nvSpPr>
          <p:cNvPr id="41" name="矩形 40"/>
          <p:cNvSpPr/>
          <p:nvPr/>
        </p:nvSpPr>
        <p:spPr>
          <a:xfrm>
            <a:off x="3246992" y="6250080"/>
            <a:ext cx="2673162" cy="46166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zh-CN" sz="1200" dirty="0">
                <a:latin typeface="黑体" pitchFamily="49" charset="-122"/>
                <a:ea typeface="黑体" pitchFamily="49" charset="-122"/>
              </a:rPr>
              <a:t>Spectral line of in-orbit mercury lamp observed by band </a:t>
            </a:r>
            <a:r>
              <a:rPr lang="en-US" altLang="zh-CN" sz="1200" dirty="0" smtClean="0">
                <a:latin typeface="黑体" pitchFamily="49" charset="-122"/>
                <a:ea typeface="黑体" pitchFamily="49" charset="-122"/>
              </a:rPr>
              <a:t>2</a:t>
            </a:r>
            <a:endParaRPr lang="zh-CN" altLang="en-US" sz="1200" dirty="0">
              <a:latin typeface="黑体" pitchFamily="49" charset="-122"/>
              <a:ea typeface="黑体" pitchFamily="49" charset="-122"/>
            </a:endParaRPr>
          </a:p>
        </p:txBody>
      </p:sp>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51170643"/>
      </p:ext>
    </p:extLst>
  </p:cSld>
  <p:clrMapOvr>
    <a:masterClrMapping/>
  </p:clrMapOvr>
  <mc:AlternateContent xmlns:mc="http://schemas.openxmlformats.org/markup-compatibility/2006" xmlns:p14="http://schemas.microsoft.com/office/powerpoint/2010/main">
    <mc:Choice Requires="p14">
      <p:transition p14:dur="0" advTm="61177"/>
    </mc:Choice>
    <mc:Fallback xmlns="">
      <p:transition advTm="61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Relative spectral response </a:t>
            </a:r>
            <a:r>
              <a:rPr lang="en-US" altLang="zh-CN" dirty="0" smtClean="0"/>
              <a:t>function (RSR)</a:t>
            </a:r>
            <a:endParaRPr lang="zh-CN" altLang="en-US" dirty="0"/>
          </a:p>
        </p:txBody>
      </p:sp>
      <p:sp>
        <p:nvSpPr>
          <p:cNvPr id="4" name="灯片编号占位符 3"/>
          <p:cNvSpPr>
            <a:spLocks noGrp="1"/>
          </p:cNvSpPr>
          <p:nvPr>
            <p:ph type="sldNum" sz="quarter" idx="12"/>
          </p:nvPr>
        </p:nvSpPr>
        <p:spPr/>
        <p:txBody>
          <a:bodyPr/>
          <a:lstStyle/>
          <a:p>
            <a:fld id="{78A5EDB2-FF0E-4124-9532-4C0F0FE2EB74}" type="slidenum">
              <a:rPr lang="zh-CN" altLang="en-US" smtClean="0"/>
              <a:t>6</a:t>
            </a:fld>
            <a:endParaRPr lang="zh-CN" altLang="en-US" dirty="0"/>
          </a:p>
        </p:txBody>
      </p:sp>
      <p:pic>
        <p:nvPicPr>
          <p:cNvPr id="8" name="图片 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9500" y="2109985"/>
            <a:ext cx="2673605" cy="18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9348" y="4431412"/>
            <a:ext cx="2673605" cy="18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E:\处理程序\OMS\正样\RSR2i=15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5644" y="4287785"/>
            <a:ext cx="3240000" cy="21555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E:\处理程序\OMS\正样\RSR2i=3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940" y="4287785"/>
            <a:ext cx="3240000" cy="21555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处理程序\OMS\正样\RSR1i=35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5720" y="1966358"/>
            <a:ext cx="3240000" cy="2155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E:\处理程序\OMS\正样\RSR1i=15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1940" y="1966358"/>
            <a:ext cx="3240000" cy="215555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644753" y="4102018"/>
            <a:ext cx="1954381" cy="276999"/>
          </a:xfrm>
          <a:prstGeom prst="rect">
            <a:avLst/>
          </a:prstGeom>
          <a:noFill/>
        </p:spPr>
        <p:txBody>
          <a:bodyPr wrap="none" rtlCol="0">
            <a:spAutoFit/>
          </a:bodyPr>
          <a:lstStyle/>
          <a:p>
            <a:pPr algn="ctr"/>
            <a:r>
              <a:rPr lang="de-DE" altLang="zh-CN" sz="1200" dirty="0">
                <a:latin typeface="黑体" pitchFamily="49" charset="-122"/>
                <a:ea typeface="黑体" pitchFamily="49" charset="-122"/>
              </a:rPr>
              <a:t>Band 1 </a:t>
            </a:r>
            <a:r>
              <a:rPr lang="de-DE" altLang="zh-CN" sz="1200" dirty="0" smtClean="0">
                <a:latin typeface="黑体" pitchFamily="49" charset="-122"/>
                <a:ea typeface="黑体" pitchFamily="49" charset="-122"/>
              </a:rPr>
              <a:t>RSR at 150 pixel</a:t>
            </a:r>
            <a:endParaRPr lang="zh-CN" altLang="en-US" sz="1200" dirty="0">
              <a:latin typeface="黑体" pitchFamily="49" charset="-122"/>
              <a:ea typeface="黑体" pitchFamily="49" charset="-122"/>
            </a:endParaRPr>
          </a:p>
        </p:txBody>
      </p:sp>
      <p:sp>
        <p:nvSpPr>
          <p:cNvPr id="23" name="TextBox 22"/>
          <p:cNvSpPr txBox="1"/>
          <p:nvPr/>
        </p:nvSpPr>
        <p:spPr>
          <a:xfrm>
            <a:off x="1644748" y="6438838"/>
            <a:ext cx="1954381" cy="276999"/>
          </a:xfrm>
          <a:prstGeom prst="rect">
            <a:avLst/>
          </a:prstGeom>
          <a:noFill/>
        </p:spPr>
        <p:txBody>
          <a:bodyPr wrap="none" rtlCol="0">
            <a:spAutoFit/>
          </a:bodyPr>
          <a:lstStyle/>
          <a:p>
            <a:pPr algn="ctr"/>
            <a:r>
              <a:rPr lang="de-DE" altLang="zh-CN" sz="1200" dirty="0">
                <a:latin typeface="黑体" pitchFamily="49" charset="-122"/>
                <a:ea typeface="黑体" pitchFamily="49" charset="-122"/>
              </a:rPr>
              <a:t>Band </a:t>
            </a:r>
            <a:r>
              <a:rPr lang="de-DE" altLang="zh-CN" sz="1200" dirty="0" smtClean="0">
                <a:latin typeface="黑体" pitchFamily="49" charset="-122"/>
                <a:ea typeface="黑体" pitchFamily="49" charset="-122"/>
              </a:rPr>
              <a:t>2 </a:t>
            </a:r>
            <a:r>
              <a:rPr lang="de-DE" altLang="zh-CN" sz="1200" dirty="0">
                <a:latin typeface="黑体" pitchFamily="49" charset="-122"/>
                <a:ea typeface="黑体" pitchFamily="49" charset="-122"/>
              </a:rPr>
              <a:t>RSR at 150 pixel</a:t>
            </a:r>
            <a:endParaRPr lang="zh-CN" altLang="en-US" sz="1200" dirty="0">
              <a:latin typeface="黑体" pitchFamily="49" charset="-122"/>
              <a:ea typeface="黑体" pitchFamily="49" charset="-122"/>
            </a:endParaRPr>
          </a:p>
        </p:txBody>
      </p:sp>
      <p:sp>
        <p:nvSpPr>
          <p:cNvPr id="26" name="TextBox 25"/>
          <p:cNvSpPr txBox="1"/>
          <p:nvPr/>
        </p:nvSpPr>
        <p:spPr>
          <a:xfrm>
            <a:off x="5328453" y="4102018"/>
            <a:ext cx="1954381" cy="276999"/>
          </a:xfrm>
          <a:prstGeom prst="rect">
            <a:avLst/>
          </a:prstGeom>
          <a:noFill/>
        </p:spPr>
        <p:txBody>
          <a:bodyPr wrap="none" rtlCol="0">
            <a:spAutoFit/>
          </a:bodyPr>
          <a:lstStyle/>
          <a:p>
            <a:pPr algn="ctr"/>
            <a:r>
              <a:rPr lang="de-DE" altLang="zh-CN" sz="1200" dirty="0">
                <a:latin typeface="黑体" pitchFamily="49" charset="-122"/>
                <a:ea typeface="黑体" pitchFamily="49" charset="-122"/>
              </a:rPr>
              <a:t>Band 1 RSR at </a:t>
            </a:r>
            <a:r>
              <a:rPr lang="de-DE" altLang="zh-CN" sz="1200" dirty="0" smtClean="0">
                <a:latin typeface="黑体" pitchFamily="49" charset="-122"/>
                <a:ea typeface="黑体" pitchFamily="49" charset="-122"/>
              </a:rPr>
              <a:t>350 </a:t>
            </a:r>
            <a:r>
              <a:rPr lang="de-DE" altLang="zh-CN" sz="1200" dirty="0">
                <a:latin typeface="黑体" pitchFamily="49" charset="-122"/>
                <a:ea typeface="黑体" pitchFamily="49" charset="-122"/>
              </a:rPr>
              <a:t>pixel</a:t>
            </a:r>
            <a:endParaRPr lang="zh-CN" altLang="en-US" sz="1200" dirty="0">
              <a:latin typeface="黑体" pitchFamily="49" charset="-122"/>
              <a:ea typeface="黑体" pitchFamily="49" charset="-122"/>
            </a:endParaRPr>
          </a:p>
        </p:txBody>
      </p:sp>
      <p:sp>
        <p:nvSpPr>
          <p:cNvPr id="27" name="TextBox 26"/>
          <p:cNvSpPr txBox="1"/>
          <p:nvPr/>
        </p:nvSpPr>
        <p:spPr>
          <a:xfrm>
            <a:off x="8238934" y="4010076"/>
            <a:ext cx="2934735" cy="461665"/>
          </a:xfrm>
          <a:prstGeom prst="rect">
            <a:avLst/>
          </a:prstGeom>
          <a:noFill/>
        </p:spPr>
        <p:txBody>
          <a:bodyPr wrap="square" rtlCol="0">
            <a:spAutoFit/>
          </a:bodyPr>
          <a:lstStyle/>
          <a:p>
            <a:pPr algn="ctr"/>
            <a:r>
              <a:rPr lang="en-US" altLang="zh-CN" sz="1200" dirty="0">
                <a:latin typeface="黑体" pitchFamily="49" charset="-122"/>
                <a:ea typeface="黑体" pitchFamily="49" charset="-122"/>
              </a:rPr>
              <a:t>Band 1 </a:t>
            </a:r>
            <a:r>
              <a:rPr lang="en-US" altLang="zh-CN" sz="1200" dirty="0" smtClean="0">
                <a:latin typeface="黑体" pitchFamily="49" charset="-122"/>
                <a:ea typeface="黑体" pitchFamily="49" charset="-122"/>
              </a:rPr>
              <a:t>RSR at </a:t>
            </a:r>
            <a:r>
              <a:rPr lang="en-US" altLang="zh-CN" sz="1200" dirty="0">
                <a:latin typeface="黑体" pitchFamily="49" charset="-122"/>
                <a:ea typeface="黑体" pitchFamily="49" charset="-122"/>
              </a:rPr>
              <a:t>296.728nm </a:t>
            </a:r>
            <a:r>
              <a:rPr lang="en-US" altLang="zh-CN" sz="1200" dirty="0" smtClean="0">
                <a:latin typeface="黑体" pitchFamily="49" charset="-122"/>
                <a:ea typeface="黑体" pitchFamily="49" charset="-122"/>
              </a:rPr>
              <a:t>does </a:t>
            </a:r>
            <a:r>
              <a:rPr lang="en-US" altLang="zh-CN" sz="1200" dirty="0">
                <a:latin typeface="黑体" pitchFamily="49" charset="-122"/>
                <a:ea typeface="黑体" pitchFamily="49" charset="-122"/>
              </a:rPr>
              <a:t>not change with the environment</a:t>
            </a:r>
            <a:endParaRPr lang="zh-CN" altLang="en-US" sz="1200" dirty="0">
              <a:latin typeface="黑体" pitchFamily="49" charset="-122"/>
              <a:ea typeface="黑体" pitchFamily="49" charset="-122"/>
            </a:endParaRPr>
          </a:p>
        </p:txBody>
      </p:sp>
      <p:sp>
        <p:nvSpPr>
          <p:cNvPr id="28" name="TextBox 27"/>
          <p:cNvSpPr txBox="1"/>
          <p:nvPr/>
        </p:nvSpPr>
        <p:spPr>
          <a:xfrm>
            <a:off x="8238782" y="6346504"/>
            <a:ext cx="2934735" cy="461665"/>
          </a:xfrm>
          <a:prstGeom prst="rect">
            <a:avLst/>
          </a:prstGeom>
          <a:noFill/>
        </p:spPr>
        <p:txBody>
          <a:bodyPr wrap="square" rtlCol="0">
            <a:spAutoFit/>
          </a:bodyPr>
          <a:lstStyle/>
          <a:p>
            <a:pPr algn="ctr"/>
            <a:r>
              <a:rPr lang="en-US" altLang="zh-CN" sz="1200" dirty="0" smtClean="0">
                <a:latin typeface="黑体" pitchFamily="49" charset="-122"/>
                <a:ea typeface="黑体" pitchFamily="49" charset="-122"/>
              </a:rPr>
              <a:t>Band 2 </a:t>
            </a:r>
            <a:r>
              <a:rPr lang="en-US" altLang="zh-CN" sz="1200" dirty="0">
                <a:latin typeface="黑体" pitchFamily="49" charset="-122"/>
                <a:ea typeface="黑体" pitchFamily="49" charset="-122"/>
              </a:rPr>
              <a:t>RSR at 435.834nm</a:t>
            </a:r>
            <a:r>
              <a:rPr lang="en-US" altLang="zh-CN" sz="1200" dirty="0" smtClean="0">
                <a:latin typeface="黑体" pitchFamily="49" charset="-122"/>
                <a:ea typeface="黑体" pitchFamily="49" charset="-122"/>
              </a:rPr>
              <a:t> </a:t>
            </a:r>
            <a:r>
              <a:rPr lang="en-US" altLang="zh-CN" sz="1200" dirty="0">
                <a:latin typeface="黑体" pitchFamily="49" charset="-122"/>
                <a:ea typeface="黑体" pitchFamily="49" charset="-122"/>
              </a:rPr>
              <a:t>does not change with the </a:t>
            </a:r>
            <a:r>
              <a:rPr lang="en-US" altLang="zh-CN" sz="1200" dirty="0" smtClean="0">
                <a:latin typeface="黑体" pitchFamily="49" charset="-122"/>
                <a:ea typeface="黑体" pitchFamily="49" charset="-122"/>
              </a:rPr>
              <a:t>environment</a:t>
            </a:r>
            <a:endParaRPr lang="zh-CN" altLang="en-US" sz="1200" dirty="0">
              <a:latin typeface="黑体" pitchFamily="49" charset="-122"/>
              <a:ea typeface="黑体" pitchFamily="49" charset="-122"/>
            </a:endParaRPr>
          </a:p>
        </p:txBody>
      </p:sp>
      <p:sp>
        <p:nvSpPr>
          <p:cNvPr id="29" name="TextBox 28"/>
          <p:cNvSpPr txBox="1"/>
          <p:nvPr/>
        </p:nvSpPr>
        <p:spPr>
          <a:xfrm>
            <a:off x="5328452" y="6438838"/>
            <a:ext cx="1954381" cy="276999"/>
          </a:xfrm>
          <a:prstGeom prst="rect">
            <a:avLst/>
          </a:prstGeom>
          <a:noFill/>
        </p:spPr>
        <p:txBody>
          <a:bodyPr wrap="none" rtlCol="0">
            <a:spAutoFit/>
          </a:bodyPr>
          <a:lstStyle/>
          <a:p>
            <a:pPr algn="ctr"/>
            <a:r>
              <a:rPr lang="de-DE" altLang="zh-CN" sz="1200" dirty="0">
                <a:latin typeface="黑体" pitchFamily="49" charset="-122"/>
                <a:ea typeface="黑体" pitchFamily="49" charset="-122"/>
              </a:rPr>
              <a:t>Band 1 RSR at </a:t>
            </a:r>
            <a:r>
              <a:rPr lang="de-DE" altLang="zh-CN" sz="1200" dirty="0" smtClean="0">
                <a:latin typeface="黑体" pitchFamily="49" charset="-122"/>
                <a:ea typeface="黑体" pitchFamily="49" charset="-122"/>
              </a:rPr>
              <a:t>350 </a:t>
            </a:r>
            <a:r>
              <a:rPr lang="de-DE" altLang="zh-CN" sz="1200" dirty="0">
                <a:latin typeface="黑体" pitchFamily="49" charset="-122"/>
                <a:ea typeface="黑体" pitchFamily="49" charset="-122"/>
              </a:rPr>
              <a:t>pixel</a:t>
            </a:r>
            <a:endParaRPr lang="zh-CN" altLang="en-US" sz="1200" dirty="0">
              <a:latin typeface="黑体" pitchFamily="49" charset="-122"/>
              <a:ea typeface="黑体" pitchFamily="49" charset="-122"/>
            </a:endParaRPr>
          </a:p>
        </p:txBody>
      </p:sp>
      <p:sp>
        <p:nvSpPr>
          <p:cNvPr id="7" name="矩形 6"/>
          <p:cNvSpPr/>
          <p:nvPr/>
        </p:nvSpPr>
        <p:spPr>
          <a:xfrm>
            <a:off x="1264118" y="1090059"/>
            <a:ext cx="9638309" cy="876299"/>
          </a:xfrm>
          <a:prstGeom prst="rect">
            <a:avLst/>
          </a:prstGeom>
        </p:spPr>
        <p:txBody>
          <a:bodyPr vert="horz" lIns="91440" tIns="45720" rIns="91440" bIns="45720" rtlCol="0">
            <a:noAutofit/>
          </a:bodyPr>
          <a:lstStyle/>
          <a:p>
            <a:pPr marL="342900" indent="-342900">
              <a:lnSpc>
                <a:spcPct val="150000"/>
              </a:lnSpc>
              <a:buFont typeface="Arial" panose="020B0604020202020204" pitchFamily="34" charset="0"/>
              <a:buChar char="•"/>
            </a:pPr>
            <a:r>
              <a:rPr lang="en-US" altLang="zh-CN" sz="1400" dirty="0"/>
              <a:t>OMSL do not have device to monitor the change of the </a:t>
            </a:r>
            <a:r>
              <a:rPr lang="en-US" altLang="zh-CN" sz="1400" dirty="0" smtClean="0"/>
              <a:t>RSR in </a:t>
            </a:r>
            <a:r>
              <a:rPr lang="en-US" altLang="zh-CN" sz="1400" dirty="0"/>
              <a:t>orbit, and the environmental difference has no effect on the </a:t>
            </a:r>
            <a:r>
              <a:rPr lang="en-US" altLang="zh-CN" sz="1400" dirty="0" smtClean="0"/>
              <a:t>RSR basically</a:t>
            </a:r>
            <a:r>
              <a:rPr lang="en-US" altLang="zh-CN" sz="1400" dirty="0"/>
              <a:t>. Therefore, the </a:t>
            </a:r>
            <a:r>
              <a:rPr lang="en-US" altLang="zh-CN" sz="1400" dirty="0" smtClean="0"/>
              <a:t>RSR </a:t>
            </a:r>
            <a:r>
              <a:rPr lang="en-US" altLang="zh-CN" sz="1400" dirty="0"/>
              <a:t>measured by the continuously scanning tunable laser before launch will always be used.</a:t>
            </a:r>
          </a:p>
        </p:txBody>
      </p:sp>
      <p:pic>
        <p:nvPicPr>
          <p:cNvPr id="12" name="音频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98365634"/>
      </p:ext>
    </p:extLst>
  </p:cSld>
  <p:clrMapOvr>
    <a:masterClrMapping/>
  </p:clrMapOvr>
  <mc:AlternateContent xmlns:mc="http://schemas.openxmlformats.org/markup-compatibility/2006" xmlns:p14="http://schemas.microsoft.com/office/powerpoint/2010/main">
    <mc:Choice Requires="p14">
      <p:transition p14:dur="0" advTm="24492"/>
    </mc:Choice>
    <mc:Fallback xmlns="">
      <p:transition advTm="2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06692" y="308928"/>
            <a:ext cx="9296401" cy="674931"/>
          </a:xfrm>
        </p:spPr>
        <p:txBody>
          <a:bodyPr/>
          <a:lstStyle/>
          <a:p>
            <a:r>
              <a:rPr lang="en-US" altLang="zh-CN" dirty="0"/>
              <a:t>R</a:t>
            </a:r>
            <a:r>
              <a:rPr lang="en-US" altLang="zh-CN" dirty="0" smtClean="0"/>
              <a:t>adiance </a:t>
            </a:r>
            <a:r>
              <a:rPr lang="en-US" altLang="zh-CN" dirty="0"/>
              <a:t>calibration </a:t>
            </a:r>
            <a:endParaRPr lang="zh-CN" altLang="en-US" dirty="0"/>
          </a:p>
        </p:txBody>
      </p:sp>
      <p:sp>
        <p:nvSpPr>
          <p:cNvPr id="4" name="灯片编号占位符 3"/>
          <p:cNvSpPr>
            <a:spLocks noGrp="1"/>
          </p:cNvSpPr>
          <p:nvPr>
            <p:ph type="sldNum" sz="quarter" idx="12"/>
          </p:nvPr>
        </p:nvSpPr>
        <p:spPr/>
        <p:txBody>
          <a:bodyPr/>
          <a:lstStyle/>
          <a:p>
            <a:fld id="{78A5EDB2-FF0E-4124-9532-4C0F0FE2EB74}" type="slidenum">
              <a:rPr lang="zh-CN" altLang="en-US" smtClean="0"/>
              <a:t>7</a:t>
            </a:fld>
            <a:endParaRPr lang="zh-CN" altLang="en-US" dirty="0"/>
          </a:p>
        </p:txBody>
      </p:sp>
      <p:pic>
        <p:nvPicPr>
          <p:cNvPr id="17" name="图片 16"/>
          <p:cNvPicPr>
            <a:picLocks/>
          </p:cNvPicPr>
          <p:nvPr/>
        </p:nvPicPr>
        <p:blipFill>
          <a:blip r:embed="rId5"/>
          <a:stretch>
            <a:fillRect/>
          </a:stretch>
        </p:blipFill>
        <p:spPr>
          <a:xfrm>
            <a:off x="5861560" y="2046889"/>
            <a:ext cx="2520000" cy="1800000"/>
          </a:xfrm>
          <a:prstGeom prst="rect">
            <a:avLst/>
          </a:prstGeom>
        </p:spPr>
      </p:pic>
      <p:pic>
        <p:nvPicPr>
          <p:cNvPr id="18" name="图片 17"/>
          <p:cNvPicPr>
            <a:picLocks/>
          </p:cNvPicPr>
          <p:nvPr/>
        </p:nvPicPr>
        <p:blipFill>
          <a:blip r:embed="rId6"/>
          <a:stretch>
            <a:fillRect/>
          </a:stretch>
        </p:blipFill>
        <p:spPr>
          <a:xfrm>
            <a:off x="9044815" y="2046889"/>
            <a:ext cx="2520000" cy="1800000"/>
          </a:xfrm>
          <a:prstGeom prst="rect">
            <a:avLst/>
          </a:prstGeom>
        </p:spPr>
      </p:pic>
      <p:sp>
        <p:nvSpPr>
          <p:cNvPr id="20" name="矩形 19"/>
          <p:cNvSpPr/>
          <p:nvPr/>
        </p:nvSpPr>
        <p:spPr>
          <a:xfrm>
            <a:off x="8944938" y="3941214"/>
            <a:ext cx="2719754" cy="461665"/>
          </a:xfrm>
          <a:prstGeom prst="rect">
            <a:avLst/>
          </a:prstGeom>
        </p:spPr>
        <p:txBody>
          <a:bodyPr wrap="square">
            <a:spAutoFit/>
          </a:bodyPr>
          <a:lstStyle/>
          <a:p>
            <a:pPr algn="ctr"/>
            <a:r>
              <a:rPr lang="en-US" altLang="zh-CN" sz="1200" dirty="0">
                <a:latin typeface="黑体" pitchFamily="49" charset="-122"/>
                <a:ea typeface="黑体" pitchFamily="49" charset="-122"/>
              </a:rPr>
              <a:t>The difference between the responsivity </a:t>
            </a:r>
            <a:r>
              <a:rPr lang="en-US" altLang="zh-CN" sz="1200" dirty="0" smtClean="0">
                <a:latin typeface="黑体" pitchFamily="49" charset="-122"/>
                <a:ea typeface="黑体" pitchFamily="49" charset="-122"/>
              </a:rPr>
              <a:t>is </a:t>
            </a:r>
            <a:r>
              <a:rPr lang="en-US" altLang="zh-CN" sz="1200" dirty="0">
                <a:latin typeface="黑体" pitchFamily="49" charset="-122"/>
                <a:ea typeface="黑体" pitchFamily="49" charset="-122"/>
              </a:rPr>
              <a:t>less than 3%</a:t>
            </a:r>
            <a:endParaRPr lang="zh-CN" altLang="en-US" sz="1200" dirty="0">
              <a:latin typeface="黑体" pitchFamily="49" charset="-122"/>
              <a:ea typeface="黑体" pitchFamily="49" charset="-122"/>
            </a:endParaRPr>
          </a:p>
        </p:txBody>
      </p:sp>
      <p:pic>
        <p:nvPicPr>
          <p:cNvPr id="21" name="图片 1844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8133" y="4456116"/>
            <a:ext cx="252000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5374928" y="6222939"/>
            <a:ext cx="3493264" cy="461665"/>
          </a:xfrm>
          <a:prstGeom prst="rect">
            <a:avLst/>
          </a:prstGeom>
        </p:spPr>
        <p:txBody>
          <a:bodyPr wrap="square">
            <a:spAutoFit/>
          </a:bodyPr>
          <a:lstStyle/>
          <a:p>
            <a:pPr algn="ctr"/>
            <a:r>
              <a:rPr lang="en-US" altLang="zh-CN" sz="1200" dirty="0">
                <a:latin typeface="黑体" pitchFamily="49" charset="-122"/>
                <a:ea typeface="黑体" pitchFamily="49" charset="-122"/>
              </a:rPr>
              <a:t>OMS-Limb radiance response curve (Normalized integral time)</a:t>
            </a:r>
            <a:endParaRPr lang="zh-CN" altLang="en-US" sz="1200" dirty="0">
              <a:latin typeface="黑体" pitchFamily="49" charset="-122"/>
              <a:ea typeface="黑体" pitchFamily="49" charset="-122"/>
            </a:endParaRPr>
          </a:p>
        </p:txBody>
      </p:sp>
      <p:grpSp>
        <p:nvGrpSpPr>
          <p:cNvPr id="7" name="组合 6"/>
          <p:cNvGrpSpPr/>
          <p:nvPr/>
        </p:nvGrpSpPr>
        <p:grpSpPr>
          <a:xfrm>
            <a:off x="249121" y="1026843"/>
            <a:ext cx="4848272" cy="5737860"/>
            <a:chOff x="3404480" y="1028700"/>
            <a:chExt cx="4848272" cy="5737860"/>
          </a:xfrm>
        </p:grpSpPr>
        <p:grpSp>
          <p:nvGrpSpPr>
            <p:cNvPr id="35" name="组合 34"/>
            <p:cNvGrpSpPr/>
            <p:nvPr/>
          </p:nvGrpSpPr>
          <p:grpSpPr>
            <a:xfrm>
              <a:off x="3404480" y="1028700"/>
              <a:ext cx="2288540" cy="5737860"/>
              <a:chOff x="408940" y="925830"/>
              <a:chExt cx="2288540" cy="5737860"/>
            </a:xfrm>
          </p:grpSpPr>
          <p:sp>
            <p:nvSpPr>
              <p:cNvPr id="34" name="矩形 33"/>
              <p:cNvSpPr/>
              <p:nvPr/>
            </p:nvSpPr>
            <p:spPr>
              <a:xfrm>
                <a:off x="434340" y="925830"/>
                <a:ext cx="2188844" cy="57378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graphicFrame>
            <p:nvGraphicFramePr>
              <p:cNvPr id="16" name="图示 15"/>
              <p:cNvGraphicFramePr/>
              <p:nvPr>
                <p:extLst>
                  <p:ext uri="{D42A27DB-BD31-4B8C-83A1-F6EECF244321}">
                    <p14:modId xmlns:p14="http://schemas.microsoft.com/office/powerpoint/2010/main" val="1955496304"/>
                  </p:ext>
                </p:extLst>
              </p:nvPr>
            </p:nvGraphicFramePr>
            <p:xfrm>
              <a:off x="408940" y="1130345"/>
              <a:ext cx="2288540" cy="52436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pSp>
          <p:nvGrpSpPr>
            <p:cNvPr id="6" name="组合 5"/>
            <p:cNvGrpSpPr/>
            <p:nvPr/>
          </p:nvGrpSpPr>
          <p:grpSpPr>
            <a:xfrm>
              <a:off x="5990199" y="1028700"/>
              <a:ext cx="2262553" cy="5737860"/>
              <a:chOff x="5990199" y="1028700"/>
              <a:chExt cx="2262553" cy="5737860"/>
            </a:xfrm>
          </p:grpSpPr>
          <p:sp>
            <p:nvSpPr>
              <p:cNvPr id="23" name="矩形 22"/>
              <p:cNvSpPr/>
              <p:nvPr/>
            </p:nvSpPr>
            <p:spPr>
              <a:xfrm>
                <a:off x="6063908" y="1028700"/>
                <a:ext cx="2188844" cy="573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aphicFrame>
            <p:nvGraphicFramePr>
              <p:cNvPr id="15" name="图示 14"/>
              <p:cNvGraphicFramePr/>
              <p:nvPr>
                <p:extLst>
                  <p:ext uri="{D42A27DB-BD31-4B8C-83A1-F6EECF244321}">
                    <p14:modId xmlns:p14="http://schemas.microsoft.com/office/powerpoint/2010/main" val="2195111654"/>
                  </p:ext>
                </p:extLst>
              </p:nvPr>
            </p:nvGraphicFramePr>
            <p:xfrm>
              <a:off x="5990199" y="1230922"/>
              <a:ext cx="2180786" cy="52630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cxnSp>
          <p:nvCxnSpPr>
            <p:cNvPr id="30" name="直接箭头连接符 29"/>
            <p:cNvCxnSpPr/>
            <p:nvPr/>
          </p:nvCxnSpPr>
          <p:spPr>
            <a:xfrm>
              <a:off x="5618723" y="3849842"/>
              <a:ext cx="371475"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5" name="矩形 4"/>
          <p:cNvSpPr/>
          <p:nvPr/>
        </p:nvSpPr>
        <p:spPr>
          <a:xfrm>
            <a:off x="5374928" y="1081013"/>
            <a:ext cx="6580203" cy="1028535"/>
          </a:xfrm>
          <a:prstGeom prst="rect">
            <a:avLst/>
          </a:prstGeom>
        </p:spPr>
        <p:txBody>
          <a:bodyPr vert="horz" lIns="91440" tIns="45720" rIns="91440" bIns="45720" rtlCol="0">
            <a:noAutofit/>
          </a:bodyPr>
          <a:lstStyle/>
          <a:p>
            <a:pPr marL="342900" indent="-342900">
              <a:lnSpc>
                <a:spcPct val="150000"/>
              </a:lnSpc>
              <a:buFont typeface="Arial" panose="020B0604020202020204" pitchFamily="34" charset="0"/>
              <a:buChar char="•"/>
            </a:pPr>
            <a:r>
              <a:rPr lang="en-US" altLang="zh-CN" sz="1400" dirty="0"/>
              <a:t>The radiance calibration is realized by using the monthly observation of the tungsten lamp in orbit. After nonlinear correction, the look-up table of the ground calibration before launch is corrected through linear relationship. </a:t>
            </a:r>
            <a:endParaRPr lang="zh-CN" altLang="en-US" sz="1400" dirty="0"/>
          </a:p>
        </p:txBody>
      </p:sp>
      <p:graphicFrame>
        <p:nvGraphicFramePr>
          <p:cNvPr id="24" name="表格 23"/>
          <p:cNvGraphicFramePr>
            <a:graphicFrameLocks noGrp="1"/>
          </p:cNvGraphicFramePr>
          <p:nvPr>
            <p:extLst>
              <p:ext uri="{D42A27DB-BD31-4B8C-83A1-F6EECF244321}">
                <p14:modId xmlns:p14="http://schemas.microsoft.com/office/powerpoint/2010/main" val="1281458386"/>
              </p:ext>
            </p:extLst>
          </p:nvPr>
        </p:nvGraphicFramePr>
        <p:xfrm>
          <a:off x="9044815" y="4456115"/>
          <a:ext cx="2515039" cy="1772488"/>
        </p:xfrm>
        <a:graphic>
          <a:graphicData uri="http://schemas.openxmlformats.org/drawingml/2006/table">
            <a:tbl>
              <a:tblPr firstRow="1" firstCol="1" bandRow="1">
                <a:tableStyleId>{5C22544A-7EE6-4342-B048-85BDC9FD1C3A}</a:tableStyleId>
              </a:tblPr>
              <a:tblGrid>
                <a:gridCol w="1273615">
                  <a:extLst>
                    <a:ext uri="{9D8B030D-6E8A-4147-A177-3AD203B41FA5}">
                      <a16:colId xmlns="" xmlns:a16="http://schemas.microsoft.com/office/drawing/2014/main" val="20001"/>
                    </a:ext>
                  </a:extLst>
                </a:gridCol>
                <a:gridCol w="446087">
                  <a:extLst>
                    <a:ext uri="{9D8B030D-6E8A-4147-A177-3AD203B41FA5}">
                      <a16:colId xmlns="" xmlns:a16="http://schemas.microsoft.com/office/drawing/2014/main" val="20002"/>
                    </a:ext>
                  </a:extLst>
                </a:gridCol>
                <a:gridCol w="795337">
                  <a:extLst>
                    <a:ext uri="{9D8B030D-6E8A-4147-A177-3AD203B41FA5}">
                      <a16:colId xmlns="" xmlns:a16="http://schemas.microsoft.com/office/drawing/2014/main" val="20003"/>
                    </a:ext>
                  </a:extLst>
                </a:gridCol>
              </a:tblGrid>
              <a:tr h="376569">
                <a:tc>
                  <a:txBody>
                    <a:bodyPr/>
                    <a:lstStyle/>
                    <a:p>
                      <a:pPr indent="0" algn="ctr">
                        <a:spcAft>
                          <a:spcPts val="0"/>
                        </a:spcAft>
                      </a:pPr>
                      <a:r>
                        <a:rPr lang="en-US" altLang="zh-CN" sz="1200" b="0" kern="100" dirty="0" smtClean="0">
                          <a:effectLst/>
                          <a:latin typeface="微软雅黑" panose="020B0503020204020204" pitchFamily="34" charset="-122"/>
                          <a:ea typeface="微软雅黑" panose="020B0503020204020204" pitchFamily="34" charset="-122"/>
                        </a:rPr>
                        <a:t>Item</a:t>
                      </a:r>
                      <a:endParaRPr lang="zh-CN" sz="1200" b="0" kern="100" dirty="0">
                        <a:effectLst/>
                        <a:latin typeface="微软雅黑" panose="020B0503020204020204" pitchFamily="34" charset="-122"/>
                        <a:ea typeface="微软雅黑" panose="020B0503020204020204" pitchFamily="34" charset="-122"/>
                      </a:endParaRPr>
                    </a:p>
                  </a:txBody>
                  <a:tcPr marL="0" marR="0" marT="0" marB="0" anchor="ctr"/>
                </a:tc>
                <a:tc>
                  <a:txBody>
                    <a:bodyPr/>
                    <a:lstStyle/>
                    <a:p>
                      <a:pPr indent="0" algn="ctr">
                        <a:spcAft>
                          <a:spcPts val="0"/>
                        </a:spcAft>
                      </a:pPr>
                      <a:r>
                        <a:rPr lang="en-US" altLang="zh-CN" sz="1200" b="0" kern="100" dirty="0" smtClean="0">
                          <a:effectLst/>
                          <a:latin typeface="微软雅黑" panose="020B0503020204020204" pitchFamily="34" charset="-122"/>
                          <a:ea typeface="微软雅黑" panose="020B0503020204020204" pitchFamily="34" charset="-122"/>
                        </a:rPr>
                        <a:t>Lamp</a:t>
                      </a:r>
                      <a:endParaRPr lang="zh-CN" sz="1200" b="0" kern="100" dirty="0">
                        <a:effectLst/>
                        <a:latin typeface="微软雅黑" panose="020B0503020204020204" pitchFamily="34" charset="-122"/>
                        <a:ea typeface="微软雅黑" panose="020B0503020204020204" pitchFamily="34" charset="-122"/>
                      </a:endParaRPr>
                    </a:p>
                  </a:txBody>
                  <a:tcPr marL="0" marR="0" marT="0" marB="0" anchor="ctr"/>
                </a:tc>
                <a:tc>
                  <a:txBody>
                    <a:bodyPr/>
                    <a:lstStyle/>
                    <a:p>
                      <a:pPr indent="0" algn="ctr">
                        <a:spcAft>
                          <a:spcPts val="0"/>
                        </a:spcAft>
                      </a:pPr>
                      <a:r>
                        <a:rPr lang="en-US" altLang="zh-CN" sz="1200" b="0" kern="100" dirty="0" smtClean="0">
                          <a:solidFill>
                            <a:srgbClr val="FF0000"/>
                          </a:solidFill>
                          <a:effectLst/>
                          <a:latin typeface="微软雅黑" panose="020B0503020204020204" pitchFamily="34" charset="-122"/>
                          <a:ea typeface="微软雅黑" panose="020B0503020204020204" pitchFamily="34" charset="-122"/>
                        </a:rPr>
                        <a:t>Blackbody</a:t>
                      </a:r>
                      <a:endParaRPr lang="zh-CN" sz="1200" b="0" kern="100" dirty="0">
                        <a:solidFill>
                          <a:srgbClr val="FF0000"/>
                        </a:solidFill>
                        <a:effectLst/>
                        <a:latin typeface="微软雅黑" panose="020B0503020204020204" pitchFamily="34" charset="-122"/>
                        <a:ea typeface="微软雅黑" panose="020B0503020204020204" pitchFamily="34" charset="-122"/>
                      </a:endParaRPr>
                    </a:p>
                  </a:txBody>
                  <a:tcPr marL="0" marR="0" marT="0" marB="0" anchor="ctr"/>
                </a:tc>
                <a:extLst>
                  <a:ext uri="{0D108BD9-81ED-4DB2-BD59-A6C34878D82A}">
                    <a16:rowId xmlns="" xmlns:a16="http://schemas.microsoft.com/office/drawing/2014/main" val="10000"/>
                  </a:ext>
                </a:extLst>
              </a:tr>
              <a:tr h="417567">
                <a:tc>
                  <a:txBody>
                    <a:bodyPr/>
                    <a:lstStyle/>
                    <a:p>
                      <a:pPr indent="0" algn="ctr">
                        <a:spcAft>
                          <a:spcPts val="0"/>
                        </a:spcAft>
                      </a:pPr>
                      <a:r>
                        <a:rPr lang="en-US" altLang="zh-CN" sz="1200" b="0" kern="100" dirty="0" smtClean="0">
                          <a:solidFill>
                            <a:schemeClr val="tx1"/>
                          </a:solidFill>
                          <a:effectLst/>
                          <a:latin typeface="微软雅黑" panose="020B0503020204020204" pitchFamily="34" charset="-122"/>
                          <a:ea typeface="微软雅黑" panose="020B0503020204020204" pitchFamily="34" charset="-122"/>
                        </a:rPr>
                        <a:t>Lamp irradiance uncertainty</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0" marR="0" marT="0" marB="0" anchor="ctr">
                    <a:solidFill>
                      <a:schemeClr val="accent2">
                        <a:lumMod val="20000"/>
                        <a:lumOff val="80000"/>
                      </a:schemeClr>
                    </a:solidFill>
                  </a:tcPr>
                </a:tc>
                <a:tc>
                  <a:txBody>
                    <a:bodyPr/>
                    <a:lstStyle/>
                    <a:p>
                      <a:pPr marL="0" indent="0" algn="ctr" defTabSz="685800" rtl="0" eaLnBrk="1" latinLnBrk="0" hangingPunct="1">
                        <a:spcAft>
                          <a:spcPts val="0"/>
                        </a:spcAft>
                      </a:pPr>
                      <a:r>
                        <a:rPr lang="en-US" altLang="zh-CN" sz="1200" b="0" kern="100" dirty="0">
                          <a:solidFill>
                            <a:schemeClr val="tx1"/>
                          </a:solidFill>
                          <a:effectLst/>
                          <a:latin typeface="Times New Roman" panose="02020603050405020304" pitchFamily="18" charset="0"/>
                          <a:ea typeface="宋体" panose="02010600030101010101" pitchFamily="2" charset="-122"/>
                          <a:cs typeface="+mn-cs"/>
                        </a:rPr>
                        <a:t>1.60%</a:t>
                      </a:r>
                      <a:endParaRPr lang="zh-CN" sz="1200" b="0" kern="100" dirty="0">
                        <a:solidFill>
                          <a:schemeClr val="tx1"/>
                        </a:solidFill>
                        <a:effectLst/>
                        <a:latin typeface="Times New Roman" panose="02020603050405020304" pitchFamily="18" charset="0"/>
                        <a:ea typeface="宋体" panose="02010600030101010101" pitchFamily="2" charset="-122"/>
                        <a:cs typeface="+mn-cs"/>
                      </a:endParaRPr>
                    </a:p>
                  </a:txBody>
                  <a:tcPr marL="0" marR="0" marT="0" marB="0" anchor="ctr">
                    <a:solidFill>
                      <a:schemeClr val="accent2">
                        <a:lumMod val="20000"/>
                        <a:lumOff val="80000"/>
                      </a:schemeClr>
                    </a:solidFill>
                  </a:tcPr>
                </a:tc>
                <a:tc rowSpan="3">
                  <a:txBody>
                    <a:bodyPr/>
                    <a:lstStyle/>
                    <a:p>
                      <a:pPr marL="0" indent="0" algn="ctr" defTabSz="685800" rtl="0" eaLnBrk="1" latinLnBrk="0" hangingPunct="1">
                        <a:spcAft>
                          <a:spcPts val="0"/>
                        </a:spcAft>
                      </a:pPr>
                      <a:r>
                        <a:rPr lang="en-US" altLang="zh-CN" sz="1200" b="0" kern="100" dirty="0">
                          <a:solidFill>
                            <a:srgbClr val="FF0000"/>
                          </a:solidFill>
                          <a:effectLst/>
                          <a:latin typeface="Times New Roman" panose="02020603050405020304" pitchFamily="18" charset="0"/>
                          <a:ea typeface="宋体" panose="02010600030101010101" pitchFamily="2" charset="-122"/>
                          <a:cs typeface="+mn-cs"/>
                        </a:rPr>
                        <a:t>1.40%</a:t>
                      </a:r>
                      <a:endParaRPr lang="zh-CN" sz="1200" b="0" kern="100" dirty="0">
                        <a:solidFill>
                          <a:srgbClr val="FF0000"/>
                        </a:solidFill>
                        <a:effectLst/>
                        <a:latin typeface="Times New Roman" panose="02020603050405020304" pitchFamily="18" charset="0"/>
                        <a:ea typeface="宋体" panose="02010600030101010101" pitchFamily="2" charset="-122"/>
                        <a:cs typeface="+mn-cs"/>
                      </a:endParaRPr>
                    </a:p>
                  </a:txBody>
                  <a:tcPr marL="0" marR="0" marT="0" marB="0" anchor="ctr">
                    <a:solidFill>
                      <a:schemeClr val="accent2">
                        <a:lumMod val="20000"/>
                        <a:lumOff val="80000"/>
                      </a:schemeClr>
                    </a:solidFill>
                  </a:tcPr>
                </a:tc>
                <a:extLst>
                  <a:ext uri="{0D108BD9-81ED-4DB2-BD59-A6C34878D82A}">
                    <a16:rowId xmlns="" xmlns:a16="http://schemas.microsoft.com/office/drawing/2014/main" val="10001"/>
                  </a:ext>
                </a:extLst>
              </a:tr>
              <a:tr h="429712">
                <a:tc>
                  <a:txBody>
                    <a:bodyPr/>
                    <a:lstStyle/>
                    <a:p>
                      <a:pPr indent="0" algn="ctr">
                        <a:spcAft>
                          <a:spcPts val="0"/>
                        </a:spcAft>
                      </a:pPr>
                      <a:r>
                        <a:rPr lang="en-US" altLang="zh-CN" sz="1200" b="0" kern="100" dirty="0" smtClean="0">
                          <a:solidFill>
                            <a:schemeClr val="tx1"/>
                          </a:solidFill>
                          <a:effectLst/>
                          <a:latin typeface="微软雅黑" panose="020B0503020204020204" pitchFamily="34" charset="-122"/>
                          <a:ea typeface="微软雅黑" panose="020B0503020204020204" pitchFamily="34" charset="-122"/>
                        </a:rPr>
                        <a:t>Uncertainty of diffuse board</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0" marR="0" marT="0" marB="0" anchor="ctr">
                    <a:solidFill>
                      <a:schemeClr val="accent2">
                        <a:lumMod val="20000"/>
                        <a:lumOff val="8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宋体" panose="02010600030101010101" pitchFamily="2" charset="-122"/>
                          <a:cs typeface="+mn-cs"/>
                        </a:rPr>
                        <a:t>1.30%</a:t>
                      </a:r>
                      <a:endParaRPr lang="zh-CN" altLang="zh-CN" sz="1200" b="0" kern="100" dirty="0">
                        <a:solidFill>
                          <a:schemeClr val="tx1"/>
                        </a:solidFill>
                        <a:effectLst/>
                        <a:latin typeface="Times New Roman" panose="02020603050405020304" pitchFamily="18" charset="0"/>
                        <a:ea typeface="宋体" panose="02010600030101010101" pitchFamily="2" charset="-122"/>
                        <a:cs typeface="+mn-cs"/>
                      </a:endParaRPr>
                    </a:p>
                  </a:txBody>
                  <a:tcPr marL="0" marR="0" marT="0" marB="0" anchor="ctr">
                    <a:solidFill>
                      <a:schemeClr val="accent2">
                        <a:lumMod val="20000"/>
                        <a:lumOff val="80000"/>
                      </a:schemeClr>
                    </a:solidFill>
                  </a:tcPr>
                </a:tc>
                <a:tc vMerge="1">
                  <a:txBody>
                    <a:bodyPr/>
                    <a:lstStyle/>
                    <a:p>
                      <a:pPr marL="0" marR="0" indent="0" algn="ctr" defTabSz="685800" rtl="0" eaLnBrk="1" fontAlgn="auto" latinLnBrk="0" hangingPunct="1">
                        <a:lnSpc>
                          <a:spcPct val="100000"/>
                        </a:lnSpc>
                        <a:spcBef>
                          <a:spcPts val="0"/>
                        </a:spcBef>
                        <a:spcAft>
                          <a:spcPts val="0"/>
                        </a:spcAft>
                        <a:buClrTx/>
                        <a:buSzTx/>
                        <a:buFontTx/>
                        <a:buNone/>
                        <a:tabLst/>
                        <a:defRPr/>
                      </a:pPr>
                      <a:endParaRPr lang="zh-CN" altLang="zh-CN" sz="1600" b="1" kern="100" dirty="0">
                        <a:solidFill>
                          <a:srgbClr val="7030A0"/>
                        </a:solidFill>
                        <a:effectLst/>
                        <a:latin typeface="Times New Roman" panose="02020603050405020304" pitchFamily="18" charset="0"/>
                        <a:ea typeface="宋体" panose="02010600030101010101" pitchFamily="2" charset="-122"/>
                        <a:cs typeface="+mn-cs"/>
                      </a:endParaRPr>
                    </a:p>
                  </a:txBody>
                  <a:tcPr marL="0" marR="0" marT="0" marB="0" anchor="ctr">
                    <a:solidFill>
                      <a:schemeClr val="accent2">
                        <a:lumMod val="20000"/>
                        <a:lumOff val="80000"/>
                      </a:schemeClr>
                    </a:solidFill>
                  </a:tcPr>
                </a:tc>
                <a:extLst>
                  <a:ext uri="{0D108BD9-81ED-4DB2-BD59-A6C34878D82A}">
                    <a16:rowId xmlns="" xmlns:a16="http://schemas.microsoft.com/office/drawing/2014/main" val="10002"/>
                  </a:ext>
                </a:extLst>
              </a:tr>
              <a:tr h="417567">
                <a:tc>
                  <a:txBody>
                    <a:bodyPr/>
                    <a:lstStyle/>
                    <a:p>
                      <a:pPr indent="0" algn="ctr">
                        <a:spcAft>
                          <a:spcPts val="0"/>
                        </a:spcAft>
                      </a:pPr>
                      <a:r>
                        <a:rPr lang="en-US" altLang="zh-CN" sz="1200" b="0" kern="100" dirty="0" smtClean="0">
                          <a:solidFill>
                            <a:schemeClr val="tx1"/>
                          </a:solidFill>
                          <a:effectLst/>
                          <a:latin typeface="微软雅黑" panose="020B0503020204020204" pitchFamily="34" charset="-122"/>
                          <a:ea typeface="微软雅黑" panose="020B0503020204020204" pitchFamily="34" charset="-122"/>
                        </a:rPr>
                        <a:t>Distance error between lamp and</a:t>
                      </a:r>
                      <a:r>
                        <a:rPr lang="en-US" altLang="zh-CN" sz="1200" b="0" kern="100" baseline="0" dirty="0" smtClean="0">
                          <a:solidFill>
                            <a:schemeClr val="tx1"/>
                          </a:solidFill>
                          <a:effectLst/>
                          <a:latin typeface="微软雅黑" panose="020B0503020204020204" pitchFamily="34" charset="-122"/>
                          <a:ea typeface="微软雅黑" panose="020B0503020204020204" pitchFamily="34" charset="-122"/>
                        </a:rPr>
                        <a:t> board</a:t>
                      </a:r>
                      <a:endParaRPr lang="zh-CN" sz="1200" b="0" kern="100" dirty="0">
                        <a:solidFill>
                          <a:schemeClr val="tx1"/>
                        </a:solidFill>
                        <a:effectLst/>
                        <a:latin typeface="微软雅黑" panose="020B0503020204020204" pitchFamily="34" charset="-122"/>
                        <a:ea typeface="微软雅黑" panose="020B0503020204020204" pitchFamily="34" charset="-122"/>
                      </a:endParaRPr>
                    </a:p>
                  </a:txBody>
                  <a:tcPr marL="0" marR="0" marT="0" marB="0" anchor="ctr">
                    <a:solidFill>
                      <a:schemeClr val="bg2">
                        <a:lumMod val="90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200" b="0" kern="100" dirty="0">
                          <a:solidFill>
                            <a:schemeClr val="tx1"/>
                          </a:solidFill>
                          <a:effectLst/>
                          <a:latin typeface="Times New Roman" panose="02020603050405020304" pitchFamily="18" charset="0"/>
                          <a:ea typeface="+mn-ea"/>
                          <a:cs typeface="+mn-cs"/>
                        </a:rPr>
                        <a:t>0.20%</a:t>
                      </a:r>
                      <a:endParaRPr lang="zh-CN" sz="1200" b="0" kern="100" dirty="0">
                        <a:solidFill>
                          <a:schemeClr val="tx1"/>
                        </a:solidFill>
                        <a:effectLst/>
                        <a:latin typeface="Times New Roman" panose="02020603050405020304" pitchFamily="18" charset="0"/>
                        <a:ea typeface="宋体" panose="02010600030101010101" pitchFamily="2" charset="-122"/>
                      </a:endParaRPr>
                    </a:p>
                  </a:txBody>
                  <a:tcPr marL="0" marR="0" marT="0" marB="0" anchor="ctr">
                    <a:solidFill>
                      <a:schemeClr val="bg2">
                        <a:lumMod val="90000"/>
                      </a:schemeClr>
                    </a:solidFill>
                  </a:tcPr>
                </a:tc>
                <a:tc vMerge="1">
                  <a:txBody>
                    <a:bodyPr/>
                    <a:lstStyle/>
                    <a:p>
                      <a:pPr indent="0" algn="ctr">
                        <a:spcAft>
                          <a:spcPts val="0"/>
                        </a:spcAft>
                      </a:pPr>
                      <a:endParaRPr lang="zh-CN" sz="1600" b="1" kern="100" dirty="0">
                        <a:solidFill>
                          <a:schemeClr val="tx1"/>
                        </a:solidFill>
                        <a:effectLst/>
                        <a:latin typeface="Times New Roman" panose="02020603050405020304" pitchFamily="18" charset="0"/>
                        <a:ea typeface="宋体" panose="02010600030101010101" pitchFamily="2" charset="-122"/>
                      </a:endParaRPr>
                    </a:p>
                  </a:txBody>
                  <a:tcPr marL="0" marR="0" marT="0" marB="0" anchor="ctr">
                    <a:solidFill>
                      <a:schemeClr val="bg2">
                        <a:lumMod val="90000"/>
                      </a:schemeClr>
                    </a:solidFill>
                  </a:tcPr>
                </a:tc>
                <a:extLst>
                  <a:ext uri="{0D108BD9-81ED-4DB2-BD59-A6C34878D82A}">
                    <a16:rowId xmlns="" xmlns:a16="http://schemas.microsoft.com/office/drawing/2014/main" val="10003"/>
                  </a:ext>
                </a:extLst>
              </a:tr>
            </a:tbl>
          </a:graphicData>
        </a:graphic>
      </p:graphicFrame>
      <p:sp>
        <p:nvSpPr>
          <p:cNvPr id="25" name="矩形 24"/>
          <p:cNvSpPr/>
          <p:nvPr/>
        </p:nvSpPr>
        <p:spPr>
          <a:xfrm>
            <a:off x="9044816" y="6222939"/>
            <a:ext cx="2631370" cy="461665"/>
          </a:xfrm>
          <a:prstGeom prst="rect">
            <a:avLst/>
          </a:prstGeom>
        </p:spPr>
        <p:txBody>
          <a:bodyPr wrap="square">
            <a:spAutoFit/>
          </a:bodyPr>
          <a:lstStyle/>
          <a:p>
            <a:pPr algn="ctr"/>
            <a:r>
              <a:rPr lang="en-US" altLang="zh-CN" sz="1200" dirty="0">
                <a:latin typeface="黑体" pitchFamily="49" charset="-122"/>
                <a:ea typeface="黑体" pitchFamily="49" charset="-122"/>
              </a:rPr>
              <a:t>Comparison of uncertainty of different traceability chains</a:t>
            </a:r>
            <a:endParaRPr lang="zh-CN" altLang="en-US" sz="1200" dirty="0">
              <a:latin typeface="黑体" pitchFamily="49" charset="-122"/>
              <a:ea typeface="黑体" pitchFamily="49" charset="-122"/>
            </a:endParaRPr>
          </a:p>
        </p:txBody>
      </p:sp>
      <p:sp>
        <p:nvSpPr>
          <p:cNvPr id="19" name="矩形 18"/>
          <p:cNvSpPr/>
          <p:nvPr/>
        </p:nvSpPr>
        <p:spPr>
          <a:xfrm>
            <a:off x="5875064" y="3848881"/>
            <a:ext cx="2753121" cy="646331"/>
          </a:xfrm>
          <a:prstGeom prst="rect">
            <a:avLst/>
          </a:prstGeom>
        </p:spPr>
        <p:txBody>
          <a:bodyPr wrap="square">
            <a:spAutoFit/>
          </a:bodyPr>
          <a:lstStyle/>
          <a:p>
            <a:pPr algn="ctr"/>
            <a:r>
              <a:rPr lang="en-US" altLang="zh-CN" sz="1200" dirty="0">
                <a:latin typeface="黑体" pitchFamily="49" charset="-122"/>
                <a:ea typeface="黑体" pitchFamily="49" charset="-122"/>
              </a:rPr>
              <a:t>Three different tracing methods were used before </a:t>
            </a:r>
            <a:r>
              <a:rPr lang="en-US" altLang="zh-CN" sz="1200" dirty="0" smtClean="0">
                <a:latin typeface="黑体" pitchFamily="49" charset="-122"/>
                <a:ea typeface="黑体" pitchFamily="49" charset="-122"/>
              </a:rPr>
              <a:t>launch (NIST Lamp, NIM Lamp, Blackbody)</a:t>
            </a:r>
            <a:endParaRPr lang="zh-CN" altLang="en-US" sz="1200" dirty="0">
              <a:latin typeface="黑体" pitchFamily="49" charset="-122"/>
              <a:ea typeface="黑体" pitchFamily="49" charset="-122"/>
            </a:endParaRPr>
          </a:p>
        </p:txBody>
      </p:sp>
      <p:pic>
        <p:nvPicPr>
          <p:cNvPr id="11" name="音频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24054873"/>
      </p:ext>
    </p:extLst>
  </p:cSld>
  <p:clrMapOvr>
    <a:masterClrMapping/>
  </p:clrMapOvr>
  <mc:AlternateContent xmlns:mc="http://schemas.openxmlformats.org/markup-compatibility/2006" xmlns:p14="http://schemas.microsoft.com/office/powerpoint/2010/main">
    <mc:Choice Requires="p14">
      <p:transition p14:dur="0" advTm="34615"/>
    </mc:Choice>
    <mc:Fallback xmlns="">
      <p:transition advTm="3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Irradiance </a:t>
            </a:r>
            <a:r>
              <a:rPr lang="en-US" altLang="zh-CN" dirty="0"/>
              <a:t>calibration </a:t>
            </a:r>
            <a:endParaRPr lang="zh-CN" altLang="en-US" dirty="0"/>
          </a:p>
        </p:txBody>
      </p:sp>
      <p:sp>
        <p:nvSpPr>
          <p:cNvPr id="4" name="灯片编号占位符 3"/>
          <p:cNvSpPr>
            <a:spLocks noGrp="1"/>
          </p:cNvSpPr>
          <p:nvPr>
            <p:ph type="sldNum" sz="quarter" idx="12"/>
          </p:nvPr>
        </p:nvSpPr>
        <p:spPr/>
        <p:txBody>
          <a:bodyPr/>
          <a:lstStyle/>
          <a:p>
            <a:fld id="{78A5EDB2-FF0E-4124-9532-4C0F0FE2EB74}" type="slidenum">
              <a:rPr lang="zh-CN" altLang="en-US" smtClean="0"/>
              <a:t>8</a:t>
            </a:fld>
            <a:endParaRPr lang="zh-CN" altLang="en-US" dirty="0"/>
          </a:p>
        </p:txBody>
      </p:sp>
      <p:pic>
        <p:nvPicPr>
          <p:cNvPr id="5" name="图片 2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6934" y="1105449"/>
            <a:ext cx="25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2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11005" y="1105449"/>
            <a:ext cx="25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3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6934" y="3919214"/>
            <a:ext cx="25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3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11005" y="3919212"/>
            <a:ext cx="252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9311005" y="6175262"/>
            <a:ext cx="2520000" cy="646331"/>
          </a:xfrm>
          <a:prstGeom prst="rect">
            <a:avLst/>
          </a:prstGeom>
        </p:spPr>
        <p:txBody>
          <a:bodyPr wrap="square">
            <a:spAutoFit/>
          </a:bodyPr>
          <a:lstStyle/>
          <a:p>
            <a:pPr algn="ctr"/>
            <a:r>
              <a:rPr lang="en-US" altLang="zh-CN" sz="1200" dirty="0">
                <a:latin typeface="黑体" pitchFamily="49" charset="-122"/>
                <a:ea typeface="黑体" pitchFamily="49" charset="-122"/>
              </a:rPr>
              <a:t>Fitting error of </a:t>
            </a:r>
            <a:r>
              <a:rPr lang="en-US" altLang="zh-CN" sz="1200" dirty="0" smtClean="0">
                <a:latin typeface="黑体" pitchFamily="49" charset="-122"/>
                <a:ea typeface="黑体" pitchFamily="49" charset="-122"/>
              </a:rPr>
              <a:t>450nm </a:t>
            </a:r>
            <a:r>
              <a:rPr lang="en-US" altLang="zh-CN" sz="1200" dirty="0">
                <a:latin typeface="黑体" pitchFamily="49" charset="-122"/>
                <a:ea typeface="黑体" pitchFamily="49" charset="-122"/>
              </a:rPr>
              <a:t>directional correction of main diffuse board is less than 1%</a:t>
            </a:r>
            <a:endParaRPr lang="zh-CN" altLang="en-US" sz="1200" dirty="0">
              <a:latin typeface="黑体" pitchFamily="49" charset="-122"/>
              <a:ea typeface="黑体" pitchFamily="49" charset="-122"/>
            </a:endParaRPr>
          </a:p>
        </p:txBody>
      </p:sp>
      <p:sp>
        <p:nvSpPr>
          <p:cNvPr id="12" name="矩形 11"/>
          <p:cNvSpPr/>
          <p:nvPr/>
        </p:nvSpPr>
        <p:spPr>
          <a:xfrm>
            <a:off x="6307655" y="3336601"/>
            <a:ext cx="2598559" cy="461665"/>
          </a:xfrm>
          <a:prstGeom prst="rect">
            <a:avLst/>
          </a:prstGeom>
        </p:spPr>
        <p:txBody>
          <a:bodyPr wrap="square">
            <a:spAutoFit/>
          </a:bodyPr>
          <a:lstStyle/>
          <a:p>
            <a:pPr algn="ctr"/>
            <a:r>
              <a:rPr lang="en-US" altLang="zh-CN" sz="1200" dirty="0" smtClean="0">
                <a:latin typeface="黑体" pitchFamily="49" charset="-122"/>
                <a:ea typeface="黑体" pitchFamily="49" charset="-122"/>
              </a:rPr>
              <a:t>Directional </a:t>
            </a:r>
            <a:r>
              <a:rPr lang="en-US" altLang="zh-CN" sz="1200" dirty="0">
                <a:latin typeface="黑体" pitchFamily="49" charset="-122"/>
                <a:ea typeface="黑体" pitchFamily="49" charset="-122"/>
              </a:rPr>
              <a:t>correction coefficient of main </a:t>
            </a:r>
            <a:r>
              <a:rPr lang="en-US" altLang="zh-CN" sz="1200" dirty="0" smtClean="0">
                <a:latin typeface="黑体" pitchFamily="49" charset="-122"/>
                <a:ea typeface="黑体" pitchFamily="49" charset="-122"/>
              </a:rPr>
              <a:t>board 345nm</a:t>
            </a:r>
            <a:endParaRPr lang="zh-CN" altLang="en-US" sz="1200" dirty="0">
              <a:latin typeface="黑体" pitchFamily="49" charset="-122"/>
              <a:ea typeface="黑体" pitchFamily="49" charset="-122"/>
            </a:endParaRPr>
          </a:p>
        </p:txBody>
      </p:sp>
      <p:sp>
        <p:nvSpPr>
          <p:cNvPr id="13" name="矩形 12"/>
          <p:cNvSpPr/>
          <p:nvPr/>
        </p:nvSpPr>
        <p:spPr>
          <a:xfrm>
            <a:off x="6302727" y="6267595"/>
            <a:ext cx="2608414" cy="461665"/>
          </a:xfrm>
          <a:prstGeom prst="rect">
            <a:avLst/>
          </a:prstGeom>
        </p:spPr>
        <p:txBody>
          <a:bodyPr wrap="square">
            <a:spAutoFit/>
          </a:bodyPr>
          <a:lstStyle/>
          <a:p>
            <a:pPr algn="ctr"/>
            <a:r>
              <a:rPr lang="en-US" altLang="zh-CN" sz="1200" dirty="0">
                <a:latin typeface="黑体" pitchFamily="49" charset="-122"/>
                <a:ea typeface="黑体" pitchFamily="49" charset="-122"/>
              </a:rPr>
              <a:t>Directional correction coefficient of main board </a:t>
            </a:r>
            <a:r>
              <a:rPr lang="en-US" altLang="zh-CN" sz="1200" dirty="0" smtClean="0">
                <a:latin typeface="黑体" pitchFamily="49" charset="-122"/>
                <a:ea typeface="黑体" pitchFamily="49" charset="-122"/>
              </a:rPr>
              <a:t>450nm</a:t>
            </a:r>
            <a:endParaRPr lang="zh-CN" altLang="en-US" sz="1200" dirty="0">
              <a:latin typeface="黑体" pitchFamily="49" charset="-122"/>
              <a:ea typeface="黑体" pitchFamily="49" charset="-122"/>
            </a:endParaRPr>
          </a:p>
        </p:txBody>
      </p:sp>
      <p:sp>
        <p:nvSpPr>
          <p:cNvPr id="17" name="矩形 16"/>
          <p:cNvSpPr/>
          <p:nvPr/>
        </p:nvSpPr>
        <p:spPr>
          <a:xfrm>
            <a:off x="755649" y="1105449"/>
            <a:ext cx="5152853" cy="1425212"/>
          </a:xfrm>
          <a:prstGeom prst="rect">
            <a:avLst/>
          </a:prstGeom>
        </p:spPr>
        <p:txBody>
          <a:bodyPr vert="horz" lIns="91440" tIns="45720" rIns="91440" bIns="45720" rtlCol="0">
            <a:noAutofit/>
          </a:bodyPr>
          <a:lstStyle/>
          <a:p>
            <a:pPr marL="342900" indent="-342900">
              <a:lnSpc>
                <a:spcPct val="150000"/>
              </a:lnSpc>
              <a:buFont typeface="Arial" panose="020B0604020202020204" pitchFamily="34" charset="0"/>
              <a:buChar char="•"/>
            </a:pPr>
            <a:r>
              <a:rPr lang="en-US" altLang="zh-CN" sz="1400" dirty="0"/>
              <a:t>The in-orbit irradiance calibration is achieved by the monthly observation of the solar spectrum. After the correction of nonlinear and diffuse board directivity, the pre-launch ground calibration lookup table is corrected by linear proportional relationship. </a:t>
            </a:r>
            <a:endParaRPr lang="zh-CN" altLang="en-US" sz="1400" dirty="0"/>
          </a:p>
        </p:txBody>
      </p:sp>
      <p:pic>
        <p:nvPicPr>
          <p:cNvPr id="18" name="图片 52"/>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913" y="2829079"/>
            <a:ext cx="2520000" cy="226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5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32076" y="2829079"/>
            <a:ext cx="2520000" cy="227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661279" y="5592209"/>
            <a:ext cx="2356853" cy="461665"/>
          </a:xfrm>
          <a:prstGeom prst="rect">
            <a:avLst/>
          </a:prstGeom>
        </p:spPr>
        <p:txBody>
          <a:bodyPr wrap="square">
            <a:spAutoFit/>
          </a:bodyPr>
          <a:lstStyle/>
          <a:p>
            <a:pPr algn="ctr"/>
            <a:r>
              <a:rPr lang="en-US" altLang="zh-CN" sz="1200" dirty="0">
                <a:latin typeface="黑体" pitchFamily="49" charset="-122"/>
                <a:ea typeface="黑体" pitchFamily="49" charset="-122"/>
              </a:rPr>
              <a:t>Irradiance responsivity of main diffuse </a:t>
            </a:r>
            <a:r>
              <a:rPr lang="en-US" altLang="zh-CN" sz="1200" dirty="0" smtClean="0">
                <a:latin typeface="黑体" pitchFamily="49" charset="-122"/>
                <a:ea typeface="黑体" pitchFamily="49" charset="-122"/>
              </a:rPr>
              <a:t>board</a:t>
            </a:r>
            <a:endParaRPr lang="zh-CN" altLang="en-US" sz="1200" dirty="0">
              <a:latin typeface="黑体" pitchFamily="49" charset="-122"/>
              <a:ea typeface="黑体" pitchFamily="49" charset="-122"/>
            </a:endParaRPr>
          </a:p>
        </p:txBody>
      </p:sp>
      <p:sp>
        <p:nvSpPr>
          <p:cNvPr id="21" name="矩形 20"/>
          <p:cNvSpPr/>
          <p:nvPr/>
        </p:nvSpPr>
        <p:spPr>
          <a:xfrm>
            <a:off x="3427135" y="5592209"/>
            <a:ext cx="2543938" cy="461665"/>
          </a:xfrm>
          <a:prstGeom prst="rect">
            <a:avLst/>
          </a:prstGeom>
        </p:spPr>
        <p:txBody>
          <a:bodyPr wrap="square">
            <a:spAutoFit/>
          </a:bodyPr>
          <a:lstStyle/>
          <a:p>
            <a:pPr algn="ctr"/>
            <a:r>
              <a:rPr lang="en-US" altLang="zh-CN" sz="1200" dirty="0">
                <a:latin typeface="黑体" pitchFamily="49" charset="-122"/>
                <a:ea typeface="黑体" pitchFamily="49" charset="-122"/>
              </a:rPr>
              <a:t>Irradiance responsivity of </a:t>
            </a:r>
            <a:r>
              <a:rPr lang="en-US" altLang="zh-CN" sz="1200" dirty="0" smtClean="0">
                <a:latin typeface="黑体" pitchFamily="49" charset="-122"/>
                <a:ea typeface="黑体" pitchFamily="49" charset="-122"/>
              </a:rPr>
              <a:t>back-up </a:t>
            </a:r>
            <a:r>
              <a:rPr lang="en-US" altLang="zh-CN" sz="1200" dirty="0">
                <a:latin typeface="黑体" pitchFamily="49" charset="-122"/>
                <a:ea typeface="黑体" pitchFamily="49" charset="-122"/>
              </a:rPr>
              <a:t>diffuse board</a:t>
            </a:r>
          </a:p>
        </p:txBody>
      </p:sp>
      <p:sp>
        <p:nvSpPr>
          <p:cNvPr id="16" name="矩形 15"/>
          <p:cNvSpPr/>
          <p:nvPr/>
        </p:nvSpPr>
        <p:spPr>
          <a:xfrm>
            <a:off x="9311005" y="3244268"/>
            <a:ext cx="2519999" cy="646331"/>
          </a:xfrm>
          <a:prstGeom prst="rect">
            <a:avLst/>
          </a:prstGeom>
        </p:spPr>
        <p:txBody>
          <a:bodyPr wrap="square">
            <a:spAutoFit/>
          </a:bodyPr>
          <a:lstStyle/>
          <a:p>
            <a:pPr algn="ctr"/>
            <a:r>
              <a:rPr lang="en-US" altLang="zh-CN" sz="1200" dirty="0" smtClean="0">
                <a:latin typeface="黑体" pitchFamily="49" charset="-122"/>
                <a:ea typeface="黑体" pitchFamily="49" charset="-122"/>
              </a:rPr>
              <a:t>Fitting error of 345nm directional correction of main diffuse board is less than 1%</a:t>
            </a:r>
            <a:endParaRPr lang="zh-CN" altLang="en-US" sz="1200" dirty="0">
              <a:latin typeface="黑体" pitchFamily="49" charset="-122"/>
              <a:ea typeface="黑体" pitchFamily="49" charset="-122"/>
            </a:endParaRPr>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9903339"/>
      </p:ext>
    </p:extLst>
  </p:cSld>
  <p:clrMapOvr>
    <a:masterClrMapping/>
  </p:clrMapOvr>
  <mc:AlternateContent xmlns:mc="http://schemas.openxmlformats.org/markup-compatibility/2006" xmlns:p14="http://schemas.microsoft.com/office/powerpoint/2010/main">
    <mc:Choice Requires="p14">
      <p:transition p14:dur="0" advTm="37683"/>
    </mc:Choice>
    <mc:Fallback xmlns="">
      <p:transition advTm="37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文档\风云三号\FY-3F\OMS-LIMB\正样设计\发射前定标\8 非线性+辐射定标\非线性（三通道非线性性系数集及验证）\CH1\Non_NIST1_Before2after.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737" y="2663636"/>
            <a:ext cx="6576646" cy="38939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文档\风云三号\FY-3F\OMS-LIMB\正样设计\发射前定标\8 非线性+辐射定标\非线性（三通道非线性性系数集及验证）\CH1\Non_NIST1_Before2after_legend.pn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1186" t="4845" r="8566" b="59533"/>
          <a:stretch/>
        </p:blipFill>
        <p:spPr bwMode="auto">
          <a:xfrm>
            <a:off x="4689672" y="5316961"/>
            <a:ext cx="738114" cy="76886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en-US" altLang="zh-CN" dirty="0"/>
              <a:t>N</a:t>
            </a:r>
            <a:r>
              <a:rPr lang="en-US" altLang="zh-CN" dirty="0" smtClean="0"/>
              <a:t>onlinear </a:t>
            </a:r>
            <a:r>
              <a:rPr lang="en-US" altLang="zh-CN" dirty="0"/>
              <a:t>correction </a:t>
            </a:r>
            <a:endParaRPr lang="zh-CN" altLang="en-US" dirty="0"/>
          </a:p>
        </p:txBody>
      </p:sp>
      <p:sp>
        <p:nvSpPr>
          <p:cNvPr id="4" name="灯片编号占位符 3"/>
          <p:cNvSpPr>
            <a:spLocks noGrp="1"/>
          </p:cNvSpPr>
          <p:nvPr>
            <p:ph type="sldNum" sz="quarter" idx="12"/>
          </p:nvPr>
        </p:nvSpPr>
        <p:spPr/>
        <p:txBody>
          <a:bodyPr/>
          <a:lstStyle/>
          <a:p>
            <a:fld id="{78A5EDB2-FF0E-4124-9532-4C0F0FE2EB74}" type="slidenum">
              <a:rPr lang="zh-CN" altLang="en-US" smtClean="0"/>
              <a:t>9</a:t>
            </a:fld>
            <a:endParaRPr lang="zh-CN" altLang="en-US" dirty="0"/>
          </a:p>
        </p:txBody>
      </p:sp>
      <p:sp>
        <p:nvSpPr>
          <p:cNvPr id="5" name="内容占位符 4"/>
          <p:cNvSpPr>
            <a:spLocks noGrp="1"/>
          </p:cNvSpPr>
          <p:nvPr>
            <p:ph idx="1"/>
          </p:nvPr>
        </p:nvSpPr>
        <p:spPr>
          <a:xfrm>
            <a:off x="609601" y="1151792"/>
            <a:ext cx="5861537" cy="1474177"/>
          </a:xfrm>
        </p:spPr>
        <p:txBody>
          <a:bodyPr>
            <a:noAutofit/>
          </a:bodyPr>
          <a:lstStyle/>
          <a:p>
            <a:r>
              <a:rPr lang="en-US" altLang="zh-CN" sz="1400" dirty="0"/>
              <a:t>The nonlinear correction coefficient uses the value before launch</a:t>
            </a:r>
            <a:r>
              <a:rPr lang="en-US" altLang="zh-CN" sz="1400" dirty="0" smtClean="0"/>
              <a:t>.</a:t>
            </a:r>
          </a:p>
          <a:p>
            <a:pPr lvl="1"/>
            <a:r>
              <a:rPr lang="en-US" altLang="zh-CN" sz="1200" dirty="0"/>
              <a:t>Noise and saturation screening: screening DN&lt;50 or&gt;13000</a:t>
            </a:r>
          </a:p>
          <a:p>
            <a:pPr lvl="1"/>
            <a:r>
              <a:rPr lang="en-US" altLang="zh-CN" sz="1200" dirty="0"/>
              <a:t>E</a:t>
            </a:r>
            <a:r>
              <a:rPr lang="en-US" altLang="zh-CN" sz="1200" dirty="0" smtClean="0"/>
              <a:t>ffective </a:t>
            </a:r>
            <a:r>
              <a:rPr lang="en-US" altLang="zh-CN" sz="1200" dirty="0"/>
              <a:t>reset operation </a:t>
            </a:r>
            <a:r>
              <a:rPr lang="en-US" altLang="zh-CN" sz="1200" dirty="0" smtClean="0"/>
              <a:t>coefficients:  Band1,2 : 1.01 at less than 32 of the </a:t>
            </a:r>
            <a:r>
              <a:rPr lang="en-US" altLang="zh-CN" sz="1200" dirty="0"/>
              <a:t>integration time </a:t>
            </a:r>
            <a:r>
              <a:rPr lang="en-US" altLang="zh-CN" sz="1200" dirty="0" smtClean="0"/>
              <a:t>, band </a:t>
            </a:r>
            <a:r>
              <a:rPr lang="en-US" altLang="zh-CN" sz="1200" dirty="0"/>
              <a:t>3 </a:t>
            </a:r>
            <a:r>
              <a:rPr lang="en-US" altLang="zh-CN" sz="1200" dirty="0" smtClean="0"/>
              <a:t>:1.007 at </a:t>
            </a:r>
            <a:r>
              <a:rPr lang="en-US" altLang="zh-CN" sz="1200" dirty="0"/>
              <a:t>less than </a:t>
            </a:r>
            <a:r>
              <a:rPr lang="en-US" altLang="zh-CN" sz="1200" dirty="0" smtClean="0"/>
              <a:t>13</a:t>
            </a:r>
          </a:p>
          <a:p>
            <a:pPr lvl="1"/>
            <a:r>
              <a:rPr lang="en-US" altLang="zh-CN" sz="1200" dirty="0" smtClean="0"/>
              <a:t>Different signal correction: take signal 220 as the boundary, use two to four different Gaussian functions</a:t>
            </a:r>
          </a:p>
        </p:txBody>
      </p:sp>
      <p:sp>
        <p:nvSpPr>
          <p:cNvPr id="11" name="矩形 10"/>
          <p:cNvSpPr/>
          <p:nvPr/>
        </p:nvSpPr>
        <p:spPr>
          <a:xfrm>
            <a:off x="1430215" y="6430776"/>
            <a:ext cx="3786553" cy="461665"/>
          </a:xfrm>
          <a:prstGeom prst="rect">
            <a:avLst/>
          </a:prstGeom>
        </p:spPr>
        <p:txBody>
          <a:bodyPr wrap="square">
            <a:spAutoFit/>
          </a:bodyPr>
          <a:lstStyle/>
          <a:p>
            <a:pPr marL="0" lvl="1" algn="ctr"/>
            <a:r>
              <a:rPr lang="en-US" altLang="zh-CN" sz="1200" dirty="0" smtClean="0">
                <a:latin typeface="黑体" panose="02010609060101010101" pitchFamily="49" charset="-122"/>
                <a:ea typeface="黑体" panose="02010609060101010101" pitchFamily="49" charset="-122"/>
              </a:rPr>
              <a:t>The </a:t>
            </a:r>
            <a:r>
              <a:rPr lang="en-US" altLang="zh-CN" sz="1200" dirty="0">
                <a:latin typeface="黑体" panose="02010609060101010101" pitchFamily="49" charset="-122"/>
                <a:ea typeface="黑体" panose="02010609060101010101" pitchFamily="49" charset="-122"/>
              </a:rPr>
              <a:t>comparison of normalized integrated time DN(IDN) before and after nonlinear correction</a:t>
            </a:r>
          </a:p>
        </p:txBody>
      </p:sp>
      <p:pic>
        <p:nvPicPr>
          <p:cNvPr id="2050" name="Picture 2" descr="E:\处理程序\OMS\正样\Non_NIST1.png"/>
          <p:cNvPicPr>
            <a:picLocks noChangeAspect="1" noChangeArrowheads="1"/>
          </p:cNvPicPr>
          <p:nvPr/>
        </p:nvPicPr>
        <p:blipFill rotWithShape="1">
          <a:blip r:embed="rId7">
            <a:extLst>
              <a:ext uri="{28A0092B-C50C-407E-A947-70E740481C1C}">
                <a14:useLocalDpi xmlns:a14="http://schemas.microsoft.com/office/drawing/2010/main" val="0"/>
              </a:ext>
            </a:extLst>
          </a:blip>
          <a:srcRect l="30587" t="35499" r="50000" b="35475"/>
          <a:stretch/>
        </p:blipFill>
        <p:spPr bwMode="auto">
          <a:xfrm>
            <a:off x="9472246" y="1213887"/>
            <a:ext cx="2296930" cy="19108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文档\风云三号\FY-3F\OMS-LIMB\正样设计\发射前定标\8 非线性+辐射定标\非线性（三通道非线性性系数集及验证）\CH1\Non_NIST1_without.png"/>
          <p:cNvPicPr>
            <a:picLocks noChangeAspect="1" noChangeArrowheads="1"/>
          </p:cNvPicPr>
          <p:nvPr/>
        </p:nvPicPr>
        <p:blipFill rotWithShape="1">
          <a:blip r:embed="rId8">
            <a:extLst>
              <a:ext uri="{28A0092B-C50C-407E-A947-70E740481C1C}">
                <a14:useLocalDpi xmlns:a14="http://schemas.microsoft.com/office/drawing/2010/main" val="0"/>
              </a:ext>
            </a:extLst>
          </a:blip>
          <a:srcRect l="30884" t="35627" r="49948" b="35270"/>
          <a:stretch/>
        </p:blipFill>
        <p:spPr bwMode="auto">
          <a:xfrm>
            <a:off x="6830849" y="1213887"/>
            <a:ext cx="2267975" cy="19108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文档\风云三号\FY-3F\OMS-LIMB\正样设计\发射前定标\8 非线性+辐射定标\非线性（三通道非线性性系数集及验证）\CH2\Non_NIST2_without.png"/>
          <p:cNvPicPr>
            <a:picLocks noChangeAspect="1" noChangeArrowheads="1"/>
          </p:cNvPicPr>
          <p:nvPr/>
        </p:nvPicPr>
        <p:blipFill rotWithShape="1">
          <a:blip r:embed="rId9">
            <a:extLst>
              <a:ext uri="{28A0092B-C50C-407E-A947-70E740481C1C}">
                <a14:useLocalDpi xmlns:a14="http://schemas.microsoft.com/office/drawing/2010/main" val="0"/>
              </a:ext>
            </a:extLst>
          </a:blip>
          <a:srcRect l="65247" t="35627" r="7442" b="35627"/>
          <a:stretch/>
        </p:blipFill>
        <p:spPr bwMode="auto">
          <a:xfrm>
            <a:off x="6765939" y="3733122"/>
            <a:ext cx="2414954" cy="188741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文档\风云三号\FY-3F\OMS-LIMB\正样设计\发射前定标\8 非线性+辐射定标\非线性（三通道非线性性系数集及验证）\CH2\Non_NIST2.png"/>
          <p:cNvPicPr>
            <a:picLocks noChangeAspect="1" noChangeArrowheads="1"/>
          </p:cNvPicPr>
          <p:nvPr/>
        </p:nvPicPr>
        <p:blipFill rotWithShape="1">
          <a:blip r:embed="rId10">
            <a:extLst>
              <a:ext uri="{28A0092B-C50C-407E-A947-70E740481C1C}">
                <a14:useLocalDpi xmlns:a14="http://schemas.microsoft.com/office/drawing/2010/main" val="0"/>
              </a:ext>
            </a:extLst>
          </a:blip>
          <a:srcRect l="64716" t="34761" r="7708" b="35665"/>
          <a:stretch/>
        </p:blipFill>
        <p:spPr bwMode="auto">
          <a:xfrm>
            <a:off x="9401510" y="3693428"/>
            <a:ext cx="2438401" cy="19469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文档\风云三号\FY-3F\OMS-LIMB\正样设计\发射前定标\8 非线性+辐射定标\非线性（三通道非线性性系数集及验证）\CH2\Non_NIST2_legend.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1421" t="6829" r="9290" b="9631"/>
          <a:stretch/>
        </p:blipFill>
        <p:spPr bwMode="auto">
          <a:xfrm>
            <a:off x="11886079" y="3808486"/>
            <a:ext cx="26884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E:\文档\风云三号\FY-3F\OMS-LIMB\正样设计\发射前定标\8 非线性+辐射定标\非线性（三通道非线性性系数集及验证）\CH1\Non_NIST1_legend.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3793" t="7542" r="9271" b="7162"/>
          <a:stretch/>
        </p:blipFill>
        <p:spPr bwMode="auto">
          <a:xfrm>
            <a:off x="11891872" y="1213887"/>
            <a:ext cx="263048" cy="1800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6830849" y="3105770"/>
            <a:ext cx="2432112" cy="646331"/>
          </a:xfrm>
          <a:prstGeom prst="rect">
            <a:avLst/>
          </a:prstGeom>
        </p:spPr>
        <p:txBody>
          <a:bodyPr wrap="square">
            <a:spAutoFit/>
          </a:bodyPr>
          <a:lstStyle/>
          <a:p>
            <a:pPr marL="0" lvl="1" algn="ctr"/>
            <a:r>
              <a:rPr lang="en-US" altLang="zh-CN" sz="1200" dirty="0" smtClean="0">
                <a:latin typeface="黑体" panose="02010609060101010101" pitchFamily="49" charset="-122"/>
                <a:ea typeface="黑体" panose="02010609060101010101" pitchFamily="49" charset="-122"/>
              </a:rPr>
              <a:t>Band </a:t>
            </a:r>
            <a:r>
              <a:rPr lang="en-US" altLang="zh-CN" sz="1200" dirty="0">
                <a:latin typeface="黑体" panose="02010609060101010101" pitchFamily="49" charset="-122"/>
                <a:ea typeface="黑体" panose="02010609060101010101" pitchFamily="49" charset="-122"/>
              </a:rPr>
              <a:t>1 t</a:t>
            </a:r>
            <a:r>
              <a:rPr lang="en-US" altLang="zh-CN" sz="1200" dirty="0" smtClean="0">
                <a:latin typeface="黑体" panose="02010609060101010101" pitchFamily="49" charset="-122"/>
                <a:ea typeface="黑体" panose="02010609060101010101" pitchFamily="49" charset="-122"/>
              </a:rPr>
              <a:t>he </a:t>
            </a:r>
            <a:r>
              <a:rPr lang="en-US" altLang="zh-CN" sz="1200" dirty="0">
                <a:latin typeface="黑体" panose="02010609060101010101" pitchFamily="49" charset="-122"/>
                <a:ea typeface="黑体" panose="02010609060101010101" pitchFamily="49" charset="-122"/>
              </a:rPr>
              <a:t>relative difference of IDN before </a:t>
            </a:r>
            <a:r>
              <a:rPr lang="en-US" altLang="zh-CN" sz="1200" dirty="0" smtClean="0">
                <a:latin typeface="黑体" panose="02010609060101010101" pitchFamily="49" charset="-122"/>
                <a:ea typeface="黑体" panose="02010609060101010101" pitchFamily="49" charset="-122"/>
              </a:rPr>
              <a:t>correction </a:t>
            </a:r>
            <a:r>
              <a:rPr lang="en-US" altLang="zh-CN" sz="1200" dirty="0">
                <a:latin typeface="黑体" panose="02010609060101010101" pitchFamily="49" charset="-122"/>
                <a:ea typeface="黑体" panose="02010609060101010101" pitchFamily="49" charset="-122"/>
              </a:rPr>
              <a:t>is less than 6%</a:t>
            </a:r>
          </a:p>
        </p:txBody>
      </p:sp>
      <p:sp>
        <p:nvSpPr>
          <p:cNvPr id="18" name="矩形 17"/>
          <p:cNvSpPr/>
          <p:nvPr/>
        </p:nvSpPr>
        <p:spPr>
          <a:xfrm>
            <a:off x="9591284" y="3085923"/>
            <a:ext cx="2432112" cy="646331"/>
          </a:xfrm>
          <a:prstGeom prst="rect">
            <a:avLst/>
          </a:prstGeom>
        </p:spPr>
        <p:txBody>
          <a:bodyPr wrap="square">
            <a:spAutoFit/>
          </a:bodyPr>
          <a:lstStyle/>
          <a:p>
            <a:pPr marL="0" lvl="1" algn="ctr"/>
            <a:r>
              <a:rPr lang="en-US" altLang="zh-CN" sz="1200" dirty="0" smtClean="0">
                <a:latin typeface="黑体" panose="02010609060101010101" pitchFamily="49" charset="-122"/>
                <a:ea typeface="黑体" panose="02010609060101010101" pitchFamily="49" charset="-122"/>
              </a:rPr>
              <a:t>Band </a:t>
            </a:r>
            <a:r>
              <a:rPr lang="en-US" altLang="zh-CN" sz="1200" dirty="0">
                <a:latin typeface="黑体" panose="02010609060101010101" pitchFamily="49" charset="-122"/>
                <a:ea typeface="黑体" panose="02010609060101010101" pitchFamily="49" charset="-122"/>
              </a:rPr>
              <a:t>1 t</a:t>
            </a:r>
            <a:r>
              <a:rPr lang="en-US" altLang="zh-CN" sz="1200" dirty="0" smtClean="0">
                <a:latin typeface="黑体" panose="02010609060101010101" pitchFamily="49" charset="-122"/>
                <a:ea typeface="黑体" panose="02010609060101010101" pitchFamily="49" charset="-122"/>
              </a:rPr>
              <a:t>he </a:t>
            </a:r>
            <a:r>
              <a:rPr lang="en-US" altLang="zh-CN" sz="1200" dirty="0">
                <a:latin typeface="黑体" panose="02010609060101010101" pitchFamily="49" charset="-122"/>
                <a:ea typeface="黑体" panose="02010609060101010101" pitchFamily="49" charset="-122"/>
              </a:rPr>
              <a:t>relative difference of IDN </a:t>
            </a:r>
            <a:r>
              <a:rPr lang="en-US" altLang="zh-CN" sz="1200" dirty="0" smtClean="0">
                <a:latin typeface="黑体" panose="02010609060101010101" pitchFamily="49" charset="-122"/>
                <a:ea typeface="黑体" panose="02010609060101010101" pitchFamily="49" charset="-122"/>
              </a:rPr>
              <a:t>after correction </a:t>
            </a:r>
            <a:r>
              <a:rPr lang="en-US" altLang="zh-CN" sz="1200" dirty="0">
                <a:latin typeface="黑体" panose="02010609060101010101" pitchFamily="49" charset="-122"/>
                <a:ea typeface="黑体" panose="02010609060101010101" pitchFamily="49" charset="-122"/>
              </a:rPr>
              <a:t>is less than </a:t>
            </a:r>
            <a:r>
              <a:rPr lang="en-US" altLang="zh-CN" sz="1200" dirty="0" smtClean="0">
                <a:latin typeface="黑体" panose="02010609060101010101" pitchFamily="49" charset="-122"/>
                <a:ea typeface="黑体" panose="02010609060101010101" pitchFamily="49" charset="-122"/>
              </a:rPr>
              <a:t>1%</a:t>
            </a:r>
            <a:endParaRPr lang="en-US" altLang="zh-CN" sz="1200" dirty="0">
              <a:latin typeface="黑体" panose="02010609060101010101" pitchFamily="49" charset="-122"/>
              <a:ea typeface="黑体" panose="02010609060101010101" pitchFamily="49" charset="-122"/>
            </a:endParaRPr>
          </a:p>
        </p:txBody>
      </p:sp>
      <p:sp>
        <p:nvSpPr>
          <p:cNvPr id="19" name="矩形 18"/>
          <p:cNvSpPr/>
          <p:nvPr/>
        </p:nvSpPr>
        <p:spPr>
          <a:xfrm>
            <a:off x="6830849" y="5601559"/>
            <a:ext cx="2432112" cy="646331"/>
          </a:xfrm>
          <a:prstGeom prst="rect">
            <a:avLst/>
          </a:prstGeom>
        </p:spPr>
        <p:txBody>
          <a:bodyPr wrap="square">
            <a:spAutoFit/>
          </a:bodyPr>
          <a:lstStyle/>
          <a:p>
            <a:pPr marL="0" lvl="1" algn="ctr"/>
            <a:r>
              <a:rPr lang="en-US" altLang="zh-CN" sz="1200" dirty="0" smtClean="0">
                <a:latin typeface="黑体" panose="02010609060101010101" pitchFamily="49" charset="-122"/>
                <a:ea typeface="黑体" panose="02010609060101010101" pitchFamily="49" charset="-122"/>
              </a:rPr>
              <a:t>Band 2 </a:t>
            </a:r>
            <a:r>
              <a:rPr lang="en-US" altLang="zh-CN" sz="1200" dirty="0">
                <a:latin typeface="黑体" panose="02010609060101010101" pitchFamily="49" charset="-122"/>
                <a:ea typeface="黑体" panose="02010609060101010101" pitchFamily="49" charset="-122"/>
              </a:rPr>
              <a:t>t</a:t>
            </a:r>
            <a:r>
              <a:rPr lang="en-US" altLang="zh-CN" sz="1200" dirty="0" smtClean="0">
                <a:latin typeface="黑体" panose="02010609060101010101" pitchFamily="49" charset="-122"/>
                <a:ea typeface="黑体" panose="02010609060101010101" pitchFamily="49" charset="-122"/>
              </a:rPr>
              <a:t>he </a:t>
            </a:r>
            <a:r>
              <a:rPr lang="en-US" altLang="zh-CN" sz="1200" dirty="0">
                <a:latin typeface="黑体" panose="02010609060101010101" pitchFamily="49" charset="-122"/>
                <a:ea typeface="黑体" panose="02010609060101010101" pitchFamily="49" charset="-122"/>
              </a:rPr>
              <a:t>relative difference of IDN before </a:t>
            </a:r>
            <a:r>
              <a:rPr lang="en-US" altLang="zh-CN" sz="1200" dirty="0" smtClean="0">
                <a:latin typeface="黑体" panose="02010609060101010101" pitchFamily="49" charset="-122"/>
                <a:ea typeface="黑体" panose="02010609060101010101" pitchFamily="49" charset="-122"/>
              </a:rPr>
              <a:t>correction </a:t>
            </a:r>
            <a:r>
              <a:rPr lang="en-US" altLang="zh-CN" sz="1200" dirty="0">
                <a:latin typeface="黑体" panose="02010609060101010101" pitchFamily="49" charset="-122"/>
                <a:ea typeface="黑体" panose="02010609060101010101" pitchFamily="49" charset="-122"/>
              </a:rPr>
              <a:t>is less than </a:t>
            </a:r>
            <a:r>
              <a:rPr lang="en-US" altLang="zh-CN" sz="1200" dirty="0" smtClean="0">
                <a:latin typeface="黑体" panose="02010609060101010101" pitchFamily="49" charset="-122"/>
                <a:ea typeface="黑体" panose="02010609060101010101" pitchFamily="49" charset="-122"/>
              </a:rPr>
              <a:t>5%</a:t>
            </a:r>
            <a:endParaRPr lang="en-US" altLang="zh-CN" sz="1200" dirty="0">
              <a:latin typeface="黑体" panose="02010609060101010101" pitchFamily="49" charset="-122"/>
              <a:ea typeface="黑体" panose="02010609060101010101" pitchFamily="49" charset="-122"/>
            </a:endParaRPr>
          </a:p>
        </p:txBody>
      </p:sp>
      <p:sp>
        <p:nvSpPr>
          <p:cNvPr id="20" name="矩形 19"/>
          <p:cNvSpPr/>
          <p:nvPr/>
        </p:nvSpPr>
        <p:spPr>
          <a:xfrm>
            <a:off x="9591284" y="5601559"/>
            <a:ext cx="2432112" cy="646331"/>
          </a:xfrm>
          <a:prstGeom prst="rect">
            <a:avLst/>
          </a:prstGeom>
        </p:spPr>
        <p:txBody>
          <a:bodyPr wrap="square">
            <a:spAutoFit/>
          </a:bodyPr>
          <a:lstStyle/>
          <a:p>
            <a:pPr marL="0" lvl="1" algn="ctr"/>
            <a:r>
              <a:rPr lang="en-US" altLang="zh-CN" sz="1200" dirty="0" smtClean="0">
                <a:latin typeface="黑体" panose="02010609060101010101" pitchFamily="49" charset="-122"/>
                <a:ea typeface="黑体" panose="02010609060101010101" pitchFamily="49" charset="-122"/>
              </a:rPr>
              <a:t>Band 2 </a:t>
            </a:r>
            <a:r>
              <a:rPr lang="en-US" altLang="zh-CN" sz="1200" dirty="0">
                <a:latin typeface="黑体" panose="02010609060101010101" pitchFamily="49" charset="-122"/>
                <a:ea typeface="黑体" panose="02010609060101010101" pitchFamily="49" charset="-122"/>
              </a:rPr>
              <a:t>t</a:t>
            </a:r>
            <a:r>
              <a:rPr lang="en-US" altLang="zh-CN" sz="1200" dirty="0" smtClean="0">
                <a:latin typeface="黑体" panose="02010609060101010101" pitchFamily="49" charset="-122"/>
                <a:ea typeface="黑体" panose="02010609060101010101" pitchFamily="49" charset="-122"/>
              </a:rPr>
              <a:t>he </a:t>
            </a:r>
            <a:r>
              <a:rPr lang="en-US" altLang="zh-CN" sz="1200" dirty="0">
                <a:latin typeface="黑体" panose="02010609060101010101" pitchFamily="49" charset="-122"/>
                <a:ea typeface="黑体" panose="02010609060101010101" pitchFamily="49" charset="-122"/>
              </a:rPr>
              <a:t>relative difference of IDN </a:t>
            </a:r>
            <a:r>
              <a:rPr lang="en-US" altLang="zh-CN" sz="1200" dirty="0" smtClean="0">
                <a:latin typeface="黑体" panose="02010609060101010101" pitchFamily="49" charset="-122"/>
                <a:ea typeface="黑体" panose="02010609060101010101" pitchFamily="49" charset="-122"/>
              </a:rPr>
              <a:t>after correction </a:t>
            </a:r>
            <a:r>
              <a:rPr lang="en-US" altLang="zh-CN" sz="1200" dirty="0">
                <a:latin typeface="黑体" panose="02010609060101010101" pitchFamily="49" charset="-122"/>
                <a:ea typeface="黑体" panose="02010609060101010101" pitchFamily="49" charset="-122"/>
              </a:rPr>
              <a:t>is less than </a:t>
            </a:r>
            <a:r>
              <a:rPr lang="en-US" altLang="zh-CN" sz="1200" dirty="0" smtClean="0">
                <a:latin typeface="黑体" panose="02010609060101010101" pitchFamily="49" charset="-122"/>
                <a:ea typeface="黑体" panose="02010609060101010101" pitchFamily="49" charset="-122"/>
              </a:rPr>
              <a:t>1%</a:t>
            </a:r>
            <a:endParaRPr lang="en-US" altLang="zh-CN" sz="1200" dirty="0">
              <a:latin typeface="黑体" panose="02010609060101010101" pitchFamily="49" charset="-122"/>
              <a:ea typeface="黑体" panose="02010609060101010101" pitchFamily="49" charset="-122"/>
            </a:endParaRPr>
          </a:p>
        </p:txBody>
      </p:sp>
      <p:pic>
        <p:nvPicPr>
          <p:cNvPr id="9" name="音频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
        <p:nvSpPr>
          <p:cNvPr id="6" name="矩形 5"/>
          <p:cNvSpPr/>
          <p:nvPr/>
        </p:nvSpPr>
        <p:spPr>
          <a:xfrm>
            <a:off x="7408913" y="6430776"/>
            <a:ext cx="398519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CN" dirty="0"/>
              <a:t>The algorithm is provided by </a:t>
            </a:r>
            <a:r>
              <a:rPr lang="en-US" altLang="zh-CN" dirty="0" err="1" smtClean="0"/>
              <a:t>Zhanfeng</a:t>
            </a:r>
            <a:r>
              <a:rPr lang="en-US" altLang="zh-CN" dirty="0" smtClean="0"/>
              <a:t> </a:t>
            </a:r>
            <a:r>
              <a:rPr lang="en-US" altLang="zh-CN" dirty="0"/>
              <a:t>Li</a:t>
            </a:r>
            <a:endParaRPr lang="zh-CN" altLang="en-US" dirty="0"/>
          </a:p>
        </p:txBody>
      </p:sp>
    </p:spTree>
    <p:extLst>
      <p:ext uri="{BB962C8B-B14F-4D97-AF65-F5344CB8AC3E}">
        <p14:creationId xmlns:p14="http://schemas.microsoft.com/office/powerpoint/2010/main" val="2499249568"/>
      </p:ext>
    </p:extLst>
  </p:cSld>
  <p:clrMapOvr>
    <a:masterClrMapping/>
  </p:clrMapOvr>
  <mc:AlternateContent xmlns:mc="http://schemas.openxmlformats.org/markup-compatibility/2006" xmlns:p14="http://schemas.microsoft.com/office/powerpoint/2010/main">
    <mc:Choice Requires="p14">
      <p:transition p14:dur="10" advTm="40853"/>
    </mc:Choice>
    <mc:Fallback xmlns="">
      <p:transition advTm="4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适中&quot;,&quot;HeaderHeight&quot;:10.0,&quot;FooterHeight&quot;:5.0,&quot;SideMargin&quot;:5.0,&quot;TopMargin&quot;:0.0,&quot;BottomMargin&quot;:0.0,&quot;IntervalMargin&quot;:1.5,&quot;SettingType&quot;:&quot;System&quot;}"/>
  <p:tag name="KSO_WPP_MARK_KEY" val="42173350-4b50-453d-8b1f-9367ae089907"/>
  <p:tag name="COMMONDATA" val="eyJoZGlkIjoiMjEwNTkxNGY4MDcwNjdiMTlmNjg4M2M5NzUxODI2OGQifQ=="/>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22eb3a5e-0231-49f7-ac1e-e7cc60eeb58b}"/>
  <p:tag name="TABLE_ENDDRAG_ORIGIN_RECT" val="478*223"/>
  <p:tag name="TABLE_ENDDRAG_RECT" val="489*285*478*2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2415</TotalTime>
  <Words>4965</Words>
  <Application>Microsoft Office PowerPoint</Application>
  <PresentationFormat>自定义</PresentationFormat>
  <Paragraphs>693</Paragraphs>
  <Slides>22</Slides>
  <Notes>22</Notes>
  <HiddenSlides>0</HiddenSlides>
  <MMClips>22</MMClips>
  <ScaleCrop>false</ScaleCrop>
  <HeadingPairs>
    <vt:vector size="4" baseType="variant">
      <vt:variant>
        <vt:lpstr>主题</vt:lpstr>
      </vt:variant>
      <vt:variant>
        <vt:i4>1</vt:i4>
      </vt:variant>
      <vt:variant>
        <vt:lpstr>幻灯片标题</vt:lpstr>
      </vt:variant>
      <vt:variant>
        <vt:i4>22</vt:i4>
      </vt:variant>
    </vt:vector>
  </HeadingPairs>
  <TitlesOfParts>
    <vt:vector size="23" baseType="lpstr">
      <vt:lpstr>Office 主题​​</vt:lpstr>
      <vt:lpstr>PowerPoint 演示文稿</vt:lpstr>
      <vt:lpstr>Outline</vt:lpstr>
      <vt:lpstr>Instrument specifications and measurement of OMS Limb</vt:lpstr>
      <vt:lpstr>L1 product processing of OMS Limb</vt:lpstr>
      <vt:lpstr>Spectral calibration</vt:lpstr>
      <vt:lpstr>Relative spectral response function (RSR)</vt:lpstr>
      <vt:lpstr>Radiance calibration </vt:lpstr>
      <vt:lpstr>Irradiance calibration </vt:lpstr>
      <vt:lpstr>Nonlinear correction </vt:lpstr>
      <vt:lpstr>Polarization correction</vt:lpstr>
      <vt:lpstr>OMS-L L1 data set</vt:lpstr>
      <vt:lpstr>Pixel merging and measurement timing</vt:lpstr>
      <vt:lpstr>Quality code in L1 data</vt:lpstr>
      <vt:lpstr>FY-3F OMS-nadir</vt:lpstr>
      <vt:lpstr>The OMS-nadir specifications and update</vt:lpstr>
      <vt:lpstr>The OMS-nadir instrument design</vt:lpstr>
      <vt:lpstr>The OMS-nadir instrument prelaunch calibration</vt:lpstr>
      <vt:lpstr>PowerPoint 演示文稿</vt:lpstr>
      <vt:lpstr>The OMS-nadir instrument prelaunch spectral calibration</vt:lpstr>
      <vt:lpstr>The OMS-nadir L01b forward processing flow</vt:lpstr>
      <vt:lpstr>The OMS-nadir L01b products</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李元(拟稿)</cp:lastModifiedBy>
  <cp:revision>635</cp:revision>
  <cp:lastPrinted>2023-02-23T08:35:22Z</cp:lastPrinted>
  <dcterms:created xsi:type="dcterms:W3CDTF">2019-11-26T03:41:00Z</dcterms:created>
  <dcterms:modified xsi:type="dcterms:W3CDTF">2023-02-24T08:37:27Z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53F0739DCAA847C4810C56A49D804BFB</vt:lpwstr>
  </property>
  <property fmtid="{D5CDD505-2E9C-101B-9397-08002B2CF9AE}" pid="3" name="KSOProductBuildVer">
    <vt:lpwstr>2052-11.1.0.12019</vt:lpwstr>
  </property>
</Properties>
</file>