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8" r:id="rId3"/>
    <p:sldId id="269" r:id="rId4"/>
    <p:sldId id="257" r:id="rId5"/>
    <p:sldId id="278" r:id="rId6"/>
    <p:sldId id="263" r:id="rId7"/>
    <p:sldId id="259" r:id="rId8"/>
    <p:sldId id="258" r:id="rId9"/>
    <p:sldId id="279" r:id="rId10"/>
    <p:sldId id="281" r:id="rId11"/>
    <p:sldId id="280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0CA3D-3D83-4682-AAD4-ED7B906AA1F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E3FB-0220-4BD8-831A-4E3490DA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0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WOW moments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7BA1-0E96-4315-BE22-F0A5C3CFF7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2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 irradiances: meant for calibration, however contributing to science, as long as the instruments perform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BE3FB-0220-4BD8-831A-4E3490DAF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illustration  only: the shown VIS</a:t>
            </a:r>
            <a:r>
              <a:rPr lang="en-US" baseline="0" dirty="0"/>
              <a:t> variability is ~3x higher than observed in our data</a:t>
            </a:r>
            <a:endParaRPr lang="en-US" dirty="0"/>
          </a:p>
          <a:p>
            <a:r>
              <a:rPr lang="en-US" dirty="0"/>
              <a:t>UV: low output, but high variability</a:t>
            </a:r>
          </a:p>
          <a:p>
            <a:r>
              <a:rPr lang="en-US" dirty="0"/>
              <a:t>VIS: very low variability, but high yield</a:t>
            </a:r>
          </a:p>
          <a:p>
            <a:r>
              <a:rPr lang="en-US" dirty="0"/>
              <a:t>I.e., While uncertainties of a few percent have been present for all satellite instruments, </a:t>
            </a:r>
          </a:p>
          <a:p>
            <a:r>
              <a:rPr lang="en-US" dirty="0"/>
              <a:t>solar cycle variations </a:t>
            </a:r>
            <a:r>
              <a:rPr lang="en-US" dirty="0" err="1"/>
              <a:t>shortward</a:t>
            </a:r>
            <a:r>
              <a:rPr lang="en-US" dirty="0"/>
              <a:t> of ~260 nm are large enough that reasonable estimates </a:t>
            </a:r>
          </a:p>
          <a:p>
            <a:r>
              <a:rPr lang="en-US" dirty="0"/>
              <a:t>have been available since the late 1980s.  The longer wavelengths have been the challenge.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A8B4-BD11-4C47-9CC0-620B7C47C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of the line indices as a calibration tool:</a:t>
            </a:r>
          </a:p>
          <a:p>
            <a:r>
              <a:rPr lang="en-US" dirty="0"/>
              <a:t>Regarding the degradation, the approach effectively cancels out multiplicative components. Superb (down to 0.05%) additive-component sensitivity. Also sensitive to the wavelength registration glitches.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BE3FB-0220-4BD8-831A-4E3490DAF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 is</a:t>
            </a:r>
            <a:r>
              <a:rPr lang="en-US" baseline="0" dirty="0"/>
              <a:t> appropriately re-scaled to account for the difference in sp. resolution. The shown 3-sigma uncertainties apply to cycle 24 and are VERY conservative.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A8B4-BD11-4C47-9CC0-620B7C47C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MgII</a:t>
            </a:r>
            <a:r>
              <a:rPr lang="en-US" dirty="0"/>
              <a:t>/</a:t>
            </a:r>
            <a:r>
              <a:rPr lang="en-US" dirty="0" err="1"/>
              <a:t>CaII</a:t>
            </a:r>
            <a:r>
              <a:rPr lang="en-US" dirty="0"/>
              <a:t> correlation is ~99.5%, i.e., practically noise-limited. Hence, the </a:t>
            </a:r>
            <a:r>
              <a:rPr lang="en-US" dirty="0" err="1"/>
              <a:t>MgII</a:t>
            </a:r>
            <a:r>
              <a:rPr lang="en-US" dirty="0"/>
              <a:t>/</a:t>
            </a:r>
            <a:r>
              <a:rPr lang="en-US" dirty="0" err="1"/>
              <a:t>CaII</a:t>
            </a:r>
            <a:r>
              <a:rPr lang="en-US" dirty="0"/>
              <a:t> ratio efficiently removes the intrinsic solar variability. Note the increasing noise in the SOLSTICE data, and stable S/N in the OMI Coll. 4 indices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BE3FB-0220-4BD8-831A-4E3490DAF9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EE1E-90A2-47F6-2D57-26846196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C80B9-E4A8-EA4B-20AF-F5AF16B6B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037F-2850-6A10-2289-A26D4F82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E2041-55BD-05CD-C39B-19D400C1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F8F3-3A50-BB0F-A4FA-74193213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370A-3D11-FE8F-26B9-605B14A4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6953C-0977-924C-B14D-94D1955D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25F4-6D26-3387-8959-5FF081A0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E100A-742E-35B7-5BDB-0A297D4D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D7BB2-A2BF-773B-91CB-C26317FC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BF824-1D58-43CC-962E-0D937AC7C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C4038-33F7-B548-2284-303F8B823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E119F-E288-D575-3ED8-118FACF1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81142-24E2-D9FF-9D56-F5A83DE9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52AA-52DD-B082-3199-62A68CBF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55BF-1731-1275-2DEA-14CB4125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99A8-6BAE-E447-0957-EA7A139E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A7D5-B0AC-7130-4BF3-9D891F54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0BCC6-F0DA-FE9F-DFA9-4BCC1248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296E-FA22-E388-1E50-843CE368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80F8-1E68-DECD-6B53-1676241C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5A4AF-6D31-221A-7665-7ACC9932A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585E2-809C-C028-E4C1-DDEF9C30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D89CD-CB22-6541-9E85-1B899E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3BBB-745F-5BB9-96D5-63C9AC52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D067-677E-9554-A86A-EF3B8CFF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24ADF-6EBF-6278-9FD4-5F4DF8663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0DF2C-F089-D832-11A8-0D595AB1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259A9-137C-1B4D-AF52-C8009795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51668-AC62-092C-78D0-60BCEAAE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480E5-5E11-8E44-C4DF-54E934A5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A3C9-3086-7C3C-5142-D901ADFE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45AD2-F247-F9F9-A160-7976C0579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D3081-21CB-9B7C-0642-00FE1BD0E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8A57F-2B32-99C5-C06B-E1F0F7E82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7E856-FCC4-48C9-E707-58A867312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8C4CE-2A45-1A69-C2B6-9CE4BF3F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535C0-48AD-EDE8-6915-3945EB65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90519-C72A-2820-5010-6CD53495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B04A-203F-B9BB-2541-6A26420D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2170B-F7E3-9886-BE24-B7B6E0AB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13BDF-9F15-5DA7-EEB4-6AFC3837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8F680-4AB7-AECF-C187-09A56189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F3F11-9A3F-303C-1C68-D73A303E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2EF56-73C3-188A-BDC3-D7D8840E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51C91-C944-648F-E8BC-7C21F8B2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D9A9-2EDA-8610-C844-3B706A58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E48B-03A6-444B-7E8D-8FFE9781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66785-4B65-6CA3-4750-13F23E8E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B75D1-0905-6F83-1EC1-5B1198F6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8E698-20E3-AF60-4CEE-C5459110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38132-DB8D-80F5-EA7E-AED74DEB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9927-2FFA-5EFE-6CC6-662AE166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5B4B9-711F-E5A0-EA12-13B15A7CB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F9EB-E1AE-7D9D-17B6-7413638A5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A4580-002E-0FED-93D0-D7B94BD3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F1EC5-0F6E-DC4C-167E-D9DCB0DC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D5920-0B44-F0D3-3395-57EF7A0F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963D5-EFE8-252A-9AFA-1B12B271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47B68-178B-2DD1-F2C5-9AD3B5859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73786-9E2E-39B2-20FC-CAD6669A6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F289-4B95-4028-BB69-DCA5A24CE358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F078-C34D-E282-4609-E411DD074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B7560-BF99-9A10-32F1-9CBEF357B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71FC-BFC0-44B2-B96E-CAFE96E6F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5939" y="1008166"/>
            <a:ext cx="11100121" cy="3429000"/>
          </a:xfrm>
          <a:noFill/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OMI </a:t>
            </a:r>
            <a:r>
              <a:rPr lang="en-US" sz="4000" b="1" dirty="0">
                <a:solidFill>
                  <a:schemeClr val="bg1"/>
                </a:solidFill>
              </a:rPr>
              <a:t>(Collection 4) and </a:t>
            </a:r>
            <a:r>
              <a:rPr lang="en-US" sz="4000" b="1" i="1" dirty="0">
                <a:solidFill>
                  <a:schemeClr val="bg1"/>
                </a:solidFill>
              </a:rPr>
              <a:t>TROPOMI</a:t>
            </a:r>
            <a:r>
              <a:rPr lang="en-US" sz="4000" b="1" dirty="0">
                <a:solidFill>
                  <a:schemeClr val="bg1"/>
                </a:solidFill>
              </a:rPr>
              <a:t> (V2.01, Collection 3) Solar Spectral Irradiances</a:t>
            </a:r>
            <a:br>
              <a:rPr lang="en-US" sz="3600" b="1" i="1" dirty="0">
                <a:solidFill>
                  <a:schemeClr val="bg1"/>
                </a:solidFill>
                <a:cs typeface="Arial" pitchFamily="34" charset="0"/>
              </a:rPr>
            </a:br>
            <a:br>
              <a:rPr lang="en-US" sz="3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s. 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Marchenko</a:t>
            </a:r>
            <a:r>
              <a:rPr lang="en-US" sz="2800" b="1" baseline="30000" dirty="0">
                <a:solidFill>
                  <a:schemeClr val="bg1"/>
                </a:solidFill>
                <a:cs typeface="Arial" pitchFamily="34" charset="0"/>
              </a:rPr>
              <a:t>1,2,3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,  M. DeLand</a:t>
            </a:r>
            <a:r>
              <a:rPr lang="en-US" sz="2800" b="1" baseline="30000" dirty="0">
                <a:solidFill>
                  <a:schemeClr val="bg1"/>
                </a:solidFill>
                <a:cs typeface="Arial" pitchFamily="34" charset="0"/>
              </a:rPr>
              <a:t>1,2,3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,  A. Ludewig</a:t>
            </a:r>
            <a:r>
              <a:rPr lang="en-US" sz="2800" b="1" baseline="30000" dirty="0">
                <a:solidFill>
                  <a:schemeClr val="bg1"/>
                </a:solidFill>
                <a:cs typeface="Arial" pitchFamily="34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,  P. Veefkind</a:t>
            </a:r>
            <a:r>
              <a:rPr lang="en-US" sz="2800" b="1" baseline="30000" dirty="0">
                <a:solidFill>
                  <a:schemeClr val="bg1"/>
                </a:solidFill>
                <a:cs typeface="Arial" pitchFamily="34" charset="0"/>
              </a:rPr>
              <a:t>4,5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83951" y="6477000"/>
            <a:ext cx="3401843" cy="381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GSICS, </a:t>
            </a:r>
            <a:r>
              <a:rPr lang="en-US" sz="16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February  28,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2023</a:t>
            </a:r>
          </a:p>
        </p:txBody>
      </p:sp>
      <p:pic>
        <p:nvPicPr>
          <p:cNvPr id="4" name="Picture 6" descr="omi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012"/>
            <a:ext cx="1981200" cy="1287691"/>
          </a:xfrm>
          <a:prstGeom prst="rect">
            <a:avLst/>
          </a:prstGeom>
          <a:noFill/>
          <a:ln>
            <a:noFill/>
          </a:ln>
          <a:effectLst>
            <a:glow rad="190500">
              <a:schemeClr val="accent6">
                <a:lumMod val="50000"/>
                <a:alpha val="30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0414" y="5256510"/>
            <a:ext cx="6047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Science Systems and Applications, Inc., USA</a:t>
            </a:r>
            <a:br>
              <a:rPr lang="en-US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b="1" baseline="30000" dirty="0">
                <a:solidFill>
                  <a:schemeClr val="bg1"/>
                </a:solidFill>
                <a:cs typeface="Arial" pitchFamily="34" charset="0"/>
              </a:rPr>
              <a:t>2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Goddard Space Flight Center, NASA, USA</a:t>
            </a:r>
          </a:p>
          <a:p>
            <a:r>
              <a:rPr lang="en-US" b="1" baseline="30000" dirty="0">
                <a:solidFill>
                  <a:schemeClr val="bg1"/>
                </a:solidFill>
                <a:cs typeface="Arial" pitchFamily="34" charset="0"/>
              </a:rPr>
              <a:t>3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Solar Irradiance Science Team, NASA, USA</a:t>
            </a:r>
          </a:p>
          <a:p>
            <a:r>
              <a:rPr lang="nl-NL" b="1" baseline="30000" dirty="0">
                <a:solidFill>
                  <a:schemeClr val="bg1"/>
                </a:solidFill>
              </a:rPr>
              <a:t>4 </a:t>
            </a:r>
            <a:r>
              <a:rPr lang="en-US" b="1" i="0" dirty="0">
                <a:solidFill>
                  <a:schemeClr val="bg1"/>
                </a:solidFill>
                <a:effectLst/>
              </a:rPr>
              <a:t>Royal Netherlands Meteorological Institute</a:t>
            </a:r>
            <a:r>
              <a:rPr lang="nl-NL" b="1" dirty="0">
                <a:solidFill>
                  <a:schemeClr val="bg1"/>
                </a:solidFill>
              </a:rPr>
              <a:t>, the Netherlands</a:t>
            </a:r>
          </a:p>
          <a:p>
            <a:r>
              <a:rPr lang="nl-NL" b="1" baseline="30000" dirty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University of Technology Delft, the Netherlands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413" y="12700"/>
            <a:ext cx="1164887" cy="1396612"/>
          </a:xfrm>
          <a:prstGeom prst="rect">
            <a:avLst/>
          </a:prstGeom>
          <a:effectLst>
            <a:glow rad="279400">
              <a:schemeClr val="accent6">
                <a:lumMod val="50000"/>
                <a:alpha val="30000"/>
              </a:schemeClr>
            </a:glo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10082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C4E6179-E904-13B7-5BED-6A68CF10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79" y="1336552"/>
            <a:ext cx="7029811" cy="479449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EF3B742-9A74-502A-6AC0-E671DD9EA19B}"/>
              </a:ext>
            </a:extLst>
          </p:cNvPr>
          <p:cNvSpPr txBox="1">
            <a:spLocks noChangeArrowheads="1"/>
          </p:cNvSpPr>
          <p:nvPr/>
        </p:nvSpPr>
        <p:spPr>
          <a:xfrm>
            <a:off x="845127" y="110672"/>
            <a:ext cx="10404764" cy="553998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TROPOMI B3 (305-400 nm) indices: an additive component 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54C33455-FB1B-9E9F-6E97-521E91266F41}"/>
              </a:ext>
            </a:extLst>
          </p:cNvPr>
          <p:cNvSpPr/>
          <p:nvPr/>
        </p:nvSpPr>
        <p:spPr>
          <a:xfrm>
            <a:off x="8937170" y="2623455"/>
            <a:ext cx="447853" cy="2895600"/>
          </a:xfrm>
          <a:prstGeom prst="rightBracket">
            <a:avLst/>
          </a:prstGeom>
          <a:ln w="41275" cap="rnd">
            <a:solidFill>
              <a:srgbClr val="FF00FF"/>
            </a:solidFill>
            <a:headEnd type="arrow"/>
            <a:tailEnd type="arrow"/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E18A9-0739-4BF5-3B2E-C9BCB0B076D1}"/>
              </a:ext>
            </a:extLst>
          </p:cNvPr>
          <p:cNvSpPr txBox="1"/>
          <p:nvPr/>
        </p:nvSpPr>
        <p:spPr>
          <a:xfrm>
            <a:off x="8935990" y="3761597"/>
            <a:ext cx="1078868" cy="553998"/>
          </a:xfrm>
          <a:prstGeom prst="rect">
            <a:avLst/>
          </a:prstGeom>
          <a:solidFill>
            <a:schemeClr val="bg1"/>
          </a:solidFill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rPr>
              <a:t>0.2 %</a:t>
            </a:r>
          </a:p>
        </p:txBody>
      </p:sp>
    </p:spTree>
    <p:extLst>
      <p:ext uri="{BB962C8B-B14F-4D97-AF65-F5344CB8AC3E}">
        <p14:creationId xmlns:p14="http://schemas.microsoft.com/office/powerpoint/2010/main" val="14322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C8291D3-34E4-DBDC-8345-79FEB8EEE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18" y="1310245"/>
            <a:ext cx="7080614" cy="478179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0AAB749-AD11-9554-15CE-E7C685452426}"/>
              </a:ext>
            </a:extLst>
          </p:cNvPr>
          <p:cNvSpPr txBox="1">
            <a:spLocks noChangeArrowheads="1"/>
          </p:cNvSpPr>
          <p:nvPr/>
        </p:nvSpPr>
        <p:spPr>
          <a:xfrm>
            <a:off x="1047997" y="276659"/>
            <a:ext cx="10096006" cy="776020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TROPOMI B4 (400-499 nm) indices: an additive component 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0EF4712A-93C6-975D-762C-1F837B1B8DA4}"/>
              </a:ext>
            </a:extLst>
          </p:cNvPr>
          <p:cNvSpPr/>
          <p:nvPr/>
        </p:nvSpPr>
        <p:spPr>
          <a:xfrm>
            <a:off x="9061814" y="3008728"/>
            <a:ext cx="400318" cy="2194643"/>
          </a:xfrm>
          <a:prstGeom prst="rightBracket">
            <a:avLst/>
          </a:prstGeom>
          <a:ln w="41275" cap="rnd">
            <a:solidFill>
              <a:srgbClr val="FF00FF"/>
            </a:solidFill>
            <a:headEnd type="arrow"/>
            <a:tailEnd type="arrow"/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1D696-A86B-6227-AE49-0F09091D5555}"/>
              </a:ext>
            </a:extLst>
          </p:cNvPr>
          <p:cNvSpPr txBox="1"/>
          <p:nvPr/>
        </p:nvSpPr>
        <p:spPr>
          <a:xfrm>
            <a:off x="9061814" y="3867153"/>
            <a:ext cx="1129668" cy="553998"/>
          </a:xfrm>
          <a:prstGeom prst="rect">
            <a:avLst/>
          </a:prstGeom>
          <a:solidFill>
            <a:schemeClr val="bg1"/>
          </a:solidFill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rPr>
              <a:t>0.1 %</a:t>
            </a:r>
          </a:p>
        </p:txBody>
      </p:sp>
    </p:spTree>
    <p:extLst>
      <p:ext uri="{BB962C8B-B14F-4D97-AF65-F5344CB8AC3E}">
        <p14:creationId xmlns:p14="http://schemas.microsoft.com/office/powerpoint/2010/main" val="304584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D682954-3D4A-F5A8-672B-11ACD384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34" y="1307525"/>
            <a:ext cx="7042512" cy="474369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AD76563-8953-ECBE-4B0C-4D6B901FD30F}"/>
              </a:ext>
            </a:extLst>
          </p:cNvPr>
          <p:cNvSpPr txBox="1">
            <a:spLocks noChangeArrowheads="1"/>
          </p:cNvSpPr>
          <p:nvPr/>
        </p:nvSpPr>
        <p:spPr>
          <a:xfrm>
            <a:off x="235528" y="403944"/>
            <a:ext cx="11956472" cy="553998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TROPOMI B5 indices (661-725 nm; no reference – a </a:t>
            </a:r>
            <a:r>
              <a:rPr lang="en-US" altLang="en-US" sz="3200" b="1" i="1" dirty="0">
                <a:solidFill>
                  <a:srgbClr val="0070C0"/>
                </a:solidFill>
                <a:latin typeface="+mn-lt"/>
              </a:rPr>
              <a:t>Terra incognita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!) 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02BC8CA5-7721-2B4E-37CE-BD62ADDF458B}"/>
              </a:ext>
            </a:extLst>
          </p:cNvPr>
          <p:cNvSpPr/>
          <p:nvPr/>
        </p:nvSpPr>
        <p:spPr>
          <a:xfrm>
            <a:off x="9236246" y="2939143"/>
            <a:ext cx="279406" cy="2100943"/>
          </a:xfrm>
          <a:prstGeom prst="rightBracket">
            <a:avLst/>
          </a:prstGeom>
          <a:ln w="41275" cap="rnd">
            <a:solidFill>
              <a:srgbClr val="FF00FF"/>
            </a:solidFill>
            <a:headEnd type="arrow"/>
            <a:tailEnd type="arrow"/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61C5B-EB60-1C96-782C-12E16FCEF6E9}"/>
              </a:ext>
            </a:extLst>
          </p:cNvPr>
          <p:cNvSpPr txBox="1"/>
          <p:nvPr/>
        </p:nvSpPr>
        <p:spPr>
          <a:xfrm>
            <a:off x="9187541" y="3690262"/>
            <a:ext cx="1295400" cy="553998"/>
          </a:xfrm>
          <a:prstGeom prst="rect">
            <a:avLst/>
          </a:prstGeom>
          <a:solidFill>
            <a:schemeClr val="bg1"/>
          </a:solidFill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rPr>
              <a:t>0.04 %</a:t>
            </a:r>
          </a:p>
        </p:txBody>
      </p:sp>
    </p:spTree>
    <p:extLst>
      <p:ext uri="{BB962C8B-B14F-4D97-AF65-F5344CB8AC3E}">
        <p14:creationId xmlns:p14="http://schemas.microsoft.com/office/powerpoint/2010/main" val="30551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42998CA-5DC6-F27A-85AE-0CA280F8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44" y="1205923"/>
            <a:ext cx="7080614" cy="479449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CFA0A5B-88DE-87BB-0DD5-CE395EFDAF9E}"/>
              </a:ext>
            </a:extLst>
          </p:cNvPr>
          <p:cNvSpPr txBox="1">
            <a:spLocks noChangeArrowheads="1"/>
          </p:cNvSpPr>
          <p:nvPr/>
        </p:nvSpPr>
        <p:spPr>
          <a:xfrm>
            <a:off x="1706088" y="411513"/>
            <a:ext cx="8534401" cy="629557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TROPOMI B6 indices (725-786 nm; no reference!) 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2B4A0D29-E419-1A63-E6AC-2101B64821B3}"/>
              </a:ext>
            </a:extLst>
          </p:cNvPr>
          <p:cNvSpPr/>
          <p:nvPr/>
        </p:nvSpPr>
        <p:spPr>
          <a:xfrm>
            <a:off x="9092014" y="3429001"/>
            <a:ext cx="380094" cy="1676400"/>
          </a:xfrm>
          <a:prstGeom prst="rightBracket">
            <a:avLst/>
          </a:prstGeom>
          <a:ln w="41275" cap="rnd">
            <a:solidFill>
              <a:srgbClr val="FF00FF"/>
            </a:solidFill>
            <a:headEnd type="arrow"/>
            <a:tailEnd type="arrow"/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EFD9B-8191-516F-406F-D8CA25980AFE}"/>
              </a:ext>
            </a:extLst>
          </p:cNvPr>
          <p:cNvSpPr txBox="1"/>
          <p:nvPr/>
        </p:nvSpPr>
        <p:spPr>
          <a:xfrm>
            <a:off x="9056910" y="3973285"/>
            <a:ext cx="1295400" cy="553998"/>
          </a:xfrm>
          <a:prstGeom prst="rect">
            <a:avLst/>
          </a:prstGeom>
          <a:solidFill>
            <a:schemeClr val="bg1"/>
          </a:solidFill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rPr>
              <a:t>0.04 %</a:t>
            </a:r>
          </a:p>
        </p:txBody>
      </p:sp>
    </p:spTree>
    <p:extLst>
      <p:ext uri="{BB962C8B-B14F-4D97-AF65-F5344CB8AC3E}">
        <p14:creationId xmlns:p14="http://schemas.microsoft.com/office/powerpoint/2010/main" val="48138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98FD28-EAC1-3E42-F407-18E57CEEBF21}"/>
              </a:ext>
            </a:extLst>
          </p:cNvPr>
          <p:cNvSpPr txBox="1">
            <a:spLocks noChangeArrowheads="1"/>
          </p:cNvSpPr>
          <p:nvPr/>
        </p:nvSpPr>
        <p:spPr>
          <a:xfrm>
            <a:off x="4343401" y="110671"/>
            <a:ext cx="2612572" cy="738414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70C0"/>
                </a:solidFill>
                <a:latin typeface="+mn-lt"/>
              </a:rPr>
              <a:t>Conclusions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D2D2F-D2B4-6444-3399-D031F297B63C}"/>
              </a:ext>
            </a:extLst>
          </p:cNvPr>
          <p:cNvSpPr txBox="1"/>
          <p:nvPr/>
        </p:nvSpPr>
        <p:spPr>
          <a:xfrm>
            <a:off x="1162050" y="969411"/>
            <a:ext cx="98678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spectral line-indices </a:t>
            </a:r>
            <a:r>
              <a:rPr lang="en-US" sz="2800" b="1" dirty="0"/>
              <a:t>may</a:t>
            </a:r>
            <a:r>
              <a:rPr lang="en-US" sz="2800" dirty="0"/>
              <a:t> track instrument performance (additive components) down to ≈0.01-0.02%.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OMI: </a:t>
            </a:r>
          </a:p>
          <a:p>
            <a:r>
              <a:rPr lang="en-US" sz="2800" dirty="0"/>
              <a:t>            - Collection 4 provides improved line indices; </a:t>
            </a:r>
          </a:p>
          <a:p>
            <a:r>
              <a:rPr lang="en-US" sz="2800" dirty="0"/>
              <a:t>            - remains to be stable, predictable instrument.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TROPOMI: </a:t>
            </a:r>
          </a:p>
          <a:p>
            <a:r>
              <a:rPr lang="en-US" sz="2800" dirty="0"/>
              <a:t>            - excellent-quality </a:t>
            </a:r>
            <a:r>
              <a:rPr lang="en-US" sz="2800" dirty="0" err="1"/>
              <a:t>CaII</a:t>
            </a:r>
            <a:r>
              <a:rPr lang="en-US" sz="2800" dirty="0"/>
              <a:t> H&amp;K indices;</a:t>
            </a:r>
          </a:p>
          <a:p>
            <a:r>
              <a:rPr lang="en-US" sz="2800" dirty="0"/>
              <a:t>            - Band 1 is affected by evolving spectral ageing artifacts;</a:t>
            </a:r>
          </a:p>
          <a:p>
            <a:r>
              <a:rPr lang="en-US" sz="2800" dirty="0"/>
              <a:t>            - Bands 2-4 are affected by evolving additive component(s);</a:t>
            </a:r>
          </a:p>
          <a:p>
            <a:r>
              <a:rPr lang="en-US" sz="2800" dirty="0"/>
              <a:t>            - Bands 5-6 are artifact-free down to ≈0.02% level. </a:t>
            </a:r>
          </a:p>
        </p:txBody>
      </p:sp>
    </p:spTree>
    <p:extLst>
      <p:ext uri="{BB962C8B-B14F-4D97-AF65-F5344CB8AC3E}">
        <p14:creationId xmlns:p14="http://schemas.microsoft.com/office/powerpoint/2010/main" val="166963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79F67-D809-CDCE-6845-A8ABCCA8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02" y="0"/>
            <a:ext cx="6709955" cy="7903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Solar spectral irradiances (SSI)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6B5AA1-E995-DD78-C598-B0F0F0E4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261" y="1908052"/>
            <a:ext cx="9911612" cy="2777114"/>
          </a:xfrm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 dirty="0"/>
              <a:t>Calibration</a:t>
            </a:r>
          </a:p>
          <a:p>
            <a:r>
              <a:rPr lang="en-US" dirty="0"/>
              <a:t>Climate studies                </a:t>
            </a:r>
          </a:p>
          <a:p>
            <a:r>
              <a:rPr lang="en-US" dirty="0"/>
              <a:t>Solar physics                              Extremely challenging calibration!</a:t>
            </a:r>
          </a:p>
          <a:p>
            <a:r>
              <a:rPr lang="en-US" dirty="0"/>
              <a:t>Search for exo-planets</a:t>
            </a:r>
          </a:p>
          <a:p>
            <a:r>
              <a:rPr lang="en-US" dirty="0"/>
              <a:t>…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06BFD61-61D6-1D24-450C-BF0E4A8FB0FE}"/>
              </a:ext>
            </a:extLst>
          </p:cNvPr>
          <p:cNvSpPr/>
          <p:nvPr/>
        </p:nvSpPr>
        <p:spPr>
          <a:xfrm>
            <a:off x="5254906" y="2518893"/>
            <a:ext cx="393540" cy="1307940"/>
          </a:xfrm>
          <a:custGeom>
            <a:avLst/>
            <a:gdLst>
              <a:gd name="connsiteX0" fmla="*/ 0 w 393540"/>
              <a:gd name="connsiteY0" fmla="*/ 0 h 1307940"/>
              <a:gd name="connsiteX1" fmla="*/ 196770 w 393540"/>
              <a:gd name="connsiteY1" fmla="*/ 32794 h 1307940"/>
              <a:gd name="connsiteX2" fmla="*/ 196770 w 393540"/>
              <a:gd name="connsiteY2" fmla="*/ 621176 h 1307940"/>
              <a:gd name="connsiteX3" fmla="*/ 393540 w 393540"/>
              <a:gd name="connsiteY3" fmla="*/ 653970 h 1307940"/>
              <a:gd name="connsiteX4" fmla="*/ 196770 w 393540"/>
              <a:gd name="connsiteY4" fmla="*/ 686764 h 1307940"/>
              <a:gd name="connsiteX5" fmla="*/ 196770 w 393540"/>
              <a:gd name="connsiteY5" fmla="*/ 1275146 h 1307940"/>
              <a:gd name="connsiteX6" fmla="*/ 0 w 393540"/>
              <a:gd name="connsiteY6" fmla="*/ 1307940 h 1307940"/>
              <a:gd name="connsiteX7" fmla="*/ 0 w 393540"/>
              <a:gd name="connsiteY7" fmla="*/ 0 h 1307940"/>
              <a:gd name="connsiteX0" fmla="*/ 0 w 393540"/>
              <a:gd name="connsiteY0" fmla="*/ 0 h 1307940"/>
              <a:gd name="connsiteX1" fmla="*/ 196770 w 393540"/>
              <a:gd name="connsiteY1" fmla="*/ 32794 h 1307940"/>
              <a:gd name="connsiteX2" fmla="*/ 196770 w 393540"/>
              <a:gd name="connsiteY2" fmla="*/ 621176 h 1307940"/>
              <a:gd name="connsiteX3" fmla="*/ 393540 w 393540"/>
              <a:gd name="connsiteY3" fmla="*/ 653970 h 1307940"/>
              <a:gd name="connsiteX4" fmla="*/ 196770 w 393540"/>
              <a:gd name="connsiteY4" fmla="*/ 686764 h 1307940"/>
              <a:gd name="connsiteX5" fmla="*/ 196770 w 393540"/>
              <a:gd name="connsiteY5" fmla="*/ 1275146 h 1307940"/>
              <a:gd name="connsiteX6" fmla="*/ 0 w 393540"/>
              <a:gd name="connsiteY6" fmla="*/ 1307940 h 130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540" h="1307940" stroke="0" extrusionOk="0">
                <a:moveTo>
                  <a:pt x="0" y="0"/>
                </a:moveTo>
                <a:cubicBezTo>
                  <a:pt x="108406" y="-165"/>
                  <a:pt x="193988" y="15726"/>
                  <a:pt x="196770" y="32794"/>
                </a:cubicBezTo>
                <a:cubicBezTo>
                  <a:pt x="148320" y="171231"/>
                  <a:pt x="215141" y="378848"/>
                  <a:pt x="196770" y="621176"/>
                </a:cubicBezTo>
                <a:cubicBezTo>
                  <a:pt x="195660" y="640372"/>
                  <a:pt x="284676" y="655028"/>
                  <a:pt x="393540" y="653970"/>
                </a:cubicBezTo>
                <a:cubicBezTo>
                  <a:pt x="283631" y="653294"/>
                  <a:pt x="198103" y="669289"/>
                  <a:pt x="196770" y="686764"/>
                </a:cubicBezTo>
                <a:cubicBezTo>
                  <a:pt x="208558" y="878807"/>
                  <a:pt x="224477" y="1099138"/>
                  <a:pt x="196770" y="1275146"/>
                </a:cubicBezTo>
                <a:cubicBezTo>
                  <a:pt x="190026" y="1292225"/>
                  <a:pt x="103902" y="1312432"/>
                  <a:pt x="0" y="1307940"/>
                </a:cubicBezTo>
                <a:cubicBezTo>
                  <a:pt x="-37297" y="851386"/>
                  <a:pt x="84890" y="523616"/>
                  <a:pt x="0" y="0"/>
                </a:cubicBezTo>
                <a:close/>
              </a:path>
              <a:path w="393540" h="1307940" fill="none" extrusionOk="0">
                <a:moveTo>
                  <a:pt x="0" y="0"/>
                </a:moveTo>
                <a:cubicBezTo>
                  <a:pt x="106472" y="-156"/>
                  <a:pt x="196460" y="14049"/>
                  <a:pt x="196770" y="32794"/>
                </a:cubicBezTo>
                <a:cubicBezTo>
                  <a:pt x="242244" y="104281"/>
                  <a:pt x="241652" y="472964"/>
                  <a:pt x="196770" y="621176"/>
                </a:cubicBezTo>
                <a:cubicBezTo>
                  <a:pt x="191350" y="648980"/>
                  <a:pt x="295296" y="661719"/>
                  <a:pt x="393540" y="653970"/>
                </a:cubicBezTo>
                <a:cubicBezTo>
                  <a:pt x="284854" y="654290"/>
                  <a:pt x="197856" y="668008"/>
                  <a:pt x="196770" y="686764"/>
                </a:cubicBezTo>
                <a:cubicBezTo>
                  <a:pt x="240091" y="894624"/>
                  <a:pt x="198344" y="1206027"/>
                  <a:pt x="196770" y="1275146"/>
                </a:cubicBezTo>
                <a:cubicBezTo>
                  <a:pt x="202715" y="1305029"/>
                  <a:pt x="101851" y="1311538"/>
                  <a:pt x="0" y="1307940"/>
                </a:cubicBezTo>
              </a:path>
              <a:path w="393540" h="1307940" fill="none" stroke="0" extrusionOk="0">
                <a:moveTo>
                  <a:pt x="0" y="0"/>
                </a:moveTo>
                <a:cubicBezTo>
                  <a:pt x="109233" y="313"/>
                  <a:pt x="198636" y="15131"/>
                  <a:pt x="196770" y="32794"/>
                </a:cubicBezTo>
                <a:cubicBezTo>
                  <a:pt x="169351" y="196639"/>
                  <a:pt x="222641" y="338875"/>
                  <a:pt x="196770" y="621176"/>
                </a:cubicBezTo>
                <a:cubicBezTo>
                  <a:pt x="206179" y="653294"/>
                  <a:pt x="286376" y="669604"/>
                  <a:pt x="393540" y="653970"/>
                </a:cubicBezTo>
                <a:cubicBezTo>
                  <a:pt x="286796" y="656942"/>
                  <a:pt x="198469" y="670733"/>
                  <a:pt x="196770" y="686764"/>
                </a:cubicBezTo>
                <a:cubicBezTo>
                  <a:pt x="196529" y="766744"/>
                  <a:pt x="210156" y="986207"/>
                  <a:pt x="196770" y="1275146"/>
                </a:cubicBezTo>
                <a:cubicBezTo>
                  <a:pt x="182016" y="1295681"/>
                  <a:pt x="95082" y="1298563"/>
                  <a:pt x="0" y="1307940"/>
                </a:cubicBezTo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B73822-1BE7-4354-DF09-D1F0B78B8D79}"/>
              </a:ext>
            </a:extLst>
          </p:cNvPr>
          <p:cNvSpPr/>
          <p:nvPr/>
        </p:nvSpPr>
        <p:spPr>
          <a:xfrm>
            <a:off x="7049859" y="3734236"/>
            <a:ext cx="2895600" cy="2777114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highlight>
                  <a:srgbClr val="FF9933"/>
                </a:highlight>
                <a:latin typeface="+mn-lt"/>
              </a:rPr>
              <a:t>Sun is a variable star    </a:t>
            </a:r>
            <a:endParaRPr lang="en-US" sz="3600" b="1" dirty="0">
              <a:solidFill>
                <a:srgbClr val="FFFF00"/>
              </a:solidFill>
              <a:highlight>
                <a:srgbClr val="FF9933"/>
              </a:highlight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8E80F6-0A19-B80E-8261-9505B688A5D4}"/>
              </a:ext>
            </a:extLst>
          </p:cNvPr>
          <p:cNvSpPr/>
          <p:nvPr/>
        </p:nvSpPr>
        <p:spPr>
          <a:xfrm rot="20986996">
            <a:off x="8162698" y="5983673"/>
            <a:ext cx="703675" cy="278248"/>
          </a:xfrm>
          <a:custGeom>
            <a:avLst/>
            <a:gdLst>
              <a:gd name="connsiteX0" fmla="*/ 4987 w 703675"/>
              <a:gd name="connsiteY0" fmla="*/ 81461 h 278248"/>
              <a:gd name="connsiteX1" fmla="*/ 132309 w 703675"/>
              <a:gd name="connsiteY1" fmla="*/ 35162 h 278248"/>
              <a:gd name="connsiteX2" fmla="*/ 317504 w 703675"/>
              <a:gd name="connsiteY2" fmla="*/ 438 h 278248"/>
              <a:gd name="connsiteX3" fmla="*/ 456400 w 703675"/>
              <a:gd name="connsiteY3" fmla="*/ 23588 h 278248"/>
              <a:gd name="connsiteX4" fmla="*/ 606871 w 703675"/>
              <a:gd name="connsiteY4" fmla="*/ 127760 h 278248"/>
              <a:gd name="connsiteX5" fmla="*/ 699468 w 703675"/>
              <a:gd name="connsiteY5" fmla="*/ 231932 h 278248"/>
              <a:gd name="connsiteX6" fmla="*/ 687894 w 703675"/>
              <a:gd name="connsiteY6" fmla="*/ 116185 h 278248"/>
              <a:gd name="connsiteX7" fmla="*/ 687894 w 703675"/>
              <a:gd name="connsiteY7" fmla="*/ 278231 h 278248"/>
              <a:gd name="connsiteX8" fmla="*/ 537423 w 703675"/>
              <a:gd name="connsiteY8" fmla="*/ 104611 h 278248"/>
              <a:gd name="connsiteX9" fmla="*/ 305929 w 703675"/>
              <a:gd name="connsiteY9" fmla="*/ 23588 h 278248"/>
              <a:gd name="connsiteX10" fmla="*/ 4987 w 703675"/>
              <a:gd name="connsiteY10" fmla="*/ 81461 h 27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675" h="278248" fill="none" extrusionOk="0">
                <a:moveTo>
                  <a:pt x="4987" y="81461"/>
                </a:moveTo>
                <a:cubicBezTo>
                  <a:pt x="-16029" y="95591"/>
                  <a:pt x="83706" y="52933"/>
                  <a:pt x="132309" y="35162"/>
                </a:cubicBezTo>
                <a:cubicBezTo>
                  <a:pt x="185876" y="20361"/>
                  <a:pt x="266522" y="-11899"/>
                  <a:pt x="317504" y="438"/>
                </a:cubicBezTo>
                <a:cubicBezTo>
                  <a:pt x="362820" y="-62"/>
                  <a:pt x="402613" y="-1467"/>
                  <a:pt x="456400" y="23588"/>
                </a:cubicBezTo>
                <a:cubicBezTo>
                  <a:pt x="501858" y="44611"/>
                  <a:pt x="565762" y="91816"/>
                  <a:pt x="606871" y="127760"/>
                </a:cubicBezTo>
                <a:cubicBezTo>
                  <a:pt x="647563" y="160034"/>
                  <a:pt x="682986" y="235600"/>
                  <a:pt x="699468" y="231932"/>
                </a:cubicBezTo>
                <a:cubicBezTo>
                  <a:pt x="711936" y="231855"/>
                  <a:pt x="690446" y="108931"/>
                  <a:pt x="687894" y="116185"/>
                </a:cubicBezTo>
                <a:cubicBezTo>
                  <a:pt x="685695" y="130315"/>
                  <a:pt x="718473" y="276897"/>
                  <a:pt x="687894" y="278231"/>
                </a:cubicBezTo>
                <a:cubicBezTo>
                  <a:pt x="650807" y="295367"/>
                  <a:pt x="589135" y="147688"/>
                  <a:pt x="537423" y="104611"/>
                </a:cubicBezTo>
                <a:cubicBezTo>
                  <a:pt x="479942" y="74408"/>
                  <a:pt x="378036" y="34077"/>
                  <a:pt x="305929" y="23588"/>
                </a:cubicBezTo>
                <a:cubicBezTo>
                  <a:pt x="226199" y="10406"/>
                  <a:pt x="31993" y="79423"/>
                  <a:pt x="4987" y="81461"/>
                </a:cubicBezTo>
                <a:close/>
              </a:path>
              <a:path w="703675" h="278248" stroke="0" extrusionOk="0">
                <a:moveTo>
                  <a:pt x="4987" y="81461"/>
                </a:moveTo>
                <a:cubicBezTo>
                  <a:pt x="-34558" y="76847"/>
                  <a:pt x="73728" y="51104"/>
                  <a:pt x="132309" y="35162"/>
                </a:cubicBezTo>
                <a:cubicBezTo>
                  <a:pt x="198928" y="24718"/>
                  <a:pt x="251891" y="2736"/>
                  <a:pt x="317504" y="438"/>
                </a:cubicBezTo>
                <a:cubicBezTo>
                  <a:pt x="368961" y="1007"/>
                  <a:pt x="407644" y="5284"/>
                  <a:pt x="456400" y="23588"/>
                </a:cubicBezTo>
                <a:cubicBezTo>
                  <a:pt x="497451" y="40881"/>
                  <a:pt x="577304" y="98265"/>
                  <a:pt x="606871" y="127760"/>
                </a:cubicBezTo>
                <a:cubicBezTo>
                  <a:pt x="648910" y="162665"/>
                  <a:pt x="686704" y="232338"/>
                  <a:pt x="699468" y="231932"/>
                </a:cubicBezTo>
                <a:cubicBezTo>
                  <a:pt x="712287" y="229898"/>
                  <a:pt x="689317" y="108945"/>
                  <a:pt x="687894" y="116185"/>
                </a:cubicBezTo>
                <a:cubicBezTo>
                  <a:pt x="685524" y="119698"/>
                  <a:pt x="710574" y="283493"/>
                  <a:pt x="687894" y="278231"/>
                </a:cubicBezTo>
                <a:cubicBezTo>
                  <a:pt x="675735" y="283535"/>
                  <a:pt x="616638" y="150791"/>
                  <a:pt x="537423" y="104611"/>
                </a:cubicBezTo>
                <a:cubicBezTo>
                  <a:pt x="462760" y="60391"/>
                  <a:pt x="391813" y="33350"/>
                  <a:pt x="305929" y="23588"/>
                </a:cubicBezTo>
                <a:cubicBezTo>
                  <a:pt x="228807" y="23608"/>
                  <a:pt x="34002" y="80344"/>
                  <a:pt x="4987" y="81461"/>
                </a:cubicBezTo>
                <a:close/>
              </a:path>
            </a:pathLst>
          </a:custGeom>
          <a:solidFill>
            <a:schemeClr val="tx1"/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987 w 703675"/>
                      <a:gd name="connsiteY0" fmla="*/ 81461 h 278248"/>
                      <a:gd name="connsiteX1" fmla="*/ 132309 w 703675"/>
                      <a:gd name="connsiteY1" fmla="*/ 35162 h 278248"/>
                      <a:gd name="connsiteX2" fmla="*/ 317504 w 703675"/>
                      <a:gd name="connsiteY2" fmla="*/ 438 h 278248"/>
                      <a:gd name="connsiteX3" fmla="*/ 456400 w 703675"/>
                      <a:gd name="connsiteY3" fmla="*/ 23588 h 278248"/>
                      <a:gd name="connsiteX4" fmla="*/ 606871 w 703675"/>
                      <a:gd name="connsiteY4" fmla="*/ 127760 h 278248"/>
                      <a:gd name="connsiteX5" fmla="*/ 699468 w 703675"/>
                      <a:gd name="connsiteY5" fmla="*/ 231932 h 278248"/>
                      <a:gd name="connsiteX6" fmla="*/ 687894 w 703675"/>
                      <a:gd name="connsiteY6" fmla="*/ 116185 h 278248"/>
                      <a:gd name="connsiteX7" fmla="*/ 687894 w 703675"/>
                      <a:gd name="connsiteY7" fmla="*/ 278231 h 278248"/>
                      <a:gd name="connsiteX8" fmla="*/ 537423 w 703675"/>
                      <a:gd name="connsiteY8" fmla="*/ 104611 h 278248"/>
                      <a:gd name="connsiteX9" fmla="*/ 305929 w 703675"/>
                      <a:gd name="connsiteY9" fmla="*/ 23588 h 278248"/>
                      <a:gd name="connsiteX10" fmla="*/ 4987 w 703675"/>
                      <a:gd name="connsiteY10" fmla="*/ 81461 h 27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3675" h="278248">
                        <a:moveTo>
                          <a:pt x="4987" y="81461"/>
                        </a:moveTo>
                        <a:cubicBezTo>
                          <a:pt x="-23950" y="83390"/>
                          <a:pt x="80223" y="48666"/>
                          <a:pt x="132309" y="35162"/>
                        </a:cubicBezTo>
                        <a:cubicBezTo>
                          <a:pt x="184395" y="21658"/>
                          <a:pt x="263489" y="2367"/>
                          <a:pt x="317504" y="438"/>
                        </a:cubicBezTo>
                        <a:cubicBezTo>
                          <a:pt x="371519" y="-1491"/>
                          <a:pt x="408172" y="2368"/>
                          <a:pt x="456400" y="23588"/>
                        </a:cubicBezTo>
                        <a:cubicBezTo>
                          <a:pt x="504628" y="44808"/>
                          <a:pt x="566360" y="93036"/>
                          <a:pt x="606871" y="127760"/>
                        </a:cubicBezTo>
                        <a:cubicBezTo>
                          <a:pt x="647382" y="162484"/>
                          <a:pt x="685964" y="233861"/>
                          <a:pt x="699468" y="231932"/>
                        </a:cubicBezTo>
                        <a:cubicBezTo>
                          <a:pt x="712972" y="230003"/>
                          <a:pt x="689823" y="108468"/>
                          <a:pt x="687894" y="116185"/>
                        </a:cubicBezTo>
                        <a:cubicBezTo>
                          <a:pt x="685965" y="123902"/>
                          <a:pt x="712973" y="280160"/>
                          <a:pt x="687894" y="278231"/>
                        </a:cubicBezTo>
                        <a:cubicBezTo>
                          <a:pt x="662816" y="276302"/>
                          <a:pt x="601084" y="147051"/>
                          <a:pt x="537423" y="104611"/>
                        </a:cubicBezTo>
                        <a:cubicBezTo>
                          <a:pt x="473762" y="62171"/>
                          <a:pt x="386952" y="29375"/>
                          <a:pt x="305929" y="23588"/>
                        </a:cubicBezTo>
                        <a:cubicBezTo>
                          <a:pt x="224906" y="17801"/>
                          <a:pt x="33924" y="79532"/>
                          <a:pt x="4987" y="8146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A91B0-D365-CB80-5843-2A15A5144F51}"/>
              </a:ext>
            </a:extLst>
          </p:cNvPr>
          <p:cNvSpPr/>
          <p:nvPr/>
        </p:nvSpPr>
        <p:spPr>
          <a:xfrm flipV="1">
            <a:off x="7853788" y="4828147"/>
            <a:ext cx="191985" cy="139673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0B97C4-6D84-5567-5BF7-713CF88BA8BB}"/>
              </a:ext>
            </a:extLst>
          </p:cNvPr>
          <p:cNvSpPr/>
          <p:nvPr/>
        </p:nvSpPr>
        <p:spPr>
          <a:xfrm>
            <a:off x="8956632" y="4833464"/>
            <a:ext cx="191984" cy="139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A2B209-4C95-59B0-FEF1-325B6874ACCA}"/>
              </a:ext>
            </a:extLst>
          </p:cNvPr>
          <p:cNvSpPr/>
          <p:nvPr/>
        </p:nvSpPr>
        <p:spPr>
          <a:xfrm>
            <a:off x="8515335" y="4699589"/>
            <a:ext cx="33243" cy="180753"/>
          </a:xfrm>
          <a:custGeom>
            <a:avLst/>
            <a:gdLst>
              <a:gd name="connsiteX0" fmla="*/ 11977 w 33243"/>
              <a:gd name="connsiteY0" fmla="*/ 0 h 180753"/>
              <a:gd name="connsiteX1" fmla="*/ 22610 w 33243"/>
              <a:gd name="connsiteY1" fmla="*/ 26581 h 180753"/>
              <a:gd name="connsiteX2" fmla="*/ 27926 w 33243"/>
              <a:gd name="connsiteY2" fmla="*/ 47846 h 180753"/>
              <a:gd name="connsiteX3" fmla="*/ 33243 w 33243"/>
              <a:gd name="connsiteY3" fmla="*/ 63795 h 180753"/>
              <a:gd name="connsiteX4" fmla="*/ 17294 w 33243"/>
              <a:gd name="connsiteY4" fmla="*/ 79744 h 180753"/>
              <a:gd name="connsiteX5" fmla="*/ 6661 w 33243"/>
              <a:gd name="connsiteY5" fmla="*/ 154172 h 180753"/>
              <a:gd name="connsiteX6" fmla="*/ 22610 w 33243"/>
              <a:gd name="connsiteY6" fmla="*/ 170120 h 180753"/>
              <a:gd name="connsiteX7" fmla="*/ 27926 w 33243"/>
              <a:gd name="connsiteY7" fmla="*/ 180753 h 18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3" h="180753">
                <a:moveTo>
                  <a:pt x="11977" y="0"/>
                </a:moveTo>
                <a:cubicBezTo>
                  <a:pt x="15521" y="8860"/>
                  <a:pt x="19592" y="17528"/>
                  <a:pt x="22610" y="26581"/>
                </a:cubicBezTo>
                <a:cubicBezTo>
                  <a:pt x="24921" y="33513"/>
                  <a:pt x="25919" y="40821"/>
                  <a:pt x="27926" y="47846"/>
                </a:cubicBezTo>
                <a:cubicBezTo>
                  <a:pt x="29466" y="53234"/>
                  <a:pt x="31471" y="58479"/>
                  <a:pt x="33243" y="63795"/>
                </a:cubicBezTo>
                <a:cubicBezTo>
                  <a:pt x="27927" y="69111"/>
                  <a:pt x="21465" y="73488"/>
                  <a:pt x="17294" y="79744"/>
                </a:cubicBezTo>
                <a:cubicBezTo>
                  <a:pt x="-693" y="106724"/>
                  <a:pt x="-5360" y="121114"/>
                  <a:pt x="6661" y="154172"/>
                </a:cubicBezTo>
                <a:cubicBezTo>
                  <a:pt x="9230" y="161238"/>
                  <a:pt x="17913" y="164249"/>
                  <a:pt x="22610" y="170120"/>
                </a:cubicBezTo>
                <a:cubicBezTo>
                  <a:pt x="25085" y="173214"/>
                  <a:pt x="26154" y="177209"/>
                  <a:pt x="27926" y="18075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D46586F-67CD-402C-A4C6-2C6674A697C3}"/>
              </a:ext>
            </a:extLst>
          </p:cNvPr>
          <p:cNvGrpSpPr/>
          <p:nvPr/>
        </p:nvGrpSpPr>
        <p:grpSpPr>
          <a:xfrm>
            <a:off x="1758462" y="899942"/>
            <a:ext cx="8077200" cy="5855731"/>
            <a:chOff x="1828800" y="304801"/>
            <a:chExt cx="8077200" cy="58557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864" y="304801"/>
              <a:ext cx="6715337" cy="5582903"/>
            </a:xfrm>
            <a:prstGeom prst="rect">
              <a:avLst/>
            </a:prstGeom>
          </p:spPr>
        </p:pic>
        <p:sp>
          <p:nvSpPr>
            <p:cNvPr id="8" name="Right Bracket 7"/>
            <p:cNvSpPr/>
            <p:nvPr/>
          </p:nvSpPr>
          <p:spPr>
            <a:xfrm>
              <a:off x="8763000" y="1600200"/>
              <a:ext cx="304800" cy="886968"/>
            </a:xfrm>
            <a:prstGeom prst="rightBracket">
              <a:avLst/>
            </a:prstGeom>
            <a:ln w="41275" cap="rnd">
              <a:solidFill>
                <a:srgbClr val="FF00FF"/>
              </a:solidFill>
              <a:headEnd type="arrow"/>
              <a:tailEnd type="arrow"/>
            </a:ln>
            <a:effectLst>
              <a:outerShdw blurRad="50800" dist="50800" dir="30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3000" y="1752601"/>
              <a:ext cx="838200" cy="58477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50800" dir="2760000" algn="ctr" rotWithShape="0">
                <a:schemeClr val="bg1">
                  <a:lumMod val="6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FF"/>
                  </a:solidFill>
                  <a:effectLst>
                    <a:outerShdw blurRad="50800" dist="50800" dir="5400000" algn="ctr" rotWithShape="0">
                      <a:schemeClr val="bg1">
                        <a:lumMod val="65000"/>
                      </a:schemeClr>
                    </a:outerShdw>
                  </a:effectLst>
                </a:rPr>
                <a:t>1 %</a:t>
              </a:r>
            </a:p>
          </p:txBody>
        </p:sp>
        <p:sp>
          <p:nvSpPr>
            <p:cNvPr id="10" name="Right Bracket 9"/>
            <p:cNvSpPr/>
            <p:nvPr/>
          </p:nvSpPr>
          <p:spPr>
            <a:xfrm>
              <a:off x="8763000" y="3886200"/>
              <a:ext cx="304800" cy="990600"/>
            </a:xfrm>
            <a:prstGeom prst="rightBracket">
              <a:avLst/>
            </a:prstGeom>
            <a:ln w="41275" cap="rnd">
              <a:solidFill>
                <a:srgbClr val="FF00FF"/>
              </a:solidFill>
              <a:headEnd type="arrow"/>
              <a:tailEnd type="arrow"/>
            </a:ln>
            <a:effectLst>
              <a:outerShdw blurRad="50800" dist="50800" dir="30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3000" y="4114801"/>
              <a:ext cx="1143000" cy="58477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50800" dir="2760000" algn="ctr" rotWithShape="0">
                <a:schemeClr val="bg1">
                  <a:lumMod val="6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FF"/>
                  </a:solidFill>
                  <a:effectLst>
                    <a:outerShdw blurRad="50800" dist="50800" dir="5400000" algn="ctr" rotWithShape="0">
                      <a:schemeClr val="bg1">
                        <a:lumMod val="65000"/>
                      </a:schemeClr>
                    </a:outerShdw>
                  </a:effectLst>
                </a:rPr>
                <a:t>0.1 %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0" y="5791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YEAR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670566" y="27490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SSI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992229" y="6455050"/>
            <a:ext cx="5105400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i="1" dirty="0"/>
              <a:t>Repr. from: D. Rind et al., JGR-A 113, D24103 (2008)</a:t>
            </a:r>
            <a:endParaRPr lang="en-US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6400800" y="6858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i="1" dirty="0"/>
              <a:t>TOTAL: 1360.8 W m</a:t>
            </a:r>
            <a:r>
              <a:rPr lang="it-IT" sz="1800" b="1" i="1" baseline="30000" dirty="0"/>
              <a:t>-2</a:t>
            </a:r>
            <a:endParaRPr lang="en-US" sz="1800" b="1" baseline="300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DF1CF17-90EA-5A5D-4ACE-94964E13008A}"/>
              </a:ext>
            </a:extLst>
          </p:cNvPr>
          <p:cNvSpPr txBox="1">
            <a:spLocks/>
          </p:cNvSpPr>
          <p:nvPr/>
        </p:nvSpPr>
        <p:spPr>
          <a:xfrm>
            <a:off x="452845" y="-49644"/>
            <a:ext cx="11286309" cy="684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Solar cycle SSI signal is small and spectrally dependent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6CBB9C-B76A-7086-0A18-99598F1BCBAA}"/>
              </a:ext>
            </a:extLst>
          </p:cNvPr>
          <p:cNvSpPr/>
          <p:nvPr/>
        </p:nvSpPr>
        <p:spPr>
          <a:xfrm>
            <a:off x="3072034" y="899942"/>
            <a:ext cx="2358095" cy="267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275D1B-8B78-696F-ADC7-F49A435F6A71}"/>
              </a:ext>
            </a:extLst>
          </p:cNvPr>
          <p:cNvSpPr/>
          <p:nvPr/>
        </p:nvSpPr>
        <p:spPr>
          <a:xfrm>
            <a:off x="3053099" y="3604065"/>
            <a:ext cx="2358095" cy="267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6473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057D96C-F939-30AE-8D7E-B3CB8D4D117C}"/>
              </a:ext>
            </a:extLst>
          </p:cNvPr>
          <p:cNvSpPr txBox="1">
            <a:spLocks/>
          </p:cNvSpPr>
          <p:nvPr/>
        </p:nvSpPr>
        <p:spPr>
          <a:xfrm>
            <a:off x="487679" y="102327"/>
            <a:ext cx="11286309" cy="684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Solar line indices: a good proxy of the solar activity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1A1B7-4972-FBB8-B223-6A7437CCF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60" y="1588008"/>
            <a:ext cx="6930206" cy="4423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5E3A45-0E18-A6BE-E7FC-BC0F4748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05" y="2912297"/>
            <a:ext cx="1093076" cy="1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37C16-BB84-6EC0-76F4-E9958640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36" y="1545773"/>
            <a:ext cx="919628" cy="1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15CCD-B1AD-EC0C-4F45-6786D88F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4" y="3053072"/>
            <a:ext cx="1451828" cy="18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78C9D4A6-D8A5-88CE-CDF8-BFA0539F093E}"/>
              </a:ext>
            </a:extLst>
          </p:cNvPr>
          <p:cNvSpPr txBox="1"/>
          <p:nvPr/>
        </p:nvSpPr>
        <p:spPr>
          <a:xfrm>
            <a:off x="9409160" y="1637832"/>
            <a:ext cx="24998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MgII</a:t>
            </a:r>
            <a:r>
              <a:rPr lang="en-US" sz="2400" b="1" dirty="0"/>
              <a:t> 280 nm</a:t>
            </a:r>
            <a:r>
              <a:rPr lang="en-US" sz="2400" dirty="0"/>
              <a:t> doublet from</a:t>
            </a:r>
          </a:p>
          <a:p>
            <a:endParaRPr lang="en-US" dirty="0"/>
          </a:p>
          <a:p>
            <a:r>
              <a:rPr lang="en-US" dirty="0"/>
              <a:t>SOLSTICE, ∆</a:t>
            </a:r>
            <a:r>
              <a:rPr lang="el-GR" dirty="0"/>
              <a:t>λ</a:t>
            </a:r>
            <a:r>
              <a:rPr lang="en-US" dirty="0"/>
              <a:t> ≈ 0.1 nm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55CFCE02-E05A-1842-8D16-73E633A79AE7}"/>
              </a:ext>
            </a:extLst>
          </p:cNvPr>
          <p:cNvSpPr txBox="1"/>
          <p:nvPr/>
        </p:nvSpPr>
        <p:spPr>
          <a:xfrm rot="16200000">
            <a:off x="1176543" y="3353191"/>
            <a:ext cx="171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Norm. Flux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E3701110-DAE9-348A-7920-3EA1E14A2CE3}"/>
              </a:ext>
            </a:extLst>
          </p:cNvPr>
          <p:cNvSpPr txBox="1"/>
          <p:nvPr/>
        </p:nvSpPr>
        <p:spPr>
          <a:xfrm>
            <a:off x="5034643" y="6011716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Wavelength, nm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18474B6-4508-2E4C-2B54-A099B524F510}"/>
              </a:ext>
            </a:extLst>
          </p:cNvPr>
          <p:cNvSpPr txBox="1"/>
          <p:nvPr/>
        </p:nvSpPr>
        <p:spPr>
          <a:xfrm>
            <a:off x="5463496" y="2555908"/>
            <a:ext cx="1003744" cy="461665"/>
          </a:xfrm>
          <a:prstGeom prst="rect">
            <a:avLst/>
          </a:prstGeom>
          <a:noFill/>
          <a:effectLst>
            <a:outerShdw blurRad="50800" dist="50800" dir="324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Core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CCE3972-8740-66A7-4360-B43F0647D445}"/>
              </a:ext>
            </a:extLst>
          </p:cNvPr>
          <p:cNvSpPr txBox="1"/>
          <p:nvPr/>
        </p:nvSpPr>
        <p:spPr>
          <a:xfrm>
            <a:off x="7945928" y="1106336"/>
            <a:ext cx="1481959" cy="461665"/>
          </a:xfrm>
          <a:prstGeom prst="rect">
            <a:avLst/>
          </a:prstGeom>
          <a:noFill/>
          <a:effectLst>
            <a:outerShdw blurRad="50800" dist="50800" dir="324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Wing 2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A8571E1-5A81-A836-3A01-266CD85F819F}"/>
              </a:ext>
            </a:extLst>
          </p:cNvPr>
          <p:cNvSpPr txBox="1"/>
          <p:nvPr/>
        </p:nvSpPr>
        <p:spPr>
          <a:xfrm>
            <a:off x="2807768" y="2468829"/>
            <a:ext cx="1481959" cy="461665"/>
          </a:xfrm>
          <a:prstGeom prst="rect">
            <a:avLst/>
          </a:prstGeom>
          <a:noFill/>
          <a:effectLst>
            <a:outerShdw blurRad="50800" dist="50800" dir="324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Wing 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A7833-D097-EC90-6AC5-393FBBDAF98B}"/>
              </a:ext>
            </a:extLst>
          </p:cNvPr>
          <p:cNvCxnSpPr>
            <a:cxnSpLocks/>
          </p:cNvCxnSpPr>
          <p:nvPr/>
        </p:nvCxnSpPr>
        <p:spPr>
          <a:xfrm>
            <a:off x="5362973" y="3220150"/>
            <a:ext cx="0" cy="744270"/>
          </a:xfrm>
          <a:prstGeom prst="straightConnector1">
            <a:avLst/>
          </a:prstGeom>
          <a:ln w="31750">
            <a:solidFill>
              <a:srgbClr val="FF07E1"/>
            </a:solidFill>
            <a:tailEnd type="stealth"/>
          </a:ln>
          <a:effectLst>
            <a:outerShdw blurRad="50800" dist="50800" dir="3240000" algn="ctr" rotWithShape="0">
              <a:srgbClr val="868083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412325-3EA8-F5B7-D292-C7A746F4D3E7}"/>
              </a:ext>
            </a:extLst>
          </p:cNvPr>
          <p:cNvCxnSpPr>
            <a:cxnSpLocks/>
          </p:cNvCxnSpPr>
          <p:nvPr/>
        </p:nvCxnSpPr>
        <p:spPr>
          <a:xfrm>
            <a:off x="6491570" y="3220150"/>
            <a:ext cx="0" cy="1174301"/>
          </a:xfrm>
          <a:prstGeom prst="straightConnector1">
            <a:avLst/>
          </a:prstGeom>
          <a:ln w="31750">
            <a:solidFill>
              <a:srgbClr val="FF07E1"/>
            </a:solidFill>
            <a:tailEnd type="stealth"/>
          </a:ln>
          <a:effectLst>
            <a:outerShdw blurRad="50800" dist="50800" dir="3240000" algn="ctr" rotWithShape="0">
              <a:srgbClr val="868083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1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79247"/>
            <a:ext cx="8496300" cy="6169852"/>
          </a:xfrm>
          <a:prstGeom prst="rect">
            <a:avLst/>
          </a:prstGeom>
        </p:spPr>
      </p:pic>
      <p:sp>
        <p:nvSpPr>
          <p:cNvPr id="4" name="Right Bracket 3"/>
          <p:cNvSpPr/>
          <p:nvPr/>
        </p:nvSpPr>
        <p:spPr>
          <a:xfrm>
            <a:off x="9906000" y="2209800"/>
            <a:ext cx="381000" cy="3429000"/>
          </a:xfrm>
          <a:prstGeom prst="rightBracket">
            <a:avLst/>
          </a:prstGeom>
          <a:ln w="41275" cap="rnd">
            <a:solidFill>
              <a:srgbClr val="FF00FF"/>
            </a:solidFill>
            <a:headEnd type="arrow"/>
            <a:tailEnd type="arrow"/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25000" y="3505200"/>
            <a:ext cx="990600" cy="553998"/>
          </a:xfrm>
          <a:prstGeom prst="rect">
            <a:avLst/>
          </a:prstGeom>
          <a:solidFill>
            <a:schemeClr val="bg1"/>
          </a:solidFill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rPr>
              <a:t>10 %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0445" y="-31750"/>
            <a:ext cx="9971109" cy="762000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The validated and reliable OMI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</a:rPr>
              <a:t>MgII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</a:rPr>
              <a:t>CaII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 indices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9B2532-C992-A55C-9D0C-9A38A2538D91}"/>
              </a:ext>
            </a:extLst>
          </p:cNvPr>
          <p:cNvCxnSpPr>
            <a:cxnSpLocks/>
          </p:cNvCxnSpPr>
          <p:nvPr/>
        </p:nvCxnSpPr>
        <p:spPr>
          <a:xfrm>
            <a:off x="8809264" y="1543050"/>
            <a:ext cx="0" cy="32026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BD687B-B386-257F-5C4A-37D1F5DB8CC9}"/>
              </a:ext>
            </a:extLst>
          </p:cNvPr>
          <p:cNvSpPr txBox="1"/>
          <p:nvPr/>
        </p:nvSpPr>
        <p:spPr>
          <a:xfrm>
            <a:off x="8891240" y="1399185"/>
            <a:ext cx="65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  <a:r>
              <a:rPr lang="el-GR" sz="3200" b="1" dirty="0"/>
              <a:t>σ</a:t>
            </a:r>
            <a:endParaRPr lang="en-US" sz="32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83AC36-34A8-4B27-879D-7C38B3552BFB}"/>
              </a:ext>
            </a:extLst>
          </p:cNvPr>
          <p:cNvSpPr/>
          <p:nvPr/>
        </p:nvSpPr>
        <p:spPr>
          <a:xfrm>
            <a:off x="8429847" y="1358900"/>
            <a:ext cx="1158653" cy="691115"/>
          </a:xfrm>
          <a:prstGeom prst="ellipse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7B57D-9F1A-0B67-7A39-F8EC00A8472B}"/>
              </a:ext>
            </a:extLst>
          </p:cNvPr>
          <p:cNvCxnSpPr/>
          <p:nvPr/>
        </p:nvCxnSpPr>
        <p:spPr>
          <a:xfrm>
            <a:off x="8731250" y="1555750"/>
            <a:ext cx="15999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D49BC1-B23E-5C8B-56DB-EE071CB2F52F}"/>
              </a:ext>
            </a:extLst>
          </p:cNvPr>
          <p:cNvCxnSpPr/>
          <p:nvPr/>
        </p:nvCxnSpPr>
        <p:spPr>
          <a:xfrm>
            <a:off x="8724900" y="1854200"/>
            <a:ext cx="15999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3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DA91E714-2D30-FCCA-E839-0CC5941FB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24" y="1772227"/>
            <a:ext cx="6295641" cy="4244669"/>
          </a:xfrm>
          <a:prstGeom prst="rect">
            <a:avLst/>
          </a:prstGeom>
        </p:spPr>
      </p:pic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9669876-791C-C453-E6F6-F81DB5B51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1772215"/>
            <a:ext cx="6208700" cy="4244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8DE06B-EC37-002A-F6FE-090D1A2DE3A7}"/>
              </a:ext>
            </a:extLst>
          </p:cNvPr>
          <p:cNvSpPr/>
          <p:nvPr/>
        </p:nvSpPr>
        <p:spPr>
          <a:xfrm>
            <a:off x="2808514" y="6063343"/>
            <a:ext cx="206829" cy="26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C9329-4810-1E6A-688F-8CD67DCEA6A7}"/>
              </a:ext>
            </a:extLst>
          </p:cNvPr>
          <p:cNvSpPr/>
          <p:nvPr/>
        </p:nvSpPr>
        <p:spPr>
          <a:xfrm>
            <a:off x="8284027" y="6085111"/>
            <a:ext cx="206829" cy="26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CFA-D93E-284F-01BF-AEF9000154C3}"/>
              </a:ext>
            </a:extLst>
          </p:cNvPr>
          <p:cNvSpPr txBox="1"/>
          <p:nvPr/>
        </p:nvSpPr>
        <p:spPr>
          <a:xfrm>
            <a:off x="775504" y="104831"/>
            <a:ext cx="1141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                                  OMI  </a:t>
            </a:r>
            <a:r>
              <a:rPr lang="en-US" sz="2400" b="1" dirty="0" err="1"/>
              <a:t>MgII</a:t>
            </a:r>
            <a:r>
              <a:rPr lang="en-US" sz="2400" b="1" dirty="0"/>
              <a:t>,  </a:t>
            </a:r>
            <a:r>
              <a:rPr lang="en-US" sz="2400" b="1" dirty="0" err="1"/>
              <a:t>CaII</a:t>
            </a:r>
            <a:r>
              <a:rPr lang="en-US" sz="2400" b="1" dirty="0"/>
              <a:t> H&amp;K indices </a:t>
            </a:r>
          </a:p>
          <a:p>
            <a:endParaRPr lang="en-US" sz="2400" b="1" dirty="0"/>
          </a:p>
          <a:p>
            <a:r>
              <a:rPr lang="en-US" sz="2400" b="1" dirty="0"/>
              <a:t>                Collection 3                                                  Collection 4: June-July 2022 release,   </a:t>
            </a:r>
          </a:p>
          <a:p>
            <a:r>
              <a:rPr lang="en-US" sz="2400" b="1" dirty="0"/>
              <a:t>                                                                                                                *CAL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540FF-E444-6310-62D0-676F5972277F}"/>
              </a:ext>
            </a:extLst>
          </p:cNvPr>
          <p:cNvSpPr txBox="1"/>
          <p:nvPr/>
        </p:nvSpPr>
        <p:spPr>
          <a:xfrm>
            <a:off x="4687469" y="6503740"/>
            <a:ext cx="7504531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Coll. 4:  Kleipool, Q., et al., Atmos. Meas. Tech., 15, 3527–3553 (2022)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2059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CFBEAFA-C4FC-AEFC-0872-8DFF984D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9" y="1102922"/>
            <a:ext cx="8459735" cy="5755078"/>
          </a:xfrm>
          <a:prstGeom prst="rect">
            <a:avLst/>
          </a:prstGeom>
        </p:spPr>
      </p:pic>
      <p:sp>
        <p:nvSpPr>
          <p:cNvPr id="4" name="Right Bracket 3">
            <a:extLst>
              <a:ext uri="{FF2B5EF4-FFF2-40B4-BE49-F238E27FC236}">
                <a16:creationId xmlns:a16="http://schemas.microsoft.com/office/drawing/2014/main" id="{D7E580D3-B360-A6BD-DAD9-1D1F6D1FAAB6}"/>
              </a:ext>
            </a:extLst>
          </p:cNvPr>
          <p:cNvSpPr/>
          <p:nvPr/>
        </p:nvSpPr>
        <p:spPr>
          <a:xfrm>
            <a:off x="9575520" y="1932214"/>
            <a:ext cx="379464" cy="3641272"/>
          </a:xfrm>
          <a:prstGeom prst="rightBracket">
            <a:avLst/>
          </a:prstGeom>
          <a:ln w="41275" cap="rnd">
            <a:solidFill>
              <a:srgbClr val="FF00FF"/>
            </a:solidFill>
            <a:headEnd type="arrow"/>
            <a:tailEnd type="arrow"/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41400-F8E2-E1B5-29C2-9AFBDCF7880A}"/>
              </a:ext>
            </a:extLst>
          </p:cNvPr>
          <p:cNvSpPr txBox="1"/>
          <p:nvPr/>
        </p:nvSpPr>
        <p:spPr>
          <a:xfrm>
            <a:off x="9557658" y="3462828"/>
            <a:ext cx="990600" cy="553998"/>
          </a:xfrm>
          <a:prstGeom prst="rect">
            <a:avLst/>
          </a:prstGeom>
          <a:solidFill>
            <a:schemeClr val="bg1"/>
          </a:solidFill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rPr>
              <a:t>1 %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8C24AA-7522-A283-0E8D-8275C4A24F6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700"/>
            <a:ext cx="12126683" cy="762000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OMI Coll. 4 &amp; TROPOMI (V2.01, Dec. 2022 release): 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 success story – both the solar rotation and the solar cycle variability are detected down to 0.1% </a:t>
            </a:r>
          </a:p>
        </p:txBody>
      </p:sp>
    </p:spTree>
    <p:extLst>
      <p:ext uri="{BB962C8B-B14F-4D97-AF65-F5344CB8AC3E}">
        <p14:creationId xmlns:p14="http://schemas.microsoft.com/office/powerpoint/2010/main" val="391332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285CAA9-E8A1-C8D6-7B5A-8EA61813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757475"/>
            <a:ext cx="8173991" cy="561915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B86D033-AB26-C5B2-D235-79D8FCD93719}"/>
              </a:ext>
            </a:extLst>
          </p:cNvPr>
          <p:cNvSpPr txBox="1">
            <a:spLocks noChangeArrowheads="1"/>
          </p:cNvSpPr>
          <p:nvPr/>
        </p:nvSpPr>
        <p:spPr>
          <a:xfrm>
            <a:off x="337456" y="154214"/>
            <a:ext cx="11517086" cy="629557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TROPOMI B1 (267-300 nm) line indices : spectral ageing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DDC87-536E-C596-CB0D-D0730BDC3421}"/>
              </a:ext>
            </a:extLst>
          </p:cNvPr>
          <p:cNvSpPr txBox="1"/>
          <p:nvPr/>
        </p:nvSpPr>
        <p:spPr>
          <a:xfrm>
            <a:off x="1066800" y="6459762"/>
            <a:ext cx="11125201" cy="369332"/>
          </a:xfrm>
          <a:prstGeom prst="rect">
            <a:avLst/>
          </a:prstGeom>
          <a:solidFill>
            <a:schemeClr val="accent1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64646"/>
                </a:solidFill>
                <a:effectLst/>
                <a:latin typeface="Open Sans" panose="020B0604020202020204" pitchFamily="34" charset="0"/>
              </a:rPr>
              <a:t>Instrument performance and calibration: Ludewig, A., et al., Atmos. Meas. Tech., 13, 3561–3580 (2020)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826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5D7F254-8033-1FD3-5D17-D16F346C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44" y="1770165"/>
            <a:ext cx="6991709" cy="481989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86E831D-A516-1355-998C-C1E6770AE618}"/>
              </a:ext>
            </a:extLst>
          </p:cNvPr>
          <p:cNvSpPr txBox="1">
            <a:spLocks noChangeArrowheads="1"/>
          </p:cNvSpPr>
          <p:nvPr/>
        </p:nvSpPr>
        <p:spPr>
          <a:xfrm>
            <a:off x="413658" y="168792"/>
            <a:ext cx="11152414" cy="1112735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TROPOMI B2 (300-332 nm) indices: more likely, an evolving additive component or, less likely, changing spectral instrument transfer function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A9DA94B3-E188-D898-22C4-DD5223513000}"/>
              </a:ext>
            </a:extLst>
          </p:cNvPr>
          <p:cNvSpPr/>
          <p:nvPr/>
        </p:nvSpPr>
        <p:spPr>
          <a:xfrm>
            <a:off x="9136192" y="2579914"/>
            <a:ext cx="381000" cy="3537857"/>
          </a:xfrm>
          <a:prstGeom prst="rightBracket">
            <a:avLst/>
          </a:prstGeom>
          <a:ln w="41275" cap="rnd">
            <a:solidFill>
              <a:srgbClr val="FF00FF"/>
            </a:solidFill>
            <a:headEnd type="arrow"/>
            <a:tailEnd type="arrow"/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FACDA-F7F5-9381-A617-02D261076E4C}"/>
              </a:ext>
            </a:extLst>
          </p:cNvPr>
          <p:cNvSpPr txBox="1"/>
          <p:nvPr/>
        </p:nvSpPr>
        <p:spPr>
          <a:xfrm>
            <a:off x="9134653" y="4071843"/>
            <a:ext cx="1175662" cy="553998"/>
          </a:xfrm>
          <a:prstGeom prst="rect">
            <a:avLst/>
          </a:prstGeom>
          <a:solidFill>
            <a:schemeClr val="bg1"/>
          </a:solidFill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F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rPr>
              <a:t>0.5 %</a:t>
            </a:r>
          </a:p>
        </p:txBody>
      </p:sp>
    </p:spTree>
    <p:extLst>
      <p:ext uri="{BB962C8B-B14F-4D97-AF65-F5344CB8AC3E}">
        <p14:creationId xmlns:p14="http://schemas.microsoft.com/office/powerpoint/2010/main" val="53450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701</Words>
  <Application>Microsoft Office PowerPoint</Application>
  <PresentationFormat>Widescreen</PresentationFormat>
  <Paragraphs>81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Verdana</vt:lpstr>
      <vt:lpstr>Office Theme</vt:lpstr>
      <vt:lpstr>OMI (Collection 4) and TROPOMI (V2.01, Collection 3) Solar Spectral Irradiances  s. Marchenko1,2,3,  M. DeLand1,2,3,  A. Ludewig4,  P. Veefkind4,5</vt:lpstr>
      <vt:lpstr>Solar spectral irradiances (SSI)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Serguei Martchenko</dc:creator>
  <cp:lastModifiedBy>Serguei Martchenko</cp:lastModifiedBy>
  <cp:revision>58</cp:revision>
  <dcterms:created xsi:type="dcterms:W3CDTF">2023-01-24T16:50:11Z</dcterms:created>
  <dcterms:modified xsi:type="dcterms:W3CDTF">2023-02-08T15:17:51Z</dcterms:modified>
</cp:coreProperties>
</file>