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60" r:id="rId2"/>
    <p:sldId id="323" r:id="rId3"/>
    <p:sldId id="324" r:id="rId4"/>
    <p:sldId id="322" r:id="rId5"/>
    <p:sldId id="325" r:id="rId6"/>
    <p:sldId id="326" r:id="rId7"/>
    <p:sldId id="321" r:id="rId8"/>
    <p:sldId id="320"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0" autoAdjust="0"/>
    <p:restoredTop sz="94660"/>
  </p:normalViewPr>
  <p:slideViewPr>
    <p:cSldViewPr snapToGrid="0">
      <p:cViewPr varScale="1">
        <p:scale>
          <a:sx n="122" d="100"/>
          <a:sy n="122" d="100"/>
        </p:scale>
        <p:origin x="37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A56382-9EB1-472E-B106-01DE92BAF96C}" type="datetimeFigureOut">
              <a:rPr kumimoji="1" lang="ja-JP" altLang="en-US" smtClean="0"/>
              <a:t>2023/3/1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C3D4EC-E3CB-479D-A77A-DEB85723CFDE}" type="slidenum">
              <a:rPr kumimoji="1" lang="ja-JP" altLang="en-US" smtClean="0"/>
              <a:t>‹#›</a:t>
            </a:fld>
            <a:endParaRPr kumimoji="1" lang="ja-JP" altLang="en-US"/>
          </a:p>
        </p:txBody>
      </p:sp>
    </p:spTree>
    <p:extLst>
      <p:ext uri="{BB962C8B-B14F-4D97-AF65-F5344CB8AC3E}">
        <p14:creationId xmlns:p14="http://schemas.microsoft.com/office/powerpoint/2010/main" val="331630239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pPr marL="0" marR="0" lvl="0" indent="0" algn="r" defTabSz="919163" rtl="0" eaLnBrk="0" fontAlgn="base" latinLnBrk="0" hangingPunct="0">
              <a:lnSpc>
                <a:spcPct val="100000"/>
              </a:lnSpc>
              <a:spcBef>
                <a:spcPct val="0"/>
              </a:spcBef>
              <a:spcAft>
                <a:spcPct val="0"/>
              </a:spcAft>
              <a:buClrTx/>
              <a:buSzTx/>
              <a:buFontTx/>
              <a:buNone/>
              <a:tabLst/>
              <a:defRPr/>
            </a:pPr>
            <a:fld id="{E3FB869D-7AE8-45BD-AD5A-D0DA05E60C73}" type="slidenum">
              <a:rPr kumimoji="0" lang="de-DE"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9163" rtl="0" eaLnBrk="0" fontAlgn="base" latinLnBrk="0" hangingPunct="0">
                <a:lnSpc>
                  <a:spcPct val="100000"/>
                </a:lnSpc>
                <a:spcBef>
                  <a:spcPct val="0"/>
                </a:spcBef>
                <a:spcAft>
                  <a:spcPct val="0"/>
                </a:spcAft>
                <a:buClrTx/>
                <a:buSzTx/>
                <a:buFontTx/>
                <a:buNone/>
                <a:tabLst/>
                <a:defRPr/>
              </a:pPr>
              <a:t>1</a:t>
            </a:fld>
            <a:endParaRPr kumimoji="0" lang="de-DE"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34819" name="Rectangle 2"/>
          <p:cNvSpPr>
            <a:spLocks noGrp="1" noRot="1" noChangeAspect="1" noChangeArrowheads="1" noTextEdit="1"/>
          </p:cNvSpPr>
          <p:nvPr>
            <p:ph type="sldImg"/>
          </p:nvPr>
        </p:nvSpPr>
        <p:spPr>
          <a:xfrm>
            <a:off x="1181100" y="695325"/>
            <a:ext cx="4648200" cy="3486150"/>
          </a:xfrm>
          <a:ln/>
        </p:spPr>
      </p:sp>
      <p:sp>
        <p:nvSpPr>
          <p:cNvPr id="34820" name="Rectangle 3"/>
          <p:cNvSpPr>
            <a:spLocks noGrp="1" noChangeArrowheads="1"/>
          </p:cNvSpPr>
          <p:nvPr>
            <p:ph type="body" idx="1"/>
          </p:nvPr>
        </p:nvSpPr>
        <p:spPr>
          <a:noFill/>
          <a:ln/>
        </p:spPr>
        <p:txBody>
          <a:bodyPr/>
          <a:lstStyle/>
          <a:p>
            <a:endParaRPr lang="de-DE"/>
          </a:p>
        </p:txBody>
      </p:sp>
      <p:sp>
        <p:nvSpPr>
          <p:cNvPr id="5" name="Date Placeholder 4"/>
          <p:cNvSpPr>
            <a:spLocks noGrp="1"/>
          </p:cNvSpPr>
          <p:nvPr>
            <p:ph type="dt" idx="10"/>
          </p:nvPr>
        </p:nvSpPr>
        <p:spPr/>
        <p:txBody>
          <a:bodyPr/>
          <a:lstStyle/>
          <a:p>
            <a:pPr marL="0" marR="0" lvl="0" indent="0" algn="r" defTabSz="919163" rtl="0" eaLnBrk="0" fontAlgn="base" latinLnBrk="0" hangingPunct="0">
              <a:lnSpc>
                <a:spcPct val="100000"/>
              </a:lnSpc>
              <a:spcBef>
                <a:spcPct val="0"/>
              </a:spcBef>
              <a:spcAft>
                <a:spcPct val="0"/>
              </a:spcAft>
              <a:buClrTx/>
              <a:buSzTx/>
              <a:buFontTx/>
              <a:buNone/>
              <a:tabLst/>
              <a:defRPr/>
            </a:pPr>
            <a:fld id="{84E8CFAD-6A94-4CB7-B32D-926ACF4E508E}" type="datetime4">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9163" rtl="0" eaLnBrk="0" fontAlgn="base" latinLnBrk="0" hangingPunct="0">
                <a:lnSpc>
                  <a:spcPct val="100000"/>
                </a:lnSpc>
                <a:spcBef>
                  <a:spcPct val="0"/>
                </a:spcBef>
                <a:spcAft>
                  <a:spcPct val="0"/>
                </a:spcAft>
                <a:buClrTx/>
                <a:buSzTx/>
                <a:buFontTx/>
                <a:buNone/>
                <a:tabLst/>
                <a:defRPr/>
              </a:pPr>
              <a:t>01 March 2023</a:t>
            </a:fld>
            <a:endParaRPr kumimoji="0" lang="de-DE"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41396285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93991"/>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4429125"/>
            <a:ext cx="6400800" cy="1752600"/>
          </a:xfrm>
        </p:spPr>
        <p:txBody>
          <a:bodyPr/>
          <a:lstStyle>
            <a:lvl1pPr marL="0" indent="0" algn="ctr">
              <a:buNone/>
              <a:defRPr>
                <a:solidFill>
                  <a:schemeClr val="tx1">
                    <a:tint val="75000"/>
                  </a:schemeClr>
                </a:solidFill>
              </a:defRPr>
            </a:lvl1pPr>
            <a:lvl2pPr marL="422041" indent="0" algn="ctr">
              <a:buNone/>
              <a:defRPr>
                <a:solidFill>
                  <a:schemeClr val="tx1">
                    <a:tint val="75000"/>
                  </a:schemeClr>
                </a:solidFill>
              </a:defRPr>
            </a:lvl2pPr>
            <a:lvl3pPr marL="844083" indent="0" algn="ctr">
              <a:buNone/>
              <a:defRPr>
                <a:solidFill>
                  <a:schemeClr val="tx1">
                    <a:tint val="75000"/>
                  </a:schemeClr>
                </a:solidFill>
              </a:defRPr>
            </a:lvl3pPr>
            <a:lvl4pPr marL="1266124" indent="0" algn="ctr">
              <a:buNone/>
              <a:defRPr>
                <a:solidFill>
                  <a:schemeClr val="tx1">
                    <a:tint val="75000"/>
                  </a:schemeClr>
                </a:solidFill>
              </a:defRPr>
            </a:lvl4pPr>
            <a:lvl5pPr marL="1688165" indent="0" algn="ctr">
              <a:buNone/>
              <a:defRPr>
                <a:solidFill>
                  <a:schemeClr val="tx1">
                    <a:tint val="75000"/>
                  </a:schemeClr>
                </a:solidFill>
              </a:defRPr>
            </a:lvl5pPr>
            <a:lvl6pPr marL="2110207" indent="0" algn="ctr">
              <a:buNone/>
              <a:defRPr>
                <a:solidFill>
                  <a:schemeClr val="tx1">
                    <a:tint val="75000"/>
                  </a:schemeClr>
                </a:solidFill>
              </a:defRPr>
            </a:lvl6pPr>
            <a:lvl7pPr marL="2532248" indent="0" algn="ctr">
              <a:buNone/>
              <a:defRPr>
                <a:solidFill>
                  <a:schemeClr val="tx1">
                    <a:tint val="75000"/>
                  </a:schemeClr>
                </a:solidFill>
              </a:defRPr>
            </a:lvl7pPr>
            <a:lvl8pPr marL="2954289" indent="0" algn="ctr">
              <a:buNone/>
              <a:defRPr>
                <a:solidFill>
                  <a:schemeClr val="tx1">
                    <a:tint val="75000"/>
                  </a:schemeClr>
                </a:solidFill>
              </a:defRPr>
            </a:lvl8pPr>
            <a:lvl9pPr marL="3376331" indent="0" algn="ctr">
              <a:buNone/>
              <a:defRPr>
                <a:solidFill>
                  <a:schemeClr val="tx1">
                    <a:tint val="75000"/>
                  </a:schemeClr>
                </a:solidFill>
              </a:defRPr>
            </a:lvl9pPr>
          </a:lstStyle>
          <a:p>
            <a:r>
              <a:rPr lang="en-US" dirty="0"/>
              <a:t>Click to edit Master subtitle style</a:t>
            </a:r>
            <a:endParaRPr lang="en-GB" dirty="0"/>
          </a:p>
        </p:txBody>
      </p:sp>
      <p:pic>
        <p:nvPicPr>
          <p:cNvPr id="57346" name="Picture 2" descr="H:\MY DOCUMENTS\GSICS\logo\GSICS500px.png"/>
          <p:cNvPicPr>
            <a:picLocks noChangeAspect="1" noChangeArrowheads="1"/>
          </p:cNvPicPr>
          <p:nvPr userDrawn="1"/>
        </p:nvPicPr>
        <p:blipFill>
          <a:blip r:embed="rId2" cstate="print"/>
          <a:srcRect/>
          <a:stretch>
            <a:fillRect/>
          </a:stretch>
        </p:blipFill>
        <p:spPr bwMode="auto">
          <a:xfrm>
            <a:off x="2373923" y="185740"/>
            <a:ext cx="4396154" cy="1933575"/>
          </a:xfrm>
          <a:prstGeom prst="rect">
            <a:avLst/>
          </a:prstGeom>
          <a:noFill/>
        </p:spPr>
      </p:pic>
    </p:spTree>
    <p:extLst>
      <p:ext uri="{BB962C8B-B14F-4D97-AF65-F5344CB8AC3E}">
        <p14:creationId xmlns:p14="http://schemas.microsoft.com/office/powerpoint/2010/main" val="168780114"/>
      </p:ext>
    </p:extLst>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87426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46"/>
            <a:ext cx="222885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95303" y="274646"/>
            <a:ext cx="65341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293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52"/>
          <p:cNvGrpSpPr>
            <a:grpSpLocks/>
          </p:cNvGrpSpPr>
          <p:nvPr userDrawn="1"/>
        </p:nvGrpSpPr>
        <p:grpSpPr bwMode="auto">
          <a:xfrm>
            <a:off x="4407" y="1090634"/>
            <a:ext cx="9139603" cy="128587"/>
            <a:chOff x="3" y="2044"/>
            <a:chExt cx="6237" cy="179"/>
          </a:xfrm>
        </p:grpSpPr>
        <p:sp>
          <p:nvSpPr>
            <p:cNvPr id="5"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662"/>
            </a:p>
          </p:txBody>
        </p:sp>
        <p:sp>
          <p:nvSpPr>
            <p:cNvPr id="6"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662"/>
            </a:p>
          </p:txBody>
        </p:sp>
        <p:sp>
          <p:nvSpPr>
            <p:cNvPr id="7"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662"/>
            </a:p>
          </p:txBody>
        </p:sp>
        <p:sp>
          <p:nvSpPr>
            <p:cNvPr id="8"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662"/>
            </a:p>
          </p:txBody>
        </p:sp>
        <p:sp>
          <p:nvSpPr>
            <p:cNvPr id="9"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662"/>
            </a:p>
          </p:txBody>
        </p:sp>
      </p:grpSp>
      <p:sp>
        <p:nvSpPr>
          <p:cNvPr id="2" name="Title 1"/>
          <p:cNvSpPr>
            <a:spLocks noGrp="1"/>
          </p:cNvSpPr>
          <p:nvPr>
            <p:ph type="title"/>
          </p:nvPr>
        </p:nvSpPr>
        <p:spPr/>
        <p:txBody>
          <a:bodyPr/>
          <a:lstStyle>
            <a:lvl1pPr>
              <a:defRPr sz="2585" b="1"/>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defRPr sz="2215" b="1"/>
            </a:lvl1pPr>
            <a:lvl2pPr>
              <a:defRPr sz="1846" b="1"/>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978251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28"/>
            <a:ext cx="7772400" cy="1362075"/>
          </a:xfrm>
        </p:spPr>
        <p:txBody>
          <a:bodyPr anchor="t"/>
          <a:lstStyle>
            <a:lvl1pPr algn="l">
              <a:defRPr sz="3692"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846">
                <a:solidFill>
                  <a:schemeClr val="tx1">
                    <a:tint val="75000"/>
                  </a:schemeClr>
                </a:solidFill>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151040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954087"/>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9" y="1535113"/>
            <a:ext cx="4041775"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28414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95300" y="1600206"/>
            <a:ext cx="43815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29202" y="1600206"/>
            <a:ext cx="3666392"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05133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52"/>
          <p:cNvGrpSpPr>
            <a:grpSpLocks/>
          </p:cNvGrpSpPr>
          <p:nvPr userDrawn="1"/>
        </p:nvGrpSpPr>
        <p:grpSpPr bwMode="auto">
          <a:xfrm>
            <a:off x="4407" y="1090634"/>
            <a:ext cx="9139603" cy="128587"/>
            <a:chOff x="3" y="2044"/>
            <a:chExt cx="6237" cy="179"/>
          </a:xfrm>
        </p:grpSpPr>
        <p:sp>
          <p:nvSpPr>
            <p:cNvPr id="4"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662"/>
            </a:p>
          </p:txBody>
        </p:sp>
        <p:sp>
          <p:nvSpPr>
            <p:cNvPr id="5"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662"/>
            </a:p>
          </p:txBody>
        </p:sp>
        <p:sp>
          <p:nvSpPr>
            <p:cNvPr id="6"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662"/>
            </a:p>
          </p:txBody>
        </p:sp>
        <p:sp>
          <p:nvSpPr>
            <p:cNvPr id="7"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662"/>
            </a:p>
          </p:txBody>
        </p:sp>
        <p:sp>
          <p:nvSpPr>
            <p:cNvPr id="8"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662"/>
            </a:p>
          </p:txBody>
        </p:sp>
      </p:grpSp>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340586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 name="Group 52"/>
          <p:cNvGrpSpPr>
            <a:grpSpLocks/>
          </p:cNvGrpSpPr>
          <p:nvPr userDrawn="1"/>
        </p:nvGrpSpPr>
        <p:grpSpPr bwMode="auto">
          <a:xfrm>
            <a:off x="4407" y="1090634"/>
            <a:ext cx="9139603" cy="128587"/>
            <a:chOff x="3" y="2044"/>
            <a:chExt cx="6237" cy="179"/>
          </a:xfrm>
        </p:grpSpPr>
        <p:sp>
          <p:nvSpPr>
            <p:cNvPr id="3"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662"/>
            </a:p>
          </p:txBody>
        </p:sp>
        <p:sp>
          <p:nvSpPr>
            <p:cNvPr id="4"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662"/>
            </a:p>
          </p:txBody>
        </p:sp>
        <p:sp>
          <p:nvSpPr>
            <p:cNvPr id="5"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662"/>
            </a:p>
          </p:txBody>
        </p:sp>
        <p:sp>
          <p:nvSpPr>
            <p:cNvPr id="6"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662"/>
            </a:p>
          </p:txBody>
        </p:sp>
        <p:sp>
          <p:nvSpPr>
            <p:cNvPr id="7"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662"/>
            </a:p>
          </p:txBody>
        </p:sp>
      </p:grpSp>
    </p:spTree>
    <p:extLst>
      <p:ext uri="{BB962C8B-B14F-4D97-AF65-F5344CB8AC3E}">
        <p14:creationId xmlns:p14="http://schemas.microsoft.com/office/powerpoint/2010/main" val="3006718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1846" b="1"/>
            </a:lvl1pPr>
          </a:lstStyle>
          <a:p>
            <a:r>
              <a:rPr lang="en-US"/>
              <a:t>Click to edit Master title style</a:t>
            </a:r>
            <a:endParaRPr lang="en-GB"/>
          </a:p>
        </p:txBody>
      </p:sp>
      <p:sp>
        <p:nvSpPr>
          <p:cNvPr id="3" name="Content Placeholder 2"/>
          <p:cNvSpPr>
            <a:spLocks noGrp="1"/>
          </p:cNvSpPr>
          <p:nvPr>
            <p:ph idx="1"/>
          </p:nvPr>
        </p:nvSpPr>
        <p:spPr>
          <a:xfrm>
            <a:off x="3575051" y="273058"/>
            <a:ext cx="5111750"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3"/>
            <a:ext cx="3008313"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a:t>Click to edit Master text styles</a:t>
            </a:r>
          </a:p>
        </p:txBody>
      </p:sp>
    </p:spTree>
    <p:extLst>
      <p:ext uri="{BB962C8B-B14F-4D97-AF65-F5344CB8AC3E}">
        <p14:creationId xmlns:p14="http://schemas.microsoft.com/office/powerpoint/2010/main" val="1570900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846"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a:t>Click to edit Master text styles</a:t>
            </a:r>
          </a:p>
        </p:txBody>
      </p:sp>
    </p:spTree>
    <p:extLst>
      <p:ext uri="{BB962C8B-B14F-4D97-AF65-F5344CB8AC3E}">
        <p14:creationId xmlns:p14="http://schemas.microsoft.com/office/powerpoint/2010/main" val="308570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9"/>
            <a:ext cx="8229600" cy="9540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endParaRPr lang="en-GB" dirty="0"/>
          </a:p>
        </p:txBody>
      </p:sp>
      <p:sp>
        <p:nvSpPr>
          <p:cNvPr id="2051" name="Text Placeholder 2"/>
          <p:cNvSpPr>
            <a:spLocks noGrp="1"/>
          </p:cNvSpPr>
          <p:nvPr>
            <p:ph type="body" idx="1"/>
          </p:nvPr>
        </p:nvSpPr>
        <p:spPr bwMode="auto">
          <a:xfrm>
            <a:off x="457200" y="1600205"/>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p:txBody>
      </p:sp>
      <p:sp>
        <p:nvSpPr>
          <p:cNvPr id="19" name="Line 8"/>
          <p:cNvSpPr>
            <a:spLocks noChangeShapeType="1"/>
          </p:cNvSpPr>
          <p:nvPr userDrawn="1"/>
        </p:nvSpPr>
        <p:spPr bwMode="auto">
          <a:xfrm>
            <a:off x="527538" y="1206500"/>
            <a:ext cx="8159262" cy="0"/>
          </a:xfrm>
          <a:prstGeom prst="line">
            <a:avLst/>
          </a:prstGeom>
          <a:noFill/>
          <a:ln w="57150" cmpd="thinThick">
            <a:solidFill>
              <a:srgbClr val="3333FF"/>
            </a:solidFill>
            <a:round/>
            <a:headEnd/>
            <a:tailEnd/>
          </a:ln>
          <a:effectLst/>
        </p:spPr>
        <p:txBody>
          <a:bodyPr/>
          <a:lstStyle/>
          <a:p>
            <a:pPr algn="ctr">
              <a:defRPr/>
            </a:pPr>
            <a:endParaRPr lang="en-US" sz="1662"/>
          </a:p>
        </p:txBody>
      </p:sp>
      <p:pic>
        <p:nvPicPr>
          <p:cNvPr id="2056" name="Picture 8" descr="H:\MY DOCUMENTS\GSICS\logo\GSICS180px.png"/>
          <p:cNvPicPr>
            <a:picLocks noChangeAspect="1" noChangeArrowheads="1"/>
          </p:cNvPicPr>
          <p:nvPr userDrawn="1"/>
        </p:nvPicPr>
        <p:blipFill>
          <a:blip r:embed="rId13" cstate="print"/>
          <a:srcRect/>
          <a:stretch>
            <a:fillRect/>
          </a:stretch>
        </p:blipFill>
        <p:spPr bwMode="auto">
          <a:xfrm>
            <a:off x="7561389" y="6162696"/>
            <a:ext cx="1582615" cy="695325"/>
          </a:xfrm>
          <a:prstGeom prst="rect">
            <a:avLst/>
          </a:prstGeom>
          <a:noFill/>
        </p:spPr>
      </p:pic>
    </p:spTree>
    <p:extLst>
      <p:ext uri="{BB962C8B-B14F-4D97-AF65-F5344CB8AC3E}">
        <p14:creationId xmlns:p14="http://schemas.microsoft.com/office/powerpoint/2010/main" val="34038896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ctr" rtl="0" eaLnBrk="0" fontAlgn="base" hangingPunct="0">
        <a:spcBef>
          <a:spcPct val="0"/>
        </a:spcBef>
        <a:spcAft>
          <a:spcPct val="0"/>
        </a:spcAft>
        <a:defRPr sz="2585" b="1" kern="1200">
          <a:solidFill>
            <a:schemeClr val="tx1"/>
          </a:solidFill>
          <a:latin typeface="+mj-lt"/>
          <a:ea typeface="+mj-ea"/>
          <a:cs typeface="+mj-cs"/>
        </a:defRPr>
      </a:lvl1pPr>
      <a:lvl2pPr algn="ctr" rtl="0" eaLnBrk="0" fontAlgn="base" hangingPunct="0">
        <a:spcBef>
          <a:spcPct val="0"/>
        </a:spcBef>
        <a:spcAft>
          <a:spcPct val="0"/>
        </a:spcAft>
        <a:defRPr sz="4062">
          <a:solidFill>
            <a:schemeClr val="tx1"/>
          </a:solidFill>
          <a:latin typeface="Calibri" pitchFamily="34" charset="0"/>
        </a:defRPr>
      </a:lvl2pPr>
      <a:lvl3pPr algn="ctr" rtl="0" eaLnBrk="0" fontAlgn="base" hangingPunct="0">
        <a:spcBef>
          <a:spcPct val="0"/>
        </a:spcBef>
        <a:spcAft>
          <a:spcPct val="0"/>
        </a:spcAft>
        <a:defRPr sz="4062">
          <a:solidFill>
            <a:schemeClr val="tx1"/>
          </a:solidFill>
          <a:latin typeface="Calibri" pitchFamily="34" charset="0"/>
        </a:defRPr>
      </a:lvl3pPr>
      <a:lvl4pPr algn="ctr" rtl="0" eaLnBrk="0" fontAlgn="base" hangingPunct="0">
        <a:spcBef>
          <a:spcPct val="0"/>
        </a:spcBef>
        <a:spcAft>
          <a:spcPct val="0"/>
        </a:spcAft>
        <a:defRPr sz="4062">
          <a:solidFill>
            <a:schemeClr val="tx1"/>
          </a:solidFill>
          <a:latin typeface="Calibri" pitchFamily="34" charset="0"/>
        </a:defRPr>
      </a:lvl4pPr>
      <a:lvl5pPr algn="ctr" rtl="0" eaLnBrk="0" fontAlgn="base" hangingPunct="0">
        <a:spcBef>
          <a:spcPct val="0"/>
        </a:spcBef>
        <a:spcAft>
          <a:spcPct val="0"/>
        </a:spcAft>
        <a:defRPr sz="4062">
          <a:solidFill>
            <a:schemeClr val="tx1"/>
          </a:solidFill>
          <a:latin typeface="Calibri" pitchFamily="34" charset="0"/>
        </a:defRPr>
      </a:lvl5pPr>
      <a:lvl6pPr marL="422041" algn="ctr" rtl="0" fontAlgn="base">
        <a:spcBef>
          <a:spcPct val="0"/>
        </a:spcBef>
        <a:spcAft>
          <a:spcPct val="0"/>
        </a:spcAft>
        <a:defRPr sz="4062">
          <a:solidFill>
            <a:schemeClr val="tx1"/>
          </a:solidFill>
          <a:latin typeface="Calibri" pitchFamily="34" charset="0"/>
        </a:defRPr>
      </a:lvl6pPr>
      <a:lvl7pPr marL="844083" algn="ctr" rtl="0" fontAlgn="base">
        <a:spcBef>
          <a:spcPct val="0"/>
        </a:spcBef>
        <a:spcAft>
          <a:spcPct val="0"/>
        </a:spcAft>
        <a:defRPr sz="4062">
          <a:solidFill>
            <a:schemeClr val="tx1"/>
          </a:solidFill>
          <a:latin typeface="Calibri" pitchFamily="34" charset="0"/>
        </a:defRPr>
      </a:lvl7pPr>
      <a:lvl8pPr marL="1266124" algn="ctr" rtl="0" fontAlgn="base">
        <a:spcBef>
          <a:spcPct val="0"/>
        </a:spcBef>
        <a:spcAft>
          <a:spcPct val="0"/>
        </a:spcAft>
        <a:defRPr sz="4062">
          <a:solidFill>
            <a:schemeClr val="tx1"/>
          </a:solidFill>
          <a:latin typeface="Calibri" pitchFamily="34" charset="0"/>
        </a:defRPr>
      </a:lvl8pPr>
      <a:lvl9pPr marL="1688165" algn="ctr" rtl="0" fontAlgn="base">
        <a:spcBef>
          <a:spcPct val="0"/>
        </a:spcBef>
        <a:spcAft>
          <a:spcPct val="0"/>
        </a:spcAft>
        <a:defRPr sz="4062">
          <a:solidFill>
            <a:schemeClr val="tx1"/>
          </a:solidFill>
          <a:latin typeface="Calibri" pitchFamily="34" charset="0"/>
        </a:defRPr>
      </a:lvl9pPr>
    </p:titleStyle>
    <p:bodyStyle>
      <a:lvl1pPr marL="316531" indent="-316531" algn="l" rtl="0" eaLnBrk="0" fontAlgn="base" hangingPunct="0">
        <a:spcBef>
          <a:spcPct val="20000"/>
        </a:spcBef>
        <a:spcAft>
          <a:spcPct val="0"/>
        </a:spcAft>
        <a:buFont typeface="Arial" charset="0"/>
        <a:buChar char="•"/>
        <a:defRPr sz="2215" b="1" kern="1200">
          <a:solidFill>
            <a:schemeClr val="tx1"/>
          </a:solidFill>
          <a:latin typeface="+mn-lt"/>
          <a:ea typeface="+mn-ea"/>
          <a:cs typeface="+mn-cs"/>
        </a:defRPr>
      </a:lvl1pPr>
      <a:lvl2pPr marL="685817" indent="-263776" algn="l" rtl="0" eaLnBrk="0" fontAlgn="base" hangingPunct="0">
        <a:spcBef>
          <a:spcPct val="20000"/>
        </a:spcBef>
        <a:spcAft>
          <a:spcPct val="0"/>
        </a:spcAft>
        <a:buFont typeface="Arial" charset="0"/>
        <a:buChar char="–"/>
        <a:defRPr sz="1662" b="1" kern="1200">
          <a:solidFill>
            <a:schemeClr val="tx2"/>
          </a:solidFill>
          <a:latin typeface="+mn-lt"/>
          <a:ea typeface="+mn-ea"/>
          <a:cs typeface="+mn-cs"/>
        </a:defRPr>
      </a:lvl2pPr>
      <a:lvl3pPr marL="1055103" indent="-211021" algn="l" rtl="0" eaLnBrk="0" fontAlgn="base" hangingPunct="0">
        <a:spcBef>
          <a:spcPct val="20000"/>
        </a:spcBef>
        <a:spcAft>
          <a:spcPct val="0"/>
        </a:spcAft>
        <a:buFont typeface="Arial" charset="0"/>
        <a:buChar char="•"/>
        <a:defRPr sz="2215" kern="1200">
          <a:solidFill>
            <a:schemeClr val="tx1"/>
          </a:solidFill>
          <a:latin typeface="+mn-lt"/>
          <a:ea typeface="+mn-ea"/>
          <a:cs typeface="+mn-cs"/>
        </a:defRPr>
      </a:lvl3pPr>
      <a:lvl4pPr marL="1477145" indent="-211021" algn="l" rtl="0" eaLnBrk="0" fontAlgn="base" hangingPunct="0">
        <a:spcBef>
          <a:spcPct val="20000"/>
        </a:spcBef>
        <a:spcAft>
          <a:spcPct val="0"/>
        </a:spcAft>
        <a:buFont typeface="Arial" charset="0"/>
        <a:buChar char="–"/>
        <a:defRPr sz="1846" kern="1200">
          <a:solidFill>
            <a:schemeClr val="tx1"/>
          </a:solidFill>
          <a:latin typeface="+mn-lt"/>
          <a:ea typeface="+mn-ea"/>
          <a:cs typeface="+mn-cs"/>
        </a:defRPr>
      </a:lvl4pPr>
      <a:lvl5pPr marL="1899186" indent="-211021" algn="l" rtl="0" eaLnBrk="0" fontAlgn="base" hangingPunct="0">
        <a:spcBef>
          <a:spcPct val="20000"/>
        </a:spcBef>
        <a:spcAft>
          <a:spcPct val="0"/>
        </a:spcAft>
        <a:buFont typeface="Arial" charset="0"/>
        <a:buChar char="»"/>
        <a:defRPr sz="1846" kern="1200">
          <a:solidFill>
            <a:schemeClr val="tx1"/>
          </a:solidFill>
          <a:latin typeface="+mn-lt"/>
          <a:ea typeface="+mn-ea"/>
          <a:cs typeface="+mn-cs"/>
        </a:defRPr>
      </a:lvl5pPr>
      <a:lvl6pPr marL="2321227"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6pPr>
      <a:lvl7pPr marL="2743269"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7pPr>
      <a:lvl8pPr marL="3165310"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8pPr>
      <a:lvl9pPr marL="3587351"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9pPr>
    </p:bodyStyle>
    <p:otherStyle>
      <a:defPPr>
        <a:defRPr lang="en-US"/>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4"/>
          <p:cNvSpPr>
            <a:spLocks noGrp="1" noChangeArrowheads="1"/>
          </p:cNvSpPr>
          <p:nvPr>
            <p:ph type="ctrTitle"/>
          </p:nvPr>
        </p:nvSpPr>
        <p:spPr>
          <a:xfrm>
            <a:off x="409242" y="2750531"/>
            <a:ext cx="8351094" cy="1356946"/>
          </a:xfrm>
        </p:spPr>
        <p:txBody>
          <a:bodyPr/>
          <a:lstStyle/>
          <a:p>
            <a:pPr eaLnBrk="1" hangingPunct="1"/>
            <a:r>
              <a:rPr lang="en-US" altLang="ja-JP" sz="3323" dirty="0"/>
              <a:t>GSICS Space Weather Sub-group</a:t>
            </a:r>
            <a:br>
              <a:rPr lang="en-US" altLang="ja-JP" sz="3323" dirty="0"/>
            </a:br>
            <a:r>
              <a:rPr lang="en-US" altLang="ja-JP" sz="3323" dirty="0"/>
              <a:t>Breakout Session</a:t>
            </a:r>
            <a:endParaRPr lang="en-GB" sz="3323" dirty="0"/>
          </a:p>
        </p:txBody>
      </p:sp>
      <p:sp>
        <p:nvSpPr>
          <p:cNvPr id="5" name="Rectangle 43"/>
          <p:cNvSpPr>
            <a:spLocks noGrp="1" noChangeArrowheads="1"/>
          </p:cNvSpPr>
          <p:nvPr>
            <p:ph type="subTitle" idx="1"/>
          </p:nvPr>
        </p:nvSpPr>
        <p:spPr>
          <a:xfrm>
            <a:off x="1243387" y="4234664"/>
            <a:ext cx="6400800" cy="1617785"/>
          </a:xfrm>
        </p:spPr>
        <p:txBody>
          <a:bodyPr/>
          <a:lstStyle/>
          <a:p>
            <a:pPr eaLnBrk="1" hangingPunct="1">
              <a:defRPr/>
            </a:pPr>
            <a:r>
              <a:rPr lang="en-US" dirty="0">
                <a:solidFill>
                  <a:srgbClr val="002060"/>
                </a:solidFill>
              </a:rPr>
              <a:t> Feb 28, 2023 </a:t>
            </a:r>
            <a:endParaRPr lang="en-US" dirty="0">
              <a:solidFill>
                <a:srgbClr val="002060"/>
              </a:solidFill>
              <a:cs typeface="Calibri"/>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A90698-CCBB-FB60-A10F-C9B054CEFCC0}"/>
              </a:ext>
            </a:extLst>
          </p:cNvPr>
          <p:cNvSpPr>
            <a:spLocks noGrp="1"/>
          </p:cNvSpPr>
          <p:nvPr>
            <p:ph type="title"/>
          </p:nvPr>
        </p:nvSpPr>
        <p:spPr/>
        <p:txBody>
          <a:bodyPr/>
          <a:lstStyle/>
          <a:p>
            <a:r>
              <a:rPr kumimoji="1" lang="en-US" altLang="ja-JP" dirty="0"/>
              <a:t>Today’s Agenda</a:t>
            </a:r>
            <a:endParaRPr kumimoji="1" lang="ja-JP" altLang="en-US" dirty="0"/>
          </a:p>
        </p:txBody>
      </p:sp>
      <p:sp>
        <p:nvSpPr>
          <p:cNvPr id="3" name="コンテンツ プレースホルダー 2">
            <a:extLst>
              <a:ext uri="{FF2B5EF4-FFF2-40B4-BE49-F238E27FC236}">
                <a16:creationId xmlns:a16="http://schemas.microsoft.com/office/drawing/2014/main" id="{22EC26D8-D37E-F5B5-363A-BF29C4E59E80}"/>
              </a:ext>
            </a:extLst>
          </p:cNvPr>
          <p:cNvSpPr>
            <a:spLocks noGrp="1"/>
          </p:cNvSpPr>
          <p:nvPr>
            <p:ph idx="1"/>
          </p:nvPr>
        </p:nvSpPr>
        <p:spPr/>
        <p:txBody>
          <a:bodyPr/>
          <a:lstStyle/>
          <a:p>
            <a:r>
              <a:rPr kumimoji="1" lang="en-US" altLang="ja-JP" dirty="0"/>
              <a:t>Chairmanship of GRWG SW sub-group</a:t>
            </a:r>
          </a:p>
          <a:p>
            <a:r>
              <a:rPr kumimoji="1" lang="en-US" altLang="ja-JP" dirty="0"/>
              <a:t>Confirmation of the membership</a:t>
            </a:r>
          </a:p>
          <a:p>
            <a:r>
              <a:rPr kumimoji="1" lang="en-US" altLang="ja-JP" dirty="0"/>
              <a:t>Scope of GRWG SW sub-group</a:t>
            </a:r>
          </a:p>
          <a:p>
            <a:r>
              <a:rPr kumimoji="1" lang="en-US" altLang="ja-JP" dirty="0"/>
              <a:t>Action item and next sub-group meeting</a:t>
            </a:r>
          </a:p>
          <a:p>
            <a:endParaRPr kumimoji="1" lang="en-US" altLang="ja-JP" dirty="0"/>
          </a:p>
          <a:p>
            <a:endParaRPr kumimoji="1" lang="ja-JP" altLang="en-US" dirty="0"/>
          </a:p>
        </p:txBody>
      </p:sp>
    </p:spTree>
    <p:extLst>
      <p:ext uri="{BB962C8B-B14F-4D97-AF65-F5344CB8AC3E}">
        <p14:creationId xmlns:p14="http://schemas.microsoft.com/office/powerpoint/2010/main" val="1946287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50A618-7EE7-4D97-8B1B-1D69C59A0194}"/>
              </a:ext>
            </a:extLst>
          </p:cNvPr>
          <p:cNvSpPr>
            <a:spLocks noGrp="1"/>
          </p:cNvSpPr>
          <p:nvPr>
            <p:ph type="title"/>
          </p:nvPr>
        </p:nvSpPr>
        <p:spPr>
          <a:xfrm>
            <a:off x="628650" y="365126"/>
            <a:ext cx="7886700" cy="1194043"/>
          </a:xfrm>
        </p:spPr>
        <p:txBody>
          <a:bodyPr>
            <a:normAutofit/>
          </a:bodyPr>
          <a:lstStyle/>
          <a:p>
            <a:r>
              <a:rPr kumimoji="1" lang="en-US" altLang="ja-JP" dirty="0"/>
              <a:t>Confirmation of Membership</a:t>
            </a:r>
            <a:endParaRPr kumimoji="1" lang="ja-JP" altLang="en-US" dirty="0"/>
          </a:p>
        </p:txBody>
      </p:sp>
      <p:sp>
        <p:nvSpPr>
          <p:cNvPr id="3" name="コンテンツ プレースホルダー 2">
            <a:extLst>
              <a:ext uri="{FF2B5EF4-FFF2-40B4-BE49-F238E27FC236}">
                <a16:creationId xmlns:a16="http://schemas.microsoft.com/office/drawing/2014/main" id="{50D5F2B6-2B29-453F-93E5-B0E8097B6D12}"/>
              </a:ext>
            </a:extLst>
          </p:cNvPr>
          <p:cNvSpPr>
            <a:spLocks noGrp="1"/>
          </p:cNvSpPr>
          <p:nvPr>
            <p:ph idx="1"/>
          </p:nvPr>
        </p:nvSpPr>
        <p:spPr>
          <a:xfrm>
            <a:off x="316523" y="1417638"/>
            <a:ext cx="8569569" cy="4708525"/>
          </a:xfrm>
        </p:spPr>
        <p:txBody>
          <a:bodyPr>
            <a:normAutofit fontScale="92500"/>
          </a:bodyPr>
          <a:lstStyle/>
          <a:p>
            <a:r>
              <a:rPr kumimoji="1" lang="en-US" altLang="ja-JP" dirty="0"/>
              <a:t>Followings are the members from task group on intercalibration of high energy electron sensor</a:t>
            </a:r>
          </a:p>
          <a:p>
            <a:pPr lvl="1"/>
            <a:r>
              <a:rPr lang="en-US" altLang="ja-JP" b="1" dirty="0"/>
              <a:t>CMA</a:t>
            </a:r>
            <a:r>
              <a:rPr lang="en-US" altLang="ja-JP" dirty="0"/>
              <a:t>  </a:t>
            </a:r>
            <a:r>
              <a:rPr lang="en-US" altLang="ja-JP" dirty="0">
                <a:solidFill>
                  <a:srgbClr val="FF0000"/>
                </a:solidFill>
              </a:rPr>
              <a:t>Cong HUANG</a:t>
            </a:r>
            <a:r>
              <a:rPr lang="ja-JP" altLang="en-US" dirty="0">
                <a:solidFill>
                  <a:srgbClr val="FF0000"/>
                </a:solidFill>
              </a:rPr>
              <a:t> </a:t>
            </a:r>
            <a:r>
              <a:rPr lang="en-US" altLang="ja-JP" dirty="0">
                <a:solidFill>
                  <a:srgbClr val="FF0000"/>
                </a:solidFill>
              </a:rPr>
              <a:t>(replace</a:t>
            </a:r>
            <a:r>
              <a:rPr lang="ja-JP" altLang="en-US" dirty="0">
                <a:solidFill>
                  <a:srgbClr val="FF0000"/>
                </a:solidFill>
              </a:rPr>
              <a:t> </a:t>
            </a:r>
            <a:r>
              <a:rPr lang="en-US" altLang="ja-JP" dirty="0">
                <a:solidFill>
                  <a:srgbClr val="FF0000"/>
                </a:solidFill>
              </a:rPr>
              <a:t>from</a:t>
            </a:r>
            <a:r>
              <a:rPr lang="ja-JP" altLang="en-US" dirty="0">
                <a:solidFill>
                  <a:srgbClr val="FF0000"/>
                </a:solidFill>
              </a:rPr>
              <a:t> </a:t>
            </a:r>
            <a:r>
              <a:rPr lang="en-US" altLang="ja-JP" dirty="0" err="1">
                <a:solidFill>
                  <a:srgbClr val="FF0000"/>
                </a:solidFill>
              </a:rPr>
              <a:t>Jianguang</a:t>
            </a:r>
            <a:r>
              <a:rPr lang="en-US" altLang="ja-JP" dirty="0">
                <a:solidFill>
                  <a:srgbClr val="FF0000"/>
                </a:solidFill>
              </a:rPr>
              <a:t> Guo)</a:t>
            </a:r>
          </a:p>
          <a:p>
            <a:pPr lvl="1"/>
            <a:r>
              <a:rPr lang="en-US" altLang="ja-JP" b="1" dirty="0"/>
              <a:t>ESA</a:t>
            </a:r>
            <a:r>
              <a:rPr lang="en-US" altLang="ja-JP" dirty="0"/>
              <a:t>   Piers </a:t>
            </a:r>
            <a:r>
              <a:rPr lang="en-US" altLang="ja-JP" dirty="0" err="1"/>
              <a:t>Jiggens</a:t>
            </a:r>
            <a:r>
              <a:rPr lang="en-US" altLang="ja-JP" dirty="0"/>
              <a:t>, Hugh Evans, </a:t>
            </a:r>
            <a:r>
              <a:rPr lang="en-US" altLang="ja-JP" dirty="0" err="1">
                <a:solidFill>
                  <a:srgbClr val="FF0000"/>
                </a:solidFill>
              </a:rPr>
              <a:t>Juha-Pekka</a:t>
            </a:r>
            <a:r>
              <a:rPr lang="en-US" altLang="ja-JP" dirty="0">
                <a:solidFill>
                  <a:srgbClr val="FF0000"/>
                </a:solidFill>
              </a:rPr>
              <a:t> </a:t>
            </a:r>
            <a:r>
              <a:rPr lang="en-US" altLang="ja-JP" dirty="0" err="1">
                <a:solidFill>
                  <a:srgbClr val="FF0000"/>
                </a:solidFill>
              </a:rPr>
              <a:t>Luntama</a:t>
            </a:r>
            <a:r>
              <a:rPr lang="en-US" altLang="ja-JP" dirty="0">
                <a:solidFill>
                  <a:srgbClr val="FF0000"/>
                </a:solidFill>
              </a:rPr>
              <a:t> (from ET-</a:t>
            </a:r>
            <a:r>
              <a:rPr lang="en-US" altLang="ja-JP" dirty="0" err="1">
                <a:solidFill>
                  <a:srgbClr val="FF0000"/>
                </a:solidFill>
              </a:rPr>
              <a:t>SWx</a:t>
            </a:r>
            <a:r>
              <a:rPr lang="en-US" altLang="ja-JP" dirty="0">
                <a:solidFill>
                  <a:srgbClr val="FF0000"/>
                </a:solidFill>
              </a:rPr>
              <a:t>, WMO)</a:t>
            </a:r>
          </a:p>
          <a:p>
            <a:pPr lvl="1"/>
            <a:r>
              <a:rPr kumimoji="1" lang="en-US" altLang="ja-JP" b="1" dirty="0"/>
              <a:t>EUMETSAT</a:t>
            </a:r>
            <a:r>
              <a:rPr kumimoji="1" lang="en-US" altLang="ja-JP" dirty="0"/>
              <a:t>  Andrew </a:t>
            </a:r>
            <a:r>
              <a:rPr kumimoji="1" lang="en-US" altLang="ja-JP" dirty="0" err="1"/>
              <a:t>Monham</a:t>
            </a:r>
            <a:endParaRPr kumimoji="1" lang="en-US" altLang="ja-JP" dirty="0"/>
          </a:p>
          <a:p>
            <a:pPr lvl="1"/>
            <a:r>
              <a:rPr lang="en-US" altLang="ja-JP" b="1" dirty="0"/>
              <a:t>KMA </a:t>
            </a:r>
            <a:r>
              <a:rPr lang="en-US" altLang="ja-JP" dirty="0"/>
              <a:t> </a:t>
            </a:r>
            <a:r>
              <a:rPr lang="en-US" altLang="ja-JP" dirty="0" err="1"/>
              <a:t>Dohyeong</a:t>
            </a:r>
            <a:r>
              <a:rPr lang="en-US" altLang="ja-JP" dirty="0"/>
              <a:t> Kim , </a:t>
            </a:r>
            <a:r>
              <a:rPr lang="en-US" altLang="ja-JP" dirty="0" err="1"/>
              <a:t>Jiyoung</a:t>
            </a:r>
            <a:r>
              <a:rPr lang="en-US" altLang="ja-JP" dirty="0"/>
              <a:t> Kim, </a:t>
            </a:r>
            <a:r>
              <a:rPr lang="en-US" altLang="ja-JP" dirty="0" err="1"/>
              <a:t>Daehyeon</a:t>
            </a:r>
            <a:r>
              <a:rPr lang="en-US" altLang="ja-JP" dirty="0"/>
              <a:t> Oh</a:t>
            </a:r>
          </a:p>
          <a:p>
            <a:pPr lvl="1"/>
            <a:r>
              <a:rPr lang="en-US" altLang="ja-JP" b="1" dirty="0"/>
              <a:t>NASA</a:t>
            </a:r>
            <a:r>
              <a:rPr lang="en-US" altLang="ja-JP" dirty="0"/>
              <a:t>  Jim Spann</a:t>
            </a:r>
          </a:p>
          <a:p>
            <a:pPr lvl="1"/>
            <a:r>
              <a:rPr lang="en-US" altLang="ja-JP" b="1" dirty="0"/>
              <a:t>NICT</a:t>
            </a:r>
            <a:r>
              <a:rPr lang="en-US" altLang="ja-JP" dirty="0"/>
              <a:t>  Tsutomu </a:t>
            </a:r>
            <a:r>
              <a:rPr lang="en-US" altLang="ja-JP" dirty="0" err="1"/>
              <a:t>Nagatsuma</a:t>
            </a:r>
            <a:endParaRPr lang="en-US" altLang="ja-JP" dirty="0"/>
          </a:p>
          <a:p>
            <a:pPr lvl="1"/>
            <a:r>
              <a:rPr lang="en-US" altLang="ja-JP" b="1" dirty="0"/>
              <a:t>NOAA</a:t>
            </a:r>
            <a:r>
              <a:rPr lang="en-US" altLang="ja-JP" dirty="0"/>
              <a:t>  </a:t>
            </a:r>
            <a:r>
              <a:rPr lang="en-US" altLang="ja-JP" dirty="0" err="1"/>
              <a:t>Elsayed</a:t>
            </a:r>
            <a:r>
              <a:rPr lang="en-US" altLang="ja-JP" dirty="0"/>
              <a:t> Talaat, </a:t>
            </a:r>
            <a:r>
              <a:rPr kumimoji="1" lang="en-US" altLang="ja-JP" dirty="0"/>
              <a:t>Terry Onsager, Brian Kress, Juan Rodriguez, and Mikayla </a:t>
            </a:r>
            <a:r>
              <a:rPr kumimoji="1" lang="en-US" altLang="ja-JP" dirty="0" err="1"/>
              <a:t>Appell</a:t>
            </a:r>
            <a:endParaRPr kumimoji="1" lang="en-US" altLang="ja-JP" dirty="0"/>
          </a:p>
          <a:p>
            <a:pPr lvl="1"/>
            <a:r>
              <a:rPr lang="en-US" altLang="ja-JP" b="1" dirty="0"/>
              <a:t>ROSHYDROMET</a:t>
            </a:r>
            <a:r>
              <a:rPr lang="en-US" altLang="ja-JP" dirty="0"/>
              <a:t>  (Konstantin Ts. </a:t>
            </a:r>
            <a:r>
              <a:rPr lang="en-US" altLang="ja-JP" dirty="0" err="1"/>
              <a:t>Litovchenko</a:t>
            </a:r>
            <a:r>
              <a:rPr lang="en-US" altLang="ja-JP" dirty="0"/>
              <a:t>) </a:t>
            </a:r>
          </a:p>
          <a:p>
            <a:r>
              <a:rPr lang="en-US" altLang="ja-JP" dirty="0"/>
              <a:t>We are still welcome to join the members from other organization including ET-</a:t>
            </a:r>
            <a:r>
              <a:rPr lang="en-US" altLang="ja-JP" dirty="0" err="1"/>
              <a:t>SWx</a:t>
            </a:r>
            <a:r>
              <a:rPr lang="en-US" altLang="ja-JP" dirty="0"/>
              <a:t>, WMO. And the membership is also open to participants from non-member organization to provide specialist expertise. </a:t>
            </a:r>
          </a:p>
        </p:txBody>
      </p:sp>
    </p:spTree>
    <p:extLst>
      <p:ext uri="{BB962C8B-B14F-4D97-AF65-F5344CB8AC3E}">
        <p14:creationId xmlns:p14="http://schemas.microsoft.com/office/powerpoint/2010/main" val="3454852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B82E4F7-4965-B96D-65E4-5D081FEF669D}"/>
              </a:ext>
            </a:extLst>
          </p:cNvPr>
          <p:cNvSpPr>
            <a:spLocks noGrp="1"/>
          </p:cNvSpPr>
          <p:nvPr>
            <p:ph type="title"/>
          </p:nvPr>
        </p:nvSpPr>
        <p:spPr/>
        <p:txBody>
          <a:bodyPr/>
          <a:lstStyle/>
          <a:p>
            <a:r>
              <a:rPr kumimoji="1" lang="en-US" altLang="ja-JP" dirty="0"/>
              <a:t>Scope of GRWG space weather sub-group</a:t>
            </a:r>
            <a:br>
              <a:rPr kumimoji="1" lang="en-US" altLang="ja-JP" dirty="0"/>
            </a:br>
            <a:r>
              <a:rPr kumimoji="1" lang="en-US" altLang="ja-JP" dirty="0"/>
              <a:t>(draft)</a:t>
            </a:r>
            <a:endParaRPr kumimoji="1" lang="ja-JP" altLang="en-US" dirty="0"/>
          </a:p>
        </p:txBody>
      </p:sp>
      <p:sp>
        <p:nvSpPr>
          <p:cNvPr id="3" name="コンテンツ プレースホルダー 2">
            <a:extLst>
              <a:ext uri="{FF2B5EF4-FFF2-40B4-BE49-F238E27FC236}">
                <a16:creationId xmlns:a16="http://schemas.microsoft.com/office/drawing/2014/main" id="{B700A20C-AEEE-E658-41CA-33261E925491}"/>
              </a:ext>
            </a:extLst>
          </p:cNvPr>
          <p:cNvSpPr>
            <a:spLocks noGrp="1"/>
          </p:cNvSpPr>
          <p:nvPr>
            <p:ph idx="1"/>
          </p:nvPr>
        </p:nvSpPr>
        <p:spPr>
          <a:xfrm>
            <a:off x="457200" y="1312985"/>
            <a:ext cx="8229600" cy="4813183"/>
          </a:xfrm>
        </p:spPr>
        <p:txBody>
          <a:bodyPr/>
          <a:lstStyle/>
          <a:p>
            <a:r>
              <a:rPr kumimoji="1" lang="en-US" altLang="ja-JP" dirty="0"/>
              <a:t>As experts in space environment measurement, its application, and understanding user’s requirements, members of the SW sub-group will carry out the following activities.</a:t>
            </a:r>
          </a:p>
          <a:p>
            <a:pPr lvl="1"/>
            <a:r>
              <a:rPr kumimoji="1" lang="en-US" altLang="ja-JP" dirty="0"/>
              <a:t>Discussion and coordination on research, development and implementation </a:t>
            </a:r>
            <a:r>
              <a:rPr kumimoji="1" lang="en-US" altLang="ja-JP"/>
              <a:t>of inter-calibration </a:t>
            </a:r>
            <a:r>
              <a:rPr kumimoji="1" lang="en-US" altLang="ja-JP" dirty="0"/>
              <a:t>for space environment sensors, initially focusing on high-energy electron sensor in geostationary orbit</a:t>
            </a:r>
          </a:p>
          <a:p>
            <a:pPr lvl="1"/>
            <a:r>
              <a:rPr kumimoji="1" lang="en-US" altLang="ja-JP" dirty="0"/>
              <a:t>Analysis of the characterization (sensitivity, secular variation, etc.) of individual sensor and publication of the outcomes (product), and consideration of its implementation in the framework of GSICS</a:t>
            </a:r>
          </a:p>
          <a:p>
            <a:pPr lvl="1"/>
            <a:r>
              <a:rPr kumimoji="1" lang="en-US" altLang="ja-JP" dirty="0"/>
              <a:t>Examination and documentation of standardization (data format, data exchange, inter-calibration, etc.)</a:t>
            </a:r>
          </a:p>
          <a:p>
            <a:pPr lvl="1"/>
            <a:r>
              <a:rPr kumimoji="1" lang="en-US" altLang="ja-JP" dirty="0"/>
              <a:t>Examination of developing a standard products (near-real time bases, and post-data analysis bases) that integrates multiple satellite data</a:t>
            </a:r>
            <a:endParaRPr kumimoji="1" lang="ja-JP" altLang="en-US" dirty="0"/>
          </a:p>
        </p:txBody>
      </p:sp>
    </p:spTree>
    <p:extLst>
      <p:ext uri="{BB962C8B-B14F-4D97-AF65-F5344CB8AC3E}">
        <p14:creationId xmlns:p14="http://schemas.microsoft.com/office/powerpoint/2010/main" val="2052048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5CD75D-A717-0714-3E34-B34083A57E75}"/>
              </a:ext>
            </a:extLst>
          </p:cNvPr>
          <p:cNvSpPr>
            <a:spLocks noGrp="1"/>
          </p:cNvSpPr>
          <p:nvPr>
            <p:ph type="title"/>
          </p:nvPr>
        </p:nvSpPr>
        <p:spPr/>
        <p:txBody>
          <a:bodyPr/>
          <a:lstStyle/>
          <a:p>
            <a:r>
              <a:rPr kumimoji="1" lang="en-US" altLang="ja-JP" dirty="0"/>
              <a:t>Action item and next meeting</a:t>
            </a:r>
            <a:endParaRPr kumimoji="1" lang="ja-JP" altLang="en-US" dirty="0"/>
          </a:p>
        </p:txBody>
      </p:sp>
      <p:sp>
        <p:nvSpPr>
          <p:cNvPr id="3" name="コンテンツ プレースホルダー 2">
            <a:extLst>
              <a:ext uri="{FF2B5EF4-FFF2-40B4-BE49-F238E27FC236}">
                <a16:creationId xmlns:a16="http://schemas.microsoft.com/office/drawing/2014/main" id="{3B994C56-7A72-B4A7-8E8A-89168112BE9A}"/>
              </a:ext>
            </a:extLst>
          </p:cNvPr>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4088439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3EC98A-5080-ACF0-5682-CEC4AACA69B7}"/>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2D28CA61-079D-9B82-0511-8CB30FF2F4CF}"/>
              </a:ext>
            </a:extLst>
          </p:cNvPr>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1145984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6F3EFCA-335E-B3D7-8838-D596C7103F8E}"/>
              </a:ext>
            </a:extLst>
          </p:cNvPr>
          <p:cNvSpPr>
            <a:spLocks noGrp="1"/>
          </p:cNvSpPr>
          <p:nvPr>
            <p:ph type="title"/>
          </p:nvPr>
        </p:nvSpPr>
        <p:spPr/>
        <p:txBody>
          <a:bodyPr/>
          <a:lstStyle/>
          <a:p>
            <a:r>
              <a:rPr kumimoji="1" lang="en-US" altLang="ja-JP" dirty="0"/>
              <a:t>Old description of the definitions of data levels NOAA</a:t>
            </a:r>
            <a:endParaRPr kumimoji="1" lang="ja-JP" altLang="en-US" dirty="0"/>
          </a:p>
        </p:txBody>
      </p:sp>
      <p:sp>
        <p:nvSpPr>
          <p:cNvPr id="3" name="コンテンツ プレースホルダー 2">
            <a:extLst>
              <a:ext uri="{FF2B5EF4-FFF2-40B4-BE49-F238E27FC236}">
                <a16:creationId xmlns:a16="http://schemas.microsoft.com/office/drawing/2014/main" id="{97D00D37-CEC5-54DD-5536-2125957EA52A}"/>
              </a:ext>
            </a:extLst>
          </p:cNvPr>
          <p:cNvSpPr>
            <a:spLocks noGrp="1"/>
          </p:cNvSpPr>
          <p:nvPr>
            <p:ph idx="1"/>
          </p:nvPr>
        </p:nvSpPr>
        <p:spPr/>
        <p:txBody>
          <a:bodyPr/>
          <a:lstStyle/>
          <a:p>
            <a:r>
              <a:rPr kumimoji="1" lang="en-US" altLang="ja-JP" dirty="0"/>
              <a:t>Level 0 : Data products are unprocessed telemetry data as received from the observing platform excluding communication artifacts introduced by ground system.</a:t>
            </a:r>
          </a:p>
          <a:p>
            <a:r>
              <a:rPr kumimoji="1" lang="en-US" altLang="ja-JP" dirty="0"/>
              <a:t>Level 1a : Data products are telemetry data that have been extracted but not </a:t>
            </a:r>
            <a:r>
              <a:rPr kumimoji="1" lang="en-US" altLang="ja-JP" dirty="0" err="1"/>
              <a:t>decommutated</a:t>
            </a:r>
            <a:r>
              <a:rPr kumimoji="1" lang="en-US" altLang="ja-JP" dirty="0"/>
              <a:t> from level 0 and formatted into time-sequenced datasets for easier processing. Level 1a formats are NOAA's internal formats and are only used for NOAA processing. They only exist briefly for the purpose of creating the level 1b datasets</a:t>
            </a:r>
          </a:p>
          <a:p>
            <a:r>
              <a:rPr kumimoji="1" lang="en-US" altLang="ja-JP" dirty="0"/>
              <a:t>Level 1b : Data products are discrete, instrument-specific datasets derived from level 1a containing unprocessed data at full resolution, time-referenced, and annotated with ancillary information including data quality indicators, calibration coefficients and georeferencing parameters.</a:t>
            </a:r>
          </a:p>
          <a:p>
            <a:r>
              <a:rPr kumimoji="1" lang="en-US" altLang="ja-JP" dirty="0"/>
              <a:t>Level 2 : Data products are derived geophysical variables at the same resolution and locations as the level 1 source data.</a:t>
            </a:r>
          </a:p>
          <a:p>
            <a:r>
              <a:rPr kumimoji="1" lang="en-US" altLang="ja-JP" dirty="0"/>
              <a:t>Level 3 : Data products are mapped on uniform space-time grid scales, usually with some completeness and consistency.</a:t>
            </a:r>
          </a:p>
          <a:p>
            <a:r>
              <a:rPr kumimoji="1" lang="en-US" altLang="ja-JP" dirty="0"/>
              <a:t>Level 4 : Data products are model output or results from analysis of lower level data </a:t>
            </a:r>
            <a:r>
              <a:rPr kumimoji="1" lang="en-US" altLang="ja-JP" dirty="0" err="1"/>
              <a:t>e.g.variables</a:t>
            </a:r>
            <a:r>
              <a:rPr kumimoji="1" lang="en-US" altLang="ja-JP" dirty="0"/>
              <a:t> derived from multiple measurements.</a:t>
            </a:r>
          </a:p>
          <a:p>
            <a:endParaRPr kumimoji="1" lang="ja-JP" altLang="en-US" dirty="0"/>
          </a:p>
        </p:txBody>
      </p:sp>
    </p:spTree>
    <p:extLst>
      <p:ext uri="{BB962C8B-B14F-4D97-AF65-F5344CB8AC3E}">
        <p14:creationId xmlns:p14="http://schemas.microsoft.com/office/powerpoint/2010/main" val="2166721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C3F691F-DFC5-7875-9BD0-F8E15ECC02E6}"/>
              </a:ext>
            </a:extLst>
          </p:cNvPr>
          <p:cNvSpPr>
            <a:spLocks noGrp="1"/>
          </p:cNvSpPr>
          <p:nvPr>
            <p:ph type="title"/>
          </p:nvPr>
        </p:nvSpPr>
        <p:spPr/>
        <p:txBody>
          <a:bodyPr/>
          <a:lstStyle/>
          <a:p>
            <a:r>
              <a:rPr kumimoji="1" lang="en-US" altLang="ja-JP" dirty="0"/>
              <a:t>Comment from </a:t>
            </a:r>
            <a:r>
              <a:rPr kumimoji="1" lang="en-US" altLang="ja-JP"/>
              <a:t>Brian Kress</a:t>
            </a:r>
            <a:endParaRPr kumimoji="1" lang="ja-JP" altLang="en-US" dirty="0"/>
          </a:p>
        </p:txBody>
      </p:sp>
      <p:sp>
        <p:nvSpPr>
          <p:cNvPr id="3" name="コンテンツ プレースホルダー 2">
            <a:extLst>
              <a:ext uri="{FF2B5EF4-FFF2-40B4-BE49-F238E27FC236}">
                <a16:creationId xmlns:a16="http://schemas.microsoft.com/office/drawing/2014/main" id="{C88C32C4-FAB7-6A35-6EBC-009F252A800A}"/>
              </a:ext>
            </a:extLst>
          </p:cNvPr>
          <p:cNvSpPr>
            <a:spLocks noGrp="1"/>
          </p:cNvSpPr>
          <p:nvPr>
            <p:ph idx="1"/>
          </p:nvPr>
        </p:nvSpPr>
        <p:spPr/>
        <p:txBody>
          <a:bodyPr/>
          <a:lstStyle/>
          <a:p>
            <a:r>
              <a:rPr kumimoji="1" lang="en-US" altLang="ja-JP" dirty="0"/>
              <a:t>At NOAA - National Centers for Environmental Information (NCEI), in the STP group which handles space weather data, we mainly deal with GOES L0, L1b and L2.</a:t>
            </a:r>
          </a:p>
          <a:p>
            <a:r>
              <a:rPr kumimoji="1" lang="en-US" altLang="ja-JP" dirty="0"/>
              <a:t>L1a is used at an intermediate level in ground processing. We do not have L3 and L4.</a:t>
            </a:r>
          </a:p>
          <a:p>
            <a:r>
              <a:rPr kumimoji="1" lang="en-US" altLang="ja-JP" dirty="0"/>
              <a:t>NOAA - Space Weather Prediction Center (SWPC) mainly uses the L2 data. I’m not sure if there is L3 and L4 at SWPC or not.</a:t>
            </a:r>
          </a:p>
          <a:p>
            <a:r>
              <a:rPr kumimoji="1" lang="en-US" altLang="ja-JP" dirty="0"/>
              <a:t>The GOES L1b and L2 do *not* fit with the descriptions below. L1b is processed from L0 (e.g., counts) to physical quantities (e.g., flux) and kept at instrument level resolution. L2 is usually time-averaged and includes additional computed quantities (e.g., moments).</a:t>
            </a:r>
          </a:p>
          <a:p>
            <a:r>
              <a:rPr kumimoji="1" lang="en-US" altLang="ja-JP" dirty="0"/>
              <a:t>The GOES Level-2 data is probably best for cross calibrations, e.g., at https://www.ngdc.noaa.gov/stp/satellite/goes-r.html</a:t>
            </a:r>
            <a:endParaRPr kumimoji="1" lang="ja-JP" altLang="en-US" dirty="0"/>
          </a:p>
        </p:txBody>
      </p:sp>
    </p:spTree>
    <p:extLst>
      <p:ext uri="{BB962C8B-B14F-4D97-AF65-F5344CB8AC3E}">
        <p14:creationId xmlns:p14="http://schemas.microsoft.com/office/powerpoint/2010/main" val="37302799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335</TotalTime>
  <Words>658</Words>
  <Application>Microsoft Office PowerPoint</Application>
  <PresentationFormat>画面に合わせる (4:3)</PresentationFormat>
  <Paragraphs>40</Paragraphs>
  <Slides>8</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8</vt:i4>
      </vt:variant>
    </vt:vector>
  </HeadingPairs>
  <TitlesOfParts>
    <vt:vector size="13" baseType="lpstr">
      <vt:lpstr>游ゴシック</vt:lpstr>
      <vt:lpstr>Arial</vt:lpstr>
      <vt:lpstr>Calibri</vt:lpstr>
      <vt:lpstr>Times New Roman</vt:lpstr>
      <vt:lpstr>Office Theme</vt:lpstr>
      <vt:lpstr>GSICS Space Weather Sub-group Breakout Session</vt:lpstr>
      <vt:lpstr>Today’s Agenda</vt:lpstr>
      <vt:lpstr>Confirmation of Membership</vt:lpstr>
      <vt:lpstr>Scope of GRWG space weather sub-group (draft)</vt:lpstr>
      <vt:lpstr>Action item and next meeting</vt:lpstr>
      <vt:lpstr>PowerPoint プレゼンテーション</vt:lpstr>
      <vt:lpstr>Old description of the definitions of data levels NOAA</vt:lpstr>
      <vt:lpstr>Comment from Brian Kress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GSICS space weather sensor subgroup kick off meeting</dc:title>
  <dc:creator>長妻 努</dc:creator>
  <cp:lastModifiedBy>長妻 努</cp:lastModifiedBy>
  <cp:revision>12</cp:revision>
  <dcterms:created xsi:type="dcterms:W3CDTF">2022-12-14T04:47:56Z</dcterms:created>
  <dcterms:modified xsi:type="dcterms:W3CDTF">2023-02-28T22:30:23Z</dcterms:modified>
</cp:coreProperties>
</file>