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23"/>
  </p:notesMasterIdLst>
  <p:handoutMasterIdLst>
    <p:handoutMasterId r:id="rId24"/>
  </p:handoutMasterIdLst>
  <p:sldIdLst>
    <p:sldId id="733" r:id="rId2"/>
    <p:sldId id="793" r:id="rId3"/>
    <p:sldId id="855" r:id="rId4"/>
    <p:sldId id="842" r:id="rId5"/>
    <p:sldId id="843" r:id="rId6"/>
    <p:sldId id="841" r:id="rId7"/>
    <p:sldId id="859" r:id="rId8"/>
    <p:sldId id="860" r:id="rId9"/>
    <p:sldId id="848" r:id="rId10"/>
    <p:sldId id="835" r:id="rId11"/>
    <p:sldId id="861" r:id="rId12"/>
    <p:sldId id="862" r:id="rId13"/>
    <p:sldId id="866" r:id="rId14"/>
    <p:sldId id="847" r:id="rId15"/>
    <p:sldId id="836" r:id="rId16"/>
    <p:sldId id="856" r:id="rId17"/>
    <p:sldId id="867" r:id="rId18"/>
    <p:sldId id="868" r:id="rId19"/>
    <p:sldId id="863" r:id="rId20"/>
    <p:sldId id="864" r:id="rId21"/>
    <p:sldId id="865" r:id="rId22"/>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A000"/>
    <a:srgbClr val="FF62BC"/>
    <a:srgbClr val="F8766D"/>
    <a:srgbClr val="0000FF"/>
    <a:srgbClr val="FF3300"/>
    <a:srgbClr val="333399"/>
    <a:srgbClr val="000000"/>
    <a:srgbClr val="0C45E4"/>
    <a:srgbClr val="008000"/>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29"/>
    <p:restoredTop sz="89421" autoAdjust="0"/>
  </p:normalViewPr>
  <p:slideViewPr>
    <p:cSldViewPr snapToGrid="0">
      <p:cViewPr varScale="1">
        <p:scale>
          <a:sx n="66" d="100"/>
          <a:sy n="66" d="100"/>
        </p:scale>
        <p:origin x="812"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8" d="100"/>
          <a:sy n="88" d="100"/>
        </p:scale>
        <p:origin x="-2874" y="-108"/>
      </p:cViewPr>
      <p:guideLst>
        <p:guide orient="horz" pos="3126"/>
        <p:guide pos="2142"/>
      </p:guideLst>
    </p:cSldViewPr>
  </p:notesViewPr>
  <p:gridSpacing cx="114300" cy="1143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8" name="Rectangle 2"/>
          <p:cNvSpPr>
            <a:spLocks noGrp="1" noChangeArrowheads="1"/>
          </p:cNvSpPr>
          <p:nvPr>
            <p:ph type="hdr" sz="quarter"/>
          </p:nvPr>
        </p:nvSpPr>
        <p:spPr>
          <a:xfrm>
            <a:off x="0"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a:p>
        </p:txBody>
      </p:sp>
      <p:sp>
        <p:nvSpPr>
          <p:cNvPr id="1069" name="Rectangle 3"/>
          <p:cNvSpPr>
            <a:spLocks noGrp="1" noChangeArrowheads="1"/>
          </p:cNvSpPr>
          <p:nvPr>
            <p:ph type="dt" sz="quarter" idx="1"/>
          </p:nvPr>
        </p:nvSpPr>
        <p:spPr>
          <a:xfrm>
            <a:off x="3849688"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a:p>
        </p:txBody>
      </p:sp>
      <p:sp>
        <p:nvSpPr>
          <p:cNvPr id="1070" name="Rectangle 4"/>
          <p:cNvSpPr>
            <a:spLocks noGrp="1" noChangeArrowheads="1"/>
          </p:cNvSpPr>
          <p:nvPr>
            <p:ph type="ftr" sz="quarter" idx="2"/>
          </p:nvPr>
        </p:nvSpPr>
        <p:spPr>
          <a:xfrm>
            <a:off x="0"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a:p>
        </p:txBody>
      </p:sp>
      <p:sp>
        <p:nvSpPr>
          <p:cNvPr id="1071" name="Rectangle 5"/>
          <p:cNvSpPr>
            <a:spLocks noGrp="1" noChangeArrowheads="1"/>
          </p:cNvSpPr>
          <p:nvPr>
            <p:ph type="sldNum" sz="quarter" idx="3"/>
          </p:nvPr>
        </p:nvSpPr>
        <p:spPr>
          <a:xfrm>
            <a:off x="3849688"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5D828D66-AEB5-4DE2-AE3C-788B6F5E35E5}" type="slidenum">
              <a:rPr lang="en-US"/>
              <a:pPr>
                <a:defRPr/>
              </a:pPr>
              <a:t>‹#›</a:t>
            </a:fld>
            <a:endParaRPr lang="en-US"/>
          </a:p>
        </p:txBody>
      </p:sp>
    </p:spTree>
    <p:extLst>
      <p:ext uri="{BB962C8B-B14F-4D97-AF65-F5344CB8AC3E}">
        <p14:creationId xmlns:p14="http://schemas.microsoft.com/office/powerpoint/2010/main" val="935727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1" name="Rectangle 2"/>
          <p:cNvSpPr>
            <a:spLocks noGrp="1" noChangeArrowheads="1"/>
          </p:cNvSpPr>
          <p:nvPr>
            <p:ph type="hdr" sz="quarter"/>
          </p:nvPr>
        </p:nvSpPr>
        <p:spPr>
          <a:xfrm>
            <a:off x="0"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a:p>
        </p:txBody>
      </p:sp>
      <p:sp>
        <p:nvSpPr>
          <p:cNvPr id="1062" name="Rectangle 3"/>
          <p:cNvSpPr>
            <a:spLocks noGrp="1" noChangeArrowheads="1"/>
          </p:cNvSpPr>
          <p:nvPr>
            <p:ph type="dt" idx="1"/>
          </p:nvPr>
        </p:nvSpPr>
        <p:spPr>
          <a:xfrm>
            <a:off x="3849688"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a:p>
        </p:txBody>
      </p:sp>
      <p:sp>
        <p:nvSpPr>
          <p:cNvPr id="1063" name="Rectangle 4"/>
          <p:cNvSpPr>
            <a:spLocks noGrp="1" noRot="1" noChangeAspect="1" noChangeArrowheads="1" noTextEdit="1"/>
          </p:cNvSpPr>
          <p:nvPr>
            <p:ph type="sldImg" idx="2"/>
          </p:nvPr>
        </p:nvSpPr>
        <p:spPr>
          <a:xfrm>
            <a:off x="90488" y="746125"/>
            <a:ext cx="6616700" cy="3722688"/>
          </a:xfrm>
          <a:prstGeom prst="rect">
            <a:avLst/>
          </a:prstGeom>
          <a:noFill/>
          <a:ln w="9525">
            <a:solidFill>
              <a:srgbClr val="000000"/>
            </a:solidFill>
            <a:miter lim="800000"/>
            <a:headEnd/>
            <a:tailEnd/>
          </a:ln>
        </p:spPr>
      </p:sp>
      <p:sp>
        <p:nvSpPr>
          <p:cNvPr id="1064" name="Rectangle 5"/>
          <p:cNvSpPr>
            <a:spLocks noGrp="1" noChangeArrowheads="1"/>
          </p:cNvSpPr>
          <p:nvPr>
            <p:ph type="body" sz="quarter" idx="3"/>
          </p:nvPr>
        </p:nvSpPr>
        <p:spPr>
          <a:xfrm>
            <a:off x="679450" y="4716463"/>
            <a:ext cx="5438775" cy="446405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65" name="Rectangle 6"/>
          <p:cNvSpPr>
            <a:spLocks noGrp="1" noChangeArrowheads="1"/>
          </p:cNvSpPr>
          <p:nvPr>
            <p:ph type="ftr" sz="quarter" idx="4"/>
          </p:nvPr>
        </p:nvSpPr>
        <p:spPr>
          <a:xfrm>
            <a:off x="0"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a:p>
        </p:txBody>
      </p:sp>
      <p:sp>
        <p:nvSpPr>
          <p:cNvPr id="1066" name="Rectangle 7"/>
          <p:cNvSpPr>
            <a:spLocks noGrp="1" noChangeArrowheads="1"/>
          </p:cNvSpPr>
          <p:nvPr>
            <p:ph type="sldNum" sz="quarter" idx="5"/>
          </p:nvPr>
        </p:nvSpPr>
        <p:spPr>
          <a:xfrm>
            <a:off x="3849688"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D2E840EC-3661-47EA-B292-7ED791E1B58E}" type="slidenum">
              <a:rPr lang="en-US"/>
              <a:pPr>
                <a:defRPr/>
              </a:pPr>
              <a:t>‹#›</a:t>
            </a:fld>
            <a:endParaRPr lang="en-US"/>
          </a:p>
        </p:txBody>
      </p:sp>
    </p:spTree>
    <p:extLst>
      <p:ext uri="{BB962C8B-B14F-4D97-AF65-F5344CB8AC3E}">
        <p14:creationId xmlns:p14="http://schemas.microsoft.com/office/powerpoint/2010/main" val="9059140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Rectangle 7"/>
          <p:cNvSpPr>
            <a:spLocks noGrp="1" noChangeArrowheads="1"/>
          </p:cNvSpPr>
          <p:nvPr>
            <p:ph type="sldNum" sz="quarter" idx="5"/>
          </p:nvPr>
        </p:nvSpPr>
        <p:spPr>
          <a:noFill/>
        </p:spPr>
        <p:txBody>
          <a:bodyPr/>
          <a:lstStyle/>
          <a:p>
            <a:fld id="{79AD4F94-4851-4065-BA9C-947A644B85B9}" type="slidenum">
              <a:rPr lang="en-US" smtClean="0"/>
              <a:pPr/>
              <a:t>1</a:t>
            </a:fld>
            <a:endParaRPr lang="en-US"/>
          </a:p>
        </p:txBody>
      </p:sp>
      <p:sp>
        <p:nvSpPr>
          <p:cNvPr id="1078" name="Rectangle 2"/>
          <p:cNvSpPr>
            <a:spLocks noGrp="1" noRot="1" noChangeAspect="1" noChangeArrowheads="1" noTextEdit="1"/>
          </p:cNvSpPr>
          <p:nvPr>
            <p:ph type="sldImg"/>
          </p:nvPr>
        </p:nvSpPr>
        <p:spPr>
          <a:xfrm>
            <a:off x="90488" y="746125"/>
            <a:ext cx="6616700" cy="3722688"/>
          </a:xfrm>
          <a:ln/>
        </p:spPr>
      </p:sp>
      <p:sp>
        <p:nvSpPr>
          <p:cNvPr id="1079" name="Rectangle 3"/>
          <p:cNvSpPr>
            <a:spLocks noGrp="1" noChangeArrowheads="1"/>
          </p:cNvSpPr>
          <p:nvPr>
            <p:ph type="body" idx="1"/>
          </p:nvPr>
        </p:nvSpPr>
        <p:spPr>
          <a:noFill/>
          <a:ln/>
        </p:spPr>
        <p:txBody>
          <a:bodyPr/>
          <a:lstStyle/>
          <a:p>
            <a:pPr eaLnBrk="1" hangingPunct="1"/>
            <a:endParaRPr kumimoji="1" lang="ja-JP" altLang="en-US"/>
          </a:p>
        </p:txBody>
      </p:sp>
    </p:spTree>
    <p:extLst>
      <p:ext uri="{BB962C8B-B14F-4D97-AF65-F5344CB8AC3E}">
        <p14:creationId xmlns:p14="http://schemas.microsoft.com/office/powerpoint/2010/main" val="2118725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 name="Slide Image Placeholder 1"/>
          <p:cNvSpPr>
            <a:spLocks noGrp="1" noRot="1" noChangeAspect="1"/>
          </p:cNvSpPr>
          <p:nvPr>
            <p:ph type="sldImg"/>
          </p:nvPr>
        </p:nvSpPr>
        <p:spPr/>
      </p:sp>
      <p:sp>
        <p:nvSpPr>
          <p:cNvPr id="1492" name="Notes Placeholder 2"/>
          <p:cNvSpPr>
            <a:spLocks noGrp="1"/>
          </p:cNvSpPr>
          <p:nvPr>
            <p:ph type="body" idx="1"/>
          </p:nvPr>
        </p:nvSpPr>
        <p:spPr/>
        <p:txBody>
          <a:bodyPr/>
          <a:lstStyle/>
          <a:p>
            <a:endParaRPr kumimoji="1" lang="ja-JP" altLang="en-US"/>
          </a:p>
        </p:txBody>
      </p:sp>
      <p:sp>
        <p:nvSpPr>
          <p:cNvPr id="1493" name="Slide Number Placeholder 3"/>
          <p:cNvSpPr>
            <a:spLocks noGrp="1"/>
          </p:cNvSpPr>
          <p:nvPr>
            <p:ph type="sldNum" sz="quarter" idx="5"/>
          </p:nvPr>
        </p:nvSpPr>
        <p:spPr/>
        <p:txBody>
          <a:bodyPr/>
          <a:lstStyle/>
          <a:p>
            <a:pPr>
              <a:defRPr/>
            </a:pPr>
            <a:fld id="{D2E840EC-3661-47EA-B292-7ED791E1B58E}" type="slidenum">
              <a:rPr lang="en-US" smtClean="0"/>
              <a:pPr>
                <a:defRPr/>
              </a:pPr>
              <a:t>10</a:t>
            </a:fld>
            <a:endParaRPr lang="en-US"/>
          </a:p>
        </p:txBody>
      </p:sp>
    </p:spTree>
    <p:extLst>
      <p:ext uri="{BB962C8B-B14F-4D97-AF65-F5344CB8AC3E}">
        <p14:creationId xmlns:p14="http://schemas.microsoft.com/office/powerpoint/2010/main" val="240816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 name="スライド イメージ プレースホルダー 1"/>
          <p:cNvSpPr>
            <a:spLocks noGrp="1" noRot="1" noChangeAspect="1"/>
          </p:cNvSpPr>
          <p:nvPr>
            <p:ph type="sldImg"/>
          </p:nvPr>
        </p:nvSpPr>
        <p:spPr/>
      </p:sp>
      <p:sp>
        <p:nvSpPr>
          <p:cNvPr id="1516" name="ノート プレースホルダー 2"/>
          <p:cNvSpPr>
            <a:spLocks noGrp="1"/>
          </p:cNvSpPr>
          <p:nvPr>
            <p:ph type="body" idx="1"/>
          </p:nvPr>
        </p:nvSpPr>
        <p:spPr/>
        <p:txBody>
          <a:bodyPr/>
          <a:lstStyle/>
          <a:p>
            <a:endParaRPr kumimoji="1" lang="ja-JP" altLang="en-US"/>
          </a:p>
        </p:txBody>
      </p:sp>
      <p:sp>
        <p:nvSpPr>
          <p:cNvPr id="1517" name="スライド番号プレースホルダー 3"/>
          <p:cNvSpPr>
            <a:spLocks noGrp="1"/>
          </p:cNvSpPr>
          <p:nvPr>
            <p:ph type="sldNum" sz="quarter" idx="10"/>
          </p:nvPr>
        </p:nvSpPr>
        <p:spPr/>
        <p:txBody>
          <a:bodyPr/>
          <a:lstStyle/>
          <a:p>
            <a:pPr>
              <a:defRPr/>
            </a:pPr>
            <a:fld id="{D2E840EC-3661-47EA-B292-7ED791E1B58E}" type="slidenum">
              <a:rPr lang="en-US" smtClean="0"/>
              <a:pPr>
                <a:defRPr/>
              </a:pPr>
              <a:t>11</a:t>
            </a:fld>
            <a:endParaRPr lang="en-US"/>
          </a:p>
        </p:txBody>
      </p:sp>
    </p:spTree>
    <p:extLst>
      <p:ext uri="{BB962C8B-B14F-4D97-AF65-F5344CB8AC3E}">
        <p14:creationId xmlns:p14="http://schemas.microsoft.com/office/powerpoint/2010/main" val="757988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 name="スライド イメージ プレースホルダー 1"/>
          <p:cNvSpPr>
            <a:spLocks noGrp="1" noRot="1" noChangeAspect="1"/>
          </p:cNvSpPr>
          <p:nvPr>
            <p:ph type="sldImg"/>
          </p:nvPr>
        </p:nvSpPr>
        <p:spPr/>
      </p:sp>
      <p:sp>
        <p:nvSpPr>
          <p:cNvPr id="1540" name="ノート プレースホルダー 2"/>
          <p:cNvSpPr>
            <a:spLocks noGrp="1"/>
          </p:cNvSpPr>
          <p:nvPr>
            <p:ph type="body" idx="1"/>
          </p:nvPr>
        </p:nvSpPr>
        <p:spPr/>
        <p:txBody>
          <a:bodyPr/>
          <a:lstStyle/>
          <a:p>
            <a:endParaRPr kumimoji="1" lang="ja-JP" altLang="en-US"/>
          </a:p>
        </p:txBody>
      </p:sp>
      <p:sp>
        <p:nvSpPr>
          <p:cNvPr id="1541" name="スライド番号プレースホルダー 3"/>
          <p:cNvSpPr>
            <a:spLocks noGrp="1"/>
          </p:cNvSpPr>
          <p:nvPr>
            <p:ph type="sldNum" sz="quarter" idx="10"/>
          </p:nvPr>
        </p:nvSpPr>
        <p:spPr/>
        <p:txBody>
          <a:bodyPr/>
          <a:lstStyle/>
          <a:p>
            <a:pPr>
              <a:defRPr/>
            </a:pPr>
            <a:fld id="{D2E840EC-3661-47EA-B292-7ED791E1B58E}" type="slidenum">
              <a:rPr lang="en-US" smtClean="0"/>
              <a:pPr>
                <a:defRPr/>
              </a:pPr>
              <a:t>12</a:t>
            </a:fld>
            <a:endParaRPr lang="en-US"/>
          </a:p>
        </p:txBody>
      </p:sp>
    </p:spTree>
    <p:extLst>
      <p:ext uri="{BB962C8B-B14F-4D97-AF65-F5344CB8AC3E}">
        <p14:creationId xmlns:p14="http://schemas.microsoft.com/office/powerpoint/2010/main" val="2882828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 name="スライド イメージ プレースホルダー 1"/>
          <p:cNvSpPr>
            <a:spLocks noGrp="1" noRot="1" noChangeAspect="1"/>
          </p:cNvSpPr>
          <p:nvPr>
            <p:ph type="sldImg"/>
          </p:nvPr>
        </p:nvSpPr>
        <p:spPr/>
      </p:sp>
      <p:sp>
        <p:nvSpPr>
          <p:cNvPr id="1558" name="ノート プレースホルダー 2"/>
          <p:cNvSpPr>
            <a:spLocks noGrp="1"/>
          </p:cNvSpPr>
          <p:nvPr>
            <p:ph type="body" idx="1"/>
          </p:nvPr>
        </p:nvSpPr>
        <p:spPr/>
        <p:txBody>
          <a:bodyPr/>
          <a:lstStyle/>
          <a:p>
            <a:pPr>
              <a:lnSpc>
                <a:spcPct val="120000"/>
              </a:lnSpc>
            </a:pPr>
            <a:endParaRPr kumimoji="1" lang="ja-JP" altLang="en-US"/>
          </a:p>
        </p:txBody>
      </p:sp>
      <p:sp>
        <p:nvSpPr>
          <p:cNvPr id="1559" name="スライド番号プレースホルダー 3"/>
          <p:cNvSpPr>
            <a:spLocks noGrp="1"/>
          </p:cNvSpPr>
          <p:nvPr>
            <p:ph type="sldNum" sz="quarter" idx="10"/>
          </p:nvPr>
        </p:nvSpPr>
        <p:spPr/>
        <p:txBody>
          <a:bodyPr/>
          <a:lstStyle/>
          <a:p>
            <a:pPr>
              <a:defRPr/>
            </a:pPr>
            <a:fld id="{D2E840EC-3661-47EA-B292-7ED791E1B58E}" type="slidenum">
              <a:rPr lang="en-US" smtClean="0"/>
              <a:pPr>
                <a:defRPr/>
              </a:pPr>
              <a:t>13</a:t>
            </a:fld>
            <a:endParaRPr lang="en-US"/>
          </a:p>
        </p:txBody>
      </p:sp>
    </p:spTree>
    <p:extLst>
      <p:ext uri="{BB962C8B-B14F-4D97-AF65-F5344CB8AC3E}">
        <p14:creationId xmlns:p14="http://schemas.microsoft.com/office/powerpoint/2010/main" val="1876108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 name="Slide Image Placeholder 1"/>
          <p:cNvSpPr>
            <a:spLocks noGrp="1" noRot="1" noChangeAspect="1"/>
          </p:cNvSpPr>
          <p:nvPr>
            <p:ph type="sldImg"/>
          </p:nvPr>
        </p:nvSpPr>
        <p:spPr/>
      </p:sp>
      <p:sp>
        <p:nvSpPr>
          <p:cNvPr id="1752" name="Notes Placeholder 2"/>
          <p:cNvSpPr>
            <a:spLocks noGrp="1"/>
          </p:cNvSpPr>
          <p:nvPr>
            <p:ph type="body" idx="1"/>
          </p:nvPr>
        </p:nvSpPr>
        <p:spPr/>
        <p:txBody>
          <a:bodyPr/>
          <a:lstStyle/>
          <a:p>
            <a:endParaRPr kumimoji="1" lang="ja-JP" altLang="en-US"/>
          </a:p>
        </p:txBody>
      </p:sp>
      <p:sp>
        <p:nvSpPr>
          <p:cNvPr id="1753" name="Slide Number Placeholder 3"/>
          <p:cNvSpPr>
            <a:spLocks noGrp="1"/>
          </p:cNvSpPr>
          <p:nvPr>
            <p:ph type="sldNum" sz="quarter" idx="5"/>
          </p:nvPr>
        </p:nvSpPr>
        <p:spPr/>
        <p:txBody>
          <a:bodyPr/>
          <a:lstStyle/>
          <a:p>
            <a:pPr>
              <a:defRPr/>
            </a:pPr>
            <a:fld id="{D2E840EC-3661-47EA-B292-7ED791E1B58E}" type="slidenum">
              <a:rPr lang="en-US" smtClean="0"/>
              <a:pPr>
                <a:defRPr/>
              </a:pPr>
              <a:t>14</a:t>
            </a:fld>
            <a:endParaRPr lang="en-US"/>
          </a:p>
        </p:txBody>
      </p:sp>
    </p:spTree>
    <p:extLst>
      <p:ext uri="{BB962C8B-B14F-4D97-AF65-F5344CB8AC3E}">
        <p14:creationId xmlns:p14="http://schemas.microsoft.com/office/powerpoint/2010/main" val="240816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 name="Slide Image Placeholder 1"/>
          <p:cNvSpPr>
            <a:spLocks noGrp="1" noRot="1" noChangeAspect="1"/>
          </p:cNvSpPr>
          <p:nvPr>
            <p:ph type="sldImg"/>
          </p:nvPr>
        </p:nvSpPr>
        <p:spPr/>
      </p:sp>
      <p:sp>
        <p:nvSpPr>
          <p:cNvPr id="1760" name="Notes Placeholder 2"/>
          <p:cNvSpPr>
            <a:spLocks noGrp="1"/>
          </p:cNvSpPr>
          <p:nvPr>
            <p:ph type="body" idx="1"/>
          </p:nvPr>
        </p:nvSpPr>
        <p:spPr/>
        <p:txBody>
          <a:bodyPr/>
          <a:lstStyle/>
          <a:p>
            <a:endParaRPr kumimoji="1" lang="ja-JP" altLang="en-US"/>
          </a:p>
        </p:txBody>
      </p:sp>
      <p:sp>
        <p:nvSpPr>
          <p:cNvPr id="1761" name="Slide Number Placeholder 3"/>
          <p:cNvSpPr>
            <a:spLocks noGrp="1"/>
          </p:cNvSpPr>
          <p:nvPr>
            <p:ph type="sldNum" sz="quarter" idx="5"/>
          </p:nvPr>
        </p:nvSpPr>
        <p:spPr/>
        <p:txBody>
          <a:bodyPr/>
          <a:lstStyle/>
          <a:p>
            <a:pPr>
              <a:defRPr/>
            </a:pPr>
            <a:fld id="{D2E840EC-3661-47EA-B292-7ED791E1B58E}" type="slidenum">
              <a:rPr lang="en-US" smtClean="0"/>
              <a:pPr>
                <a:defRPr/>
              </a:pPr>
              <a:t>15</a:t>
            </a:fld>
            <a:endParaRPr lang="en-US"/>
          </a:p>
        </p:txBody>
      </p:sp>
    </p:spTree>
    <p:extLst>
      <p:ext uri="{BB962C8B-B14F-4D97-AF65-F5344CB8AC3E}">
        <p14:creationId xmlns:p14="http://schemas.microsoft.com/office/powerpoint/2010/main" val="240816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 name="Slide Image Placeholder 1"/>
          <p:cNvSpPr>
            <a:spLocks noGrp="1" noRot="1" noChangeAspect="1"/>
          </p:cNvSpPr>
          <p:nvPr>
            <p:ph type="sldImg"/>
          </p:nvPr>
        </p:nvSpPr>
        <p:spPr/>
      </p:sp>
      <p:sp>
        <p:nvSpPr>
          <p:cNvPr id="1768" name="Notes Placeholder 2"/>
          <p:cNvSpPr>
            <a:spLocks noGrp="1"/>
          </p:cNvSpPr>
          <p:nvPr>
            <p:ph type="body" idx="1"/>
          </p:nvPr>
        </p:nvSpPr>
        <p:spPr/>
        <p:txBody>
          <a:bodyPr/>
          <a:lstStyle/>
          <a:p>
            <a:endParaRPr kumimoji="1" lang="ja-JP" altLang="en-US"/>
          </a:p>
        </p:txBody>
      </p:sp>
      <p:sp>
        <p:nvSpPr>
          <p:cNvPr id="1769" name="Slide Number Placeholder 3"/>
          <p:cNvSpPr>
            <a:spLocks noGrp="1"/>
          </p:cNvSpPr>
          <p:nvPr>
            <p:ph type="sldNum" sz="quarter" idx="5"/>
          </p:nvPr>
        </p:nvSpPr>
        <p:spPr/>
        <p:txBody>
          <a:bodyPr/>
          <a:lstStyle/>
          <a:p>
            <a:pPr>
              <a:defRPr/>
            </a:pPr>
            <a:fld id="{D2E840EC-3661-47EA-B292-7ED791E1B58E}" type="slidenum">
              <a:rPr lang="en-US" smtClean="0"/>
              <a:pPr>
                <a:defRPr/>
              </a:pPr>
              <a:t>16</a:t>
            </a:fld>
            <a:endParaRPr lang="en-US"/>
          </a:p>
        </p:txBody>
      </p:sp>
    </p:spTree>
    <p:extLst>
      <p:ext uri="{BB962C8B-B14F-4D97-AF65-F5344CB8AC3E}">
        <p14:creationId xmlns:p14="http://schemas.microsoft.com/office/powerpoint/2010/main" val="150477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6" name="Slide Image Placeholder 1"/>
          <p:cNvSpPr>
            <a:spLocks noGrp="1" noRot="1" noChangeAspect="1"/>
          </p:cNvSpPr>
          <p:nvPr>
            <p:ph type="sldImg"/>
          </p:nvPr>
        </p:nvSpPr>
        <p:spPr/>
      </p:sp>
      <p:sp>
        <p:nvSpPr>
          <p:cNvPr id="1957" name="Notes Placeholder 2"/>
          <p:cNvSpPr>
            <a:spLocks noGrp="1"/>
          </p:cNvSpPr>
          <p:nvPr>
            <p:ph type="body" idx="1"/>
          </p:nvPr>
        </p:nvSpPr>
        <p:spPr/>
        <p:txBody>
          <a:bodyPr/>
          <a:lstStyle/>
          <a:p>
            <a:endParaRPr kumimoji="1" lang="ja-JP" altLang="en-US"/>
          </a:p>
        </p:txBody>
      </p:sp>
      <p:sp>
        <p:nvSpPr>
          <p:cNvPr id="1958" name="Slide Number Placeholder 3"/>
          <p:cNvSpPr>
            <a:spLocks noGrp="1"/>
          </p:cNvSpPr>
          <p:nvPr>
            <p:ph type="sldNum" sz="quarter" idx="5"/>
          </p:nvPr>
        </p:nvSpPr>
        <p:spPr/>
        <p:txBody>
          <a:bodyPr/>
          <a:lstStyle/>
          <a:p>
            <a:pPr>
              <a:defRPr/>
            </a:pPr>
            <a:fld id="{D2E840EC-3661-47EA-B292-7ED791E1B58E}" type="slidenum">
              <a:rPr lang="en-US" smtClean="0"/>
              <a:pPr>
                <a:defRPr/>
              </a:pPr>
              <a:t>18</a:t>
            </a:fld>
            <a:endParaRPr lang="en-US"/>
          </a:p>
        </p:txBody>
      </p:sp>
    </p:spTree>
    <p:extLst>
      <p:ext uri="{BB962C8B-B14F-4D97-AF65-F5344CB8AC3E}">
        <p14:creationId xmlns:p14="http://schemas.microsoft.com/office/powerpoint/2010/main" val="570722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4" name="四角形 162"/>
          <p:cNvSpPr>
            <a:spLocks noGrp="1" noRot="1" noChangeAspect="1"/>
          </p:cNvSpPr>
          <p:nvPr>
            <p:ph type="sldImg" idx="2"/>
          </p:nvPr>
        </p:nvSpPr>
        <p:spPr>
          <a:xfrm>
            <a:off x="381000" y="685800"/>
            <a:ext cx="6096000" cy="3429000"/>
          </a:xfrm>
          <a:prstGeom prst="rect">
            <a:avLst/>
          </a:prstGeom>
        </p:spPr>
        <p:txBody>
          <a:bodyPr/>
          <a:lstStyle/>
          <a:p>
            <a:endParaRPr kumimoji="1" lang="ja-JP" altLang="en-US"/>
          </a:p>
        </p:txBody>
      </p:sp>
      <p:sp>
        <p:nvSpPr>
          <p:cNvPr id="1995" name="四角形 163"/>
          <p:cNvSpPr>
            <a:spLocks noGrp="1"/>
          </p:cNvSpPr>
          <p:nvPr>
            <p:ph type="body" sz="quarter" idx="3"/>
          </p:nvPr>
        </p:nvSpPr>
        <p:spPr>
          <a:prstGeom prst="rect">
            <a:avLst/>
          </a:prstGeom>
        </p:spPr>
        <p:txBody>
          <a:bodyPr/>
          <a:lstStyle/>
          <a:p>
            <a:endParaRPr kumimoji="1" lang="ja-JP" altLang="en-US"/>
          </a:p>
        </p:txBody>
      </p:sp>
      <p:sp>
        <p:nvSpPr>
          <p:cNvPr id="1996" name="四角形 164"/>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21</a:t>
            </a:fld>
            <a:endParaRPr kumimoji="1" lang="ja-JP" altLang="en-US"/>
          </a:p>
        </p:txBody>
      </p:sp>
    </p:spTree>
    <p:extLst>
      <p:ext uri="{BB962C8B-B14F-4D97-AF65-F5344CB8AC3E}">
        <p14:creationId xmlns:p14="http://schemas.microsoft.com/office/powerpoint/2010/main" val="16599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Slide Image Placeholder 1"/>
          <p:cNvSpPr>
            <a:spLocks noGrp="1" noRot="1" noChangeAspect="1"/>
          </p:cNvSpPr>
          <p:nvPr>
            <p:ph type="sldImg"/>
          </p:nvPr>
        </p:nvSpPr>
        <p:spPr/>
      </p:sp>
      <p:sp>
        <p:nvSpPr>
          <p:cNvPr id="1102" name="Notes Placeholder 2"/>
          <p:cNvSpPr>
            <a:spLocks noGrp="1"/>
          </p:cNvSpPr>
          <p:nvPr>
            <p:ph type="body" idx="1"/>
          </p:nvPr>
        </p:nvSpPr>
        <p:spPr/>
        <p:txBody>
          <a:bodyPr/>
          <a:lstStyle/>
          <a:p>
            <a:endParaRPr kumimoji="1" lang="ja-JP" altLang="en-US"/>
          </a:p>
        </p:txBody>
      </p:sp>
      <p:sp>
        <p:nvSpPr>
          <p:cNvPr id="1103" name="Slide Number Placeholder 3"/>
          <p:cNvSpPr>
            <a:spLocks noGrp="1"/>
          </p:cNvSpPr>
          <p:nvPr>
            <p:ph type="sldNum" sz="quarter" idx="5"/>
          </p:nvPr>
        </p:nvSpPr>
        <p:spPr/>
        <p:txBody>
          <a:bodyPr/>
          <a:lstStyle/>
          <a:p>
            <a:pPr>
              <a:defRPr/>
            </a:pPr>
            <a:fld id="{D2E840EC-3661-47EA-B292-7ED791E1B58E}" type="slidenum">
              <a:rPr lang="en-US" smtClean="0"/>
              <a:pPr>
                <a:defRPr/>
              </a:pPr>
              <a:t>2</a:t>
            </a:fld>
            <a:endParaRPr lang="en-US"/>
          </a:p>
        </p:txBody>
      </p:sp>
    </p:spTree>
    <p:extLst>
      <p:ext uri="{BB962C8B-B14F-4D97-AF65-F5344CB8AC3E}">
        <p14:creationId xmlns:p14="http://schemas.microsoft.com/office/powerpoint/2010/main" val="240816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 name="スライド イメージ プレースホルダー 1"/>
          <p:cNvSpPr>
            <a:spLocks noGrp="1" noRot="1" noChangeAspect="1"/>
          </p:cNvSpPr>
          <p:nvPr>
            <p:ph type="sldImg"/>
          </p:nvPr>
        </p:nvSpPr>
        <p:spPr/>
      </p:sp>
      <p:sp>
        <p:nvSpPr>
          <p:cNvPr id="1125" name="ノート プレースホルダー 2"/>
          <p:cNvSpPr>
            <a:spLocks noGrp="1"/>
          </p:cNvSpPr>
          <p:nvPr>
            <p:ph type="body" idx="1"/>
          </p:nvPr>
        </p:nvSpPr>
        <p:spPr/>
        <p:txBody>
          <a:bodyPr/>
          <a:lstStyle/>
          <a:p>
            <a:endParaRPr kumimoji="1" lang="ja-JP" altLang="en-US"/>
          </a:p>
        </p:txBody>
      </p:sp>
      <p:sp>
        <p:nvSpPr>
          <p:cNvPr id="1126" name="スライド番号プレースホルダー 3"/>
          <p:cNvSpPr>
            <a:spLocks noGrp="1"/>
          </p:cNvSpPr>
          <p:nvPr>
            <p:ph type="sldNum" sz="quarter" idx="10"/>
          </p:nvPr>
        </p:nvSpPr>
        <p:spPr/>
        <p:txBody>
          <a:bodyPr/>
          <a:lstStyle/>
          <a:p>
            <a:pPr>
              <a:defRPr/>
            </a:pPr>
            <a:fld id="{D2E840EC-3661-47EA-B292-7ED791E1B58E}" type="slidenum">
              <a:rPr lang="en-US" smtClean="0"/>
              <a:pPr>
                <a:defRPr/>
              </a:pPr>
              <a:t>3</a:t>
            </a:fld>
            <a:endParaRPr lang="en-US"/>
          </a:p>
        </p:txBody>
      </p:sp>
    </p:spTree>
    <p:extLst>
      <p:ext uri="{BB962C8B-B14F-4D97-AF65-F5344CB8AC3E}">
        <p14:creationId xmlns:p14="http://schemas.microsoft.com/office/powerpoint/2010/main" val="2832672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スライド イメージ プレースホルダー 1"/>
          <p:cNvSpPr>
            <a:spLocks noGrp="1" noRot="1" noChangeAspect="1"/>
          </p:cNvSpPr>
          <p:nvPr>
            <p:ph type="sldImg"/>
          </p:nvPr>
        </p:nvSpPr>
        <p:spPr/>
      </p:sp>
      <p:sp>
        <p:nvSpPr>
          <p:cNvPr id="1147" name="ノート プレースホルダー 2"/>
          <p:cNvSpPr>
            <a:spLocks noGrp="1"/>
          </p:cNvSpPr>
          <p:nvPr>
            <p:ph type="body" idx="1"/>
          </p:nvPr>
        </p:nvSpPr>
        <p:spPr/>
        <p:txBody>
          <a:bodyPr/>
          <a:lstStyle/>
          <a:p>
            <a:endParaRPr kumimoji="1" lang="ja-JP" altLang="en-US"/>
          </a:p>
        </p:txBody>
      </p:sp>
      <p:sp>
        <p:nvSpPr>
          <p:cNvPr id="1148" name="スライド番号プレースホルダー 3"/>
          <p:cNvSpPr>
            <a:spLocks noGrp="1"/>
          </p:cNvSpPr>
          <p:nvPr>
            <p:ph type="sldNum" sz="quarter" idx="10"/>
          </p:nvPr>
        </p:nvSpPr>
        <p:spPr/>
        <p:txBody>
          <a:bodyPr/>
          <a:lstStyle/>
          <a:p>
            <a:pPr>
              <a:defRPr/>
            </a:pPr>
            <a:fld id="{D2E840EC-3661-47EA-B292-7ED791E1B58E}" type="slidenum">
              <a:rPr lang="en-US" smtClean="0"/>
              <a:pPr>
                <a:defRPr/>
              </a:pPr>
              <a:t>4</a:t>
            </a:fld>
            <a:endParaRPr lang="en-US"/>
          </a:p>
        </p:txBody>
      </p:sp>
    </p:spTree>
    <p:extLst>
      <p:ext uri="{BB962C8B-B14F-4D97-AF65-F5344CB8AC3E}">
        <p14:creationId xmlns:p14="http://schemas.microsoft.com/office/powerpoint/2010/main" val="2182683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四角形 200"/>
          <p:cNvSpPr>
            <a:spLocks noGrp="1" noRot="1" noChangeAspect="1" noChangeArrowheads="1" noTextEdit="1"/>
          </p:cNvSpPr>
          <p:nvPr>
            <p:ph type="sldImg" idx="2"/>
          </p:nvPr>
        </p:nvSpPr>
        <p:spPr>
          <a:prstGeom prst="rect">
            <a:avLst/>
          </a:prstGeom>
        </p:spPr>
        <p:txBody>
          <a:bodyPr/>
          <a:lstStyle/>
          <a:p>
            <a:endParaRPr kumimoji="1" lang="ja-JP" altLang="en-US"/>
          </a:p>
        </p:txBody>
      </p:sp>
      <p:sp>
        <p:nvSpPr>
          <p:cNvPr id="1169" name="四角形 201"/>
          <p:cNvSpPr>
            <a:spLocks noGrp="1" noChangeArrowheads="1"/>
          </p:cNvSpPr>
          <p:nvPr>
            <p:ph type="body" sz="quarter" idx="3"/>
          </p:nvPr>
        </p:nvSpPr>
        <p:spPr>
          <a:prstGeom prst="rect">
            <a:avLst/>
          </a:prstGeom>
        </p:spPr>
        <p:txBody>
          <a:bodyPr/>
          <a:lstStyle/>
          <a:p>
            <a:endParaRPr kumimoji="1" lang="ja-JP" altLang="en-US"/>
          </a:p>
        </p:txBody>
      </p:sp>
      <p:sp>
        <p:nvSpPr>
          <p:cNvPr id="1170" name="四角形 202"/>
          <p:cNvSpPr>
            <a:spLocks noGrp="1" noChangeArrowheads="1"/>
          </p:cNvSpPr>
          <p:nvPr>
            <p:ph type="sldNum" sz="quarter" idx="5"/>
          </p:nvPr>
        </p:nvSpPr>
        <p:spPr>
          <a:prstGeom prst="rect">
            <a:avLst/>
          </a:prstGeom>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D2E840EC-3661-47EA-B292-7ED791E1B58E}" type="slidenum">
              <a:rPr lang="en-US"/>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スライド イメージ プレースホルダー 1"/>
          <p:cNvSpPr>
            <a:spLocks noGrp="1" noRot="1" noChangeAspect="1"/>
          </p:cNvSpPr>
          <p:nvPr>
            <p:ph type="sldImg"/>
          </p:nvPr>
        </p:nvSpPr>
        <p:spPr/>
      </p:sp>
      <p:sp>
        <p:nvSpPr>
          <p:cNvPr id="1215" name="ノート プレースホルダー 2"/>
          <p:cNvSpPr>
            <a:spLocks noGrp="1"/>
          </p:cNvSpPr>
          <p:nvPr>
            <p:ph type="body" idx="1"/>
          </p:nvPr>
        </p:nvSpPr>
        <p:spPr/>
        <p:txBody>
          <a:bodyPr/>
          <a:lstStyle/>
          <a:p>
            <a:endParaRPr kumimoji="1" lang="ja-JP" altLang="en-US"/>
          </a:p>
        </p:txBody>
      </p:sp>
      <p:sp>
        <p:nvSpPr>
          <p:cNvPr id="1216" name="スライド番号プレースホルダー 3"/>
          <p:cNvSpPr>
            <a:spLocks noGrp="1"/>
          </p:cNvSpPr>
          <p:nvPr>
            <p:ph type="sldNum" sz="quarter" idx="10"/>
          </p:nvPr>
        </p:nvSpPr>
        <p:spPr/>
        <p:txBody>
          <a:bodyPr/>
          <a:lstStyle/>
          <a:p>
            <a:pPr>
              <a:defRPr/>
            </a:pPr>
            <a:fld id="{D2E840EC-3661-47EA-B292-7ED791E1B58E}" type="slidenum">
              <a:rPr lang="en-US" smtClean="0"/>
              <a:pPr>
                <a:defRPr/>
              </a:pPr>
              <a:t>6</a:t>
            </a:fld>
            <a:endParaRPr lang="en-US"/>
          </a:p>
        </p:txBody>
      </p:sp>
    </p:spTree>
    <p:extLst>
      <p:ext uri="{BB962C8B-B14F-4D97-AF65-F5344CB8AC3E}">
        <p14:creationId xmlns:p14="http://schemas.microsoft.com/office/powerpoint/2010/main" val="238026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 name="Slide Image Placeholder 1"/>
          <p:cNvSpPr>
            <a:spLocks noGrp="1" noRot="1" noChangeAspect="1"/>
          </p:cNvSpPr>
          <p:nvPr>
            <p:ph type="sldImg"/>
          </p:nvPr>
        </p:nvSpPr>
        <p:spPr/>
      </p:sp>
      <p:sp>
        <p:nvSpPr>
          <p:cNvPr id="1399" name="Notes Placeholder 2"/>
          <p:cNvSpPr>
            <a:spLocks noGrp="1"/>
          </p:cNvSpPr>
          <p:nvPr>
            <p:ph type="body" idx="1"/>
          </p:nvPr>
        </p:nvSpPr>
        <p:spPr/>
        <p:txBody>
          <a:bodyPr/>
          <a:lstStyle/>
          <a:p>
            <a:endParaRPr kumimoji="1" lang="ja-JP" altLang="en-US"/>
          </a:p>
        </p:txBody>
      </p:sp>
      <p:sp>
        <p:nvSpPr>
          <p:cNvPr id="1400" name="Slide Number Placeholder 3"/>
          <p:cNvSpPr>
            <a:spLocks noGrp="1"/>
          </p:cNvSpPr>
          <p:nvPr>
            <p:ph type="sldNum" sz="quarter" idx="5"/>
          </p:nvPr>
        </p:nvSpPr>
        <p:spPr/>
        <p:txBody>
          <a:bodyPr/>
          <a:lstStyle/>
          <a:p>
            <a:pPr>
              <a:defRPr/>
            </a:pPr>
            <a:fld id="{D2E840EC-3661-47EA-B292-7ED791E1B58E}" type="slidenum">
              <a:rPr lang="en-US" smtClean="0"/>
              <a:pPr>
                <a:defRPr/>
              </a:pPr>
              <a:t>7</a:t>
            </a:fld>
            <a:endParaRPr lang="en-US"/>
          </a:p>
        </p:txBody>
      </p:sp>
    </p:spTree>
    <p:extLst>
      <p:ext uri="{BB962C8B-B14F-4D97-AF65-F5344CB8AC3E}">
        <p14:creationId xmlns:p14="http://schemas.microsoft.com/office/powerpoint/2010/main" val="570722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 name="スライド イメージ プレースホルダー 1"/>
          <p:cNvSpPr>
            <a:spLocks noGrp="1" noRot="1" noChangeAspect="1"/>
          </p:cNvSpPr>
          <p:nvPr>
            <p:ph type="sldImg"/>
          </p:nvPr>
        </p:nvSpPr>
        <p:spPr/>
      </p:sp>
      <p:sp>
        <p:nvSpPr>
          <p:cNvPr id="1429" name="ノート プレースホルダー 2"/>
          <p:cNvSpPr>
            <a:spLocks noGrp="1"/>
          </p:cNvSpPr>
          <p:nvPr>
            <p:ph type="body" idx="1"/>
          </p:nvPr>
        </p:nvSpPr>
        <p:spPr/>
        <p:txBody>
          <a:bodyPr/>
          <a:lstStyle/>
          <a:p>
            <a:endParaRPr kumimoji="1" lang="ja-JP" altLang="en-US"/>
          </a:p>
        </p:txBody>
      </p:sp>
      <p:sp>
        <p:nvSpPr>
          <p:cNvPr id="1430" name="スライド番号プレースホルダー 3"/>
          <p:cNvSpPr>
            <a:spLocks noGrp="1"/>
          </p:cNvSpPr>
          <p:nvPr>
            <p:ph type="sldNum" sz="quarter" idx="10"/>
          </p:nvPr>
        </p:nvSpPr>
        <p:spPr/>
        <p:txBody>
          <a:bodyPr/>
          <a:lstStyle/>
          <a:p>
            <a:pPr>
              <a:defRPr/>
            </a:pPr>
            <a:fld id="{D2E840EC-3661-47EA-B292-7ED791E1B58E}" type="slidenum">
              <a:rPr lang="en-US" smtClean="0"/>
              <a:pPr>
                <a:defRPr/>
              </a:pPr>
              <a:t>8</a:t>
            </a:fld>
            <a:endParaRPr lang="en-US"/>
          </a:p>
        </p:txBody>
      </p:sp>
    </p:spTree>
    <p:extLst>
      <p:ext uri="{BB962C8B-B14F-4D97-AF65-F5344CB8AC3E}">
        <p14:creationId xmlns:p14="http://schemas.microsoft.com/office/powerpoint/2010/main" val="3423377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1" name="Slide Image Placeholder 1"/>
          <p:cNvSpPr>
            <a:spLocks noGrp="1" noRot="1" noChangeAspect="1"/>
          </p:cNvSpPr>
          <p:nvPr>
            <p:ph type="sldImg"/>
          </p:nvPr>
        </p:nvSpPr>
        <p:spPr/>
      </p:sp>
      <p:sp>
        <p:nvSpPr>
          <p:cNvPr id="1452" name="Notes Placeholder 2"/>
          <p:cNvSpPr>
            <a:spLocks noGrp="1"/>
          </p:cNvSpPr>
          <p:nvPr>
            <p:ph type="body" idx="1"/>
          </p:nvPr>
        </p:nvSpPr>
        <p:spPr/>
        <p:txBody>
          <a:bodyPr/>
          <a:lstStyle/>
          <a:p>
            <a:endParaRPr kumimoji="1" lang="ja-JP" altLang="en-US"/>
          </a:p>
        </p:txBody>
      </p:sp>
      <p:sp>
        <p:nvSpPr>
          <p:cNvPr id="1453" name="Slide Number Placeholder 3"/>
          <p:cNvSpPr>
            <a:spLocks noGrp="1"/>
          </p:cNvSpPr>
          <p:nvPr>
            <p:ph type="sldNum" sz="quarter" idx="5"/>
          </p:nvPr>
        </p:nvSpPr>
        <p:spPr/>
        <p:txBody>
          <a:bodyPr/>
          <a:lstStyle/>
          <a:p>
            <a:pPr>
              <a:defRPr/>
            </a:pPr>
            <a:fld id="{D2E840EC-3661-47EA-B292-7ED791E1B58E}" type="slidenum">
              <a:rPr lang="en-US" smtClean="0"/>
              <a:pPr>
                <a:defRPr/>
              </a:pPr>
              <a:t>9</a:t>
            </a:fld>
            <a:endParaRPr lang="en-US"/>
          </a:p>
        </p:txBody>
      </p:sp>
    </p:spTree>
    <p:extLst>
      <p:ext uri="{BB962C8B-B14F-4D97-AF65-F5344CB8AC3E}">
        <p14:creationId xmlns:p14="http://schemas.microsoft.com/office/powerpoint/2010/main" val="240816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34" name="Title 1"/>
          <p:cNvSpPr>
            <a:spLocks noGrp="1"/>
          </p:cNvSpPr>
          <p:nvPr>
            <p:ph type="ctrTitle"/>
          </p:nvPr>
        </p:nvSpPr>
        <p:spPr>
          <a:xfrm>
            <a:off x="1080654" y="2130426"/>
            <a:ext cx="10041775" cy="1470025"/>
          </a:xfrm>
          <a:prstGeom prst="rect">
            <a:avLst/>
          </a:prstGeom>
        </p:spPr>
        <p:txBody>
          <a:bodyPr/>
          <a:lstStyle>
            <a:lvl1pPr>
              <a:defRPr>
                <a:latin typeface="Arial"/>
                <a:cs typeface="Arial"/>
              </a:defRPr>
            </a:lvl1pPr>
          </a:lstStyle>
          <a:p>
            <a:r>
              <a:rPr lang="en-US" dirty="0"/>
              <a:t>Click to edit Master title style</a:t>
            </a:r>
            <a:endParaRPr lang="en-GB" dirty="0"/>
          </a:p>
        </p:txBody>
      </p:sp>
      <p:sp>
        <p:nvSpPr>
          <p:cNvPr id="1035" name="Subtitle 2"/>
          <p:cNvSpPr>
            <a:spLocks noGrp="1"/>
          </p:cNvSpPr>
          <p:nvPr>
            <p:ph type="subTitle" idx="1"/>
          </p:nvPr>
        </p:nvSpPr>
        <p:spPr>
          <a:xfrm>
            <a:off x="1989513" y="3886200"/>
            <a:ext cx="822405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1036" name="Rectangle 74"/>
          <p:cNvSpPr>
            <a:spLocks noGrp="1" noChangeArrowheads="1"/>
          </p:cNvSpPr>
          <p:nvPr userDrawn="1">
            <p:ph type="sldNum" sz="quarter" idx="2"/>
          </p:nvPr>
        </p:nvSpPr>
        <p:spPr>
          <a:xfrm>
            <a:off x="11396651" y="6363061"/>
            <a:ext cx="652358" cy="40551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1">
                <a:solidFill>
                  <a:schemeClr val="tx1">
                    <a:lumMod val="50000"/>
                    <a:lumOff val="50000"/>
                  </a:schemeClr>
                </a:solidFill>
                <a:latin typeface="Arial"/>
                <a:cs typeface="Arial"/>
              </a:defRPr>
            </a:lvl1pPr>
          </a:lstStyle>
          <a:p>
            <a:pPr>
              <a:defRPr/>
            </a:pPr>
            <a:fld id="{47E33C82-C2A6-478E-8FB2-E20C8DB41475}"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38" name="Title 1"/>
          <p:cNvSpPr>
            <a:spLocks noGrp="1"/>
          </p:cNvSpPr>
          <p:nvPr>
            <p:ph type="title"/>
          </p:nvPr>
        </p:nvSpPr>
        <p:spPr>
          <a:xfrm>
            <a:off x="3352800" y="132628"/>
            <a:ext cx="7772400" cy="667472"/>
          </a:xfrm>
          <a:prstGeom prst="rect">
            <a:avLst/>
          </a:prstGeom>
        </p:spPr>
        <p:txBody>
          <a:bodyPr/>
          <a:lstStyle>
            <a:lvl1pPr>
              <a:defRPr sz="4000">
                <a:latin typeface="Arial"/>
                <a:cs typeface="Arial"/>
              </a:defRPr>
            </a:lvl1pPr>
          </a:lstStyle>
          <a:p>
            <a:r>
              <a:rPr lang="en-US" dirty="0"/>
              <a:t>Click to edit Master title style</a:t>
            </a:r>
            <a:endParaRPr lang="en-GB" dirty="0"/>
          </a:p>
        </p:txBody>
      </p:sp>
      <p:sp>
        <p:nvSpPr>
          <p:cNvPr id="1039"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40" name="Rectangle 6"/>
          <p:cNvSpPr>
            <a:spLocks noGrp="1" noChangeArrowheads="1"/>
          </p:cNvSpPr>
          <p:nvPr>
            <p:ph type="sldNum" sz="quarter" idx="10"/>
          </p:nvPr>
        </p:nvSpPr>
        <p:spPr>
          <a:ln/>
        </p:spPr>
        <p:txBody>
          <a:bodyPr/>
          <a:lstStyle>
            <a:lvl1pPr>
              <a:defRPr/>
            </a:lvl1pPr>
          </a:lstStyle>
          <a:p>
            <a:pPr>
              <a:defRPr/>
            </a:pPr>
            <a:fld id="{DA28AC38-E0E8-49D7-B2FE-71FD7C42C09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dirty="0"/>
              <a:t>Click to edit Master title style</a:t>
            </a:r>
            <a:endParaRPr lang="en-GB" dirty="0"/>
          </a:p>
        </p:txBody>
      </p:sp>
      <p:sp>
        <p:nvSpPr>
          <p:cNvPr id="104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044" name="Rectangle 6"/>
          <p:cNvSpPr>
            <a:spLocks noGrp="1" noChangeArrowheads="1"/>
          </p:cNvSpPr>
          <p:nvPr>
            <p:ph type="sldNum" sz="quarter" idx="10"/>
          </p:nvPr>
        </p:nvSpPr>
        <p:spPr>
          <a:ln/>
        </p:spPr>
        <p:txBody>
          <a:bodyPr/>
          <a:lstStyle>
            <a:lvl1pPr>
              <a:defRPr/>
            </a:lvl1pPr>
          </a:lstStyle>
          <a:p>
            <a:pPr>
              <a:defRPr/>
            </a:pPr>
            <a:fld id="{62C94469-C24B-4485-9554-864CA5BFE27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6"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1047"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48"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49" name="Rectangle 6"/>
          <p:cNvSpPr>
            <a:spLocks noGrp="1" noChangeArrowheads="1"/>
          </p:cNvSpPr>
          <p:nvPr>
            <p:ph type="sldNum" sz="quarter" idx="10"/>
          </p:nvPr>
        </p:nvSpPr>
        <p:spPr>
          <a:ln/>
        </p:spPr>
        <p:txBody>
          <a:bodyPr/>
          <a:lstStyle>
            <a:lvl1pPr>
              <a:defRPr/>
            </a:lvl1pPr>
          </a:lstStyle>
          <a:p>
            <a:pPr>
              <a:defRPr/>
            </a:pPr>
            <a:fld id="{D4866AD1-022E-4E0E-AE7E-C7A6C4DD8D0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51"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1052"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53"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54"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55"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56" name="Rectangle 6"/>
          <p:cNvSpPr>
            <a:spLocks noGrp="1" noChangeArrowheads="1"/>
          </p:cNvSpPr>
          <p:nvPr>
            <p:ph type="sldNum" sz="quarter" idx="10"/>
          </p:nvPr>
        </p:nvSpPr>
        <p:spPr>
          <a:ln/>
        </p:spPr>
        <p:txBody>
          <a:bodyPr/>
          <a:lstStyle>
            <a:lvl1pPr>
              <a:defRPr/>
            </a:lvl1pPr>
          </a:lstStyle>
          <a:p>
            <a:pPr>
              <a:defRPr/>
            </a:pPr>
            <a:fld id="{0D0EA962-5ACB-4E0A-B99B-F2A901C157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58" name="Rectangle 6"/>
          <p:cNvSpPr>
            <a:spLocks noGrp="1" noChangeArrowheads="1"/>
          </p:cNvSpPr>
          <p:nvPr>
            <p:ph type="sldNum" sz="quarter" idx="10"/>
          </p:nvPr>
        </p:nvSpPr>
        <p:spPr>
          <a:ln/>
        </p:spPr>
        <p:txBody>
          <a:bodyPr/>
          <a:lstStyle>
            <a:lvl1pPr>
              <a:defRPr/>
            </a:lvl1pPr>
          </a:lstStyle>
          <a:p>
            <a:pPr>
              <a:defRPr/>
            </a:pPr>
            <a:fld id="{D24831DE-8CB6-4B98-B2F1-D4EBA8FF1804}" type="slidenum">
              <a:rPr lang="en-US"/>
              <a:pPr>
                <a:defRPr/>
              </a:pPr>
              <a:t>‹#›</a:t>
            </a:fld>
            <a:endParaRPr lang="en-US"/>
          </a:p>
        </p:txBody>
      </p:sp>
      <p:sp>
        <p:nvSpPr>
          <p:cNvPr id="1059" name="Title 1"/>
          <p:cNvSpPr txBox="1"/>
          <p:nvPr userDrawn="1"/>
        </p:nvSpPr>
        <p:spPr>
          <a:xfrm>
            <a:off x="3352800" y="132628"/>
            <a:ext cx="7772400" cy="667472"/>
          </a:xfrm>
          <a:prstGeom prst="rect">
            <a:avLst/>
          </a:prstGeom>
        </p:spPr>
        <p:txBody>
          <a:bodyPr/>
          <a:lstStyle>
            <a:lvl1pPr algn="ctr" rtl="0" eaLnBrk="0" fontAlgn="base" hangingPunct="0">
              <a:spcBef>
                <a:spcPct val="0"/>
              </a:spcBef>
              <a:spcAft>
                <a:spcPct val="0"/>
              </a:spcAft>
              <a:defRPr sz="4000">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Click to edit Master title style</a:t>
            </a:r>
            <a:endParaRPr lang="en-GB" kern="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609600" y="914400"/>
            <a:ext cx="10972800" cy="5257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6" name="Rectangle 6"/>
          <p:cNvSpPr>
            <a:spLocks noGrp="1" noChangeArrowheads="1"/>
          </p:cNvSpPr>
          <p:nvPr>
            <p:ph type="sldNum" sz="quarter" idx="4"/>
          </p:nvPr>
        </p:nvSpPr>
        <p:spPr>
          <a:xfrm>
            <a:off x="11396651" y="6363061"/>
            <a:ext cx="652358" cy="40551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1">
                <a:solidFill>
                  <a:schemeClr val="tx1">
                    <a:lumMod val="50000"/>
                    <a:lumOff val="50000"/>
                  </a:schemeClr>
                </a:solidFill>
                <a:latin typeface="Arial"/>
                <a:cs typeface="Arial"/>
              </a:defRPr>
            </a:lvl1pPr>
          </a:lstStyle>
          <a:p>
            <a:pPr>
              <a:defRPr/>
            </a:pPr>
            <a:fld id="{47E33C82-C2A6-478E-8FB2-E20C8DB41475}" type="slidenum">
              <a:rPr lang="en-US" smtClean="0"/>
              <a:pPr>
                <a:defRPr/>
              </a:pPr>
              <a:t>‹#›</a:t>
            </a:fld>
            <a:endParaRPr lang="en-US" dirty="0"/>
          </a:p>
        </p:txBody>
      </p:sp>
      <p:sp>
        <p:nvSpPr>
          <p:cNvPr id="1027" name="Rectangle 7"/>
          <p:cNvSpPr>
            <a:spLocks noChangeArrowheads="1"/>
          </p:cNvSpPr>
          <p:nvPr/>
        </p:nvSpPr>
        <p:spPr>
          <a:xfrm>
            <a:off x="609600" y="1147156"/>
            <a:ext cx="10972800" cy="5177444"/>
          </a:xfrm>
          <a:prstGeom prst="rect">
            <a:avLst/>
          </a:prstGeom>
          <a:noFill/>
          <a:ln w="9525">
            <a:noFill/>
            <a:miter lim="800000"/>
            <a:headEnd/>
            <a:tailEnd/>
          </a:ln>
          <a:effectLst/>
        </p:spPr>
        <p:txBody>
          <a:bodyPr/>
          <a:lstStyle/>
          <a:p>
            <a:pPr marL="342900" indent="-342900">
              <a:spcBef>
                <a:spcPct val="20000"/>
              </a:spcBef>
              <a:buClr>
                <a:srgbClr val="FF0000"/>
              </a:buClr>
              <a:buFont typeface="Wingdings" pitchFamily="2" charset="2"/>
              <a:buChar char="v"/>
              <a:defRPr/>
            </a:pPr>
            <a:endParaRPr lang="en-GB" sz="3200"/>
          </a:p>
        </p:txBody>
      </p:sp>
      <p:sp>
        <p:nvSpPr>
          <p:cNvPr id="1028" name="Rectangle 8"/>
          <p:cNvSpPr>
            <a:spLocks noChangeArrowheads="1"/>
          </p:cNvSpPr>
          <p:nvPr/>
        </p:nvSpPr>
        <p:spPr>
          <a:xfrm>
            <a:off x="3347049" y="6408718"/>
            <a:ext cx="5497902" cy="232756"/>
          </a:xfrm>
          <a:prstGeom prst="rect">
            <a:avLst/>
          </a:prstGeom>
          <a:noFill/>
          <a:ln w="9525">
            <a:noFill/>
            <a:miter lim="800000"/>
            <a:headEnd/>
            <a:tailEnd/>
          </a:ln>
          <a:effectLst/>
        </p:spPr>
        <p:txBody>
          <a:bodyPr/>
          <a:lstStyle/>
          <a:p>
            <a:pPr algn="ctr">
              <a:defRPr/>
            </a:pPr>
            <a:r>
              <a:rPr lang="en-US" sz="1000" b="0" dirty="0"/>
              <a:t>27 February – 3 March 2023</a:t>
            </a:r>
            <a:r>
              <a:rPr lang="it-IT" sz="1000" b="0" dirty="0"/>
              <a:t>, GSICS Annual Meeting (Hybrid), College Park, MD, USA</a:t>
            </a:r>
            <a:endParaRPr lang="en-US" sz="1000" b="0" dirty="0"/>
          </a:p>
        </p:txBody>
      </p:sp>
      <p:sp>
        <p:nvSpPr>
          <p:cNvPr id="1029" name="Line 11"/>
          <p:cNvSpPr>
            <a:spLocks noChangeShapeType="1"/>
          </p:cNvSpPr>
          <p:nvPr/>
        </p:nvSpPr>
        <p:spPr>
          <a:xfrm flipV="1">
            <a:off x="609600" y="6324600"/>
            <a:ext cx="10972800" cy="0"/>
          </a:xfrm>
          <a:prstGeom prst="line">
            <a:avLst/>
          </a:prstGeom>
          <a:noFill/>
          <a:ln w="38100">
            <a:solidFill>
              <a:srgbClr val="0000FF"/>
            </a:solidFill>
            <a:round/>
            <a:headEnd/>
            <a:tailEnd/>
          </a:ln>
          <a:effectLst/>
        </p:spPr>
        <p:txBody>
          <a:bodyPr/>
          <a:lstStyle/>
          <a:p>
            <a:pPr>
              <a:defRPr/>
            </a:pPr>
            <a:endParaRPr lang="en-GB"/>
          </a:p>
        </p:txBody>
      </p:sp>
      <p:sp>
        <p:nvSpPr>
          <p:cNvPr id="1030" name="Rectangle 13"/>
          <p:cNvSpPr>
            <a:spLocks noChangeArrowheads="1"/>
          </p:cNvSpPr>
          <p:nvPr/>
        </p:nvSpPr>
        <p:spPr>
          <a:xfrm>
            <a:off x="8737600" y="6477001"/>
            <a:ext cx="2844800" cy="244475"/>
          </a:xfrm>
          <a:prstGeom prst="rect">
            <a:avLst/>
          </a:prstGeom>
          <a:noFill/>
          <a:ln w="9525">
            <a:noFill/>
            <a:miter lim="800000"/>
            <a:headEnd/>
            <a:tailEnd/>
          </a:ln>
          <a:effectLst/>
        </p:spPr>
        <p:txBody>
          <a:bodyPr/>
          <a:lstStyle/>
          <a:p>
            <a:pPr algn="r">
              <a:defRPr/>
            </a:pPr>
            <a:endParaRPr lang="en-GB" sz="1400"/>
          </a:p>
        </p:txBody>
      </p:sp>
      <p:sp>
        <p:nvSpPr>
          <p:cNvPr id="1031" name="Rectangle 8"/>
          <p:cNvSpPr>
            <a:spLocks noChangeArrowheads="1"/>
          </p:cNvSpPr>
          <p:nvPr userDrawn="1"/>
        </p:nvSpPr>
        <p:spPr>
          <a:xfrm>
            <a:off x="609600" y="6400801"/>
            <a:ext cx="2748951" cy="232756"/>
          </a:xfrm>
          <a:prstGeom prst="rect">
            <a:avLst/>
          </a:prstGeom>
          <a:noFill/>
          <a:ln w="9525">
            <a:noFill/>
            <a:miter lim="800000"/>
            <a:headEnd/>
            <a:tailEnd/>
          </a:ln>
          <a:effectLst/>
        </p:spPr>
        <p:txBody>
          <a:bodyPr/>
          <a:lstStyle/>
          <a:p>
            <a:pPr>
              <a:defRPr/>
            </a:pPr>
            <a:r>
              <a:rPr lang="en-US" sz="1000" b="1" dirty="0">
                <a:latin typeface="Arial"/>
                <a:cs typeface="Arial"/>
              </a:rPr>
              <a:t>GRWG (IR) sub-group meeting</a:t>
            </a:r>
            <a:endParaRPr>
              <a:latin typeface="Arial"/>
            </a:endParaRPr>
          </a:p>
        </p:txBody>
      </p:sp>
      <p:pic>
        <p:nvPicPr>
          <p:cNvPr id="1032" name="Picture 4" descr="http://gsics.atmos.umd.edu/pub/Development/Logos/GSICS180px.png"/>
          <p:cNvPicPr>
            <a:picLocks noChangeAspect="1" noChangeArrowheads="1"/>
          </p:cNvPicPr>
          <p:nvPr userDrawn="1"/>
        </p:nvPicPr>
        <p:blipFill>
          <a:blip r:embed="rId8"/>
          <a:stretch>
            <a:fillRect/>
          </a:stretch>
        </p:blipFill>
        <p:spPr>
          <a:xfrm>
            <a:off x="68233" y="102700"/>
            <a:ext cx="1714500" cy="695325"/>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data.jma.go.jp/mscweb/en/oper/healthcheck/%5bL1%5dValidation_H9_processing_forMSCWEB.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data.jma.go.jp/mscweb/en/oper/event_H9.html" TargetMode="External"/><Relationship Id="rId4" Type="http://schemas.openxmlformats.org/officeDocument/2006/relationships/hyperlink" Target="https://www.data.jma.go.jp/mscweb/en/oper/calibration/calibration_portal.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data.jma.go.jp/mscweb/en/oper/event_H9.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www.data.jma.go.jp/mscweb/en/oper/healthcheck/%5bL1%5dValidation_H9_processing_forMSCWEB.pdf"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data.jma.go.jp/mscweb/en/oper/healthcheck/%5bL1%5dValidation_H9_processing_forMSCWEB.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 name="Rectangle 2"/>
          <p:cNvSpPr>
            <a:spLocks noGrp="1" noChangeArrowheads="1"/>
          </p:cNvSpPr>
          <p:nvPr>
            <p:ph type="ctrTitle"/>
          </p:nvPr>
        </p:nvSpPr>
        <p:spPr>
          <a:xfrm>
            <a:off x="1716390" y="1335577"/>
            <a:ext cx="8759219" cy="1439380"/>
          </a:xfrm>
          <a:noFill/>
          <a:ln>
            <a:miter lim="800000"/>
            <a:headEnd/>
            <a:tailEnd/>
          </a:ln>
        </p:spPr>
        <p:txBody>
          <a:bodyPr vert="horz" wrap="square" lIns="91440" tIns="45720" rIns="91440" bIns="45720" numCol="1" anchor="t" anchorCtr="0" compatLnSpc="1">
            <a:prstTxWarp prst="textNoShape">
              <a:avLst/>
            </a:prstTxWarp>
          </a:bodyPr>
          <a:lstStyle/>
          <a:p>
            <a:pPr algn="l"/>
            <a:r>
              <a:rPr lang="ja-JP" altLang="en-US"/>
              <a:t>GEO-GEO analysis of </a:t>
            </a:r>
          </a:p>
          <a:p>
            <a:pPr algn="l"/>
            <a:r>
              <a:rPr lang="ja-JP" altLang="en-US"/>
              <a:t>Himawari-8/9 parallel observation</a:t>
            </a:r>
          </a:p>
          <a:p>
            <a:pPr eaLnBrk="1" hangingPunct="1"/>
            <a:endParaRPr lang="en-US" sz="4000" i="1" dirty="0">
              <a:solidFill>
                <a:srgbClr val="0C45E4"/>
              </a:solidFill>
            </a:endParaRPr>
          </a:p>
        </p:txBody>
      </p:sp>
      <p:sp>
        <p:nvSpPr>
          <p:cNvPr id="1074" name="Rectangle 3"/>
          <p:cNvSpPr>
            <a:spLocks noGrp="1" noChangeArrowheads="1"/>
          </p:cNvSpPr>
          <p:nvPr>
            <p:ph type="subTitle" idx="1"/>
          </p:nvPr>
        </p:nvSpPr>
        <p:spPr>
          <a:xfrm>
            <a:off x="1402303" y="4260034"/>
            <a:ext cx="9387400" cy="563288"/>
          </a:xfrm>
        </p:spPr>
        <p:txBody>
          <a:bodyPr/>
          <a:lstStyle/>
          <a:p>
            <a:pPr eaLnBrk="1" hangingPunct="1">
              <a:lnSpc>
                <a:spcPct val="80000"/>
              </a:lnSpc>
            </a:pPr>
            <a:endParaRPr lang="en-US" altLang="zh-CN" sz="2000" b="1" dirty="0">
              <a:ea typeface="宋体" pitchFamily="2" charset="-122"/>
            </a:endParaRPr>
          </a:p>
          <a:p>
            <a:pPr eaLnBrk="1" hangingPunct="1">
              <a:lnSpc>
                <a:spcPct val="80000"/>
              </a:lnSpc>
            </a:pPr>
            <a:r>
              <a:rPr lang="en-US" altLang="zh-CN" sz="2000" b="1" dirty="0">
                <a:ea typeface="宋体" pitchFamily="2" charset="-122"/>
              </a:rPr>
              <a:t>OKUYAMA Arata and KODERA Kazuki</a:t>
            </a:r>
            <a:endParaRPr lang="en-US" altLang="en-US" sz="1200" b="1" dirty="0">
              <a:latin typeface="Arial" panose="020B0604020202020204" pitchFamily="34" charset="0"/>
            </a:endParaRPr>
          </a:p>
        </p:txBody>
      </p:sp>
      <p:sp>
        <p:nvSpPr>
          <p:cNvPr id="1075" name="Rectangle 3"/>
          <p:cNvSpPr txBox="1">
            <a:spLocks noChangeArrowheads="1"/>
          </p:cNvSpPr>
          <p:nvPr/>
        </p:nvSpPr>
        <p:spPr>
          <a:xfrm>
            <a:off x="1513136" y="4823322"/>
            <a:ext cx="9387400" cy="11253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FF0000"/>
              </a:buClr>
              <a:buFont typeface="Wingdings" pitchFamily="2" charset="2"/>
              <a:buNone/>
              <a:defRPr sz="3200">
                <a:solidFill>
                  <a:schemeClr val="tx1"/>
                </a:solidFill>
                <a:latin typeface="Times New Roman" panose="02020603050405020304" pitchFamily="18" charset="0"/>
                <a:ea typeface="+mn-ea"/>
                <a:cs typeface="Times New Roman" panose="02020603050405020304" pitchFamily="18" charset="0"/>
              </a:defRPr>
            </a:lvl1pPr>
            <a:lvl2pPr marL="457200" indent="0" algn="ctr" rtl="0" eaLnBrk="0" fontAlgn="base" hangingPunct="0">
              <a:spcBef>
                <a:spcPct val="20000"/>
              </a:spcBef>
              <a:spcAft>
                <a:spcPct val="0"/>
              </a:spcAft>
              <a:buClr>
                <a:srgbClr val="006600"/>
              </a:buClr>
              <a:buFont typeface="Wingdings" pitchFamily="2" charset="2"/>
              <a:buNone/>
              <a:defRPr sz="2800">
                <a:solidFill>
                  <a:schemeClr val="tx1"/>
                </a:solidFill>
                <a:latin typeface="Times New Roman" panose="02020603050405020304" pitchFamily="18" charset="0"/>
                <a:cs typeface="Times New Roman" panose="02020603050405020304" pitchFamily="18" charset="0"/>
              </a:defRPr>
            </a:lvl2pPr>
            <a:lvl3pPr marL="914400" indent="0" algn="ctr" rtl="0" eaLnBrk="0" fontAlgn="base" hangingPunct="0">
              <a:spcBef>
                <a:spcPct val="20000"/>
              </a:spcBef>
              <a:spcAft>
                <a:spcPct val="0"/>
              </a:spcAft>
              <a:buNone/>
              <a:defRPr sz="2400">
                <a:solidFill>
                  <a:schemeClr val="tx1"/>
                </a:solidFill>
                <a:latin typeface="Times New Roman" panose="02020603050405020304" pitchFamily="18" charset="0"/>
                <a:cs typeface="Times New Roman" panose="02020603050405020304" pitchFamily="18" charset="0"/>
              </a:defRPr>
            </a:lvl3pPr>
            <a:lvl4pPr marL="13716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4pPr>
            <a:lvl5pPr marL="18288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lnSpc>
                <a:spcPct val="80000"/>
              </a:lnSpc>
            </a:pPr>
            <a:endParaRPr lang="en-US" altLang="zh-CN" sz="2000" b="0" kern="0" dirty="0">
              <a:latin typeface="Arial"/>
              <a:ea typeface="宋体" pitchFamily="2" charset="-122"/>
              <a:cs typeface="Arial"/>
            </a:endParaRPr>
          </a:p>
          <a:p>
            <a:pPr eaLnBrk="1" hangingPunct="1">
              <a:lnSpc>
                <a:spcPct val="80000"/>
              </a:lnSpc>
            </a:pPr>
            <a:r>
              <a:rPr lang="en-US" altLang="zh-CN" sz="2000" b="0" kern="0" dirty="0">
                <a:latin typeface="Arial"/>
                <a:ea typeface="宋体" pitchFamily="2" charset="-122"/>
                <a:cs typeface="Arial"/>
              </a:rPr>
              <a:t>Meteorological satellite center of Japan meteorological agency</a:t>
            </a:r>
            <a:endParaRPr b="0" dirty="0">
              <a:latin typeface="Arial"/>
              <a:cs typeface="Arial"/>
            </a:endParaRPr>
          </a:p>
          <a:p>
            <a:pPr eaLnBrk="1" hangingPunct="1">
              <a:lnSpc>
                <a:spcPct val="80000"/>
              </a:lnSpc>
            </a:pPr>
            <a:endParaRPr lang="en-US" altLang="en-US" sz="1200" b="0" kern="0" dirty="0">
              <a:latin typeface="Arial"/>
              <a:cs typeface="Arial"/>
            </a:endParaRPr>
          </a:p>
        </p:txBody>
      </p:sp>
    </p:spTree>
    <p:extLst>
      <p:ext uri="{BB962C8B-B14F-4D97-AF65-F5344CB8AC3E}">
        <p14:creationId xmlns:p14="http://schemas.microsoft.com/office/powerpoint/2010/main" val="238456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5" name="図 1"/>
          <p:cNvPicPr>
            <a:picLocks noChangeAspect="1"/>
          </p:cNvPicPr>
          <p:nvPr/>
        </p:nvPicPr>
        <p:blipFill>
          <a:blip r:embed="rId3"/>
          <a:stretch>
            <a:fillRect/>
          </a:stretch>
        </p:blipFill>
        <p:spPr>
          <a:xfrm>
            <a:off x="7256" y="1486183"/>
            <a:ext cx="12192000" cy="4572000"/>
          </a:xfrm>
          <a:prstGeom prst="rect">
            <a:avLst/>
          </a:prstGeom>
        </p:spPr>
      </p:pic>
      <p:sp>
        <p:nvSpPr>
          <p:cNvPr id="1456" name="Title 1"/>
          <p:cNvSpPr>
            <a:spLocks noGrp="1"/>
          </p:cNvSpPr>
          <p:nvPr>
            <p:ph type="title"/>
          </p:nvPr>
        </p:nvSpPr>
        <p:spPr>
          <a:xfrm>
            <a:off x="1885950" y="132628"/>
            <a:ext cx="10029825" cy="667472"/>
          </a:xfrm>
        </p:spPr>
        <p:txBody>
          <a:bodyPr/>
          <a:lstStyle/>
          <a:p>
            <a:r>
              <a:rPr lang="ja-JP" altLang="en-US" b="1" dirty="0"/>
              <a:t>GEO-GEO (Diurnal va</a:t>
            </a:r>
            <a:r>
              <a:rPr lang="en-US" altLang="ja-JP" b="1" dirty="0"/>
              <a:t>r</a:t>
            </a:r>
            <a:r>
              <a:rPr lang="ja-JP" altLang="en-US" b="1" dirty="0"/>
              <a:t>iation)</a:t>
            </a:r>
            <a:endParaRPr lang="en-US" b="1" dirty="0"/>
          </a:p>
        </p:txBody>
      </p:sp>
      <p:sp>
        <p:nvSpPr>
          <p:cNvPr id="1457" name="Content Placeholder 2"/>
          <p:cNvSpPr>
            <a:spLocks noGrp="1"/>
          </p:cNvSpPr>
          <p:nvPr>
            <p:ph idx="1"/>
          </p:nvPr>
        </p:nvSpPr>
        <p:spPr>
          <a:xfrm>
            <a:off x="6343177" y="4774454"/>
            <a:ext cx="5704544" cy="1463511"/>
          </a:xfrm>
        </p:spPr>
        <p:txBody>
          <a:bodyPr>
            <a:normAutofit fontScale="47500" lnSpcReduction="20000"/>
          </a:bodyPr>
          <a:lstStyle/>
          <a:p>
            <a:pPr lvl="0">
              <a:lnSpc>
                <a:spcPct val="120000"/>
              </a:lnSpc>
            </a:pPr>
            <a:r>
              <a:rPr lang="en-GB" sz="3600" dirty="0"/>
              <a:t>Amplitude of the diurnal variation </a:t>
            </a:r>
            <a:r>
              <a:rPr lang="en-GB" sz="3600" dirty="0" err="1"/>
              <a:t>wrt</a:t>
            </a:r>
            <a:r>
              <a:rPr lang="en-GB" sz="3600" dirty="0"/>
              <a:t>. AHI8 is around order of 10</a:t>
            </a:r>
            <a:r>
              <a:rPr lang="en-GB" sz="3600" baseline="30000" dirty="0"/>
              <a:t>-2</a:t>
            </a:r>
            <a:r>
              <a:rPr lang="en-GB" sz="3600" dirty="0"/>
              <a:t> K except for B07 and B16.</a:t>
            </a:r>
          </a:p>
          <a:p>
            <a:pPr lvl="0">
              <a:lnSpc>
                <a:spcPct val="120000"/>
              </a:lnSpc>
            </a:pPr>
            <a:r>
              <a:rPr lang="en-GB" sz="3600" dirty="0"/>
              <a:t>AHI8 and AHI9 change a position of space-look for calibration reference before 03UTC and 15UTC.</a:t>
            </a:r>
          </a:p>
          <a:p>
            <a:pPr lvl="0">
              <a:lnSpc>
                <a:spcPct val="120000"/>
              </a:lnSpc>
            </a:pPr>
            <a:endParaRPr lang="en-GB" sz="3600" dirty="0"/>
          </a:p>
        </p:txBody>
      </p:sp>
      <p:sp>
        <p:nvSpPr>
          <p:cNvPr id="1458" name="Slide Number Placeholder 3"/>
          <p:cNvSpPr>
            <a:spLocks noGrp="1"/>
          </p:cNvSpPr>
          <p:nvPr>
            <p:ph type="sldNum" sz="quarter" idx="10"/>
          </p:nvPr>
        </p:nvSpPr>
        <p:spPr/>
        <p:txBody>
          <a:bodyPr/>
          <a:lstStyle/>
          <a:p>
            <a:pPr>
              <a:defRPr/>
            </a:pPr>
            <a:fld id="{DA28AC38-E0E8-49D7-B2FE-71FD7C42C09E}" type="slidenum">
              <a:rPr lang="en-US" smtClean="0"/>
              <a:pPr>
                <a:defRPr/>
              </a:pPr>
              <a:t>10</a:t>
            </a:fld>
            <a:endParaRPr lang="en-US"/>
          </a:p>
        </p:txBody>
      </p:sp>
      <p:sp>
        <p:nvSpPr>
          <p:cNvPr id="1459" name="テキスト ボックス 246"/>
          <p:cNvSpPr txBox="1"/>
          <p:nvPr/>
        </p:nvSpPr>
        <p:spPr>
          <a:xfrm>
            <a:off x="23232" y="2372097"/>
            <a:ext cx="412270" cy="253023"/>
          </a:xfrm>
          <a:prstGeom prst="rect">
            <a:avLst/>
          </a:prstGeom>
          <a:noFill/>
        </p:spPr>
        <p:txBody>
          <a:bodyPr wrap="square">
            <a:spAutoFit/>
          </a:bodyPr>
          <a:lstStyle/>
          <a:p>
            <a:r>
              <a:rPr lang="ja-JP" altLang="en-US" sz="1050" b="1"/>
              <a:t>0.5</a:t>
            </a:r>
          </a:p>
        </p:txBody>
      </p:sp>
      <p:sp>
        <p:nvSpPr>
          <p:cNvPr id="1460" name="テキスト ボックス 247"/>
          <p:cNvSpPr txBox="1"/>
          <p:nvPr/>
        </p:nvSpPr>
        <p:spPr>
          <a:xfrm>
            <a:off x="3027221" y="1704132"/>
            <a:ext cx="505614" cy="253023"/>
          </a:xfrm>
          <a:prstGeom prst="rect">
            <a:avLst/>
          </a:prstGeom>
          <a:noFill/>
        </p:spPr>
        <p:txBody>
          <a:bodyPr wrap="square">
            <a:spAutoFit/>
          </a:bodyPr>
          <a:lstStyle/>
          <a:p>
            <a:r>
              <a:rPr lang="ja-JP" altLang="en-US" sz="1050" b="1"/>
              <a:t>-0.01</a:t>
            </a:r>
          </a:p>
        </p:txBody>
      </p:sp>
      <p:sp>
        <p:nvSpPr>
          <p:cNvPr id="1461" name="テキスト ボックス 248"/>
          <p:cNvSpPr txBox="1"/>
          <p:nvPr/>
        </p:nvSpPr>
        <p:spPr>
          <a:xfrm>
            <a:off x="3027221" y="2498608"/>
            <a:ext cx="583401" cy="253023"/>
          </a:xfrm>
          <a:prstGeom prst="rect">
            <a:avLst/>
          </a:prstGeom>
          <a:noFill/>
        </p:spPr>
        <p:txBody>
          <a:bodyPr wrap="square">
            <a:spAutoFit/>
          </a:bodyPr>
          <a:lstStyle/>
          <a:p>
            <a:r>
              <a:rPr lang="ja-JP" altLang="en-US" sz="1050" b="1"/>
              <a:t>-0.05</a:t>
            </a:r>
          </a:p>
        </p:txBody>
      </p:sp>
      <p:sp>
        <p:nvSpPr>
          <p:cNvPr id="1462" name="テキスト ボックス 249"/>
          <p:cNvSpPr txBox="1"/>
          <p:nvPr/>
        </p:nvSpPr>
        <p:spPr>
          <a:xfrm>
            <a:off x="6091330" y="1655755"/>
            <a:ext cx="505614" cy="253023"/>
          </a:xfrm>
          <a:prstGeom prst="rect">
            <a:avLst/>
          </a:prstGeom>
          <a:noFill/>
        </p:spPr>
        <p:txBody>
          <a:bodyPr wrap="square">
            <a:spAutoFit/>
          </a:bodyPr>
          <a:lstStyle/>
          <a:p>
            <a:r>
              <a:rPr lang="ja-JP" altLang="en-US" sz="1050" b="1" dirty="0"/>
              <a:t>0.37</a:t>
            </a:r>
          </a:p>
        </p:txBody>
      </p:sp>
      <p:sp>
        <p:nvSpPr>
          <p:cNvPr id="1463" name="テキスト ボックス 250"/>
          <p:cNvSpPr txBox="1"/>
          <p:nvPr/>
        </p:nvSpPr>
        <p:spPr>
          <a:xfrm>
            <a:off x="6091330" y="2423775"/>
            <a:ext cx="583401" cy="253023"/>
          </a:xfrm>
          <a:prstGeom prst="rect">
            <a:avLst/>
          </a:prstGeom>
          <a:noFill/>
        </p:spPr>
        <p:txBody>
          <a:bodyPr wrap="square">
            <a:spAutoFit/>
          </a:bodyPr>
          <a:lstStyle/>
          <a:p>
            <a:r>
              <a:rPr lang="ja-JP" altLang="en-US" sz="1050" b="1"/>
              <a:t>0.35</a:t>
            </a:r>
          </a:p>
        </p:txBody>
      </p:sp>
      <p:sp>
        <p:nvSpPr>
          <p:cNvPr id="1464" name="テキスト ボックス 251"/>
          <p:cNvSpPr txBox="1"/>
          <p:nvPr/>
        </p:nvSpPr>
        <p:spPr>
          <a:xfrm>
            <a:off x="9108974" y="1824759"/>
            <a:ext cx="505614" cy="253023"/>
          </a:xfrm>
          <a:prstGeom prst="rect">
            <a:avLst/>
          </a:prstGeom>
          <a:noFill/>
        </p:spPr>
        <p:txBody>
          <a:bodyPr wrap="square">
            <a:spAutoFit/>
          </a:bodyPr>
          <a:lstStyle/>
          <a:p>
            <a:r>
              <a:rPr lang="ja-JP" altLang="en-US" sz="1050" b="1" dirty="0"/>
              <a:t>0.02</a:t>
            </a:r>
          </a:p>
        </p:txBody>
      </p:sp>
      <p:sp>
        <p:nvSpPr>
          <p:cNvPr id="1465" name="テキスト ボックス 252"/>
          <p:cNvSpPr txBox="1"/>
          <p:nvPr/>
        </p:nvSpPr>
        <p:spPr>
          <a:xfrm>
            <a:off x="9108974" y="2214609"/>
            <a:ext cx="583401" cy="253023"/>
          </a:xfrm>
          <a:prstGeom prst="rect">
            <a:avLst/>
          </a:prstGeom>
          <a:noFill/>
        </p:spPr>
        <p:txBody>
          <a:bodyPr wrap="square">
            <a:spAutoFit/>
          </a:bodyPr>
          <a:lstStyle/>
          <a:p>
            <a:r>
              <a:rPr lang="ja-JP" altLang="en-US" sz="1050" b="1"/>
              <a:t>0.01</a:t>
            </a:r>
          </a:p>
        </p:txBody>
      </p:sp>
      <p:sp>
        <p:nvSpPr>
          <p:cNvPr id="1466" name="テキスト ボックス 253"/>
          <p:cNvSpPr txBox="1"/>
          <p:nvPr/>
        </p:nvSpPr>
        <p:spPr>
          <a:xfrm>
            <a:off x="-15488" y="3122328"/>
            <a:ext cx="697134" cy="253023"/>
          </a:xfrm>
          <a:prstGeom prst="rect">
            <a:avLst/>
          </a:prstGeom>
          <a:noFill/>
        </p:spPr>
        <p:txBody>
          <a:bodyPr wrap="square">
            <a:spAutoFit/>
          </a:bodyPr>
          <a:lstStyle/>
          <a:p>
            <a:r>
              <a:rPr lang="ja-JP" altLang="en-US" sz="1050" b="1" dirty="0"/>
              <a:t>-0.01</a:t>
            </a:r>
          </a:p>
        </p:txBody>
      </p:sp>
      <p:sp>
        <p:nvSpPr>
          <p:cNvPr id="1467" name="テキスト ボックス 254"/>
          <p:cNvSpPr txBox="1"/>
          <p:nvPr/>
        </p:nvSpPr>
        <p:spPr>
          <a:xfrm>
            <a:off x="-15488" y="3687216"/>
            <a:ext cx="583401" cy="253023"/>
          </a:xfrm>
          <a:prstGeom prst="rect">
            <a:avLst/>
          </a:prstGeom>
          <a:noFill/>
        </p:spPr>
        <p:txBody>
          <a:bodyPr wrap="square">
            <a:spAutoFit/>
          </a:bodyPr>
          <a:lstStyle/>
          <a:p>
            <a:r>
              <a:rPr lang="ja-JP" altLang="en-US" sz="1050" b="1" dirty="0"/>
              <a:t>-0.02</a:t>
            </a:r>
          </a:p>
        </p:txBody>
      </p:sp>
      <p:sp>
        <p:nvSpPr>
          <p:cNvPr id="1468" name="テキスト ボックス 255"/>
          <p:cNvSpPr txBox="1"/>
          <p:nvPr/>
        </p:nvSpPr>
        <p:spPr>
          <a:xfrm>
            <a:off x="3058197" y="3230970"/>
            <a:ext cx="697134" cy="253023"/>
          </a:xfrm>
          <a:prstGeom prst="rect">
            <a:avLst/>
          </a:prstGeom>
          <a:noFill/>
        </p:spPr>
        <p:txBody>
          <a:bodyPr wrap="square">
            <a:spAutoFit/>
          </a:bodyPr>
          <a:lstStyle/>
          <a:p>
            <a:r>
              <a:rPr lang="ja-JP" altLang="en-US" sz="1050" b="1"/>
              <a:t>-0.04</a:t>
            </a:r>
          </a:p>
        </p:txBody>
      </p:sp>
      <p:sp>
        <p:nvSpPr>
          <p:cNvPr id="1469" name="テキスト ボックス 256"/>
          <p:cNvSpPr txBox="1"/>
          <p:nvPr/>
        </p:nvSpPr>
        <p:spPr>
          <a:xfrm>
            <a:off x="3058197" y="3973748"/>
            <a:ext cx="583401" cy="253023"/>
          </a:xfrm>
          <a:prstGeom prst="rect">
            <a:avLst/>
          </a:prstGeom>
          <a:noFill/>
        </p:spPr>
        <p:txBody>
          <a:bodyPr wrap="square">
            <a:spAutoFit/>
          </a:bodyPr>
          <a:lstStyle/>
          <a:p>
            <a:r>
              <a:rPr lang="ja-JP" altLang="en-US" sz="1050" b="1"/>
              <a:t>-0.06</a:t>
            </a:r>
          </a:p>
        </p:txBody>
      </p:sp>
      <p:sp>
        <p:nvSpPr>
          <p:cNvPr id="1470" name="テキスト ボックス 257"/>
          <p:cNvSpPr txBox="1"/>
          <p:nvPr/>
        </p:nvSpPr>
        <p:spPr>
          <a:xfrm>
            <a:off x="6122306" y="3383370"/>
            <a:ext cx="564849" cy="253023"/>
          </a:xfrm>
          <a:prstGeom prst="rect">
            <a:avLst/>
          </a:prstGeom>
          <a:noFill/>
        </p:spPr>
        <p:txBody>
          <a:bodyPr wrap="square">
            <a:spAutoFit/>
          </a:bodyPr>
          <a:lstStyle/>
          <a:p>
            <a:r>
              <a:rPr lang="ja-JP" altLang="en-US" sz="1050" b="1" dirty="0"/>
              <a:t>-0.0</a:t>
            </a:r>
            <a:r>
              <a:rPr lang="en-US" altLang="ja-JP" sz="1050" b="1" dirty="0"/>
              <a:t>6</a:t>
            </a:r>
            <a:endParaRPr lang="ja-JP" altLang="en-US" sz="1050" b="1" dirty="0"/>
          </a:p>
        </p:txBody>
      </p:sp>
      <p:sp>
        <p:nvSpPr>
          <p:cNvPr id="1471" name="テキスト ボックス 258"/>
          <p:cNvSpPr txBox="1"/>
          <p:nvPr/>
        </p:nvSpPr>
        <p:spPr>
          <a:xfrm>
            <a:off x="6122306" y="3881812"/>
            <a:ext cx="583401" cy="253023"/>
          </a:xfrm>
          <a:prstGeom prst="rect">
            <a:avLst/>
          </a:prstGeom>
          <a:noFill/>
        </p:spPr>
        <p:txBody>
          <a:bodyPr wrap="square">
            <a:spAutoFit/>
          </a:bodyPr>
          <a:lstStyle/>
          <a:p>
            <a:r>
              <a:rPr lang="ja-JP" altLang="en-US" sz="1050" b="1" dirty="0"/>
              <a:t>-0.07</a:t>
            </a:r>
          </a:p>
        </p:txBody>
      </p:sp>
      <p:sp>
        <p:nvSpPr>
          <p:cNvPr id="1472" name="テキスト ボックス 259"/>
          <p:cNvSpPr txBox="1"/>
          <p:nvPr/>
        </p:nvSpPr>
        <p:spPr>
          <a:xfrm>
            <a:off x="9142328" y="3260582"/>
            <a:ext cx="564849" cy="253023"/>
          </a:xfrm>
          <a:prstGeom prst="rect">
            <a:avLst/>
          </a:prstGeom>
          <a:noFill/>
        </p:spPr>
        <p:txBody>
          <a:bodyPr wrap="square">
            <a:spAutoFit/>
          </a:bodyPr>
          <a:lstStyle/>
          <a:p>
            <a:r>
              <a:rPr lang="ja-JP" altLang="en-US" sz="1050" b="1" dirty="0"/>
              <a:t>-0.0</a:t>
            </a:r>
            <a:r>
              <a:rPr lang="en-US" altLang="ja-JP" sz="1050" b="1" dirty="0"/>
              <a:t>3</a:t>
            </a:r>
            <a:endParaRPr lang="ja-JP" altLang="en-US" sz="1050" b="1" dirty="0"/>
          </a:p>
        </p:txBody>
      </p:sp>
      <p:sp>
        <p:nvSpPr>
          <p:cNvPr id="1473" name="テキスト ボックス 260"/>
          <p:cNvSpPr txBox="1"/>
          <p:nvPr/>
        </p:nvSpPr>
        <p:spPr>
          <a:xfrm>
            <a:off x="9142328" y="3936768"/>
            <a:ext cx="583401" cy="253023"/>
          </a:xfrm>
          <a:prstGeom prst="rect">
            <a:avLst/>
          </a:prstGeom>
          <a:noFill/>
        </p:spPr>
        <p:txBody>
          <a:bodyPr wrap="square">
            <a:spAutoFit/>
          </a:bodyPr>
          <a:lstStyle/>
          <a:p>
            <a:r>
              <a:rPr lang="ja-JP" altLang="en-US" sz="1050" b="1"/>
              <a:t>-0.04</a:t>
            </a:r>
          </a:p>
        </p:txBody>
      </p:sp>
      <p:sp>
        <p:nvSpPr>
          <p:cNvPr id="1474" name="テキスト ボックス 262"/>
          <p:cNvSpPr txBox="1"/>
          <p:nvPr/>
        </p:nvSpPr>
        <p:spPr>
          <a:xfrm>
            <a:off x="23232" y="5592353"/>
            <a:ext cx="583401" cy="253023"/>
          </a:xfrm>
          <a:prstGeom prst="rect">
            <a:avLst/>
          </a:prstGeom>
          <a:noFill/>
        </p:spPr>
        <p:txBody>
          <a:bodyPr wrap="square">
            <a:spAutoFit/>
          </a:bodyPr>
          <a:lstStyle/>
          <a:p>
            <a:r>
              <a:rPr lang="ja-JP" altLang="en-US" sz="1050" b="1"/>
              <a:t>0.00</a:t>
            </a:r>
          </a:p>
        </p:txBody>
      </p:sp>
      <p:sp>
        <p:nvSpPr>
          <p:cNvPr id="1475" name="テキスト ボックス 263"/>
          <p:cNvSpPr txBox="1"/>
          <p:nvPr/>
        </p:nvSpPr>
        <p:spPr>
          <a:xfrm>
            <a:off x="3019130" y="4685210"/>
            <a:ext cx="564849" cy="253023"/>
          </a:xfrm>
          <a:prstGeom prst="rect">
            <a:avLst/>
          </a:prstGeom>
          <a:noFill/>
        </p:spPr>
        <p:txBody>
          <a:bodyPr wrap="square">
            <a:spAutoFit/>
          </a:bodyPr>
          <a:lstStyle/>
          <a:p>
            <a:r>
              <a:rPr lang="ja-JP" altLang="en-US" sz="1050" b="1" dirty="0"/>
              <a:t>-1.40</a:t>
            </a:r>
          </a:p>
        </p:txBody>
      </p:sp>
      <p:sp>
        <p:nvSpPr>
          <p:cNvPr id="1476" name="テキスト ボックス 264"/>
          <p:cNvSpPr txBox="1"/>
          <p:nvPr/>
        </p:nvSpPr>
        <p:spPr>
          <a:xfrm>
            <a:off x="3019130" y="5324288"/>
            <a:ext cx="583401" cy="253023"/>
          </a:xfrm>
          <a:prstGeom prst="rect">
            <a:avLst/>
          </a:prstGeom>
          <a:noFill/>
        </p:spPr>
        <p:txBody>
          <a:bodyPr wrap="square">
            <a:spAutoFit/>
          </a:bodyPr>
          <a:lstStyle/>
          <a:p>
            <a:r>
              <a:rPr lang="ja-JP" altLang="en-US" sz="1050" b="1" dirty="0"/>
              <a:t>-1.5</a:t>
            </a:r>
            <a:r>
              <a:rPr lang="en-US" altLang="ja-JP" sz="1050" b="1" dirty="0"/>
              <a:t>0</a:t>
            </a:r>
            <a:endParaRPr lang="ja-JP" altLang="en-US" sz="1050" b="1" dirty="0"/>
          </a:p>
        </p:txBody>
      </p:sp>
      <p:sp>
        <p:nvSpPr>
          <p:cNvPr id="1477" name="テキスト 275"/>
          <p:cNvSpPr txBox="1"/>
          <p:nvPr/>
        </p:nvSpPr>
        <p:spPr>
          <a:xfrm>
            <a:off x="139191" y="1131187"/>
            <a:ext cx="4281108" cy="338554"/>
          </a:xfrm>
          <a:prstGeom prst="rect">
            <a:avLst/>
          </a:prstGeom>
        </p:spPr>
        <p:txBody>
          <a:bodyPr wrap="none">
            <a:spAutoFit/>
          </a:bodyPr>
          <a:lstStyle/>
          <a:p>
            <a:pPr>
              <a:defRPr lang="ja-JP" altLang="en-US"/>
            </a:pPr>
            <a:r>
              <a:rPr lang="en-US" altLang="ja-JP" sz="1600" b="1" dirty="0">
                <a:solidFill>
                  <a:schemeClr val="accent5">
                    <a:lumMod val="50000"/>
                  </a:schemeClr>
                </a:solidFill>
              </a:rPr>
              <a:t>Tb difference: AHI9 - AHI8</a:t>
            </a:r>
            <a:r>
              <a:rPr lang="en-US" altLang="ja-JP" sz="1100" dirty="0">
                <a:solidFill>
                  <a:schemeClr val="accent5">
                    <a:lumMod val="50000"/>
                  </a:schemeClr>
                </a:solidFill>
              </a:rPr>
              <a:t> [K]</a:t>
            </a:r>
            <a:r>
              <a:rPr lang="en-US" altLang="ja-JP" sz="1600" b="1" dirty="0">
                <a:solidFill>
                  <a:schemeClr val="accent5">
                    <a:lumMod val="50000"/>
                  </a:schemeClr>
                </a:solidFill>
              </a:rPr>
              <a:t>: 00 to 23 UTC</a:t>
            </a:r>
            <a:endParaRPr lang="ja-JP" altLang="en-US" b="1" dirty="0">
              <a:solidFill>
                <a:schemeClr val="accent5">
                  <a:lumMod val="50000"/>
                </a:schemeClr>
              </a:solidFill>
            </a:endParaRPr>
          </a:p>
        </p:txBody>
      </p:sp>
      <p:sp>
        <p:nvSpPr>
          <p:cNvPr id="1478" name="テキスト 269"/>
          <p:cNvSpPr txBox="1"/>
          <p:nvPr/>
        </p:nvSpPr>
        <p:spPr>
          <a:xfrm>
            <a:off x="177872" y="1477212"/>
            <a:ext cx="1006536" cy="184666"/>
          </a:xfrm>
          <a:prstGeom prst="rect">
            <a:avLst/>
          </a:prstGeom>
          <a:solidFill>
            <a:schemeClr val="bg1"/>
          </a:solid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B07 (3.9)</a:t>
            </a:r>
            <a:endParaRPr lang="ja-JP" altLang="en-US" sz="1600" b="1" dirty="0">
              <a:latin typeface="Arial" panose="020B0604020202020204" pitchFamily="34" charset="0"/>
              <a:cs typeface="Arial" panose="020B0604020202020204" pitchFamily="34" charset="0"/>
            </a:endParaRPr>
          </a:p>
        </p:txBody>
      </p:sp>
      <p:sp>
        <p:nvSpPr>
          <p:cNvPr id="1479" name="テキスト 269"/>
          <p:cNvSpPr txBox="1"/>
          <p:nvPr/>
        </p:nvSpPr>
        <p:spPr>
          <a:xfrm>
            <a:off x="6316465" y="1477212"/>
            <a:ext cx="950097" cy="184666"/>
          </a:xfrm>
          <a:prstGeom prst="rect">
            <a:avLst/>
          </a:prstGeom>
          <a:solidFill>
            <a:schemeClr val="bg1"/>
          </a:solid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B09 (6.9)</a:t>
            </a:r>
            <a:endParaRPr lang="ja-JP" altLang="en-US" sz="1600" b="1" dirty="0">
              <a:latin typeface="Arial" panose="020B0604020202020204" pitchFamily="34" charset="0"/>
              <a:cs typeface="Arial" panose="020B0604020202020204" pitchFamily="34" charset="0"/>
            </a:endParaRPr>
          </a:p>
        </p:txBody>
      </p:sp>
      <p:sp>
        <p:nvSpPr>
          <p:cNvPr id="1480" name="テキスト 269"/>
          <p:cNvSpPr txBox="1"/>
          <p:nvPr/>
        </p:nvSpPr>
        <p:spPr>
          <a:xfrm>
            <a:off x="3301362" y="1477212"/>
            <a:ext cx="912633" cy="184666"/>
          </a:xfrm>
          <a:prstGeom prst="rect">
            <a:avLst/>
          </a:prstGeom>
          <a:solidFill>
            <a:schemeClr val="bg1"/>
          </a:solid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B08 (6.2)</a:t>
            </a:r>
            <a:endParaRPr lang="ja-JP" altLang="en-US" sz="1600" b="1" dirty="0">
              <a:latin typeface="Arial" panose="020B0604020202020204" pitchFamily="34" charset="0"/>
              <a:cs typeface="Arial" panose="020B0604020202020204" pitchFamily="34" charset="0"/>
            </a:endParaRPr>
          </a:p>
        </p:txBody>
      </p:sp>
      <p:sp>
        <p:nvSpPr>
          <p:cNvPr id="1481" name="テキスト 269"/>
          <p:cNvSpPr txBox="1"/>
          <p:nvPr/>
        </p:nvSpPr>
        <p:spPr>
          <a:xfrm>
            <a:off x="9357511" y="1477212"/>
            <a:ext cx="1070540" cy="184666"/>
          </a:xfrm>
          <a:prstGeom prst="rect">
            <a:avLst/>
          </a:prstGeom>
          <a:solidFill>
            <a:schemeClr val="bg1"/>
          </a:solidFill>
        </p:spPr>
        <p:txBody>
          <a:bodyPr wrap="square" tIns="0" bIns="0">
            <a:spAutoFit/>
          </a:bodyPr>
          <a:lstStyle/>
          <a:p>
            <a:pPr>
              <a:defRPr lang="ja-JP" altLang="en-US"/>
            </a:pPr>
            <a:r>
              <a:rPr lang="en-US" altLang="ja-JP" sz="1200" b="1" dirty="0">
                <a:latin typeface="Arial" panose="020B0604020202020204" pitchFamily="34" charset="0"/>
                <a:cs typeface="Arial" panose="020B0604020202020204" pitchFamily="34" charset="0"/>
              </a:rPr>
              <a:t>B10 (7.3)</a:t>
            </a:r>
            <a:endParaRPr lang="ja-JP" altLang="en-US" sz="1600" b="1" dirty="0">
              <a:latin typeface="Arial" panose="020B0604020202020204" pitchFamily="34" charset="0"/>
              <a:cs typeface="Arial" panose="020B0604020202020204" pitchFamily="34" charset="0"/>
            </a:endParaRPr>
          </a:p>
        </p:txBody>
      </p:sp>
      <p:sp>
        <p:nvSpPr>
          <p:cNvPr id="1482" name="テキスト 269"/>
          <p:cNvSpPr txBox="1"/>
          <p:nvPr/>
        </p:nvSpPr>
        <p:spPr>
          <a:xfrm>
            <a:off x="275988" y="2978462"/>
            <a:ext cx="810304" cy="184666"/>
          </a:xfrm>
          <a:prstGeom prst="rect">
            <a:avLst/>
          </a:prstGeom>
          <a:solidFill>
            <a:schemeClr val="bg1"/>
          </a:solid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B11 (8.6)</a:t>
            </a:r>
            <a:endParaRPr lang="ja-JP" altLang="en-US" sz="1600" b="1" dirty="0">
              <a:latin typeface="Arial" panose="020B0604020202020204" pitchFamily="34" charset="0"/>
              <a:cs typeface="Arial" panose="020B0604020202020204" pitchFamily="34" charset="0"/>
            </a:endParaRPr>
          </a:p>
        </p:txBody>
      </p:sp>
      <p:sp>
        <p:nvSpPr>
          <p:cNvPr id="1483" name="テキスト 269"/>
          <p:cNvSpPr txBox="1"/>
          <p:nvPr/>
        </p:nvSpPr>
        <p:spPr>
          <a:xfrm>
            <a:off x="3302236" y="2978462"/>
            <a:ext cx="910885" cy="184666"/>
          </a:xfrm>
          <a:prstGeom prst="rect">
            <a:avLst/>
          </a:prstGeom>
          <a:solidFill>
            <a:schemeClr val="bg1"/>
          </a:solid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B12 (9.6)</a:t>
            </a:r>
            <a:endParaRPr lang="ja-JP" altLang="en-US" sz="1600" b="1" dirty="0">
              <a:latin typeface="Arial" panose="020B0604020202020204" pitchFamily="34" charset="0"/>
              <a:cs typeface="Arial" panose="020B0604020202020204" pitchFamily="34" charset="0"/>
            </a:endParaRPr>
          </a:p>
        </p:txBody>
      </p:sp>
      <p:sp>
        <p:nvSpPr>
          <p:cNvPr id="1484" name="テキスト 269"/>
          <p:cNvSpPr txBox="1"/>
          <p:nvPr/>
        </p:nvSpPr>
        <p:spPr>
          <a:xfrm>
            <a:off x="3302236" y="4505797"/>
            <a:ext cx="910884" cy="184666"/>
          </a:xfrm>
          <a:prstGeom prst="rect">
            <a:avLst/>
          </a:prstGeom>
          <a:solidFill>
            <a:schemeClr val="bg1"/>
          </a:solid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B16 (13.3) </a:t>
            </a:r>
            <a:endParaRPr lang="ja-JP" altLang="en-US" sz="1600" b="1" dirty="0">
              <a:latin typeface="Arial" panose="020B0604020202020204" pitchFamily="34" charset="0"/>
              <a:cs typeface="Arial" panose="020B0604020202020204" pitchFamily="34" charset="0"/>
            </a:endParaRPr>
          </a:p>
        </p:txBody>
      </p:sp>
      <p:sp>
        <p:nvSpPr>
          <p:cNvPr id="1485" name="テキスト 269"/>
          <p:cNvSpPr txBox="1"/>
          <p:nvPr/>
        </p:nvSpPr>
        <p:spPr>
          <a:xfrm>
            <a:off x="176381" y="4505797"/>
            <a:ext cx="1009518" cy="184666"/>
          </a:xfrm>
          <a:prstGeom prst="rect">
            <a:avLst/>
          </a:prstGeom>
          <a:solidFill>
            <a:schemeClr val="bg1"/>
          </a:solid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B15 (12.4)</a:t>
            </a:r>
            <a:endParaRPr lang="ja-JP" altLang="en-US" sz="1600" b="1" dirty="0">
              <a:latin typeface="Arial" panose="020B0604020202020204" pitchFamily="34" charset="0"/>
              <a:cs typeface="Arial" panose="020B0604020202020204" pitchFamily="34" charset="0"/>
            </a:endParaRPr>
          </a:p>
        </p:txBody>
      </p:sp>
      <p:sp>
        <p:nvSpPr>
          <p:cNvPr id="1486" name="テキスト 269"/>
          <p:cNvSpPr txBox="1"/>
          <p:nvPr/>
        </p:nvSpPr>
        <p:spPr>
          <a:xfrm>
            <a:off x="9358386" y="2978462"/>
            <a:ext cx="1068791" cy="184666"/>
          </a:xfrm>
          <a:prstGeom prst="rect">
            <a:avLst/>
          </a:prstGeom>
          <a:solidFill>
            <a:schemeClr val="bg1"/>
          </a:solid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B14 (11.2)</a:t>
            </a:r>
            <a:endParaRPr lang="ja-JP" altLang="en-US" sz="1600" b="1" dirty="0">
              <a:latin typeface="Arial" panose="020B0604020202020204" pitchFamily="34" charset="0"/>
              <a:cs typeface="Arial" panose="020B0604020202020204" pitchFamily="34" charset="0"/>
            </a:endParaRPr>
          </a:p>
        </p:txBody>
      </p:sp>
      <p:sp>
        <p:nvSpPr>
          <p:cNvPr id="1487" name="テキスト 269"/>
          <p:cNvSpPr txBox="1"/>
          <p:nvPr/>
        </p:nvSpPr>
        <p:spPr>
          <a:xfrm>
            <a:off x="6317339" y="2978462"/>
            <a:ext cx="948348" cy="184666"/>
          </a:xfrm>
          <a:prstGeom prst="rect">
            <a:avLst/>
          </a:prstGeom>
          <a:solidFill>
            <a:schemeClr val="bg1"/>
          </a:solid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B13 (10.4)</a:t>
            </a:r>
            <a:endParaRPr lang="ja-JP" altLang="en-US" sz="1600" b="1" dirty="0">
              <a:latin typeface="Arial" panose="020B0604020202020204" pitchFamily="34" charset="0"/>
              <a:cs typeface="Arial" panose="020B0604020202020204" pitchFamily="34" charset="0"/>
            </a:endParaRPr>
          </a:p>
        </p:txBody>
      </p:sp>
      <p:sp>
        <p:nvSpPr>
          <p:cNvPr id="1488" name="テキスト ボックス 245"/>
          <p:cNvSpPr txBox="1"/>
          <p:nvPr/>
        </p:nvSpPr>
        <p:spPr>
          <a:xfrm>
            <a:off x="23232" y="1553257"/>
            <a:ext cx="412270" cy="253916"/>
          </a:xfrm>
          <a:prstGeom prst="rect">
            <a:avLst/>
          </a:prstGeom>
          <a:noFill/>
        </p:spPr>
        <p:txBody>
          <a:bodyPr wrap="square">
            <a:spAutoFit/>
          </a:bodyPr>
          <a:lstStyle/>
          <a:p>
            <a:r>
              <a:rPr lang="en-US" altLang="ja-JP" sz="1050" b="1" dirty="0"/>
              <a:t>2.0</a:t>
            </a:r>
            <a:endParaRPr lang="ja-JP" altLang="en-US" sz="1050" b="1" dirty="0"/>
          </a:p>
        </p:txBody>
      </p:sp>
      <p:sp>
        <p:nvSpPr>
          <p:cNvPr id="1489" name="テキスト ボックス 261"/>
          <p:cNvSpPr txBox="1"/>
          <p:nvPr/>
        </p:nvSpPr>
        <p:spPr>
          <a:xfrm>
            <a:off x="23232" y="4587267"/>
            <a:ext cx="564849" cy="253023"/>
          </a:xfrm>
          <a:prstGeom prst="rect">
            <a:avLst/>
          </a:prstGeom>
          <a:noFill/>
        </p:spPr>
        <p:txBody>
          <a:bodyPr wrap="square">
            <a:spAutoFit/>
          </a:bodyPr>
          <a:lstStyle/>
          <a:p>
            <a:r>
              <a:rPr lang="ja-JP" altLang="en-US" sz="1050" b="1" dirty="0"/>
              <a:t>0.02</a:t>
            </a:r>
          </a:p>
        </p:txBody>
      </p:sp>
    </p:spTree>
    <p:extLst>
      <p:ext uri="{BB962C8B-B14F-4D97-AF65-F5344CB8AC3E}">
        <p14:creationId xmlns:p14="http://schemas.microsoft.com/office/powerpoint/2010/main" val="2911196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 name="図 4"/>
          <p:cNvPicPr>
            <a:picLocks noChangeAspect="1"/>
          </p:cNvPicPr>
          <p:nvPr/>
        </p:nvPicPr>
        <p:blipFill>
          <a:blip r:embed="rId3"/>
          <a:stretch>
            <a:fillRect/>
          </a:stretch>
        </p:blipFill>
        <p:spPr>
          <a:xfrm>
            <a:off x="3240000" y="756000"/>
            <a:ext cx="7527480" cy="5999889"/>
          </a:xfrm>
          <a:prstGeom prst="rect">
            <a:avLst/>
          </a:prstGeom>
        </p:spPr>
      </p:pic>
      <p:sp>
        <p:nvSpPr>
          <p:cNvPr id="1496" name="テキスト ボックス 5"/>
          <p:cNvSpPr txBox="1"/>
          <p:nvPr/>
        </p:nvSpPr>
        <p:spPr>
          <a:xfrm>
            <a:off x="194731" y="1024867"/>
            <a:ext cx="2887833" cy="2554545"/>
          </a:xfrm>
          <a:prstGeom prst="rect">
            <a:avLst/>
          </a:prstGeom>
          <a:noFill/>
        </p:spPr>
        <p:txBody>
          <a:bodyPr wrap="square" rtlCol="0">
            <a:spAutoFit/>
          </a:bodyPr>
          <a:lstStyle/>
          <a:p>
            <a:r>
              <a:rPr lang="en-US" altLang="ja-JP" sz="1600" u="sng" dirty="0"/>
              <a:t>B13 (10.4um)</a:t>
            </a:r>
          </a:p>
          <a:p>
            <a:endParaRPr kumimoji="1" lang="en-US" altLang="ja-JP" sz="1600" dirty="0"/>
          </a:p>
          <a:p>
            <a:r>
              <a:rPr kumimoji="1" lang="en-US" altLang="ja-JP" sz="1600" dirty="0"/>
              <a:t>AHI9 – AHI8 [K]</a:t>
            </a:r>
          </a:p>
          <a:p>
            <a:r>
              <a:rPr kumimoji="1" lang="en-US" altLang="ja-JP" sz="1600" dirty="0"/>
              <a:t>2022-09-12, </a:t>
            </a:r>
            <a:r>
              <a:rPr lang="en-US" altLang="ja-JP" sz="1600" dirty="0"/>
              <a:t>00 to 11 UTC</a:t>
            </a:r>
          </a:p>
          <a:p>
            <a:r>
              <a:rPr kumimoji="1" lang="en-US" altLang="ja-JP" sz="1600" dirty="0"/>
              <a:t>Local noon is around 03 UTC</a:t>
            </a:r>
          </a:p>
          <a:p>
            <a:endParaRPr kumimoji="1" lang="en-US" altLang="ja-JP" sz="1600" dirty="0"/>
          </a:p>
          <a:p>
            <a:pPr marL="285750" indent="-285750">
              <a:buFont typeface="Arial" panose="020B0604020202020204" pitchFamily="34" charset="0"/>
              <a:buChar char="•"/>
            </a:pPr>
            <a:r>
              <a:rPr kumimoji="1" lang="en-US" altLang="ja-JP" sz="1600" dirty="0"/>
              <a:t>SRF difference is not corrected.</a:t>
            </a:r>
          </a:p>
          <a:p>
            <a:pPr marL="285750" indent="-285750">
              <a:buFont typeface="Arial" panose="020B0604020202020204" pitchFamily="34" charset="0"/>
              <a:buChar char="•"/>
            </a:pPr>
            <a:r>
              <a:rPr kumimoji="1" lang="en-US" altLang="ja-JP" sz="1600" dirty="0"/>
              <a:t>Both satellites are located at “140.7 degrees East”.</a:t>
            </a:r>
            <a:endParaRPr kumimoji="1" lang="ja-JP" altLang="en-US" sz="1600" dirty="0"/>
          </a:p>
        </p:txBody>
      </p:sp>
      <p:sp>
        <p:nvSpPr>
          <p:cNvPr id="1497" name="テキスト ボックス 7"/>
          <p:cNvSpPr txBox="1"/>
          <p:nvPr/>
        </p:nvSpPr>
        <p:spPr>
          <a:xfrm>
            <a:off x="3190797" y="2303357"/>
            <a:ext cx="584201" cy="276999"/>
          </a:xfrm>
          <a:prstGeom prst="rect">
            <a:avLst/>
          </a:prstGeom>
          <a:noFill/>
        </p:spPr>
        <p:txBody>
          <a:bodyPr wrap="square">
            <a:spAutoFit/>
          </a:bodyPr>
          <a:lstStyle/>
          <a:p>
            <a:pPr algn="ctr"/>
            <a:r>
              <a:rPr lang="en-US" altLang="ja-JP" sz="1200" b="1" dirty="0"/>
              <a:t>-0.2</a:t>
            </a:r>
            <a:endParaRPr lang="ja-JP" altLang="en-US" sz="1200" b="1" dirty="0"/>
          </a:p>
        </p:txBody>
      </p:sp>
      <p:sp>
        <p:nvSpPr>
          <p:cNvPr id="1498" name="テキスト ボックス 8"/>
          <p:cNvSpPr txBox="1"/>
          <p:nvPr/>
        </p:nvSpPr>
        <p:spPr>
          <a:xfrm>
            <a:off x="4476641" y="2303357"/>
            <a:ext cx="584201" cy="276999"/>
          </a:xfrm>
          <a:prstGeom prst="rect">
            <a:avLst/>
          </a:prstGeom>
          <a:noFill/>
        </p:spPr>
        <p:txBody>
          <a:bodyPr wrap="square">
            <a:spAutoFit/>
          </a:bodyPr>
          <a:lstStyle/>
          <a:p>
            <a:pPr algn="ctr"/>
            <a:r>
              <a:rPr lang="en-US" altLang="ja-JP" sz="1200" b="1" dirty="0"/>
              <a:t>0.0</a:t>
            </a:r>
            <a:endParaRPr lang="ja-JP" altLang="en-US" sz="1200" b="1" dirty="0"/>
          </a:p>
        </p:txBody>
      </p:sp>
      <p:sp>
        <p:nvSpPr>
          <p:cNvPr id="1499" name="スライド番号プレースホルダー 9"/>
          <p:cNvSpPr>
            <a:spLocks noGrp="1"/>
          </p:cNvSpPr>
          <p:nvPr>
            <p:ph type="sldNum" sz="quarter" idx="4294967295"/>
          </p:nvPr>
        </p:nvSpPr>
        <p:spPr/>
        <p:txBody>
          <a:bodyPr/>
          <a:lstStyle/>
          <a:p>
            <a:endParaRPr kumimoji="1" lang="ja-JP" altLang="en-US" dirty="0"/>
          </a:p>
        </p:txBody>
      </p:sp>
      <p:sp>
        <p:nvSpPr>
          <p:cNvPr id="1500" name="Slide Number Placeholder 3"/>
          <p:cNvSpPr>
            <a:spLocks noGrp="1"/>
          </p:cNvSpPr>
          <p:nvPr>
            <p:ph type="sldNum" sz="quarter" idx="10"/>
          </p:nvPr>
        </p:nvSpPr>
        <p:spPr>
          <a:xfrm>
            <a:off x="11396651" y="6363061"/>
            <a:ext cx="652358" cy="405514"/>
          </a:xfrm>
        </p:spPr>
        <p:txBody>
          <a:bodyPr/>
          <a:lstStyle/>
          <a:p>
            <a:pPr>
              <a:defRPr/>
            </a:pPr>
            <a:fld id="{DA28AC38-E0E8-49D7-B2FE-71FD7C42C09E}" type="slidenum">
              <a:rPr lang="en-US" smtClean="0"/>
              <a:pPr>
                <a:defRPr/>
              </a:pPr>
              <a:t>11</a:t>
            </a:fld>
            <a:endParaRPr lang="en-US"/>
          </a:p>
        </p:txBody>
      </p:sp>
      <p:sp>
        <p:nvSpPr>
          <p:cNvPr id="1501" name="Title 1"/>
          <p:cNvSpPr>
            <a:spLocks noGrp="1"/>
          </p:cNvSpPr>
          <p:nvPr>
            <p:ph type="title"/>
          </p:nvPr>
        </p:nvSpPr>
        <p:spPr>
          <a:xfrm>
            <a:off x="1885950" y="132628"/>
            <a:ext cx="10029825" cy="667472"/>
          </a:xfrm>
        </p:spPr>
        <p:txBody>
          <a:bodyPr/>
          <a:lstStyle/>
          <a:p>
            <a:r>
              <a:rPr lang="ja-JP" altLang="en-US" b="1" dirty="0"/>
              <a:t>GEO-GEO (Diurnal va</a:t>
            </a:r>
            <a:r>
              <a:rPr lang="en-US" altLang="ja-JP" b="1" dirty="0"/>
              <a:t>r</a:t>
            </a:r>
            <a:r>
              <a:rPr lang="ja-JP" altLang="en-US" b="1" dirty="0"/>
              <a:t>iation)</a:t>
            </a:r>
            <a:endParaRPr lang="en-US" b="1" dirty="0"/>
          </a:p>
        </p:txBody>
      </p:sp>
      <p:sp>
        <p:nvSpPr>
          <p:cNvPr id="1502" name="テキスト ボックス 13"/>
          <p:cNvSpPr txBox="1"/>
          <p:nvPr/>
        </p:nvSpPr>
        <p:spPr>
          <a:xfrm>
            <a:off x="10069487" y="800099"/>
            <a:ext cx="692902" cy="276999"/>
          </a:xfrm>
          <a:prstGeom prst="rect">
            <a:avLst/>
          </a:prstGeom>
          <a:noFill/>
        </p:spPr>
        <p:txBody>
          <a:bodyPr wrap="square">
            <a:spAutoFit/>
          </a:bodyPr>
          <a:lstStyle/>
          <a:p>
            <a:pPr algn="ctr"/>
            <a:r>
              <a:rPr lang="en-US" altLang="ja-JP" sz="1200" b="1" dirty="0"/>
              <a:t>03 </a:t>
            </a:r>
            <a:r>
              <a:rPr lang="en-US" altLang="ja-JP" sz="1050" b="1" dirty="0"/>
              <a:t>UTC</a:t>
            </a:r>
            <a:endParaRPr lang="ja-JP" altLang="en-US" sz="1200" b="1" dirty="0"/>
          </a:p>
        </p:txBody>
      </p:sp>
      <p:sp>
        <p:nvSpPr>
          <p:cNvPr id="1503" name="テキスト ボックス 14"/>
          <p:cNvSpPr txBox="1"/>
          <p:nvPr/>
        </p:nvSpPr>
        <p:spPr>
          <a:xfrm>
            <a:off x="8169032" y="800099"/>
            <a:ext cx="692902" cy="276999"/>
          </a:xfrm>
          <a:prstGeom prst="rect">
            <a:avLst/>
          </a:prstGeom>
          <a:noFill/>
        </p:spPr>
        <p:txBody>
          <a:bodyPr wrap="square">
            <a:spAutoFit/>
          </a:bodyPr>
          <a:lstStyle/>
          <a:p>
            <a:pPr algn="ctr"/>
            <a:r>
              <a:rPr lang="en-US" altLang="ja-JP" sz="1200" b="1" dirty="0"/>
              <a:t>02 </a:t>
            </a:r>
            <a:r>
              <a:rPr lang="en-US" altLang="ja-JP" sz="1050" b="1" dirty="0"/>
              <a:t>UTC</a:t>
            </a:r>
            <a:endParaRPr lang="ja-JP" altLang="en-US" sz="1200" b="1" dirty="0"/>
          </a:p>
        </p:txBody>
      </p:sp>
      <p:sp>
        <p:nvSpPr>
          <p:cNvPr id="1504" name="テキスト ボックス 15"/>
          <p:cNvSpPr txBox="1"/>
          <p:nvPr/>
        </p:nvSpPr>
        <p:spPr>
          <a:xfrm>
            <a:off x="4422290" y="800100"/>
            <a:ext cx="692902" cy="276999"/>
          </a:xfrm>
          <a:prstGeom prst="rect">
            <a:avLst/>
          </a:prstGeom>
          <a:noFill/>
        </p:spPr>
        <p:txBody>
          <a:bodyPr wrap="square">
            <a:spAutoFit/>
          </a:bodyPr>
          <a:lstStyle/>
          <a:p>
            <a:pPr algn="ctr"/>
            <a:r>
              <a:rPr lang="en-US" altLang="ja-JP" sz="1200" b="1" dirty="0"/>
              <a:t>00 </a:t>
            </a:r>
            <a:r>
              <a:rPr lang="en-US" altLang="ja-JP" sz="1050" b="1" dirty="0"/>
              <a:t>UTC</a:t>
            </a:r>
            <a:endParaRPr lang="ja-JP" altLang="en-US" sz="1200" b="1" dirty="0"/>
          </a:p>
        </p:txBody>
      </p:sp>
      <p:sp>
        <p:nvSpPr>
          <p:cNvPr id="1505" name="テキスト ボックス 16"/>
          <p:cNvSpPr txBox="1"/>
          <p:nvPr/>
        </p:nvSpPr>
        <p:spPr>
          <a:xfrm>
            <a:off x="6312690" y="800100"/>
            <a:ext cx="692902" cy="276999"/>
          </a:xfrm>
          <a:prstGeom prst="rect">
            <a:avLst/>
          </a:prstGeom>
          <a:noFill/>
        </p:spPr>
        <p:txBody>
          <a:bodyPr wrap="square">
            <a:spAutoFit/>
          </a:bodyPr>
          <a:lstStyle/>
          <a:p>
            <a:pPr algn="ctr"/>
            <a:r>
              <a:rPr lang="en-US" altLang="ja-JP" sz="1200" b="1" dirty="0"/>
              <a:t>01 </a:t>
            </a:r>
            <a:r>
              <a:rPr lang="en-US" altLang="ja-JP" sz="1050" b="1" dirty="0"/>
              <a:t>UTC</a:t>
            </a:r>
            <a:endParaRPr lang="ja-JP" altLang="en-US" sz="1200" b="1" dirty="0"/>
          </a:p>
        </p:txBody>
      </p:sp>
      <p:sp>
        <p:nvSpPr>
          <p:cNvPr id="1506" name="テキスト ボックス 17"/>
          <p:cNvSpPr txBox="1"/>
          <p:nvPr/>
        </p:nvSpPr>
        <p:spPr>
          <a:xfrm>
            <a:off x="10062272" y="2793417"/>
            <a:ext cx="692902" cy="276999"/>
          </a:xfrm>
          <a:prstGeom prst="rect">
            <a:avLst/>
          </a:prstGeom>
          <a:noFill/>
        </p:spPr>
        <p:txBody>
          <a:bodyPr wrap="square">
            <a:spAutoFit/>
          </a:bodyPr>
          <a:lstStyle/>
          <a:p>
            <a:pPr algn="ctr"/>
            <a:r>
              <a:rPr lang="en-US" altLang="ja-JP" sz="1200" b="1" dirty="0"/>
              <a:t>07 </a:t>
            </a:r>
            <a:r>
              <a:rPr lang="en-US" altLang="ja-JP" sz="1050" b="1" dirty="0"/>
              <a:t>UTC</a:t>
            </a:r>
            <a:endParaRPr lang="ja-JP" altLang="en-US" sz="1200" b="1" dirty="0"/>
          </a:p>
        </p:txBody>
      </p:sp>
      <p:sp>
        <p:nvSpPr>
          <p:cNvPr id="1507" name="テキスト ボックス 18"/>
          <p:cNvSpPr txBox="1"/>
          <p:nvPr/>
        </p:nvSpPr>
        <p:spPr>
          <a:xfrm>
            <a:off x="8161817" y="2793417"/>
            <a:ext cx="692902" cy="276999"/>
          </a:xfrm>
          <a:prstGeom prst="rect">
            <a:avLst/>
          </a:prstGeom>
          <a:noFill/>
        </p:spPr>
        <p:txBody>
          <a:bodyPr wrap="square">
            <a:spAutoFit/>
          </a:bodyPr>
          <a:lstStyle/>
          <a:p>
            <a:pPr algn="ctr"/>
            <a:r>
              <a:rPr lang="en-US" altLang="ja-JP" sz="1200" b="1" dirty="0"/>
              <a:t>06 </a:t>
            </a:r>
            <a:r>
              <a:rPr lang="en-US" altLang="ja-JP" sz="1050" b="1" dirty="0"/>
              <a:t>UTC</a:t>
            </a:r>
            <a:endParaRPr lang="ja-JP" altLang="en-US" sz="1200" b="1" dirty="0"/>
          </a:p>
        </p:txBody>
      </p:sp>
      <p:sp>
        <p:nvSpPr>
          <p:cNvPr id="1508" name="テキスト ボックス 19"/>
          <p:cNvSpPr txBox="1"/>
          <p:nvPr/>
        </p:nvSpPr>
        <p:spPr>
          <a:xfrm>
            <a:off x="4415075" y="2793418"/>
            <a:ext cx="692902" cy="276999"/>
          </a:xfrm>
          <a:prstGeom prst="rect">
            <a:avLst/>
          </a:prstGeom>
          <a:noFill/>
        </p:spPr>
        <p:txBody>
          <a:bodyPr wrap="square">
            <a:spAutoFit/>
          </a:bodyPr>
          <a:lstStyle/>
          <a:p>
            <a:pPr algn="ctr"/>
            <a:r>
              <a:rPr lang="en-US" altLang="ja-JP" sz="1200" b="1" dirty="0"/>
              <a:t>04 </a:t>
            </a:r>
            <a:r>
              <a:rPr lang="en-US" altLang="ja-JP" sz="1050" b="1" dirty="0"/>
              <a:t>UTC</a:t>
            </a:r>
            <a:endParaRPr lang="ja-JP" altLang="en-US" sz="1200" b="1" dirty="0"/>
          </a:p>
        </p:txBody>
      </p:sp>
      <p:sp>
        <p:nvSpPr>
          <p:cNvPr id="1509" name="テキスト ボックス 20"/>
          <p:cNvSpPr txBox="1"/>
          <p:nvPr/>
        </p:nvSpPr>
        <p:spPr>
          <a:xfrm>
            <a:off x="6305475" y="2793418"/>
            <a:ext cx="692902" cy="276999"/>
          </a:xfrm>
          <a:prstGeom prst="rect">
            <a:avLst/>
          </a:prstGeom>
          <a:noFill/>
        </p:spPr>
        <p:txBody>
          <a:bodyPr wrap="square">
            <a:spAutoFit/>
          </a:bodyPr>
          <a:lstStyle/>
          <a:p>
            <a:pPr algn="ctr"/>
            <a:r>
              <a:rPr lang="en-US" altLang="ja-JP" sz="1200" b="1" dirty="0"/>
              <a:t>05 </a:t>
            </a:r>
            <a:r>
              <a:rPr lang="en-US" altLang="ja-JP" sz="1050" b="1" dirty="0"/>
              <a:t>UTC</a:t>
            </a:r>
            <a:endParaRPr lang="ja-JP" altLang="en-US" sz="1200" b="1" dirty="0"/>
          </a:p>
        </p:txBody>
      </p:sp>
      <p:sp>
        <p:nvSpPr>
          <p:cNvPr id="1510" name="テキスト ボックス 21"/>
          <p:cNvSpPr txBox="1"/>
          <p:nvPr/>
        </p:nvSpPr>
        <p:spPr>
          <a:xfrm>
            <a:off x="10070347" y="4797225"/>
            <a:ext cx="692902" cy="276999"/>
          </a:xfrm>
          <a:prstGeom prst="rect">
            <a:avLst/>
          </a:prstGeom>
          <a:noFill/>
        </p:spPr>
        <p:txBody>
          <a:bodyPr wrap="square">
            <a:spAutoFit/>
          </a:bodyPr>
          <a:lstStyle/>
          <a:p>
            <a:pPr algn="ctr"/>
            <a:r>
              <a:rPr lang="en-US" altLang="ja-JP" sz="1200" b="1" dirty="0"/>
              <a:t>11 </a:t>
            </a:r>
            <a:r>
              <a:rPr lang="en-US" altLang="ja-JP" sz="1050" b="1" dirty="0"/>
              <a:t>UTC</a:t>
            </a:r>
            <a:endParaRPr lang="ja-JP" altLang="en-US" sz="1200" b="1" dirty="0"/>
          </a:p>
        </p:txBody>
      </p:sp>
      <p:sp>
        <p:nvSpPr>
          <p:cNvPr id="1511" name="テキスト ボックス 22"/>
          <p:cNvSpPr txBox="1"/>
          <p:nvPr/>
        </p:nvSpPr>
        <p:spPr>
          <a:xfrm>
            <a:off x="8169892" y="4797225"/>
            <a:ext cx="692902" cy="276999"/>
          </a:xfrm>
          <a:prstGeom prst="rect">
            <a:avLst/>
          </a:prstGeom>
          <a:noFill/>
        </p:spPr>
        <p:txBody>
          <a:bodyPr wrap="square">
            <a:spAutoFit/>
          </a:bodyPr>
          <a:lstStyle/>
          <a:p>
            <a:pPr algn="ctr"/>
            <a:r>
              <a:rPr lang="en-US" altLang="ja-JP" sz="1200" b="1" dirty="0"/>
              <a:t>10 </a:t>
            </a:r>
            <a:r>
              <a:rPr lang="en-US" altLang="ja-JP" sz="1050" b="1" dirty="0"/>
              <a:t>UTC</a:t>
            </a:r>
            <a:endParaRPr lang="ja-JP" altLang="en-US" sz="1200" b="1" dirty="0"/>
          </a:p>
        </p:txBody>
      </p:sp>
      <p:sp>
        <p:nvSpPr>
          <p:cNvPr id="1512" name="テキスト ボックス 23"/>
          <p:cNvSpPr txBox="1"/>
          <p:nvPr/>
        </p:nvSpPr>
        <p:spPr>
          <a:xfrm>
            <a:off x="4423150" y="4797226"/>
            <a:ext cx="692902" cy="276999"/>
          </a:xfrm>
          <a:prstGeom prst="rect">
            <a:avLst/>
          </a:prstGeom>
          <a:noFill/>
        </p:spPr>
        <p:txBody>
          <a:bodyPr wrap="square">
            <a:spAutoFit/>
          </a:bodyPr>
          <a:lstStyle/>
          <a:p>
            <a:pPr algn="ctr"/>
            <a:r>
              <a:rPr lang="en-US" altLang="ja-JP" sz="1200" b="1" dirty="0"/>
              <a:t>08 </a:t>
            </a:r>
            <a:r>
              <a:rPr lang="en-US" altLang="ja-JP" sz="1050" b="1" dirty="0"/>
              <a:t>UTC</a:t>
            </a:r>
            <a:endParaRPr lang="ja-JP" altLang="en-US" sz="1200" b="1" dirty="0"/>
          </a:p>
        </p:txBody>
      </p:sp>
      <p:sp>
        <p:nvSpPr>
          <p:cNvPr id="1513" name="テキスト ボックス 24"/>
          <p:cNvSpPr txBox="1"/>
          <p:nvPr/>
        </p:nvSpPr>
        <p:spPr>
          <a:xfrm>
            <a:off x="6313550" y="4797226"/>
            <a:ext cx="692902" cy="276999"/>
          </a:xfrm>
          <a:prstGeom prst="rect">
            <a:avLst/>
          </a:prstGeom>
          <a:noFill/>
        </p:spPr>
        <p:txBody>
          <a:bodyPr wrap="square">
            <a:spAutoFit/>
          </a:bodyPr>
          <a:lstStyle/>
          <a:p>
            <a:pPr algn="ctr"/>
            <a:r>
              <a:rPr lang="en-US" altLang="ja-JP" sz="1200" b="1" dirty="0"/>
              <a:t>09 </a:t>
            </a:r>
            <a:r>
              <a:rPr lang="en-US" altLang="ja-JP" sz="1050" b="1" dirty="0"/>
              <a:t>UTC</a:t>
            </a:r>
            <a:endParaRPr lang="ja-JP" altLang="en-US" sz="1200" b="1" dirty="0"/>
          </a:p>
        </p:txBody>
      </p:sp>
    </p:spTree>
    <p:extLst>
      <p:ext uri="{BB962C8B-B14F-4D97-AF65-F5344CB8AC3E}">
        <p14:creationId xmlns:p14="http://schemas.microsoft.com/office/powerpoint/2010/main" val="1634324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9" name="図 2"/>
          <p:cNvPicPr>
            <a:picLocks noChangeAspect="1"/>
          </p:cNvPicPr>
          <p:nvPr/>
        </p:nvPicPr>
        <p:blipFill>
          <a:blip r:embed="rId3"/>
          <a:stretch>
            <a:fillRect/>
          </a:stretch>
        </p:blipFill>
        <p:spPr>
          <a:xfrm>
            <a:off x="3240000" y="756000"/>
            <a:ext cx="7528560" cy="6000750"/>
          </a:xfrm>
          <a:prstGeom prst="rect">
            <a:avLst/>
          </a:prstGeom>
        </p:spPr>
      </p:pic>
      <p:sp>
        <p:nvSpPr>
          <p:cNvPr id="1520" name="スライド番号プレースホルダー 6"/>
          <p:cNvSpPr>
            <a:spLocks noGrp="1"/>
          </p:cNvSpPr>
          <p:nvPr>
            <p:ph type="sldNum" sz="quarter" idx="4294967295"/>
          </p:nvPr>
        </p:nvSpPr>
        <p:spPr/>
        <p:txBody>
          <a:bodyPr/>
          <a:lstStyle/>
          <a:p>
            <a:endParaRPr kumimoji="1" lang="ja-JP" altLang="en-US" dirty="0"/>
          </a:p>
        </p:txBody>
      </p:sp>
      <p:sp>
        <p:nvSpPr>
          <p:cNvPr id="1521" name="Slide Number Placeholder 3"/>
          <p:cNvSpPr>
            <a:spLocks noGrp="1"/>
          </p:cNvSpPr>
          <p:nvPr>
            <p:ph type="sldNum" sz="quarter" idx="10"/>
          </p:nvPr>
        </p:nvSpPr>
        <p:spPr>
          <a:xfrm>
            <a:off x="11396651" y="6363061"/>
            <a:ext cx="652358" cy="405514"/>
          </a:xfrm>
        </p:spPr>
        <p:txBody>
          <a:bodyPr/>
          <a:lstStyle/>
          <a:p>
            <a:pPr>
              <a:defRPr/>
            </a:pPr>
            <a:fld id="{DA28AC38-E0E8-49D7-B2FE-71FD7C42C09E}" type="slidenum">
              <a:rPr lang="en-US" smtClean="0"/>
              <a:pPr>
                <a:defRPr/>
              </a:pPr>
              <a:t>12</a:t>
            </a:fld>
            <a:endParaRPr lang="en-US"/>
          </a:p>
        </p:txBody>
      </p:sp>
      <p:sp>
        <p:nvSpPr>
          <p:cNvPr id="1522" name="テキスト ボックス 8"/>
          <p:cNvSpPr txBox="1"/>
          <p:nvPr/>
        </p:nvSpPr>
        <p:spPr>
          <a:xfrm>
            <a:off x="3190797" y="2303357"/>
            <a:ext cx="584201" cy="276999"/>
          </a:xfrm>
          <a:prstGeom prst="rect">
            <a:avLst/>
          </a:prstGeom>
          <a:noFill/>
        </p:spPr>
        <p:txBody>
          <a:bodyPr wrap="square">
            <a:spAutoFit/>
          </a:bodyPr>
          <a:lstStyle/>
          <a:p>
            <a:pPr algn="ctr"/>
            <a:r>
              <a:rPr lang="en-US" altLang="ja-JP" sz="1200" b="1" dirty="0"/>
              <a:t>0.0</a:t>
            </a:r>
            <a:endParaRPr lang="ja-JP" altLang="en-US" sz="1200" b="1" dirty="0"/>
          </a:p>
        </p:txBody>
      </p:sp>
      <p:sp>
        <p:nvSpPr>
          <p:cNvPr id="1523" name="テキスト ボックス 9"/>
          <p:cNvSpPr txBox="1"/>
          <p:nvPr/>
        </p:nvSpPr>
        <p:spPr>
          <a:xfrm>
            <a:off x="4476641" y="2303357"/>
            <a:ext cx="584201" cy="276999"/>
          </a:xfrm>
          <a:prstGeom prst="rect">
            <a:avLst/>
          </a:prstGeom>
          <a:noFill/>
        </p:spPr>
        <p:txBody>
          <a:bodyPr wrap="square">
            <a:spAutoFit/>
          </a:bodyPr>
          <a:lstStyle/>
          <a:p>
            <a:pPr algn="ctr"/>
            <a:r>
              <a:rPr lang="en-US" altLang="ja-JP" sz="1200" b="1" dirty="0"/>
              <a:t>+0.2</a:t>
            </a:r>
            <a:endParaRPr lang="ja-JP" altLang="en-US" sz="1200" b="1" dirty="0"/>
          </a:p>
        </p:txBody>
      </p:sp>
      <p:sp>
        <p:nvSpPr>
          <p:cNvPr id="1524" name="テキスト ボックス 10"/>
          <p:cNvSpPr txBox="1"/>
          <p:nvPr/>
        </p:nvSpPr>
        <p:spPr>
          <a:xfrm>
            <a:off x="10069487" y="800099"/>
            <a:ext cx="692902" cy="276999"/>
          </a:xfrm>
          <a:prstGeom prst="rect">
            <a:avLst/>
          </a:prstGeom>
          <a:noFill/>
        </p:spPr>
        <p:txBody>
          <a:bodyPr wrap="square">
            <a:spAutoFit/>
          </a:bodyPr>
          <a:lstStyle/>
          <a:p>
            <a:pPr algn="ctr"/>
            <a:r>
              <a:rPr lang="en-US" altLang="ja-JP" sz="1200" b="1" dirty="0"/>
              <a:t>03 </a:t>
            </a:r>
            <a:r>
              <a:rPr lang="en-US" altLang="ja-JP" sz="1050" b="1" dirty="0"/>
              <a:t>UTC</a:t>
            </a:r>
            <a:endParaRPr lang="ja-JP" altLang="en-US" sz="1200" b="1" dirty="0"/>
          </a:p>
        </p:txBody>
      </p:sp>
      <p:sp>
        <p:nvSpPr>
          <p:cNvPr id="1525" name="テキスト ボックス 11"/>
          <p:cNvSpPr txBox="1"/>
          <p:nvPr/>
        </p:nvSpPr>
        <p:spPr>
          <a:xfrm>
            <a:off x="8169032" y="800099"/>
            <a:ext cx="692902" cy="276999"/>
          </a:xfrm>
          <a:prstGeom prst="rect">
            <a:avLst/>
          </a:prstGeom>
          <a:noFill/>
        </p:spPr>
        <p:txBody>
          <a:bodyPr wrap="square">
            <a:spAutoFit/>
          </a:bodyPr>
          <a:lstStyle/>
          <a:p>
            <a:pPr algn="ctr"/>
            <a:r>
              <a:rPr lang="en-US" altLang="ja-JP" sz="1200" b="1" dirty="0"/>
              <a:t>02 </a:t>
            </a:r>
            <a:r>
              <a:rPr lang="en-US" altLang="ja-JP" sz="1050" b="1" dirty="0"/>
              <a:t>UTC</a:t>
            </a:r>
            <a:endParaRPr lang="ja-JP" altLang="en-US" sz="1200" b="1" dirty="0"/>
          </a:p>
        </p:txBody>
      </p:sp>
      <p:sp>
        <p:nvSpPr>
          <p:cNvPr id="1526" name="テキスト ボックス 12"/>
          <p:cNvSpPr txBox="1"/>
          <p:nvPr/>
        </p:nvSpPr>
        <p:spPr>
          <a:xfrm>
            <a:off x="4422290" y="800100"/>
            <a:ext cx="692902" cy="276999"/>
          </a:xfrm>
          <a:prstGeom prst="rect">
            <a:avLst/>
          </a:prstGeom>
          <a:noFill/>
        </p:spPr>
        <p:txBody>
          <a:bodyPr wrap="square">
            <a:spAutoFit/>
          </a:bodyPr>
          <a:lstStyle/>
          <a:p>
            <a:pPr algn="ctr"/>
            <a:r>
              <a:rPr lang="en-US" altLang="ja-JP" sz="1200" b="1" dirty="0"/>
              <a:t>00 </a:t>
            </a:r>
            <a:r>
              <a:rPr lang="en-US" altLang="ja-JP" sz="1050" b="1" dirty="0"/>
              <a:t>UTC</a:t>
            </a:r>
            <a:endParaRPr lang="ja-JP" altLang="en-US" sz="1200" b="1" dirty="0"/>
          </a:p>
        </p:txBody>
      </p:sp>
      <p:sp>
        <p:nvSpPr>
          <p:cNvPr id="1527" name="テキスト ボックス 13"/>
          <p:cNvSpPr txBox="1"/>
          <p:nvPr/>
        </p:nvSpPr>
        <p:spPr>
          <a:xfrm>
            <a:off x="6312690" y="800100"/>
            <a:ext cx="692902" cy="276999"/>
          </a:xfrm>
          <a:prstGeom prst="rect">
            <a:avLst/>
          </a:prstGeom>
          <a:noFill/>
        </p:spPr>
        <p:txBody>
          <a:bodyPr wrap="square">
            <a:spAutoFit/>
          </a:bodyPr>
          <a:lstStyle/>
          <a:p>
            <a:pPr algn="ctr"/>
            <a:r>
              <a:rPr lang="en-US" altLang="ja-JP" sz="1200" b="1" dirty="0"/>
              <a:t>01 </a:t>
            </a:r>
            <a:r>
              <a:rPr lang="en-US" altLang="ja-JP" sz="1050" b="1" dirty="0"/>
              <a:t>UTC</a:t>
            </a:r>
            <a:endParaRPr lang="ja-JP" altLang="en-US" sz="1200" b="1" dirty="0"/>
          </a:p>
        </p:txBody>
      </p:sp>
      <p:sp>
        <p:nvSpPr>
          <p:cNvPr id="1528" name="テキスト ボックス 14"/>
          <p:cNvSpPr txBox="1"/>
          <p:nvPr/>
        </p:nvSpPr>
        <p:spPr>
          <a:xfrm>
            <a:off x="10062272" y="2793417"/>
            <a:ext cx="692902" cy="276999"/>
          </a:xfrm>
          <a:prstGeom prst="rect">
            <a:avLst/>
          </a:prstGeom>
          <a:noFill/>
        </p:spPr>
        <p:txBody>
          <a:bodyPr wrap="square">
            <a:spAutoFit/>
          </a:bodyPr>
          <a:lstStyle/>
          <a:p>
            <a:pPr algn="ctr"/>
            <a:r>
              <a:rPr lang="en-US" altLang="ja-JP" sz="1200" b="1" dirty="0"/>
              <a:t>07 </a:t>
            </a:r>
            <a:r>
              <a:rPr lang="en-US" altLang="ja-JP" sz="1050" b="1" dirty="0"/>
              <a:t>UTC</a:t>
            </a:r>
            <a:endParaRPr lang="ja-JP" altLang="en-US" sz="1200" b="1" dirty="0"/>
          </a:p>
        </p:txBody>
      </p:sp>
      <p:sp>
        <p:nvSpPr>
          <p:cNvPr id="1529" name="テキスト ボックス 15"/>
          <p:cNvSpPr txBox="1"/>
          <p:nvPr/>
        </p:nvSpPr>
        <p:spPr>
          <a:xfrm>
            <a:off x="8161817" y="2793417"/>
            <a:ext cx="692902" cy="276999"/>
          </a:xfrm>
          <a:prstGeom prst="rect">
            <a:avLst/>
          </a:prstGeom>
          <a:noFill/>
        </p:spPr>
        <p:txBody>
          <a:bodyPr wrap="square">
            <a:spAutoFit/>
          </a:bodyPr>
          <a:lstStyle/>
          <a:p>
            <a:pPr algn="ctr"/>
            <a:r>
              <a:rPr lang="en-US" altLang="ja-JP" sz="1200" b="1" dirty="0"/>
              <a:t>06 </a:t>
            </a:r>
            <a:r>
              <a:rPr lang="en-US" altLang="ja-JP" sz="1050" b="1" dirty="0"/>
              <a:t>UTC</a:t>
            </a:r>
            <a:endParaRPr lang="ja-JP" altLang="en-US" sz="1200" b="1" dirty="0"/>
          </a:p>
        </p:txBody>
      </p:sp>
      <p:sp>
        <p:nvSpPr>
          <p:cNvPr id="1530" name="テキスト ボックス 16"/>
          <p:cNvSpPr txBox="1"/>
          <p:nvPr/>
        </p:nvSpPr>
        <p:spPr>
          <a:xfrm>
            <a:off x="4415075" y="2793418"/>
            <a:ext cx="692902" cy="276999"/>
          </a:xfrm>
          <a:prstGeom prst="rect">
            <a:avLst/>
          </a:prstGeom>
          <a:noFill/>
        </p:spPr>
        <p:txBody>
          <a:bodyPr wrap="square">
            <a:spAutoFit/>
          </a:bodyPr>
          <a:lstStyle/>
          <a:p>
            <a:pPr algn="ctr"/>
            <a:r>
              <a:rPr lang="en-US" altLang="ja-JP" sz="1200" b="1" dirty="0"/>
              <a:t>04 </a:t>
            </a:r>
            <a:r>
              <a:rPr lang="en-US" altLang="ja-JP" sz="1050" b="1" dirty="0"/>
              <a:t>UTC</a:t>
            </a:r>
            <a:endParaRPr lang="ja-JP" altLang="en-US" sz="1200" b="1" dirty="0"/>
          </a:p>
        </p:txBody>
      </p:sp>
      <p:sp>
        <p:nvSpPr>
          <p:cNvPr id="1531" name="テキスト ボックス 17"/>
          <p:cNvSpPr txBox="1"/>
          <p:nvPr/>
        </p:nvSpPr>
        <p:spPr>
          <a:xfrm>
            <a:off x="6305475" y="2793418"/>
            <a:ext cx="692902" cy="276999"/>
          </a:xfrm>
          <a:prstGeom prst="rect">
            <a:avLst/>
          </a:prstGeom>
          <a:noFill/>
        </p:spPr>
        <p:txBody>
          <a:bodyPr wrap="square">
            <a:spAutoFit/>
          </a:bodyPr>
          <a:lstStyle/>
          <a:p>
            <a:pPr algn="ctr"/>
            <a:r>
              <a:rPr lang="en-US" altLang="ja-JP" sz="1200" b="1" dirty="0"/>
              <a:t>05 </a:t>
            </a:r>
            <a:r>
              <a:rPr lang="en-US" altLang="ja-JP" sz="1050" b="1" dirty="0"/>
              <a:t>UTC</a:t>
            </a:r>
            <a:endParaRPr lang="ja-JP" altLang="en-US" sz="1200" b="1" dirty="0"/>
          </a:p>
        </p:txBody>
      </p:sp>
      <p:sp>
        <p:nvSpPr>
          <p:cNvPr id="1532" name="テキスト ボックス 18"/>
          <p:cNvSpPr txBox="1"/>
          <p:nvPr/>
        </p:nvSpPr>
        <p:spPr>
          <a:xfrm>
            <a:off x="10070347" y="4797225"/>
            <a:ext cx="692902" cy="276999"/>
          </a:xfrm>
          <a:prstGeom prst="rect">
            <a:avLst/>
          </a:prstGeom>
          <a:noFill/>
        </p:spPr>
        <p:txBody>
          <a:bodyPr wrap="square">
            <a:spAutoFit/>
          </a:bodyPr>
          <a:lstStyle/>
          <a:p>
            <a:pPr algn="ctr"/>
            <a:r>
              <a:rPr lang="en-US" altLang="ja-JP" sz="1200" b="1" dirty="0"/>
              <a:t>11 </a:t>
            </a:r>
            <a:r>
              <a:rPr lang="en-US" altLang="ja-JP" sz="1050" b="1" dirty="0"/>
              <a:t>UTC</a:t>
            </a:r>
            <a:endParaRPr lang="ja-JP" altLang="en-US" sz="1200" b="1" dirty="0"/>
          </a:p>
        </p:txBody>
      </p:sp>
      <p:sp>
        <p:nvSpPr>
          <p:cNvPr id="1533" name="テキスト ボックス 19"/>
          <p:cNvSpPr txBox="1"/>
          <p:nvPr/>
        </p:nvSpPr>
        <p:spPr>
          <a:xfrm>
            <a:off x="8169892" y="4797225"/>
            <a:ext cx="692902" cy="276999"/>
          </a:xfrm>
          <a:prstGeom prst="rect">
            <a:avLst/>
          </a:prstGeom>
          <a:noFill/>
        </p:spPr>
        <p:txBody>
          <a:bodyPr wrap="square">
            <a:spAutoFit/>
          </a:bodyPr>
          <a:lstStyle/>
          <a:p>
            <a:pPr algn="ctr"/>
            <a:r>
              <a:rPr lang="en-US" altLang="ja-JP" sz="1200" b="1" dirty="0"/>
              <a:t>10 </a:t>
            </a:r>
            <a:r>
              <a:rPr lang="en-US" altLang="ja-JP" sz="1050" b="1" dirty="0"/>
              <a:t>UTC</a:t>
            </a:r>
            <a:endParaRPr lang="ja-JP" altLang="en-US" sz="1200" b="1" dirty="0"/>
          </a:p>
        </p:txBody>
      </p:sp>
      <p:sp>
        <p:nvSpPr>
          <p:cNvPr id="1534" name="テキスト ボックス 20"/>
          <p:cNvSpPr txBox="1"/>
          <p:nvPr/>
        </p:nvSpPr>
        <p:spPr>
          <a:xfrm>
            <a:off x="4423150" y="4797226"/>
            <a:ext cx="692902" cy="276999"/>
          </a:xfrm>
          <a:prstGeom prst="rect">
            <a:avLst/>
          </a:prstGeom>
          <a:noFill/>
        </p:spPr>
        <p:txBody>
          <a:bodyPr wrap="square">
            <a:spAutoFit/>
          </a:bodyPr>
          <a:lstStyle/>
          <a:p>
            <a:pPr algn="ctr"/>
            <a:r>
              <a:rPr lang="en-US" altLang="ja-JP" sz="1200" b="1" dirty="0"/>
              <a:t>08 </a:t>
            </a:r>
            <a:r>
              <a:rPr lang="en-US" altLang="ja-JP" sz="1050" b="1" dirty="0"/>
              <a:t>UTC</a:t>
            </a:r>
            <a:endParaRPr lang="ja-JP" altLang="en-US" sz="1200" b="1" dirty="0"/>
          </a:p>
        </p:txBody>
      </p:sp>
      <p:sp>
        <p:nvSpPr>
          <p:cNvPr id="1535" name="テキスト ボックス 21"/>
          <p:cNvSpPr txBox="1"/>
          <p:nvPr/>
        </p:nvSpPr>
        <p:spPr>
          <a:xfrm>
            <a:off x="6313550" y="4797226"/>
            <a:ext cx="692902" cy="276999"/>
          </a:xfrm>
          <a:prstGeom prst="rect">
            <a:avLst/>
          </a:prstGeom>
          <a:noFill/>
        </p:spPr>
        <p:txBody>
          <a:bodyPr wrap="square">
            <a:spAutoFit/>
          </a:bodyPr>
          <a:lstStyle/>
          <a:p>
            <a:pPr algn="ctr"/>
            <a:r>
              <a:rPr lang="en-US" altLang="ja-JP" sz="1200" b="1" dirty="0"/>
              <a:t>09 </a:t>
            </a:r>
            <a:r>
              <a:rPr lang="en-US" altLang="ja-JP" sz="1050" b="1" dirty="0"/>
              <a:t>UTC</a:t>
            </a:r>
            <a:endParaRPr lang="ja-JP" altLang="en-US" sz="1200" b="1" dirty="0"/>
          </a:p>
        </p:txBody>
      </p:sp>
      <p:sp>
        <p:nvSpPr>
          <p:cNvPr id="1536" name="テキスト ボックス 22"/>
          <p:cNvSpPr txBox="1"/>
          <p:nvPr/>
        </p:nvSpPr>
        <p:spPr>
          <a:xfrm>
            <a:off x="194731" y="1024867"/>
            <a:ext cx="2887833" cy="2554545"/>
          </a:xfrm>
          <a:prstGeom prst="rect">
            <a:avLst/>
          </a:prstGeom>
          <a:noFill/>
        </p:spPr>
        <p:txBody>
          <a:bodyPr wrap="square" rtlCol="0">
            <a:spAutoFit/>
          </a:bodyPr>
          <a:lstStyle/>
          <a:p>
            <a:r>
              <a:rPr lang="en-US" altLang="ja-JP" sz="1600" u="sng" dirty="0"/>
              <a:t>B15 (12.4um)</a:t>
            </a:r>
          </a:p>
          <a:p>
            <a:endParaRPr kumimoji="1" lang="en-US" altLang="ja-JP" sz="1600" dirty="0"/>
          </a:p>
          <a:p>
            <a:r>
              <a:rPr kumimoji="1" lang="en-US" altLang="ja-JP" sz="1600" dirty="0"/>
              <a:t>AHI9 – AHI8 [K]</a:t>
            </a:r>
          </a:p>
          <a:p>
            <a:r>
              <a:rPr kumimoji="1" lang="en-US" altLang="ja-JP" sz="1600" dirty="0"/>
              <a:t>2022-09-12, </a:t>
            </a:r>
            <a:r>
              <a:rPr lang="en-US" altLang="ja-JP" sz="1600" dirty="0"/>
              <a:t>00 to 11 UTC</a:t>
            </a:r>
          </a:p>
          <a:p>
            <a:r>
              <a:rPr kumimoji="1" lang="en-US" altLang="ja-JP" sz="1600" dirty="0"/>
              <a:t>Local noon is around 03 UTC</a:t>
            </a:r>
          </a:p>
          <a:p>
            <a:endParaRPr kumimoji="1" lang="en-US" altLang="ja-JP" sz="1600" dirty="0"/>
          </a:p>
          <a:p>
            <a:pPr marL="285750" indent="-285750">
              <a:buFont typeface="Arial" panose="020B0604020202020204" pitchFamily="34" charset="0"/>
              <a:buChar char="•"/>
            </a:pPr>
            <a:r>
              <a:rPr kumimoji="1" lang="en-US" altLang="ja-JP" sz="1600" dirty="0"/>
              <a:t>SRF difference is not corrected.</a:t>
            </a:r>
          </a:p>
          <a:p>
            <a:pPr marL="285750" indent="-285750">
              <a:buFont typeface="Arial" panose="020B0604020202020204" pitchFamily="34" charset="0"/>
              <a:buChar char="•"/>
            </a:pPr>
            <a:r>
              <a:rPr kumimoji="1" lang="en-US" altLang="ja-JP" sz="1600" dirty="0"/>
              <a:t>Both satellites are located at “140.7 degrees East”.</a:t>
            </a:r>
            <a:endParaRPr kumimoji="1" lang="ja-JP" altLang="en-US" sz="1600" dirty="0"/>
          </a:p>
        </p:txBody>
      </p:sp>
      <p:sp>
        <p:nvSpPr>
          <p:cNvPr id="1537" name="Title 1"/>
          <p:cNvSpPr>
            <a:spLocks noGrp="1"/>
          </p:cNvSpPr>
          <p:nvPr>
            <p:ph type="title"/>
          </p:nvPr>
        </p:nvSpPr>
        <p:spPr>
          <a:xfrm>
            <a:off x="1885950" y="132628"/>
            <a:ext cx="10029825" cy="667472"/>
          </a:xfrm>
        </p:spPr>
        <p:txBody>
          <a:bodyPr/>
          <a:lstStyle/>
          <a:p>
            <a:r>
              <a:rPr lang="ja-JP" altLang="en-US" b="1" dirty="0"/>
              <a:t>GEO-GEO (Diurnal va</a:t>
            </a:r>
            <a:r>
              <a:rPr lang="en-US" altLang="ja-JP" b="1" dirty="0"/>
              <a:t>r</a:t>
            </a:r>
            <a:r>
              <a:rPr lang="ja-JP" altLang="en-US" b="1" dirty="0"/>
              <a:t>iation)</a:t>
            </a:r>
            <a:endParaRPr lang="en-US" b="1" dirty="0"/>
          </a:p>
        </p:txBody>
      </p:sp>
    </p:spTree>
    <p:extLst>
      <p:ext uri="{BB962C8B-B14F-4D97-AF65-F5344CB8AC3E}">
        <p14:creationId xmlns:p14="http://schemas.microsoft.com/office/powerpoint/2010/main" val="1223783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 name="コンテンツ プレースホルダー 2"/>
          <p:cNvSpPr>
            <a:spLocks noGrp="1"/>
          </p:cNvSpPr>
          <p:nvPr>
            <p:ph idx="1"/>
          </p:nvPr>
        </p:nvSpPr>
        <p:spPr>
          <a:xfrm>
            <a:off x="789139" y="983357"/>
            <a:ext cx="8874092" cy="2731093"/>
          </a:xfrm>
        </p:spPr>
        <p:txBody>
          <a:bodyPr>
            <a:noAutofit/>
          </a:bodyPr>
          <a:lstStyle/>
          <a:p>
            <a:pPr>
              <a:lnSpc>
                <a:spcPct val="120000"/>
              </a:lnSpc>
            </a:pPr>
            <a:r>
              <a:rPr kumimoji="1" lang="en-US" altLang="ja-JP" sz="2000" dirty="0"/>
              <a:t>Larger Tb bias (positive or negative) around 0.2K are seen over land area in daytime afternoon in “window” bands (B13, 14, 15, and slightly B11).</a:t>
            </a:r>
          </a:p>
          <a:p>
            <a:pPr>
              <a:lnSpc>
                <a:spcPct val="120000"/>
              </a:lnSpc>
            </a:pPr>
            <a:r>
              <a:rPr lang="en-US" altLang="ja-JP" sz="2000" dirty="0"/>
              <a:t>According to GEO-GEO liner regression coefficients (AHI-9 vs. AHI-8), the Tb difference corresponding to observed Tb is estimated as the bottom figure.</a:t>
            </a:r>
          </a:p>
          <a:p>
            <a:pPr>
              <a:lnSpc>
                <a:spcPct val="120000"/>
              </a:lnSpc>
            </a:pPr>
            <a:r>
              <a:rPr lang="en-US" altLang="ja-JP" sz="2000" dirty="0"/>
              <a:t>The estimation can roughly express the Tb change, but further quantitative check will be necessary.</a:t>
            </a:r>
          </a:p>
        </p:txBody>
      </p:sp>
      <p:sp>
        <p:nvSpPr>
          <p:cNvPr id="1544" name="スライド番号プレースホルダー 3"/>
          <p:cNvSpPr>
            <a:spLocks noGrp="1"/>
          </p:cNvSpPr>
          <p:nvPr>
            <p:ph type="sldNum" sz="quarter" idx="4294967295"/>
          </p:nvPr>
        </p:nvSpPr>
        <p:spPr/>
        <p:txBody>
          <a:bodyPr/>
          <a:lstStyle/>
          <a:p>
            <a:endParaRPr kumimoji="1" lang="ja-JP" altLang="en-US" dirty="0"/>
          </a:p>
        </p:txBody>
      </p:sp>
      <p:pic>
        <p:nvPicPr>
          <p:cNvPr id="1545" name="図 4"/>
          <p:cNvPicPr>
            <a:picLocks noChangeAspect="1"/>
          </p:cNvPicPr>
          <p:nvPr/>
        </p:nvPicPr>
        <p:blipFill>
          <a:blip r:embed="rId3"/>
          <a:stretch>
            <a:fillRect/>
          </a:stretch>
        </p:blipFill>
        <p:spPr>
          <a:xfrm>
            <a:off x="9791577" y="90223"/>
            <a:ext cx="1845734" cy="2156355"/>
          </a:xfrm>
          <a:prstGeom prst="rect">
            <a:avLst/>
          </a:prstGeom>
        </p:spPr>
      </p:pic>
      <p:pic>
        <p:nvPicPr>
          <p:cNvPr id="1546" name="図 5"/>
          <p:cNvPicPr>
            <a:picLocks noChangeAspect="1"/>
          </p:cNvPicPr>
          <p:nvPr/>
        </p:nvPicPr>
        <p:blipFill>
          <a:blip r:embed="rId4"/>
          <a:stretch>
            <a:fillRect/>
          </a:stretch>
        </p:blipFill>
        <p:spPr>
          <a:xfrm>
            <a:off x="9791578" y="2421995"/>
            <a:ext cx="1845733" cy="2156355"/>
          </a:xfrm>
          <a:prstGeom prst="rect">
            <a:avLst/>
          </a:prstGeom>
        </p:spPr>
      </p:pic>
      <p:pic>
        <p:nvPicPr>
          <p:cNvPr id="1547" name="図 6"/>
          <p:cNvPicPr>
            <a:picLocks noChangeAspect="1"/>
          </p:cNvPicPr>
          <p:nvPr/>
        </p:nvPicPr>
        <p:blipFill>
          <a:blip r:embed="rId5"/>
          <a:stretch>
            <a:fillRect/>
          </a:stretch>
        </p:blipFill>
        <p:spPr>
          <a:xfrm>
            <a:off x="9791578" y="4588934"/>
            <a:ext cx="1845733" cy="2156355"/>
          </a:xfrm>
          <a:prstGeom prst="rect">
            <a:avLst/>
          </a:prstGeom>
        </p:spPr>
      </p:pic>
      <p:pic>
        <p:nvPicPr>
          <p:cNvPr id="1548" name="図 10"/>
          <p:cNvPicPr>
            <a:picLocks noChangeAspect="1"/>
          </p:cNvPicPr>
          <p:nvPr/>
        </p:nvPicPr>
        <p:blipFill>
          <a:blip r:embed="rId6"/>
          <a:stretch>
            <a:fillRect/>
          </a:stretch>
        </p:blipFill>
        <p:spPr>
          <a:xfrm>
            <a:off x="3094672" y="3702054"/>
            <a:ext cx="4595871" cy="2565042"/>
          </a:xfrm>
          <a:prstGeom prst="rect">
            <a:avLst/>
          </a:prstGeom>
        </p:spPr>
      </p:pic>
      <p:sp>
        <p:nvSpPr>
          <p:cNvPr id="1549" name="正方形/長方形 11"/>
          <p:cNvSpPr/>
          <p:nvPr/>
        </p:nvSpPr>
        <p:spPr>
          <a:xfrm rot="16200000">
            <a:off x="1738102" y="4677680"/>
            <a:ext cx="2489079" cy="276999"/>
          </a:xfrm>
          <a:prstGeom prst="rect">
            <a:avLst/>
          </a:prstGeom>
        </p:spPr>
        <p:txBody>
          <a:bodyPr wrap="none">
            <a:spAutoFit/>
          </a:bodyPr>
          <a:lstStyle/>
          <a:p>
            <a:r>
              <a:rPr lang="en-US" altLang="ja-JP" sz="1200" dirty="0"/>
              <a:t>Estimated Tb diff. (AHI9-AHI8) [K]</a:t>
            </a:r>
            <a:endParaRPr lang="ja-JP" altLang="en-US" sz="1200" dirty="0"/>
          </a:p>
        </p:txBody>
      </p:sp>
      <p:sp>
        <p:nvSpPr>
          <p:cNvPr id="1550" name="正方形/長方形 12"/>
          <p:cNvSpPr/>
          <p:nvPr/>
        </p:nvSpPr>
        <p:spPr>
          <a:xfrm>
            <a:off x="4850153" y="5299617"/>
            <a:ext cx="1302408" cy="276999"/>
          </a:xfrm>
          <a:prstGeom prst="rect">
            <a:avLst/>
          </a:prstGeom>
        </p:spPr>
        <p:txBody>
          <a:bodyPr wrap="none">
            <a:spAutoFit/>
          </a:bodyPr>
          <a:lstStyle/>
          <a:p>
            <a:r>
              <a:rPr lang="en-US" altLang="ja-JP" sz="1200" dirty="0"/>
              <a:t>Observed Tb [K]</a:t>
            </a:r>
            <a:endParaRPr lang="ja-JP" altLang="en-US" sz="1200" dirty="0"/>
          </a:p>
        </p:txBody>
      </p:sp>
      <p:sp>
        <p:nvSpPr>
          <p:cNvPr id="1551" name="Slide Number Placeholder 3"/>
          <p:cNvSpPr>
            <a:spLocks noGrp="1"/>
          </p:cNvSpPr>
          <p:nvPr>
            <p:ph type="sldNum" sz="quarter" idx="10"/>
          </p:nvPr>
        </p:nvSpPr>
        <p:spPr>
          <a:xfrm>
            <a:off x="11396651" y="6363061"/>
            <a:ext cx="652358" cy="405514"/>
          </a:xfrm>
        </p:spPr>
        <p:txBody>
          <a:bodyPr/>
          <a:lstStyle/>
          <a:p>
            <a:pPr>
              <a:defRPr/>
            </a:pPr>
            <a:fld id="{DA28AC38-E0E8-49D7-B2FE-71FD7C42C09E}" type="slidenum">
              <a:rPr lang="en-US" smtClean="0"/>
              <a:pPr>
                <a:defRPr/>
              </a:pPr>
              <a:t>13</a:t>
            </a:fld>
            <a:endParaRPr lang="en-US"/>
          </a:p>
        </p:txBody>
      </p:sp>
      <p:sp>
        <p:nvSpPr>
          <p:cNvPr id="1552" name="Title 1"/>
          <p:cNvSpPr>
            <a:spLocks noGrp="1"/>
          </p:cNvSpPr>
          <p:nvPr>
            <p:ph type="title"/>
          </p:nvPr>
        </p:nvSpPr>
        <p:spPr>
          <a:xfrm>
            <a:off x="1885950" y="132628"/>
            <a:ext cx="7905627" cy="667472"/>
          </a:xfrm>
        </p:spPr>
        <p:txBody>
          <a:bodyPr/>
          <a:lstStyle/>
          <a:p>
            <a:r>
              <a:rPr lang="ja-JP" altLang="en-US" b="1" dirty="0"/>
              <a:t>GEO-GEO (Diurnal va</a:t>
            </a:r>
            <a:r>
              <a:rPr lang="en-US" altLang="ja-JP" b="1" dirty="0"/>
              <a:t>r</a:t>
            </a:r>
            <a:r>
              <a:rPr lang="ja-JP" altLang="en-US" b="1" dirty="0"/>
              <a:t>iation)</a:t>
            </a:r>
            <a:endParaRPr lang="en-US" b="1" dirty="0"/>
          </a:p>
        </p:txBody>
      </p:sp>
      <p:sp>
        <p:nvSpPr>
          <p:cNvPr id="1553" name="テキスト ボックス 14"/>
          <p:cNvSpPr txBox="1"/>
          <p:nvPr/>
        </p:nvSpPr>
        <p:spPr>
          <a:xfrm>
            <a:off x="9669161" y="122044"/>
            <a:ext cx="692902" cy="276999"/>
          </a:xfrm>
          <a:prstGeom prst="rect">
            <a:avLst/>
          </a:prstGeom>
          <a:noFill/>
        </p:spPr>
        <p:txBody>
          <a:bodyPr wrap="square">
            <a:spAutoFit/>
          </a:bodyPr>
          <a:lstStyle/>
          <a:p>
            <a:pPr algn="ctr"/>
            <a:r>
              <a:rPr lang="en-US" altLang="ja-JP" sz="1200" b="1" dirty="0"/>
              <a:t>B13</a:t>
            </a:r>
            <a:endParaRPr lang="ja-JP" altLang="en-US" sz="1200" b="1" dirty="0"/>
          </a:p>
        </p:txBody>
      </p:sp>
      <p:sp>
        <p:nvSpPr>
          <p:cNvPr id="1554" name="テキスト ボックス 15"/>
          <p:cNvSpPr txBox="1"/>
          <p:nvPr/>
        </p:nvSpPr>
        <p:spPr>
          <a:xfrm>
            <a:off x="9669161" y="2453150"/>
            <a:ext cx="692902" cy="276999"/>
          </a:xfrm>
          <a:prstGeom prst="rect">
            <a:avLst/>
          </a:prstGeom>
          <a:noFill/>
        </p:spPr>
        <p:txBody>
          <a:bodyPr wrap="square">
            <a:spAutoFit/>
          </a:bodyPr>
          <a:lstStyle/>
          <a:p>
            <a:pPr algn="ctr"/>
            <a:r>
              <a:rPr lang="en-US" altLang="ja-JP" sz="1200" b="1" dirty="0"/>
              <a:t>B14</a:t>
            </a:r>
            <a:endParaRPr lang="ja-JP" altLang="en-US" sz="1200" b="1" dirty="0"/>
          </a:p>
        </p:txBody>
      </p:sp>
      <p:sp>
        <p:nvSpPr>
          <p:cNvPr id="1555" name="テキスト ボックス 16"/>
          <p:cNvSpPr txBox="1"/>
          <p:nvPr/>
        </p:nvSpPr>
        <p:spPr>
          <a:xfrm>
            <a:off x="9669161" y="4677679"/>
            <a:ext cx="692902" cy="276999"/>
          </a:xfrm>
          <a:prstGeom prst="rect">
            <a:avLst/>
          </a:prstGeom>
          <a:noFill/>
        </p:spPr>
        <p:txBody>
          <a:bodyPr wrap="square">
            <a:spAutoFit/>
          </a:bodyPr>
          <a:lstStyle/>
          <a:p>
            <a:pPr algn="ctr"/>
            <a:r>
              <a:rPr lang="en-US" altLang="ja-JP" sz="1200" b="1" dirty="0"/>
              <a:t>B15</a:t>
            </a:r>
            <a:endParaRPr lang="ja-JP" altLang="en-US" sz="1200" b="1" dirty="0"/>
          </a:p>
        </p:txBody>
      </p:sp>
    </p:spTree>
    <p:extLst>
      <p:ext uri="{BB962C8B-B14F-4D97-AF65-F5344CB8AC3E}">
        <p14:creationId xmlns:p14="http://schemas.microsoft.com/office/powerpoint/2010/main" val="1316946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1" name="図 26"/>
          <p:cNvPicPr>
            <a:picLocks noChangeAspect="1"/>
          </p:cNvPicPr>
          <p:nvPr/>
        </p:nvPicPr>
        <p:blipFill>
          <a:blip r:embed="rId3"/>
          <a:stretch>
            <a:fillRect/>
          </a:stretch>
        </p:blipFill>
        <p:spPr>
          <a:xfrm>
            <a:off x="157636" y="1978209"/>
            <a:ext cx="10116503" cy="4300538"/>
          </a:xfrm>
          <a:prstGeom prst="rect">
            <a:avLst/>
          </a:prstGeom>
        </p:spPr>
      </p:pic>
      <p:sp>
        <p:nvSpPr>
          <p:cNvPr id="1562" name="Title 1"/>
          <p:cNvSpPr>
            <a:spLocks noGrp="1"/>
          </p:cNvSpPr>
          <p:nvPr>
            <p:ph type="title"/>
          </p:nvPr>
        </p:nvSpPr>
        <p:spPr>
          <a:xfrm>
            <a:off x="1885950" y="132628"/>
            <a:ext cx="10029825" cy="667472"/>
          </a:xfrm>
        </p:spPr>
        <p:txBody>
          <a:bodyPr/>
          <a:lstStyle/>
          <a:p>
            <a:r>
              <a:rPr lang="ja-JP" altLang="en-US" b="1" dirty="0"/>
              <a:t>GEO-GEO (</a:t>
            </a:r>
            <a:r>
              <a:rPr lang="en-US" altLang="ja-JP" b="1" dirty="0"/>
              <a:t>for</a:t>
            </a:r>
            <a:r>
              <a:rPr lang="ja-JP" altLang="en-US" b="1" dirty="0"/>
              <a:t> scan position)</a:t>
            </a:r>
            <a:endParaRPr lang="en-US" b="1" dirty="0"/>
          </a:p>
        </p:txBody>
      </p:sp>
      <p:sp>
        <p:nvSpPr>
          <p:cNvPr id="1563" name="Content Placeholder 2"/>
          <p:cNvSpPr>
            <a:spLocks noGrp="1"/>
          </p:cNvSpPr>
          <p:nvPr>
            <p:ph idx="1"/>
          </p:nvPr>
        </p:nvSpPr>
        <p:spPr>
          <a:xfrm>
            <a:off x="609818" y="1012460"/>
            <a:ext cx="10316795" cy="667473"/>
          </a:xfrm>
        </p:spPr>
        <p:txBody>
          <a:bodyPr>
            <a:normAutofit fontScale="70000" lnSpcReduction="20000"/>
          </a:bodyPr>
          <a:lstStyle/>
          <a:p>
            <a:pPr lvl="0"/>
            <a:r>
              <a:rPr lang="ja-JP" altLang="en-US" dirty="0"/>
              <a:t>Faint systematic difference can be seen in East-West direction for B08, B11, B12 and in center-to-limb direction for B16.</a:t>
            </a:r>
          </a:p>
        </p:txBody>
      </p:sp>
      <p:sp>
        <p:nvSpPr>
          <p:cNvPr id="1564" name="Slide Number Placeholder 3"/>
          <p:cNvSpPr>
            <a:spLocks noGrp="1"/>
          </p:cNvSpPr>
          <p:nvPr>
            <p:ph type="sldNum" sz="quarter" idx="10"/>
          </p:nvPr>
        </p:nvSpPr>
        <p:spPr/>
        <p:txBody>
          <a:bodyPr/>
          <a:lstStyle/>
          <a:p>
            <a:pPr>
              <a:defRPr/>
            </a:pPr>
            <a:fld id="{DA28AC38-E0E8-49D7-B2FE-71FD7C42C09E}" type="slidenum">
              <a:rPr lang="en-US" smtClean="0"/>
              <a:pPr>
                <a:defRPr/>
              </a:pPr>
              <a:t>14</a:t>
            </a:fld>
            <a:endParaRPr lang="en-US"/>
          </a:p>
        </p:txBody>
      </p:sp>
      <p:sp>
        <p:nvSpPr>
          <p:cNvPr id="1565" name="テキスト 229"/>
          <p:cNvSpPr txBox="1"/>
          <p:nvPr/>
        </p:nvSpPr>
        <p:spPr>
          <a:xfrm>
            <a:off x="244935" y="1769141"/>
            <a:ext cx="4727394" cy="337661"/>
          </a:xfrm>
          <a:prstGeom prst="rect">
            <a:avLst/>
          </a:prstGeom>
        </p:spPr>
        <p:txBody>
          <a:bodyPr wrap="none">
            <a:spAutoFit/>
          </a:bodyPr>
          <a:lstStyle/>
          <a:p>
            <a:pPr>
              <a:defRPr lang="ja-JP" altLang="en-US"/>
            </a:pPr>
            <a:r>
              <a:rPr lang="en-US" altLang="ja-JP" sz="1600" b="1" dirty="0">
                <a:solidFill>
                  <a:schemeClr val="accent5">
                    <a:lumMod val="50000"/>
                  </a:schemeClr>
                </a:solidFill>
              </a:rPr>
              <a:t>Grid ave. Tb difference </a:t>
            </a:r>
            <a:r>
              <a:rPr lang="en-US" altLang="ja-JP" sz="1600" b="1" u="none" dirty="0">
                <a:solidFill>
                  <a:schemeClr val="accent5">
                    <a:lumMod val="50000"/>
                  </a:schemeClr>
                </a:solidFill>
              </a:rPr>
              <a:t>residual</a:t>
            </a:r>
            <a:r>
              <a:rPr lang="en-US" altLang="ja-JP" sz="1600" b="1" dirty="0">
                <a:solidFill>
                  <a:schemeClr val="accent5">
                    <a:lumMod val="50000"/>
                  </a:schemeClr>
                </a:solidFill>
              </a:rPr>
              <a:t>: AHI9 - AHI8 </a:t>
            </a:r>
            <a:r>
              <a:rPr lang="en-US" altLang="ja-JP" sz="1100" dirty="0">
                <a:solidFill>
                  <a:schemeClr val="accent5">
                    <a:lumMod val="50000"/>
                  </a:schemeClr>
                </a:solidFill>
              </a:rPr>
              <a:t>[K]</a:t>
            </a:r>
            <a:endParaRPr lang="ja-JP" altLang="en-US" dirty="0">
              <a:solidFill>
                <a:schemeClr val="accent5">
                  <a:lumMod val="50000"/>
                </a:schemeClr>
              </a:solidFill>
            </a:endParaRPr>
          </a:p>
        </p:txBody>
      </p:sp>
      <p:sp>
        <p:nvSpPr>
          <p:cNvPr id="1566" name="テキスト ボックス 18"/>
          <p:cNvSpPr txBox="1"/>
          <p:nvPr/>
        </p:nvSpPr>
        <p:spPr>
          <a:xfrm>
            <a:off x="1739909" y="3683060"/>
            <a:ext cx="566871" cy="253023"/>
          </a:xfrm>
          <a:prstGeom prst="rect">
            <a:avLst/>
          </a:prstGeom>
          <a:noFill/>
        </p:spPr>
        <p:txBody>
          <a:bodyPr wrap="square">
            <a:spAutoFit/>
          </a:bodyPr>
          <a:lstStyle/>
          <a:p>
            <a:r>
              <a:rPr lang="ja-JP" altLang="en-US" sz="1050" b="1" dirty="0"/>
              <a:t>+</a:t>
            </a:r>
            <a:r>
              <a:rPr lang="en-US" altLang="ja-JP" sz="1050" b="1" dirty="0"/>
              <a:t>1</a:t>
            </a:r>
            <a:r>
              <a:rPr lang="ja-JP" altLang="en-US" sz="1050" b="1" dirty="0"/>
              <a:t> K</a:t>
            </a:r>
          </a:p>
        </p:txBody>
      </p:sp>
      <p:sp>
        <p:nvSpPr>
          <p:cNvPr id="1567" name="テキスト ボックス 276"/>
          <p:cNvSpPr txBox="1"/>
          <p:nvPr/>
        </p:nvSpPr>
        <p:spPr>
          <a:xfrm>
            <a:off x="244935" y="3683060"/>
            <a:ext cx="508085" cy="253023"/>
          </a:xfrm>
          <a:prstGeom prst="rect">
            <a:avLst/>
          </a:prstGeom>
          <a:noFill/>
        </p:spPr>
        <p:txBody>
          <a:bodyPr wrap="square">
            <a:spAutoFit/>
          </a:bodyPr>
          <a:lstStyle/>
          <a:p>
            <a:r>
              <a:rPr lang="ja-JP" altLang="en-US" sz="1050" b="1" dirty="0"/>
              <a:t>-</a:t>
            </a:r>
            <a:r>
              <a:rPr lang="en-US" altLang="ja-JP" sz="1050" b="1" dirty="0"/>
              <a:t>1</a:t>
            </a:r>
            <a:r>
              <a:rPr lang="ja-JP" altLang="en-US" sz="1050" b="1" dirty="0"/>
              <a:t> K</a:t>
            </a:r>
          </a:p>
        </p:txBody>
      </p:sp>
      <p:sp>
        <p:nvSpPr>
          <p:cNvPr id="1568" name="テキスト ボックス 18"/>
          <p:cNvSpPr txBox="1"/>
          <p:nvPr/>
        </p:nvSpPr>
        <p:spPr>
          <a:xfrm>
            <a:off x="9648079" y="5820214"/>
            <a:ext cx="566871" cy="253023"/>
          </a:xfrm>
          <a:prstGeom prst="rect">
            <a:avLst/>
          </a:prstGeom>
          <a:noFill/>
        </p:spPr>
        <p:txBody>
          <a:bodyPr wrap="square">
            <a:spAutoFit/>
          </a:bodyPr>
          <a:lstStyle/>
          <a:p>
            <a:r>
              <a:rPr lang="ja-JP" altLang="en-US" sz="1050" b="1" dirty="0"/>
              <a:t>+</a:t>
            </a:r>
            <a:r>
              <a:rPr lang="en-US" altLang="ja-JP" sz="1050" b="1" dirty="0"/>
              <a:t>1</a:t>
            </a:r>
            <a:r>
              <a:rPr lang="ja-JP" altLang="en-US" sz="1050" b="1" dirty="0"/>
              <a:t> K</a:t>
            </a:r>
          </a:p>
        </p:txBody>
      </p:sp>
      <p:sp>
        <p:nvSpPr>
          <p:cNvPr id="1569" name="テキスト ボックス 276"/>
          <p:cNvSpPr txBox="1"/>
          <p:nvPr/>
        </p:nvSpPr>
        <p:spPr>
          <a:xfrm>
            <a:off x="8153105" y="5820214"/>
            <a:ext cx="508085" cy="253023"/>
          </a:xfrm>
          <a:prstGeom prst="rect">
            <a:avLst/>
          </a:prstGeom>
          <a:noFill/>
        </p:spPr>
        <p:txBody>
          <a:bodyPr wrap="square">
            <a:spAutoFit/>
          </a:bodyPr>
          <a:lstStyle/>
          <a:p>
            <a:r>
              <a:rPr lang="ja-JP" altLang="en-US" sz="1050" b="1" dirty="0"/>
              <a:t>-</a:t>
            </a:r>
            <a:r>
              <a:rPr lang="en-US" altLang="ja-JP" sz="1050" b="1" dirty="0"/>
              <a:t>1</a:t>
            </a:r>
            <a:r>
              <a:rPr lang="ja-JP" altLang="en-US" sz="1050" b="1" dirty="0"/>
              <a:t> K</a:t>
            </a:r>
          </a:p>
        </p:txBody>
      </p:sp>
      <p:sp>
        <p:nvSpPr>
          <p:cNvPr id="1570" name="テキスト ボックス 18"/>
          <p:cNvSpPr txBox="1"/>
          <p:nvPr/>
        </p:nvSpPr>
        <p:spPr>
          <a:xfrm>
            <a:off x="3579791" y="3682167"/>
            <a:ext cx="644545" cy="253916"/>
          </a:xfrm>
          <a:prstGeom prst="rect">
            <a:avLst/>
          </a:prstGeom>
          <a:noFill/>
        </p:spPr>
        <p:txBody>
          <a:bodyPr wrap="square">
            <a:spAutoFit/>
          </a:bodyPr>
          <a:lstStyle/>
          <a:p>
            <a:r>
              <a:rPr lang="ja-JP" altLang="en-US" sz="1050" b="1" dirty="0"/>
              <a:t>+</a:t>
            </a:r>
            <a:r>
              <a:rPr lang="en-US" altLang="ja-JP" sz="1050" b="1" dirty="0"/>
              <a:t>0.1</a:t>
            </a:r>
            <a:r>
              <a:rPr lang="ja-JP" altLang="en-US" sz="1050" b="1" dirty="0"/>
              <a:t> K</a:t>
            </a:r>
          </a:p>
        </p:txBody>
      </p:sp>
      <p:sp>
        <p:nvSpPr>
          <p:cNvPr id="1571" name="テキスト ボックス 276"/>
          <p:cNvSpPr txBox="1"/>
          <p:nvPr/>
        </p:nvSpPr>
        <p:spPr>
          <a:xfrm>
            <a:off x="2242760" y="3682167"/>
            <a:ext cx="649779" cy="253916"/>
          </a:xfrm>
          <a:prstGeom prst="rect">
            <a:avLst/>
          </a:prstGeom>
          <a:noFill/>
        </p:spPr>
        <p:txBody>
          <a:bodyPr wrap="square">
            <a:spAutoFit/>
          </a:bodyPr>
          <a:lstStyle/>
          <a:p>
            <a:r>
              <a:rPr lang="ja-JP" altLang="en-US" sz="1050" b="1" dirty="0"/>
              <a:t>-</a:t>
            </a:r>
            <a:r>
              <a:rPr lang="en-US" altLang="ja-JP" sz="1050" b="1" dirty="0"/>
              <a:t>0.1</a:t>
            </a:r>
            <a:r>
              <a:rPr lang="ja-JP" altLang="en-US" sz="1050" b="1" dirty="0"/>
              <a:t> K</a:t>
            </a:r>
          </a:p>
        </p:txBody>
      </p:sp>
      <p:sp>
        <p:nvSpPr>
          <p:cNvPr id="1572" name="テキスト ボックス 18"/>
          <p:cNvSpPr txBox="1"/>
          <p:nvPr/>
        </p:nvSpPr>
        <p:spPr>
          <a:xfrm>
            <a:off x="5609770" y="3682167"/>
            <a:ext cx="644545" cy="253916"/>
          </a:xfrm>
          <a:prstGeom prst="rect">
            <a:avLst/>
          </a:prstGeom>
          <a:noFill/>
        </p:spPr>
        <p:txBody>
          <a:bodyPr wrap="square">
            <a:spAutoFit/>
          </a:bodyPr>
          <a:lstStyle/>
          <a:p>
            <a:r>
              <a:rPr lang="ja-JP" altLang="en-US" sz="1050" b="1" dirty="0"/>
              <a:t>+</a:t>
            </a:r>
            <a:r>
              <a:rPr lang="en-US" altLang="ja-JP" sz="1050" b="1" dirty="0"/>
              <a:t>0.1</a:t>
            </a:r>
            <a:r>
              <a:rPr lang="ja-JP" altLang="en-US" sz="1050" b="1" dirty="0"/>
              <a:t> K</a:t>
            </a:r>
          </a:p>
        </p:txBody>
      </p:sp>
      <p:sp>
        <p:nvSpPr>
          <p:cNvPr id="1573" name="テキスト ボックス 276"/>
          <p:cNvSpPr txBox="1"/>
          <p:nvPr/>
        </p:nvSpPr>
        <p:spPr>
          <a:xfrm>
            <a:off x="4272739" y="3682167"/>
            <a:ext cx="649779" cy="253916"/>
          </a:xfrm>
          <a:prstGeom prst="rect">
            <a:avLst/>
          </a:prstGeom>
          <a:noFill/>
        </p:spPr>
        <p:txBody>
          <a:bodyPr wrap="square">
            <a:spAutoFit/>
          </a:bodyPr>
          <a:lstStyle/>
          <a:p>
            <a:r>
              <a:rPr lang="ja-JP" altLang="en-US" sz="1050" b="1" dirty="0"/>
              <a:t>-</a:t>
            </a:r>
            <a:r>
              <a:rPr lang="en-US" altLang="ja-JP" sz="1050" b="1" dirty="0"/>
              <a:t>0.1</a:t>
            </a:r>
            <a:r>
              <a:rPr lang="ja-JP" altLang="en-US" sz="1050" b="1" dirty="0"/>
              <a:t> K</a:t>
            </a:r>
          </a:p>
        </p:txBody>
      </p:sp>
      <p:sp>
        <p:nvSpPr>
          <p:cNvPr id="1574" name="テキスト ボックス 18"/>
          <p:cNvSpPr txBox="1"/>
          <p:nvPr/>
        </p:nvSpPr>
        <p:spPr>
          <a:xfrm>
            <a:off x="7586468" y="3682167"/>
            <a:ext cx="644545" cy="253916"/>
          </a:xfrm>
          <a:prstGeom prst="rect">
            <a:avLst/>
          </a:prstGeom>
          <a:noFill/>
        </p:spPr>
        <p:txBody>
          <a:bodyPr wrap="square">
            <a:spAutoFit/>
          </a:bodyPr>
          <a:lstStyle/>
          <a:p>
            <a:r>
              <a:rPr lang="ja-JP" altLang="en-US" sz="1050" b="1" dirty="0"/>
              <a:t>+</a:t>
            </a:r>
            <a:r>
              <a:rPr lang="en-US" altLang="ja-JP" sz="1050" b="1" dirty="0"/>
              <a:t>0.1</a:t>
            </a:r>
            <a:r>
              <a:rPr lang="ja-JP" altLang="en-US" sz="1050" b="1" dirty="0"/>
              <a:t> K</a:t>
            </a:r>
          </a:p>
        </p:txBody>
      </p:sp>
      <p:sp>
        <p:nvSpPr>
          <p:cNvPr id="1575" name="テキスト ボックス 276"/>
          <p:cNvSpPr txBox="1"/>
          <p:nvPr/>
        </p:nvSpPr>
        <p:spPr>
          <a:xfrm>
            <a:off x="6249437" y="3682167"/>
            <a:ext cx="649779" cy="253916"/>
          </a:xfrm>
          <a:prstGeom prst="rect">
            <a:avLst/>
          </a:prstGeom>
          <a:noFill/>
        </p:spPr>
        <p:txBody>
          <a:bodyPr wrap="square">
            <a:spAutoFit/>
          </a:bodyPr>
          <a:lstStyle/>
          <a:p>
            <a:r>
              <a:rPr lang="ja-JP" altLang="en-US" sz="1050" b="1" dirty="0"/>
              <a:t>-</a:t>
            </a:r>
            <a:r>
              <a:rPr lang="en-US" altLang="ja-JP" sz="1050" b="1" dirty="0"/>
              <a:t>0.1</a:t>
            </a:r>
            <a:r>
              <a:rPr lang="ja-JP" altLang="en-US" sz="1050" b="1" dirty="0"/>
              <a:t> K</a:t>
            </a:r>
          </a:p>
        </p:txBody>
      </p:sp>
      <p:sp>
        <p:nvSpPr>
          <p:cNvPr id="1576" name="テキスト ボックス 18"/>
          <p:cNvSpPr txBox="1"/>
          <p:nvPr/>
        </p:nvSpPr>
        <p:spPr>
          <a:xfrm>
            <a:off x="9535831" y="3682167"/>
            <a:ext cx="644545" cy="253916"/>
          </a:xfrm>
          <a:prstGeom prst="rect">
            <a:avLst/>
          </a:prstGeom>
          <a:noFill/>
        </p:spPr>
        <p:txBody>
          <a:bodyPr wrap="square">
            <a:spAutoFit/>
          </a:bodyPr>
          <a:lstStyle/>
          <a:p>
            <a:r>
              <a:rPr lang="ja-JP" altLang="en-US" sz="1050" b="1" dirty="0"/>
              <a:t>+</a:t>
            </a:r>
            <a:r>
              <a:rPr lang="en-US" altLang="ja-JP" sz="1050" b="1" dirty="0"/>
              <a:t>0.1</a:t>
            </a:r>
            <a:r>
              <a:rPr lang="ja-JP" altLang="en-US" sz="1050" b="1" dirty="0"/>
              <a:t> K</a:t>
            </a:r>
          </a:p>
        </p:txBody>
      </p:sp>
      <p:sp>
        <p:nvSpPr>
          <p:cNvPr id="1577" name="テキスト ボックス 276"/>
          <p:cNvSpPr txBox="1"/>
          <p:nvPr/>
        </p:nvSpPr>
        <p:spPr>
          <a:xfrm>
            <a:off x="8198800" y="3682167"/>
            <a:ext cx="649779" cy="253916"/>
          </a:xfrm>
          <a:prstGeom prst="rect">
            <a:avLst/>
          </a:prstGeom>
          <a:noFill/>
        </p:spPr>
        <p:txBody>
          <a:bodyPr wrap="square">
            <a:spAutoFit/>
          </a:bodyPr>
          <a:lstStyle/>
          <a:p>
            <a:r>
              <a:rPr lang="ja-JP" altLang="en-US" sz="1050" b="1" dirty="0"/>
              <a:t>-</a:t>
            </a:r>
            <a:r>
              <a:rPr lang="en-US" altLang="ja-JP" sz="1050" b="1" dirty="0"/>
              <a:t>0.1</a:t>
            </a:r>
            <a:r>
              <a:rPr lang="ja-JP" altLang="en-US" sz="1050" b="1" dirty="0"/>
              <a:t> K</a:t>
            </a:r>
          </a:p>
        </p:txBody>
      </p:sp>
      <p:sp>
        <p:nvSpPr>
          <p:cNvPr id="1578" name="テキスト ボックス 18"/>
          <p:cNvSpPr txBox="1"/>
          <p:nvPr/>
        </p:nvSpPr>
        <p:spPr>
          <a:xfrm>
            <a:off x="1589898" y="5819321"/>
            <a:ext cx="644545" cy="253916"/>
          </a:xfrm>
          <a:prstGeom prst="rect">
            <a:avLst/>
          </a:prstGeom>
          <a:noFill/>
        </p:spPr>
        <p:txBody>
          <a:bodyPr wrap="square">
            <a:spAutoFit/>
          </a:bodyPr>
          <a:lstStyle/>
          <a:p>
            <a:r>
              <a:rPr lang="ja-JP" altLang="en-US" sz="1050" b="1" dirty="0"/>
              <a:t>+</a:t>
            </a:r>
            <a:r>
              <a:rPr lang="en-US" altLang="ja-JP" sz="1050" b="1" dirty="0"/>
              <a:t>0.1</a:t>
            </a:r>
            <a:r>
              <a:rPr lang="ja-JP" altLang="en-US" sz="1050" b="1" dirty="0"/>
              <a:t> K</a:t>
            </a:r>
          </a:p>
        </p:txBody>
      </p:sp>
      <p:sp>
        <p:nvSpPr>
          <p:cNvPr id="1579" name="テキスト ボックス 276"/>
          <p:cNvSpPr txBox="1"/>
          <p:nvPr/>
        </p:nvSpPr>
        <p:spPr>
          <a:xfrm>
            <a:off x="252867" y="5819321"/>
            <a:ext cx="649779" cy="253916"/>
          </a:xfrm>
          <a:prstGeom prst="rect">
            <a:avLst/>
          </a:prstGeom>
          <a:noFill/>
        </p:spPr>
        <p:txBody>
          <a:bodyPr wrap="square">
            <a:spAutoFit/>
          </a:bodyPr>
          <a:lstStyle/>
          <a:p>
            <a:r>
              <a:rPr lang="ja-JP" altLang="en-US" sz="1050" b="1" dirty="0"/>
              <a:t>-</a:t>
            </a:r>
            <a:r>
              <a:rPr lang="en-US" altLang="ja-JP" sz="1050" b="1" dirty="0"/>
              <a:t>0.1</a:t>
            </a:r>
            <a:r>
              <a:rPr lang="ja-JP" altLang="en-US" sz="1050" b="1" dirty="0"/>
              <a:t> K</a:t>
            </a:r>
          </a:p>
        </p:txBody>
      </p:sp>
      <p:sp>
        <p:nvSpPr>
          <p:cNvPr id="1580" name="テキスト ボックス 18"/>
          <p:cNvSpPr txBox="1"/>
          <p:nvPr/>
        </p:nvSpPr>
        <p:spPr>
          <a:xfrm>
            <a:off x="3619877" y="5819321"/>
            <a:ext cx="644545" cy="253916"/>
          </a:xfrm>
          <a:prstGeom prst="rect">
            <a:avLst/>
          </a:prstGeom>
          <a:noFill/>
        </p:spPr>
        <p:txBody>
          <a:bodyPr wrap="square">
            <a:spAutoFit/>
          </a:bodyPr>
          <a:lstStyle/>
          <a:p>
            <a:r>
              <a:rPr lang="ja-JP" altLang="en-US" sz="1050" b="1" dirty="0"/>
              <a:t>+</a:t>
            </a:r>
            <a:r>
              <a:rPr lang="en-US" altLang="ja-JP" sz="1050" b="1" dirty="0"/>
              <a:t>0.1</a:t>
            </a:r>
            <a:r>
              <a:rPr lang="ja-JP" altLang="en-US" sz="1050" b="1" dirty="0"/>
              <a:t> K</a:t>
            </a:r>
          </a:p>
        </p:txBody>
      </p:sp>
      <p:sp>
        <p:nvSpPr>
          <p:cNvPr id="1581" name="テキスト ボックス 276"/>
          <p:cNvSpPr txBox="1"/>
          <p:nvPr/>
        </p:nvSpPr>
        <p:spPr>
          <a:xfrm>
            <a:off x="2282846" y="5819321"/>
            <a:ext cx="649779" cy="253916"/>
          </a:xfrm>
          <a:prstGeom prst="rect">
            <a:avLst/>
          </a:prstGeom>
          <a:noFill/>
        </p:spPr>
        <p:txBody>
          <a:bodyPr wrap="square">
            <a:spAutoFit/>
          </a:bodyPr>
          <a:lstStyle/>
          <a:p>
            <a:r>
              <a:rPr lang="ja-JP" altLang="en-US" sz="1050" b="1" dirty="0"/>
              <a:t>-</a:t>
            </a:r>
            <a:r>
              <a:rPr lang="en-US" altLang="ja-JP" sz="1050" b="1" dirty="0"/>
              <a:t>0.1</a:t>
            </a:r>
            <a:r>
              <a:rPr lang="ja-JP" altLang="en-US" sz="1050" b="1" dirty="0"/>
              <a:t> K</a:t>
            </a:r>
          </a:p>
        </p:txBody>
      </p:sp>
      <p:sp>
        <p:nvSpPr>
          <p:cNvPr id="1582" name="テキスト ボックス 18"/>
          <p:cNvSpPr txBox="1"/>
          <p:nvPr/>
        </p:nvSpPr>
        <p:spPr>
          <a:xfrm>
            <a:off x="5596575" y="5819321"/>
            <a:ext cx="644545" cy="253916"/>
          </a:xfrm>
          <a:prstGeom prst="rect">
            <a:avLst/>
          </a:prstGeom>
          <a:noFill/>
        </p:spPr>
        <p:txBody>
          <a:bodyPr wrap="square">
            <a:spAutoFit/>
          </a:bodyPr>
          <a:lstStyle/>
          <a:p>
            <a:r>
              <a:rPr lang="ja-JP" altLang="en-US" sz="1050" b="1" dirty="0"/>
              <a:t>+</a:t>
            </a:r>
            <a:r>
              <a:rPr lang="en-US" altLang="ja-JP" sz="1050" b="1" dirty="0"/>
              <a:t>0.1</a:t>
            </a:r>
            <a:r>
              <a:rPr lang="ja-JP" altLang="en-US" sz="1050" b="1" dirty="0"/>
              <a:t> K</a:t>
            </a:r>
          </a:p>
        </p:txBody>
      </p:sp>
      <p:sp>
        <p:nvSpPr>
          <p:cNvPr id="1583" name="テキスト ボックス 276"/>
          <p:cNvSpPr txBox="1"/>
          <p:nvPr/>
        </p:nvSpPr>
        <p:spPr>
          <a:xfrm>
            <a:off x="4259544" y="5819321"/>
            <a:ext cx="649779" cy="253916"/>
          </a:xfrm>
          <a:prstGeom prst="rect">
            <a:avLst/>
          </a:prstGeom>
          <a:noFill/>
        </p:spPr>
        <p:txBody>
          <a:bodyPr wrap="square">
            <a:spAutoFit/>
          </a:bodyPr>
          <a:lstStyle/>
          <a:p>
            <a:r>
              <a:rPr lang="ja-JP" altLang="en-US" sz="1050" b="1" dirty="0"/>
              <a:t>-</a:t>
            </a:r>
            <a:r>
              <a:rPr lang="en-US" altLang="ja-JP" sz="1050" b="1" dirty="0"/>
              <a:t>0.1</a:t>
            </a:r>
            <a:r>
              <a:rPr lang="ja-JP" altLang="en-US" sz="1050" b="1" dirty="0"/>
              <a:t> K</a:t>
            </a:r>
          </a:p>
        </p:txBody>
      </p:sp>
      <p:sp>
        <p:nvSpPr>
          <p:cNvPr id="1584" name="テキスト ボックス 18"/>
          <p:cNvSpPr txBox="1"/>
          <p:nvPr/>
        </p:nvSpPr>
        <p:spPr>
          <a:xfrm>
            <a:off x="7545938" y="5819321"/>
            <a:ext cx="644545" cy="253916"/>
          </a:xfrm>
          <a:prstGeom prst="rect">
            <a:avLst/>
          </a:prstGeom>
          <a:noFill/>
        </p:spPr>
        <p:txBody>
          <a:bodyPr wrap="square">
            <a:spAutoFit/>
          </a:bodyPr>
          <a:lstStyle/>
          <a:p>
            <a:r>
              <a:rPr lang="ja-JP" altLang="en-US" sz="1050" b="1" dirty="0"/>
              <a:t>+</a:t>
            </a:r>
            <a:r>
              <a:rPr lang="en-US" altLang="ja-JP" sz="1050" b="1" dirty="0"/>
              <a:t>0.1</a:t>
            </a:r>
            <a:r>
              <a:rPr lang="ja-JP" altLang="en-US" sz="1050" b="1" dirty="0"/>
              <a:t> K</a:t>
            </a:r>
          </a:p>
        </p:txBody>
      </p:sp>
      <p:sp>
        <p:nvSpPr>
          <p:cNvPr id="1585" name="テキスト ボックス 276"/>
          <p:cNvSpPr txBox="1"/>
          <p:nvPr/>
        </p:nvSpPr>
        <p:spPr>
          <a:xfrm>
            <a:off x="6208907" y="5819321"/>
            <a:ext cx="649779" cy="253916"/>
          </a:xfrm>
          <a:prstGeom prst="rect">
            <a:avLst/>
          </a:prstGeom>
          <a:noFill/>
        </p:spPr>
        <p:txBody>
          <a:bodyPr wrap="square">
            <a:spAutoFit/>
          </a:bodyPr>
          <a:lstStyle/>
          <a:p>
            <a:r>
              <a:rPr lang="ja-JP" altLang="en-US" sz="1050" b="1" dirty="0"/>
              <a:t>-</a:t>
            </a:r>
            <a:r>
              <a:rPr lang="en-US" altLang="ja-JP" sz="1050" b="1" dirty="0"/>
              <a:t>0.1</a:t>
            </a:r>
            <a:r>
              <a:rPr lang="ja-JP" altLang="en-US" sz="1050" b="1" dirty="0"/>
              <a:t> K</a:t>
            </a:r>
          </a:p>
        </p:txBody>
      </p:sp>
      <p:sp>
        <p:nvSpPr>
          <p:cNvPr id="1586" name="テキスト 269"/>
          <p:cNvSpPr txBox="1"/>
          <p:nvPr/>
        </p:nvSpPr>
        <p:spPr>
          <a:xfrm>
            <a:off x="8407147" y="1665203"/>
            <a:ext cx="1659271" cy="369332"/>
          </a:xfrm>
          <a:prstGeom prst="rect">
            <a:avLst/>
          </a:prstGeom>
          <a:noFill/>
        </p:spPr>
        <p:txBody>
          <a:bodyPr wrap="square" tIns="0" bIns="0">
            <a:spAutoFit/>
          </a:bodyPr>
          <a:lstStyle/>
          <a:p>
            <a:pPr algn="r">
              <a:defRPr lang="ja-JP" altLang="en-US"/>
            </a:pPr>
            <a:r>
              <a:rPr lang="en-US" altLang="ja-JP" sz="1200" dirty="0">
                <a:latin typeface="Arial" panose="020B0604020202020204" pitchFamily="34" charset="0"/>
                <a:cs typeface="Arial" panose="020B0604020202020204" pitchFamily="34" charset="0"/>
              </a:rPr>
              <a:t>2022/11/01-10</a:t>
            </a:r>
          </a:p>
          <a:p>
            <a:pPr algn="r">
              <a:defRPr lang="ja-JP" altLang="en-US"/>
            </a:pPr>
            <a:r>
              <a:rPr lang="en-US" altLang="ja-JP" sz="1200" dirty="0">
                <a:latin typeface="Arial" panose="020B0604020202020204" pitchFamily="34" charset="0"/>
                <a:cs typeface="Arial" panose="020B0604020202020204" pitchFamily="34" charset="0"/>
              </a:rPr>
              <a:t>10 days average</a:t>
            </a:r>
            <a:endParaRPr lang="ja-JP" altLang="en-US" sz="1200" dirty="0">
              <a:latin typeface="Arial" panose="020B0604020202020204" pitchFamily="34" charset="0"/>
              <a:cs typeface="Arial" panose="020B0604020202020204" pitchFamily="34" charset="0"/>
            </a:endParaRPr>
          </a:p>
        </p:txBody>
      </p:sp>
      <p:sp>
        <p:nvSpPr>
          <p:cNvPr id="1587" name="テキスト 269"/>
          <p:cNvSpPr txBox="1"/>
          <p:nvPr/>
        </p:nvSpPr>
        <p:spPr>
          <a:xfrm>
            <a:off x="218695" y="2307854"/>
            <a:ext cx="509476"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B07</a:t>
            </a:r>
            <a:endParaRPr lang="ja-JP" altLang="en-US" sz="1600" b="1" dirty="0">
              <a:latin typeface="Arial" panose="020B0604020202020204" pitchFamily="34" charset="0"/>
              <a:cs typeface="Arial" panose="020B0604020202020204" pitchFamily="34" charset="0"/>
            </a:endParaRPr>
          </a:p>
        </p:txBody>
      </p:sp>
      <p:sp>
        <p:nvSpPr>
          <p:cNvPr id="1588" name="テキスト 269"/>
          <p:cNvSpPr txBox="1"/>
          <p:nvPr/>
        </p:nvSpPr>
        <p:spPr>
          <a:xfrm>
            <a:off x="4272739" y="2288287"/>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B09</a:t>
            </a:r>
            <a:endParaRPr lang="ja-JP" altLang="en-US" sz="1600" b="1" dirty="0">
              <a:latin typeface="Arial" panose="020B0604020202020204" pitchFamily="34" charset="0"/>
              <a:cs typeface="Arial" panose="020B0604020202020204" pitchFamily="34" charset="0"/>
            </a:endParaRPr>
          </a:p>
        </p:txBody>
      </p:sp>
      <p:sp>
        <p:nvSpPr>
          <p:cNvPr id="1589" name="テキスト 269"/>
          <p:cNvSpPr txBox="1"/>
          <p:nvPr/>
        </p:nvSpPr>
        <p:spPr>
          <a:xfrm>
            <a:off x="2170892" y="2307854"/>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B08</a:t>
            </a:r>
            <a:endParaRPr lang="ja-JP" altLang="en-US" sz="1600" b="1" dirty="0">
              <a:latin typeface="Arial" panose="020B0604020202020204" pitchFamily="34" charset="0"/>
              <a:cs typeface="Arial" panose="020B0604020202020204" pitchFamily="34" charset="0"/>
            </a:endParaRPr>
          </a:p>
        </p:txBody>
      </p:sp>
      <p:sp>
        <p:nvSpPr>
          <p:cNvPr id="1590" name="テキスト 269"/>
          <p:cNvSpPr txBox="1"/>
          <p:nvPr/>
        </p:nvSpPr>
        <p:spPr>
          <a:xfrm>
            <a:off x="6270171" y="2288287"/>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B10</a:t>
            </a:r>
            <a:endParaRPr lang="ja-JP" altLang="en-US" sz="1600" b="1" dirty="0">
              <a:latin typeface="Arial" panose="020B0604020202020204" pitchFamily="34" charset="0"/>
              <a:cs typeface="Arial" panose="020B0604020202020204" pitchFamily="34" charset="0"/>
            </a:endParaRPr>
          </a:p>
        </p:txBody>
      </p:sp>
      <p:sp>
        <p:nvSpPr>
          <p:cNvPr id="1591" name="テキスト 269"/>
          <p:cNvSpPr txBox="1"/>
          <p:nvPr/>
        </p:nvSpPr>
        <p:spPr>
          <a:xfrm>
            <a:off x="8231013" y="2299080"/>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B11</a:t>
            </a:r>
            <a:endParaRPr lang="ja-JP" altLang="en-US" sz="1600" b="1" dirty="0">
              <a:latin typeface="Arial" panose="020B0604020202020204" pitchFamily="34" charset="0"/>
              <a:cs typeface="Arial" panose="020B0604020202020204" pitchFamily="34" charset="0"/>
            </a:endParaRPr>
          </a:p>
        </p:txBody>
      </p:sp>
      <p:sp>
        <p:nvSpPr>
          <p:cNvPr id="1592" name="テキスト 269"/>
          <p:cNvSpPr txBox="1"/>
          <p:nvPr/>
        </p:nvSpPr>
        <p:spPr>
          <a:xfrm>
            <a:off x="212731" y="4399081"/>
            <a:ext cx="515440"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B12</a:t>
            </a:r>
            <a:endParaRPr lang="ja-JP" altLang="en-US" sz="1600" b="1" dirty="0">
              <a:latin typeface="Arial" panose="020B0604020202020204" pitchFamily="34" charset="0"/>
              <a:cs typeface="Arial" panose="020B0604020202020204" pitchFamily="34" charset="0"/>
            </a:endParaRPr>
          </a:p>
        </p:txBody>
      </p:sp>
      <p:sp>
        <p:nvSpPr>
          <p:cNvPr id="1593" name="テキスト 269"/>
          <p:cNvSpPr txBox="1"/>
          <p:nvPr/>
        </p:nvSpPr>
        <p:spPr>
          <a:xfrm>
            <a:off x="8234512" y="4399081"/>
            <a:ext cx="515440"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B16</a:t>
            </a:r>
            <a:endParaRPr lang="ja-JP" altLang="en-US" sz="1600" b="1" dirty="0">
              <a:latin typeface="Arial" panose="020B0604020202020204" pitchFamily="34" charset="0"/>
              <a:cs typeface="Arial" panose="020B0604020202020204" pitchFamily="34" charset="0"/>
            </a:endParaRPr>
          </a:p>
        </p:txBody>
      </p:sp>
      <p:sp>
        <p:nvSpPr>
          <p:cNvPr id="1594" name="テキスト 269"/>
          <p:cNvSpPr txBox="1"/>
          <p:nvPr/>
        </p:nvSpPr>
        <p:spPr>
          <a:xfrm>
            <a:off x="6273670" y="4399081"/>
            <a:ext cx="515440"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B15</a:t>
            </a:r>
            <a:endParaRPr lang="ja-JP" altLang="en-US" sz="1600" b="1" dirty="0">
              <a:latin typeface="Arial" panose="020B0604020202020204" pitchFamily="34" charset="0"/>
              <a:cs typeface="Arial" panose="020B0604020202020204" pitchFamily="34" charset="0"/>
            </a:endParaRPr>
          </a:p>
        </p:txBody>
      </p:sp>
      <p:sp>
        <p:nvSpPr>
          <p:cNvPr id="1595" name="テキスト 269"/>
          <p:cNvSpPr txBox="1"/>
          <p:nvPr/>
        </p:nvSpPr>
        <p:spPr>
          <a:xfrm>
            <a:off x="4276238" y="4399081"/>
            <a:ext cx="515440"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B14</a:t>
            </a:r>
            <a:endParaRPr lang="ja-JP" altLang="en-US" sz="1600" b="1" dirty="0">
              <a:latin typeface="Arial" panose="020B0604020202020204" pitchFamily="34" charset="0"/>
              <a:cs typeface="Arial" panose="020B0604020202020204" pitchFamily="34" charset="0"/>
            </a:endParaRPr>
          </a:p>
        </p:txBody>
      </p:sp>
      <p:sp>
        <p:nvSpPr>
          <p:cNvPr id="1596" name="テキスト 269"/>
          <p:cNvSpPr txBox="1"/>
          <p:nvPr/>
        </p:nvSpPr>
        <p:spPr>
          <a:xfrm>
            <a:off x="2174391" y="4399081"/>
            <a:ext cx="515440" cy="184666"/>
          </a:xfrm>
          <a:prstGeom prst="rect">
            <a:avLst/>
          </a:prstGeom>
          <a:noFill/>
        </p:spPr>
        <p:txBody>
          <a:bodyPr wrap="square" tIns="0" bIns="0">
            <a:spAutoFit/>
          </a:bodyPr>
          <a:lstStyle/>
          <a:p>
            <a:pPr algn="ctr">
              <a:defRPr lang="ja-JP" altLang="en-US"/>
            </a:pPr>
            <a:r>
              <a:rPr lang="en-US" altLang="ja-JP" sz="1200" b="1">
                <a:latin typeface="Arial" panose="020B0604020202020204" pitchFamily="34" charset="0"/>
                <a:cs typeface="Arial" panose="020B0604020202020204" pitchFamily="34" charset="0"/>
              </a:rPr>
              <a:t>B13</a:t>
            </a:r>
            <a:endParaRPr lang="ja-JP" altLang="en-US" sz="1600" b="1">
              <a:latin typeface="Arial" panose="020B0604020202020204" pitchFamily="34" charset="0"/>
              <a:cs typeface="Arial" panose="020B0604020202020204" pitchFamily="34" charset="0"/>
            </a:endParaRPr>
          </a:p>
        </p:txBody>
      </p:sp>
      <p:grpSp>
        <p:nvGrpSpPr>
          <p:cNvPr id="1597" name="グループ化 37"/>
          <p:cNvGrpSpPr/>
          <p:nvPr/>
        </p:nvGrpSpPr>
        <p:grpSpPr>
          <a:xfrm>
            <a:off x="10154498" y="4304792"/>
            <a:ext cx="1786000" cy="1671838"/>
            <a:chOff x="2525438" y="1396770"/>
            <a:chExt cx="2925793" cy="2214527"/>
          </a:xfrm>
        </p:grpSpPr>
        <p:sp>
          <p:nvSpPr>
            <p:cNvPr id="1598" name="正方形/長方形 38"/>
            <p:cNvSpPr/>
            <p:nvPr/>
          </p:nvSpPr>
          <p:spPr>
            <a:xfrm>
              <a:off x="2883877" y="1732085"/>
              <a:ext cx="2567354" cy="15474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99" name="直線コネクタ 39"/>
            <p:cNvCxnSpPr>
              <a:stCxn id="1598" idx="1"/>
              <a:endCxn id="1598" idx="3"/>
            </p:cNvCxnSpPr>
            <p:nvPr/>
          </p:nvCxnSpPr>
          <p:spPr>
            <a:xfrm>
              <a:off x="2883877" y="2505808"/>
              <a:ext cx="2567354" cy="0"/>
            </a:xfrm>
            <a:prstGeom prst="line">
              <a:avLst/>
            </a:prstGeom>
          </p:spPr>
          <p:style>
            <a:lnRef idx="1">
              <a:schemeClr val="dk1"/>
            </a:lnRef>
            <a:fillRef idx="0">
              <a:schemeClr val="dk1"/>
            </a:fillRef>
            <a:effectRef idx="0">
              <a:schemeClr val="dk1"/>
            </a:effectRef>
            <a:fontRef idx="minor">
              <a:schemeClr val="tx1"/>
            </a:fontRef>
          </p:style>
        </p:cxnSp>
        <p:grpSp>
          <p:nvGrpSpPr>
            <p:cNvPr id="1600" name="グループ化 40"/>
            <p:cNvGrpSpPr/>
            <p:nvPr/>
          </p:nvGrpSpPr>
          <p:grpSpPr>
            <a:xfrm>
              <a:off x="3200401" y="2202180"/>
              <a:ext cx="1880534" cy="752366"/>
              <a:chOff x="2543551" y="3464118"/>
              <a:chExt cx="1516303" cy="448738"/>
            </a:xfrm>
          </p:grpSpPr>
          <p:grpSp>
            <p:nvGrpSpPr>
              <p:cNvPr id="1601" name="グループ化 46"/>
              <p:cNvGrpSpPr/>
              <p:nvPr/>
            </p:nvGrpSpPr>
            <p:grpSpPr>
              <a:xfrm>
                <a:off x="2883877" y="3736731"/>
                <a:ext cx="45719" cy="45719"/>
                <a:chOff x="2883877" y="3736731"/>
                <a:chExt cx="161195" cy="143610"/>
              </a:xfrm>
            </p:grpSpPr>
            <p:cxnSp>
              <p:nvCxnSpPr>
                <p:cNvPr id="1602" name="直線コネクタ 188"/>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3" name="直線コネクタ 189"/>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04" name="グループ化 47"/>
              <p:cNvGrpSpPr/>
              <p:nvPr/>
            </p:nvGrpSpPr>
            <p:grpSpPr>
              <a:xfrm>
                <a:off x="3001108" y="3748106"/>
                <a:ext cx="45719" cy="45719"/>
                <a:chOff x="2883877" y="3736731"/>
                <a:chExt cx="161195" cy="143610"/>
              </a:xfrm>
            </p:grpSpPr>
            <p:cxnSp>
              <p:nvCxnSpPr>
                <p:cNvPr id="1605" name="直線コネクタ 186"/>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6" name="直線コネクタ 187"/>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07" name="グループ化 48"/>
              <p:cNvGrpSpPr/>
              <p:nvPr/>
            </p:nvGrpSpPr>
            <p:grpSpPr>
              <a:xfrm>
                <a:off x="2929959" y="3830168"/>
                <a:ext cx="45719" cy="45719"/>
                <a:chOff x="2883877" y="3736731"/>
                <a:chExt cx="161195" cy="143610"/>
              </a:xfrm>
            </p:grpSpPr>
            <p:cxnSp>
              <p:nvCxnSpPr>
                <p:cNvPr id="1608" name="直線コネクタ 184"/>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9" name="直線コネクタ 185"/>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10" name="グループ化 49"/>
              <p:cNvGrpSpPr/>
              <p:nvPr/>
            </p:nvGrpSpPr>
            <p:grpSpPr>
              <a:xfrm>
                <a:off x="3128446" y="3706977"/>
                <a:ext cx="45719" cy="45719"/>
                <a:chOff x="2883877" y="3736731"/>
                <a:chExt cx="161195" cy="143610"/>
              </a:xfrm>
            </p:grpSpPr>
            <p:cxnSp>
              <p:nvCxnSpPr>
                <p:cNvPr id="1611" name="直線コネクタ 182"/>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2" name="直線コネクタ 183"/>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13" name="グループ化 50"/>
              <p:cNvGrpSpPr/>
              <p:nvPr/>
            </p:nvGrpSpPr>
            <p:grpSpPr>
              <a:xfrm>
                <a:off x="3082727" y="3806764"/>
                <a:ext cx="45719" cy="45719"/>
                <a:chOff x="2883877" y="3736731"/>
                <a:chExt cx="161195" cy="143610"/>
              </a:xfrm>
            </p:grpSpPr>
            <p:cxnSp>
              <p:nvCxnSpPr>
                <p:cNvPr id="1614" name="直線コネクタ 180"/>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5" name="直線コネクタ 181"/>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16" name="グループ化 51"/>
              <p:cNvGrpSpPr/>
              <p:nvPr/>
            </p:nvGrpSpPr>
            <p:grpSpPr>
              <a:xfrm>
                <a:off x="2816923" y="3792891"/>
                <a:ext cx="45719" cy="45719"/>
                <a:chOff x="2883877" y="3736731"/>
                <a:chExt cx="161195" cy="143610"/>
              </a:xfrm>
            </p:grpSpPr>
            <p:cxnSp>
              <p:nvCxnSpPr>
                <p:cNvPr id="1617" name="直線コネクタ 178"/>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8" name="直線コネクタ 179"/>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19" name="グループ化 52"/>
              <p:cNvGrpSpPr/>
              <p:nvPr/>
            </p:nvGrpSpPr>
            <p:grpSpPr>
              <a:xfrm>
                <a:off x="2930904" y="3748106"/>
                <a:ext cx="45719" cy="45719"/>
                <a:chOff x="2883877" y="3736731"/>
                <a:chExt cx="161195" cy="143610"/>
              </a:xfrm>
            </p:grpSpPr>
            <p:cxnSp>
              <p:nvCxnSpPr>
                <p:cNvPr id="1620" name="直線コネクタ 176"/>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1" name="直線コネクタ 177"/>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22" name="グループ化 53"/>
              <p:cNvGrpSpPr/>
              <p:nvPr/>
            </p:nvGrpSpPr>
            <p:grpSpPr>
              <a:xfrm>
                <a:off x="3047190" y="3691012"/>
                <a:ext cx="45719" cy="45719"/>
                <a:chOff x="2883877" y="3736731"/>
                <a:chExt cx="161195" cy="143610"/>
              </a:xfrm>
            </p:grpSpPr>
            <p:cxnSp>
              <p:nvCxnSpPr>
                <p:cNvPr id="1623" name="直線コネクタ 174"/>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4" name="直線コネクタ 175"/>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25" name="グループ化 54"/>
              <p:cNvGrpSpPr/>
              <p:nvPr/>
            </p:nvGrpSpPr>
            <p:grpSpPr>
              <a:xfrm>
                <a:off x="3221040" y="3712937"/>
                <a:ext cx="45719" cy="45719"/>
                <a:chOff x="2883877" y="3736731"/>
                <a:chExt cx="161195" cy="143610"/>
              </a:xfrm>
            </p:grpSpPr>
            <p:cxnSp>
              <p:nvCxnSpPr>
                <p:cNvPr id="1626" name="直線コネクタ 172"/>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7" name="直線コネクタ 173"/>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28" name="グループ化 55"/>
              <p:cNvGrpSpPr/>
              <p:nvPr/>
            </p:nvGrpSpPr>
            <p:grpSpPr>
              <a:xfrm>
                <a:off x="3338271" y="3724312"/>
                <a:ext cx="45719" cy="45719"/>
                <a:chOff x="2883877" y="3736731"/>
                <a:chExt cx="161195" cy="143610"/>
              </a:xfrm>
            </p:grpSpPr>
            <p:cxnSp>
              <p:nvCxnSpPr>
                <p:cNvPr id="1629" name="直線コネクタ 170"/>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0" name="直線コネクタ 171"/>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31" name="グループ化 56"/>
              <p:cNvGrpSpPr/>
              <p:nvPr/>
            </p:nvGrpSpPr>
            <p:grpSpPr>
              <a:xfrm>
                <a:off x="3267122" y="3806374"/>
                <a:ext cx="45719" cy="45719"/>
                <a:chOff x="2883877" y="3736731"/>
                <a:chExt cx="161195" cy="143610"/>
              </a:xfrm>
            </p:grpSpPr>
            <p:cxnSp>
              <p:nvCxnSpPr>
                <p:cNvPr id="1632" name="直線コネクタ 168"/>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3" name="直線コネクタ 169"/>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34" name="グループ化 57"/>
              <p:cNvGrpSpPr/>
              <p:nvPr/>
            </p:nvGrpSpPr>
            <p:grpSpPr>
              <a:xfrm>
                <a:off x="3465609" y="3683183"/>
                <a:ext cx="45719" cy="45719"/>
                <a:chOff x="2883877" y="3736731"/>
                <a:chExt cx="161195" cy="143610"/>
              </a:xfrm>
            </p:grpSpPr>
            <p:cxnSp>
              <p:nvCxnSpPr>
                <p:cNvPr id="1635" name="直線コネクタ 166"/>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6" name="直線コネクタ 167"/>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37" name="グループ化 58"/>
              <p:cNvGrpSpPr/>
              <p:nvPr/>
            </p:nvGrpSpPr>
            <p:grpSpPr>
              <a:xfrm>
                <a:off x="3419890" y="3782970"/>
                <a:ext cx="45719" cy="45719"/>
                <a:chOff x="2883877" y="3736731"/>
                <a:chExt cx="161195" cy="143610"/>
              </a:xfrm>
            </p:grpSpPr>
            <p:cxnSp>
              <p:nvCxnSpPr>
                <p:cNvPr id="1638" name="直線コネクタ 164"/>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9" name="直線コネクタ 165"/>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40" name="グループ化 59"/>
              <p:cNvGrpSpPr/>
              <p:nvPr/>
            </p:nvGrpSpPr>
            <p:grpSpPr>
              <a:xfrm>
                <a:off x="3154086" y="3769097"/>
                <a:ext cx="45719" cy="45719"/>
                <a:chOff x="2883877" y="3736731"/>
                <a:chExt cx="161195" cy="143610"/>
              </a:xfrm>
            </p:grpSpPr>
            <p:cxnSp>
              <p:nvCxnSpPr>
                <p:cNvPr id="1641" name="直線コネクタ 162"/>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2" name="直線コネクタ 163"/>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43" name="グループ化 60"/>
              <p:cNvGrpSpPr/>
              <p:nvPr/>
            </p:nvGrpSpPr>
            <p:grpSpPr>
              <a:xfrm>
                <a:off x="3268067" y="3724312"/>
                <a:ext cx="45719" cy="45719"/>
                <a:chOff x="2883877" y="3736731"/>
                <a:chExt cx="161195" cy="143610"/>
              </a:xfrm>
            </p:grpSpPr>
            <p:cxnSp>
              <p:nvCxnSpPr>
                <p:cNvPr id="1644" name="直線コネクタ 160"/>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5" name="直線コネクタ 161"/>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46" name="グループ化 61"/>
              <p:cNvGrpSpPr/>
              <p:nvPr/>
            </p:nvGrpSpPr>
            <p:grpSpPr>
              <a:xfrm>
                <a:off x="3384353" y="3667218"/>
                <a:ext cx="45719" cy="45719"/>
                <a:chOff x="2883877" y="3736731"/>
                <a:chExt cx="161195" cy="143610"/>
              </a:xfrm>
            </p:grpSpPr>
            <p:cxnSp>
              <p:nvCxnSpPr>
                <p:cNvPr id="1647" name="直線コネクタ 158"/>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8" name="直線コネクタ 159"/>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49" name="グループ化 62"/>
              <p:cNvGrpSpPr/>
              <p:nvPr/>
            </p:nvGrpSpPr>
            <p:grpSpPr>
              <a:xfrm>
                <a:off x="2610505" y="3773700"/>
                <a:ext cx="45719" cy="45719"/>
                <a:chOff x="2883877" y="3736731"/>
                <a:chExt cx="161195" cy="143610"/>
              </a:xfrm>
            </p:grpSpPr>
            <p:cxnSp>
              <p:nvCxnSpPr>
                <p:cNvPr id="1650" name="直線コネクタ 156"/>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1" name="直線コネクタ 157"/>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52" name="グループ化 63"/>
              <p:cNvGrpSpPr/>
              <p:nvPr/>
            </p:nvGrpSpPr>
            <p:grpSpPr>
              <a:xfrm>
                <a:off x="2727736" y="3785075"/>
                <a:ext cx="45719" cy="45719"/>
                <a:chOff x="2883877" y="3736731"/>
                <a:chExt cx="161195" cy="143610"/>
              </a:xfrm>
            </p:grpSpPr>
            <p:cxnSp>
              <p:nvCxnSpPr>
                <p:cNvPr id="1653" name="直線コネクタ 154"/>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4" name="直線コネクタ 155"/>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55" name="グループ化 64"/>
              <p:cNvGrpSpPr/>
              <p:nvPr/>
            </p:nvGrpSpPr>
            <p:grpSpPr>
              <a:xfrm>
                <a:off x="2656587" y="3867137"/>
                <a:ext cx="45719" cy="45719"/>
                <a:chOff x="2883877" y="3736731"/>
                <a:chExt cx="161195" cy="143610"/>
              </a:xfrm>
            </p:grpSpPr>
            <p:cxnSp>
              <p:nvCxnSpPr>
                <p:cNvPr id="1656" name="直線コネクタ 152"/>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7" name="直線コネクタ 153"/>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58" name="グループ化 65"/>
              <p:cNvGrpSpPr/>
              <p:nvPr/>
            </p:nvGrpSpPr>
            <p:grpSpPr>
              <a:xfrm>
                <a:off x="2855074" y="3743946"/>
                <a:ext cx="45719" cy="45719"/>
                <a:chOff x="2883877" y="3736731"/>
                <a:chExt cx="161195" cy="143610"/>
              </a:xfrm>
            </p:grpSpPr>
            <p:cxnSp>
              <p:nvCxnSpPr>
                <p:cNvPr id="1659" name="直線コネクタ 150"/>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0" name="直線コネクタ 151"/>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61" name="グループ化 66"/>
              <p:cNvGrpSpPr/>
              <p:nvPr/>
            </p:nvGrpSpPr>
            <p:grpSpPr>
              <a:xfrm>
                <a:off x="2809355" y="3843733"/>
                <a:ext cx="45719" cy="45719"/>
                <a:chOff x="2883877" y="3736731"/>
                <a:chExt cx="161195" cy="143610"/>
              </a:xfrm>
            </p:grpSpPr>
            <p:cxnSp>
              <p:nvCxnSpPr>
                <p:cNvPr id="1662" name="直線コネクタ 148"/>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3" name="直線コネクタ 149"/>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64" name="グループ化 67"/>
              <p:cNvGrpSpPr/>
              <p:nvPr/>
            </p:nvGrpSpPr>
            <p:grpSpPr>
              <a:xfrm>
                <a:off x="2543551" y="3829860"/>
                <a:ext cx="45719" cy="45719"/>
                <a:chOff x="2883877" y="3736731"/>
                <a:chExt cx="161195" cy="143610"/>
              </a:xfrm>
            </p:grpSpPr>
            <p:cxnSp>
              <p:nvCxnSpPr>
                <p:cNvPr id="1665" name="直線コネクタ 146"/>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6" name="直線コネクタ 147"/>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67" name="グループ化 68"/>
              <p:cNvGrpSpPr/>
              <p:nvPr/>
            </p:nvGrpSpPr>
            <p:grpSpPr>
              <a:xfrm>
                <a:off x="2657532" y="3785075"/>
                <a:ext cx="45719" cy="45719"/>
                <a:chOff x="2883877" y="3736731"/>
                <a:chExt cx="161195" cy="143610"/>
              </a:xfrm>
            </p:grpSpPr>
            <p:cxnSp>
              <p:nvCxnSpPr>
                <p:cNvPr id="1668" name="直線コネクタ 144"/>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9" name="直線コネクタ 145"/>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70" name="グループ化 69"/>
              <p:cNvGrpSpPr/>
              <p:nvPr/>
            </p:nvGrpSpPr>
            <p:grpSpPr>
              <a:xfrm>
                <a:off x="2773818" y="3727981"/>
                <a:ext cx="45719" cy="45719"/>
                <a:chOff x="2883877" y="3736731"/>
                <a:chExt cx="161195" cy="143610"/>
              </a:xfrm>
            </p:grpSpPr>
            <p:cxnSp>
              <p:nvCxnSpPr>
                <p:cNvPr id="1671" name="直線コネクタ 142"/>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2" name="直線コネクタ 143"/>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73" name="グループ化 70"/>
              <p:cNvGrpSpPr/>
              <p:nvPr/>
            </p:nvGrpSpPr>
            <p:grpSpPr>
              <a:xfrm>
                <a:off x="3432403" y="3533631"/>
                <a:ext cx="45719" cy="45719"/>
                <a:chOff x="2883877" y="3736731"/>
                <a:chExt cx="161195" cy="143610"/>
              </a:xfrm>
            </p:grpSpPr>
            <p:cxnSp>
              <p:nvCxnSpPr>
                <p:cNvPr id="1674" name="直線コネクタ 140"/>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5" name="直線コネクタ 141"/>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76" name="グループ化 71"/>
              <p:cNvGrpSpPr/>
              <p:nvPr/>
            </p:nvGrpSpPr>
            <p:grpSpPr>
              <a:xfrm>
                <a:off x="3549634" y="3545006"/>
                <a:ext cx="45719" cy="45719"/>
                <a:chOff x="2883877" y="3736731"/>
                <a:chExt cx="161195" cy="143610"/>
              </a:xfrm>
            </p:grpSpPr>
            <p:cxnSp>
              <p:nvCxnSpPr>
                <p:cNvPr id="1677" name="直線コネクタ 138"/>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8" name="直線コネクタ 139"/>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79" name="グループ化 72"/>
              <p:cNvGrpSpPr/>
              <p:nvPr/>
            </p:nvGrpSpPr>
            <p:grpSpPr>
              <a:xfrm>
                <a:off x="3478485" y="3627068"/>
                <a:ext cx="45719" cy="45719"/>
                <a:chOff x="2883877" y="3736731"/>
                <a:chExt cx="161195" cy="143610"/>
              </a:xfrm>
            </p:grpSpPr>
            <p:cxnSp>
              <p:nvCxnSpPr>
                <p:cNvPr id="1680" name="直線コネクタ 136"/>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1" name="直線コネクタ 137"/>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82" name="グループ化 73"/>
              <p:cNvGrpSpPr/>
              <p:nvPr/>
            </p:nvGrpSpPr>
            <p:grpSpPr>
              <a:xfrm>
                <a:off x="3676972" y="3503877"/>
                <a:ext cx="45719" cy="45719"/>
                <a:chOff x="2883877" y="3736731"/>
                <a:chExt cx="161195" cy="143610"/>
              </a:xfrm>
            </p:grpSpPr>
            <p:cxnSp>
              <p:nvCxnSpPr>
                <p:cNvPr id="1683" name="直線コネクタ 134"/>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4" name="直線コネクタ 135"/>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85" name="グループ化 74"/>
              <p:cNvGrpSpPr/>
              <p:nvPr/>
            </p:nvGrpSpPr>
            <p:grpSpPr>
              <a:xfrm>
                <a:off x="3631253" y="3603664"/>
                <a:ext cx="45719" cy="45719"/>
                <a:chOff x="2883877" y="3736731"/>
                <a:chExt cx="161195" cy="143610"/>
              </a:xfrm>
            </p:grpSpPr>
            <p:cxnSp>
              <p:nvCxnSpPr>
                <p:cNvPr id="1686" name="直線コネクタ 132"/>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7" name="直線コネクタ 133"/>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88" name="グループ化 75"/>
              <p:cNvGrpSpPr/>
              <p:nvPr/>
            </p:nvGrpSpPr>
            <p:grpSpPr>
              <a:xfrm>
                <a:off x="3365449" y="3589791"/>
                <a:ext cx="45719" cy="45719"/>
                <a:chOff x="2883877" y="3736731"/>
                <a:chExt cx="161195" cy="143610"/>
              </a:xfrm>
            </p:grpSpPr>
            <p:cxnSp>
              <p:nvCxnSpPr>
                <p:cNvPr id="1689" name="直線コネクタ 130"/>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0" name="直線コネクタ 131"/>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91" name="グループ化 76"/>
              <p:cNvGrpSpPr/>
              <p:nvPr/>
            </p:nvGrpSpPr>
            <p:grpSpPr>
              <a:xfrm>
                <a:off x="3479430" y="3545006"/>
                <a:ext cx="45719" cy="45719"/>
                <a:chOff x="2883877" y="3736731"/>
                <a:chExt cx="161195" cy="143610"/>
              </a:xfrm>
            </p:grpSpPr>
            <p:cxnSp>
              <p:nvCxnSpPr>
                <p:cNvPr id="1692" name="直線コネクタ 128"/>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3" name="直線コネクタ 129"/>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94" name="グループ化 77"/>
              <p:cNvGrpSpPr/>
              <p:nvPr/>
            </p:nvGrpSpPr>
            <p:grpSpPr>
              <a:xfrm>
                <a:off x="3595716" y="3487912"/>
                <a:ext cx="45719" cy="45719"/>
                <a:chOff x="2883877" y="3736731"/>
                <a:chExt cx="161195" cy="143610"/>
              </a:xfrm>
            </p:grpSpPr>
            <p:cxnSp>
              <p:nvCxnSpPr>
                <p:cNvPr id="1695" name="直線コネクタ 126"/>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6" name="直線コネクタ 127"/>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97" name="グループ化 78"/>
              <p:cNvGrpSpPr/>
              <p:nvPr/>
            </p:nvGrpSpPr>
            <p:grpSpPr>
              <a:xfrm>
                <a:off x="3769566" y="3509837"/>
                <a:ext cx="45719" cy="45719"/>
                <a:chOff x="2883877" y="3736731"/>
                <a:chExt cx="161195" cy="143610"/>
              </a:xfrm>
            </p:grpSpPr>
            <p:cxnSp>
              <p:nvCxnSpPr>
                <p:cNvPr id="1698" name="直線コネクタ 124"/>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9" name="直線コネクタ 125"/>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00" name="グループ化 79"/>
              <p:cNvGrpSpPr/>
              <p:nvPr/>
            </p:nvGrpSpPr>
            <p:grpSpPr>
              <a:xfrm>
                <a:off x="3886797" y="3521212"/>
                <a:ext cx="45719" cy="45719"/>
                <a:chOff x="2883877" y="3736731"/>
                <a:chExt cx="161195" cy="143610"/>
              </a:xfrm>
            </p:grpSpPr>
            <p:cxnSp>
              <p:nvCxnSpPr>
                <p:cNvPr id="1701" name="直線コネクタ 122"/>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2" name="直線コネクタ 123"/>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03" name="グループ化 80"/>
              <p:cNvGrpSpPr/>
              <p:nvPr/>
            </p:nvGrpSpPr>
            <p:grpSpPr>
              <a:xfrm>
                <a:off x="3815648" y="3603274"/>
                <a:ext cx="45719" cy="45719"/>
                <a:chOff x="2883877" y="3736731"/>
                <a:chExt cx="161195" cy="143610"/>
              </a:xfrm>
            </p:grpSpPr>
            <p:cxnSp>
              <p:nvCxnSpPr>
                <p:cNvPr id="1704" name="直線コネクタ 120"/>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5" name="直線コネクタ 121"/>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06" name="グループ化 81"/>
              <p:cNvGrpSpPr/>
              <p:nvPr/>
            </p:nvGrpSpPr>
            <p:grpSpPr>
              <a:xfrm>
                <a:off x="4014135" y="3480083"/>
                <a:ext cx="45719" cy="45719"/>
                <a:chOff x="2883877" y="3736731"/>
                <a:chExt cx="161195" cy="143610"/>
              </a:xfrm>
            </p:grpSpPr>
            <p:cxnSp>
              <p:nvCxnSpPr>
                <p:cNvPr id="1707" name="直線コネクタ 118"/>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8" name="直線コネクタ 119"/>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09" name="グループ化 82"/>
              <p:cNvGrpSpPr/>
              <p:nvPr/>
            </p:nvGrpSpPr>
            <p:grpSpPr>
              <a:xfrm>
                <a:off x="3968416" y="3579870"/>
                <a:ext cx="45719" cy="45719"/>
                <a:chOff x="2883877" y="3736731"/>
                <a:chExt cx="161195" cy="143610"/>
              </a:xfrm>
            </p:grpSpPr>
            <p:cxnSp>
              <p:nvCxnSpPr>
                <p:cNvPr id="1710" name="直線コネクタ 116"/>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1" name="直線コネクタ 117"/>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12" name="グループ化 83"/>
              <p:cNvGrpSpPr/>
              <p:nvPr/>
            </p:nvGrpSpPr>
            <p:grpSpPr>
              <a:xfrm>
                <a:off x="3702612" y="3565997"/>
                <a:ext cx="45719" cy="45719"/>
                <a:chOff x="2883877" y="3736731"/>
                <a:chExt cx="161195" cy="143610"/>
              </a:xfrm>
            </p:grpSpPr>
            <p:cxnSp>
              <p:nvCxnSpPr>
                <p:cNvPr id="1713" name="直線コネクタ 114"/>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4" name="直線コネクタ 115"/>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15" name="グループ化 84"/>
              <p:cNvGrpSpPr/>
              <p:nvPr/>
            </p:nvGrpSpPr>
            <p:grpSpPr>
              <a:xfrm>
                <a:off x="3816593" y="3521212"/>
                <a:ext cx="45719" cy="45719"/>
                <a:chOff x="2883877" y="3736731"/>
                <a:chExt cx="161195" cy="143610"/>
              </a:xfrm>
            </p:grpSpPr>
            <p:cxnSp>
              <p:nvCxnSpPr>
                <p:cNvPr id="1716" name="直線コネクタ 112"/>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7" name="直線コネクタ 113"/>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18" name="グループ化 85"/>
              <p:cNvGrpSpPr/>
              <p:nvPr/>
            </p:nvGrpSpPr>
            <p:grpSpPr>
              <a:xfrm>
                <a:off x="3932879" y="3464118"/>
                <a:ext cx="45719" cy="45719"/>
                <a:chOff x="2883877" y="3736731"/>
                <a:chExt cx="161195" cy="143610"/>
              </a:xfrm>
            </p:grpSpPr>
            <p:cxnSp>
              <p:nvCxnSpPr>
                <p:cNvPr id="1719" name="直線コネクタ 110"/>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0" name="直線コネクタ 111"/>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21" name="グループ化 86"/>
              <p:cNvGrpSpPr/>
              <p:nvPr/>
            </p:nvGrpSpPr>
            <p:grpSpPr>
              <a:xfrm>
                <a:off x="3159031" y="3570600"/>
                <a:ext cx="45719" cy="45719"/>
                <a:chOff x="2883877" y="3736731"/>
                <a:chExt cx="161195" cy="143610"/>
              </a:xfrm>
            </p:grpSpPr>
            <p:cxnSp>
              <p:nvCxnSpPr>
                <p:cNvPr id="1722" name="直線コネクタ 108"/>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3" name="直線コネクタ 109"/>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24" name="グループ化 87"/>
              <p:cNvGrpSpPr/>
              <p:nvPr/>
            </p:nvGrpSpPr>
            <p:grpSpPr>
              <a:xfrm>
                <a:off x="3276262" y="3581975"/>
                <a:ext cx="45719" cy="45719"/>
                <a:chOff x="2883877" y="3736731"/>
                <a:chExt cx="161195" cy="143610"/>
              </a:xfrm>
            </p:grpSpPr>
            <p:cxnSp>
              <p:nvCxnSpPr>
                <p:cNvPr id="1725" name="直線コネクタ 106"/>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6" name="直線コネクタ 107"/>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27" name="グループ化 88"/>
              <p:cNvGrpSpPr/>
              <p:nvPr/>
            </p:nvGrpSpPr>
            <p:grpSpPr>
              <a:xfrm>
                <a:off x="3205113" y="3664037"/>
                <a:ext cx="45719" cy="45719"/>
                <a:chOff x="2883877" y="3736731"/>
                <a:chExt cx="161195" cy="143610"/>
              </a:xfrm>
            </p:grpSpPr>
            <p:cxnSp>
              <p:nvCxnSpPr>
                <p:cNvPr id="1728" name="直線コネクタ 104"/>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9" name="直線コネクタ 105"/>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30" name="グループ化 89"/>
              <p:cNvGrpSpPr/>
              <p:nvPr/>
            </p:nvGrpSpPr>
            <p:grpSpPr>
              <a:xfrm>
                <a:off x="3403600" y="3540846"/>
                <a:ext cx="45719" cy="45719"/>
                <a:chOff x="2883877" y="3736731"/>
                <a:chExt cx="161195" cy="143610"/>
              </a:xfrm>
            </p:grpSpPr>
            <p:cxnSp>
              <p:nvCxnSpPr>
                <p:cNvPr id="1731" name="直線コネクタ 102"/>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2" name="直線コネクタ 103"/>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33" name="グループ化 90"/>
              <p:cNvGrpSpPr/>
              <p:nvPr/>
            </p:nvGrpSpPr>
            <p:grpSpPr>
              <a:xfrm>
                <a:off x="3357881" y="3640633"/>
                <a:ext cx="45719" cy="45719"/>
                <a:chOff x="2883877" y="3736731"/>
                <a:chExt cx="161195" cy="143610"/>
              </a:xfrm>
            </p:grpSpPr>
            <p:cxnSp>
              <p:nvCxnSpPr>
                <p:cNvPr id="1734" name="直線コネクタ 100"/>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5" name="直線コネクタ 101"/>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36" name="グループ化 91"/>
              <p:cNvGrpSpPr/>
              <p:nvPr/>
            </p:nvGrpSpPr>
            <p:grpSpPr>
              <a:xfrm>
                <a:off x="3092077" y="3626760"/>
                <a:ext cx="45719" cy="45719"/>
                <a:chOff x="2883877" y="3736731"/>
                <a:chExt cx="161195" cy="143610"/>
              </a:xfrm>
            </p:grpSpPr>
            <p:cxnSp>
              <p:nvCxnSpPr>
                <p:cNvPr id="1737" name="直線コネクタ 98"/>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8" name="直線コネクタ 99"/>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39" name="グループ化 92"/>
              <p:cNvGrpSpPr/>
              <p:nvPr/>
            </p:nvGrpSpPr>
            <p:grpSpPr>
              <a:xfrm>
                <a:off x="3206058" y="3581975"/>
                <a:ext cx="45719" cy="45719"/>
                <a:chOff x="2883877" y="3736731"/>
                <a:chExt cx="161195" cy="143610"/>
              </a:xfrm>
            </p:grpSpPr>
            <p:cxnSp>
              <p:nvCxnSpPr>
                <p:cNvPr id="1740" name="直線コネクタ 96"/>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1" name="直線コネクタ 97"/>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42" name="グループ化 93"/>
              <p:cNvGrpSpPr/>
              <p:nvPr/>
            </p:nvGrpSpPr>
            <p:grpSpPr>
              <a:xfrm>
                <a:off x="3322344" y="3524881"/>
                <a:ext cx="45719" cy="45719"/>
                <a:chOff x="2883877" y="3736731"/>
                <a:chExt cx="161195" cy="143610"/>
              </a:xfrm>
            </p:grpSpPr>
            <p:cxnSp>
              <p:nvCxnSpPr>
                <p:cNvPr id="1743" name="直線コネクタ 94"/>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4" name="直線コネクタ 95"/>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1745" name="直線コネクタ 41"/>
            <p:cNvCxnSpPr/>
            <p:nvPr/>
          </p:nvCxnSpPr>
          <p:spPr>
            <a:xfrm flipV="1">
              <a:off x="2956560" y="2216830"/>
              <a:ext cx="2414951" cy="809402"/>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746" name="直線 299"/>
            <p:cNvSpPr/>
            <p:nvPr/>
          </p:nvSpPr>
          <p:spPr>
            <a:xfrm flipH="1">
              <a:off x="3301316" y="2599707"/>
              <a:ext cx="0" cy="324000"/>
            </a:xfrm>
            <a:prstGeom prst="line">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sp>
        <p:sp>
          <p:nvSpPr>
            <p:cNvPr id="1747" name="十字形 43"/>
            <p:cNvSpPr/>
            <p:nvPr/>
          </p:nvSpPr>
          <p:spPr>
            <a:xfrm rot="19006413">
              <a:off x="3204447" y="2521656"/>
              <a:ext cx="180000" cy="180000"/>
            </a:xfrm>
            <a:prstGeom prst="plus">
              <a:avLst>
                <a:gd name="adj" fmla="val 46489"/>
              </a:avLst>
            </a:prstGeom>
            <a:solidFill>
              <a:schemeClr val="accent6">
                <a:lumMod val="75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748" name="テキスト ボックス 44"/>
            <p:cNvSpPr txBox="1"/>
            <p:nvPr/>
          </p:nvSpPr>
          <p:spPr>
            <a:xfrm>
              <a:off x="2876481" y="3274636"/>
              <a:ext cx="2574744" cy="336339"/>
            </a:xfrm>
            <a:prstGeom prst="rect">
              <a:avLst/>
            </a:prstGeom>
            <a:noFill/>
          </p:spPr>
          <p:txBody>
            <a:bodyPr wrap="square" rtlCol="0">
              <a:spAutoFit/>
            </a:bodyPr>
            <a:lstStyle/>
            <a:p>
              <a:pPr algn="ctr"/>
              <a:r>
                <a:rPr kumimoji="1" lang="en-US" altLang="ja-JP" sz="1050" dirty="0"/>
                <a:t>Hyper-sounder Tb </a:t>
              </a:r>
              <a:endParaRPr kumimoji="1" lang="ja-JP" altLang="en-US" sz="1050" dirty="0"/>
            </a:p>
          </p:txBody>
        </p:sp>
        <p:sp>
          <p:nvSpPr>
            <p:cNvPr id="1749" name="テキスト ボックス 45"/>
            <p:cNvSpPr txBox="1"/>
            <p:nvPr/>
          </p:nvSpPr>
          <p:spPr>
            <a:xfrm rot="16200000">
              <a:off x="1593696" y="2328512"/>
              <a:ext cx="2214527" cy="351043"/>
            </a:xfrm>
            <a:prstGeom prst="rect">
              <a:avLst/>
            </a:prstGeom>
            <a:noFill/>
          </p:spPr>
          <p:txBody>
            <a:bodyPr wrap="square" rtlCol="0">
              <a:spAutoFit/>
            </a:bodyPr>
            <a:lstStyle/>
            <a:p>
              <a:pPr algn="ctr"/>
              <a:r>
                <a:rPr kumimoji="1" lang="en-US" altLang="ja-JP" sz="1000" dirty="0"/>
                <a:t>AHI9 - Hyper-sounder Tb </a:t>
              </a:r>
              <a:endParaRPr kumimoji="1" lang="ja-JP" altLang="en-US" sz="1000" dirty="0"/>
            </a:p>
          </p:txBody>
        </p:sp>
      </p:grpSp>
    </p:spTree>
    <p:extLst>
      <p:ext uri="{BB962C8B-B14F-4D97-AF65-F5344CB8AC3E}">
        <p14:creationId xmlns:p14="http://schemas.microsoft.com/office/powerpoint/2010/main" val="2911196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Title 1"/>
          <p:cNvSpPr>
            <a:spLocks noGrp="1"/>
          </p:cNvSpPr>
          <p:nvPr>
            <p:ph type="title"/>
          </p:nvPr>
        </p:nvSpPr>
        <p:spPr>
          <a:xfrm>
            <a:off x="1886291" y="132628"/>
            <a:ext cx="8055041" cy="667472"/>
          </a:xfrm>
        </p:spPr>
        <p:txBody>
          <a:bodyPr/>
          <a:lstStyle/>
          <a:p>
            <a:r>
              <a:rPr lang="ja-JP" altLang="en-US" b="1" dirty="0"/>
              <a:t>summary</a:t>
            </a:r>
            <a:endParaRPr lang="en-US" b="1" dirty="0"/>
          </a:p>
        </p:txBody>
      </p:sp>
      <p:sp>
        <p:nvSpPr>
          <p:cNvPr id="1756" name="Content Placeholder 2"/>
          <p:cNvSpPr>
            <a:spLocks noGrp="1"/>
          </p:cNvSpPr>
          <p:nvPr>
            <p:ph idx="1"/>
          </p:nvPr>
        </p:nvSpPr>
        <p:spPr>
          <a:xfrm>
            <a:off x="1886291" y="1328164"/>
            <a:ext cx="8921997" cy="4897078"/>
          </a:xfrm>
        </p:spPr>
        <p:txBody>
          <a:bodyPr>
            <a:normAutofit fontScale="55000" lnSpcReduction="20000"/>
          </a:bodyPr>
          <a:lstStyle/>
          <a:p>
            <a:pPr lvl="0">
              <a:lnSpc>
                <a:spcPct val="120000"/>
              </a:lnSpc>
            </a:pPr>
            <a:r>
              <a:rPr lang="en-GB" sz="3600" dirty="0"/>
              <a:t>Himawari-9 started full operational observation on 13 December 2022 at 140.7 deg. East. AHI9 specification is the same as that of AHI8.</a:t>
            </a:r>
            <a:endParaRPr lang="ja-JP" altLang="en-US" dirty="0"/>
          </a:p>
          <a:p>
            <a:pPr lvl="0">
              <a:lnSpc>
                <a:spcPct val="120000"/>
              </a:lnSpc>
            </a:pPr>
            <a:r>
              <a:rPr lang="en-GB" sz="3600" dirty="0"/>
              <a:t>Himawari-8 has been a back up satellite since </a:t>
            </a:r>
            <a:r>
              <a:rPr lang="en-GB" altLang="ja-JP" sz="3600" dirty="0"/>
              <a:t>13 December 2022. </a:t>
            </a:r>
            <a:endParaRPr lang="ja-JP" altLang="en-US" dirty="0"/>
          </a:p>
          <a:p>
            <a:pPr lvl="0">
              <a:lnSpc>
                <a:spcPct val="120000"/>
              </a:lnSpc>
            </a:pPr>
            <a:endParaRPr lang="ja-JP" altLang="en-US" dirty="0"/>
          </a:p>
          <a:p>
            <a:pPr lvl="0">
              <a:lnSpc>
                <a:spcPct val="120000"/>
              </a:lnSpc>
            </a:pPr>
            <a:r>
              <a:rPr lang="en-GB" sz="3600" dirty="0"/>
              <a:t>The Tb biases for both of AHI8 and AHI9 are within 0.3K at the standard radiance.</a:t>
            </a:r>
            <a:endParaRPr lang="ja-JP" altLang="en-US" dirty="0"/>
          </a:p>
          <a:p>
            <a:pPr lvl="0">
              <a:lnSpc>
                <a:spcPct val="120000"/>
              </a:lnSpc>
            </a:pPr>
            <a:r>
              <a:rPr lang="en-GB" sz="3600" dirty="0"/>
              <a:t>The Tb bias trend and diurnal variation for AHI9 are stable in similar order to the one of AHI8, and no significant scan position dependency.</a:t>
            </a:r>
            <a:endParaRPr lang="ja-JP" altLang="en-US" dirty="0"/>
          </a:p>
          <a:p>
            <a:pPr lvl="0">
              <a:lnSpc>
                <a:spcPct val="120000"/>
              </a:lnSpc>
            </a:pPr>
            <a:r>
              <a:rPr lang="en-GB" sz="3600" dirty="0"/>
              <a:t>GEO-GEO comparison with AHI8 shows diurnal variation, trend, and scan  position dependency. B07 and B16 show relatively larger variation. Potential cause is the difference of SRFs.</a:t>
            </a:r>
          </a:p>
          <a:p>
            <a:pPr>
              <a:lnSpc>
                <a:spcPct val="120000"/>
              </a:lnSpc>
            </a:pPr>
            <a:r>
              <a:rPr lang="en-US" altLang="ja-JP" sz="3600" dirty="0"/>
              <a:t>Again,</a:t>
            </a:r>
            <a:r>
              <a:rPr lang="ja-JP" altLang="en-US" sz="3600" dirty="0"/>
              <a:t> the </a:t>
            </a:r>
            <a:r>
              <a:rPr lang="en-US" altLang="ja-JP" sz="3600" dirty="0"/>
              <a:t>“GEO-GEO” </a:t>
            </a:r>
            <a:r>
              <a:rPr lang="ja-JP" altLang="en-US" sz="3600" dirty="0"/>
              <a:t>differences don't mean absolute </a:t>
            </a:r>
            <a:r>
              <a:rPr lang="en-US" altLang="ja-JP" sz="3600" dirty="0"/>
              <a:t>bias</a:t>
            </a:r>
            <a:r>
              <a:rPr lang="ja-JP" altLang="en-US" sz="3600" dirty="0"/>
              <a:t> but just a relative comparison between AHI9 and AHI8.</a:t>
            </a:r>
          </a:p>
          <a:p>
            <a:pPr lvl="0">
              <a:lnSpc>
                <a:spcPct val="120000"/>
              </a:lnSpc>
            </a:pPr>
            <a:endParaRPr lang="en-GB" sz="3600" dirty="0"/>
          </a:p>
        </p:txBody>
      </p:sp>
      <p:sp>
        <p:nvSpPr>
          <p:cNvPr id="1757" name="Slide Number Placeholder 3"/>
          <p:cNvSpPr>
            <a:spLocks noGrp="1"/>
          </p:cNvSpPr>
          <p:nvPr>
            <p:ph type="sldNum" sz="quarter" idx="10"/>
          </p:nvPr>
        </p:nvSpPr>
        <p:spPr/>
        <p:txBody>
          <a:bodyPr/>
          <a:lstStyle/>
          <a:p>
            <a:pPr>
              <a:defRPr/>
            </a:pPr>
            <a:fld id="{DA28AC38-E0E8-49D7-B2FE-71FD7C42C09E}" type="slidenum">
              <a:rPr lang="en-US" smtClean="0"/>
              <a:pPr>
                <a:defRPr/>
              </a:pPr>
              <a:t>15</a:t>
            </a:fld>
            <a:endParaRPr lang="en-US"/>
          </a:p>
        </p:txBody>
      </p:sp>
    </p:spTree>
    <p:extLst>
      <p:ext uri="{BB962C8B-B14F-4D97-AF65-F5344CB8AC3E}">
        <p14:creationId xmlns:p14="http://schemas.microsoft.com/office/powerpoint/2010/main" val="2911196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3" name="Title 1"/>
          <p:cNvSpPr>
            <a:spLocks noGrp="1"/>
          </p:cNvSpPr>
          <p:nvPr>
            <p:ph type="title"/>
          </p:nvPr>
        </p:nvSpPr>
        <p:spPr>
          <a:xfrm>
            <a:off x="1886291" y="132628"/>
            <a:ext cx="8055041" cy="667472"/>
          </a:xfrm>
        </p:spPr>
        <p:txBody>
          <a:bodyPr/>
          <a:lstStyle/>
          <a:p>
            <a:r>
              <a:rPr lang="en-US" altLang="ja-JP" b="1" dirty="0"/>
              <a:t>References</a:t>
            </a:r>
            <a:endParaRPr lang="en-US" b="1" dirty="0"/>
          </a:p>
        </p:txBody>
      </p:sp>
      <p:sp>
        <p:nvSpPr>
          <p:cNvPr id="1764" name="Content Placeholder 2"/>
          <p:cNvSpPr>
            <a:spLocks noGrp="1"/>
          </p:cNvSpPr>
          <p:nvPr>
            <p:ph idx="1"/>
          </p:nvPr>
        </p:nvSpPr>
        <p:spPr>
          <a:xfrm>
            <a:off x="609600" y="1561529"/>
            <a:ext cx="10972800" cy="4610634"/>
          </a:xfrm>
        </p:spPr>
        <p:txBody>
          <a:bodyPr>
            <a:normAutofit/>
          </a:bodyPr>
          <a:lstStyle/>
          <a:p>
            <a:r>
              <a:rPr lang="ja-JP" altLang="en-US" dirty="0"/>
              <a:t>The Level-1 products comparison between H8 and 9 </a:t>
            </a:r>
            <a:endParaRPr lang="en-US" altLang="ja-JP" sz="3600" dirty="0"/>
          </a:p>
          <a:p>
            <a:pPr marL="800100" lvl="1"/>
            <a:r>
              <a:rPr lang="en-US" altLang="ja-JP" sz="2400" dirty="0">
                <a:hlinkClick r:id="rId3"/>
              </a:rPr>
              <a:t>https://www.data.jma.go.jp/mscweb/en/oper/healthcheck/[L1]Validation_H9_processing_forMSCWEB.pdf</a:t>
            </a:r>
            <a:endParaRPr lang="en-US" altLang="ja-JP" sz="3600" dirty="0"/>
          </a:p>
          <a:p>
            <a:r>
              <a:rPr lang="en-US" altLang="ja-JP" sz="3600" dirty="0"/>
              <a:t>Calibration portal</a:t>
            </a:r>
          </a:p>
          <a:p>
            <a:pPr lvl="1"/>
            <a:r>
              <a:rPr lang="en-US" altLang="ja-JP" sz="2400" spc="-50" dirty="0">
                <a:hlinkClick r:id="rId4"/>
              </a:rPr>
              <a:t>https://</a:t>
            </a:r>
            <a:r>
              <a:rPr lang="en-US" altLang="ja-JP" sz="2400" spc="-50" dirty="0">
                <a:hlinkClick r:id="rId4"/>
              </a:rPr>
              <a:t>www.data.jma.go.jp/mscweb/en/oper/calibration/calibration_portal.html</a:t>
            </a:r>
            <a:endParaRPr lang="en-US" altLang="ja-JP" sz="2400" spc="-50" dirty="0"/>
          </a:p>
          <a:p>
            <a:r>
              <a:rPr lang="ja-JP" altLang="en-US" sz="3600" dirty="0"/>
              <a:t>Event log</a:t>
            </a:r>
            <a:endParaRPr lang="en-US" altLang="ja-JP" sz="3600" dirty="0"/>
          </a:p>
          <a:p>
            <a:pPr lvl="1"/>
            <a:r>
              <a:rPr lang="ja-JP" altLang="en-US" sz="2400" dirty="0">
                <a:hlinkClick r:id="rId5"/>
              </a:rPr>
              <a:t>https</a:t>
            </a:r>
            <a:r>
              <a:rPr lang="ja-JP" altLang="en-US" sz="2400" dirty="0">
                <a:hlinkClick r:id="rId5"/>
              </a:rPr>
              <a:t>://www.data.jma.go.jp/mscweb/en/oper/event_H9.html</a:t>
            </a:r>
            <a:endParaRPr lang="ja-JP" altLang="en-US" sz="3200" dirty="0"/>
          </a:p>
          <a:p>
            <a:pPr lvl="0"/>
            <a:endParaRPr lang="en-GB" sz="3600" dirty="0"/>
          </a:p>
        </p:txBody>
      </p:sp>
      <p:sp>
        <p:nvSpPr>
          <p:cNvPr id="1765" name="Slide Number Placeholder 3"/>
          <p:cNvSpPr>
            <a:spLocks noGrp="1"/>
          </p:cNvSpPr>
          <p:nvPr>
            <p:ph type="sldNum" sz="quarter" idx="10"/>
          </p:nvPr>
        </p:nvSpPr>
        <p:spPr/>
        <p:txBody>
          <a:bodyPr/>
          <a:lstStyle/>
          <a:p>
            <a:pPr>
              <a:defRPr/>
            </a:pPr>
            <a:fld id="{DA28AC38-E0E8-49D7-B2FE-71FD7C42C09E}" type="slidenum">
              <a:rPr lang="en-US" smtClean="0"/>
              <a:pPr>
                <a:defRPr/>
              </a:pPr>
              <a:t>16</a:t>
            </a:fld>
            <a:endParaRPr lang="en-US"/>
          </a:p>
        </p:txBody>
      </p:sp>
    </p:spTree>
    <p:extLst>
      <p:ext uri="{BB962C8B-B14F-4D97-AF65-F5344CB8AC3E}">
        <p14:creationId xmlns:p14="http://schemas.microsoft.com/office/powerpoint/2010/main" val="1902905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 name="タイトル 1"/>
          <p:cNvSpPr>
            <a:spLocks noGrp="1"/>
          </p:cNvSpPr>
          <p:nvPr>
            <p:ph type="title"/>
          </p:nvPr>
        </p:nvSpPr>
        <p:spPr/>
        <p:txBody>
          <a:bodyPr/>
          <a:lstStyle/>
          <a:p>
            <a:endParaRPr kumimoji="1" lang="ja-JP" altLang="en-US"/>
          </a:p>
        </p:txBody>
      </p:sp>
      <p:sp>
        <p:nvSpPr>
          <p:cNvPr id="1772" name="コンテンツ プレースホルダー 2"/>
          <p:cNvSpPr>
            <a:spLocks noGrp="1"/>
          </p:cNvSpPr>
          <p:nvPr>
            <p:ph idx="1"/>
          </p:nvPr>
        </p:nvSpPr>
        <p:spPr>
          <a:xfrm>
            <a:off x="609600" y="3093929"/>
            <a:ext cx="10972800" cy="3078270"/>
          </a:xfrm>
        </p:spPr>
        <p:txBody>
          <a:bodyPr/>
          <a:lstStyle/>
          <a:p>
            <a:r>
              <a:rPr kumimoji="1" lang="en-US" altLang="ja-JP" dirty="0"/>
              <a:t>Back up…</a:t>
            </a:r>
            <a:endParaRPr kumimoji="1" lang="ja-JP" altLang="en-US" dirty="0"/>
          </a:p>
        </p:txBody>
      </p:sp>
      <p:sp>
        <p:nvSpPr>
          <p:cNvPr id="1773" name="スライド番号プレースホルダー 3"/>
          <p:cNvSpPr>
            <a:spLocks noGrp="1"/>
          </p:cNvSpPr>
          <p:nvPr>
            <p:ph type="sldNum" sz="quarter" idx="10"/>
          </p:nvPr>
        </p:nvSpPr>
        <p:spPr/>
        <p:txBody>
          <a:bodyPr/>
          <a:lstStyle/>
          <a:p>
            <a:pPr>
              <a:defRPr/>
            </a:pPr>
            <a:fld id="{DA28AC38-E0E8-49D7-B2FE-71FD7C42C09E}" type="slidenum">
              <a:rPr lang="en-US" smtClean="0"/>
              <a:pPr>
                <a:defRPr/>
              </a:pPr>
              <a:t>17</a:t>
            </a:fld>
            <a:endParaRPr lang="en-US"/>
          </a:p>
        </p:txBody>
      </p:sp>
    </p:spTree>
    <p:extLst>
      <p:ext uri="{BB962C8B-B14F-4D97-AF65-F5344CB8AC3E}">
        <p14:creationId xmlns:p14="http://schemas.microsoft.com/office/powerpoint/2010/main" val="1406026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5" name="図 887"/>
          <p:cNvPicPr>
            <a:picLocks noChangeAspect="1"/>
          </p:cNvPicPr>
          <p:nvPr/>
        </p:nvPicPr>
        <p:blipFill>
          <a:blip r:embed="rId3"/>
          <a:srcRect t="49620"/>
          <a:stretch>
            <a:fillRect/>
          </a:stretch>
        </p:blipFill>
        <p:spPr>
          <a:xfrm>
            <a:off x="1414058" y="4520491"/>
            <a:ext cx="8605147" cy="1734988"/>
          </a:xfrm>
          <a:prstGeom prst="rect">
            <a:avLst/>
          </a:prstGeom>
          <a:ln>
            <a:solidFill>
              <a:schemeClr val="tx1"/>
            </a:solidFill>
          </a:ln>
        </p:spPr>
      </p:pic>
      <p:pic>
        <p:nvPicPr>
          <p:cNvPr id="1776" name="図 888"/>
          <p:cNvPicPr>
            <a:picLocks noChangeAspect="1"/>
          </p:cNvPicPr>
          <p:nvPr/>
        </p:nvPicPr>
        <p:blipFill>
          <a:blip r:embed="rId4"/>
          <a:stretch>
            <a:fillRect/>
          </a:stretch>
        </p:blipFill>
        <p:spPr>
          <a:xfrm>
            <a:off x="1414058" y="1037136"/>
            <a:ext cx="8605147" cy="3442057"/>
          </a:xfrm>
          <a:prstGeom prst="rect">
            <a:avLst/>
          </a:prstGeom>
          <a:ln>
            <a:solidFill>
              <a:schemeClr val="tx1"/>
            </a:solidFill>
          </a:ln>
        </p:spPr>
      </p:pic>
      <p:sp>
        <p:nvSpPr>
          <p:cNvPr id="1777" name="Title 1"/>
          <p:cNvSpPr>
            <a:spLocks noGrp="1"/>
          </p:cNvSpPr>
          <p:nvPr>
            <p:ph type="title"/>
          </p:nvPr>
        </p:nvSpPr>
        <p:spPr>
          <a:xfrm>
            <a:off x="2135452" y="142264"/>
            <a:ext cx="9526772" cy="667472"/>
          </a:xfrm>
        </p:spPr>
        <p:txBody>
          <a:bodyPr/>
          <a:lstStyle/>
          <a:p>
            <a:r>
              <a:rPr lang="ja-JP" altLang="en-US" sz="3600" b="1" dirty="0"/>
              <a:t>Tb bias (</a:t>
            </a:r>
            <a:r>
              <a:rPr lang="en-US" altLang="ja-JP" sz="3600" b="1" dirty="0"/>
              <a:t>for</a:t>
            </a:r>
            <a:r>
              <a:rPr lang="ja-JP" altLang="en-US" sz="3600" b="1" dirty="0"/>
              <a:t> scan position </a:t>
            </a:r>
            <a:r>
              <a:rPr lang="en-US" altLang="ja-JP" sz="2800" b="1" dirty="0"/>
              <a:t>by GSICS approach</a:t>
            </a:r>
            <a:r>
              <a:rPr lang="ja-JP" altLang="en-US" sz="3600" b="1" dirty="0"/>
              <a:t>)</a:t>
            </a:r>
            <a:endParaRPr lang="en-US" b="1" dirty="0"/>
          </a:p>
        </p:txBody>
      </p:sp>
      <p:sp>
        <p:nvSpPr>
          <p:cNvPr id="1778" name="Slide Number Placeholder 3"/>
          <p:cNvSpPr>
            <a:spLocks noGrp="1"/>
          </p:cNvSpPr>
          <p:nvPr>
            <p:ph type="sldNum" sz="quarter" idx="10"/>
          </p:nvPr>
        </p:nvSpPr>
        <p:spPr/>
        <p:txBody>
          <a:bodyPr/>
          <a:lstStyle/>
          <a:p>
            <a:pPr>
              <a:defRPr/>
            </a:pPr>
            <a:fld id="{DA28AC38-E0E8-49D7-B2FE-71FD7C42C09E}" type="slidenum">
              <a:rPr lang="en-US" smtClean="0"/>
              <a:pPr>
                <a:defRPr/>
              </a:pPr>
              <a:t>18</a:t>
            </a:fld>
            <a:endParaRPr lang="en-US"/>
          </a:p>
        </p:txBody>
      </p:sp>
      <p:sp>
        <p:nvSpPr>
          <p:cNvPr id="1779" name="テキスト 229"/>
          <p:cNvSpPr txBox="1"/>
          <p:nvPr/>
        </p:nvSpPr>
        <p:spPr>
          <a:xfrm>
            <a:off x="1330016" y="727489"/>
            <a:ext cx="5322107" cy="337661"/>
          </a:xfrm>
          <a:prstGeom prst="rect">
            <a:avLst/>
          </a:prstGeom>
        </p:spPr>
        <p:txBody>
          <a:bodyPr wrap="none">
            <a:spAutoFit/>
          </a:bodyPr>
          <a:lstStyle/>
          <a:p>
            <a:pPr>
              <a:defRPr lang="ja-JP" altLang="en-US"/>
            </a:pPr>
            <a:r>
              <a:rPr lang="en-US" altLang="ja-JP" sz="1600" b="1" dirty="0">
                <a:solidFill>
                  <a:schemeClr val="accent5">
                    <a:lumMod val="50000"/>
                  </a:schemeClr>
                </a:solidFill>
              </a:rPr>
              <a:t>Grid ave. Tb difference </a:t>
            </a:r>
            <a:r>
              <a:rPr lang="en-US" altLang="ja-JP" sz="1600" b="1" u="none" dirty="0">
                <a:solidFill>
                  <a:schemeClr val="accent5">
                    <a:lumMod val="50000"/>
                  </a:schemeClr>
                </a:solidFill>
              </a:rPr>
              <a:t>residual</a:t>
            </a:r>
            <a:r>
              <a:rPr lang="en-US" altLang="ja-JP" sz="1600" b="1" dirty="0">
                <a:solidFill>
                  <a:schemeClr val="accent5">
                    <a:lumMod val="50000"/>
                  </a:schemeClr>
                </a:solidFill>
              </a:rPr>
              <a:t>: GEO minus LEO [K]</a:t>
            </a:r>
            <a:endParaRPr lang="ja-JP" altLang="en-US" b="1" dirty="0">
              <a:solidFill>
                <a:schemeClr val="accent5">
                  <a:lumMod val="50000"/>
                </a:schemeClr>
              </a:solidFill>
            </a:endParaRPr>
          </a:p>
        </p:txBody>
      </p:sp>
      <p:sp>
        <p:nvSpPr>
          <p:cNvPr id="1780" name="テキスト 269"/>
          <p:cNvSpPr txBox="1"/>
          <p:nvPr/>
        </p:nvSpPr>
        <p:spPr>
          <a:xfrm>
            <a:off x="1449537" y="2411089"/>
            <a:ext cx="509476"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B07</a:t>
            </a:r>
            <a:endParaRPr lang="ja-JP" altLang="en-US" sz="1600" b="1" dirty="0">
              <a:latin typeface="Arial" panose="020B0604020202020204" pitchFamily="34" charset="0"/>
              <a:cs typeface="Arial" panose="020B0604020202020204" pitchFamily="34" charset="0"/>
            </a:endParaRPr>
          </a:p>
        </p:txBody>
      </p:sp>
      <p:sp>
        <p:nvSpPr>
          <p:cNvPr id="1781" name="テキスト 269"/>
          <p:cNvSpPr txBox="1"/>
          <p:nvPr/>
        </p:nvSpPr>
        <p:spPr>
          <a:xfrm>
            <a:off x="4911584" y="2411089"/>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B09</a:t>
            </a:r>
            <a:endParaRPr lang="ja-JP" altLang="en-US" sz="1600" b="1" dirty="0">
              <a:latin typeface="Arial" panose="020B0604020202020204" pitchFamily="34" charset="0"/>
              <a:cs typeface="Arial" panose="020B0604020202020204" pitchFamily="34" charset="0"/>
            </a:endParaRPr>
          </a:p>
        </p:txBody>
      </p:sp>
      <p:sp>
        <p:nvSpPr>
          <p:cNvPr id="1782" name="テキスト 269"/>
          <p:cNvSpPr txBox="1"/>
          <p:nvPr/>
        </p:nvSpPr>
        <p:spPr>
          <a:xfrm>
            <a:off x="3169428" y="2411089"/>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B08</a:t>
            </a:r>
            <a:endParaRPr lang="ja-JP" altLang="en-US" sz="1600" b="1" dirty="0">
              <a:latin typeface="Arial" panose="020B0604020202020204" pitchFamily="34" charset="0"/>
              <a:cs typeface="Arial" panose="020B0604020202020204" pitchFamily="34" charset="0"/>
            </a:endParaRPr>
          </a:p>
        </p:txBody>
      </p:sp>
      <p:sp>
        <p:nvSpPr>
          <p:cNvPr id="1783" name="テキスト 269"/>
          <p:cNvSpPr txBox="1"/>
          <p:nvPr/>
        </p:nvSpPr>
        <p:spPr>
          <a:xfrm>
            <a:off x="6600262" y="2411089"/>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B10</a:t>
            </a:r>
            <a:endParaRPr lang="ja-JP" altLang="en-US" sz="1600" b="1" dirty="0">
              <a:latin typeface="Arial" panose="020B0604020202020204" pitchFamily="34" charset="0"/>
              <a:cs typeface="Arial" panose="020B0604020202020204" pitchFamily="34" charset="0"/>
            </a:endParaRPr>
          </a:p>
        </p:txBody>
      </p:sp>
      <p:sp>
        <p:nvSpPr>
          <p:cNvPr id="1784" name="テキスト 269"/>
          <p:cNvSpPr txBox="1"/>
          <p:nvPr/>
        </p:nvSpPr>
        <p:spPr>
          <a:xfrm>
            <a:off x="8297113" y="2398439"/>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B11</a:t>
            </a:r>
            <a:endParaRPr lang="ja-JP" altLang="en-US" sz="1600" b="1" dirty="0">
              <a:latin typeface="Arial" panose="020B0604020202020204" pitchFamily="34" charset="0"/>
              <a:cs typeface="Arial" panose="020B0604020202020204" pitchFamily="34" charset="0"/>
            </a:endParaRPr>
          </a:p>
        </p:txBody>
      </p:sp>
      <p:sp>
        <p:nvSpPr>
          <p:cNvPr id="1785" name="テキスト ボックス 18"/>
          <p:cNvSpPr txBox="1"/>
          <p:nvPr/>
        </p:nvSpPr>
        <p:spPr>
          <a:xfrm>
            <a:off x="2687927" y="2662956"/>
            <a:ext cx="670308" cy="253916"/>
          </a:xfrm>
          <a:prstGeom prst="rect">
            <a:avLst/>
          </a:prstGeom>
          <a:noFill/>
        </p:spPr>
        <p:txBody>
          <a:bodyPr wrap="square">
            <a:spAutoFit/>
          </a:bodyPr>
          <a:lstStyle/>
          <a:p>
            <a:r>
              <a:rPr lang="ja-JP" altLang="en-US" sz="1050" b="1" dirty="0"/>
              <a:t>+</a:t>
            </a:r>
            <a:r>
              <a:rPr lang="en-US" altLang="ja-JP" sz="1050" b="1" dirty="0"/>
              <a:t>0.</a:t>
            </a:r>
            <a:r>
              <a:rPr lang="ja-JP" altLang="en-US" sz="1050" b="1" dirty="0"/>
              <a:t>5 K</a:t>
            </a:r>
          </a:p>
        </p:txBody>
      </p:sp>
      <p:sp>
        <p:nvSpPr>
          <p:cNvPr id="1786" name="テキスト ボックス 276"/>
          <p:cNvSpPr txBox="1"/>
          <p:nvPr/>
        </p:nvSpPr>
        <p:spPr>
          <a:xfrm>
            <a:off x="1413538" y="2662956"/>
            <a:ext cx="670308" cy="253916"/>
          </a:xfrm>
          <a:prstGeom prst="rect">
            <a:avLst/>
          </a:prstGeom>
          <a:noFill/>
        </p:spPr>
        <p:txBody>
          <a:bodyPr wrap="square">
            <a:spAutoFit/>
          </a:bodyPr>
          <a:lstStyle/>
          <a:p>
            <a:r>
              <a:rPr lang="ja-JP" altLang="en-US" sz="1050" b="1" dirty="0"/>
              <a:t>-</a:t>
            </a:r>
            <a:r>
              <a:rPr lang="en-US" altLang="ja-JP" sz="1050" b="1" dirty="0"/>
              <a:t>0.</a:t>
            </a:r>
            <a:r>
              <a:rPr lang="ja-JP" altLang="en-US" sz="1050" b="1" dirty="0"/>
              <a:t>5 K</a:t>
            </a:r>
          </a:p>
        </p:txBody>
      </p:sp>
      <p:sp>
        <p:nvSpPr>
          <p:cNvPr id="1787" name="テキスト 269"/>
          <p:cNvSpPr txBox="1"/>
          <p:nvPr/>
        </p:nvSpPr>
        <p:spPr>
          <a:xfrm>
            <a:off x="10154386" y="3382066"/>
            <a:ext cx="1775547" cy="1107996"/>
          </a:xfrm>
          <a:prstGeom prst="rect">
            <a:avLst/>
          </a:prstGeom>
          <a:noFill/>
        </p:spPr>
        <p:txBody>
          <a:bodyPr wrap="square" tIns="0" bIns="0">
            <a:spAutoFit/>
          </a:bodyPr>
          <a:lstStyle/>
          <a:p>
            <a:pPr marL="171450" indent="-171450">
              <a:buFont typeface="Arial" panose="020B0604020202020204" pitchFamily="34" charset="0"/>
              <a:buChar char="•"/>
              <a:defRPr lang="ja-JP" altLang="en-US"/>
            </a:pPr>
            <a:r>
              <a:rPr lang="en-US" altLang="ja-JP" sz="1200" dirty="0">
                <a:latin typeface="Arial" panose="020B0604020202020204" pitchFamily="34" charset="0"/>
                <a:cs typeface="Arial" panose="020B0604020202020204" pitchFamily="34" charset="0"/>
              </a:rPr>
              <a:t>2022/10 to 12 </a:t>
            </a:r>
          </a:p>
          <a:p>
            <a:pPr marL="171450" indent="-171450">
              <a:buFont typeface="Arial" panose="020B0604020202020204" pitchFamily="34" charset="0"/>
              <a:buChar char="•"/>
              <a:defRPr lang="ja-JP" altLang="en-US"/>
            </a:pPr>
            <a:r>
              <a:rPr lang="en-US" altLang="ja-JP" sz="1200" dirty="0">
                <a:latin typeface="Arial" panose="020B0604020202020204" pitchFamily="34" charset="0"/>
                <a:cs typeface="Arial" panose="020B0604020202020204" pitchFamily="34" charset="0"/>
              </a:rPr>
              <a:t>3 month average</a:t>
            </a:r>
          </a:p>
          <a:p>
            <a:pPr marL="171450" indent="-171450">
              <a:buFont typeface="Arial" panose="020B0604020202020204" pitchFamily="34" charset="0"/>
              <a:buChar char="•"/>
              <a:defRPr lang="ja-JP" altLang="en-US"/>
            </a:pPr>
            <a:r>
              <a:rPr lang="en-US" altLang="ja-JP" sz="1200" dirty="0">
                <a:latin typeface="Arial" panose="020B0604020202020204" pitchFamily="34" charset="0"/>
                <a:cs typeface="Arial" panose="020B0604020202020204" pitchFamily="34" charset="0"/>
              </a:rPr>
              <a:t>AHI-9 vs. LEO</a:t>
            </a:r>
          </a:p>
          <a:p>
            <a:pPr marL="171450" indent="-171450">
              <a:buFont typeface="Arial" panose="020B0604020202020204" pitchFamily="34" charset="0"/>
              <a:buChar char="•"/>
              <a:defRPr lang="ja-JP" altLang="en-US"/>
            </a:pPr>
            <a:r>
              <a:rPr lang="en-US" altLang="ja-JP" sz="1200" dirty="0">
                <a:latin typeface="Arial" panose="020B0604020202020204" pitchFamily="34" charset="0"/>
                <a:cs typeface="Arial" panose="020B0604020202020204" pitchFamily="34" charset="0"/>
              </a:rPr>
              <a:t>Only scenes with </a:t>
            </a:r>
            <a:r>
              <a:rPr lang="en-US" altLang="ja-JP" sz="1200" dirty="0" err="1">
                <a:latin typeface="Arial" panose="020B0604020202020204" pitchFamily="34" charset="0"/>
                <a:cs typeface="Arial" panose="020B0604020202020204" pitchFamily="34" charset="0"/>
              </a:rPr>
              <a:t>Tbs</a:t>
            </a:r>
            <a:r>
              <a:rPr lang="en-US" altLang="ja-JP" sz="1200" dirty="0">
                <a:latin typeface="Arial" panose="020B0604020202020204" pitchFamily="34" charset="0"/>
                <a:cs typeface="Arial" panose="020B0604020202020204" pitchFamily="34" charset="0"/>
              </a:rPr>
              <a:t> &gt; </a:t>
            </a:r>
            <a:r>
              <a:rPr lang="en-US" altLang="ja-JP" sz="1200" dirty="0" err="1">
                <a:latin typeface="Arial" panose="020B0604020202020204" pitchFamily="34" charset="0"/>
                <a:cs typeface="Arial" panose="020B0604020202020204" pitchFamily="34" charset="0"/>
              </a:rPr>
              <a:t>Std.radiances</a:t>
            </a:r>
            <a:r>
              <a:rPr lang="en-US" altLang="ja-JP" sz="1200" dirty="0">
                <a:latin typeface="Arial" panose="020B0604020202020204" pitchFamily="34" charset="0"/>
                <a:cs typeface="Arial" panose="020B0604020202020204" pitchFamily="34" charset="0"/>
              </a:rPr>
              <a:t> are averaged.</a:t>
            </a:r>
            <a:endParaRPr lang="ja-JP" altLang="en-US" sz="1200" dirty="0">
              <a:latin typeface="Arial" panose="020B0604020202020204" pitchFamily="34" charset="0"/>
              <a:cs typeface="Arial" panose="020B0604020202020204" pitchFamily="34" charset="0"/>
            </a:endParaRPr>
          </a:p>
        </p:txBody>
      </p:sp>
      <p:grpSp>
        <p:nvGrpSpPr>
          <p:cNvPr id="1788" name="グループ化 1"/>
          <p:cNvGrpSpPr/>
          <p:nvPr/>
        </p:nvGrpSpPr>
        <p:grpSpPr>
          <a:xfrm>
            <a:off x="10117237" y="4538264"/>
            <a:ext cx="1786000" cy="1671838"/>
            <a:chOff x="2525438" y="1396770"/>
            <a:chExt cx="2925793" cy="2214527"/>
          </a:xfrm>
        </p:grpSpPr>
        <p:sp>
          <p:nvSpPr>
            <p:cNvPr id="1789" name="正方形/長方形 22"/>
            <p:cNvSpPr/>
            <p:nvPr/>
          </p:nvSpPr>
          <p:spPr>
            <a:xfrm>
              <a:off x="2883877" y="1732085"/>
              <a:ext cx="2567354" cy="15474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90" name="直線コネクタ 23"/>
            <p:cNvCxnSpPr>
              <a:stCxn id="1789" idx="1"/>
              <a:endCxn id="1789" idx="3"/>
            </p:cNvCxnSpPr>
            <p:nvPr/>
          </p:nvCxnSpPr>
          <p:spPr>
            <a:xfrm>
              <a:off x="2883877" y="2505808"/>
              <a:ext cx="2567354" cy="0"/>
            </a:xfrm>
            <a:prstGeom prst="line">
              <a:avLst/>
            </a:prstGeom>
          </p:spPr>
          <p:style>
            <a:lnRef idx="1">
              <a:schemeClr val="dk1"/>
            </a:lnRef>
            <a:fillRef idx="0">
              <a:schemeClr val="dk1"/>
            </a:fillRef>
            <a:effectRef idx="0">
              <a:schemeClr val="dk1"/>
            </a:effectRef>
            <a:fontRef idx="minor">
              <a:schemeClr val="tx1"/>
            </a:fontRef>
          </p:style>
        </p:cxnSp>
        <p:grpSp>
          <p:nvGrpSpPr>
            <p:cNvPr id="1791" name="グループ化 24"/>
            <p:cNvGrpSpPr/>
            <p:nvPr/>
          </p:nvGrpSpPr>
          <p:grpSpPr>
            <a:xfrm>
              <a:off x="3200401" y="2202180"/>
              <a:ext cx="1880534" cy="752366"/>
              <a:chOff x="2543551" y="3464118"/>
              <a:chExt cx="1516303" cy="448738"/>
            </a:xfrm>
          </p:grpSpPr>
          <p:grpSp>
            <p:nvGrpSpPr>
              <p:cNvPr id="1792" name="グループ化 25"/>
              <p:cNvGrpSpPr/>
              <p:nvPr/>
            </p:nvGrpSpPr>
            <p:grpSpPr>
              <a:xfrm>
                <a:off x="2883877" y="3736731"/>
                <a:ext cx="45719" cy="45719"/>
                <a:chOff x="2883877" y="3736731"/>
                <a:chExt cx="161195" cy="143610"/>
              </a:xfrm>
            </p:grpSpPr>
            <p:cxnSp>
              <p:nvCxnSpPr>
                <p:cNvPr id="1793" name="直線コネクタ 16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4" name="直線コネクタ 16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95" name="グループ化 26"/>
              <p:cNvGrpSpPr/>
              <p:nvPr/>
            </p:nvGrpSpPr>
            <p:grpSpPr>
              <a:xfrm>
                <a:off x="3001108" y="3748106"/>
                <a:ext cx="45719" cy="45719"/>
                <a:chOff x="2883877" y="3736731"/>
                <a:chExt cx="161195" cy="143610"/>
              </a:xfrm>
            </p:grpSpPr>
            <p:cxnSp>
              <p:nvCxnSpPr>
                <p:cNvPr id="1796" name="直線コネクタ 16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7" name="直線コネクタ 16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98" name="グループ化 27"/>
              <p:cNvGrpSpPr/>
              <p:nvPr/>
            </p:nvGrpSpPr>
            <p:grpSpPr>
              <a:xfrm>
                <a:off x="2929959" y="3830168"/>
                <a:ext cx="45719" cy="45719"/>
                <a:chOff x="2883877" y="3736731"/>
                <a:chExt cx="161195" cy="143610"/>
              </a:xfrm>
            </p:grpSpPr>
            <p:cxnSp>
              <p:nvCxnSpPr>
                <p:cNvPr id="1799" name="直線コネクタ 16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0" name="直線コネクタ 16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01" name="グループ化 28"/>
              <p:cNvGrpSpPr/>
              <p:nvPr/>
            </p:nvGrpSpPr>
            <p:grpSpPr>
              <a:xfrm>
                <a:off x="3128446" y="3706977"/>
                <a:ext cx="45719" cy="45719"/>
                <a:chOff x="2883877" y="3736731"/>
                <a:chExt cx="161195" cy="143610"/>
              </a:xfrm>
            </p:grpSpPr>
            <p:cxnSp>
              <p:nvCxnSpPr>
                <p:cNvPr id="1802" name="直線コネクタ 16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3" name="直線コネクタ 16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04" name="グループ化 29"/>
              <p:cNvGrpSpPr/>
              <p:nvPr/>
            </p:nvGrpSpPr>
            <p:grpSpPr>
              <a:xfrm>
                <a:off x="3082727" y="3806764"/>
                <a:ext cx="45719" cy="45719"/>
                <a:chOff x="2883877" y="3736731"/>
                <a:chExt cx="161195" cy="143610"/>
              </a:xfrm>
            </p:grpSpPr>
            <p:cxnSp>
              <p:nvCxnSpPr>
                <p:cNvPr id="1805" name="直線コネクタ 15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6" name="直線コネクタ 16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07" name="グループ化 30"/>
              <p:cNvGrpSpPr/>
              <p:nvPr/>
            </p:nvGrpSpPr>
            <p:grpSpPr>
              <a:xfrm>
                <a:off x="2816923" y="3792891"/>
                <a:ext cx="45719" cy="45719"/>
                <a:chOff x="2883877" y="3736731"/>
                <a:chExt cx="161195" cy="143610"/>
              </a:xfrm>
            </p:grpSpPr>
            <p:cxnSp>
              <p:nvCxnSpPr>
                <p:cNvPr id="1808" name="直線コネクタ 15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9" name="直線コネクタ 15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10" name="グループ化 31"/>
              <p:cNvGrpSpPr/>
              <p:nvPr/>
            </p:nvGrpSpPr>
            <p:grpSpPr>
              <a:xfrm>
                <a:off x="2930904" y="3748106"/>
                <a:ext cx="45719" cy="45719"/>
                <a:chOff x="2883877" y="3736731"/>
                <a:chExt cx="161195" cy="143610"/>
              </a:xfrm>
            </p:grpSpPr>
            <p:cxnSp>
              <p:nvCxnSpPr>
                <p:cNvPr id="1811" name="直線コネクタ 15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2" name="直線コネクタ 15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13" name="グループ化 32"/>
              <p:cNvGrpSpPr/>
              <p:nvPr/>
            </p:nvGrpSpPr>
            <p:grpSpPr>
              <a:xfrm>
                <a:off x="3047190" y="3691012"/>
                <a:ext cx="45719" cy="45719"/>
                <a:chOff x="2883877" y="3736731"/>
                <a:chExt cx="161195" cy="143610"/>
              </a:xfrm>
            </p:grpSpPr>
            <p:cxnSp>
              <p:nvCxnSpPr>
                <p:cNvPr id="1814" name="直線コネクタ 15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5" name="直線コネクタ 15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16" name="グループ化 33"/>
              <p:cNvGrpSpPr/>
              <p:nvPr/>
            </p:nvGrpSpPr>
            <p:grpSpPr>
              <a:xfrm>
                <a:off x="3221040" y="3712937"/>
                <a:ext cx="45719" cy="45719"/>
                <a:chOff x="2883877" y="3736731"/>
                <a:chExt cx="161195" cy="143610"/>
              </a:xfrm>
            </p:grpSpPr>
            <p:cxnSp>
              <p:nvCxnSpPr>
                <p:cNvPr id="1817" name="直線コネクタ 15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8" name="直線コネクタ 15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19" name="グループ化 34"/>
              <p:cNvGrpSpPr/>
              <p:nvPr/>
            </p:nvGrpSpPr>
            <p:grpSpPr>
              <a:xfrm>
                <a:off x="3338271" y="3724312"/>
                <a:ext cx="45719" cy="45719"/>
                <a:chOff x="2883877" y="3736731"/>
                <a:chExt cx="161195" cy="143610"/>
              </a:xfrm>
            </p:grpSpPr>
            <p:cxnSp>
              <p:nvCxnSpPr>
                <p:cNvPr id="1820" name="直線コネクタ 14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1" name="直線コネクタ 15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22" name="グループ化 35"/>
              <p:cNvGrpSpPr/>
              <p:nvPr/>
            </p:nvGrpSpPr>
            <p:grpSpPr>
              <a:xfrm>
                <a:off x="3267122" y="3806374"/>
                <a:ext cx="45719" cy="45719"/>
                <a:chOff x="2883877" y="3736731"/>
                <a:chExt cx="161195" cy="143610"/>
              </a:xfrm>
            </p:grpSpPr>
            <p:cxnSp>
              <p:nvCxnSpPr>
                <p:cNvPr id="1823" name="直線コネクタ 14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4" name="直線コネクタ 14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25" name="グループ化 36"/>
              <p:cNvGrpSpPr/>
              <p:nvPr/>
            </p:nvGrpSpPr>
            <p:grpSpPr>
              <a:xfrm>
                <a:off x="3465609" y="3683183"/>
                <a:ext cx="45719" cy="45719"/>
                <a:chOff x="2883877" y="3736731"/>
                <a:chExt cx="161195" cy="143610"/>
              </a:xfrm>
            </p:grpSpPr>
            <p:cxnSp>
              <p:nvCxnSpPr>
                <p:cNvPr id="1826" name="直線コネクタ 14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7" name="直線コネクタ 14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28" name="グループ化 37"/>
              <p:cNvGrpSpPr/>
              <p:nvPr/>
            </p:nvGrpSpPr>
            <p:grpSpPr>
              <a:xfrm>
                <a:off x="3419890" y="3782970"/>
                <a:ext cx="45719" cy="45719"/>
                <a:chOff x="2883877" y="3736731"/>
                <a:chExt cx="161195" cy="143610"/>
              </a:xfrm>
            </p:grpSpPr>
            <p:cxnSp>
              <p:nvCxnSpPr>
                <p:cNvPr id="1829" name="直線コネクタ 14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0" name="直線コネクタ 14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31" name="グループ化 38"/>
              <p:cNvGrpSpPr/>
              <p:nvPr/>
            </p:nvGrpSpPr>
            <p:grpSpPr>
              <a:xfrm>
                <a:off x="3154086" y="3769097"/>
                <a:ext cx="45719" cy="45719"/>
                <a:chOff x="2883877" y="3736731"/>
                <a:chExt cx="161195" cy="143610"/>
              </a:xfrm>
            </p:grpSpPr>
            <p:cxnSp>
              <p:nvCxnSpPr>
                <p:cNvPr id="1832" name="直線コネクタ 14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3" name="直線コネクタ 14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34" name="グループ化 39"/>
              <p:cNvGrpSpPr/>
              <p:nvPr/>
            </p:nvGrpSpPr>
            <p:grpSpPr>
              <a:xfrm>
                <a:off x="3268067" y="3724312"/>
                <a:ext cx="45719" cy="45719"/>
                <a:chOff x="2883877" y="3736731"/>
                <a:chExt cx="161195" cy="143610"/>
              </a:xfrm>
            </p:grpSpPr>
            <p:cxnSp>
              <p:nvCxnSpPr>
                <p:cNvPr id="1835" name="直線コネクタ 13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6" name="直線コネクタ 14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37" name="グループ化 40"/>
              <p:cNvGrpSpPr/>
              <p:nvPr/>
            </p:nvGrpSpPr>
            <p:grpSpPr>
              <a:xfrm>
                <a:off x="3384353" y="3667218"/>
                <a:ext cx="45719" cy="45719"/>
                <a:chOff x="2883877" y="3736731"/>
                <a:chExt cx="161195" cy="143610"/>
              </a:xfrm>
            </p:grpSpPr>
            <p:cxnSp>
              <p:nvCxnSpPr>
                <p:cNvPr id="1838" name="直線コネクタ 13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9" name="直線コネクタ 13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40" name="グループ化 41"/>
              <p:cNvGrpSpPr/>
              <p:nvPr/>
            </p:nvGrpSpPr>
            <p:grpSpPr>
              <a:xfrm>
                <a:off x="2610505" y="3773700"/>
                <a:ext cx="45719" cy="45719"/>
                <a:chOff x="2883877" y="3736731"/>
                <a:chExt cx="161195" cy="143610"/>
              </a:xfrm>
            </p:grpSpPr>
            <p:cxnSp>
              <p:nvCxnSpPr>
                <p:cNvPr id="1841" name="直線コネクタ 13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2" name="直線コネクタ 13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43" name="グループ化 42"/>
              <p:cNvGrpSpPr/>
              <p:nvPr/>
            </p:nvGrpSpPr>
            <p:grpSpPr>
              <a:xfrm>
                <a:off x="2727736" y="3785075"/>
                <a:ext cx="45719" cy="45719"/>
                <a:chOff x="2883877" y="3736731"/>
                <a:chExt cx="161195" cy="143610"/>
              </a:xfrm>
            </p:grpSpPr>
            <p:cxnSp>
              <p:nvCxnSpPr>
                <p:cNvPr id="1844" name="直線コネクタ 13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5" name="直線コネクタ 13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46" name="グループ化 43"/>
              <p:cNvGrpSpPr/>
              <p:nvPr/>
            </p:nvGrpSpPr>
            <p:grpSpPr>
              <a:xfrm>
                <a:off x="2656587" y="3867137"/>
                <a:ext cx="45719" cy="45719"/>
                <a:chOff x="2883877" y="3736731"/>
                <a:chExt cx="161195" cy="143610"/>
              </a:xfrm>
            </p:grpSpPr>
            <p:cxnSp>
              <p:nvCxnSpPr>
                <p:cNvPr id="1847" name="直線コネクタ 13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8" name="直線コネクタ 13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49" name="グループ化 44"/>
              <p:cNvGrpSpPr/>
              <p:nvPr/>
            </p:nvGrpSpPr>
            <p:grpSpPr>
              <a:xfrm>
                <a:off x="2855074" y="3743946"/>
                <a:ext cx="45719" cy="45719"/>
                <a:chOff x="2883877" y="3736731"/>
                <a:chExt cx="161195" cy="143610"/>
              </a:xfrm>
            </p:grpSpPr>
            <p:cxnSp>
              <p:nvCxnSpPr>
                <p:cNvPr id="1850" name="直線コネクタ 12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1" name="直線コネクタ 13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52" name="グループ化 45"/>
              <p:cNvGrpSpPr/>
              <p:nvPr/>
            </p:nvGrpSpPr>
            <p:grpSpPr>
              <a:xfrm>
                <a:off x="2809355" y="3843733"/>
                <a:ext cx="45719" cy="45719"/>
                <a:chOff x="2883877" y="3736731"/>
                <a:chExt cx="161195" cy="143610"/>
              </a:xfrm>
            </p:grpSpPr>
            <p:cxnSp>
              <p:nvCxnSpPr>
                <p:cNvPr id="1853" name="直線コネクタ 12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4" name="直線コネクタ 12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55" name="グループ化 46"/>
              <p:cNvGrpSpPr/>
              <p:nvPr/>
            </p:nvGrpSpPr>
            <p:grpSpPr>
              <a:xfrm>
                <a:off x="2543551" y="3829860"/>
                <a:ext cx="45719" cy="45719"/>
                <a:chOff x="2883877" y="3736731"/>
                <a:chExt cx="161195" cy="143610"/>
              </a:xfrm>
            </p:grpSpPr>
            <p:cxnSp>
              <p:nvCxnSpPr>
                <p:cNvPr id="1856" name="直線コネクタ 12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7" name="直線コネクタ 12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58" name="グループ化 47"/>
              <p:cNvGrpSpPr/>
              <p:nvPr/>
            </p:nvGrpSpPr>
            <p:grpSpPr>
              <a:xfrm>
                <a:off x="2657532" y="3785075"/>
                <a:ext cx="45719" cy="45719"/>
                <a:chOff x="2883877" y="3736731"/>
                <a:chExt cx="161195" cy="143610"/>
              </a:xfrm>
            </p:grpSpPr>
            <p:cxnSp>
              <p:nvCxnSpPr>
                <p:cNvPr id="1859" name="直線コネクタ 12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0" name="直線コネクタ 12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61" name="グループ化 48"/>
              <p:cNvGrpSpPr/>
              <p:nvPr/>
            </p:nvGrpSpPr>
            <p:grpSpPr>
              <a:xfrm>
                <a:off x="2773818" y="3727981"/>
                <a:ext cx="45719" cy="45719"/>
                <a:chOff x="2883877" y="3736731"/>
                <a:chExt cx="161195" cy="143610"/>
              </a:xfrm>
            </p:grpSpPr>
            <p:cxnSp>
              <p:nvCxnSpPr>
                <p:cNvPr id="1862" name="直線コネクタ 12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3" name="直線コネクタ 12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64" name="グループ化 49"/>
              <p:cNvGrpSpPr/>
              <p:nvPr/>
            </p:nvGrpSpPr>
            <p:grpSpPr>
              <a:xfrm>
                <a:off x="3432403" y="3533631"/>
                <a:ext cx="45719" cy="45719"/>
                <a:chOff x="2883877" y="3736731"/>
                <a:chExt cx="161195" cy="143610"/>
              </a:xfrm>
            </p:grpSpPr>
            <p:cxnSp>
              <p:nvCxnSpPr>
                <p:cNvPr id="1865" name="直線コネクタ 11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6" name="直線コネクタ 12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67" name="グループ化 50"/>
              <p:cNvGrpSpPr/>
              <p:nvPr/>
            </p:nvGrpSpPr>
            <p:grpSpPr>
              <a:xfrm>
                <a:off x="3549634" y="3545006"/>
                <a:ext cx="45719" cy="45719"/>
                <a:chOff x="2883877" y="3736731"/>
                <a:chExt cx="161195" cy="143610"/>
              </a:xfrm>
            </p:grpSpPr>
            <p:cxnSp>
              <p:nvCxnSpPr>
                <p:cNvPr id="1868" name="直線コネクタ 11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9" name="直線コネクタ 11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70" name="グループ化 51"/>
              <p:cNvGrpSpPr/>
              <p:nvPr/>
            </p:nvGrpSpPr>
            <p:grpSpPr>
              <a:xfrm>
                <a:off x="3478485" y="3627068"/>
                <a:ext cx="45719" cy="45719"/>
                <a:chOff x="2883877" y="3736731"/>
                <a:chExt cx="161195" cy="143610"/>
              </a:xfrm>
            </p:grpSpPr>
            <p:cxnSp>
              <p:nvCxnSpPr>
                <p:cNvPr id="1871" name="直線コネクタ 11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2" name="直線コネクタ 11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73" name="グループ化 52"/>
              <p:cNvGrpSpPr/>
              <p:nvPr/>
            </p:nvGrpSpPr>
            <p:grpSpPr>
              <a:xfrm>
                <a:off x="3676972" y="3503877"/>
                <a:ext cx="45719" cy="45719"/>
                <a:chOff x="2883877" y="3736731"/>
                <a:chExt cx="161195" cy="143610"/>
              </a:xfrm>
            </p:grpSpPr>
            <p:cxnSp>
              <p:nvCxnSpPr>
                <p:cNvPr id="1874" name="直線コネクタ 11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5" name="直線コネクタ 11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76" name="グループ化 53"/>
              <p:cNvGrpSpPr/>
              <p:nvPr/>
            </p:nvGrpSpPr>
            <p:grpSpPr>
              <a:xfrm>
                <a:off x="3631253" y="3603664"/>
                <a:ext cx="45719" cy="45719"/>
                <a:chOff x="2883877" y="3736731"/>
                <a:chExt cx="161195" cy="143610"/>
              </a:xfrm>
            </p:grpSpPr>
            <p:cxnSp>
              <p:nvCxnSpPr>
                <p:cNvPr id="1877" name="直線コネクタ 11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8" name="直線コネクタ 11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79" name="グループ化 54"/>
              <p:cNvGrpSpPr/>
              <p:nvPr/>
            </p:nvGrpSpPr>
            <p:grpSpPr>
              <a:xfrm>
                <a:off x="3365449" y="3589791"/>
                <a:ext cx="45719" cy="45719"/>
                <a:chOff x="2883877" y="3736731"/>
                <a:chExt cx="161195" cy="143610"/>
              </a:xfrm>
            </p:grpSpPr>
            <p:cxnSp>
              <p:nvCxnSpPr>
                <p:cNvPr id="1880" name="直線コネクタ 10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1" name="直線コネクタ 11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82" name="グループ化 55"/>
              <p:cNvGrpSpPr/>
              <p:nvPr/>
            </p:nvGrpSpPr>
            <p:grpSpPr>
              <a:xfrm>
                <a:off x="3479430" y="3545006"/>
                <a:ext cx="45719" cy="45719"/>
                <a:chOff x="2883877" y="3736731"/>
                <a:chExt cx="161195" cy="143610"/>
              </a:xfrm>
            </p:grpSpPr>
            <p:cxnSp>
              <p:nvCxnSpPr>
                <p:cNvPr id="1883" name="直線コネクタ 10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4" name="直線コネクタ 10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85" name="グループ化 56"/>
              <p:cNvGrpSpPr/>
              <p:nvPr/>
            </p:nvGrpSpPr>
            <p:grpSpPr>
              <a:xfrm>
                <a:off x="3595716" y="3487912"/>
                <a:ext cx="45719" cy="45719"/>
                <a:chOff x="2883877" y="3736731"/>
                <a:chExt cx="161195" cy="143610"/>
              </a:xfrm>
            </p:grpSpPr>
            <p:cxnSp>
              <p:nvCxnSpPr>
                <p:cNvPr id="1886" name="直線コネクタ 10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7" name="直線コネクタ 10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88" name="グループ化 57"/>
              <p:cNvGrpSpPr/>
              <p:nvPr/>
            </p:nvGrpSpPr>
            <p:grpSpPr>
              <a:xfrm>
                <a:off x="3769566" y="3509837"/>
                <a:ext cx="45719" cy="45719"/>
                <a:chOff x="2883877" y="3736731"/>
                <a:chExt cx="161195" cy="143610"/>
              </a:xfrm>
            </p:grpSpPr>
            <p:cxnSp>
              <p:nvCxnSpPr>
                <p:cNvPr id="1889" name="直線コネクタ 10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0" name="直線コネクタ 10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91" name="グループ化 58"/>
              <p:cNvGrpSpPr/>
              <p:nvPr/>
            </p:nvGrpSpPr>
            <p:grpSpPr>
              <a:xfrm>
                <a:off x="3886797" y="3521212"/>
                <a:ext cx="45719" cy="45719"/>
                <a:chOff x="2883877" y="3736731"/>
                <a:chExt cx="161195" cy="143610"/>
              </a:xfrm>
            </p:grpSpPr>
            <p:cxnSp>
              <p:nvCxnSpPr>
                <p:cNvPr id="1892" name="直線コネクタ 10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3" name="直線コネクタ 10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94" name="グループ化 59"/>
              <p:cNvGrpSpPr/>
              <p:nvPr/>
            </p:nvGrpSpPr>
            <p:grpSpPr>
              <a:xfrm>
                <a:off x="3815648" y="3603274"/>
                <a:ext cx="45719" cy="45719"/>
                <a:chOff x="2883877" y="3736731"/>
                <a:chExt cx="161195" cy="143610"/>
              </a:xfrm>
            </p:grpSpPr>
            <p:cxnSp>
              <p:nvCxnSpPr>
                <p:cNvPr id="1895" name="直線コネクタ 9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6" name="直線コネクタ 10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97" name="グループ化 60"/>
              <p:cNvGrpSpPr/>
              <p:nvPr/>
            </p:nvGrpSpPr>
            <p:grpSpPr>
              <a:xfrm>
                <a:off x="4014135" y="3480083"/>
                <a:ext cx="45719" cy="45719"/>
                <a:chOff x="2883877" y="3736731"/>
                <a:chExt cx="161195" cy="143610"/>
              </a:xfrm>
            </p:grpSpPr>
            <p:cxnSp>
              <p:nvCxnSpPr>
                <p:cNvPr id="1898" name="直線コネクタ 9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9" name="直線コネクタ 9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00" name="グループ化 61"/>
              <p:cNvGrpSpPr/>
              <p:nvPr/>
            </p:nvGrpSpPr>
            <p:grpSpPr>
              <a:xfrm>
                <a:off x="3968416" y="3579870"/>
                <a:ext cx="45719" cy="45719"/>
                <a:chOff x="2883877" y="3736731"/>
                <a:chExt cx="161195" cy="143610"/>
              </a:xfrm>
            </p:grpSpPr>
            <p:cxnSp>
              <p:nvCxnSpPr>
                <p:cNvPr id="1901" name="直線コネクタ 9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02" name="直線コネクタ 9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03" name="グループ化 62"/>
              <p:cNvGrpSpPr/>
              <p:nvPr/>
            </p:nvGrpSpPr>
            <p:grpSpPr>
              <a:xfrm>
                <a:off x="3702612" y="3565997"/>
                <a:ext cx="45719" cy="45719"/>
                <a:chOff x="2883877" y="3736731"/>
                <a:chExt cx="161195" cy="143610"/>
              </a:xfrm>
            </p:grpSpPr>
            <p:cxnSp>
              <p:nvCxnSpPr>
                <p:cNvPr id="1904" name="直線コネクタ 9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05" name="直線コネクタ 9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06" name="グループ化 63"/>
              <p:cNvGrpSpPr/>
              <p:nvPr/>
            </p:nvGrpSpPr>
            <p:grpSpPr>
              <a:xfrm>
                <a:off x="3816593" y="3521212"/>
                <a:ext cx="45719" cy="45719"/>
                <a:chOff x="2883877" y="3736731"/>
                <a:chExt cx="161195" cy="143610"/>
              </a:xfrm>
            </p:grpSpPr>
            <p:cxnSp>
              <p:nvCxnSpPr>
                <p:cNvPr id="1907" name="直線コネクタ 9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08" name="直線コネクタ 9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09" name="グループ化 64"/>
              <p:cNvGrpSpPr/>
              <p:nvPr/>
            </p:nvGrpSpPr>
            <p:grpSpPr>
              <a:xfrm>
                <a:off x="3932879" y="3464118"/>
                <a:ext cx="45719" cy="45719"/>
                <a:chOff x="2883877" y="3736731"/>
                <a:chExt cx="161195" cy="143610"/>
              </a:xfrm>
            </p:grpSpPr>
            <p:cxnSp>
              <p:nvCxnSpPr>
                <p:cNvPr id="1910" name="直線コネクタ 8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11" name="直線コネクタ 9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12" name="グループ化 65"/>
              <p:cNvGrpSpPr/>
              <p:nvPr/>
            </p:nvGrpSpPr>
            <p:grpSpPr>
              <a:xfrm>
                <a:off x="3159031" y="3570600"/>
                <a:ext cx="45719" cy="45719"/>
                <a:chOff x="2883877" y="3736731"/>
                <a:chExt cx="161195" cy="143610"/>
              </a:xfrm>
            </p:grpSpPr>
            <p:cxnSp>
              <p:nvCxnSpPr>
                <p:cNvPr id="1913" name="直線コネクタ 8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14" name="直線コネクタ 8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15" name="グループ化 66"/>
              <p:cNvGrpSpPr/>
              <p:nvPr/>
            </p:nvGrpSpPr>
            <p:grpSpPr>
              <a:xfrm>
                <a:off x="3276262" y="3581975"/>
                <a:ext cx="45719" cy="45719"/>
                <a:chOff x="2883877" y="3736731"/>
                <a:chExt cx="161195" cy="143610"/>
              </a:xfrm>
            </p:grpSpPr>
            <p:cxnSp>
              <p:nvCxnSpPr>
                <p:cNvPr id="1916" name="直線コネクタ 8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17" name="直線コネクタ 8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18" name="グループ化 67"/>
              <p:cNvGrpSpPr/>
              <p:nvPr/>
            </p:nvGrpSpPr>
            <p:grpSpPr>
              <a:xfrm>
                <a:off x="3205113" y="3664037"/>
                <a:ext cx="45719" cy="45719"/>
                <a:chOff x="2883877" y="3736731"/>
                <a:chExt cx="161195" cy="143610"/>
              </a:xfrm>
            </p:grpSpPr>
            <p:cxnSp>
              <p:nvCxnSpPr>
                <p:cNvPr id="1919" name="直線コネクタ 8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0" name="直線コネクタ 8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21" name="グループ化 68"/>
              <p:cNvGrpSpPr/>
              <p:nvPr/>
            </p:nvGrpSpPr>
            <p:grpSpPr>
              <a:xfrm>
                <a:off x="3403600" y="3540846"/>
                <a:ext cx="45719" cy="45719"/>
                <a:chOff x="2883877" y="3736731"/>
                <a:chExt cx="161195" cy="143610"/>
              </a:xfrm>
            </p:grpSpPr>
            <p:cxnSp>
              <p:nvCxnSpPr>
                <p:cNvPr id="1922" name="直線コネクタ 8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3" name="直線コネクタ 8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24" name="グループ化 69"/>
              <p:cNvGrpSpPr/>
              <p:nvPr/>
            </p:nvGrpSpPr>
            <p:grpSpPr>
              <a:xfrm>
                <a:off x="3357881" y="3640633"/>
                <a:ext cx="45719" cy="45719"/>
                <a:chOff x="2883877" y="3736731"/>
                <a:chExt cx="161195" cy="143610"/>
              </a:xfrm>
            </p:grpSpPr>
            <p:cxnSp>
              <p:nvCxnSpPr>
                <p:cNvPr id="1925" name="直線コネクタ 7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6" name="直線コネクタ 8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27" name="グループ化 70"/>
              <p:cNvGrpSpPr/>
              <p:nvPr/>
            </p:nvGrpSpPr>
            <p:grpSpPr>
              <a:xfrm>
                <a:off x="3092077" y="3626760"/>
                <a:ext cx="45719" cy="45719"/>
                <a:chOff x="2883877" y="3736731"/>
                <a:chExt cx="161195" cy="143610"/>
              </a:xfrm>
            </p:grpSpPr>
            <p:cxnSp>
              <p:nvCxnSpPr>
                <p:cNvPr id="1928" name="直線コネクタ 7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9" name="直線コネクタ 7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30" name="グループ化 71"/>
              <p:cNvGrpSpPr/>
              <p:nvPr/>
            </p:nvGrpSpPr>
            <p:grpSpPr>
              <a:xfrm>
                <a:off x="3206058" y="3581975"/>
                <a:ext cx="45719" cy="45719"/>
                <a:chOff x="2883877" y="3736731"/>
                <a:chExt cx="161195" cy="143610"/>
              </a:xfrm>
            </p:grpSpPr>
            <p:cxnSp>
              <p:nvCxnSpPr>
                <p:cNvPr id="1931" name="直線コネクタ 7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2" name="直線コネクタ 7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33" name="グループ化 72"/>
              <p:cNvGrpSpPr/>
              <p:nvPr/>
            </p:nvGrpSpPr>
            <p:grpSpPr>
              <a:xfrm>
                <a:off x="3322344" y="3524881"/>
                <a:ext cx="45719" cy="45719"/>
                <a:chOff x="2883877" y="3736731"/>
                <a:chExt cx="161195" cy="143610"/>
              </a:xfrm>
            </p:grpSpPr>
            <p:cxnSp>
              <p:nvCxnSpPr>
                <p:cNvPr id="1934" name="直線コネクタ 7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5" name="直線コネクタ 7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1936" name="直線コネクタ 169"/>
            <p:cNvCxnSpPr/>
            <p:nvPr/>
          </p:nvCxnSpPr>
          <p:spPr>
            <a:xfrm flipV="1">
              <a:off x="2956560" y="2216830"/>
              <a:ext cx="2414951" cy="809402"/>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37" name="直線 299"/>
            <p:cNvSpPr/>
            <p:nvPr/>
          </p:nvSpPr>
          <p:spPr>
            <a:xfrm flipH="1">
              <a:off x="3301316" y="2599707"/>
              <a:ext cx="0" cy="324000"/>
            </a:xfrm>
            <a:prstGeom prst="line">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sp>
        <p:sp>
          <p:nvSpPr>
            <p:cNvPr id="1938" name="十字形 171"/>
            <p:cNvSpPr/>
            <p:nvPr/>
          </p:nvSpPr>
          <p:spPr>
            <a:xfrm rot="19006413">
              <a:off x="3204447" y="2521656"/>
              <a:ext cx="180000" cy="180000"/>
            </a:xfrm>
            <a:prstGeom prst="plus">
              <a:avLst>
                <a:gd name="adj" fmla="val 46489"/>
              </a:avLst>
            </a:prstGeom>
            <a:solidFill>
              <a:schemeClr val="accent6">
                <a:lumMod val="75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939" name="テキスト ボックス 172"/>
            <p:cNvSpPr txBox="1"/>
            <p:nvPr/>
          </p:nvSpPr>
          <p:spPr>
            <a:xfrm>
              <a:off x="2876481" y="3274636"/>
              <a:ext cx="2574744" cy="336339"/>
            </a:xfrm>
            <a:prstGeom prst="rect">
              <a:avLst/>
            </a:prstGeom>
            <a:noFill/>
          </p:spPr>
          <p:txBody>
            <a:bodyPr wrap="square" rtlCol="0">
              <a:spAutoFit/>
            </a:bodyPr>
            <a:lstStyle/>
            <a:p>
              <a:pPr algn="ctr"/>
              <a:r>
                <a:rPr kumimoji="1" lang="en-US" altLang="ja-JP" sz="1050" dirty="0"/>
                <a:t>Hyper-sounder Tb </a:t>
              </a:r>
              <a:endParaRPr kumimoji="1" lang="ja-JP" altLang="en-US" sz="1050" dirty="0"/>
            </a:p>
          </p:txBody>
        </p:sp>
        <p:sp>
          <p:nvSpPr>
            <p:cNvPr id="1940" name="テキスト ボックス 173"/>
            <p:cNvSpPr txBox="1"/>
            <p:nvPr/>
          </p:nvSpPr>
          <p:spPr>
            <a:xfrm rot="16200000">
              <a:off x="1593696" y="2328512"/>
              <a:ext cx="2214527" cy="351043"/>
            </a:xfrm>
            <a:prstGeom prst="rect">
              <a:avLst/>
            </a:prstGeom>
            <a:noFill/>
          </p:spPr>
          <p:txBody>
            <a:bodyPr wrap="square" rtlCol="0">
              <a:spAutoFit/>
            </a:bodyPr>
            <a:lstStyle/>
            <a:p>
              <a:pPr algn="ctr"/>
              <a:r>
                <a:rPr kumimoji="1" lang="en-US" altLang="ja-JP" sz="1000" dirty="0"/>
                <a:t>AHI9 - Hyper-sounder Tb </a:t>
              </a:r>
              <a:endParaRPr kumimoji="1" lang="ja-JP" altLang="en-US" sz="1000" dirty="0"/>
            </a:p>
          </p:txBody>
        </p:sp>
      </p:grpSp>
      <p:sp>
        <p:nvSpPr>
          <p:cNvPr id="1941" name="テキスト 269"/>
          <p:cNvSpPr txBox="1"/>
          <p:nvPr/>
        </p:nvSpPr>
        <p:spPr>
          <a:xfrm>
            <a:off x="1449537" y="4128748"/>
            <a:ext cx="509476"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B12</a:t>
            </a:r>
            <a:endParaRPr lang="ja-JP" altLang="en-US" sz="1600" b="1" dirty="0">
              <a:latin typeface="Arial" panose="020B0604020202020204" pitchFamily="34" charset="0"/>
              <a:cs typeface="Arial" panose="020B0604020202020204" pitchFamily="34" charset="0"/>
            </a:endParaRPr>
          </a:p>
        </p:txBody>
      </p:sp>
      <p:sp>
        <p:nvSpPr>
          <p:cNvPr id="1942" name="テキスト 269"/>
          <p:cNvSpPr txBox="1"/>
          <p:nvPr/>
        </p:nvSpPr>
        <p:spPr>
          <a:xfrm>
            <a:off x="4911584" y="4128748"/>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B14</a:t>
            </a:r>
            <a:endParaRPr lang="ja-JP" altLang="en-US" sz="1600" b="1" dirty="0">
              <a:latin typeface="Arial" panose="020B0604020202020204" pitchFamily="34" charset="0"/>
              <a:cs typeface="Arial" panose="020B0604020202020204" pitchFamily="34" charset="0"/>
            </a:endParaRPr>
          </a:p>
        </p:txBody>
      </p:sp>
      <p:sp>
        <p:nvSpPr>
          <p:cNvPr id="1943" name="テキスト 269"/>
          <p:cNvSpPr txBox="1"/>
          <p:nvPr/>
        </p:nvSpPr>
        <p:spPr>
          <a:xfrm>
            <a:off x="3169428" y="4128748"/>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B13</a:t>
            </a:r>
            <a:endParaRPr lang="ja-JP" altLang="en-US" sz="1600" b="1" dirty="0">
              <a:latin typeface="Arial" panose="020B0604020202020204" pitchFamily="34" charset="0"/>
              <a:cs typeface="Arial" panose="020B0604020202020204" pitchFamily="34" charset="0"/>
            </a:endParaRPr>
          </a:p>
        </p:txBody>
      </p:sp>
      <p:sp>
        <p:nvSpPr>
          <p:cNvPr id="1944" name="テキスト 269"/>
          <p:cNvSpPr txBox="1"/>
          <p:nvPr/>
        </p:nvSpPr>
        <p:spPr>
          <a:xfrm>
            <a:off x="6600262" y="4128748"/>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B15</a:t>
            </a:r>
            <a:endParaRPr lang="ja-JP" altLang="en-US" sz="1600" b="1" dirty="0">
              <a:latin typeface="Arial" panose="020B0604020202020204" pitchFamily="34" charset="0"/>
              <a:cs typeface="Arial" panose="020B0604020202020204" pitchFamily="34" charset="0"/>
            </a:endParaRPr>
          </a:p>
        </p:txBody>
      </p:sp>
      <p:sp>
        <p:nvSpPr>
          <p:cNvPr id="1945" name="テキスト 269"/>
          <p:cNvSpPr txBox="1"/>
          <p:nvPr/>
        </p:nvSpPr>
        <p:spPr>
          <a:xfrm>
            <a:off x="8297113" y="4116098"/>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B16</a:t>
            </a:r>
            <a:endParaRPr lang="ja-JP" altLang="en-US" sz="1600" b="1" dirty="0">
              <a:latin typeface="Arial" panose="020B0604020202020204" pitchFamily="34" charset="0"/>
              <a:cs typeface="Arial" panose="020B0604020202020204" pitchFamily="34" charset="0"/>
            </a:endParaRPr>
          </a:p>
        </p:txBody>
      </p:sp>
      <p:sp>
        <p:nvSpPr>
          <p:cNvPr id="1946" name="テキスト 269"/>
          <p:cNvSpPr txBox="1"/>
          <p:nvPr/>
        </p:nvSpPr>
        <p:spPr>
          <a:xfrm>
            <a:off x="1445100" y="5863305"/>
            <a:ext cx="509476"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B12</a:t>
            </a:r>
            <a:endParaRPr lang="ja-JP" altLang="en-US" sz="1600" b="1" dirty="0">
              <a:latin typeface="Arial" panose="020B0604020202020204" pitchFamily="34" charset="0"/>
              <a:cs typeface="Arial" panose="020B0604020202020204" pitchFamily="34" charset="0"/>
            </a:endParaRPr>
          </a:p>
        </p:txBody>
      </p:sp>
      <p:sp>
        <p:nvSpPr>
          <p:cNvPr id="1947" name="テキスト 269"/>
          <p:cNvSpPr txBox="1"/>
          <p:nvPr/>
        </p:nvSpPr>
        <p:spPr>
          <a:xfrm>
            <a:off x="4907147" y="5863305"/>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B14</a:t>
            </a:r>
            <a:endParaRPr lang="ja-JP" altLang="en-US" sz="1600" b="1" dirty="0">
              <a:latin typeface="Arial" panose="020B0604020202020204" pitchFamily="34" charset="0"/>
              <a:cs typeface="Arial" panose="020B0604020202020204" pitchFamily="34" charset="0"/>
            </a:endParaRPr>
          </a:p>
        </p:txBody>
      </p:sp>
      <p:sp>
        <p:nvSpPr>
          <p:cNvPr id="1948" name="テキスト 269"/>
          <p:cNvSpPr txBox="1"/>
          <p:nvPr/>
        </p:nvSpPr>
        <p:spPr>
          <a:xfrm>
            <a:off x="3164991" y="5863305"/>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B13</a:t>
            </a:r>
            <a:endParaRPr lang="ja-JP" altLang="en-US" sz="1600" b="1" dirty="0">
              <a:latin typeface="Arial" panose="020B0604020202020204" pitchFamily="34" charset="0"/>
              <a:cs typeface="Arial" panose="020B0604020202020204" pitchFamily="34" charset="0"/>
            </a:endParaRPr>
          </a:p>
        </p:txBody>
      </p:sp>
      <p:sp>
        <p:nvSpPr>
          <p:cNvPr id="1949" name="テキスト 269"/>
          <p:cNvSpPr txBox="1"/>
          <p:nvPr/>
        </p:nvSpPr>
        <p:spPr>
          <a:xfrm>
            <a:off x="6595825" y="5863305"/>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B15</a:t>
            </a:r>
            <a:endParaRPr lang="ja-JP" altLang="en-US" sz="1600" b="1" dirty="0">
              <a:latin typeface="Arial" panose="020B0604020202020204" pitchFamily="34" charset="0"/>
              <a:cs typeface="Arial" panose="020B0604020202020204" pitchFamily="34" charset="0"/>
            </a:endParaRPr>
          </a:p>
        </p:txBody>
      </p:sp>
      <p:sp>
        <p:nvSpPr>
          <p:cNvPr id="1950" name="テキスト 269"/>
          <p:cNvSpPr txBox="1"/>
          <p:nvPr/>
        </p:nvSpPr>
        <p:spPr>
          <a:xfrm>
            <a:off x="8292676" y="5850655"/>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B16</a:t>
            </a:r>
            <a:endParaRPr lang="ja-JP" altLang="en-US" sz="1600" b="1" dirty="0">
              <a:latin typeface="Arial" panose="020B0604020202020204" pitchFamily="34" charset="0"/>
              <a:cs typeface="Arial" panose="020B0604020202020204" pitchFamily="34" charset="0"/>
            </a:endParaRPr>
          </a:p>
        </p:txBody>
      </p:sp>
      <p:sp>
        <p:nvSpPr>
          <p:cNvPr id="1951" name="正方形/長方形 2"/>
          <p:cNvSpPr/>
          <p:nvPr/>
        </p:nvSpPr>
        <p:spPr>
          <a:xfrm>
            <a:off x="9430" y="1156937"/>
            <a:ext cx="1413538" cy="523220"/>
          </a:xfrm>
          <a:prstGeom prst="rect">
            <a:avLst/>
          </a:prstGeom>
        </p:spPr>
        <p:txBody>
          <a:bodyPr wrap="square">
            <a:spAutoFit/>
          </a:bodyPr>
          <a:lstStyle/>
          <a:p>
            <a:pPr algn="r"/>
            <a:r>
              <a:rPr lang="en-US" altLang="ja-JP" sz="1400" b="1" dirty="0">
                <a:latin typeface="Arial" panose="020B0604020202020204" pitchFamily="34" charset="0"/>
                <a:cs typeface="Arial" panose="020B0604020202020204" pitchFamily="34" charset="0"/>
              </a:rPr>
              <a:t>vs. </a:t>
            </a:r>
          </a:p>
          <a:p>
            <a:pPr algn="r"/>
            <a:r>
              <a:rPr lang="en-US" altLang="ja-JP" sz="1400" b="1" dirty="0" err="1">
                <a:latin typeface="Arial" panose="020B0604020202020204" pitchFamily="34" charset="0"/>
                <a:cs typeface="Arial" panose="020B0604020202020204" pitchFamily="34" charset="0"/>
              </a:rPr>
              <a:t>Metop</a:t>
            </a:r>
            <a:r>
              <a:rPr lang="en-US" altLang="ja-JP" sz="1400" b="1" dirty="0">
                <a:latin typeface="Arial" panose="020B0604020202020204" pitchFamily="34" charset="0"/>
                <a:cs typeface="Arial" panose="020B0604020202020204" pitchFamily="34" charset="0"/>
              </a:rPr>
              <a:t>-B/IASI</a:t>
            </a:r>
            <a:endParaRPr lang="ja-JP" altLang="en-US" sz="1400" b="1" dirty="0"/>
          </a:p>
        </p:txBody>
      </p:sp>
      <p:sp>
        <p:nvSpPr>
          <p:cNvPr id="1952" name="正方形/長方形 190"/>
          <p:cNvSpPr/>
          <p:nvPr/>
        </p:nvSpPr>
        <p:spPr>
          <a:xfrm>
            <a:off x="9430" y="4543427"/>
            <a:ext cx="1413538" cy="523220"/>
          </a:xfrm>
          <a:prstGeom prst="rect">
            <a:avLst/>
          </a:prstGeom>
        </p:spPr>
        <p:txBody>
          <a:bodyPr wrap="square">
            <a:spAutoFit/>
          </a:bodyPr>
          <a:lstStyle/>
          <a:p>
            <a:pPr algn="r"/>
            <a:r>
              <a:rPr lang="en-US" altLang="ja-JP" sz="1400" b="1" dirty="0">
                <a:latin typeface="Arial" panose="020B0604020202020204" pitchFamily="34" charset="0"/>
                <a:cs typeface="Arial" panose="020B0604020202020204" pitchFamily="34" charset="0"/>
              </a:rPr>
              <a:t>vs. </a:t>
            </a:r>
          </a:p>
          <a:p>
            <a:pPr algn="r"/>
            <a:r>
              <a:rPr lang="en-US" altLang="ja-JP" sz="1400" b="1" dirty="0">
                <a:latin typeface="Arial" panose="020B0604020202020204" pitchFamily="34" charset="0"/>
                <a:cs typeface="Arial" panose="020B0604020202020204" pitchFamily="34" charset="0"/>
              </a:rPr>
              <a:t>SNPP/</a:t>
            </a:r>
            <a:r>
              <a:rPr lang="en-US" altLang="ja-JP" sz="1400" b="1" dirty="0" err="1">
                <a:latin typeface="Arial" panose="020B0604020202020204" pitchFamily="34" charset="0"/>
                <a:cs typeface="Arial" panose="020B0604020202020204" pitchFamily="34" charset="0"/>
              </a:rPr>
              <a:t>CrIS</a:t>
            </a:r>
            <a:endParaRPr lang="ja-JP" altLang="en-US" sz="1400" b="1" dirty="0"/>
          </a:p>
        </p:txBody>
      </p:sp>
      <p:sp>
        <p:nvSpPr>
          <p:cNvPr id="1953" name="テキスト 269"/>
          <p:cNvSpPr txBox="1"/>
          <p:nvPr/>
        </p:nvSpPr>
        <p:spPr>
          <a:xfrm>
            <a:off x="10106524" y="1035819"/>
            <a:ext cx="2043691" cy="830997"/>
          </a:xfrm>
          <a:prstGeom prst="rect">
            <a:avLst/>
          </a:prstGeom>
          <a:noFill/>
        </p:spPr>
        <p:txBody>
          <a:bodyPr wrap="square" tIns="0" bIns="0">
            <a:spAutoFit/>
          </a:bodyPr>
          <a:lstStyle/>
          <a:p>
            <a:pPr marL="171450" indent="-171450">
              <a:buFont typeface="Arial" panose="020B0604020202020204" pitchFamily="34" charset="0"/>
              <a:buChar char="•"/>
              <a:defRPr lang="ja-JP" altLang="en-US"/>
            </a:pPr>
            <a:r>
              <a:rPr lang="en-US" altLang="ja-JP" sz="1800" dirty="0">
                <a:latin typeface="Arial" panose="020B0604020202020204" pitchFamily="34" charset="0"/>
                <a:cs typeface="Arial" panose="020B0604020202020204" pitchFamily="34" charset="0"/>
              </a:rPr>
              <a:t>Scan position dependent bias is not significant.</a:t>
            </a:r>
            <a:endParaRPr lang="ja-JP" altLang="en-US" sz="1400" dirty="0">
              <a:latin typeface="Arial" panose="020B0604020202020204" pitchFamily="34" charset="0"/>
              <a:cs typeface="Arial" panose="020B0604020202020204" pitchFamily="34" charset="0"/>
            </a:endParaRPr>
          </a:p>
        </p:txBody>
      </p:sp>
      <p:sp>
        <p:nvSpPr>
          <p:cNvPr id="1954" name="テキスト 889"/>
          <p:cNvSpPr txBox="1"/>
          <p:nvPr/>
        </p:nvSpPr>
        <p:spPr>
          <a:xfrm>
            <a:off x="10614557" y="2478737"/>
            <a:ext cx="981156" cy="368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lang="ja-JP" altLang="en-US"/>
            </a:pPr>
            <a:r>
              <a:rPr lang="ja-JP" altLang="en-US"/>
              <a:t>AHI-8</a:t>
            </a:r>
          </a:p>
        </p:txBody>
      </p:sp>
    </p:spTree>
    <p:extLst>
      <p:ext uri="{BB962C8B-B14F-4D97-AF65-F5344CB8AC3E}">
        <p14:creationId xmlns:p14="http://schemas.microsoft.com/office/powerpoint/2010/main" val="3655404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0" name="スライド番号プレースホルダー 3"/>
          <p:cNvSpPr>
            <a:spLocks noGrp="1"/>
          </p:cNvSpPr>
          <p:nvPr>
            <p:ph type="sldNum" sz="quarter" idx="4294967295"/>
          </p:nvPr>
        </p:nvSpPr>
        <p:spPr/>
        <p:txBody>
          <a:bodyPr/>
          <a:lstStyle/>
          <a:p>
            <a:fld id="{732FBAEE-F6C9-4E8C-A074-DCABE262F91E}" type="slidenum">
              <a:rPr kumimoji="1" lang="ja-JP" altLang="en-US" smtClean="0"/>
              <a:t>19</a:t>
            </a:fld>
            <a:endParaRPr kumimoji="1" lang="ja-JP" altLang="en-US"/>
          </a:p>
        </p:txBody>
      </p:sp>
      <p:pic>
        <p:nvPicPr>
          <p:cNvPr id="1961" name="図 5"/>
          <p:cNvPicPr>
            <a:picLocks noChangeAspect="1"/>
          </p:cNvPicPr>
          <p:nvPr/>
        </p:nvPicPr>
        <p:blipFill>
          <a:blip r:embed="rId2"/>
          <a:stretch>
            <a:fillRect/>
          </a:stretch>
        </p:blipFill>
        <p:spPr>
          <a:xfrm>
            <a:off x="2792582" y="0"/>
            <a:ext cx="8604069" cy="6858000"/>
          </a:xfrm>
          <a:prstGeom prst="rect">
            <a:avLst/>
          </a:prstGeom>
        </p:spPr>
      </p:pic>
      <p:sp>
        <p:nvSpPr>
          <p:cNvPr id="1962" name="テキスト ボックス 6"/>
          <p:cNvSpPr txBox="1"/>
          <p:nvPr/>
        </p:nvSpPr>
        <p:spPr>
          <a:xfrm>
            <a:off x="194732" y="989556"/>
            <a:ext cx="2460785" cy="2723823"/>
          </a:xfrm>
          <a:prstGeom prst="rect">
            <a:avLst/>
          </a:prstGeom>
          <a:noFill/>
        </p:spPr>
        <p:txBody>
          <a:bodyPr wrap="square" rtlCol="0">
            <a:spAutoFit/>
          </a:bodyPr>
          <a:lstStyle/>
          <a:p>
            <a:r>
              <a:rPr lang="en-US" altLang="ja-JP" sz="1600" u="sng" dirty="0"/>
              <a:t>B13 (10.4um)</a:t>
            </a:r>
          </a:p>
          <a:p>
            <a:endParaRPr kumimoji="1" lang="en-US" altLang="ja-JP" sz="1600" dirty="0"/>
          </a:p>
          <a:p>
            <a:r>
              <a:rPr kumimoji="1" lang="en-US" altLang="ja-JP" sz="1600" b="1" dirty="0"/>
              <a:t>AHI9 [K] </a:t>
            </a:r>
          </a:p>
          <a:p>
            <a:r>
              <a:rPr kumimoji="1" lang="en-US" altLang="ja-JP" sz="1100" dirty="0"/>
              <a:t>(not a difference)</a:t>
            </a:r>
            <a:endParaRPr kumimoji="1" lang="en-US" altLang="ja-JP" sz="1600" dirty="0"/>
          </a:p>
          <a:p>
            <a:r>
              <a:rPr kumimoji="1" lang="en-US" altLang="ja-JP" sz="1600" dirty="0"/>
              <a:t>2022-09-12</a:t>
            </a:r>
          </a:p>
          <a:p>
            <a:r>
              <a:rPr lang="en-US" altLang="ja-JP" sz="1600" dirty="0"/>
              <a:t>00 to 11 UTC</a:t>
            </a:r>
          </a:p>
          <a:p>
            <a:r>
              <a:rPr kumimoji="1" lang="en-US" altLang="ja-JP" sz="1600" dirty="0"/>
              <a:t>Local noon is around 03 UTC</a:t>
            </a:r>
          </a:p>
          <a:p>
            <a:endParaRPr lang="en-US" altLang="ja-JP" sz="1600" dirty="0"/>
          </a:p>
          <a:p>
            <a:r>
              <a:rPr kumimoji="1" lang="en-US" altLang="ja-JP" sz="1600" dirty="0"/>
              <a:t>Tb over Australia varies from around 290 to 320K.</a:t>
            </a:r>
            <a:endParaRPr kumimoji="1" lang="ja-JP" altLang="en-US" sz="1600" dirty="0"/>
          </a:p>
        </p:txBody>
      </p:sp>
      <p:sp>
        <p:nvSpPr>
          <p:cNvPr id="1963" name="Slide Number Placeholder 3"/>
          <p:cNvSpPr>
            <a:spLocks noGrp="1"/>
          </p:cNvSpPr>
          <p:nvPr>
            <p:ph type="sldNum" sz="quarter" idx="10"/>
          </p:nvPr>
        </p:nvSpPr>
        <p:spPr>
          <a:xfrm>
            <a:off x="11396651" y="6363061"/>
            <a:ext cx="652358" cy="405514"/>
          </a:xfrm>
        </p:spPr>
        <p:txBody>
          <a:bodyPr/>
          <a:lstStyle/>
          <a:p>
            <a:pPr>
              <a:defRPr/>
            </a:pPr>
            <a:fld id="{DA28AC38-E0E8-49D7-B2FE-71FD7C42C09E}" type="slidenum">
              <a:rPr lang="en-US" smtClean="0"/>
              <a:pPr>
                <a:defRPr/>
              </a:pPr>
              <a:t>19</a:t>
            </a:fld>
            <a:endParaRPr lang="en-US"/>
          </a:p>
        </p:txBody>
      </p:sp>
    </p:spTree>
    <p:extLst>
      <p:ext uri="{BB962C8B-B14F-4D97-AF65-F5344CB8AC3E}">
        <p14:creationId xmlns:p14="http://schemas.microsoft.com/office/powerpoint/2010/main" val="3778770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 name="Title 1"/>
          <p:cNvSpPr>
            <a:spLocks noGrp="1"/>
          </p:cNvSpPr>
          <p:nvPr>
            <p:ph type="title"/>
          </p:nvPr>
        </p:nvSpPr>
        <p:spPr>
          <a:xfrm>
            <a:off x="1838325" y="132628"/>
            <a:ext cx="5279258" cy="667472"/>
          </a:xfrm>
        </p:spPr>
        <p:txBody>
          <a:bodyPr/>
          <a:lstStyle/>
          <a:p>
            <a:r>
              <a:rPr lang="ja-JP" altLang="en-US" b="1" dirty="0"/>
              <a:t>Introduction</a:t>
            </a:r>
            <a:endParaRPr lang="en-US" b="1" dirty="0"/>
          </a:p>
        </p:txBody>
      </p:sp>
      <p:sp>
        <p:nvSpPr>
          <p:cNvPr id="1082" name="Content Placeholder 2"/>
          <p:cNvSpPr>
            <a:spLocks noGrp="1"/>
          </p:cNvSpPr>
          <p:nvPr>
            <p:ph idx="1"/>
          </p:nvPr>
        </p:nvSpPr>
        <p:spPr>
          <a:xfrm>
            <a:off x="585216" y="1076503"/>
            <a:ext cx="6638925" cy="5494400"/>
          </a:xfrm>
        </p:spPr>
        <p:txBody>
          <a:bodyPr>
            <a:normAutofit/>
          </a:bodyPr>
          <a:lstStyle/>
          <a:p>
            <a:pPr lvl="0"/>
            <a:r>
              <a:rPr lang="ja-JP" altLang="en-US" sz="2800" dirty="0"/>
              <a:t>Himawari-9</a:t>
            </a:r>
            <a:endParaRPr sz="2800"/>
          </a:p>
          <a:p>
            <a:pPr marL="800100" lvl="1"/>
            <a:endParaRPr lang="ja-JP" altLang="en-US" sz="2400" dirty="0"/>
          </a:p>
          <a:p>
            <a:pPr marL="800100" lvl="1"/>
            <a:endParaRPr lang="ja-JP" altLang="en-US" sz="1600" dirty="0"/>
          </a:p>
          <a:p>
            <a:pPr marL="800100" lvl="1"/>
            <a:endParaRPr lang="ja-JP" altLang="en-US" sz="1600" dirty="0"/>
          </a:p>
          <a:p>
            <a:pPr marL="800100" lvl="1"/>
            <a:endParaRPr lang="ja-JP" altLang="en-US" sz="2800" dirty="0"/>
          </a:p>
          <a:p>
            <a:pPr marL="342900" lvl="0"/>
            <a:r>
              <a:rPr lang="ja-JP" altLang="en-US" sz="2800" dirty="0"/>
              <a:t>Himawari-8 is currently a back up satellite (no observation operation)</a:t>
            </a:r>
            <a:endParaRPr lang="ja-JP" altLang="en-US" sz="2800" dirty="0">
              <a:hlinkClick r:id="rId3"/>
            </a:endParaRPr>
          </a:p>
          <a:p>
            <a:pPr marL="342900" lvl="0"/>
            <a:r>
              <a:rPr lang="ja-JP" altLang="en-US" sz="2800" dirty="0"/>
              <a:t>Specifications of H8 and 9 are same. </a:t>
            </a:r>
            <a:endParaRPr sz="2800"/>
          </a:p>
          <a:p>
            <a:pPr marL="800100" lvl="1"/>
            <a:r>
              <a:rPr lang="ja-JP" altLang="en-US" sz="2400" dirty="0"/>
              <a:t>140.7 deg. East</a:t>
            </a:r>
            <a:endParaRPr sz="2400"/>
          </a:p>
          <a:p>
            <a:pPr marL="800100" lvl="1"/>
            <a:r>
              <a:rPr lang="ja-JP" altLang="en-US" sz="2400" dirty="0"/>
              <a:t>Imager is AHI.</a:t>
            </a:r>
            <a:endParaRPr sz="2400"/>
          </a:p>
          <a:p>
            <a:pPr marL="800100" lvl="1"/>
            <a:r>
              <a:rPr lang="ja-JP" altLang="en-US" sz="2400" dirty="0"/>
              <a:t>16 bands, FD obs. every 10 mins. and area obs. every 2.5 mins.</a:t>
            </a:r>
            <a:endParaRPr lang="ja-JP" altLang="en-US" dirty="0">
              <a:hlinkClick r:id="rId3"/>
            </a:endParaRPr>
          </a:p>
        </p:txBody>
      </p:sp>
      <p:pic>
        <p:nvPicPr>
          <p:cNvPr id="1083" name="図 73"/>
          <p:cNvPicPr>
            <a:picLocks noChangeAspect="1"/>
          </p:cNvPicPr>
          <p:nvPr/>
        </p:nvPicPr>
        <p:blipFill>
          <a:blip r:embed="rId4"/>
          <a:stretch>
            <a:fillRect/>
          </a:stretch>
        </p:blipFill>
        <p:spPr>
          <a:xfrm>
            <a:off x="7120329" y="0"/>
            <a:ext cx="4688423" cy="6306615"/>
          </a:xfrm>
          <a:prstGeom prst="rect">
            <a:avLst/>
          </a:prstGeom>
        </p:spPr>
      </p:pic>
      <p:sp>
        <p:nvSpPr>
          <p:cNvPr id="1084" name="Slide Number Placeholder 76"/>
          <p:cNvSpPr>
            <a:spLocks noGrp="1"/>
          </p:cNvSpPr>
          <p:nvPr>
            <p:ph type="sldNum" sz="quarter" idx="10"/>
          </p:nvPr>
        </p:nvSpPr>
        <p:spPr>
          <a:xfrm>
            <a:off x="11396651" y="6363061"/>
            <a:ext cx="652358" cy="405514"/>
          </a:xfrm>
        </p:spPr>
        <p:txBody>
          <a:bodyPr/>
          <a:lstStyle/>
          <a:p>
            <a:pPr>
              <a:defRPr/>
            </a:pPr>
            <a:fld id="{DA28AC38-E0E8-49D7-B2FE-71FD7C42C09E}" type="slidenum">
              <a:rPr lang="en-US" smtClean="0"/>
              <a:pPr>
                <a:defRPr/>
              </a:pPr>
              <a:t>2</a:t>
            </a:fld>
            <a:endParaRPr lang="en-US"/>
          </a:p>
        </p:txBody>
      </p:sp>
      <p:graphicFrame>
        <p:nvGraphicFramePr>
          <p:cNvPr id="1085" name="四角形 77"/>
          <p:cNvGraphicFramePr>
            <a:graphicFrameLocks noGrp="1"/>
          </p:cNvGraphicFramePr>
          <p:nvPr>
            <p:extLst>
              <p:ext uri="{D42A27DB-BD31-4B8C-83A1-F6EECF244321}">
                <p14:modId xmlns:p14="http://schemas.microsoft.com/office/powerpoint/2010/main" val="3129645768"/>
              </p:ext>
            </p:extLst>
          </p:nvPr>
        </p:nvGraphicFramePr>
        <p:xfrm>
          <a:off x="1048213" y="1566736"/>
          <a:ext cx="5632447" cy="1483360"/>
        </p:xfrm>
        <a:graphic>
          <a:graphicData uri="http://schemas.openxmlformats.org/drawingml/2006/table">
            <a:tbl>
              <a:tblPr bandRow="1">
                <a:tableStyleId>{5C22544A-7EE6-4342-B048-85BDC9FD1C3A}</a:tableStyleId>
              </a:tblPr>
              <a:tblGrid>
                <a:gridCol w="3687524">
                  <a:extLst>
                    <a:ext uri="{9D8B030D-6E8A-4147-A177-3AD203B41FA5}">
                      <a16:colId xmlns:a16="http://schemas.microsoft.com/office/drawing/2014/main" val="20000"/>
                    </a:ext>
                  </a:extLst>
                </a:gridCol>
                <a:gridCol w="1944923">
                  <a:extLst>
                    <a:ext uri="{9D8B030D-6E8A-4147-A177-3AD203B41FA5}">
                      <a16:colId xmlns:a16="http://schemas.microsoft.com/office/drawing/2014/main" val="20001"/>
                    </a:ext>
                  </a:extLst>
                </a:gridCol>
              </a:tblGrid>
              <a:tr h="370840">
                <a:tc>
                  <a:txBody>
                    <a:bodyPr/>
                    <a:lstStyle/>
                    <a:p>
                      <a:r>
                        <a:rPr kumimoji="1" lang="ja-JP" altLang="en-US" dirty="0"/>
                        <a:t>Launch</a:t>
                      </a:r>
                    </a:p>
                  </a:txBody>
                  <a:tcPr/>
                </a:tc>
                <a:tc>
                  <a:txBody>
                    <a:bodyPr/>
                    <a:lstStyle/>
                    <a:p>
                      <a:pPr algn="ctr"/>
                      <a:r>
                        <a:rPr kumimoji="1" lang="ja-JP" altLang="en-US" dirty="0"/>
                        <a:t>02 Nov. 2016</a:t>
                      </a:r>
                    </a:p>
                  </a:txBody>
                  <a:tcPr/>
                </a:tc>
                <a:extLst>
                  <a:ext uri="{0D108BD9-81ED-4DB2-BD59-A6C34878D82A}">
                    <a16:rowId xmlns:a16="http://schemas.microsoft.com/office/drawing/2014/main" val="10000"/>
                  </a:ext>
                </a:extLst>
              </a:tr>
              <a:tr h="370840">
                <a:tc>
                  <a:txBody>
                    <a:bodyPr/>
                    <a:lstStyle/>
                    <a:p>
                      <a:r>
                        <a:rPr lang="ja-JP" altLang="en-US"/>
                        <a:t>Back up operation start</a:t>
                      </a:r>
                      <a:endParaRPr kumimoji="1" lang="ja-JP" altLang="en-US" dirty="0"/>
                    </a:p>
                  </a:txBody>
                  <a:tcPr/>
                </a:tc>
                <a:tc>
                  <a:txBody>
                    <a:bodyPr/>
                    <a:lstStyle/>
                    <a:p>
                      <a:pPr algn="ctr"/>
                      <a:r>
                        <a:rPr lang="ja-JP" altLang="en-US"/>
                        <a:t>10 Mar. 2017</a:t>
                      </a:r>
                      <a:endParaRPr kumimoji="1" lang="ja-JP" altLang="en-US" dirty="0"/>
                    </a:p>
                  </a:txBody>
                  <a:tcPr/>
                </a:tc>
                <a:extLst>
                  <a:ext uri="{0D108BD9-81ED-4DB2-BD59-A6C34878D82A}">
                    <a16:rowId xmlns:a16="http://schemas.microsoft.com/office/drawing/2014/main" val="10001"/>
                  </a:ext>
                </a:extLst>
              </a:tr>
              <a:tr h="370840">
                <a:tc>
                  <a:txBody>
                    <a:bodyPr/>
                    <a:lstStyle/>
                    <a:p>
                      <a:r>
                        <a:rPr lang="ja-JP" altLang="en-US" dirty="0"/>
                        <a:t>Parallel data dissemination start</a:t>
                      </a:r>
                      <a:endParaRPr kumimoji="1" lang="ja-JP" altLang="en-US" dirty="0"/>
                    </a:p>
                  </a:txBody>
                  <a:tcPr/>
                </a:tc>
                <a:tc>
                  <a:txBody>
                    <a:bodyPr/>
                    <a:lstStyle/>
                    <a:p>
                      <a:pPr algn="ctr"/>
                      <a:r>
                        <a:rPr lang="ja-JP" altLang="en-US"/>
                        <a:t>27 Sep. 2022</a:t>
                      </a:r>
                      <a:endParaRPr kumimoji="1" lang="ja-JP" altLang="en-US" dirty="0"/>
                    </a:p>
                  </a:txBody>
                  <a:tcPr/>
                </a:tc>
                <a:extLst>
                  <a:ext uri="{0D108BD9-81ED-4DB2-BD59-A6C34878D82A}">
                    <a16:rowId xmlns:a16="http://schemas.microsoft.com/office/drawing/2014/main" val="10002"/>
                  </a:ext>
                </a:extLst>
              </a:tr>
              <a:tr h="370840">
                <a:tc>
                  <a:txBody>
                    <a:bodyPr/>
                    <a:lstStyle/>
                    <a:p>
                      <a:r>
                        <a:rPr lang="ja-JP" altLang="en-US"/>
                        <a:t>Full operation start</a:t>
                      </a:r>
                      <a:endParaRPr kumimoji="1" lang="ja-JP" altLang="en-US" dirty="0"/>
                    </a:p>
                  </a:txBody>
                  <a:tcPr/>
                </a:tc>
                <a:tc>
                  <a:txBody>
                    <a:bodyPr/>
                    <a:lstStyle/>
                    <a:p>
                      <a:pPr algn="ctr"/>
                      <a:r>
                        <a:rPr lang="ja-JP" altLang="en-US" dirty="0"/>
                        <a:t>13 Dec. 2022</a:t>
                      </a:r>
                      <a:endParaRPr kumimoji="1" lang="ja-JP" altLang="en-US" dirty="0"/>
                    </a:p>
                  </a:txBody>
                  <a:tcPr/>
                </a:tc>
                <a:extLst>
                  <a:ext uri="{0D108BD9-81ED-4DB2-BD59-A6C34878D82A}">
                    <a16:rowId xmlns:a16="http://schemas.microsoft.com/office/drawing/2014/main" val="10003"/>
                  </a:ext>
                </a:extLst>
              </a:tr>
            </a:tbl>
          </a:graphicData>
        </a:graphic>
      </p:graphicFrame>
      <p:sp>
        <p:nvSpPr>
          <p:cNvPr id="1086" name="テキスト 78"/>
          <p:cNvSpPr txBox="1"/>
          <p:nvPr/>
        </p:nvSpPr>
        <p:spPr>
          <a:xfrm>
            <a:off x="10753725" y="132628"/>
            <a:ext cx="1362075" cy="460772"/>
          </a:xfrm>
          <a:prstGeom prst="rect">
            <a:avLst/>
          </a:prstGeom>
          <a:solidFill>
            <a:schemeClr val="bg1"/>
          </a:solidFill>
          <a:ln>
            <a:solidFill>
              <a:schemeClr val="tx2"/>
            </a:solidFill>
          </a:ln>
        </p:spPr>
        <p:txBody>
          <a:bodyPr wrap="square">
            <a:spAutoFit/>
          </a:bodyPr>
          <a:lstStyle/>
          <a:p>
            <a:pPr algn="ctr">
              <a:defRPr lang="ja-JP" altLang="en-US"/>
            </a:pPr>
            <a:r>
              <a:rPr lang="ja-JP" altLang="en-US" sz="1200" b="1">
                <a:solidFill>
                  <a:srgbClr val="FF0000"/>
                </a:solidFill>
              </a:rPr>
              <a:t>Himawari-8/AHI</a:t>
            </a:r>
          </a:p>
          <a:p>
            <a:pPr algn="ctr">
              <a:defRPr lang="ja-JP" altLang="en-US"/>
            </a:pPr>
            <a:r>
              <a:rPr lang="ja-JP" altLang="en-US" sz="1200" b="1">
                <a:solidFill>
                  <a:srgbClr val="1600FF"/>
                </a:solidFill>
              </a:rPr>
              <a:t>Himawari-9/AHI</a:t>
            </a:r>
            <a:endParaRPr lang="ja-JP" altLang="en-US" b="1">
              <a:solidFill>
                <a:srgbClr val="1600FF"/>
              </a:solidFill>
            </a:endParaRPr>
          </a:p>
        </p:txBody>
      </p:sp>
      <p:sp>
        <p:nvSpPr>
          <p:cNvPr id="1087" name="テキスト 686"/>
          <p:cNvSpPr txBox="1"/>
          <p:nvPr/>
        </p:nvSpPr>
        <p:spPr>
          <a:xfrm>
            <a:off x="8351107" y="359540"/>
            <a:ext cx="333562" cy="253023"/>
          </a:xfrm>
          <a:prstGeom prst="rect">
            <a:avLst/>
          </a:prstGeom>
        </p:spPr>
        <p:txBody>
          <a:bodyPr wrap="none">
            <a:spAutoFit/>
          </a:bodyPr>
          <a:lstStyle/>
          <a:p>
            <a:pPr algn="ctr">
              <a:defRPr lang="ja-JP" altLang="en-US"/>
            </a:pPr>
            <a:r>
              <a:rPr lang="ja-JP" altLang="en-US" sz="1050" b="1"/>
              <a:t>01</a:t>
            </a:r>
            <a:endParaRPr lang="ja-JP" altLang="en-US" b="1"/>
          </a:p>
        </p:txBody>
      </p:sp>
      <p:sp>
        <p:nvSpPr>
          <p:cNvPr id="1088" name="テキスト 687"/>
          <p:cNvSpPr txBox="1"/>
          <p:nvPr/>
        </p:nvSpPr>
        <p:spPr>
          <a:xfrm>
            <a:off x="10114744" y="359540"/>
            <a:ext cx="333562" cy="253023"/>
          </a:xfrm>
          <a:prstGeom prst="rect">
            <a:avLst/>
          </a:prstGeom>
        </p:spPr>
        <p:txBody>
          <a:bodyPr wrap="none">
            <a:spAutoFit/>
          </a:bodyPr>
          <a:lstStyle/>
          <a:p>
            <a:pPr algn="ctr">
              <a:defRPr lang="ja-JP" altLang="en-US"/>
            </a:pPr>
            <a:r>
              <a:rPr lang="ja-JP" altLang="en-US" sz="1050" b="1"/>
              <a:t>03</a:t>
            </a:r>
            <a:endParaRPr lang="ja-JP" altLang="en-US" b="1"/>
          </a:p>
        </p:txBody>
      </p:sp>
      <p:sp>
        <p:nvSpPr>
          <p:cNvPr id="1089" name="テキスト 688"/>
          <p:cNvSpPr txBox="1"/>
          <p:nvPr/>
        </p:nvSpPr>
        <p:spPr>
          <a:xfrm>
            <a:off x="8715864" y="359540"/>
            <a:ext cx="333562" cy="253023"/>
          </a:xfrm>
          <a:prstGeom prst="rect">
            <a:avLst/>
          </a:prstGeom>
        </p:spPr>
        <p:txBody>
          <a:bodyPr wrap="none">
            <a:spAutoFit/>
          </a:bodyPr>
          <a:lstStyle/>
          <a:p>
            <a:pPr algn="ctr">
              <a:defRPr lang="ja-JP" altLang="en-US"/>
            </a:pPr>
            <a:r>
              <a:rPr lang="ja-JP" altLang="en-US" sz="1050" b="1"/>
              <a:t>02</a:t>
            </a:r>
            <a:endParaRPr lang="ja-JP" altLang="en-US" b="1"/>
          </a:p>
        </p:txBody>
      </p:sp>
      <p:sp>
        <p:nvSpPr>
          <p:cNvPr id="1090" name="テキスト 689"/>
          <p:cNvSpPr txBox="1"/>
          <p:nvPr/>
        </p:nvSpPr>
        <p:spPr>
          <a:xfrm>
            <a:off x="8017546" y="1954042"/>
            <a:ext cx="333562" cy="253023"/>
          </a:xfrm>
          <a:prstGeom prst="rect">
            <a:avLst/>
          </a:prstGeom>
        </p:spPr>
        <p:txBody>
          <a:bodyPr wrap="none">
            <a:spAutoFit/>
          </a:bodyPr>
          <a:lstStyle/>
          <a:p>
            <a:pPr algn="ctr">
              <a:defRPr lang="ja-JP" altLang="en-US"/>
            </a:pPr>
            <a:r>
              <a:rPr lang="ja-JP" altLang="en-US" sz="1050" b="1"/>
              <a:t>04</a:t>
            </a:r>
            <a:endParaRPr lang="ja-JP" altLang="en-US" b="1"/>
          </a:p>
        </p:txBody>
      </p:sp>
      <p:sp>
        <p:nvSpPr>
          <p:cNvPr id="1091" name="テキスト 690"/>
          <p:cNvSpPr txBox="1"/>
          <p:nvPr/>
        </p:nvSpPr>
        <p:spPr>
          <a:xfrm>
            <a:off x="10261891" y="1954042"/>
            <a:ext cx="333562" cy="253023"/>
          </a:xfrm>
          <a:prstGeom prst="rect">
            <a:avLst/>
          </a:prstGeom>
        </p:spPr>
        <p:txBody>
          <a:bodyPr wrap="none">
            <a:spAutoFit/>
          </a:bodyPr>
          <a:lstStyle/>
          <a:p>
            <a:pPr algn="ctr">
              <a:defRPr lang="ja-JP" altLang="en-US"/>
            </a:pPr>
            <a:r>
              <a:rPr lang="ja-JP" altLang="en-US" sz="1050" b="1"/>
              <a:t>06</a:t>
            </a:r>
            <a:endParaRPr lang="ja-JP" altLang="en-US" b="1"/>
          </a:p>
        </p:txBody>
      </p:sp>
      <p:sp>
        <p:nvSpPr>
          <p:cNvPr id="1092" name="テキスト 691"/>
          <p:cNvSpPr txBox="1"/>
          <p:nvPr/>
        </p:nvSpPr>
        <p:spPr>
          <a:xfrm>
            <a:off x="9236895" y="1954042"/>
            <a:ext cx="333562" cy="253023"/>
          </a:xfrm>
          <a:prstGeom prst="rect">
            <a:avLst/>
          </a:prstGeom>
        </p:spPr>
        <p:txBody>
          <a:bodyPr wrap="none">
            <a:spAutoFit/>
          </a:bodyPr>
          <a:lstStyle/>
          <a:p>
            <a:pPr algn="ctr">
              <a:defRPr lang="ja-JP" altLang="en-US"/>
            </a:pPr>
            <a:r>
              <a:rPr lang="ja-JP" altLang="en-US" sz="1050" b="1"/>
              <a:t>05</a:t>
            </a:r>
            <a:endParaRPr lang="ja-JP" altLang="en-US" b="1"/>
          </a:p>
        </p:txBody>
      </p:sp>
      <p:sp>
        <p:nvSpPr>
          <p:cNvPr id="1093" name="テキスト 693"/>
          <p:cNvSpPr txBox="1"/>
          <p:nvPr/>
        </p:nvSpPr>
        <p:spPr>
          <a:xfrm>
            <a:off x="10794848" y="3780067"/>
            <a:ext cx="333562" cy="253023"/>
          </a:xfrm>
          <a:prstGeom prst="rect">
            <a:avLst/>
          </a:prstGeom>
        </p:spPr>
        <p:txBody>
          <a:bodyPr wrap="none">
            <a:spAutoFit/>
          </a:bodyPr>
          <a:lstStyle/>
          <a:p>
            <a:pPr algn="ctr">
              <a:defRPr lang="ja-JP" altLang="en-US"/>
            </a:pPr>
            <a:r>
              <a:rPr lang="ja-JP" altLang="en-US" sz="1050" b="1"/>
              <a:t>07</a:t>
            </a:r>
            <a:endParaRPr lang="ja-JP" altLang="en-US" b="1"/>
          </a:p>
        </p:txBody>
      </p:sp>
      <p:sp>
        <p:nvSpPr>
          <p:cNvPr id="1094" name="テキスト 694"/>
          <p:cNvSpPr txBox="1"/>
          <p:nvPr/>
        </p:nvSpPr>
        <p:spPr>
          <a:xfrm>
            <a:off x="8558562" y="3941534"/>
            <a:ext cx="529129" cy="253023"/>
          </a:xfrm>
          <a:prstGeom prst="rect">
            <a:avLst/>
          </a:prstGeom>
        </p:spPr>
        <p:txBody>
          <a:bodyPr wrap="none">
            <a:spAutoFit/>
          </a:bodyPr>
          <a:lstStyle/>
          <a:p>
            <a:pPr algn="ctr">
              <a:defRPr lang="ja-JP" altLang="en-US"/>
            </a:pPr>
            <a:r>
              <a:rPr lang="ja-JP" altLang="en-US" sz="1050" b="1"/>
              <a:t>11-08</a:t>
            </a:r>
            <a:endParaRPr lang="ja-JP" altLang="en-US" b="1"/>
          </a:p>
        </p:txBody>
      </p:sp>
      <p:sp>
        <p:nvSpPr>
          <p:cNvPr id="1095" name="テキスト 695"/>
          <p:cNvSpPr txBox="1"/>
          <p:nvPr/>
        </p:nvSpPr>
        <p:spPr>
          <a:xfrm>
            <a:off x="8298673" y="5383060"/>
            <a:ext cx="333562" cy="253023"/>
          </a:xfrm>
          <a:prstGeom prst="rect">
            <a:avLst/>
          </a:prstGeom>
        </p:spPr>
        <p:txBody>
          <a:bodyPr wrap="none">
            <a:spAutoFit/>
          </a:bodyPr>
          <a:lstStyle/>
          <a:p>
            <a:pPr algn="ctr">
              <a:defRPr lang="ja-JP" altLang="en-US"/>
            </a:pPr>
            <a:r>
              <a:rPr lang="ja-JP" altLang="en-US" sz="1050" b="1"/>
              <a:t>16</a:t>
            </a:r>
            <a:endParaRPr lang="ja-JP" altLang="en-US" b="1"/>
          </a:p>
        </p:txBody>
      </p:sp>
      <p:sp>
        <p:nvSpPr>
          <p:cNvPr id="1096" name="テキスト 696"/>
          <p:cNvSpPr txBox="1"/>
          <p:nvPr/>
        </p:nvSpPr>
        <p:spPr>
          <a:xfrm>
            <a:off x="8784635" y="5383060"/>
            <a:ext cx="333562" cy="253023"/>
          </a:xfrm>
          <a:prstGeom prst="rect">
            <a:avLst/>
          </a:prstGeom>
        </p:spPr>
        <p:txBody>
          <a:bodyPr wrap="none">
            <a:spAutoFit/>
          </a:bodyPr>
          <a:lstStyle/>
          <a:p>
            <a:pPr algn="ctr">
              <a:defRPr lang="ja-JP" altLang="en-US"/>
            </a:pPr>
            <a:r>
              <a:rPr lang="ja-JP" altLang="en-US" sz="1050" b="1"/>
              <a:t>15</a:t>
            </a:r>
            <a:endParaRPr lang="ja-JP" altLang="en-US" b="1"/>
          </a:p>
        </p:txBody>
      </p:sp>
      <p:sp>
        <p:nvSpPr>
          <p:cNvPr id="1097" name="テキスト 697"/>
          <p:cNvSpPr txBox="1"/>
          <p:nvPr/>
        </p:nvSpPr>
        <p:spPr>
          <a:xfrm>
            <a:off x="9464541" y="5383060"/>
            <a:ext cx="333562" cy="253023"/>
          </a:xfrm>
          <a:prstGeom prst="rect">
            <a:avLst/>
          </a:prstGeom>
        </p:spPr>
        <p:txBody>
          <a:bodyPr wrap="none">
            <a:spAutoFit/>
          </a:bodyPr>
          <a:lstStyle/>
          <a:p>
            <a:pPr algn="ctr">
              <a:defRPr lang="ja-JP" altLang="en-US"/>
            </a:pPr>
            <a:r>
              <a:rPr lang="ja-JP" altLang="en-US" sz="1050" b="1"/>
              <a:t>14</a:t>
            </a:r>
            <a:endParaRPr lang="ja-JP" altLang="en-US" b="1"/>
          </a:p>
        </p:txBody>
      </p:sp>
      <p:sp>
        <p:nvSpPr>
          <p:cNvPr id="1098" name="テキスト 698"/>
          <p:cNvSpPr txBox="1"/>
          <p:nvPr/>
        </p:nvSpPr>
        <p:spPr>
          <a:xfrm>
            <a:off x="10009137" y="5383060"/>
            <a:ext cx="333562" cy="253023"/>
          </a:xfrm>
          <a:prstGeom prst="rect">
            <a:avLst/>
          </a:prstGeom>
        </p:spPr>
        <p:txBody>
          <a:bodyPr wrap="none">
            <a:spAutoFit/>
          </a:bodyPr>
          <a:lstStyle/>
          <a:p>
            <a:pPr algn="ctr">
              <a:defRPr lang="ja-JP" altLang="en-US"/>
            </a:pPr>
            <a:r>
              <a:rPr lang="ja-JP" altLang="en-US" sz="1050" b="1"/>
              <a:t>13</a:t>
            </a:r>
            <a:endParaRPr lang="ja-JP" altLang="en-US" b="1"/>
          </a:p>
        </p:txBody>
      </p:sp>
      <p:sp>
        <p:nvSpPr>
          <p:cNvPr id="1099" name="テキスト 699"/>
          <p:cNvSpPr txBox="1"/>
          <p:nvPr/>
        </p:nvSpPr>
        <p:spPr>
          <a:xfrm>
            <a:off x="10628067" y="5383060"/>
            <a:ext cx="333562" cy="253023"/>
          </a:xfrm>
          <a:prstGeom prst="rect">
            <a:avLst/>
          </a:prstGeom>
        </p:spPr>
        <p:txBody>
          <a:bodyPr wrap="none">
            <a:spAutoFit/>
          </a:bodyPr>
          <a:lstStyle/>
          <a:p>
            <a:pPr algn="ctr">
              <a:defRPr lang="ja-JP" altLang="en-US"/>
            </a:pPr>
            <a:r>
              <a:rPr lang="ja-JP" altLang="en-US" sz="1050" b="1"/>
              <a:t>12</a:t>
            </a:r>
            <a:endParaRPr lang="ja-JP" altLang="en-US" b="1"/>
          </a:p>
        </p:txBody>
      </p:sp>
    </p:spTree>
    <p:extLst>
      <p:ext uri="{BB962C8B-B14F-4D97-AF65-F5344CB8AC3E}">
        <p14:creationId xmlns:p14="http://schemas.microsoft.com/office/powerpoint/2010/main" val="2911196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5" name="図 4"/>
          <p:cNvPicPr>
            <a:picLocks noChangeAspect="1"/>
          </p:cNvPicPr>
          <p:nvPr/>
        </p:nvPicPr>
        <p:blipFill>
          <a:blip r:embed="rId2"/>
          <a:stretch>
            <a:fillRect/>
          </a:stretch>
        </p:blipFill>
        <p:spPr>
          <a:xfrm>
            <a:off x="680713" y="2123717"/>
            <a:ext cx="11254523" cy="4501809"/>
          </a:xfrm>
          <a:prstGeom prst="rect">
            <a:avLst/>
          </a:prstGeom>
        </p:spPr>
      </p:pic>
      <p:sp>
        <p:nvSpPr>
          <p:cNvPr id="1966" name="タイトル 1"/>
          <p:cNvSpPr>
            <a:spLocks noGrp="1"/>
          </p:cNvSpPr>
          <p:nvPr>
            <p:ph type="title"/>
          </p:nvPr>
        </p:nvSpPr>
        <p:spPr>
          <a:xfrm>
            <a:off x="2438399" y="132628"/>
            <a:ext cx="9160417" cy="667472"/>
          </a:xfrm>
        </p:spPr>
        <p:txBody>
          <a:bodyPr>
            <a:normAutofit fontScale="90000"/>
          </a:bodyPr>
          <a:lstStyle/>
          <a:p>
            <a:r>
              <a:rPr lang="en-US" altLang="ja-JP" dirty="0"/>
              <a:t>Linear regression </a:t>
            </a:r>
            <a:r>
              <a:rPr lang="en-US" altLang="ja-JP" sz="3600" dirty="0"/>
              <a:t>(sorry, night time only)</a:t>
            </a:r>
            <a:endParaRPr kumimoji="1" lang="ja-JP" altLang="en-US" dirty="0"/>
          </a:p>
        </p:txBody>
      </p:sp>
      <p:sp>
        <p:nvSpPr>
          <p:cNvPr id="1967" name="テキスト 322"/>
          <p:cNvSpPr txBox="1"/>
          <p:nvPr/>
        </p:nvSpPr>
        <p:spPr>
          <a:xfrm>
            <a:off x="1468667" y="3981647"/>
            <a:ext cx="546945" cy="307777"/>
          </a:xfrm>
          <a:prstGeom prst="rect">
            <a:avLst/>
          </a:prstGeom>
        </p:spPr>
        <p:txBody>
          <a:bodyPr wrap="none">
            <a:spAutoFit/>
          </a:bodyPr>
          <a:lstStyle/>
          <a:p>
            <a:pPr>
              <a:defRPr lang="ja-JP" altLang="en-US"/>
            </a:pPr>
            <a:r>
              <a:rPr lang="ja-JP" altLang="en-US" sz="1400" b="1"/>
              <a:t>AHI8</a:t>
            </a:r>
            <a:endParaRPr lang="ja-JP" altLang="en-US" b="1"/>
          </a:p>
        </p:txBody>
      </p:sp>
      <p:sp>
        <p:nvSpPr>
          <p:cNvPr id="1968" name="テキスト 323"/>
          <p:cNvSpPr txBox="1"/>
          <p:nvPr/>
        </p:nvSpPr>
        <p:spPr>
          <a:xfrm rot="16200000">
            <a:off x="757184" y="3196396"/>
            <a:ext cx="546945" cy="307777"/>
          </a:xfrm>
          <a:prstGeom prst="rect">
            <a:avLst/>
          </a:prstGeom>
        </p:spPr>
        <p:txBody>
          <a:bodyPr wrap="none">
            <a:spAutoFit/>
          </a:bodyPr>
          <a:lstStyle/>
          <a:p>
            <a:pPr>
              <a:defRPr lang="ja-JP" altLang="en-US"/>
            </a:pPr>
            <a:r>
              <a:rPr lang="ja-JP" altLang="en-US" sz="1400" b="1"/>
              <a:t>AHI9</a:t>
            </a:r>
            <a:endParaRPr lang="ja-JP" altLang="en-US" b="1"/>
          </a:p>
        </p:txBody>
      </p:sp>
      <p:sp>
        <p:nvSpPr>
          <p:cNvPr id="1969" name="テキスト 269"/>
          <p:cNvSpPr txBox="1"/>
          <p:nvPr/>
        </p:nvSpPr>
        <p:spPr>
          <a:xfrm>
            <a:off x="1649117" y="3660602"/>
            <a:ext cx="926865" cy="369332"/>
          </a:xfrm>
          <a:prstGeom prst="rect">
            <a:avLst/>
          </a:prstGeom>
          <a:noFill/>
        </p:spPr>
        <p:txBody>
          <a:bodyPr wrap="square" tIns="0" bIns="0">
            <a:spAutoFit/>
          </a:bodyPr>
          <a:lstStyle/>
          <a:p>
            <a:pPr algn="r">
              <a:defRPr lang="ja-JP" altLang="en-US"/>
            </a:pPr>
            <a:r>
              <a:rPr lang="en-US" altLang="ja-JP" sz="2400" b="1">
                <a:solidFill>
                  <a:schemeClr val="tx1">
                    <a:alpha val="46000"/>
                  </a:schemeClr>
                </a:solidFill>
                <a:latin typeface="Arial" panose="020B0604020202020204" pitchFamily="34" charset="0"/>
                <a:cs typeface="Arial" panose="020B0604020202020204" pitchFamily="34" charset="0"/>
              </a:rPr>
              <a:t>B07</a:t>
            </a:r>
            <a:endParaRPr lang="ja-JP" altLang="en-US" sz="3200" b="1">
              <a:solidFill>
                <a:schemeClr val="tx1">
                  <a:alpha val="46000"/>
                </a:schemeClr>
              </a:solidFill>
              <a:latin typeface="Arial" panose="020B0604020202020204" pitchFamily="34" charset="0"/>
              <a:cs typeface="Arial" panose="020B0604020202020204" pitchFamily="34" charset="0"/>
            </a:endParaRPr>
          </a:p>
        </p:txBody>
      </p:sp>
      <p:sp>
        <p:nvSpPr>
          <p:cNvPr id="1970" name="テキスト 269"/>
          <p:cNvSpPr txBox="1"/>
          <p:nvPr/>
        </p:nvSpPr>
        <p:spPr>
          <a:xfrm>
            <a:off x="6163359" y="3660602"/>
            <a:ext cx="926865" cy="369332"/>
          </a:xfrm>
          <a:prstGeom prst="rect">
            <a:avLst/>
          </a:prstGeom>
          <a:noFill/>
        </p:spPr>
        <p:txBody>
          <a:bodyPr wrap="square" tIns="0" bIns="0">
            <a:spAutoFit/>
          </a:bodyPr>
          <a:lstStyle/>
          <a:p>
            <a:pPr algn="r">
              <a:defRPr lang="ja-JP" altLang="en-US"/>
            </a:pPr>
            <a:r>
              <a:rPr lang="en-US" altLang="ja-JP" sz="2400" b="1">
                <a:solidFill>
                  <a:schemeClr val="tx1">
                    <a:alpha val="46000"/>
                  </a:schemeClr>
                </a:solidFill>
                <a:latin typeface="Arial" panose="020B0604020202020204" pitchFamily="34" charset="0"/>
                <a:cs typeface="Arial" panose="020B0604020202020204" pitchFamily="34" charset="0"/>
              </a:rPr>
              <a:t>B09</a:t>
            </a:r>
            <a:endParaRPr lang="ja-JP" altLang="en-US" sz="3200" b="1">
              <a:solidFill>
                <a:schemeClr val="tx1">
                  <a:alpha val="46000"/>
                </a:schemeClr>
              </a:solidFill>
              <a:latin typeface="Arial" panose="020B0604020202020204" pitchFamily="34" charset="0"/>
              <a:cs typeface="Arial" panose="020B0604020202020204" pitchFamily="34" charset="0"/>
            </a:endParaRPr>
          </a:p>
        </p:txBody>
      </p:sp>
      <p:sp>
        <p:nvSpPr>
          <p:cNvPr id="1971" name="テキスト 269"/>
          <p:cNvSpPr txBox="1"/>
          <p:nvPr/>
        </p:nvSpPr>
        <p:spPr>
          <a:xfrm>
            <a:off x="3918179" y="3660602"/>
            <a:ext cx="926865" cy="369332"/>
          </a:xfrm>
          <a:prstGeom prst="rect">
            <a:avLst/>
          </a:prstGeom>
          <a:noFill/>
        </p:spPr>
        <p:txBody>
          <a:bodyPr wrap="square" tIns="0" bIns="0">
            <a:spAutoFit/>
          </a:bodyPr>
          <a:lstStyle/>
          <a:p>
            <a:pPr algn="r">
              <a:defRPr lang="ja-JP" altLang="en-US"/>
            </a:pPr>
            <a:r>
              <a:rPr lang="en-US" altLang="ja-JP" sz="2400" b="1">
                <a:solidFill>
                  <a:schemeClr val="tx1">
                    <a:alpha val="46000"/>
                  </a:schemeClr>
                </a:solidFill>
                <a:latin typeface="Arial" panose="020B0604020202020204" pitchFamily="34" charset="0"/>
                <a:cs typeface="Arial" panose="020B0604020202020204" pitchFamily="34" charset="0"/>
              </a:rPr>
              <a:t>B08</a:t>
            </a:r>
            <a:endParaRPr lang="ja-JP" altLang="en-US" sz="3200" b="1">
              <a:solidFill>
                <a:schemeClr val="tx1">
                  <a:alpha val="46000"/>
                </a:schemeClr>
              </a:solidFill>
              <a:latin typeface="Arial" panose="020B0604020202020204" pitchFamily="34" charset="0"/>
              <a:cs typeface="Arial" panose="020B0604020202020204" pitchFamily="34" charset="0"/>
            </a:endParaRPr>
          </a:p>
        </p:txBody>
      </p:sp>
      <p:sp>
        <p:nvSpPr>
          <p:cNvPr id="1972" name="テキスト ボックス 18"/>
          <p:cNvSpPr txBox="1"/>
          <p:nvPr/>
        </p:nvSpPr>
        <p:spPr>
          <a:xfrm>
            <a:off x="694097" y="1903632"/>
            <a:ext cx="1944361" cy="253916"/>
          </a:xfrm>
          <a:prstGeom prst="rect">
            <a:avLst/>
          </a:prstGeom>
          <a:noFill/>
        </p:spPr>
        <p:txBody>
          <a:bodyPr wrap="square">
            <a:spAutoFit/>
          </a:bodyPr>
          <a:lstStyle/>
          <a:p>
            <a:pPr algn="ctr"/>
            <a:r>
              <a:rPr lang="ja-JP" altLang="en-US" sz="1050" dirty="0"/>
              <a:t>Brightness temperature [K]</a:t>
            </a:r>
          </a:p>
        </p:txBody>
      </p:sp>
      <p:sp>
        <p:nvSpPr>
          <p:cNvPr id="1973" name="テキスト 269"/>
          <p:cNvSpPr txBox="1"/>
          <p:nvPr/>
        </p:nvSpPr>
        <p:spPr>
          <a:xfrm>
            <a:off x="10671952" y="3660602"/>
            <a:ext cx="926865" cy="369332"/>
          </a:xfrm>
          <a:prstGeom prst="rect">
            <a:avLst/>
          </a:prstGeom>
          <a:noFill/>
        </p:spPr>
        <p:txBody>
          <a:bodyPr wrap="square" tIns="0" bIns="0">
            <a:spAutoFit/>
          </a:bodyPr>
          <a:lstStyle/>
          <a:p>
            <a:pPr algn="r">
              <a:defRPr lang="ja-JP" altLang="en-US"/>
            </a:pPr>
            <a:r>
              <a:rPr lang="en-US" altLang="ja-JP" sz="2400" b="1">
                <a:solidFill>
                  <a:schemeClr val="tx1">
                    <a:alpha val="46000"/>
                  </a:schemeClr>
                </a:solidFill>
                <a:latin typeface="Arial" panose="020B0604020202020204" pitchFamily="34" charset="0"/>
                <a:cs typeface="Arial" panose="020B0604020202020204" pitchFamily="34" charset="0"/>
              </a:rPr>
              <a:t>B11</a:t>
            </a:r>
            <a:endParaRPr lang="ja-JP" altLang="en-US" sz="3200" b="1">
              <a:solidFill>
                <a:schemeClr val="tx1">
                  <a:alpha val="46000"/>
                </a:schemeClr>
              </a:solidFill>
              <a:latin typeface="Arial" panose="020B0604020202020204" pitchFamily="34" charset="0"/>
              <a:cs typeface="Arial" panose="020B0604020202020204" pitchFamily="34" charset="0"/>
            </a:endParaRPr>
          </a:p>
        </p:txBody>
      </p:sp>
      <p:sp>
        <p:nvSpPr>
          <p:cNvPr id="1974" name="テキスト 269"/>
          <p:cNvSpPr txBox="1"/>
          <p:nvPr/>
        </p:nvSpPr>
        <p:spPr>
          <a:xfrm>
            <a:off x="8454531" y="3660602"/>
            <a:ext cx="926865" cy="369332"/>
          </a:xfrm>
          <a:prstGeom prst="rect">
            <a:avLst/>
          </a:prstGeom>
          <a:noFill/>
        </p:spPr>
        <p:txBody>
          <a:bodyPr wrap="square" tIns="0" bIns="0">
            <a:spAutoFit/>
          </a:bodyPr>
          <a:lstStyle/>
          <a:p>
            <a:pPr algn="r">
              <a:defRPr lang="ja-JP" altLang="en-US"/>
            </a:pPr>
            <a:r>
              <a:rPr lang="en-US" altLang="ja-JP" sz="2400" b="1">
                <a:solidFill>
                  <a:schemeClr val="tx1">
                    <a:alpha val="46000"/>
                  </a:schemeClr>
                </a:solidFill>
                <a:latin typeface="Arial" panose="020B0604020202020204" pitchFamily="34" charset="0"/>
                <a:cs typeface="Arial" panose="020B0604020202020204" pitchFamily="34" charset="0"/>
              </a:rPr>
              <a:t>B10</a:t>
            </a:r>
            <a:endParaRPr lang="ja-JP" altLang="en-US" sz="3200" b="1">
              <a:solidFill>
                <a:schemeClr val="tx1">
                  <a:alpha val="46000"/>
                </a:schemeClr>
              </a:solidFill>
              <a:latin typeface="Arial" panose="020B0604020202020204" pitchFamily="34" charset="0"/>
              <a:cs typeface="Arial" panose="020B0604020202020204" pitchFamily="34" charset="0"/>
            </a:endParaRPr>
          </a:p>
        </p:txBody>
      </p:sp>
      <p:sp>
        <p:nvSpPr>
          <p:cNvPr id="1975" name="テキスト 269"/>
          <p:cNvSpPr txBox="1"/>
          <p:nvPr/>
        </p:nvSpPr>
        <p:spPr>
          <a:xfrm>
            <a:off x="3918179" y="5985024"/>
            <a:ext cx="926865" cy="369332"/>
          </a:xfrm>
          <a:prstGeom prst="rect">
            <a:avLst/>
          </a:prstGeom>
          <a:noFill/>
        </p:spPr>
        <p:txBody>
          <a:bodyPr wrap="square" tIns="0" bIns="0">
            <a:spAutoFit/>
          </a:bodyPr>
          <a:lstStyle/>
          <a:p>
            <a:pPr algn="r">
              <a:defRPr lang="ja-JP" altLang="en-US"/>
            </a:pPr>
            <a:r>
              <a:rPr lang="en-US" altLang="ja-JP" sz="2400" b="1">
                <a:solidFill>
                  <a:schemeClr val="tx1">
                    <a:alpha val="46000"/>
                  </a:schemeClr>
                </a:solidFill>
                <a:latin typeface="Arial" panose="020B0604020202020204" pitchFamily="34" charset="0"/>
                <a:cs typeface="Arial" panose="020B0604020202020204" pitchFamily="34" charset="0"/>
              </a:rPr>
              <a:t>B13</a:t>
            </a:r>
            <a:endParaRPr lang="ja-JP" altLang="en-US" sz="3200" b="1">
              <a:solidFill>
                <a:schemeClr val="tx1">
                  <a:alpha val="46000"/>
                </a:schemeClr>
              </a:solidFill>
              <a:latin typeface="Arial" panose="020B0604020202020204" pitchFamily="34" charset="0"/>
              <a:cs typeface="Arial" panose="020B0604020202020204" pitchFamily="34" charset="0"/>
            </a:endParaRPr>
          </a:p>
        </p:txBody>
      </p:sp>
      <p:sp>
        <p:nvSpPr>
          <p:cNvPr id="1976" name="テキスト 269"/>
          <p:cNvSpPr txBox="1"/>
          <p:nvPr/>
        </p:nvSpPr>
        <p:spPr>
          <a:xfrm>
            <a:off x="1666278" y="5985024"/>
            <a:ext cx="926865" cy="369332"/>
          </a:xfrm>
          <a:prstGeom prst="rect">
            <a:avLst/>
          </a:prstGeom>
          <a:noFill/>
        </p:spPr>
        <p:txBody>
          <a:bodyPr wrap="square" tIns="0" bIns="0">
            <a:spAutoFit/>
          </a:bodyPr>
          <a:lstStyle/>
          <a:p>
            <a:pPr algn="r">
              <a:defRPr lang="ja-JP" altLang="en-US"/>
            </a:pPr>
            <a:r>
              <a:rPr lang="en-US" altLang="ja-JP" sz="2400" b="1">
                <a:solidFill>
                  <a:schemeClr val="tx1">
                    <a:alpha val="46000"/>
                  </a:schemeClr>
                </a:solidFill>
                <a:latin typeface="Arial" panose="020B0604020202020204" pitchFamily="34" charset="0"/>
                <a:cs typeface="Arial" panose="020B0604020202020204" pitchFamily="34" charset="0"/>
              </a:rPr>
              <a:t>B12</a:t>
            </a:r>
            <a:endParaRPr lang="ja-JP" altLang="en-US" sz="3200" b="1">
              <a:solidFill>
                <a:schemeClr val="tx1">
                  <a:alpha val="46000"/>
                </a:schemeClr>
              </a:solidFill>
              <a:latin typeface="Arial" panose="020B0604020202020204" pitchFamily="34" charset="0"/>
              <a:cs typeface="Arial" panose="020B0604020202020204" pitchFamily="34" charset="0"/>
            </a:endParaRPr>
          </a:p>
        </p:txBody>
      </p:sp>
      <p:sp>
        <p:nvSpPr>
          <p:cNvPr id="1977" name="テキスト 269"/>
          <p:cNvSpPr txBox="1"/>
          <p:nvPr/>
        </p:nvSpPr>
        <p:spPr>
          <a:xfrm>
            <a:off x="10671952" y="5985024"/>
            <a:ext cx="926865" cy="369332"/>
          </a:xfrm>
          <a:prstGeom prst="rect">
            <a:avLst/>
          </a:prstGeom>
          <a:noFill/>
        </p:spPr>
        <p:txBody>
          <a:bodyPr wrap="square" tIns="0" bIns="0">
            <a:spAutoFit/>
          </a:bodyPr>
          <a:lstStyle/>
          <a:p>
            <a:pPr algn="r">
              <a:defRPr lang="ja-JP" altLang="en-US"/>
            </a:pPr>
            <a:r>
              <a:rPr lang="en-US" altLang="ja-JP" sz="2400" b="1">
                <a:solidFill>
                  <a:schemeClr val="tx1">
                    <a:alpha val="46000"/>
                  </a:schemeClr>
                </a:solidFill>
                <a:latin typeface="Arial" panose="020B0604020202020204" pitchFamily="34" charset="0"/>
                <a:cs typeface="Arial" panose="020B0604020202020204" pitchFamily="34" charset="0"/>
              </a:rPr>
              <a:t>B16</a:t>
            </a:r>
            <a:endParaRPr lang="ja-JP" altLang="en-US" sz="3200" b="1">
              <a:solidFill>
                <a:schemeClr val="tx1">
                  <a:alpha val="46000"/>
                </a:schemeClr>
              </a:solidFill>
              <a:latin typeface="Arial" panose="020B0604020202020204" pitchFamily="34" charset="0"/>
              <a:cs typeface="Arial" panose="020B0604020202020204" pitchFamily="34" charset="0"/>
            </a:endParaRPr>
          </a:p>
        </p:txBody>
      </p:sp>
      <p:sp>
        <p:nvSpPr>
          <p:cNvPr id="1978" name="テキスト 269"/>
          <p:cNvSpPr txBox="1"/>
          <p:nvPr/>
        </p:nvSpPr>
        <p:spPr>
          <a:xfrm>
            <a:off x="8454531" y="5985024"/>
            <a:ext cx="926865" cy="369332"/>
          </a:xfrm>
          <a:prstGeom prst="rect">
            <a:avLst/>
          </a:prstGeom>
          <a:noFill/>
        </p:spPr>
        <p:txBody>
          <a:bodyPr wrap="square" tIns="0" bIns="0">
            <a:spAutoFit/>
          </a:bodyPr>
          <a:lstStyle/>
          <a:p>
            <a:pPr algn="r">
              <a:defRPr lang="ja-JP" altLang="en-US"/>
            </a:pPr>
            <a:r>
              <a:rPr lang="en-US" altLang="ja-JP" sz="2400" b="1">
                <a:solidFill>
                  <a:schemeClr val="tx1">
                    <a:alpha val="46000"/>
                  </a:schemeClr>
                </a:solidFill>
                <a:latin typeface="Arial" panose="020B0604020202020204" pitchFamily="34" charset="0"/>
                <a:cs typeface="Arial" panose="020B0604020202020204" pitchFamily="34" charset="0"/>
              </a:rPr>
              <a:t>B15</a:t>
            </a:r>
            <a:endParaRPr lang="ja-JP" altLang="en-US" sz="3200" b="1">
              <a:solidFill>
                <a:schemeClr val="tx1">
                  <a:alpha val="46000"/>
                </a:schemeClr>
              </a:solidFill>
              <a:latin typeface="Arial" panose="020B0604020202020204" pitchFamily="34" charset="0"/>
              <a:cs typeface="Arial" panose="020B0604020202020204" pitchFamily="34" charset="0"/>
            </a:endParaRPr>
          </a:p>
        </p:txBody>
      </p:sp>
      <p:sp>
        <p:nvSpPr>
          <p:cNvPr id="1979" name="テキスト 269"/>
          <p:cNvSpPr txBox="1"/>
          <p:nvPr/>
        </p:nvSpPr>
        <p:spPr>
          <a:xfrm>
            <a:off x="6163359" y="5985024"/>
            <a:ext cx="926865" cy="369332"/>
          </a:xfrm>
          <a:prstGeom prst="rect">
            <a:avLst/>
          </a:prstGeom>
          <a:noFill/>
        </p:spPr>
        <p:txBody>
          <a:bodyPr wrap="square" tIns="0" bIns="0">
            <a:spAutoFit/>
          </a:bodyPr>
          <a:lstStyle/>
          <a:p>
            <a:pPr algn="r">
              <a:defRPr lang="ja-JP" altLang="en-US"/>
            </a:pPr>
            <a:r>
              <a:rPr lang="en-US" altLang="ja-JP" sz="2400" b="1">
                <a:solidFill>
                  <a:schemeClr val="tx1">
                    <a:alpha val="46000"/>
                  </a:schemeClr>
                </a:solidFill>
                <a:latin typeface="Arial" panose="020B0604020202020204" pitchFamily="34" charset="0"/>
                <a:cs typeface="Arial" panose="020B0604020202020204" pitchFamily="34" charset="0"/>
              </a:rPr>
              <a:t>B14</a:t>
            </a:r>
            <a:endParaRPr lang="ja-JP" altLang="en-US" sz="3200" b="1">
              <a:solidFill>
                <a:schemeClr val="tx1">
                  <a:alpha val="46000"/>
                </a:schemeClr>
              </a:solidFill>
              <a:latin typeface="Arial" panose="020B0604020202020204" pitchFamily="34" charset="0"/>
              <a:cs typeface="Arial" panose="020B0604020202020204" pitchFamily="34" charset="0"/>
            </a:endParaRPr>
          </a:p>
        </p:txBody>
      </p:sp>
      <p:sp>
        <p:nvSpPr>
          <p:cNvPr id="1980" name="コンテンツ プレースホルダー 382"/>
          <p:cNvSpPr/>
          <p:nvPr/>
        </p:nvSpPr>
        <p:spPr>
          <a:xfrm>
            <a:off x="824006" y="1048651"/>
            <a:ext cx="6728260" cy="762842"/>
          </a:xfrm>
          <a:prstGeom prst="rect">
            <a:avLst/>
          </a:prstGeom>
        </p:spPr>
        <p:txBody>
          <a:bodyPr>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285750" indent="-285750">
              <a:defRPr lang="ja-JP" altLang="en-US"/>
            </a:pPr>
            <a:r>
              <a:rPr lang="en-US" altLang="ja-JP" sz="1600" dirty="0"/>
              <a:t>Stable linear relationship since the start of AHI-9 observation in 2022</a:t>
            </a:r>
            <a:endParaRPr lang="ja-JP" altLang="en-US" sz="4000" dirty="0"/>
          </a:p>
        </p:txBody>
      </p:sp>
      <p:sp>
        <p:nvSpPr>
          <p:cNvPr id="1981" name="正方形/長方形 383"/>
          <p:cNvSpPr/>
          <p:nvPr/>
        </p:nvSpPr>
        <p:spPr>
          <a:xfrm>
            <a:off x="9153150" y="710074"/>
            <a:ext cx="2906020" cy="1569660"/>
          </a:xfrm>
          <a:prstGeom prst="rect">
            <a:avLst/>
          </a:prstGeom>
        </p:spPr>
        <p:txBody>
          <a:bodyPr wrap="square">
            <a:spAutoFit/>
          </a:bodyPr>
          <a:lstStyle/>
          <a:p>
            <a:pPr algn="l"/>
            <a:r>
              <a:rPr lang="ja-JP" altLang="en-US" sz="1200" dirty="0"/>
              <a:t>Data period:</a:t>
            </a:r>
            <a:endParaRPr lang="en-US" altLang="ja-JP" sz="1200" dirty="0"/>
          </a:p>
          <a:p>
            <a:r>
              <a:rPr lang="en-US" altLang="ja-JP" sz="1200" dirty="0"/>
              <a:t>1st - 7th October 2022</a:t>
            </a:r>
          </a:p>
          <a:p>
            <a:pPr algn="l"/>
            <a:r>
              <a:rPr lang="en-US" altLang="ja-JP" sz="1200" dirty="0"/>
              <a:t>Conditions: </a:t>
            </a:r>
          </a:p>
          <a:p>
            <a:pPr marL="144000" indent="-144000">
              <a:buFont typeface="Arial"/>
              <a:buChar char="•"/>
            </a:pPr>
            <a:r>
              <a:rPr lang="en-US" altLang="ja-JP" sz="1200" dirty="0"/>
              <a:t>10 – 13 UTC   (Nighttime) </a:t>
            </a:r>
          </a:p>
          <a:p>
            <a:pPr marL="144000" indent="-144000">
              <a:buFont typeface="Arial"/>
              <a:buChar char="•"/>
            </a:pPr>
            <a:r>
              <a:rPr lang="en-US" altLang="ja-JP" sz="1200" dirty="0"/>
              <a:t>Sun zenith angle: larger than 110 deg.  </a:t>
            </a:r>
          </a:p>
          <a:p>
            <a:pPr marL="144000" indent="-144000">
              <a:buFont typeface="Arial"/>
              <a:buChar char="•"/>
            </a:pPr>
            <a:r>
              <a:rPr lang="en-US" altLang="ja-JP" sz="1200" dirty="0"/>
              <a:t>Data from outside the Earth disk not included</a:t>
            </a:r>
          </a:p>
          <a:p>
            <a:pPr marL="144000" indent="-144000" algn="l">
              <a:lnSpc>
                <a:spcPct val="100000"/>
              </a:lnSpc>
              <a:spcBef>
                <a:spcPts val="0"/>
              </a:spcBef>
              <a:spcAft>
                <a:spcPts val="0"/>
              </a:spcAft>
              <a:buFont typeface="Arial"/>
              <a:buChar char="•"/>
            </a:pPr>
            <a:endParaRPr lang="en-US" altLang="ja-JP" sz="1200" dirty="0"/>
          </a:p>
        </p:txBody>
      </p:sp>
      <p:sp>
        <p:nvSpPr>
          <p:cNvPr id="1982" name="正方形/長方形 20"/>
          <p:cNvSpPr/>
          <p:nvPr/>
        </p:nvSpPr>
        <p:spPr>
          <a:xfrm>
            <a:off x="178966" y="6578132"/>
            <a:ext cx="6096000" cy="246221"/>
          </a:xfrm>
          <a:prstGeom prst="rect">
            <a:avLst/>
          </a:prstGeom>
        </p:spPr>
        <p:txBody>
          <a:bodyPr>
            <a:spAutoFit/>
          </a:bodyPr>
          <a:lstStyle/>
          <a:p>
            <a:r>
              <a:rPr lang="en-US" altLang="ja-JP" sz="1000" dirty="0">
                <a:hlinkClick r:id="rId3"/>
              </a:rPr>
              <a:t>https://www.data.jma.go.jp/mscweb/en/oper/healthcheck/[L1]Validation_H9_processing_forMSCWEB.pdf</a:t>
            </a:r>
            <a:endParaRPr lang="ja-JP" altLang="en-US" sz="1000" dirty="0"/>
          </a:p>
        </p:txBody>
      </p:sp>
      <p:sp>
        <p:nvSpPr>
          <p:cNvPr id="1983" name="Slide Number Placeholder 3"/>
          <p:cNvSpPr>
            <a:spLocks noGrp="1"/>
          </p:cNvSpPr>
          <p:nvPr>
            <p:ph type="sldNum" sz="quarter" idx="10"/>
          </p:nvPr>
        </p:nvSpPr>
        <p:spPr>
          <a:xfrm>
            <a:off x="11396651" y="6363061"/>
            <a:ext cx="652358" cy="405514"/>
          </a:xfrm>
        </p:spPr>
        <p:txBody>
          <a:bodyPr/>
          <a:lstStyle/>
          <a:p>
            <a:pPr>
              <a:defRPr/>
            </a:pPr>
            <a:fld id="{DA28AC38-E0E8-49D7-B2FE-71FD7C42C09E}" type="slidenum">
              <a:rPr lang="en-US" smtClean="0"/>
              <a:pPr>
                <a:defRPr/>
              </a:pPr>
              <a:t>20</a:t>
            </a:fld>
            <a:endParaRPr lang="en-US"/>
          </a:p>
        </p:txBody>
      </p:sp>
    </p:spTree>
    <p:extLst>
      <p:ext uri="{BB962C8B-B14F-4D97-AF65-F5344CB8AC3E}">
        <p14:creationId xmlns:p14="http://schemas.microsoft.com/office/powerpoint/2010/main" val="688308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85" name="四角形 314"/>
          <p:cNvGraphicFramePr>
            <a:graphicFrameLocks noGrp="1"/>
          </p:cNvGraphicFramePr>
          <p:nvPr>
            <p:extLst>
              <p:ext uri="{D42A27DB-BD31-4B8C-83A1-F6EECF244321}">
                <p14:modId xmlns:p14="http://schemas.microsoft.com/office/powerpoint/2010/main" val="1431629949"/>
              </p:ext>
            </p:extLst>
          </p:nvPr>
        </p:nvGraphicFramePr>
        <p:xfrm>
          <a:off x="1692747" y="1814814"/>
          <a:ext cx="2405711" cy="1982540"/>
        </p:xfrm>
        <a:graphic>
          <a:graphicData uri="http://schemas.openxmlformats.org/drawingml/2006/table">
            <a:tbl>
              <a:tblPr firstRow="1" bandRow="1">
                <a:tableStyleId>{5C22544A-7EE6-4342-B048-85BDC9FD1C3A}</a:tableStyleId>
              </a:tblPr>
              <a:tblGrid>
                <a:gridCol w="584757">
                  <a:extLst>
                    <a:ext uri="{9D8B030D-6E8A-4147-A177-3AD203B41FA5}">
                      <a16:colId xmlns:a16="http://schemas.microsoft.com/office/drawing/2014/main" val="20000"/>
                    </a:ext>
                  </a:extLst>
                </a:gridCol>
                <a:gridCol w="910477">
                  <a:extLst>
                    <a:ext uri="{9D8B030D-6E8A-4147-A177-3AD203B41FA5}">
                      <a16:colId xmlns:a16="http://schemas.microsoft.com/office/drawing/2014/main" val="20001"/>
                    </a:ext>
                  </a:extLst>
                </a:gridCol>
                <a:gridCol w="910477">
                  <a:extLst>
                    <a:ext uri="{9D8B030D-6E8A-4147-A177-3AD203B41FA5}">
                      <a16:colId xmlns:a16="http://schemas.microsoft.com/office/drawing/2014/main" val="20002"/>
                    </a:ext>
                  </a:extLst>
                </a:gridCol>
              </a:tblGrid>
              <a:tr h="327980">
                <a:tc>
                  <a:txBody>
                    <a:bodyPr/>
                    <a:lstStyle/>
                    <a:p>
                      <a:pPr algn="ctr"/>
                      <a:endParaRPr kumimoji="1" lang="ja-JP" altLang="en-US" sz="1400" dirty="0">
                        <a:latin typeface="Meiryo UI"/>
                        <a:ea typeface="Meiryo UI"/>
                        <a:cs typeface="+mn-lt"/>
                      </a:endParaRPr>
                    </a:p>
                  </a:txBody>
                  <a:tcPr anchor="ctr"/>
                </a:tc>
                <a:tc>
                  <a:txBody>
                    <a:bodyPr/>
                    <a:lstStyle/>
                    <a:p>
                      <a:pPr algn="ctr"/>
                      <a:r>
                        <a:rPr kumimoji="1" lang="en-US" altLang="ja-JP" sz="1200" dirty="0">
                          <a:solidFill>
                            <a:schemeClr val="bg1"/>
                          </a:solidFill>
                          <a:latin typeface="Meiryo UI"/>
                          <a:ea typeface="Meiryo UI"/>
                          <a:cs typeface="+mn-lt"/>
                        </a:rPr>
                        <a:t>Slope</a:t>
                      </a:r>
                      <a:endParaRPr kumimoji="1" lang="ja-JP" altLang="en-US" sz="1400" dirty="0">
                        <a:solidFill>
                          <a:schemeClr val="bg1"/>
                        </a:solidFill>
                        <a:latin typeface="Meiryo UI"/>
                        <a:ea typeface="Meiryo UI"/>
                        <a:cs typeface="+mn-lt"/>
                      </a:endParaRPr>
                    </a:p>
                  </a:txBody>
                  <a:tcPr anchor="ctr"/>
                </a:tc>
                <a:tc>
                  <a:txBody>
                    <a:bodyPr/>
                    <a:lstStyle/>
                    <a:p>
                      <a:pPr algn="ctr"/>
                      <a:r>
                        <a:rPr lang="en-US" altLang="ja-JP" sz="1200" dirty="0">
                          <a:solidFill>
                            <a:schemeClr val="bg1"/>
                          </a:solidFill>
                          <a:latin typeface="Meiryo UI"/>
                          <a:ea typeface="Meiryo UI"/>
                          <a:cs typeface="+mn-lt"/>
                        </a:rPr>
                        <a:t>Offset</a:t>
                      </a:r>
                      <a:endParaRPr kumimoji="1" lang="ja-JP" altLang="en-US" sz="1400" dirty="0">
                        <a:solidFill>
                          <a:schemeClr val="bg1"/>
                        </a:solidFill>
                        <a:latin typeface="Meiryo UI"/>
                        <a:ea typeface="Meiryo UI"/>
                        <a:cs typeface="+mn-lt"/>
                      </a:endParaRPr>
                    </a:p>
                  </a:txBody>
                  <a:tcPr anchor="ctr"/>
                </a:tc>
                <a:extLst>
                  <a:ext uri="{0D108BD9-81ED-4DB2-BD59-A6C34878D82A}">
                    <a16:rowId xmlns:a16="http://schemas.microsoft.com/office/drawing/2014/main" val="10000"/>
                  </a:ext>
                </a:extLst>
              </a:tr>
              <a:tr h="268561">
                <a:tc>
                  <a:txBody>
                    <a:bodyPr/>
                    <a:lstStyle/>
                    <a:p>
                      <a:pPr algn="ctr"/>
                      <a:r>
                        <a:rPr lang="ja-JP" altLang="en-US" sz="1200" dirty="0">
                          <a:solidFill>
                            <a:srgbClr val="000000"/>
                          </a:solidFill>
                          <a:latin typeface="Meiryo UI"/>
                          <a:ea typeface="Meiryo UI"/>
                          <a:cs typeface="+mn-lt"/>
                        </a:rPr>
                        <a:t>B01</a:t>
                      </a:r>
                      <a:endParaRPr kumimoji="1" lang="ja-JP" altLang="en-US" sz="1400" dirty="0">
                        <a:latin typeface="Meiryo UI"/>
                        <a:ea typeface="Meiryo UI"/>
                        <a:cs typeface="+mn-lt"/>
                      </a:endParaRPr>
                    </a:p>
                  </a:txBody>
                  <a:tcPr anchor="ct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1.04750</a:t>
                      </a:r>
                    </a:p>
                  </a:txBody>
                  <a:tcPr marL="9525" marR="9525" marT="9525" marB="0" anchor="ct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-0.19260</a:t>
                      </a:r>
                    </a:p>
                  </a:txBody>
                  <a:tcPr marL="9525" marR="9525" marT="9525" marB="0" anchor="ctr"/>
                </a:tc>
                <a:extLst>
                  <a:ext uri="{0D108BD9-81ED-4DB2-BD59-A6C34878D82A}">
                    <a16:rowId xmlns:a16="http://schemas.microsoft.com/office/drawing/2014/main" val="10001"/>
                  </a:ext>
                </a:extLst>
              </a:tr>
              <a:tr h="268561">
                <a:tc>
                  <a:txBody>
                    <a:bodyPr/>
                    <a:lstStyle/>
                    <a:p>
                      <a:pPr algn="ctr"/>
                      <a:r>
                        <a:rPr lang="ja-JP" altLang="en-US" sz="1200">
                          <a:solidFill>
                            <a:srgbClr val="000000"/>
                          </a:solidFill>
                          <a:latin typeface="Meiryo UI"/>
                          <a:ea typeface="Meiryo UI"/>
                          <a:cs typeface="+mn-lt"/>
                        </a:rPr>
                        <a:t>B02</a:t>
                      </a:r>
                      <a:endParaRPr kumimoji="1" lang="ja-JP" altLang="en-US" sz="1400">
                        <a:latin typeface="Meiryo UI"/>
                        <a:ea typeface="Meiryo UI"/>
                        <a:cs typeface="+mn-lt"/>
                      </a:endParaRPr>
                    </a:p>
                  </a:txBody>
                  <a:tcPr anchor="ct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1.00594</a:t>
                      </a:r>
                    </a:p>
                  </a:txBody>
                  <a:tcPr marL="9525" marR="9525" marT="9525" marB="0" anchor="ct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-0.03052</a:t>
                      </a:r>
                    </a:p>
                  </a:txBody>
                  <a:tcPr marL="9525" marR="9525" marT="9525" marB="0" anchor="ctr"/>
                </a:tc>
                <a:extLst>
                  <a:ext uri="{0D108BD9-81ED-4DB2-BD59-A6C34878D82A}">
                    <a16:rowId xmlns:a16="http://schemas.microsoft.com/office/drawing/2014/main" val="10002"/>
                  </a:ext>
                </a:extLst>
              </a:tr>
              <a:tr h="268561">
                <a:tc>
                  <a:txBody>
                    <a:bodyPr/>
                    <a:lstStyle/>
                    <a:p>
                      <a:pPr algn="ctr"/>
                      <a:r>
                        <a:rPr lang="ja-JP" altLang="en-US" sz="1200">
                          <a:solidFill>
                            <a:srgbClr val="000000"/>
                          </a:solidFill>
                          <a:latin typeface="Meiryo UI"/>
                          <a:ea typeface="Meiryo UI"/>
                          <a:cs typeface="+mn-lt"/>
                        </a:rPr>
                        <a:t>B03</a:t>
                      </a:r>
                      <a:endParaRPr kumimoji="1" lang="ja-JP" altLang="en-US" sz="1400">
                        <a:latin typeface="Meiryo UI"/>
                        <a:ea typeface="Meiryo UI"/>
                        <a:cs typeface="+mn-lt"/>
                      </a:endParaRPr>
                    </a:p>
                  </a:txBody>
                  <a:tcPr anchor="ct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0.97746</a:t>
                      </a:r>
                    </a:p>
                  </a:txBody>
                  <a:tcPr marL="9525" marR="9525" marT="9525" marB="0" anchor="ct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-0.02018</a:t>
                      </a:r>
                    </a:p>
                  </a:txBody>
                  <a:tcPr marL="9525" marR="9525" marT="9525" marB="0" anchor="ctr"/>
                </a:tc>
                <a:extLst>
                  <a:ext uri="{0D108BD9-81ED-4DB2-BD59-A6C34878D82A}">
                    <a16:rowId xmlns:a16="http://schemas.microsoft.com/office/drawing/2014/main" val="10003"/>
                  </a:ext>
                </a:extLst>
              </a:tr>
              <a:tr h="268561">
                <a:tc>
                  <a:txBody>
                    <a:bodyPr/>
                    <a:lstStyle/>
                    <a:p>
                      <a:pPr algn="ctr"/>
                      <a:r>
                        <a:rPr lang="ja-JP" altLang="en-US" sz="1200">
                          <a:solidFill>
                            <a:srgbClr val="000000"/>
                          </a:solidFill>
                          <a:latin typeface="Meiryo UI"/>
                          <a:ea typeface="Meiryo UI"/>
                          <a:cs typeface="+mn-lt"/>
                        </a:rPr>
                        <a:t>B04</a:t>
                      </a:r>
                      <a:endParaRPr kumimoji="1" lang="ja-JP" altLang="en-US" sz="1400">
                        <a:latin typeface="Meiryo UI"/>
                        <a:ea typeface="Meiryo UI"/>
                        <a:cs typeface="+mn-lt"/>
                      </a:endParaRPr>
                    </a:p>
                  </a:txBody>
                  <a:tcPr anchor="ct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0.99698</a:t>
                      </a:r>
                    </a:p>
                  </a:txBody>
                  <a:tcPr marL="9525" marR="9525" marT="9525" marB="0" anchor="ct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-0.00105</a:t>
                      </a:r>
                    </a:p>
                  </a:txBody>
                  <a:tcPr marL="9525" marR="9525" marT="9525" marB="0" anchor="ctr"/>
                </a:tc>
                <a:extLst>
                  <a:ext uri="{0D108BD9-81ED-4DB2-BD59-A6C34878D82A}">
                    <a16:rowId xmlns:a16="http://schemas.microsoft.com/office/drawing/2014/main" val="10004"/>
                  </a:ext>
                </a:extLst>
              </a:tr>
              <a:tr h="268561">
                <a:tc>
                  <a:txBody>
                    <a:bodyPr/>
                    <a:lstStyle/>
                    <a:p>
                      <a:pPr algn="ctr"/>
                      <a:r>
                        <a:rPr lang="ja-JP" altLang="en-US" sz="1200">
                          <a:solidFill>
                            <a:srgbClr val="000000"/>
                          </a:solidFill>
                          <a:latin typeface="Meiryo UI"/>
                          <a:ea typeface="Meiryo UI"/>
                          <a:cs typeface="+mn-lt"/>
                        </a:rPr>
                        <a:t>B05</a:t>
                      </a:r>
                      <a:endParaRPr kumimoji="1" lang="ja-JP" altLang="en-US" sz="1400">
                        <a:latin typeface="Meiryo UI"/>
                        <a:ea typeface="Meiryo UI"/>
                        <a:cs typeface="+mn-lt"/>
                      </a:endParaRPr>
                    </a:p>
                  </a:txBody>
                  <a:tcPr anchor="ct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0.94478</a:t>
                      </a:r>
                    </a:p>
                  </a:txBody>
                  <a:tcPr marL="9525" marR="9525" marT="9525" marB="0" anchor="ct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-0.01444</a:t>
                      </a:r>
                    </a:p>
                  </a:txBody>
                  <a:tcPr marL="9525" marR="9525" marT="9525" marB="0" anchor="ctr"/>
                </a:tc>
                <a:extLst>
                  <a:ext uri="{0D108BD9-81ED-4DB2-BD59-A6C34878D82A}">
                    <a16:rowId xmlns:a16="http://schemas.microsoft.com/office/drawing/2014/main" val="10005"/>
                  </a:ext>
                </a:extLst>
              </a:tr>
              <a:tr h="268561">
                <a:tc>
                  <a:txBody>
                    <a:bodyPr/>
                    <a:lstStyle/>
                    <a:p>
                      <a:pPr algn="ctr"/>
                      <a:r>
                        <a:rPr lang="ja-JP" altLang="en-US" sz="1200">
                          <a:solidFill>
                            <a:srgbClr val="000000"/>
                          </a:solidFill>
                          <a:latin typeface="Meiryo UI"/>
                          <a:ea typeface="Meiryo UI"/>
                          <a:cs typeface="+mn-lt"/>
                        </a:rPr>
                        <a:t>B06</a:t>
                      </a:r>
                      <a:endParaRPr kumimoji="1" lang="ja-JP" altLang="en-US" sz="1400">
                        <a:latin typeface="Meiryo UI"/>
                        <a:ea typeface="Meiryo UI"/>
                        <a:cs typeface="+mn-lt"/>
                      </a:endParaRPr>
                    </a:p>
                  </a:txBody>
                  <a:tcPr anchor="ct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0.98394</a:t>
                      </a:r>
                    </a:p>
                  </a:txBody>
                  <a:tcPr marL="9525" marR="9525" marT="9525" marB="0" anchor="ct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0.00502</a:t>
                      </a:r>
                    </a:p>
                  </a:txBody>
                  <a:tcPr marL="9525" marR="9525" marT="9525" marB="0" anchor="ctr"/>
                </a:tc>
                <a:extLst>
                  <a:ext uri="{0D108BD9-81ED-4DB2-BD59-A6C34878D82A}">
                    <a16:rowId xmlns:a16="http://schemas.microsoft.com/office/drawing/2014/main" val="10006"/>
                  </a:ext>
                </a:extLst>
              </a:tr>
            </a:tbl>
          </a:graphicData>
        </a:graphic>
      </p:graphicFrame>
      <p:graphicFrame>
        <p:nvGraphicFramePr>
          <p:cNvPr id="1986" name="四角形 318"/>
          <p:cNvGraphicFramePr>
            <a:graphicFrameLocks noGrp="1"/>
          </p:cNvGraphicFramePr>
          <p:nvPr>
            <p:extLst>
              <p:ext uri="{D42A27DB-BD31-4B8C-83A1-F6EECF244321}">
                <p14:modId xmlns:p14="http://schemas.microsoft.com/office/powerpoint/2010/main" val="1635265791"/>
              </p:ext>
            </p:extLst>
          </p:nvPr>
        </p:nvGraphicFramePr>
        <p:xfrm>
          <a:off x="4365443" y="1814814"/>
          <a:ext cx="6365713" cy="3246100"/>
        </p:xfrm>
        <a:graphic>
          <a:graphicData uri="http://schemas.openxmlformats.org/drawingml/2006/table">
            <a:tbl>
              <a:tblPr firstRow="1" bandRow="1">
                <a:tableStyleId>{5C22544A-7EE6-4342-B048-85BDC9FD1C3A}</a:tableStyleId>
              </a:tblPr>
              <a:tblGrid>
                <a:gridCol w="583036">
                  <a:extLst>
                    <a:ext uri="{9D8B030D-6E8A-4147-A177-3AD203B41FA5}">
                      <a16:colId xmlns:a16="http://schemas.microsoft.com/office/drawing/2014/main" val="20000"/>
                    </a:ext>
                  </a:extLst>
                </a:gridCol>
                <a:gridCol w="896444">
                  <a:extLst>
                    <a:ext uri="{9D8B030D-6E8A-4147-A177-3AD203B41FA5}">
                      <a16:colId xmlns:a16="http://schemas.microsoft.com/office/drawing/2014/main" val="20001"/>
                    </a:ext>
                  </a:extLst>
                </a:gridCol>
                <a:gridCol w="896444">
                  <a:extLst>
                    <a:ext uri="{9D8B030D-6E8A-4147-A177-3AD203B41FA5}">
                      <a16:colId xmlns:a16="http://schemas.microsoft.com/office/drawing/2014/main" val="20002"/>
                    </a:ext>
                  </a:extLst>
                </a:gridCol>
                <a:gridCol w="1314956">
                  <a:extLst>
                    <a:ext uri="{9D8B030D-6E8A-4147-A177-3AD203B41FA5}">
                      <a16:colId xmlns:a16="http://schemas.microsoft.com/office/drawing/2014/main" val="20003"/>
                    </a:ext>
                  </a:extLst>
                </a:gridCol>
                <a:gridCol w="891611">
                  <a:extLst>
                    <a:ext uri="{9D8B030D-6E8A-4147-A177-3AD203B41FA5}">
                      <a16:colId xmlns:a16="http://schemas.microsoft.com/office/drawing/2014/main" val="20004"/>
                    </a:ext>
                  </a:extLst>
                </a:gridCol>
                <a:gridCol w="891611">
                  <a:extLst>
                    <a:ext uri="{9D8B030D-6E8A-4147-A177-3AD203B41FA5}">
                      <a16:colId xmlns:a16="http://schemas.microsoft.com/office/drawing/2014/main" val="20005"/>
                    </a:ext>
                  </a:extLst>
                </a:gridCol>
                <a:gridCol w="891611">
                  <a:extLst>
                    <a:ext uri="{9D8B030D-6E8A-4147-A177-3AD203B41FA5}">
                      <a16:colId xmlns:a16="http://schemas.microsoft.com/office/drawing/2014/main" val="20006"/>
                    </a:ext>
                  </a:extLst>
                </a:gridCol>
              </a:tblGrid>
              <a:tr h="355989">
                <a:tc>
                  <a:txBody>
                    <a:bodyPr/>
                    <a:lstStyle/>
                    <a:p>
                      <a:pPr algn="ctr"/>
                      <a:endParaRPr kumimoji="1" lang="ja-JP" altLang="en-US" sz="1400" dirty="0">
                        <a:latin typeface="Meiryo UI"/>
                        <a:ea typeface="Meiryo UI"/>
                        <a:cs typeface="Consolas"/>
                      </a:endParaRPr>
                    </a:p>
                  </a:txBody>
                  <a:tcPr marL="72000" marR="72000" marT="36000" marB="36000" anchor="ctr"/>
                </a:tc>
                <a:tc>
                  <a:txBody>
                    <a:bodyPr/>
                    <a:lstStyle/>
                    <a:p>
                      <a:pPr algn="ctr"/>
                      <a:r>
                        <a:rPr kumimoji="1" lang="en-US" altLang="ja-JP" sz="1200" dirty="0">
                          <a:solidFill>
                            <a:schemeClr val="bg1"/>
                          </a:solidFill>
                          <a:latin typeface="Meiryo UI"/>
                          <a:ea typeface="Meiryo UI"/>
                          <a:cs typeface="Consolas"/>
                        </a:rPr>
                        <a:t>Slope</a:t>
                      </a:r>
                      <a:endParaRPr kumimoji="1" lang="ja-JP" altLang="en-US" sz="1200" dirty="0">
                        <a:solidFill>
                          <a:schemeClr val="bg1"/>
                        </a:solidFill>
                        <a:latin typeface="Meiryo UI"/>
                        <a:ea typeface="Meiryo UI"/>
                        <a:cs typeface="Consolas"/>
                      </a:endParaRPr>
                    </a:p>
                  </a:txBody>
                  <a:tcPr marL="72000" marR="72000" marT="36000" marB="36000" anchor="ctr"/>
                </a:tc>
                <a:tc>
                  <a:txBody>
                    <a:bodyPr/>
                    <a:lstStyle/>
                    <a:p>
                      <a:pPr algn="ctr"/>
                      <a:r>
                        <a:rPr lang="en-US" altLang="ja-JP" sz="1200" dirty="0">
                          <a:solidFill>
                            <a:schemeClr val="bg1"/>
                          </a:solidFill>
                          <a:latin typeface="Meiryo UI"/>
                          <a:ea typeface="Meiryo UI"/>
                          <a:cs typeface="Consolas"/>
                        </a:rPr>
                        <a:t>Offset</a:t>
                      </a:r>
                      <a:endParaRPr kumimoji="1" lang="ja-JP" altLang="en-US" sz="1200" dirty="0">
                        <a:solidFill>
                          <a:schemeClr val="bg1"/>
                        </a:solidFill>
                        <a:latin typeface="Meiryo UI"/>
                        <a:ea typeface="Meiryo UI"/>
                        <a:cs typeface="Consolas"/>
                      </a:endParaRPr>
                    </a:p>
                  </a:txBody>
                  <a:tcPr marL="72000" marR="72000" marT="36000" marB="36000" anchor="ctr"/>
                </a:tc>
                <a:tc>
                  <a:txBody>
                    <a:bodyPr/>
                    <a:lstStyle/>
                    <a:p>
                      <a:pPr algn="ctr"/>
                      <a:r>
                        <a:rPr lang="ja-JP" altLang="en-US" sz="1100" b="0" u="sng">
                          <a:solidFill>
                            <a:schemeClr val="bg1"/>
                          </a:solidFill>
                          <a:latin typeface="Meiryo UI"/>
                          <a:ea typeface="Meiryo UI"/>
                          <a:cs typeface="Consolas"/>
                        </a:rPr>
                        <a:t>H9-H8 [K]</a:t>
                      </a:r>
                      <a:endParaRPr kumimoji="1" lang="ja-JP" altLang="en-US" sz="1100" b="0">
                        <a:solidFill>
                          <a:schemeClr val="bg1"/>
                        </a:solidFill>
                        <a:latin typeface="Meiryo UI"/>
                        <a:ea typeface="Meiryo UI"/>
                        <a:cs typeface="Consolas"/>
                      </a:endParaRPr>
                    </a:p>
                    <a:p>
                      <a:pPr algn="ctr"/>
                      <a:r>
                        <a:rPr lang="ja-JP" altLang="en-US" sz="1050" b="0" u="sng">
                          <a:solidFill>
                            <a:schemeClr val="bg1"/>
                          </a:solidFill>
                          <a:latin typeface="Meiryo UI"/>
                          <a:ea typeface="Meiryo UI"/>
                          <a:cs typeface="Consolas"/>
                        </a:rPr>
                        <a:t>@StdTb.*</a:t>
                      </a:r>
                    </a:p>
                  </a:txBody>
                  <a:tcPr marL="72000" marR="72000" marT="36000" marB="36000" anchor="ctr"/>
                </a:tc>
                <a:tc>
                  <a:txBody>
                    <a:bodyPr/>
                    <a:lstStyle/>
                    <a:p>
                      <a:pPr algn="ctr"/>
                      <a:r>
                        <a:rPr lang="ja-JP" altLang="en-US" sz="1100" b="0" u="sng">
                          <a:solidFill>
                            <a:schemeClr val="bg1"/>
                          </a:solidFill>
                          <a:latin typeface="Meiryo UI"/>
                          <a:ea typeface="Meiryo UI"/>
                          <a:cs typeface="Consolas"/>
                        </a:rPr>
                        <a:t>H9-H8 [K]</a:t>
                      </a:r>
                      <a:endParaRPr kumimoji="1" lang="ja-JP" altLang="en-US" sz="1200" b="0">
                        <a:solidFill>
                          <a:schemeClr val="bg1"/>
                        </a:solidFill>
                        <a:latin typeface="Meiryo UI"/>
                        <a:ea typeface="Meiryo UI"/>
                        <a:cs typeface="Consolas"/>
                      </a:endParaRPr>
                    </a:p>
                    <a:p>
                      <a:pPr algn="ctr"/>
                      <a:r>
                        <a:rPr lang="ja-JP" altLang="en-US" sz="1050" b="0" u="sng">
                          <a:solidFill>
                            <a:schemeClr val="bg1"/>
                          </a:solidFill>
                          <a:latin typeface="Meiryo UI"/>
                          <a:ea typeface="Meiryo UI"/>
                          <a:cs typeface="Consolas"/>
                        </a:rPr>
                        <a:t>@220K</a:t>
                      </a:r>
                    </a:p>
                  </a:txBody>
                  <a:tcPr marL="72000" marR="72000" marT="36000" marB="36000" anchor="ctr"/>
                </a:tc>
                <a:tc>
                  <a:txBody>
                    <a:bodyPr/>
                    <a:lstStyle/>
                    <a:p>
                      <a:pPr algn="ctr"/>
                      <a:r>
                        <a:rPr lang="ja-JP" altLang="en-US" sz="1100" b="0" u="sng">
                          <a:solidFill>
                            <a:schemeClr val="bg1"/>
                          </a:solidFill>
                          <a:latin typeface="Meiryo UI"/>
                          <a:ea typeface="Meiryo UI"/>
                          <a:cs typeface="Consolas"/>
                        </a:rPr>
                        <a:t>H9-H8 [K]</a:t>
                      </a:r>
                      <a:endParaRPr kumimoji="1" lang="ja-JP" altLang="en-US" sz="1050" b="0">
                        <a:solidFill>
                          <a:schemeClr val="bg1"/>
                        </a:solidFill>
                        <a:latin typeface="Meiryo UI"/>
                        <a:ea typeface="Meiryo UI"/>
                        <a:cs typeface="Consolas"/>
                      </a:endParaRPr>
                    </a:p>
                    <a:p>
                      <a:pPr algn="ctr"/>
                      <a:r>
                        <a:rPr lang="ja-JP" altLang="en-US" sz="1050" b="0" u="sng">
                          <a:solidFill>
                            <a:schemeClr val="bg1"/>
                          </a:solidFill>
                          <a:latin typeface="Meiryo UI"/>
                          <a:ea typeface="Meiryo UI"/>
                          <a:cs typeface="Consolas"/>
                        </a:rPr>
                        <a:t>@250K</a:t>
                      </a:r>
                    </a:p>
                  </a:txBody>
                  <a:tcPr marL="72000" marR="72000" marT="36000" marB="36000" anchor="ctr"/>
                </a:tc>
                <a:tc>
                  <a:txBody>
                    <a:bodyPr/>
                    <a:lstStyle/>
                    <a:p>
                      <a:pPr algn="ctr"/>
                      <a:r>
                        <a:rPr lang="ja-JP" altLang="en-US" sz="1100" b="0" u="sng">
                          <a:solidFill>
                            <a:schemeClr val="bg1"/>
                          </a:solidFill>
                          <a:latin typeface="Meiryo UI"/>
                          <a:ea typeface="Meiryo UI"/>
                          <a:cs typeface="Consolas"/>
                        </a:rPr>
                        <a:t>H9-H8 [K]</a:t>
                      </a:r>
                      <a:endParaRPr kumimoji="1" lang="ja-JP" altLang="en-US" sz="1100" b="0">
                        <a:solidFill>
                          <a:schemeClr val="bg1"/>
                        </a:solidFill>
                        <a:latin typeface="Meiryo UI"/>
                        <a:ea typeface="Meiryo UI"/>
                        <a:cs typeface="Consolas"/>
                      </a:endParaRPr>
                    </a:p>
                    <a:p>
                      <a:pPr algn="ctr"/>
                      <a:r>
                        <a:rPr lang="ja-JP" altLang="en-US" sz="1050" b="0" u="sng">
                          <a:solidFill>
                            <a:schemeClr val="bg1"/>
                          </a:solidFill>
                          <a:latin typeface="Meiryo UI"/>
                          <a:ea typeface="Meiryo UI"/>
                          <a:cs typeface="Consolas"/>
                        </a:rPr>
                        <a:t>@290K</a:t>
                      </a:r>
                    </a:p>
                  </a:txBody>
                  <a:tcPr marL="72000" marR="72000" marT="36000" marB="36000" anchor="ctr"/>
                </a:tc>
                <a:extLst>
                  <a:ext uri="{0D108BD9-81ED-4DB2-BD59-A6C34878D82A}">
                    <a16:rowId xmlns:a16="http://schemas.microsoft.com/office/drawing/2014/main" val="10000"/>
                  </a:ext>
                </a:extLst>
              </a:tr>
              <a:tr h="284500">
                <a:tc>
                  <a:txBody>
                    <a:bodyPr/>
                    <a:lstStyle/>
                    <a:p>
                      <a:pPr algn="ctr"/>
                      <a:r>
                        <a:rPr lang="ja-JP" altLang="en-US" sz="1200" dirty="0">
                          <a:solidFill>
                            <a:srgbClr val="000000"/>
                          </a:solidFill>
                          <a:latin typeface="Meiryo UI"/>
                          <a:ea typeface="Meiryo UI"/>
                          <a:cs typeface="Consolas"/>
                        </a:rPr>
                        <a:t>B07</a:t>
                      </a:r>
                      <a:endParaRPr kumimoji="1" lang="ja-JP" altLang="en-US" sz="1400" dirty="0">
                        <a:latin typeface="Meiryo UI"/>
                        <a:ea typeface="Meiryo UI"/>
                        <a:cs typeface="Consolas"/>
                      </a:endParaRPr>
                    </a:p>
                  </a:txBody>
                  <a:tcPr marL="72000" marR="72000" marT="36000" marB="3600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0.99118</a:t>
                      </a:r>
                    </a:p>
                  </a:txBody>
                  <a:tcPr marL="9525" marR="9525" marT="9525" marB="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2.70964</a:t>
                      </a:r>
                    </a:p>
                  </a:txBody>
                  <a:tcPr marL="9525" marR="9525" marT="9525" marB="0" anchor="ctr"/>
                </a:tc>
                <a:tc>
                  <a:txBody>
                    <a:bodyPr/>
                    <a:lstStyle/>
                    <a:p>
                      <a:pPr algn="ctr"/>
                      <a:r>
                        <a:rPr lang="ja-JP" altLang="en-US" sz="1100" dirty="0">
                          <a:solidFill>
                            <a:srgbClr val="000000"/>
                          </a:solidFill>
                          <a:latin typeface="Meiryo UI"/>
                          <a:ea typeface="Meiryo UI"/>
                          <a:cs typeface="Arial"/>
                        </a:rPr>
                        <a:t>0.19 </a:t>
                      </a:r>
                      <a:r>
                        <a:rPr lang="en-US" altLang="ja-JP" sz="900" baseline="0" dirty="0">
                          <a:solidFill>
                            <a:srgbClr val="000000"/>
                          </a:solidFill>
                          <a:latin typeface="Meiryo UI"/>
                          <a:ea typeface="Meiryo UI"/>
                          <a:cs typeface="Arial"/>
                        </a:rPr>
                        <a:t>@285.95K</a:t>
                      </a:r>
                      <a:endParaRPr kumimoji="1" lang="ja-JP" altLang="en-US" sz="1400" baseline="0" dirty="0">
                        <a:latin typeface="Meiryo UI"/>
                        <a:ea typeface="Meiryo UI"/>
                        <a:cs typeface="Arial"/>
                      </a:endParaRPr>
                    </a:p>
                  </a:txBody>
                  <a:tcPr marL="72000" marR="72000" marT="36000" marB="3600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0.77</a:t>
                      </a:r>
                    </a:p>
                  </a:txBody>
                  <a:tcPr marL="9525" marR="9525" marT="9525" marB="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0.51</a:t>
                      </a:r>
                    </a:p>
                  </a:txBody>
                  <a:tcPr marL="9525" marR="9525" marT="9525" marB="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0.15</a:t>
                      </a:r>
                    </a:p>
                  </a:txBody>
                  <a:tcPr marL="9525" marR="9525" marT="9525" marB="0" anchor="ctr"/>
                </a:tc>
                <a:extLst>
                  <a:ext uri="{0D108BD9-81ED-4DB2-BD59-A6C34878D82A}">
                    <a16:rowId xmlns:a16="http://schemas.microsoft.com/office/drawing/2014/main" val="10001"/>
                  </a:ext>
                </a:extLst>
              </a:tr>
              <a:tr h="284500">
                <a:tc>
                  <a:txBody>
                    <a:bodyPr/>
                    <a:lstStyle/>
                    <a:p>
                      <a:pPr algn="ctr"/>
                      <a:r>
                        <a:rPr lang="ja-JP" altLang="en-US" sz="1200">
                          <a:solidFill>
                            <a:srgbClr val="000000"/>
                          </a:solidFill>
                          <a:latin typeface="Meiryo UI"/>
                          <a:ea typeface="Meiryo UI"/>
                          <a:cs typeface="Consolas"/>
                        </a:rPr>
                        <a:t>B08</a:t>
                      </a:r>
                      <a:endParaRPr kumimoji="1" lang="ja-JP" altLang="en-US" sz="1400">
                        <a:latin typeface="Meiryo UI"/>
                        <a:ea typeface="Meiryo UI"/>
                        <a:cs typeface="Consolas"/>
                      </a:endParaRPr>
                    </a:p>
                  </a:txBody>
                  <a:tcPr marL="72000" marR="72000" marT="36000" marB="3600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0.99759</a:t>
                      </a:r>
                    </a:p>
                  </a:txBody>
                  <a:tcPr marL="9525" marR="9525" marT="9525" marB="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0.55558</a:t>
                      </a:r>
                    </a:p>
                  </a:txBody>
                  <a:tcPr marL="9525" marR="9525" marT="9525" marB="0" anchor="ctr"/>
                </a:tc>
                <a:tc>
                  <a:txBody>
                    <a:bodyPr/>
                    <a:lstStyle/>
                    <a:p>
                      <a:pPr algn="ctr"/>
                      <a:r>
                        <a:rPr lang="ja-JP" altLang="en-US" sz="1100" dirty="0">
                          <a:solidFill>
                            <a:srgbClr val="000000"/>
                          </a:solidFill>
                          <a:latin typeface="Meiryo UI"/>
                          <a:ea typeface="Meiryo UI"/>
                          <a:cs typeface="Arial"/>
                        </a:rPr>
                        <a:t>-0.01 </a:t>
                      </a:r>
                      <a:r>
                        <a:rPr lang="en-US" altLang="ja-JP" sz="900" baseline="0" dirty="0">
                          <a:solidFill>
                            <a:srgbClr val="000000"/>
                          </a:solidFill>
                          <a:latin typeface="Meiryo UI"/>
                          <a:ea typeface="Meiryo UI"/>
                          <a:cs typeface="Arial"/>
                        </a:rPr>
                        <a:t>@234.65K</a:t>
                      </a:r>
                      <a:endParaRPr kumimoji="1" lang="ja-JP" altLang="en-US" sz="1400" dirty="0">
                        <a:latin typeface="Meiryo UI"/>
                        <a:ea typeface="Meiryo UI"/>
                        <a:cs typeface="Arial"/>
                      </a:endParaRPr>
                    </a:p>
                  </a:txBody>
                  <a:tcPr marL="72000" marR="72000" marT="36000" marB="3600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0.03</a:t>
                      </a:r>
                    </a:p>
                  </a:txBody>
                  <a:tcPr marL="9525" marR="9525" marT="9525" marB="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-0.05</a:t>
                      </a:r>
                    </a:p>
                  </a:txBody>
                  <a:tcPr marL="9525" marR="9525" marT="9525" marB="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-0.14</a:t>
                      </a:r>
                    </a:p>
                  </a:txBody>
                  <a:tcPr marL="9525" marR="9525" marT="9525" marB="0" anchor="ctr"/>
                </a:tc>
                <a:extLst>
                  <a:ext uri="{0D108BD9-81ED-4DB2-BD59-A6C34878D82A}">
                    <a16:rowId xmlns:a16="http://schemas.microsoft.com/office/drawing/2014/main" val="10002"/>
                  </a:ext>
                </a:extLst>
              </a:tr>
              <a:tr h="284500">
                <a:tc>
                  <a:txBody>
                    <a:bodyPr/>
                    <a:lstStyle/>
                    <a:p>
                      <a:pPr algn="ctr"/>
                      <a:r>
                        <a:rPr lang="ja-JP" altLang="en-US" sz="1200">
                          <a:solidFill>
                            <a:srgbClr val="000000"/>
                          </a:solidFill>
                          <a:latin typeface="Meiryo UI"/>
                          <a:ea typeface="Meiryo UI"/>
                          <a:cs typeface="Consolas"/>
                        </a:rPr>
                        <a:t>B09</a:t>
                      </a:r>
                      <a:endParaRPr kumimoji="1" lang="ja-JP" altLang="en-US" sz="1400">
                        <a:latin typeface="Meiryo UI"/>
                        <a:ea typeface="Meiryo UI"/>
                        <a:cs typeface="Consolas"/>
                      </a:endParaRPr>
                    </a:p>
                  </a:txBody>
                  <a:tcPr marL="72000" marR="72000" marT="36000" marB="3600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1.00486</a:t>
                      </a:r>
                    </a:p>
                  </a:txBody>
                  <a:tcPr marL="9525" marR="9525" marT="9525" marB="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-0.80853</a:t>
                      </a:r>
                    </a:p>
                  </a:txBody>
                  <a:tcPr marL="9525" marR="9525" marT="9525" marB="0" anchor="ctr"/>
                </a:tc>
                <a:tc>
                  <a:txBody>
                    <a:bodyPr/>
                    <a:lstStyle/>
                    <a:p>
                      <a:pPr algn="ctr"/>
                      <a:r>
                        <a:rPr lang="ja-JP" altLang="en-US" sz="1100" dirty="0">
                          <a:solidFill>
                            <a:srgbClr val="000000"/>
                          </a:solidFill>
                          <a:latin typeface="Meiryo UI"/>
                          <a:ea typeface="Meiryo UI"/>
                          <a:cs typeface="Arial"/>
                        </a:rPr>
                        <a:t>0.38 </a:t>
                      </a:r>
                      <a:r>
                        <a:rPr kumimoji="1" lang="en-US" altLang="ja-JP" sz="900" b="0" i="0" u="none" strike="noStrike" kern="1200" cap="none" spc="0" normalizeH="0" baseline="0" noProof="0" dirty="0">
                          <a:ln>
                            <a:noFill/>
                          </a:ln>
                          <a:solidFill>
                            <a:srgbClr val="000000"/>
                          </a:solidFill>
                          <a:effectLst/>
                          <a:uLnTx/>
                          <a:uFillTx/>
                          <a:latin typeface="Meiryo UI"/>
                          <a:ea typeface="Meiryo UI"/>
                          <a:cs typeface="Arial"/>
                        </a:rPr>
                        <a:t>@243.85K</a:t>
                      </a:r>
                      <a:endParaRPr kumimoji="1" lang="ja-JP" altLang="en-US" sz="1400" dirty="0">
                        <a:latin typeface="Meiryo UI"/>
                        <a:ea typeface="Meiryo UI"/>
                        <a:cs typeface="Arial"/>
                      </a:endParaRPr>
                    </a:p>
                  </a:txBody>
                  <a:tcPr marL="72000" marR="72000" marT="36000" marB="3600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0.26</a:t>
                      </a:r>
                    </a:p>
                  </a:txBody>
                  <a:tcPr marL="9525" marR="9525" marT="9525" marB="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0.41</a:t>
                      </a:r>
                    </a:p>
                  </a:txBody>
                  <a:tcPr marL="9525" marR="9525" marT="9525" marB="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0.60</a:t>
                      </a:r>
                    </a:p>
                  </a:txBody>
                  <a:tcPr marL="9525" marR="9525" marT="9525" marB="0" anchor="ctr"/>
                </a:tc>
                <a:extLst>
                  <a:ext uri="{0D108BD9-81ED-4DB2-BD59-A6C34878D82A}">
                    <a16:rowId xmlns:a16="http://schemas.microsoft.com/office/drawing/2014/main" val="10003"/>
                  </a:ext>
                </a:extLst>
              </a:tr>
              <a:tr h="284500">
                <a:tc>
                  <a:txBody>
                    <a:bodyPr/>
                    <a:lstStyle/>
                    <a:p>
                      <a:pPr algn="ctr"/>
                      <a:r>
                        <a:rPr lang="ja-JP" altLang="en-US" sz="1200">
                          <a:solidFill>
                            <a:srgbClr val="000000"/>
                          </a:solidFill>
                          <a:latin typeface="Meiryo UI"/>
                          <a:ea typeface="Meiryo UI"/>
                          <a:cs typeface="Consolas"/>
                        </a:rPr>
                        <a:t>B10</a:t>
                      </a:r>
                      <a:endParaRPr kumimoji="1" lang="ja-JP" altLang="en-US" sz="1400">
                        <a:latin typeface="Meiryo UI"/>
                        <a:ea typeface="Meiryo UI"/>
                        <a:cs typeface="Consolas"/>
                      </a:endParaRPr>
                    </a:p>
                  </a:txBody>
                  <a:tcPr marL="72000" marR="72000" marT="36000" marB="3600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0.99805</a:t>
                      </a:r>
                    </a:p>
                  </a:txBody>
                  <a:tcPr marL="9525" marR="9525" marT="9525" marB="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0.51075</a:t>
                      </a:r>
                    </a:p>
                  </a:txBody>
                  <a:tcPr marL="9525" marR="9525" marT="9525" marB="0" anchor="ctr"/>
                </a:tc>
                <a:tc>
                  <a:txBody>
                    <a:bodyPr/>
                    <a:lstStyle/>
                    <a:p>
                      <a:pPr algn="ctr"/>
                      <a:r>
                        <a:rPr lang="ja-JP" altLang="en-US" sz="1100" dirty="0">
                          <a:solidFill>
                            <a:srgbClr val="000000"/>
                          </a:solidFill>
                          <a:latin typeface="Meiryo UI"/>
                          <a:ea typeface="Meiryo UI"/>
                          <a:cs typeface="Arial"/>
                        </a:rPr>
                        <a:t>0.0</a:t>
                      </a:r>
                      <a:r>
                        <a:rPr lang="en-US" altLang="ja-JP" sz="1100" dirty="0">
                          <a:solidFill>
                            <a:srgbClr val="000000"/>
                          </a:solidFill>
                          <a:latin typeface="Meiryo UI"/>
                          <a:ea typeface="Meiryo UI"/>
                          <a:cs typeface="Arial"/>
                        </a:rPr>
                        <a:t>2</a:t>
                      </a:r>
                      <a:r>
                        <a:rPr lang="ja-JP" altLang="en-US" sz="1100" dirty="0">
                          <a:solidFill>
                            <a:srgbClr val="000000"/>
                          </a:solidFill>
                          <a:latin typeface="Meiryo UI"/>
                          <a:ea typeface="Meiryo UI"/>
                          <a:cs typeface="Arial"/>
                        </a:rPr>
                        <a:t> </a:t>
                      </a:r>
                      <a:r>
                        <a:rPr kumimoji="1" lang="en-US" altLang="ja-JP" sz="900" b="0" i="0" u="none" strike="noStrike" kern="1200" cap="none" spc="0" normalizeH="0" baseline="0" noProof="0" dirty="0">
                          <a:ln>
                            <a:noFill/>
                          </a:ln>
                          <a:solidFill>
                            <a:srgbClr val="000000"/>
                          </a:solidFill>
                          <a:effectLst/>
                          <a:uLnTx/>
                          <a:uFillTx/>
                          <a:latin typeface="Meiryo UI"/>
                          <a:ea typeface="Meiryo UI"/>
                          <a:cs typeface="Arial"/>
                        </a:rPr>
                        <a:t>@254.59K</a:t>
                      </a:r>
                      <a:endParaRPr kumimoji="1" lang="ja-JP" altLang="en-US" sz="1400" dirty="0">
                        <a:latin typeface="Meiryo UI"/>
                        <a:ea typeface="Meiryo UI"/>
                        <a:cs typeface="Arial"/>
                      </a:endParaRPr>
                    </a:p>
                  </a:txBody>
                  <a:tcPr marL="72000" marR="72000" marT="36000" marB="3600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0.08</a:t>
                      </a:r>
                    </a:p>
                  </a:txBody>
                  <a:tcPr marL="9525" marR="9525" marT="9525" marB="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0.02</a:t>
                      </a:r>
                    </a:p>
                  </a:txBody>
                  <a:tcPr marL="9525" marR="9525" marT="9525" marB="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-0.05</a:t>
                      </a:r>
                    </a:p>
                  </a:txBody>
                  <a:tcPr marL="9525" marR="9525" marT="9525" marB="0" anchor="ctr"/>
                </a:tc>
                <a:extLst>
                  <a:ext uri="{0D108BD9-81ED-4DB2-BD59-A6C34878D82A}">
                    <a16:rowId xmlns:a16="http://schemas.microsoft.com/office/drawing/2014/main" val="10004"/>
                  </a:ext>
                </a:extLst>
              </a:tr>
              <a:tr h="284500">
                <a:tc>
                  <a:txBody>
                    <a:bodyPr/>
                    <a:lstStyle/>
                    <a:p>
                      <a:pPr algn="ctr"/>
                      <a:r>
                        <a:rPr lang="ja-JP" altLang="en-US" sz="1200" dirty="0">
                          <a:solidFill>
                            <a:srgbClr val="000000"/>
                          </a:solidFill>
                          <a:latin typeface="Meiryo UI"/>
                          <a:ea typeface="Meiryo UI"/>
                          <a:cs typeface="Consolas"/>
                        </a:rPr>
                        <a:t>B11</a:t>
                      </a:r>
                      <a:endParaRPr kumimoji="1" lang="ja-JP" altLang="en-US" sz="1400" dirty="0">
                        <a:latin typeface="Meiryo UI"/>
                        <a:ea typeface="Meiryo UI"/>
                        <a:cs typeface="Consolas"/>
                      </a:endParaRPr>
                    </a:p>
                  </a:txBody>
                  <a:tcPr marL="72000" marR="72000" marT="36000" marB="3600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0.99893</a:t>
                      </a:r>
                    </a:p>
                  </a:txBody>
                  <a:tcPr marL="9525" marR="9525" marT="9525" marB="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0.28697</a:t>
                      </a:r>
                    </a:p>
                  </a:txBody>
                  <a:tcPr marL="9525" marR="9525" marT="9525" marB="0" anchor="ctr"/>
                </a:tc>
                <a:tc>
                  <a:txBody>
                    <a:bodyPr/>
                    <a:lstStyle/>
                    <a:p>
                      <a:pPr algn="ctr"/>
                      <a:r>
                        <a:rPr lang="ja-JP" altLang="en-US" sz="1100" dirty="0">
                          <a:solidFill>
                            <a:srgbClr val="000000"/>
                          </a:solidFill>
                          <a:latin typeface="Meiryo UI"/>
                          <a:ea typeface="Meiryo UI"/>
                          <a:cs typeface="Arial"/>
                        </a:rPr>
                        <a:t>-0.0</a:t>
                      </a:r>
                      <a:r>
                        <a:rPr lang="en-US" altLang="ja-JP" sz="1100" dirty="0">
                          <a:solidFill>
                            <a:srgbClr val="000000"/>
                          </a:solidFill>
                          <a:latin typeface="Meiryo UI"/>
                          <a:ea typeface="Meiryo UI"/>
                          <a:cs typeface="Arial"/>
                        </a:rPr>
                        <a:t>2</a:t>
                      </a:r>
                      <a:r>
                        <a:rPr lang="ja-JP" altLang="en-US" sz="1100" dirty="0">
                          <a:solidFill>
                            <a:srgbClr val="000000"/>
                          </a:solidFill>
                          <a:latin typeface="Meiryo UI"/>
                          <a:ea typeface="Meiryo UI"/>
                          <a:cs typeface="Arial"/>
                        </a:rPr>
                        <a:t> </a:t>
                      </a:r>
                      <a:r>
                        <a:rPr kumimoji="1" lang="en-US" altLang="ja-JP" sz="900" b="0" i="0" u="none" strike="noStrike" kern="1200" cap="none" spc="0" normalizeH="0" baseline="0" noProof="0" dirty="0">
                          <a:ln>
                            <a:noFill/>
                          </a:ln>
                          <a:solidFill>
                            <a:srgbClr val="000000"/>
                          </a:solidFill>
                          <a:effectLst/>
                          <a:uLnTx/>
                          <a:uFillTx/>
                          <a:latin typeface="Meiryo UI"/>
                          <a:ea typeface="Meiryo UI"/>
                          <a:cs typeface="Arial"/>
                        </a:rPr>
                        <a:t>@283.82K</a:t>
                      </a:r>
                      <a:endParaRPr kumimoji="1" lang="ja-JP" altLang="en-US" sz="1400" dirty="0">
                        <a:latin typeface="Meiryo UI"/>
                        <a:ea typeface="Meiryo UI"/>
                        <a:cs typeface="Arial"/>
                      </a:endParaRPr>
                    </a:p>
                  </a:txBody>
                  <a:tcPr marL="72000" marR="72000" marT="36000" marB="3600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0.05</a:t>
                      </a:r>
                    </a:p>
                  </a:txBody>
                  <a:tcPr marL="9525" marR="9525" marT="9525" marB="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0.02</a:t>
                      </a:r>
                    </a:p>
                  </a:txBody>
                  <a:tcPr marL="9525" marR="9525" marT="9525" marB="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-0.02</a:t>
                      </a:r>
                    </a:p>
                  </a:txBody>
                  <a:tcPr marL="9525" marR="9525" marT="9525" marB="0" anchor="ctr"/>
                </a:tc>
                <a:extLst>
                  <a:ext uri="{0D108BD9-81ED-4DB2-BD59-A6C34878D82A}">
                    <a16:rowId xmlns:a16="http://schemas.microsoft.com/office/drawing/2014/main" val="10005"/>
                  </a:ext>
                </a:extLst>
              </a:tr>
              <a:tr h="284500">
                <a:tc>
                  <a:txBody>
                    <a:bodyPr/>
                    <a:lstStyle/>
                    <a:p>
                      <a:pPr algn="ctr"/>
                      <a:r>
                        <a:rPr lang="ja-JP" altLang="en-US" sz="1200">
                          <a:solidFill>
                            <a:srgbClr val="000000"/>
                          </a:solidFill>
                          <a:latin typeface="Meiryo UI"/>
                          <a:ea typeface="Meiryo UI"/>
                          <a:cs typeface="Consolas"/>
                        </a:rPr>
                        <a:t>B12</a:t>
                      </a:r>
                      <a:endParaRPr kumimoji="1" lang="ja-JP" altLang="en-US" sz="1400">
                        <a:latin typeface="Meiryo UI"/>
                        <a:ea typeface="Meiryo UI"/>
                        <a:cs typeface="Consolas"/>
                      </a:endParaRPr>
                    </a:p>
                  </a:txBody>
                  <a:tcPr marL="72000" marR="72000" marT="36000" marB="3600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0.99738</a:t>
                      </a:r>
                    </a:p>
                  </a:txBody>
                  <a:tcPr marL="9525" marR="9525" marT="9525" marB="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0.63064</a:t>
                      </a:r>
                    </a:p>
                  </a:txBody>
                  <a:tcPr marL="9525" marR="9525" marT="9525" marB="0" anchor="ctr"/>
                </a:tc>
                <a:tc>
                  <a:txBody>
                    <a:bodyPr/>
                    <a:lstStyle/>
                    <a:p>
                      <a:pPr algn="ctr"/>
                      <a:r>
                        <a:rPr lang="ja-JP" altLang="en-US" sz="1100" dirty="0">
                          <a:solidFill>
                            <a:srgbClr val="000000"/>
                          </a:solidFill>
                          <a:latin typeface="Meiryo UI"/>
                          <a:ea typeface="Meiryo UI"/>
                          <a:cs typeface="Arial"/>
                        </a:rPr>
                        <a:t>-0.0</a:t>
                      </a:r>
                      <a:r>
                        <a:rPr lang="en-US" altLang="ja-JP" sz="1100" dirty="0">
                          <a:solidFill>
                            <a:srgbClr val="000000"/>
                          </a:solidFill>
                          <a:latin typeface="Meiryo UI"/>
                          <a:ea typeface="Meiryo UI"/>
                          <a:cs typeface="Arial"/>
                        </a:rPr>
                        <a:t>5</a:t>
                      </a:r>
                      <a:r>
                        <a:rPr lang="ja-JP" altLang="en-US" sz="1100" dirty="0">
                          <a:solidFill>
                            <a:srgbClr val="000000"/>
                          </a:solidFill>
                          <a:latin typeface="Meiryo UI"/>
                          <a:ea typeface="Meiryo UI"/>
                          <a:cs typeface="Arial"/>
                        </a:rPr>
                        <a:t> </a:t>
                      </a:r>
                      <a:r>
                        <a:rPr kumimoji="1" lang="en-US" altLang="ja-JP" sz="900" b="0" i="0" u="none" strike="noStrike" kern="1200" cap="none" spc="0" normalizeH="0" baseline="0" noProof="0" dirty="0">
                          <a:ln>
                            <a:noFill/>
                          </a:ln>
                          <a:solidFill>
                            <a:srgbClr val="000000"/>
                          </a:solidFill>
                          <a:effectLst/>
                          <a:uLnTx/>
                          <a:uFillTx/>
                          <a:latin typeface="Meiryo UI"/>
                          <a:ea typeface="Meiryo UI"/>
                          <a:cs typeface="Arial"/>
                        </a:rPr>
                        <a:t>@259.45K</a:t>
                      </a:r>
                      <a:endParaRPr kumimoji="1" lang="ja-JP" altLang="en-US" sz="1400" dirty="0">
                        <a:latin typeface="Meiryo UI"/>
                        <a:ea typeface="Meiryo UI"/>
                        <a:cs typeface="Arial"/>
                      </a:endParaRPr>
                    </a:p>
                  </a:txBody>
                  <a:tcPr marL="72000" marR="72000" marT="36000" marB="3600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0.06</a:t>
                      </a:r>
                    </a:p>
                  </a:txBody>
                  <a:tcPr marL="9525" marR="9525" marT="9525" marB="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-0.02</a:t>
                      </a:r>
                    </a:p>
                  </a:txBody>
                  <a:tcPr marL="9525" marR="9525" marT="9525" marB="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-0.13</a:t>
                      </a:r>
                    </a:p>
                  </a:txBody>
                  <a:tcPr marL="9525" marR="9525" marT="9525" marB="0" anchor="ctr"/>
                </a:tc>
                <a:extLst>
                  <a:ext uri="{0D108BD9-81ED-4DB2-BD59-A6C34878D82A}">
                    <a16:rowId xmlns:a16="http://schemas.microsoft.com/office/drawing/2014/main" val="10006"/>
                  </a:ext>
                </a:extLst>
              </a:tr>
              <a:tr h="284500">
                <a:tc>
                  <a:txBody>
                    <a:bodyPr/>
                    <a:lstStyle/>
                    <a:p>
                      <a:pPr algn="ctr"/>
                      <a:r>
                        <a:rPr lang="ja-JP" altLang="en-US" sz="1200">
                          <a:solidFill>
                            <a:srgbClr val="000000"/>
                          </a:solidFill>
                          <a:latin typeface="Meiryo UI"/>
                          <a:ea typeface="Meiryo UI"/>
                          <a:cs typeface="Consolas"/>
                        </a:rPr>
                        <a:t>B13</a:t>
                      </a:r>
                      <a:endParaRPr kumimoji="1" lang="ja-JP" altLang="en-US" sz="1400">
                        <a:latin typeface="Meiryo UI"/>
                        <a:ea typeface="Meiryo UI"/>
                        <a:cs typeface="Consolas"/>
                      </a:endParaRPr>
                    </a:p>
                  </a:txBody>
                  <a:tcPr marL="72000" marR="72000" marT="36000" marB="3600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1.00129</a:t>
                      </a:r>
                    </a:p>
                  </a:txBody>
                  <a:tcPr marL="9525" marR="9525" marT="9525" marB="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-0.41459</a:t>
                      </a:r>
                    </a:p>
                  </a:txBody>
                  <a:tcPr marL="9525" marR="9525" marT="9525" marB="0" anchor="ctr"/>
                </a:tc>
                <a:tc>
                  <a:txBody>
                    <a:bodyPr/>
                    <a:lstStyle/>
                    <a:p>
                      <a:pPr algn="ctr"/>
                      <a:r>
                        <a:rPr lang="ja-JP" altLang="en-US" sz="1100" dirty="0">
                          <a:solidFill>
                            <a:srgbClr val="000000"/>
                          </a:solidFill>
                          <a:latin typeface="Meiryo UI"/>
                          <a:ea typeface="Meiryo UI"/>
                          <a:cs typeface="Arial"/>
                        </a:rPr>
                        <a:t>-0.0</a:t>
                      </a:r>
                      <a:r>
                        <a:rPr lang="en-US" altLang="ja-JP" sz="1100" dirty="0">
                          <a:solidFill>
                            <a:srgbClr val="000000"/>
                          </a:solidFill>
                          <a:latin typeface="Meiryo UI"/>
                          <a:ea typeface="Meiryo UI"/>
                          <a:cs typeface="Arial"/>
                        </a:rPr>
                        <a:t>5</a:t>
                      </a:r>
                      <a:r>
                        <a:rPr lang="ja-JP" altLang="en-US" sz="1100" dirty="0">
                          <a:solidFill>
                            <a:srgbClr val="000000"/>
                          </a:solidFill>
                          <a:latin typeface="Meiryo UI"/>
                          <a:ea typeface="Meiryo UI"/>
                          <a:cs typeface="Arial"/>
                        </a:rPr>
                        <a:t> </a:t>
                      </a:r>
                      <a:r>
                        <a:rPr kumimoji="1" lang="en-US" altLang="ja-JP" sz="900" b="0" i="0" u="none" strike="noStrike" kern="1200" cap="none" spc="0" normalizeH="0" baseline="0" noProof="0" dirty="0">
                          <a:ln>
                            <a:noFill/>
                          </a:ln>
                          <a:solidFill>
                            <a:srgbClr val="000000"/>
                          </a:solidFill>
                          <a:effectLst/>
                          <a:uLnTx/>
                          <a:uFillTx/>
                          <a:latin typeface="Meiryo UI"/>
                          <a:ea typeface="Meiryo UI"/>
                          <a:cs typeface="Arial"/>
                        </a:rPr>
                        <a:t>@286.18K</a:t>
                      </a:r>
                      <a:endParaRPr kumimoji="1" lang="ja-JP" altLang="en-US" sz="1400" dirty="0">
                        <a:latin typeface="Meiryo UI"/>
                        <a:ea typeface="Meiryo UI"/>
                        <a:cs typeface="Arial"/>
                      </a:endParaRPr>
                    </a:p>
                  </a:txBody>
                  <a:tcPr marL="72000" marR="72000" marT="36000" marB="3600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-0.13</a:t>
                      </a:r>
                    </a:p>
                  </a:txBody>
                  <a:tcPr marL="9525" marR="9525" marT="9525" marB="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-0.09</a:t>
                      </a:r>
                    </a:p>
                  </a:txBody>
                  <a:tcPr marL="9525" marR="9525" marT="9525" marB="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-0.04</a:t>
                      </a:r>
                    </a:p>
                  </a:txBody>
                  <a:tcPr marL="9525" marR="9525" marT="9525" marB="0" anchor="ctr"/>
                </a:tc>
                <a:extLst>
                  <a:ext uri="{0D108BD9-81ED-4DB2-BD59-A6C34878D82A}">
                    <a16:rowId xmlns:a16="http://schemas.microsoft.com/office/drawing/2014/main" val="10007"/>
                  </a:ext>
                </a:extLst>
              </a:tr>
              <a:tr h="284500">
                <a:tc>
                  <a:txBody>
                    <a:bodyPr/>
                    <a:lstStyle/>
                    <a:p>
                      <a:pPr algn="ctr"/>
                      <a:r>
                        <a:rPr lang="ja-JP" altLang="en-US" sz="1200">
                          <a:solidFill>
                            <a:srgbClr val="000000"/>
                          </a:solidFill>
                          <a:latin typeface="Meiryo UI"/>
                          <a:ea typeface="Meiryo UI"/>
                          <a:cs typeface="Consolas"/>
                        </a:rPr>
                        <a:t>B14</a:t>
                      </a:r>
                      <a:endParaRPr kumimoji="1" lang="ja-JP" altLang="en-US" sz="1400">
                        <a:latin typeface="Meiryo UI"/>
                        <a:ea typeface="Meiryo UI"/>
                        <a:cs typeface="Consolas"/>
                      </a:endParaRPr>
                    </a:p>
                  </a:txBody>
                  <a:tcPr marL="72000" marR="72000" marT="36000" marB="3600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0.99766</a:t>
                      </a:r>
                    </a:p>
                  </a:txBody>
                  <a:tcPr marL="9525" marR="9525" marT="9525" marB="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0.6151</a:t>
                      </a:r>
                    </a:p>
                  </a:txBody>
                  <a:tcPr marL="9525" marR="9525" marT="9525" marB="0" anchor="ctr"/>
                </a:tc>
                <a:tc>
                  <a:txBody>
                    <a:bodyPr/>
                    <a:lstStyle/>
                    <a:p>
                      <a:pPr algn="ctr"/>
                      <a:r>
                        <a:rPr lang="ja-JP" altLang="en-US" sz="1100" dirty="0">
                          <a:solidFill>
                            <a:srgbClr val="000000"/>
                          </a:solidFill>
                          <a:latin typeface="Meiryo UI"/>
                          <a:ea typeface="Meiryo UI"/>
                          <a:cs typeface="Arial"/>
                        </a:rPr>
                        <a:t>-0.05 </a:t>
                      </a:r>
                      <a:r>
                        <a:rPr kumimoji="1" lang="en-US" altLang="ja-JP" sz="900" b="0" i="0" u="none" strike="noStrike" kern="1200" cap="none" spc="0" normalizeH="0" baseline="0" noProof="0" dirty="0">
                          <a:ln>
                            <a:noFill/>
                          </a:ln>
                          <a:solidFill>
                            <a:srgbClr val="000000"/>
                          </a:solidFill>
                          <a:effectLst/>
                          <a:uLnTx/>
                          <a:uFillTx/>
                          <a:latin typeface="Meiryo UI"/>
                          <a:ea typeface="Meiryo UI"/>
                          <a:cs typeface="Arial"/>
                        </a:rPr>
                        <a:t>@286.10K</a:t>
                      </a:r>
                      <a:endParaRPr kumimoji="1" lang="ja-JP" altLang="en-US" sz="1400" dirty="0">
                        <a:latin typeface="Meiryo UI"/>
                        <a:ea typeface="Meiryo UI"/>
                        <a:cs typeface="Arial"/>
                      </a:endParaRPr>
                    </a:p>
                  </a:txBody>
                  <a:tcPr marL="72000" marR="72000" marT="36000" marB="3600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0.10</a:t>
                      </a:r>
                    </a:p>
                  </a:txBody>
                  <a:tcPr marL="9525" marR="9525" marT="9525" marB="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0.03</a:t>
                      </a:r>
                    </a:p>
                  </a:txBody>
                  <a:tcPr marL="9525" marR="9525" marT="9525" marB="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-0.06</a:t>
                      </a:r>
                    </a:p>
                  </a:txBody>
                  <a:tcPr marL="9525" marR="9525" marT="9525" marB="0" anchor="ctr"/>
                </a:tc>
                <a:extLst>
                  <a:ext uri="{0D108BD9-81ED-4DB2-BD59-A6C34878D82A}">
                    <a16:rowId xmlns:a16="http://schemas.microsoft.com/office/drawing/2014/main" val="10008"/>
                  </a:ext>
                </a:extLst>
              </a:tr>
              <a:tr h="284500">
                <a:tc>
                  <a:txBody>
                    <a:bodyPr/>
                    <a:lstStyle/>
                    <a:p>
                      <a:pPr algn="ctr"/>
                      <a:r>
                        <a:rPr lang="ja-JP" altLang="en-US" sz="1200">
                          <a:solidFill>
                            <a:srgbClr val="000000"/>
                          </a:solidFill>
                          <a:latin typeface="Meiryo UI"/>
                          <a:ea typeface="Meiryo UI"/>
                          <a:cs typeface="Consolas"/>
                        </a:rPr>
                        <a:t>B15</a:t>
                      </a:r>
                      <a:endParaRPr kumimoji="1" lang="ja-JP" altLang="en-US" sz="1400">
                        <a:latin typeface="Meiryo UI"/>
                        <a:ea typeface="Meiryo UI"/>
                        <a:cs typeface="Consolas"/>
                      </a:endParaRPr>
                    </a:p>
                  </a:txBody>
                  <a:tcPr marL="72000" marR="72000" marT="36000" marB="3600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1.00284</a:t>
                      </a:r>
                    </a:p>
                  </a:txBody>
                  <a:tcPr marL="9525" marR="9525" marT="9525" marB="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-0.75661</a:t>
                      </a:r>
                    </a:p>
                  </a:txBody>
                  <a:tcPr marL="9525" marR="9525" marT="9525" marB="0" anchor="ctr"/>
                </a:tc>
                <a:tc>
                  <a:txBody>
                    <a:bodyPr/>
                    <a:lstStyle/>
                    <a:p>
                      <a:pPr algn="ctr"/>
                      <a:r>
                        <a:rPr lang="ja-JP" altLang="en-US" sz="1100" dirty="0">
                          <a:solidFill>
                            <a:srgbClr val="000000"/>
                          </a:solidFill>
                          <a:latin typeface="Meiryo UI"/>
                          <a:ea typeface="Meiryo UI"/>
                          <a:cs typeface="Arial"/>
                        </a:rPr>
                        <a:t>0.0</a:t>
                      </a:r>
                      <a:r>
                        <a:rPr lang="en-US" altLang="ja-JP" sz="1100" dirty="0">
                          <a:solidFill>
                            <a:srgbClr val="000000"/>
                          </a:solidFill>
                          <a:latin typeface="Meiryo UI"/>
                          <a:ea typeface="Meiryo UI"/>
                          <a:cs typeface="Arial"/>
                        </a:rPr>
                        <a:t>5</a:t>
                      </a:r>
                      <a:r>
                        <a:rPr lang="ja-JP" altLang="en-US" sz="1100" dirty="0">
                          <a:solidFill>
                            <a:srgbClr val="000000"/>
                          </a:solidFill>
                          <a:latin typeface="Meiryo UI"/>
                          <a:ea typeface="Meiryo UI"/>
                          <a:cs typeface="Arial"/>
                        </a:rPr>
                        <a:t> </a:t>
                      </a:r>
                      <a:r>
                        <a:rPr kumimoji="1" lang="en-US" altLang="ja-JP" sz="900" b="0" i="0" u="none" strike="noStrike" kern="1200" cap="none" spc="0" normalizeH="0" baseline="0" noProof="0" dirty="0">
                          <a:ln>
                            <a:noFill/>
                          </a:ln>
                          <a:solidFill>
                            <a:srgbClr val="000000"/>
                          </a:solidFill>
                          <a:effectLst/>
                          <a:uLnTx/>
                          <a:uFillTx/>
                          <a:latin typeface="Meiryo UI"/>
                          <a:ea typeface="Meiryo UI"/>
                          <a:cs typeface="Arial"/>
                        </a:rPr>
                        <a:t>@283.78K</a:t>
                      </a:r>
                      <a:endParaRPr kumimoji="1" lang="ja-JP" altLang="en-US" sz="1400" dirty="0">
                        <a:latin typeface="Meiryo UI"/>
                        <a:ea typeface="Meiryo UI"/>
                        <a:cs typeface="Arial"/>
                      </a:endParaRPr>
                    </a:p>
                  </a:txBody>
                  <a:tcPr marL="72000" marR="72000" marT="36000" marB="3600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-0.13</a:t>
                      </a:r>
                    </a:p>
                  </a:txBody>
                  <a:tcPr marL="9525" marR="9525" marT="9525" marB="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-0.05</a:t>
                      </a:r>
                    </a:p>
                  </a:txBody>
                  <a:tcPr marL="9525" marR="9525" marT="9525" marB="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0.07</a:t>
                      </a:r>
                    </a:p>
                  </a:txBody>
                  <a:tcPr marL="9525" marR="9525" marT="9525" marB="0" anchor="ctr"/>
                </a:tc>
                <a:extLst>
                  <a:ext uri="{0D108BD9-81ED-4DB2-BD59-A6C34878D82A}">
                    <a16:rowId xmlns:a16="http://schemas.microsoft.com/office/drawing/2014/main" val="10009"/>
                  </a:ext>
                </a:extLst>
              </a:tr>
              <a:tr h="284500">
                <a:tc>
                  <a:txBody>
                    <a:bodyPr/>
                    <a:lstStyle/>
                    <a:p>
                      <a:pPr algn="ctr"/>
                      <a:r>
                        <a:rPr lang="ja-JP" altLang="en-US" sz="1200">
                          <a:solidFill>
                            <a:srgbClr val="000000"/>
                          </a:solidFill>
                          <a:latin typeface="Meiryo UI"/>
                          <a:ea typeface="Meiryo UI"/>
                          <a:cs typeface="Consolas"/>
                        </a:rPr>
                        <a:t>B16</a:t>
                      </a:r>
                      <a:endParaRPr kumimoji="1" lang="ja-JP" altLang="en-US" sz="1400">
                        <a:latin typeface="Meiryo UI"/>
                        <a:ea typeface="Meiryo UI"/>
                        <a:cs typeface="Consolas"/>
                      </a:endParaRPr>
                    </a:p>
                  </a:txBody>
                  <a:tcPr marL="72000" marR="72000" marT="36000" marB="3600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0.97016</a:t>
                      </a:r>
                    </a:p>
                  </a:txBody>
                  <a:tcPr marL="9525" marR="9525" marT="9525" marB="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6.29606</a:t>
                      </a:r>
                    </a:p>
                  </a:txBody>
                  <a:tcPr marL="9525" marR="9525" marT="9525" marB="0" anchor="ctr"/>
                </a:tc>
                <a:tc>
                  <a:txBody>
                    <a:bodyPr/>
                    <a:lstStyle/>
                    <a:p>
                      <a:pPr algn="ctr"/>
                      <a:r>
                        <a:rPr lang="ja-JP" altLang="en-US" sz="1100" dirty="0">
                          <a:solidFill>
                            <a:srgbClr val="000000"/>
                          </a:solidFill>
                          <a:latin typeface="Meiryo UI"/>
                          <a:ea typeface="Meiryo UI"/>
                          <a:cs typeface="Arial"/>
                        </a:rPr>
                        <a:t>-1.75 </a:t>
                      </a:r>
                      <a:r>
                        <a:rPr kumimoji="1" lang="en-US" altLang="ja-JP" sz="900" b="0" i="0" u="none" strike="noStrike" kern="1200" cap="none" spc="0" normalizeH="0" baseline="0" noProof="0" dirty="0">
                          <a:ln>
                            <a:noFill/>
                          </a:ln>
                          <a:solidFill>
                            <a:srgbClr val="000000"/>
                          </a:solidFill>
                          <a:effectLst/>
                          <a:uLnTx/>
                          <a:uFillTx/>
                          <a:latin typeface="Meiryo UI"/>
                          <a:ea typeface="Meiryo UI"/>
                          <a:cs typeface="Arial"/>
                        </a:rPr>
                        <a:t>@269.73K</a:t>
                      </a:r>
                      <a:endParaRPr kumimoji="1" lang="ja-JP" altLang="en-US" sz="1400" dirty="0">
                        <a:latin typeface="Meiryo UI"/>
                        <a:ea typeface="Meiryo UI"/>
                        <a:cs typeface="Arial"/>
                      </a:endParaRPr>
                    </a:p>
                  </a:txBody>
                  <a:tcPr marL="72000" marR="72000" marT="36000" marB="3600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-0.27</a:t>
                      </a:r>
                    </a:p>
                  </a:txBody>
                  <a:tcPr marL="9525" marR="9525" marT="9525" marB="0" anchor="ctr"/>
                </a:tc>
                <a:tc>
                  <a:txBody>
                    <a:bodyPr/>
                    <a:lstStyle/>
                    <a:p>
                      <a:pPr algn="ct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-1.17</a:t>
                      </a:r>
                    </a:p>
                  </a:txBody>
                  <a:tcPr marL="9525" marR="9525" marT="9525" marB="0" anchor="ctr"/>
                </a:tc>
                <a:tc>
                  <a:txBody>
                    <a:bodyPr/>
                    <a:lstStyle/>
                    <a:p>
                      <a:pPr algn="ct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-2.36</a:t>
                      </a:r>
                    </a:p>
                  </a:txBody>
                  <a:tcPr marL="9525" marR="9525" marT="9525" marB="0" anchor="ctr"/>
                </a:tc>
                <a:extLst>
                  <a:ext uri="{0D108BD9-81ED-4DB2-BD59-A6C34878D82A}">
                    <a16:rowId xmlns:a16="http://schemas.microsoft.com/office/drawing/2014/main" val="10010"/>
                  </a:ext>
                </a:extLst>
              </a:tr>
            </a:tbl>
          </a:graphicData>
        </a:graphic>
      </p:graphicFrame>
      <p:sp>
        <p:nvSpPr>
          <p:cNvPr id="1987" name="テキスト 319"/>
          <p:cNvSpPr txBox="1"/>
          <p:nvPr/>
        </p:nvSpPr>
        <p:spPr>
          <a:xfrm>
            <a:off x="1626459" y="4461643"/>
            <a:ext cx="2538288" cy="600164"/>
          </a:xfrm>
          <a:prstGeom prst="rect">
            <a:avLst/>
          </a:prstGeom>
        </p:spPr>
        <p:txBody>
          <a:bodyPr wrap="square">
            <a:spAutoFit/>
          </a:bodyPr>
          <a:lstStyle/>
          <a:p>
            <a:pPr marL="171450" indent="-171450">
              <a:buFont typeface="Arial"/>
              <a:buChar char="*"/>
              <a:defRPr lang="ja-JP" altLang="en-US"/>
            </a:pPr>
            <a:r>
              <a:rPr lang="en-US" altLang="ja-JP" sz="1100" dirty="0" err="1"/>
              <a:t>Std.Tb</a:t>
            </a:r>
            <a:r>
              <a:rPr lang="en-US" altLang="ja-JP" sz="1100" dirty="0"/>
              <a:t>: Brightness temperature corresponding to clear-sky sea surface (band-dependent) </a:t>
            </a:r>
            <a:endParaRPr lang="ja-JP" altLang="en-US" sz="1100" dirty="0"/>
          </a:p>
        </p:txBody>
      </p:sp>
      <p:sp>
        <p:nvSpPr>
          <p:cNvPr id="1988" name="テキスト 165"/>
          <p:cNvSpPr txBox="1"/>
          <p:nvPr/>
        </p:nvSpPr>
        <p:spPr>
          <a:xfrm>
            <a:off x="5685007" y="5060914"/>
            <a:ext cx="5054589" cy="261610"/>
          </a:xfrm>
          <a:prstGeom prst="rect">
            <a:avLst/>
          </a:prstGeom>
        </p:spPr>
        <p:txBody>
          <a:bodyPr wrap="none">
            <a:spAutoFit/>
          </a:bodyPr>
          <a:lstStyle/>
          <a:p>
            <a:pPr algn="r">
              <a:defRPr lang="ja-JP" altLang="en-US"/>
            </a:pPr>
            <a:r>
              <a:rPr lang="en-US" altLang="ja-JP" sz="1100" dirty="0"/>
              <a:t>Data period: 1</a:t>
            </a:r>
            <a:r>
              <a:rPr lang="en-US" altLang="ja-JP" sz="1100" baseline="30000" dirty="0"/>
              <a:t>st</a:t>
            </a:r>
            <a:r>
              <a:rPr lang="en-US" altLang="ja-JP" sz="1100" dirty="0"/>
              <a:t> – 7</a:t>
            </a:r>
            <a:r>
              <a:rPr lang="en-US" altLang="ja-JP" sz="1100" baseline="30000" dirty="0"/>
              <a:t>th</a:t>
            </a:r>
            <a:r>
              <a:rPr lang="en-US" altLang="ja-JP" sz="1100" dirty="0"/>
              <a:t> October 2022,</a:t>
            </a:r>
            <a:r>
              <a:rPr lang="ja-JP" altLang="en-US" sz="1100" dirty="0"/>
              <a:t> </a:t>
            </a:r>
            <a:r>
              <a:rPr lang="en-US" altLang="ja-JP" sz="1100" dirty="0"/>
              <a:t>00</a:t>
            </a:r>
            <a:r>
              <a:rPr lang="ja-JP" altLang="en-US" sz="1100" dirty="0"/>
              <a:t>-06UTC (for B01-B06), 10-13UTC (forB07-B16)</a:t>
            </a:r>
            <a:endParaRPr lang="ja-JP" altLang="en-US" dirty="0"/>
          </a:p>
        </p:txBody>
      </p:sp>
      <p:sp>
        <p:nvSpPr>
          <p:cNvPr id="1989" name="テキスト 388"/>
          <p:cNvSpPr txBox="1"/>
          <p:nvPr/>
        </p:nvSpPr>
        <p:spPr>
          <a:xfrm>
            <a:off x="1086437" y="1507930"/>
            <a:ext cx="2347228" cy="306884"/>
          </a:xfrm>
          <a:prstGeom prst="rect">
            <a:avLst/>
          </a:prstGeom>
        </p:spPr>
        <p:txBody>
          <a:bodyPr wrap="none">
            <a:spAutoFit/>
          </a:bodyPr>
          <a:lstStyle/>
          <a:p>
            <a:pPr>
              <a:defRPr lang="ja-JP" altLang="en-US"/>
            </a:pPr>
            <a:r>
              <a:rPr lang="en-US" altLang="ja-JP" sz="1400" b="1" u="sng" dirty="0"/>
              <a:t>Linear regression coefficients</a:t>
            </a:r>
            <a:endParaRPr lang="ja-JP" altLang="en-US" b="1" u="sng"/>
          </a:p>
        </p:txBody>
      </p:sp>
      <p:sp>
        <p:nvSpPr>
          <p:cNvPr id="1990" name="タイトル 1"/>
          <p:cNvSpPr>
            <a:spLocks noGrp="1"/>
          </p:cNvSpPr>
          <p:nvPr>
            <p:ph type="title"/>
          </p:nvPr>
        </p:nvSpPr>
        <p:spPr>
          <a:xfrm>
            <a:off x="838200" y="365125"/>
            <a:ext cx="10515600" cy="500965"/>
          </a:xfrm>
        </p:spPr>
        <p:txBody>
          <a:bodyPr>
            <a:normAutofit fontScale="90000"/>
          </a:bodyPr>
          <a:lstStyle/>
          <a:p>
            <a:r>
              <a:rPr lang="en-US" altLang="ja-JP" dirty="0"/>
              <a:t>Linear regression </a:t>
            </a:r>
            <a:r>
              <a:rPr lang="en-US" altLang="ja-JP" sz="3600" dirty="0"/>
              <a:t>(sorry, night time only)</a:t>
            </a:r>
            <a:endParaRPr kumimoji="1" lang="ja-JP" altLang="en-US" dirty="0"/>
          </a:p>
        </p:txBody>
      </p:sp>
      <p:sp>
        <p:nvSpPr>
          <p:cNvPr id="1991" name="正方形/長方形 3"/>
          <p:cNvSpPr/>
          <p:nvPr/>
        </p:nvSpPr>
        <p:spPr>
          <a:xfrm>
            <a:off x="178966" y="6578132"/>
            <a:ext cx="6096000" cy="246221"/>
          </a:xfrm>
          <a:prstGeom prst="rect">
            <a:avLst/>
          </a:prstGeom>
        </p:spPr>
        <p:txBody>
          <a:bodyPr>
            <a:spAutoFit/>
          </a:bodyPr>
          <a:lstStyle/>
          <a:p>
            <a:r>
              <a:rPr lang="en-US" altLang="ja-JP" sz="1000" dirty="0">
                <a:hlinkClick r:id="rId3"/>
              </a:rPr>
              <a:t>https://www.data.jma.go.jp/mscweb/en/oper/healthcheck/[L1]Validation_H9_processing_forMSCWEB.pdf</a:t>
            </a:r>
            <a:endParaRPr lang="ja-JP" altLang="en-US" sz="1000" dirty="0"/>
          </a:p>
        </p:txBody>
      </p:sp>
      <p:sp>
        <p:nvSpPr>
          <p:cNvPr id="1992" name="Slide Number Placeholder 3"/>
          <p:cNvSpPr>
            <a:spLocks noGrp="1"/>
          </p:cNvSpPr>
          <p:nvPr>
            <p:ph type="sldNum" sz="quarter" idx="10"/>
          </p:nvPr>
        </p:nvSpPr>
        <p:spPr>
          <a:xfrm>
            <a:off x="11396651" y="6363061"/>
            <a:ext cx="652358" cy="405514"/>
          </a:xfrm>
        </p:spPr>
        <p:txBody>
          <a:bodyPr/>
          <a:lstStyle/>
          <a:p>
            <a:pPr>
              <a:defRPr/>
            </a:pPr>
            <a:fld id="{DA28AC38-E0E8-49D7-B2FE-71FD7C42C09E}" type="slidenum">
              <a:rPr lang="en-US" smtClean="0"/>
              <a:pPr>
                <a:defRPr/>
              </a:pPr>
              <a:t>21</a:t>
            </a:fld>
            <a:endParaRPr lang="en-US"/>
          </a:p>
        </p:txBody>
      </p:sp>
    </p:spTree>
    <p:extLst>
      <p:ext uri="{BB962C8B-B14F-4D97-AF65-F5344CB8AC3E}">
        <p14:creationId xmlns:p14="http://schemas.microsoft.com/office/powerpoint/2010/main" val="174781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 name="グループ化 3"/>
          <p:cNvGrpSpPr/>
          <p:nvPr/>
        </p:nvGrpSpPr>
        <p:grpSpPr>
          <a:xfrm>
            <a:off x="837526" y="2725309"/>
            <a:ext cx="6202821" cy="3176730"/>
            <a:chOff x="837526" y="2725309"/>
            <a:chExt cx="6202821" cy="3176730"/>
          </a:xfrm>
        </p:grpSpPr>
        <p:pic>
          <p:nvPicPr>
            <p:cNvPr id="1106" name="図 197"/>
            <p:cNvPicPr>
              <a:picLocks noChangeAspect="1"/>
            </p:cNvPicPr>
            <p:nvPr/>
          </p:nvPicPr>
          <p:blipFill>
            <a:blip r:embed="rId3"/>
            <a:srcRect l="6673"/>
            <a:stretch>
              <a:fillRect/>
            </a:stretch>
          </p:blipFill>
          <p:spPr>
            <a:xfrm>
              <a:off x="1365504" y="2725309"/>
              <a:ext cx="5674843" cy="3176730"/>
            </a:xfrm>
            <a:prstGeom prst="rect">
              <a:avLst/>
            </a:prstGeom>
          </p:spPr>
        </p:pic>
        <p:sp>
          <p:nvSpPr>
            <p:cNvPr id="1107" name="正方形/長方形 1"/>
            <p:cNvSpPr/>
            <p:nvPr/>
          </p:nvSpPr>
          <p:spPr>
            <a:xfrm>
              <a:off x="837526" y="2759681"/>
              <a:ext cx="487634" cy="276999"/>
            </a:xfrm>
            <a:prstGeom prst="rect">
              <a:avLst/>
            </a:prstGeom>
          </p:spPr>
          <p:txBody>
            <a:bodyPr wrap="none">
              <a:spAutoFit/>
            </a:bodyPr>
            <a:lstStyle/>
            <a:p>
              <a:r>
                <a:rPr lang="en-US" altLang="ja-JP" sz="1200" dirty="0"/>
                <a:t>+0.2</a:t>
              </a:r>
              <a:endParaRPr lang="ja-JP" altLang="en-US" sz="1200" dirty="0"/>
            </a:p>
          </p:txBody>
        </p:sp>
        <p:sp>
          <p:nvSpPr>
            <p:cNvPr id="1108" name="正方形/長方形 12"/>
            <p:cNvSpPr/>
            <p:nvPr/>
          </p:nvSpPr>
          <p:spPr>
            <a:xfrm>
              <a:off x="837526" y="3230647"/>
              <a:ext cx="487634" cy="276999"/>
            </a:xfrm>
            <a:prstGeom prst="rect">
              <a:avLst/>
            </a:prstGeom>
          </p:spPr>
          <p:txBody>
            <a:bodyPr wrap="none">
              <a:spAutoFit/>
            </a:bodyPr>
            <a:lstStyle/>
            <a:p>
              <a:r>
                <a:rPr lang="en-US" altLang="ja-JP" sz="1200" dirty="0"/>
                <a:t>+0.1</a:t>
              </a:r>
              <a:endParaRPr lang="ja-JP" altLang="en-US" sz="1200" dirty="0"/>
            </a:p>
          </p:txBody>
        </p:sp>
        <p:sp>
          <p:nvSpPr>
            <p:cNvPr id="1109" name="正方形/長方形 13"/>
            <p:cNvSpPr/>
            <p:nvPr/>
          </p:nvSpPr>
          <p:spPr>
            <a:xfrm>
              <a:off x="972178" y="3701613"/>
              <a:ext cx="397866" cy="276999"/>
            </a:xfrm>
            <a:prstGeom prst="rect">
              <a:avLst/>
            </a:prstGeom>
          </p:spPr>
          <p:txBody>
            <a:bodyPr wrap="none">
              <a:spAutoFit/>
            </a:bodyPr>
            <a:lstStyle/>
            <a:p>
              <a:r>
                <a:rPr lang="en-US" altLang="ja-JP" sz="1200" dirty="0"/>
                <a:t>0.0</a:t>
              </a:r>
              <a:endParaRPr lang="ja-JP" altLang="en-US" sz="1200" dirty="0"/>
            </a:p>
          </p:txBody>
        </p:sp>
        <p:sp>
          <p:nvSpPr>
            <p:cNvPr id="1110" name="正方形/長方形 14"/>
            <p:cNvSpPr/>
            <p:nvPr/>
          </p:nvSpPr>
          <p:spPr>
            <a:xfrm>
              <a:off x="895234" y="5114511"/>
              <a:ext cx="449162" cy="276999"/>
            </a:xfrm>
            <a:prstGeom prst="rect">
              <a:avLst/>
            </a:prstGeom>
          </p:spPr>
          <p:txBody>
            <a:bodyPr wrap="none">
              <a:spAutoFit/>
            </a:bodyPr>
            <a:lstStyle/>
            <a:p>
              <a:r>
                <a:rPr lang="en-US" altLang="ja-JP" sz="1200" dirty="0"/>
                <a:t>-0.3</a:t>
              </a:r>
              <a:endParaRPr lang="ja-JP" altLang="en-US" sz="1200" dirty="0"/>
            </a:p>
          </p:txBody>
        </p:sp>
        <p:sp>
          <p:nvSpPr>
            <p:cNvPr id="1111" name="正方形/長方形 15"/>
            <p:cNvSpPr/>
            <p:nvPr/>
          </p:nvSpPr>
          <p:spPr>
            <a:xfrm>
              <a:off x="895234" y="4643545"/>
              <a:ext cx="449162" cy="276999"/>
            </a:xfrm>
            <a:prstGeom prst="rect">
              <a:avLst/>
            </a:prstGeom>
          </p:spPr>
          <p:txBody>
            <a:bodyPr wrap="none">
              <a:spAutoFit/>
            </a:bodyPr>
            <a:lstStyle/>
            <a:p>
              <a:r>
                <a:rPr lang="en-US" altLang="ja-JP" sz="1200" dirty="0"/>
                <a:t>-0.2</a:t>
              </a:r>
              <a:endParaRPr lang="ja-JP" altLang="en-US" sz="1200" dirty="0"/>
            </a:p>
          </p:txBody>
        </p:sp>
        <p:sp>
          <p:nvSpPr>
            <p:cNvPr id="1112" name="正方形/長方形 16"/>
            <p:cNvSpPr/>
            <p:nvPr/>
          </p:nvSpPr>
          <p:spPr>
            <a:xfrm>
              <a:off x="895234" y="4172579"/>
              <a:ext cx="449162" cy="276999"/>
            </a:xfrm>
            <a:prstGeom prst="rect">
              <a:avLst/>
            </a:prstGeom>
          </p:spPr>
          <p:txBody>
            <a:bodyPr wrap="none">
              <a:spAutoFit/>
            </a:bodyPr>
            <a:lstStyle/>
            <a:p>
              <a:r>
                <a:rPr lang="en-US" altLang="ja-JP" sz="1200" dirty="0"/>
                <a:t>-0.1</a:t>
              </a:r>
              <a:endParaRPr lang="ja-JP" altLang="en-US" sz="1200" dirty="0"/>
            </a:p>
          </p:txBody>
        </p:sp>
        <p:sp>
          <p:nvSpPr>
            <p:cNvPr id="1113" name="正方形/長方形 17"/>
            <p:cNvSpPr/>
            <p:nvPr/>
          </p:nvSpPr>
          <p:spPr>
            <a:xfrm>
              <a:off x="895234" y="5585474"/>
              <a:ext cx="449162" cy="276999"/>
            </a:xfrm>
            <a:prstGeom prst="rect">
              <a:avLst/>
            </a:prstGeom>
          </p:spPr>
          <p:txBody>
            <a:bodyPr wrap="none">
              <a:spAutoFit/>
            </a:bodyPr>
            <a:lstStyle/>
            <a:p>
              <a:r>
                <a:rPr lang="en-US" altLang="ja-JP" sz="1200" dirty="0"/>
                <a:t>-0.4</a:t>
              </a:r>
              <a:endParaRPr lang="ja-JP" altLang="en-US" sz="1200" dirty="0"/>
            </a:p>
          </p:txBody>
        </p:sp>
      </p:grpSp>
      <p:sp>
        <p:nvSpPr>
          <p:cNvPr id="1114" name="四角形 292"/>
          <p:cNvSpPr>
            <a:spLocks noGrp="1"/>
          </p:cNvSpPr>
          <p:nvPr>
            <p:ph type="title"/>
          </p:nvPr>
        </p:nvSpPr>
        <p:spPr>
          <a:xfrm>
            <a:off x="3352800" y="50989"/>
            <a:ext cx="7772400" cy="667472"/>
          </a:xfrm>
          <a:prstGeom prst="rect">
            <a:avLst/>
          </a:prstGeom>
        </p:spPr>
        <p:txBody>
          <a:bodyPr>
            <a:noAutofit/>
          </a:bodyPr>
          <a:lstStyle/>
          <a:p>
            <a:r>
              <a:rPr lang="en-US" altLang="ja-JP" sz="3600" b="1" dirty="0"/>
              <a:t>AHI9 calibration</a:t>
            </a:r>
            <a:r>
              <a:rPr lang="en-US" altLang="ja-JP" sz="2800" b="1" dirty="0"/>
              <a:t> (IR bands, B07-B16)</a:t>
            </a:r>
            <a:endParaRPr kumimoji="1" lang="ja-JP" altLang="en-US" sz="2800" b="1" dirty="0"/>
          </a:p>
        </p:txBody>
      </p:sp>
      <p:sp>
        <p:nvSpPr>
          <p:cNvPr id="1115" name="四角形 293"/>
          <p:cNvSpPr>
            <a:spLocks noGrp="1"/>
          </p:cNvSpPr>
          <p:nvPr>
            <p:ph idx="1"/>
          </p:nvPr>
        </p:nvSpPr>
        <p:spPr>
          <a:xfrm>
            <a:off x="791732" y="1032984"/>
            <a:ext cx="6637771" cy="1461536"/>
          </a:xfrm>
          <a:prstGeom prst="rect">
            <a:avLst/>
          </a:prstGeom>
        </p:spPr>
        <p:txBody>
          <a:bodyPr>
            <a:normAutofit/>
          </a:bodyPr>
          <a:lstStyle/>
          <a:p>
            <a:r>
              <a:rPr lang="en-US" altLang="ja-JP" sz="1800" dirty="0"/>
              <a:t>The brightness temperature (Tb) biases for both AHI8 and AHI9 are stable and within 0.3K at the standard radiance corresponding to clear sky sea surface temperature.</a:t>
            </a:r>
          </a:p>
          <a:p>
            <a:r>
              <a:rPr lang="en-US" altLang="ja-JP" sz="1800" dirty="0"/>
              <a:t>There are some cases that have larger biases for lower Tb.</a:t>
            </a:r>
            <a:endParaRPr lang="ja-JP" altLang="en-US" sz="2800" dirty="0"/>
          </a:p>
        </p:txBody>
      </p:sp>
      <p:sp>
        <p:nvSpPr>
          <p:cNvPr id="1116" name="四角形 294"/>
          <p:cNvSpPr>
            <a:spLocks noGrp="1"/>
          </p:cNvSpPr>
          <p:nvPr>
            <p:ph type="sldNum" sz="quarter" idx="4294967295"/>
          </p:nvPr>
        </p:nvSpPr>
        <p:spPr>
          <a:prstGeom prst="rect">
            <a:avLst/>
          </a:prstGeom>
        </p:spPr>
        <p:txBody>
          <a:bodyPr/>
          <a:lstStyle/>
          <a:p>
            <a:fld id="{6861E4CE-CD1E-994D-8B42-C97B00F15A06}" type="slidenum">
              <a:rPr lang="en-US" smtClean="0"/>
              <a:t>3</a:t>
            </a:fld>
            <a:endParaRPr lang="en-US"/>
          </a:p>
        </p:txBody>
      </p:sp>
      <p:graphicFrame>
        <p:nvGraphicFramePr>
          <p:cNvPr id="1117" name="四角形 356"/>
          <p:cNvGraphicFramePr>
            <a:graphicFrameLocks noGrp="1"/>
          </p:cNvGraphicFramePr>
          <p:nvPr/>
        </p:nvGraphicFramePr>
        <p:xfrm>
          <a:off x="7498772" y="883733"/>
          <a:ext cx="4109030" cy="2697600"/>
        </p:xfrm>
        <a:graphic>
          <a:graphicData uri="http://schemas.openxmlformats.org/drawingml/2006/table">
            <a:tbl>
              <a:tblPr firstRow="1" bandRow="1">
                <a:tableStyleId>{5C22544A-7EE6-4342-B048-85BDC9FD1C3A}</a:tableStyleId>
              </a:tblPr>
              <a:tblGrid>
                <a:gridCol w="877846">
                  <a:extLst>
                    <a:ext uri="{9D8B030D-6E8A-4147-A177-3AD203B41FA5}">
                      <a16:colId xmlns:a16="http://schemas.microsoft.com/office/drawing/2014/main" val="20000"/>
                    </a:ext>
                  </a:extLst>
                </a:gridCol>
                <a:gridCol w="807796">
                  <a:extLst>
                    <a:ext uri="{9D8B030D-6E8A-4147-A177-3AD203B41FA5}">
                      <a16:colId xmlns:a16="http://schemas.microsoft.com/office/drawing/2014/main" val="20001"/>
                    </a:ext>
                  </a:extLst>
                </a:gridCol>
                <a:gridCol w="807796">
                  <a:extLst>
                    <a:ext uri="{9D8B030D-6E8A-4147-A177-3AD203B41FA5}">
                      <a16:colId xmlns:a16="http://schemas.microsoft.com/office/drawing/2014/main" val="20002"/>
                    </a:ext>
                  </a:extLst>
                </a:gridCol>
                <a:gridCol w="807796">
                  <a:extLst>
                    <a:ext uri="{9D8B030D-6E8A-4147-A177-3AD203B41FA5}">
                      <a16:colId xmlns:a16="http://schemas.microsoft.com/office/drawing/2014/main" val="20003"/>
                    </a:ext>
                  </a:extLst>
                </a:gridCol>
                <a:gridCol w="807796">
                  <a:extLst>
                    <a:ext uri="{9D8B030D-6E8A-4147-A177-3AD203B41FA5}">
                      <a16:colId xmlns:a16="http://schemas.microsoft.com/office/drawing/2014/main" val="20004"/>
                    </a:ext>
                  </a:extLst>
                </a:gridCol>
              </a:tblGrid>
              <a:tr h="255937">
                <a:tc>
                  <a:txBody>
                    <a:bodyPr/>
                    <a:lstStyle/>
                    <a:p>
                      <a:pPr algn="ctr"/>
                      <a:r>
                        <a:rPr kumimoji="1" lang="ja-JP" altLang="en-US" sz="1400">
                          <a:latin typeface="Arial"/>
                          <a:cs typeface="Arial"/>
                        </a:rPr>
                        <a:t>AHI9</a:t>
                      </a:r>
                      <a:endParaRPr kumimoji="1" lang="ja-JP" altLang="en-US">
                        <a:latin typeface="Arial"/>
                        <a:cs typeface="Arial"/>
                      </a:endParaRPr>
                    </a:p>
                  </a:txBody>
                  <a:tcPr marL="36000" marR="36000" marT="36000" marB="36000" anchor="ctr"/>
                </a:tc>
                <a:tc>
                  <a:txBody>
                    <a:bodyPr/>
                    <a:lstStyle/>
                    <a:p>
                      <a:pPr algn="ctr"/>
                      <a:r>
                        <a:rPr lang="ja-JP" altLang="en-US" sz="1100">
                          <a:latin typeface="Arial"/>
                          <a:cs typeface="Arial"/>
                        </a:rPr>
                        <a:t>AIRS</a:t>
                      </a:r>
                    </a:p>
                  </a:txBody>
                  <a:tcPr marT="36000" marB="36000" anchor="ctr"/>
                </a:tc>
                <a:tc>
                  <a:txBody>
                    <a:bodyPr/>
                    <a:lstStyle/>
                    <a:p>
                      <a:pPr algn="ctr"/>
                      <a:r>
                        <a:rPr lang="ja-JP" altLang="en-US" sz="1100">
                          <a:latin typeface="Arial"/>
                          <a:cs typeface="Arial"/>
                        </a:rPr>
                        <a:t>N20/CrIS</a:t>
                      </a:r>
                      <a:endParaRPr kumimoji="1" lang="ja-JP" altLang="en-US">
                        <a:latin typeface="Arial"/>
                        <a:cs typeface="Arial"/>
                      </a:endParaRPr>
                    </a:p>
                  </a:txBody>
                  <a:tcPr marT="36000" marB="36000" anchor="ctr"/>
                </a:tc>
                <a:tc>
                  <a:txBody>
                    <a:bodyPr/>
                    <a:lstStyle/>
                    <a:p>
                      <a:pPr algn="ctr"/>
                      <a:r>
                        <a:rPr lang="ja-JP" altLang="en-US" sz="1100">
                          <a:latin typeface="Arial"/>
                          <a:cs typeface="Arial"/>
                        </a:rPr>
                        <a:t>IASI-B</a:t>
                      </a:r>
                    </a:p>
                  </a:txBody>
                  <a:tcPr marT="36000" marB="36000" anchor="ctr"/>
                </a:tc>
                <a:tc>
                  <a:txBody>
                    <a:bodyPr/>
                    <a:lstStyle/>
                    <a:p>
                      <a:pPr algn="ctr"/>
                      <a:r>
                        <a:rPr lang="ja-JP" altLang="en-US" sz="1100">
                          <a:latin typeface="Arial"/>
                          <a:cs typeface="Arial"/>
                        </a:rPr>
                        <a:t>IASI-C</a:t>
                      </a:r>
                    </a:p>
                  </a:txBody>
                  <a:tcPr marT="36000" marB="36000" anchor="ctr"/>
                </a:tc>
                <a:extLst>
                  <a:ext uri="{0D108BD9-81ED-4DB2-BD59-A6C34878D82A}">
                    <a16:rowId xmlns:a16="http://schemas.microsoft.com/office/drawing/2014/main" val="10000"/>
                  </a:ext>
                </a:extLst>
              </a:tr>
              <a:tr h="215137">
                <a:tc>
                  <a:txBody>
                    <a:bodyPr/>
                    <a:lstStyle/>
                    <a:p>
                      <a:pPr algn="ctr"/>
                      <a:r>
                        <a:rPr lang="ja-JP" altLang="en-US" sz="1100">
                          <a:latin typeface="Arial" panose="020B0604020202020204" pitchFamily="34" charset="0"/>
                          <a:cs typeface="Arial" panose="020B0604020202020204" pitchFamily="34" charset="0"/>
                        </a:rPr>
                        <a:t>B07 (3.9)</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dirty="0">
                          <a:solidFill>
                            <a:srgbClr val="000000"/>
                          </a:solidFill>
                          <a:effectLst/>
                          <a:latin typeface="Arial" panose="020B0604020202020204" pitchFamily="34" charset="0"/>
                          <a:ea typeface="游ゴシック" panose="020B0400000000000000" pitchFamily="50" charset="-128"/>
                        </a:rPr>
                        <a:t>0.09</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-0.12</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-0.11</a:t>
                      </a:r>
                    </a:p>
                  </a:txBody>
                  <a:tcPr marL="9525" marR="9525" marT="9525" marB="0" anchor="ctr"/>
                </a:tc>
                <a:extLst>
                  <a:ext uri="{0D108BD9-81ED-4DB2-BD59-A6C34878D82A}">
                    <a16:rowId xmlns:a16="http://schemas.microsoft.com/office/drawing/2014/main" val="10001"/>
                  </a:ext>
                </a:extLst>
              </a:tr>
              <a:tr h="215137">
                <a:tc>
                  <a:txBody>
                    <a:bodyPr/>
                    <a:lstStyle/>
                    <a:p>
                      <a:pPr algn="ctr"/>
                      <a:r>
                        <a:rPr lang="ja-JP" altLang="en-US" sz="1100">
                          <a:latin typeface="Arial" panose="020B0604020202020204" pitchFamily="34" charset="0"/>
                          <a:cs typeface="Arial" panose="020B0604020202020204" pitchFamily="34" charset="0"/>
                        </a:rPr>
                        <a:t>B08 (6.2)</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-0.17</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-0.20</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-0.20</a:t>
                      </a:r>
                    </a:p>
                  </a:txBody>
                  <a:tcPr marL="9525" marR="9525" marT="9525" marB="0" anchor="ctr"/>
                </a:tc>
                <a:extLst>
                  <a:ext uri="{0D108BD9-81ED-4DB2-BD59-A6C34878D82A}">
                    <a16:rowId xmlns:a16="http://schemas.microsoft.com/office/drawing/2014/main" val="10002"/>
                  </a:ext>
                </a:extLst>
              </a:tr>
              <a:tr h="215137">
                <a:tc>
                  <a:txBody>
                    <a:bodyPr/>
                    <a:lstStyle/>
                    <a:p>
                      <a:pPr algn="ctr"/>
                      <a:r>
                        <a:rPr lang="ja-JP" altLang="en-US" sz="1100">
                          <a:latin typeface="Arial" panose="020B0604020202020204" pitchFamily="34" charset="0"/>
                          <a:cs typeface="Arial" panose="020B0604020202020204" pitchFamily="34" charset="0"/>
                        </a:rPr>
                        <a:t>B09 (6.9)</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-0.09</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0.03</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0.00</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0.00</a:t>
                      </a:r>
                    </a:p>
                  </a:txBody>
                  <a:tcPr marL="9525" marR="9525" marT="9525" marB="0" anchor="ctr"/>
                </a:tc>
                <a:extLst>
                  <a:ext uri="{0D108BD9-81ED-4DB2-BD59-A6C34878D82A}">
                    <a16:rowId xmlns:a16="http://schemas.microsoft.com/office/drawing/2014/main" val="10003"/>
                  </a:ext>
                </a:extLst>
              </a:tr>
              <a:tr h="215137">
                <a:tc>
                  <a:txBody>
                    <a:bodyPr/>
                    <a:lstStyle/>
                    <a:p>
                      <a:pPr algn="ctr"/>
                      <a:r>
                        <a:rPr lang="ja-JP" altLang="en-US" sz="1100">
                          <a:latin typeface="Arial" panose="020B0604020202020204" pitchFamily="34" charset="0"/>
                          <a:cs typeface="Arial" panose="020B0604020202020204" pitchFamily="34" charset="0"/>
                        </a:rPr>
                        <a:t>B10 (7.3)</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-0.20</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-0.12</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-0.15</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-0.14</a:t>
                      </a:r>
                    </a:p>
                  </a:txBody>
                  <a:tcPr marL="9525" marR="9525" marT="9525" marB="0" anchor="ctr"/>
                </a:tc>
                <a:extLst>
                  <a:ext uri="{0D108BD9-81ED-4DB2-BD59-A6C34878D82A}">
                    <a16:rowId xmlns:a16="http://schemas.microsoft.com/office/drawing/2014/main" val="10004"/>
                  </a:ext>
                </a:extLst>
              </a:tr>
              <a:tr h="215137">
                <a:tc>
                  <a:txBody>
                    <a:bodyPr/>
                    <a:lstStyle/>
                    <a:p>
                      <a:pPr algn="ctr"/>
                      <a:r>
                        <a:rPr lang="ja-JP" altLang="en-US" sz="1100">
                          <a:latin typeface="Arial" panose="020B0604020202020204" pitchFamily="34" charset="0"/>
                          <a:cs typeface="Arial" panose="020B0604020202020204" pitchFamily="34" charset="0"/>
                        </a:rPr>
                        <a:t>B11 (8.6)</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-0.09</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-0.08</a:t>
                      </a:r>
                    </a:p>
                  </a:txBody>
                  <a:tcPr marL="9525" marR="9525" marT="9525" marB="0" anchor="ctr"/>
                </a:tc>
                <a:extLst>
                  <a:ext uri="{0D108BD9-81ED-4DB2-BD59-A6C34878D82A}">
                    <a16:rowId xmlns:a16="http://schemas.microsoft.com/office/drawing/2014/main" val="10005"/>
                  </a:ext>
                </a:extLst>
              </a:tr>
              <a:tr h="215137">
                <a:tc>
                  <a:txBody>
                    <a:bodyPr/>
                    <a:lstStyle/>
                    <a:p>
                      <a:pPr algn="ctr"/>
                      <a:r>
                        <a:rPr lang="ja-JP" altLang="en-US" sz="1100">
                          <a:latin typeface="Arial" panose="020B0604020202020204" pitchFamily="34" charset="0"/>
                          <a:cs typeface="Arial" panose="020B0604020202020204" pitchFamily="34" charset="0"/>
                        </a:rPr>
                        <a:t>B12 (9.6)</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-0.20</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-0.12</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-0.21</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-0.17</a:t>
                      </a:r>
                    </a:p>
                  </a:txBody>
                  <a:tcPr marL="9525" marR="9525" marT="9525" marB="0" anchor="ctr"/>
                </a:tc>
                <a:extLst>
                  <a:ext uri="{0D108BD9-81ED-4DB2-BD59-A6C34878D82A}">
                    <a16:rowId xmlns:a16="http://schemas.microsoft.com/office/drawing/2014/main" val="10006"/>
                  </a:ext>
                </a:extLst>
              </a:tr>
              <a:tr h="215137">
                <a:tc>
                  <a:txBody>
                    <a:bodyPr/>
                    <a:lstStyle/>
                    <a:p>
                      <a:pPr algn="ctr"/>
                      <a:r>
                        <a:rPr lang="ja-JP" altLang="en-US" sz="1100">
                          <a:latin typeface="Arial" panose="020B0604020202020204" pitchFamily="34" charset="0"/>
                          <a:cs typeface="Arial" panose="020B0604020202020204" pitchFamily="34" charset="0"/>
                        </a:rPr>
                        <a:t>B13 (10.4)</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-0.04</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-0.02</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-0.06</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-0.05</a:t>
                      </a:r>
                    </a:p>
                  </a:txBody>
                  <a:tcPr marL="9525" marR="9525" marT="9525" marB="0" anchor="ctr"/>
                </a:tc>
                <a:extLst>
                  <a:ext uri="{0D108BD9-81ED-4DB2-BD59-A6C34878D82A}">
                    <a16:rowId xmlns:a16="http://schemas.microsoft.com/office/drawing/2014/main" val="10007"/>
                  </a:ext>
                </a:extLst>
              </a:tr>
              <a:tr h="215137">
                <a:tc>
                  <a:txBody>
                    <a:bodyPr/>
                    <a:lstStyle/>
                    <a:p>
                      <a:pPr algn="ctr"/>
                      <a:r>
                        <a:rPr lang="ja-JP" altLang="en-US" sz="1100">
                          <a:latin typeface="Arial" panose="020B0604020202020204" pitchFamily="34" charset="0"/>
                          <a:cs typeface="Arial" panose="020B0604020202020204" pitchFamily="34" charset="0"/>
                        </a:rPr>
                        <a:t>B14 (11.2)</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-0.05</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-0.03</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-0.07</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-0.06</a:t>
                      </a:r>
                    </a:p>
                  </a:txBody>
                  <a:tcPr marL="9525" marR="9525" marT="9525" marB="0" anchor="ctr"/>
                </a:tc>
                <a:extLst>
                  <a:ext uri="{0D108BD9-81ED-4DB2-BD59-A6C34878D82A}">
                    <a16:rowId xmlns:a16="http://schemas.microsoft.com/office/drawing/2014/main" val="10008"/>
                  </a:ext>
                </a:extLst>
              </a:tr>
              <a:tr h="215137">
                <a:tc>
                  <a:txBody>
                    <a:bodyPr/>
                    <a:lstStyle/>
                    <a:p>
                      <a:pPr algn="ctr"/>
                      <a:r>
                        <a:rPr lang="ja-JP" altLang="en-US" sz="1100">
                          <a:latin typeface="Arial" panose="020B0604020202020204" pitchFamily="34" charset="0"/>
                          <a:cs typeface="Arial" panose="020B0604020202020204" pitchFamily="34" charset="0"/>
                        </a:rPr>
                        <a:t>B15 (12.4)</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-0.04</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-0.06</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-0.10</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-0.09</a:t>
                      </a:r>
                    </a:p>
                  </a:txBody>
                  <a:tcPr marL="9525" marR="9525" marT="9525" marB="0" anchor="ctr"/>
                </a:tc>
                <a:extLst>
                  <a:ext uri="{0D108BD9-81ED-4DB2-BD59-A6C34878D82A}">
                    <a16:rowId xmlns:a16="http://schemas.microsoft.com/office/drawing/2014/main" val="10009"/>
                  </a:ext>
                </a:extLst>
              </a:tr>
              <a:tr h="215137">
                <a:tc>
                  <a:txBody>
                    <a:bodyPr/>
                    <a:lstStyle/>
                    <a:p>
                      <a:pPr algn="ctr"/>
                      <a:r>
                        <a:rPr lang="ja-JP" altLang="en-US" sz="1100">
                          <a:latin typeface="Arial" panose="020B0604020202020204" pitchFamily="34" charset="0"/>
                          <a:cs typeface="Arial" panose="020B0604020202020204" pitchFamily="34" charset="0"/>
                        </a:rPr>
                        <a:t>B16 (13.3)</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-0.10</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-0.15</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-0.18</a:t>
                      </a:r>
                    </a:p>
                  </a:txBody>
                  <a:tcPr marL="9525" marR="9525" marT="9525" marB="0" anchor="ctr"/>
                </a:tc>
                <a:tc>
                  <a:txBody>
                    <a:bodyPr/>
                    <a:lstStyle/>
                    <a:p>
                      <a:pPr algn="ctr" fontAlgn="ctr"/>
                      <a:r>
                        <a:rPr lang="en-US" altLang="ja-JP" sz="1100" b="0" i="0" u="none" strike="noStrike" dirty="0">
                          <a:solidFill>
                            <a:srgbClr val="000000"/>
                          </a:solidFill>
                          <a:effectLst/>
                          <a:latin typeface="Arial" panose="020B0604020202020204" pitchFamily="34" charset="0"/>
                          <a:ea typeface="游ゴシック" panose="020B0400000000000000" pitchFamily="50" charset="-128"/>
                        </a:rPr>
                        <a:t>-0.17</a:t>
                      </a:r>
                    </a:p>
                  </a:txBody>
                  <a:tcPr marL="9525" marR="9525" marT="9525" marB="0" anchor="ctr"/>
                </a:tc>
                <a:extLst>
                  <a:ext uri="{0D108BD9-81ED-4DB2-BD59-A6C34878D82A}">
                    <a16:rowId xmlns:a16="http://schemas.microsoft.com/office/drawing/2014/main" val="10010"/>
                  </a:ext>
                </a:extLst>
              </a:tr>
            </a:tbl>
          </a:graphicData>
        </a:graphic>
      </p:graphicFrame>
      <p:sp>
        <p:nvSpPr>
          <p:cNvPr id="1118" name="テキスト 352"/>
          <p:cNvSpPr txBox="1"/>
          <p:nvPr/>
        </p:nvSpPr>
        <p:spPr>
          <a:xfrm>
            <a:off x="1477445" y="5901539"/>
            <a:ext cx="5550493" cy="429994"/>
          </a:xfrm>
          <a:prstGeom prst="rect">
            <a:avLst/>
          </a:prstGeom>
        </p:spPr>
        <p:txBody>
          <a:bodyPr wrap="square">
            <a:spAutoFit/>
          </a:bodyPr>
          <a:lstStyle/>
          <a:p>
            <a:pPr marL="0" indent="0">
              <a:buNone/>
              <a:defRPr lang="ja-JP" altLang="en-US"/>
            </a:pPr>
            <a:r>
              <a:rPr lang="en-US" altLang="ja-JP" sz="1100" dirty="0"/>
              <a:t>The bias wrt. </a:t>
            </a:r>
            <a:r>
              <a:rPr lang="en-US" altLang="ja-JP" sz="1100" dirty="0" err="1"/>
              <a:t>CrIS</a:t>
            </a:r>
            <a:r>
              <a:rPr lang="en-US" altLang="ja-JP" sz="1100" dirty="0"/>
              <a:t> at </a:t>
            </a:r>
            <a:r>
              <a:rPr lang="ja-JP" altLang="en-US" sz="1100" dirty="0"/>
              <a:t>B07</a:t>
            </a:r>
            <a:r>
              <a:rPr lang="en-US" altLang="ja-JP" sz="1100" dirty="0"/>
              <a:t>, the bias wrt. AIRS at </a:t>
            </a:r>
            <a:r>
              <a:rPr lang="ja-JP" altLang="en-US" sz="1100" dirty="0"/>
              <a:t>B08 and t</a:t>
            </a:r>
            <a:r>
              <a:rPr lang="en-US" altLang="ja-JP" sz="1100" dirty="0"/>
              <a:t>he bias wrt. AIRS and </a:t>
            </a:r>
            <a:r>
              <a:rPr lang="en-US" altLang="ja-JP" sz="1100" dirty="0" err="1"/>
              <a:t>CrIS</a:t>
            </a:r>
            <a:r>
              <a:rPr lang="en-US" altLang="ja-JP" sz="1100" dirty="0"/>
              <a:t> at </a:t>
            </a:r>
            <a:r>
              <a:rPr lang="ja-JP" altLang="en-US" sz="1100" dirty="0"/>
              <a:t>B11 are</a:t>
            </a:r>
            <a:r>
              <a:rPr lang="en-US" altLang="ja-JP" sz="1100" dirty="0"/>
              <a:t> omitted because of its large uncertainty.</a:t>
            </a:r>
            <a:endParaRPr lang="ja-JP" altLang="en-US" sz="1100" dirty="0"/>
          </a:p>
        </p:txBody>
      </p:sp>
      <p:sp>
        <p:nvSpPr>
          <p:cNvPr id="1119" name="テキスト 264"/>
          <p:cNvSpPr txBox="1"/>
          <p:nvPr/>
        </p:nvSpPr>
        <p:spPr>
          <a:xfrm>
            <a:off x="10397064" y="659300"/>
            <a:ext cx="1280007" cy="260717"/>
          </a:xfrm>
          <a:prstGeom prst="rect">
            <a:avLst/>
          </a:prstGeom>
        </p:spPr>
        <p:txBody>
          <a:bodyPr wrap="square">
            <a:spAutoFit/>
          </a:bodyPr>
          <a:lstStyle/>
          <a:p>
            <a:pPr algn="r">
              <a:defRPr lang="ja-JP" altLang="en-US"/>
            </a:pPr>
            <a:r>
              <a:rPr lang="en-US" altLang="ja-JP" sz="1100" dirty="0"/>
              <a:t>2022/09/02 - 30</a:t>
            </a:r>
          </a:p>
        </p:txBody>
      </p:sp>
      <p:graphicFrame>
        <p:nvGraphicFramePr>
          <p:cNvPr id="1120" name="四角形 198"/>
          <p:cNvGraphicFramePr>
            <a:graphicFrameLocks noGrp="1"/>
          </p:cNvGraphicFramePr>
          <p:nvPr/>
        </p:nvGraphicFramePr>
        <p:xfrm>
          <a:off x="7507431" y="3577841"/>
          <a:ext cx="4100371" cy="2697600"/>
        </p:xfrm>
        <a:graphic>
          <a:graphicData uri="http://schemas.openxmlformats.org/drawingml/2006/table">
            <a:tbl>
              <a:tblPr firstRow="1" bandRow="1">
                <a:tableStyleId>{21E4AEA4-8DFA-4A89-87EB-49C32662AFE0}</a:tableStyleId>
              </a:tblPr>
              <a:tblGrid>
                <a:gridCol w="869187">
                  <a:extLst>
                    <a:ext uri="{9D8B030D-6E8A-4147-A177-3AD203B41FA5}">
                      <a16:colId xmlns:a16="http://schemas.microsoft.com/office/drawing/2014/main" val="20000"/>
                    </a:ext>
                  </a:extLst>
                </a:gridCol>
                <a:gridCol w="807796">
                  <a:extLst>
                    <a:ext uri="{9D8B030D-6E8A-4147-A177-3AD203B41FA5}">
                      <a16:colId xmlns:a16="http://schemas.microsoft.com/office/drawing/2014/main" val="20001"/>
                    </a:ext>
                  </a:extLst>
                </a:gridCol>
                <a:gridCol w="807796">
                  <a:extLst>
                    <a:ext uri="{9D8B030D-6E8A-4147-A177-3AD203B41FA5}">
                      <a16:colId xmlns:a16="http://schemas.microsoft.com/office/drawing/2014/main" val="20002"/>
                    </a:ext>
                  </a:extLst>
                </a:gridCol>
                <a:gridCol w="807796">
                  <a:extLst>
                    <a:ext uri="{9D8B030D-6E8A-4147-A177-3AD203B41FA5}">
                      <a16:colId xmlns:a16="http://schemas.microsoft.com/office/drawing/2014/main" val="20003"/>
                    </a:ext>
                  </a:extLst>
                </a:gridCol>
                <a:gridCol w="807796">
                  <a:extLst>
                    <a:ext uri="{9D8B030D-6E8A-4147-A177-3AD203B41FA5}">
                      <a16:colId xmlns:a16="http://schemas.microsoft.com/office/drawing/2014/main" val="20004"/>
                    </a:ext>
                  </a:extLst>
                </a:gridCol>
              </a:tblGrid>
              <a:tr h="250628">
                <a:tc>
                  <a:txBody>
                    <a:bodyPr/>
                    <a:lstStyle/>
                    <a:p>
                      <a:pPr algn="ctr"/>
                      <a:r>
                        <a:rPr kumimoji="1" lang="ja-JP" altLang="en-US" sz="1400"/>
                        <a:t>AHI8</a:t>
                      </a:r>
                      <a:endParaRPr kumimoji="1" lang="ja-JP" altLang="en-US"/>
                    </a:p>
                  </a:txBody>
                  <a:tcPr marL="36000" marR="36000" marT="36000" marB="36000" anchor="ctr"/>
                </a:tc>
                <a:tc>
                  <a:txBody>
                    <a:bodyPr/>
                    <a:lstStyle/>
                    <a:p>
                      <a:pPr algn="ctr"/>
                      <a:r>
                        <a:rPr lang="ja-JP" altLang="en-US" sz="1100"/>
                        <a:t>AIRS</a:t>
                      </a:r>
                    </a:p>
                  </a:txBody>
                  <a:tcPr marT="36000" marB="36000" anchor="ctr"/>
                </a:tc>
                <a:tc>
                  <a:txBody>
                    <a:bodyPr/>
                    <a:lstStyle/>
                    <a:p>
                      <a:pPr algn="ctr"/>
                      <a:r>
                        <a:rPr lang="ja-JP" altLang="en-US" sz="1100"/>
                        <a:t>N20/CrIS</a:t>
                      </a:r>
                      <a:endParaRPr kumimoji="1" lang="ja-JP" altLang="en-US"/>
                    </a:p>
                  </a:txBody>
                  <a:tcPr marT="36000" marB="36000" anchor="ctr"/>
                </a:tc>
                <a:tc>
                  <a:txBody>
                    <a:bodyPr/>
                    <a:lstStyle/>
                    <a:p>
                      <a:pPr algn="ctr"/>
                      <a:r>
                        <a:rPr lang="ja-JP" altLang="en-US" sz="1100"/>
                        <a:t>IASI-B</a:t>
                      </a:r>
                    </a:p>
                  </a:txBody>
                  <a:tcPr marT="36000" marB="36000" anchor="ctr"/>
                </a:tc>
                <a:tc>
                  <a:txBody>
                    <a:bodyPr/>
                    <a:lstStyle/>
                    <a:p>
                      <a:pPr algn="ctr"/>
                      <a:r>
                        <a:rPr lang="ja-JP" altLang="en-US" sz="1100"/>
                        <a:t>IASI-C</a:t>
                      </a:r>
                    </a:p>
                  </a:txBody>
                  <a:tcPr marT="36000" marB="36000" anchor="ctr"/>
                </a:tc>
                <a:extLst>
                  <a:ext uri="{0D108BD9-81ED-4DB2-BD59-A6C34878D82A}">
                    <a16:rowId xmlns:a16="http://schemas.microsoft.com/office/drawing/2014/main" val="10000"/>
                  </a:ext>
                </a:extLst>
              </a:tr>
              <a:tr h="216086">
                <a:tc>
                  <a:txBody>
                    <a:bodyPr/>
                    <a:lstStyle/>
                    <a:p>
                      <a:pPr algn="ctr"/>
                      <a:r>
                        <a:rPr lang="ja-JP" altLang="en-US" sz="1100">
                          <a:latin typeface="Arial" panose="020B0604020202020204" pitchFamily="34" charset="0"/>
                          <a:cs typeface="Arial" panose="020B0604020202020204" pitchFamily="34" charset="0"/>
                        </a:rPr>
                        <a:t>B07 (3.9)</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dirty="0">
                          <a:solidFill>
                            <a:srgbClr val="000000"/>
                          </a:solidFill>
                          <a:effectLst/>
                          <a:latin typeface="Arial" panose="020B0604020202020204" pitchFamily="34" charset="0"/>
                          <a:ea typeface="游ゴシック" panose="020B0400000000000000" pitchFamily="50" charset="-128"/>
                        </a:rPr>
                        <a:t>0.04</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-0.13</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-0.13</a:t>
                      </a:r>
                    </a:p>
                  </a:txBody>
                  <a:tcPr marL="9525" marR="9525" marT="9525" marB="0" anchor="ctr"/>
                </a:tc>
                <a:extLst>
                  <a:ext uri="{0D108BD9-81ED-4DB2-BD59-A6C34878D82A}">
                    <a16:rowId xmlns:a16="http://schemas.microsoft.com/office/drawing/2014/main" val="10001"/>
                  </a:ext>
                </a:extLst>
              </a:tr>
              <a:tr h="216086">
                <a:tc>
                  <a:txBody>
                    <a:bodyPr/>
                    <a:lstStyle/>
                    <a:p>
                      <a:pPr algn="ctr"/>
                      <a:r>
                        <a:rPr lang="ja-JP" altLang="en-US" sz="1100">
                          <a:latin typeface="Arial" panose="020B0604020202020204" pitchFamily="34" charset="0"/>
                          <a:cs typeface="Arial" panose="020B0604020202020204" pitchFamily="34" charset="0"/>
                        </a:rPr>
                        <a:t>B08 (6.2)</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-0.16</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-0.19</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-0.19</a:t>
                      </a:r>
                    </a:p>
                  </a:txBody>
                  <a:tcPr marL="9525" marR="9525" marT="9525" marB="0" anchor="ctr"/>
                </a:tc>
                <a:extLst>
                  <a:ext uri="{0D108BD9-81ED-4DB2-BD59-A6C34878D82A}">
                    <a16:rowId xmlns:a16="http://schemas.microsoft.com/office/drawing/2014/main" val="10002"/>
                  </a:ext>
                </a:extLst>
              </a:tr>
              <a:tr h="216086">
                <a:tc>
                  <a:txBody>
                    <a:bodyPr/>
                    <a:lstStyle/>
                    <a:p>
                      <a:pPr algn="ctr"/>
                      <a:r>
                        <a:rPr lang="ja-JP" altLang="en-US" sz="1100">
                          <a:latin typeface="Arial" panose="020B0604020202020204" pitchFamily="34" charset="0"/>
                          <a:cs typeface="Arial" panose="020B0604020202020204" pitchFamily="34" charset="0"/>
                        </a:rPr>
                        <a:t>B09 (6.9)</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-0.33</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-0.21</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-0.24</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-0.23</a:t>
                      </a:r>
                    </a:p>
                  </a:txBody>
                  <a:tcPr marL="9525" marR="9525" marT="9525" marB="0" anchor="ctr"/>
                </a:tc>
                <a:extLst>
                  <a:ext uri="{0D108BD9-81ED-4DB2-BD59-A6C34878D82A}">
                    <a16:rowId xmlns:a16="http://schemas.microsoft.com/office/drawing/2014/main" val="10003"/>
                  </a:ext>
                </a:extLst>
              </a:tr>
              <a:tr h="216086">
                <a:tc>
                  <a:txBody>
                    <a:bodyPr/>
                    <a:lstStyle/>
                    <a:p>
                      <a:pPr algn="ctr"/>
                      <a:r>
                        <a:rPr lang="ja-JP" altLang="en-US" sz="1100">
                          <a:latin typeface="Arial" panose="020B0604020202020204" pitchFamily="34" charset="0"/>
                          <a:cs typeface="Arial" panose="020B0604020202020204" pitchFamily="34" charset="0"/>
                        </a:rPr>
                        <a:t>B10 (7.3)</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-0.22</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-0.12</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-0.14</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-0.14</a:t>
                      </a:r>
                    </a:p>
                  </a:txBody>
                  <a:tcPr marL="9525" marR="9525" marT="9525" marB="0" anchor="ctr"/>
                </a:tc>
                <a:extLst>
                  <a:ext uri="{0D108BD9-81ED-4DB2-BD59-A6C34878D82A}">
                    <a16:rowId xmlns:a16="http://schemas.microsoft.com/office/drawing/2014/main" val="10004"/>
                  </a:ext>
                </a:extLst>
              </a:tr>
              <a:tr h="216086">
                <a:tc>
                  <a:txBody>
                    <a:bodyPr/>
                    <a:lstStyle/>
                    <a:p>
                      <a:pPr algn="ctr"/>
                      <a:r>
                        <a:rPr lang="ja-JP" altLang="en-US" sz="1100">
                          <a:latin typeface="Arial" panose="020B0604020202020204" pitchFamily="34" charset="0"/>
                          <a:cs typeface="Arial" panose="020B0604020202020204" pitchFamily="34" charset="0"/>
                        </a:rPr>
                        <a:t>B11 (8.6)</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-0.07</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-0.06</a:t>
                      </a:r>
                    </a:p>
                  </a:txBody>
                  <a:tcPr marL="9525" marR="9525" marT="9525" marB="0" anchor="ctr"/>
                </a:tc>
                <a:extLst>
                  <a:ext uri="{0D108BD9-81ED-4DB2-BD59-A6C34878D82A}">
                    <a16:rowId xmlns:a16="http://schemas.microsoft.com/office/drawing/2014/main" val="10005"/>
                  </a:ext>
                </a:extLst>
              </a:tr>
              <a:tr h="216086">
                <a:tc>
                  <a:txBody>
                    <a:bodyPr/>
                    <a:lstStyle/>
                    <a:p>
                      <a:pPr algn="ctr"/>
                      <a:r>
                        <a:rPr lang="ja-JP" altLang="en-US" sz="1100">
                          <a:latin typeface="Arial" panose="020B0604020202020204" pitchFamily="34" charset="0"/>
                          <a:cs typeface="Arial" panose="020B0604020202020204" pitchFamily="34" charset="0"/>
                        </a:rPr>
                        <a:t>B12 (9.6)</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-0.25</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-0.19</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-0.28</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-0.24</a:t>
                      </a:r>
                    </a:p>
                  </a:txBody>
                  <a:tcPr marL="9525" marR="9525" marT="9525" marB="0" anchor="ctr"/>
                </a:tc>
                <a:extLst>
                  <a:ext uri="{0D108BD9-81ED-4DB2-BD59-A6C34878D82A}">
                    <a16:rowId xmlns:a16="http://schemas.microsoft.com/office/drawing/2014/main" val="10006"/>
                  </a:ext>
                </a:extLst>
              </a:tr>
              <a:tr h="216086">
                <a:tc>
                  <a:txBody>
                    <a:bodyPr/>
                    <a:lstStyle/>
                    <a:p>
                      <a:pPr algn="ctr"/>
                      <a:r>
                        <a:rPr lang="ja-JP" altLang="en-US" sz="1100">
                          <a:latin typeface="Arial" panose="020B0604020202020204" pitchFamily="34" charset="0"/>
                          <a:cs typeface="Arial" panose="020B0604020202020204" pitchFamily="34" charset="0"/>
                        </a:rPr>
                        <a:t>B13 (10.4)</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0.06</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0.07</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0.03</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0.04</a:t>
                      </a:r>
                    </a:p>
                  </a:txBody>
                  <a:tcPr marL="9525" marR="9525" marT="9525" marB="0" anchor="ctr"/>
                </a:tc>
                <a:extLst>
                  <a:ext uri="{0D108BD9-81ED-4DB2-BD59-A6C34878D82A}">
                    <a16:rowId xmlns:a16="http://schemas.microsoft.com/office/drawing/2014/main" val="10007"/>
                  </a:ext>
                </a:extLst>
              </a:tr>
              <a:tr h="216086">
                <a:tc>
                  <a:txBody>
                    <a:bodyPr/>
                    <a:lstStyle/>
                    <a:p>
                      <a:pPr algn="ctr"/>
                      <a:r>
                        <a:rPr lang="ja-JP" altLang="en-US" sz="1100">
                          <a:latin typeface="Arial" panose="020B0604020202020204" pitchFamily="34" charset="0"/>
                          <a:cs typeface="Arial" panose="020B0604020202020204" pitchFamily="34" charset="0"/>
                        </a:rPr>
                        <a:t>B14 (11.2)</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0.07</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0.08</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0.04</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0.05</a:t>
                      </a:r>
                    </a:p>
                  </a:txBody>
                  <a:tcPr marL="9525" marR="9525" marT="9525" marB="0" anchor="ctr"/>
                </a:tc>
                <a:extLst>
                  <a:ext uri="{0D108BD9-81ED-4DB2-BD59-A6C34878D82A}">
                    <a16:rowId xmlns:a16="http://schemas.microsoft.com/office/drawing/2014/main" val="10008"/>
                  </a:ext>
                </a:extLst>
              </a:tr>
              <a:tr h="216086">
                <a:tc>
                  <a:txBody>
                    <a:bodyPr/>
                    <a:lstStyle/>
                    <a:p>
                      <a:pPr algn="ctr"/>
                      <a:r>
                        <a:rPr lang="ja-JP" altLang="en-US" sz="1100">
                          <a:latin typeface="Arial" panose="020B0604020202020204" pitchFamily="34" charset="0"/>
                          <a:cs typeface="Arial" panose="020B0604020202020204" pitchFamily="34" charset="0"/>
                        </a:rPr>
                        <a:t>B15 (12.4)</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0.01</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-0.02</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-0.05</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-0.04</a:t>
                      </a:r>
                    </a:p>
                  </a:txBody>
                  <a:tcPr marL="9525" marR="9525" marT="9525" marB="0" anchor="ctr"/>
                </a:tc>
                <a:extLst>
                  <a:ext uri="{0D108BD9-81ED-4DB2-BD59-A6C34878D82A}">
                    <a16:rowId xmlns:a16="http://schemas.microsoft.com/office/drawing/2014/main" val="10009"/>
                  </a:ext>
                </a:extLst>
              </a:tr>
              <a:tr h="216086">
                <a:tc>
                  <a:txBody>
                    <a:bodyPr/>
                    <a:lstStyle/>
                    <a:p>
                      <a:pPr algn="ctr"/>
                      <a:r>
                        <a:rPr lang="ja-JP" altLang="en-US" sz="1100">
                          <a:latin typeface="Arial" panose="020B0604020202020204" pitchFamily="34" charset="0"/>
                          <a:cs typeface="Arial" panose="020B0604020202020204" pitchFamily="34" charset="0"/>
                        </a:rPr>
                        <a:t>B16 (13.3)</a:t>
                      </a:r>
                      <a:endParaRPr kumimoji="1" lang="ja-JP" altLang="en-US">
                        <a:latin typeface="Arial" panose="020B0604020202020204" pitchFamily="34" charset="0"/>
                        <a:cs typeface="Arial" panose="020B0604020202020204" pitchFamily="34" charset="0"/>
                      </a:endParaRPr>
                    </a:p>
                  </a:txBody>
                  <a:tcPr marT="36000" marB="3600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0.15</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0.10</a:t>
                      </a:r>
                    </a:p>
                  </a:txBody>
                  <a:tcPr marL="9525" marR="9525" marT="9525" marB="0" anchor="ctr"/>
                </a:tc>
                <a:tc>
                  <a:txBody>
                    <a:bodyPr/>
                    <a:lstStyle/>
                    <a:p>
                      <a:pPr algn="ctr" fontAlgn="ctr"/>
                      <a:r>
                        <a:rPr lang="en-US" altLang="ja-JP" sz="1100" b="0" i="0" u="none" strike="noStrike">
                          <a:solidFill>
                            <a:srgbClr val="000000"/>
                          </a:solidFill>
                          <a:effectLst/>
                          <a:latin typeface="Arial" panose="020B0604020202020204" pitchFamily="34" charset="0"/>
                          <a:ea typeface="游ゴシック" panose="020B0400000000000000" pitchFamily="50" charset="-128"/>
                        </a:rPr>
                        <a:t>0.07</a:t>
                      </a:r>
                    </a:p>
                  </a:txBody>
                  <a:tcPr marL="9525" marR="9525" marT="9525" marB="0" anchor="ctr"/>
                </a:tc>
                <a:tc>
                  <a:txBody>
                    <a:bodyPr/>
                    <a:lstStyle/>
                    <a:p>
                      <a:pPr algn="ctr" fontAlgn="ctr"/>
                      <a:r>
                        <a:rPr lang="en-US" altLang="ja-JP" sz="1100" b="0" i="0" u="none" strike="noStrike" dirty="0">
                          <a:solidFill>
                            <a:srgbClr val="000000"/>
                          </a:solidFill>
                          <a:effectLst/>
                          <a:latin typeface="Arial" panose="020B0604020202020204" pitchFamily="34" charset="0"/>
                          <a:ea typeface="游ゴシック" panose="020B0400000000000000" pitchFamily="50" charset="-128"/>
                        </a:rPr>
                        <a:t>0.09</a:t>
                      </a:r>
                    </a:p>
                  </a:txBody>
                  <a:tcPr marL="9525" marR="9525" marT="9525" marB="0" anchor="ctr"/>
                </a:tc>
                <a:extLst>
                  <a:ext uri="{0D108BD9-81ED-4DB2-BD59-A6C34878D82A}">
                    <a16:rowId xmlns:a16="http://schemas.microsoft.com/office/drawing/2014/main" val="10010"/>
                  </a:ext>
                </a:extLst>
              </a:tr>
            </a:tbl>
          </a:graphicData>
        </a:graphic>
      </p:graphicFrame>
      <p:sp>
        <p:nvSpPr>
          <p:cNvPr id="1121" name="テキスト 136"/>
          <p:cNvSpPr txBox="1"/>
          <p:nvPr/>
        </p:nvSpPr>
        <p:spPr>
          <a:xfrm>
            <a:off x="7674223" y="551578"/>
            <a:ext cx="2101675" cy="368439"/>
          </a:xfrm>
          <a:prstGeom prst="rect">
            <a:avLst/>
          </a:prstGeom>
        </p:spPr>
        <p:txBody>
          <a:bodyPr wrap="none">
            <a:spAutoFit/>
          </a:bodyPr>
          <a:lstStyle/>
          <a:p>
            <a:pPr>
              <a:defRPr lang="ja-JP" altLang="en-US"/>
            </a:pPr>
            <a:r>
              <a:rPr lang="ja-JP" altLang="en-US" b="1"/>
              <a:t>AHI - reference </a:t>
            </a:r>
            <a:r>
              <a:rPr lang="ja-JP" altLang="en-US" sz="1200" b="1"/>
              <a:t>[K]</a:t>
            </a:r>
            <a:endParaRPr lang="ja-JP" altLang="en-US" b="1"/>
          </a:p>
        </p:txBody>
      </p:sp>
      <p:sp>
        <p:nvSpPr>
          <p:cNvPr id="1122" name="テキスト 425"/>
          <p:cNvSpPr txBox="1"/>
          <p:nvPr/>
        </p:nvSpPr>
        <p:spPr>
          <a:xfrm>
            <a:off x="1337926" y="2533300"/>
            <a:ext cx="4014362" cy="338554"/>
          </a:xfrm>
          <a:prstGeom prst="rect">
            <a:avLst/>
          </a:prstGeom>
        </p:spPr>
        <p:txBody>
          <a:bodyPr wrap="square">
            <a:spAutoFit/>
          </a:bodyPr>
          <a:lstStyle/>
          <a:p>
            <a:pPr>
              <a:defRPr lang="ja-JP" altLang="en-US"/>
            </a:pPr>
            <a:r>
              <a:rPr lang="en-US" altLang="ja-JP" sz="1600" b="1" dirty="0"/>
              <a:t>Tb bias at the standard radiance [K]</a:t>
            </a:r>
            <a:endParaRPr lang="ja-JP" altLang="en-US" sz="2000" b="1" dirty="0"/>
          </a:p>
        </p:txBody>
      </p:sp>
    </p:spTree>
    <p:extLst>
      <p:ext uri="{BB962C8B-B14F-4D97-AF65-F5344CB8AC3E}">
        <p14:creationId xmlns:p14="http://schemas.microsoft.com/office/powerpoint/2010/main" val="1201902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 name="図 225"/>
          <p:cNvPicPr>
            <a:picLocks noChangeAspect="1"/>
          </p:cNvPicPr>
          <p:nvPr/>
        </p:nvPicPr>
        <p:blipFill>
          <a:blip r:embed="rId3"/>
          <a:stretch>
            <a:fillRect/>
          </a:stretch>
        </p:blipFill>
        <p:spPr>
          <a:xfrm>
            <a:off x="6143038" y="1994339"/>
            <a:ext cx="4583628" cy="4061015"/>
          </a:xfrm>
          <a:prstGeom prst="rect">
            <a:avLst/>
          </a:prstGeom>
        </p:spPr>
      </p:pic>
      <p:pic>
        <p:nvPicPr>
          <p:cNvPr id="1129" name="図 226"/>
          <p:cNvPicPr>
            <a:picLocks noChangeAspect="1"/>
          </p:cNvPicPr>
          <p:nvPr/>
        </p:nvPicPr>
        <p:blipFill>
          <a:blip r:embed="rId4"/>
          <a:stretch>
            <a:fillRect/>
          </a:stretch>
        </p:blipFill>
        <p:spPr>
          <a:xfrm>
            <a:off x="1032281" y="1986103"/>
            <a:ext cx="4612615" cy="4069251"/>
          </a:xfrm>
          <a:prstGeom prst="rect">
            <a:avLst/>
          </a:prstGeom>
        </p:spPr>
      </p:pic>
      <p:sp>
        <p:nvSpPr>
          <p:cNvPr id="1130" name="四角形 174"/>
          <p:cNvSpPr>
            <a:spLocks noGrp="1"/>
          </p:cNvSpPr>
          <p:nvPr>
            <p:ph type="title"/>
          </p:nvPr>
        </p:nvSpPr>
        <p:spPr>
          <a:xfrm>
            <a:off x="3422072" y="132628"/>
            <a:ext cx="7772400" cy="667472"/>
          </a:xfrm>
          <a:prstGeom prst="rect">
            <a:avLst/>
          </a:prstGeom>
        </p:spPr>
        <p:txBody>
          <a:bodyPr/>
          <a:lstStyle/>
          <a:p>
            <a:pPr algn="l"/>
            <a:r>
              <a:rPr kumimoji="1" lang="ja-JP" altLang="en-US" b="1" dirty="0"/>
              <a:t>Tb bias stability </a:t>
            </a:r>
            <a:r>
              <a:rPr kumimoji="1" lang="ja-JP" altLang="en-US" sz="2400" b="1" dirty="0"/>
              <a:t>at the std.rad.</a:t>
            </a:r>
            <a:endParaRPr kumimoji="1" lang="ja-JP" altLang="en-US" sz="4400" b="1" dirty="0"/>
          </a:p>
        </p:txBody>
      </p:sp>
      <p:sp>
        <p:nvSpPr>
          <p:cNvPr id="1131" name="四角形 176"/>
          <p:cNvSpPr>
            <a:spLocks noGrp="1" noChangeArrowheads="1"/>
          </p:cNvSpPr>
          <p:nvPr>
            <p:ph type="sldNum" sz="quarter" idx="10"/>
          </p:nvPr>
        </p:nvSpPr>
        <p:spPr>
          <a:prstGeom prst="rect">
            <a:avLst/>
          </a:prstGeom>
        </p:spPr>
        <p:txBody>
          <a:bodyPr/>
          <a:lstStyle>
            <a:lvl1pPr>
              <a:defRPr/>
            </a:lvl1pPr>
          </a:lstStyle>
          <a:p>
            <a:pPr>
              <a:defRPr/>
            </a:pPr>
            <a:fld id="{DA28AC38-E0E8-49D7-B2FE-71FD7C42C09E}" type="slidenum">
              <a:rPr lang="en-US"/>
              <a:pPr>
                <a:defRPr/>
              </a:pPr>
              <a:t>4</a:t>
            </a:fld>
            <a:endParaRPr lang="en-US"/>
          </a:p>
        </p:txBody>
      </p:sp>
      <p:sp>
        <p:nvSpPr>
          <p:cNvPr id="1132" name="テキスト 187"/>
          <p:cNvSpPr txBox="1"/>
          <p:nvPr/>
        </p:nvSpPr>
        <p:spPr>
          <a:xfrm>
            <a:off x="10953750" y="2314575"/>
            <a:ext cx="762000" cy="2861429"/>
          </a:xfrm>
          <a:prstGeom prst="rect">
            <a:avLst/>
          </a:prstGeom>
          <a:solidFill>
            <a:schemeClr val="bg1"/>
          </a:solidFill>
          <a:ln>
            <a:solidFill>
              <a:schemeClr val="tx2"/>
            </a:solidFill>
          </a:ln>
        </p:spPr>
        <p:txBody>
          <a:bodyPr wrap="square">
            <a:spAutoFit/>
          </a:bodyPr>
          <a:lstStyle/>
          <a:p>
            <a:pPr algn="ctr">
              <a:defRPr lang="ja-JP" altLang="en-US"/>
            </a:pPr>
            <a:r>
              <a:rPr lang="ja-JP" altLang="en-US" b="1">
                <a:solidFill>
                  <a:srgbClr val="C62626"/>
                </a:solidFill>
              </a:rPr>
              <a:t>B07</a:t>
            </a:r>
          </a:p>
          <a:p>
            <a:pPr algn="ctr">
              <a:defRPr lang="ja-JP" altLang="en-US"/>
            </a:pPr>
            <a:r>
              <a:rPr lang="ja-JP" altLang="en-US" b="1">
                <a:solidFill>
                  <a:srgbClr val="3A65CB"/>
                </a:solidFill>
              </a:rPr>
              <a:t>B08</a:t>
            </a:r>
          </a:p>
          <a:p>
            <a:pPr algn="ctr">
              <a:defRPr lang="ja-JP" altLang="en-US"/>
            </a:pPr>
            <a:r>
              <a:rPr lang="ja-JP" altLang="en-US" b="1">
                <a:solidFill>
                  <a:srgbClr val="85C728"/>
                </a:solidFill>
              </a:rPr>
              <a:t>B09</a:t>
            </a:r>
          </a:p>
          <a:p>
            <a:pPr algn="ctr">
              <a:defRPr lang="ja-JP" altLang="en-US"/>
            </a:pPr>
            <a:r>
              <a:rPr lang="ja-JP" altLang="en-US" b="1">
                <a:solidFill>
                  <a:srgbClr val="CB3AB8"/>
                </a:solidFill>
              </a:rPr>
              <a:t>B10</a:t>
            </a:r>
          </a:p>
          <a:p>
            <a:pPr algn="ctr">
              <a:defRPr lang="ja-JP" altLang="en-US"/>
            </a:pPr>
            <a:r>
              <a:rPr lang="ja-JP" altLang="en-US" b="1">
                <a:solidFill>
                  <a:srgbClr val="35CAB1"/>
                </a:solidFill>
              </a:rPr>
              <a:t>B11</a:t>
            </a:r>
          </a:p>
          <a:p>
            <a:pPr algn="ctr">
              <a:defRPr lang="ja-JP" altLang="en-US"/>
            </a:pPr>
            <a:r>
              <a:rPr lang="ja-JP" altLang="en-US" b="1">
                <a:solidFill>
                  <a:srgbClr val="C98331"/>
                </a:solidFill>
              </a:rPr>
              <a:t>B12</a:t>
            </a:r>
          </a:p>
          <a:p>
            <a:pPr algn="ctr">
              <a:defRPr lang="ja-JP" altLang="en-US"/>
            </a:pPr>
            <a:r>
              <a:rPr lang="ja-JP" altLang="en-US" b="1">
                <a:solidFill>
                  <a:srgbClr val="5732C8"/>
                </a:solidFill>
              </a:rPr>
              <a:t>B13</a:t>
            </a:r>
          </a:p>
          <a:p>
            <a:pPr algn="ctr">
              <a:defRPr lang="ja-JP" altLang="en-US"/>
            </a:pPr>
            <a:r>
              <a:rPr lang="ja-JP" altLang="en-US" b="1">
                <a:solidFill>
                  <a:srgbClr val="20C219"/>
                </a:solidFill>
              </a:rPr>
              <a:t>B14</a:t>
            </a:r>
          </a:p>
          <a:p>
            <a:pPr algn="ctr">
              <a:defRPr lang="ja-JP" altLang="en-US"/>
            </a:pPr>
            <a:r>
              <a:rPr lang="ja-JP" altLang="en-US" b="1">
                <a:solidFill>
                  <a:srgbClr val="C6275D"/>
                </a:solidFill>
              </a:rPr>
              <a:t>B15</a:t>
            </a:r>
          </a:p>
          <a:p>
            <a:pPr algn="ctr">
              <a:defRPr lang="ja-JP" altLang="en-US"/>
            </a:pPr>
            <a:r>
              <a:rPr lang="ja-JP" altLang="en-US" b="1">
                <a:solidFill>
                  <a:srgbClr val="3191C8"/>
                </a:solidFill>
              </a:rPr>
              <a:t>B16</a:t>
            </a:r>
          </a:p>
        </p:txBody>
      </p:sp>
      <p:sp>
        <p:nvSpPr>
          <p:cNvPr id="1133" name="テキスト 188"/>
          <p:cNvSpPr txBox="1"/>
          <p:nvPr/>
        </p:nvSpPr>
        <p:spPr>
          <a:xfrm>
            <a:off x="7496252" y="6036072"/>
            <a:ext cx="3838499" cy="306884"/>
          </a:xfrm>
          <a:prstGeom prst="rect">
            <a:avLst/>
          </a:prstGeom>
        </p:spPr>
        <p:txBody>
          <a:bodyPr wrap="square">
            <a:spAutoFit/>
          </a:bodyPr>
          <a:lstStyle/>
          <a:p>
            <a:pPr algn="r"/>
            <a:r>
              <a:rPr lang="ja-JP" altLang="en-US" sz="1400"/>
              <a:t>cf. GSICS Calibration Products Plotting Tool</a:t>
            </a:r>
          </a:p>
        </p:txBody>
      </p:sp>
      <p:sp>
        <p:nvSpPr>
          <p:cNvPr id="1134" name="テキスト 214"/>
          <p:cNvSpPr txBox="1"/>
          <p:nvPr/>
        </p:nvSpPr>
        <p:spPr>
          <a:xfrm>
            <a:off x="1267978" y="5668876"/>
            <a:ext cx="772621" cy="184666"/>
          </a:xfrm>
          <a:prstGeom prst="rect">
            <a:avLst/>
          </a:prstGeom>
          <a:noFill/>
        </p:spPr>
        <p:txBody>
          <a:bodyPr wrap="square" tIns="0" bIns="0">
            <a:spAutoFit/>
          </a:bodyPr>
          <a:lstStyle/>
          <a:p>
            <a:pPr algn="ctr">
              <a:defRPr lang="ja-JP" altLang="en-US"/>
            </a:pPr>
            <a:r>
              <a:rPr lang="ja-JP" altLang="en-US" sz="1200" b="1">
                <a:latin typeface="Arial" panose="020B0604020202020204" pitchFamily="34" charset="0"/>
                <a:cs typeface="Arial" panose="020B0604020202020204" pitchFamily="34" charset="0"/>
              </a:rPr>
              <a:t>2022/09</a:t>
            </a:r>
            <a:endParaRPr lang="ja-JP" altLang="en-US" sz="1600" b="1">
              <a:latin typeface="Arial" panose="020B0604020202020204" pitchFamily="34" charset="0"/>
              <a:cs typeface="Arial" panose="020B0604020202020204" pitchFamily="34" charset="0"/>
            </a:endParaRPr>
          </a:p>
        </p:txBody>
      </p:sp>
      <p:sp>
        <p:nvSpPr>
          <p:cNvPr id="1135" name="テキスト 218"/>
          <p:cNvSpPr txBox="1"/>
          <p:nvPr/>
        </p:nvSpPr>
        <p:spPr>
          <a:xfrm>
            <a:off x="4933291" y="5705047"/>
            <a:ext cx="772621" cy="184666"/>
          </a:xfrm>
          <a:prstGeom prst="rect">
            <a:avLst/>
          </a:prstGeom>
          <a:noFill/>
        </p:spPr>
        <p:txBody>
          <a:bodyPr wrap="square" tIns="0" bIns="0">
            <a:spAutoFit/>
          </a:bodyPr>
          <a:lstStyle/>
          <a:p>
            <a:pPr algn="ctr">
              <a:defRPr lang="ja-JP" altLang="en-US"/>
            </a:pPr>
            <a:r>
              <a:rPr lang="ja-JP" altLang="en-US" sz="1200" b="1">
                <a:latin typeface="Arial" panose="020B0604020202020204" pitchFamily="34" charset="0"/>
                <a:cs typeface="Arial" panose="020B0604020202020204" pitchFamily="34" charset="0"/>
              </a:rPr>
              <a:t>2022/12</a:t>
            </a:r>
            <a:endParaRPr lang="ja-JP" altLang="en-US" sz="1600" b="1">
              <a:latin typeface="Arial" panose="020B0604020202020204" pitchFamily="34" charset="0"/>
              <a:cs typeface="Arial" panose="020B0604020202020204" pitchFamily="34" charset="0"/>
            </a:endParaRPr>
          </a:p>
        </p:txBody>
      </p:sp>
      <p:sp>
        <p:nvSpPr>
          <p:cNvPr id="1136" name="テキスト 219"/>
          <p:cNvSpPr txBox="1"/>
          <p:nvPr/>
        </p:nvSpPr>
        <p:spPr>
          <a:xfrm>
            <a:off x="6356068" y="5668876"/>
            <a:ext cx="772621" cy="184666"/>
          </a:xfrm>
          <a:prstGeom prst="rect">
            <a:avLst/>
          </a:prstGeom>
          <a:noFill/>
        </p:spPr>
        <p:txBody>
          <a:bodyPr wrap="square" tIns="0" bIns="0">
            <a:spAutoFit/>
          </a:bodyPr>
          <a:lstStyle/>
          <a:p>
            <a:pPr algn="ctr">
              <a:defRPr lang="ja-JP" altLang="en-US"/>
            </a:pPr>
            <a:r>
              <a:rPr lang="ja-JP" altLang="en-US" sz="1200" b="1">
                <a:latin typeface="Arial" panose="020B0604020202020204" pitchFamily="34" charset="0"/>
                <a:cs typeface="Arial" panose="020B0604020202020204" pitchFamily="34" charset="0"/>
              </a:rPr>
              <a:t>2022/09</a:t>
            </a:r>
            <a:endParaRPr lang="ja-JP" altLang="en-US" sz="1600" b="1">
              <a:latin typeface="Arial" panose="020B0604020202020204" pitchFamily="34" charset="0"/>
              <a:cs typeface="Arial" panose="020B0604020202020204" pitchFamily="34" charset="0"/>
            </a:endParaRPr>
          </a:p>
        </p:txBody>
      </p:sp>
      <p:sp>
        <p:nvSpPr>
          <p:cNvPr id="1137" name="テキスト 220"/>
          <p:cNvSpPr txBox="1"/>
          <p:nvPr/>
        </p:nvSpPr>
        <p:spPr>
          <a:xfrm>
            <a:off x="9995748" y="5668876"/>
            <a:ext cx="772621" cy="184666"/>
          </a:xfrm>
          <a:prstGeom prst="rect">
            <a:avLst/>
          </a:prstGeom>
          <a:noFill/>
        </p:spPr>
        <p:txBody>
          <a:bodyPr wrap="square" tIns="0" bIns="0">
            <a:spAutoFit/>
          </a:bodyPr>
          <a:lstStyle/>
          <a:p>
            <a:pPr algn="ctr">
              <a:defRPr lang="ja-JP" altLang="en-US"/>
            </a:pPr>
            <a:r>
              <a:rPr lang="ja-JP" altLang="en-US" sz="1200" b="1">
                <a:latin typeface="Arial" panose="020B0604020202020204" pitchFamily="34" charset="0"/>
                <a:cs typeface="Arial" panose="020B0604020202020204" pitchFamily="34" charset="0"/>
              </a:rPr>
              <a:t>2022/12</a:t>
            </a:r>
            <a:endParaRPr lang="ja-JP" altLang="en-US" sz="1600" b="1">
              <a:latin typeface="Arial" panose="020B0604020202020204" pitchFamily="34" charset="0"/>
              <a:cs typeface="Arial" panose="020B0604020202020204" pitchFamily="34" charset="0"/>
            </a:endParaRPr>
          </a:p>
        </p:txBody>
      </p:sp>
      <p:sp>
        <p:nvSpPr>
          <p:cNvPr id="1138" name="テキスト ボックス 229"/>
          <p:cNvSpPr txBox="1"/>
          <p:nvPr/>
        </p:nvSpPr>
        <p:spPr>
          <a:xfrm>
            <a:off x="2857548" y="4901160"/>
            <a:ext cx="2841925" cy="799326"/>
          </a:xfrm>
          <a:prstGeom prst="rect">
            <a:avLst/>
          </a:prstGeom>
          <a:noFill/>
        </p:spPr>
        <p:txBody>
          <a:bodyPr wrap="square">
            <a:spAutoFit/>
          </a:bodyPr>
          <a:lstStyle/>
          <a:p>
            <a:pPr algn="r"/>
            <a:r>
              <a:rPr lang="en-US" altLang="ja-JP" sz="1800" b="1">
                <a:latin typeface="Arial" panose="020B0604020202020204" pitchFamily="34" charset="0"/>
                <a:cs typeface="Arial" panose="020B0604020202020204" pitchFamily="34" charset="0"/>
              </a:rPr>
              <a:t>AHI9</a:t>
            </a:r>
            <a:r>
              <a:rPr lang="en-US" altLang="ja-JP" sz="1400" b="0">
                <a:latin typeface="Arial" panose="020B0604020202020204" pitchFamily="34" charset="0"/>
                <a:cs typeface="Arial" panose="020B0604020202020204" pitchFamily="34" charset="0"/>
              </a:rPr>
              <a:t> Tb bias at std. rad.</a:t>
            </a:r>
          </a:p>
          <a:p>
            <a:pPr algn="r"/>
            <a:r>
              <a:rPr lang="en-US" altLang="ja-JP" sz="1400" b="0">
                <a:latin typeface="Arial" panose="020B0604020202020204" pitchFamily="34" charset="0"/>
                <a:cs typeface="Arial" panose="020B0604020202020204" pitchFamily="34" charset="0"/>
              </a:rPr>
              <a:t>10 weeks from 2022/09</a:t>
            </a:r>
          </a:p>
          <a:p>
            <a:pPr algn="r"/>
            <a:r>
              <a:rPr lang="en-US" altLang="ja-JP" sz="1400" b="0">
                <a:latin typeface="Arial" panose="020B0604020202020204" pitchFamily="34" charset="0"/>
                <a:cs typeface="Arial" panose="020B0604020202020204" pitchFamily="34" charset="0"/>
              </a:rPr>
              <a:t> </a:t>
            </a:r>
            <a:r>
              <a:rPr lang="en-US" altLang="ja-JP" sz="1400" b="0" err="1">
                <a:latin typeface="Arial" panose="020B0604020202020204" pitchFamily="34" charset="0"/>
                <a:cs typeface="Arial" panose="020B0604020202020204" pitchFamily="34" charset="0"/>
              </a:rPr>
              <a:t>wrt</a:t>
            </a:r>
            <a:r>
              <a:rPr lang="en-US" altLang="ja-JP" sz="1400" b="0">
                <a:latin typeface="Arial" panose="020B0604020202020204" pitchFamily="34" charset="0"/>
                <a:cs typeface="Arial" panose="020B0604020202020204" pitchFamily="34" charset="0"/>
              </a:rPr>
              <a:t>. </a:t>
            </a:r>
            <a:r>
              <a:rPr lang="en-US" altLang="ja-JP" sz="1400" b="0" err="1">
                <a:latin typeface="Arial" panose="020B0604020202020204" pitchFamily="34" charset="0"/>
                <a:cs typeface="Arial" panose="020B0604020202020204" pitchFamily="34" charset="0"/>
              </a:rPr>
              <a:t>Metop</a:t>
            </a:r>
            <a:r>
              <a:rPr lang="en-US" altLang="ja-JP" sz="1400" b="0">
                <a:latin typeface="Arial" panose="020B0604020202020204" pitchFamily="34" charset="0"/>
                <a:cs typeface="Arial" panose="020B0604020202020204" pitchFamily="34" charset="0"/>
              </a:rPr>
              <a:t>-B/IASI (Re-analysis)</a:t>
            </a:r>
          </a:p>
        </p:txBody>
      </p:sp>
      <p:sp>
        <p:nvSpPr>
          <p:cNvPr id="1139" name="テキスト ボックス 230"/>
          <p:cNvSpPr txBox="1"/>
          <p:nvPr/>
        </p:nvSpPr>
        <p:spPr>
          <a:xfrm>
            <a:off x="7927435" y="4901160"/>
            <a:ext cx="2841925" cy="799326"/>
          </a:xfrm>
          <a:prstGeom prst="rect">
            <a:avLst/>
          </a:prstGeom>
          <a:noFill/>
        </p:spPr>
        <p:txBody>
          <a:bodyPr wrap="square">
            <a:spAutoFit/>
          </a:bodyPr>
          <a:lstStyle/>
          <a:p>
            <a:pPr algn="r"/>
            <a:r>
              <a:rPr lang="en-US" altLang="ja-JP" sz="1800" b="1">
                <a:latin typeface="Arial" panose="020B0604020202020204" pitchFamily="34" charset="0"/>
                <a:cs typeface="Arial" panose="020B0604020202020204" pitchFamily="34" charset="0"/>
              </a:rPr>
              <a:t>AHI8</a:t>
            </a:r>
            <a:r>
              <a:rPr lang="en-US" altLang="ja-JP" sz="1400" b="0">
                <a:latin typeface="Arial" panose="020B0604020202020204" pitchFamily="34" charset="0"/>
                <a:cs typeface="Arial" panose="020B0604020202020204" pitchFamily="34" charset="0"/>
              </a:rPr>
              <a:t> Tb bias at std. rad.</a:t>
            </a:r>
          </a:p>
          <a:p>
            <a:pPr algn="r"/>
            <a:r>
              <a:rPr lang="en-US" altLang="ja-JP" sz="1400" b="0">
                <a:latin typeface="Arial" panose="020B0604020202020204" pitchFamily="34" charset="0"/>
                <a:cs typeface="Arial" panose="020B0604020202020204" pitchFamily="34" charset="0"/>
              </a:rPr>
              <a:t>10 weeks from 2022/09</a:t>
            </a:r>
          </a:p>
          <a:p>
            <a:pPr algn="r"/>
            <a:r>
              <a:rPr lang="en-US" altLang="ja-JP" sz="1400" b="0">
                <a:latin typeface="Arial" panose="020B0604020202020204" pitchFamily="34" charset="0"/>
                <a:cs typeface="Arial" panose="020B0604020202020204" pitchFamily="34" charset="0"/>
              </a:rPr>
              <a:t> </a:t>
            </a:r>
            <a:r>
              <a:rPr lang="en-US" altLang="ja-JP" sz="1400" b="0" err="1">
                <a:latin typeface="Arial" panose="020B0604020202020204" pitchFamily="34" charset="0"/>
                <a:cs typeface="Arial" panose="020B0604020202020204" pitchFamily="34" charset="0"/>
              </a:rPr>
              <a:t>wrt</a:t>
            </a:r>
            <a:r>
              <a:rPr lang="en-US" altLang="ja-JP" sz="1400" b="0">
                <a:latin typeface="Arial" panose="020B0604020202020204" pitchFamily="34" charset="0"/>
                <a:cs typeface="Arial" panose="020B0604020202020204" pitchFamily="34" charset="0"/>
              </a:rPr>
              <a:t>. </a:t>
            </a:r>
            <a:r>
              <a:rPr lang="en-US" altLang="ja-JP" sz="1400" b="0" err="1">
                <a:latin typeface="Arial" panose="020B0604020202020204" pitchFamily="34" charset="0"/>
                <a:cs typeface="Arial" panose="020B0604020202020204" pitchFamily="34" charset="0"/>
              </a:rPr>
              <a:t>Metop</a:t>
            </a:r>
            <a:r>
              <a:rPr lang="en-US" altLang="ja-JP" sz="1400" b="0">
                <a:latin typeface="Arial" panose="020B0604020202020204" pitchFamily="34" charset="0"/>
                <a:cs typeface="Arial" panose="020B0604020202020204" pitchFamily="34" charset="0"/>
              </a:rPr>
              <a:t>-B/IASI (Re-analysis)</a:t>
            </a:r>
          </a:p>
        </p:txBody>
      </p:sp>
      <p:sp>
        <p:nvSpPr>
          <p:cNvPr id="1140" name="四角形 235"/>
          <p:cNvSpPr>
            <a:spLocks noGrp="1"/>
          </p:cNvSpPr>
          <p:nvPr>
            <p:ph idx="1"/>
          </p:nvPr>
        </p:nvSpPr>
        <p:spPr>
          <a:xfrm>
            <a:off x="1203471" y="1024314"/>
            <a:ext cx="9744486" cy="1014799"/>
          </a:xfrm>
          <a:prstGeom prst="rect">
            <a:avLst/>
          </a:prstGeom>
        </p:spPr>
        <p:txBody>
          <a:bodyPr/>
          <a:lstStyle/>
          <a:p>
            <a:r>
              <a:rPr kumimoji="1" lang="en-US" altLang="ja-JP" sz="2400" dirty="0"/>
              <a:t>The biases for AHI9 are as stable as AHI8, and their range is similar to the one for AHI8.</a:t>
            </a:r>
            <a:endParaRPr kumimoji="1" lang="ja-JP" altLang="en-US" sz="2400" dirty="0"/>
          </a:p>
        </p:txBody>
      </p:sp>
      <p:sp>
        <p:nvSpPr>
          <p:cNvPr id="1141" name="正方形/長方形 14"/>
          <p:cNvSpPr/>
          <p:nvPr/>
        </p:nvSpPr>
        <p:spPr>
          <a:xfrm>
            <a:off x="721305" y="2028178"/>
            <a:ext cx="535541" cy="306884"/>
          </a:xfrm>
          <a:prstGeom prst="rect">
            <a:avLst/>
          </a:prstGeom>
        </p:spPr>
        <p:txBody>
          <a:bodyPr wrap="none">
            <a:spAutoFit/>
          </a:bodyPr>
          <a:lstStyle/>
          <a:p>
            <a:pPr algn="ctr"/>
            <a:r>
              <a:rPr lang="en-US" altLang="ja-JP" sz="1400" b="1" dirty="0"/>
              <a:t>+0.1</a:t>
            </a:r>
            <a:endParaRPr lang="ja-JP" altLang="en-US" sz="1200" b="1" dirty="0"/>
          </a:p>
        </p:txBody>
      </p:sp>
      <p:sp>
        <p:nvSpPr>
          <p:cNvPr id="1142" name="正方形/長方形 15"/>
          <p:cNvSpPr/>
          <p:nvPr/>
        </p:nvSpPr>
        <p:spPr>
          <a:xfrm>
            <a:off x="766189" y="5607767"/>
            <a:ext cx="490657" cy="306884"/>
          </a:xfrm>
          <a:prstGeom prst="rect">
            <a:avLst/>
          </a:prstGeom>
        </p:spPr>
        <p:txBody>
          <a:bodyPr wrap="none">
            <a:spAutoFit/>
          </a:bodyPr>
          <a:lstStyle/>
          <a:p>
            <a:pPr algn="ctr"/>
            <a:r>
              <a:rPr lang="en-US" altLang="ja-JP" sz="1400" b="1" dirty="0"/>
              <a:t>-0.4</a:t>
            </a:r>
            <a:endParaRPr lang="ja-JP" altLang="en-US" sz="1200" b="1" dirty="0"/>
          </a:p>
        </p:txBody>
      </p:sp>
      <p:sp>
        <p:nvSpPr>
          <p:cNvPr id="1143" name="正方形/長方形 700"/>
          <p:cNvSpPr/>
          <p:nvPr/>
        </p:nvSpPr>
        <p:spPr>
          <a:xfrm>
            <a:off x="5821449" y="2027136"/>
            <a:ext cx="535541" cy="306884"/>
          </a:xfrm>
          <a:prstGeom prst="rect">
            <a:avLst/>
          </a:prstGeom>
        </p:spPr>
        <p:txBody>
          <a:bodyPr wrap="none">
            <a:spAutoFit/>
          </a:bodyPr>
          <a:lstStyle/>
          <a:p>
            <a:pPr algn="ctr"/>
            <a:r>
              <a:rPr lang="en-US" altLang="ja-JP" sz="1400" b="1" dirty="0"/>
              <a:t>+0.1</a:t>
            </a:r>
            <a:endParaRPr lang="ja-JP" altLang="en-US" sz="1200" b="1" dirty="0"/>
          </a:p>
        </p:txBody>
      </p:sp>
      <p:sp>
        <p:nvSpPr>
          <p:cNvPr id="1144" name="正方形/長方形 701"/>
          <p:cNvSpPr/>
          <p:nvPr/>
        </p:nvSpPr>
        <p:spPr>
          <a:xfrm>
            <a:off x="5842219" y="5607767"/>
            <a:ext cx="490657" cy="306884"/>
          </a:xfrm>
          <a:prstGeom prst="rect">
            <a:avLst/>
          </a:prstGeom>
        </p:spPr>
        <p:txBody>
          <a:bodyPr wrap="none">
            <a:spAutoFit/>
          </a:bodyPr>
          <a:lstStyle/>
          <a:p>
            <a:pPr algn="ctr"/>
            <a:r>
              <a:rPr lang="en-US" altLang="ja-JP" sz="1400" b="1" dirty="0"/>
              <a:t>-0.4</a:t>
            </a:r>
            <a:endParaRPr lang="ja-JP" altLang="en-US" sz="12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0" name="図 704"/>
          <p:cNvPicPr>
            <a:picLocks noChangeAspect="1"/>
          </p:cNvPicPr>
          <p:nvPr/>
        </p:nvPicPr>
        <p:blipFill>
          <a:blip r:embed="rId3"/>
          <a:stretch>
            <a:fillRect/>
          </a:stretch>
        </p:blipFill>
        <p:spPr>
          <a:xfrm>
            <a:off x="894144" y="2026272"/>
            <a:ext cx="4890333" cy="4067810"/>
          </a:xfrm>
          <a:prstGeom prst="rect">
            <a:avLst/>
          </a:prstGeom>
        </p:spPr>
      </p:pic>
      <p:pic>
        <p:nvPicPr>
          <p:cNvPr id="1151" name="図 232"/>
          <p:cNvPicPr>
            <a:picLocks noChangeAspect="1"/>
          </p:cNvPicPr>
          <p:nvPr/>
        </p:nvPicPr>
        <p:blipFill>
          <a:blip r:embed="rId4"/>
          <a:stretch>
            <a:fillRect/>
          </a:stretch>
        </p:blipFill>
        <p:spPr>
          <a:xfrm>
            <a:off x="6053559" y="2016707"/>
            <a:ext cx="4786457" cy="4095892"/>
          </a:xfrm>
          <a:prstGeom prst="rect">
            <a:avLst/>
          </a:prstGeom>
        </p:spPr>
      </p:pic>
      <p:sp>
        <p:nvSpPr>
          <p:cNvPr id="1152" name="四角形 193"/>
          <p:cNvSpPr>
            <a:spLocks noGrp="1" noChangeArrowheads="1"/>
          </p:cNvSpPr>
          <p:nvPr>
            <p:ph type="sldNum" sz="quarter" idx="10"/>
          </p:nvPr>
        </p:nvSpPr>
        <p:spPr>
          <a:prstGeom prst="rect">
            <a:avLst/>
          </a:prstGeom>
        </p:spPr>
        <p:txBody>
          <a:bodyPr/>
          <a:lstStyle>
            <a:lvl1pPr>
              <a:defRPr/>
            </a:lvl1pPr>
          </a:lstStyle>
          <a:p>
            <a:pPr>
              <a:defRPr/>
            </a:pPr>
            <a:fld id="{DA28AC38-E0E8-49D7-B2FE-71FD7C42C09E}" type="slidenum">
              <a:rPr lang="en-US"/>
              <a:pPr>
                <a:defRPr/>
              </a:pPr>
              <a:t>5</a:t>
            </a:fld>
            <a:endParaRPr lang="en-US"/>
          </a:p>
        </p:txBody>
      </p:sp>
      <p:sp>
        <p:nvSpPr>
          <p:cNvPr id="1153" name="テキスト 183"/>
          <p:cNvSpPr txBox="1"/>
          <p:nvPr/>
        </p:nvSpPr>
        <p:spPr>
          <a:xfrm>
            <a:off x="1156268" y="5681436"/>
            <a:ext cx="772621" cy="184666"/>
          </a:xfrm>
          <a:prstGeom prst="rect">
            <a:avLst/>
          </a:prstGeom>
          <a:noFill/>
        </p:spPr>
        <p:txBody>
          <a:bodyPr wrap="square" tIns="0" bIns="0">
            <a:spAutoFit/>
          </a:bodyPr>
          <a:lstStyle/>
          <a:p>
            <a:pPr algn="ctr">
              <a:defRPr lang="ja-JP" altLang="en-US"/>
            </a:pPr>
            <a:r>
              <a:rPr lang="ja-JP" altLang="en-US" sz="1200" b="1">
                <a:latin typeface="Arial" panose="020B0604020202020204" pitchFamily="34" charset="0"/>
                <a:cs typeface="Arial" panose="020B0604020202020204" pitchFamily="34" charset="0"/>
              </a:rPr>
              <a:t>2022/09</a:t>
            </a:r>
            <a:endParaRPr lang="ja-JP" altLang="en-US" sz="1600" b="1">
              <a:latin typeface="Arial" panose="020B0604020202020204" pitchFamily="34" charset="0"/>
              <a:cs typeface="Arial" panose="020B0604020202020204" pitchFamily="34" charset="0"/>
            </a:endParaRPr>
          </a:p>
        </p:txBody>
      </p:sp>
      <p:sp>
        <p:nvSpPr>
          <p:cNvPr id="1154" name="テキスト 188"/>
          <p:cNvSpPr txBox="1"/>
          <p:nvPr/>
        </p:nvSpPr>
        <p:spPr>
          <a:xfrm>
            <a:off x="7496252" y="6036072"/>
            <a:ext cx="3838499" cy="306884"/>
          </a:xfrm>
          <a:prstGeom prst="rect">
            <a:avLst/>
          </a:prstGeom>
        </p:spPr>
        <p:txBody>
          <a:bodyPr wrap="square">
            <a:spAutoFit/>
          </a:bodyPr>
          <a:lstStyle/>
          <a:p>
            <a:pPr algn="r"/>
            <a:r>
              <a:rPr lang="ja-JP" altLang="en-US" sz="1400"/>
              <a:t>cf. GSICS Calibration Products Plotting Tool</a:t>
            </a:r>
          </a:p>
        </p:txBody>
      </p:sp>
      <p:sp>
        <p:nvSpPr>
          <p:cNvPr id="1155" name="テキスト ボックス 189"/>
          <p:cNvSpPr txBox="1"/>
          <p:nvPr/>
        </p:nvSpPr>
        <p:spPr>
          <a:xfrm>
            <a:off x="2326573" y="4882110"/>
            <a:ext cx="3254527" cy="799326"/>
          </a:xfrm>
          <a:prstGeom prst="rect">
            <a:avLst/>
          </a:prstGeom>
          <a:noFill/>
        </p:spPr>
        <p:txBody>
          <a:bodyPr wrap="square">
            <a:spAutoFit/>
          </a:bodyPr>
          <a:lstStyle/>
          <a:p>
            <a:pPr algn="r"/>
            <a:r>
              <a:rPr lang="en-US" altLang="ja-JP" sz="1800" b="1">
                <a:latin typeface="Arial" panose="020B0604020202020204" pitchFamily="34" charset="0"/>
                <a:cs typeface="Arial" panose="020B0604020202020204" pitchFamily="34" charset="0"/>
              </a:rPr>
              <a:t>AHI9</a:t>
            </a:r>
            <a:r>
              <a:rPr lang="en-US" altLang="ja-JP" sz="1400" b="0">
                <a:latin typeface="Arial" panose="020B0604020202020204" pitchFamily="34" charset="0"/>
                <a:cs typeface="Arial" panose="020B0604020202020204" pitchFamily="34" charset="0"/>
              </a:rPr>
              <a:t> Tb bias at 220K</a:t>
            </a:r>
          </a:p>
          <a:p>
            <a:pPr algn="r"/>
            <a:r>
              <a:rPr lang="en-US" altLang="ja-JP" sz="1400" b="0">
                <a:latin typeface="Arial" panose="020B0604020202020204" pitchFamily="34" charset="0"/>
                <a:cs typeface="Arial" panose="020B0604020202020204" pitchFamily="34" charset="0"/>
              </a:rPr>
              <a:t>10 weeks from 2022/09</a:t>
            </a:r>
          </a:p>
          <a:p>
            <a:pPr algn="r"/>
            <a:r>
              <a:rPr lang="en-US" altLang="ja-JP" sz="1400" b="0">
                <a:latin typeface="Arial" panose="020B0604020202020204" pitchFamily="34" charset="0"/>
                <a:cs typeface="Arial" panose="020B0604020202020204" pitchFamily="34" charset="0"/>
              </a:rPr>
              <a:t> </a:t>
            </a:r>
            <a:r>
              <a:rPr lang="en-US" altLang="ja-JP" sz="1400" b="0" err="1">
                <a:latin typeface="Arial" panose="020B0604020202020204" pitchFamily="34" charset="0"/>
                <a:cs typeface="Arial" panose="020B0604020202020204" pitchFamily="34" charset="0"/>
              </a:rPr>
              <a:t>wrt</a:t>
            </a:r>
            <a:r>
              <a:rPr lang="en-US" altLang="ja-JP" sz="1400" b="0">
                <a:latin typeface="Arial" panose="020B0604020202020204" pitchFamily="34" charset="0"/>
                <a:cs typeface="Arial" panose="020B0604020202020204" pitchFamily="34" charset="0"/>
              </a:rPr>
              <a:t>. </a:t>
            </a:r>
            <a:r>
              <a:rPr lang="en-US" altLang="ja-JP" sz="1400" b="0" err="1">
                <a:latin typeface="Arial" panose="020B0604020202020204" pitchFamily="34" charset="0"/>
                <a:cs typeface="Arial" panose="020B0604020202020204" pitchFamily="34" charset="0"/>
              </a:rPr>
              <a:t>Metop</a:t>
            </a:r>
            <a:r>
              <a:rPr lang="en-US" altLang="ja-JP" sz="1400" b="0">
                <a:latin typeface="Arial" panose="020B0604020202020204" pitchFamily="34" charset="0"/>
                <a:cs typeface="Arial" panose="020B0604020202020204" pitchFamily="34" charset="0"/>
              </a:rPr>
              <a:t>-B/IASI (Re-analysis)</a:t>
            </a:r>
          </a:p>
        </p:txBody>
      </p:sp>
      <p:sp>
        <p:nvSpPr>
          <p:cNvPr id="1156" name="テキスト 209"/>
          <p:cNvSpPr txBox="1"/>
          <p:nvPr/>
        </p:nvSpPr>
        <p:spPr>
          <a:xfrm>
            <a:off x="4869250" y="5724655"/>
            <a:ext cx="772621" cy="184666"/>
          </a:xfrm>
          <a:prstGeom prst="rect">
            <a:avLst/>
          </a:prstGeom>
          <a:noFill/>
        </p:spPr>
        <p:txBody>
          <a:bodyPr wrap="square" tIns="0" bIns="0">
            <a:spAutoFit/>
          </a:bodyPr>
          <a:lstStyle/>
          <a:p>
            <a:pPr algn="ctr">
              <a:defRPr lang="ja-JP" altLang="en-US"/>
            </a:pPr>
            <a:r>
              <a:rPr lang="ja-JP" altLang="en-US" sz="1200" b="1">
                <a:latin typeface="Arial" panose="020B0604020202020204" pitchFamily="34" charset="0"/>
                <a:cs typeface="Arial" panose="020B0604020202020204" pitchFamily="34" charset="0"/>
              </a:rPr>
              <a:t>2022/12</a:t>
            </a:r>
            <a:endParaRPr lang="ja-JP" altLang="en-US" sz="1600" b="1">
              <a:latin typeface="Arial" panose="020B0604020202020204" pitchFamily="34" charset="0"/>
              <a:cs typeface="Arial" panose="020B0604020202020204" pitchFamily="34" charset="0"/>
            </a:endParaRPr>
          </a:p>
        </p:txBody>
      </p:sp>
      <p:sp>
        <p:nvSpPr>
          <p:cNvPr id="1157" name="テキスト 210"/>
          <p:cNvSpPr txBox="1"/>
          <p:nvPr/>
        </p:nvSpPr>
        <p:spPr>
          <a:xfrm>
            <a:off x="6274200" y="5724655"/>
            <a:ext cx="772621" cy="184666"/>
          </a:xfrm>
          <a:prstGeom prst="rect">
            <a:avLst/>
          </a:prstGeom>
          <a:noFill/>
        </p:spPr>
        <p:txBody>
          <a:bodyPr wrap="square" tIns="0" bIns="0">
            <a:spAutoFit/>
          </a:bodyPr>
          <a:lstStyle/>
          <a:p>
            <a:pPr algn="ctr">
              <a:defRPr lang="ja-JP" altLang="en-US"/>
            </a:pPr>
            <a:r>
              <a:rPr lang="ja-JP" altLang="en-US" sz="1200" b="1">
                <a:latin typeface="Arial" panose="020B0604020202020204" pitchFamily="34" charset="0"/>
                <a:cs typeface="Arial" panose="020B0604020202020204" pitchFamily="34" charset="0"/>
              </a:rPr>
              <a:t>2022/09</a:t>
            </a:r>
            <a:endParaRPr lang="ja-JP" altLang="en-US" sz="1600" b="1">
              <a:latin typeface="Arial" panose="020B0604020202020204" pitchFamily="34" charset="0"/>
              <a:cs typeface="Arial" panose="020B0604020202020204" pitchFamily="34" charset="0"/>
            </a:endParaRPr>
          </a:p>
        </p:txBody>
      </p:sp>
      <p:sp>
        <p:nvSpPr>
          <p:cNvPr id="1158" name="テキスト 211"/>
          <p:cNvSpPr txBox="1"/>
          <p:nvPr/>
        </p:nvSpPr>
        <p:spPr>
          <a:xfrm>
            <a:off x="10000721" y="5724655"/>
            <a:ext cx="772621" cy="184666"/>
          </a:xfrm>
          <a:prstGeom prst="rect">
            <a:avLst/>
          </a:prstGeom>
          <a:noFill/>
        </p:spPr>
        <p:txBody>
          <a:bodyPr wrap="square" tIns="0" bIns="0">
            <a:spAutoFit/>
          </a:bodyPr>
          <a:lstStyle/>
          <a:p>
            <a:pPr algn="ctr">
              <a:defRPr lang="ja-JP" altLang="en-US"/>
            </a:pPr>
            <a:r>
              <a:rPr lang="ja-JP" altLang="en-US" sz="1200" b="1">
                <a:latin typeface="Arial" panose="020B0604020202020204" pitchFamily="34" charset="0"/>
                <a:cs typeface="Arial" panose="020B0604020202020204" pitchFamily="34" charset="0"/>
              </a:rPr>
              <a:t>2022/12</a:t>
            </a:r>
            <a:endParaRPr lang="ja-JP" altLang="en-US" sz="1600" b="1">
              <a:latin typeface="Arial" panose="020B0604020202020204" pitchFamily="34" charset="0"/>
              <a:cs typeface="Arial" panose="020B0604020202020204" pitchFamily="34" charset="0"/>
            </a:endParaRPr>
          </a:p>
        </p:txBody>
      </p:sp>
      <p:sp>
        <p:nvSpPr>
          <p:cNvPr id="1159" name="テキスト ボックス 224"/>
          <p:cNvSpPr txBox="1"/>
          <p:nvPr/>
        </p:nvSpPr>
        <p:spPr>
          <a:xfrm>
            <a:off x="7558554" y="4925329"/>
            <a:ext cx="3214787" cy="799326"/>
          </a:xfrm>
          <a:prstGeom prst="rect">
            <a:avLst/>
          </a:prstGeom>
          <a:noFill/>
        </p:spPr>
        <p:txBody>
          <a:bodyPr wrap="square">
            <a:spAutoFit/>
          </a:bodyPr>
          <a:lstStyle/>
          <a:p>
            <a:pPr algn="r"/>
            <a:r>
              <a:rPr lang="en-US" altLang="ja-JP" sz="1800" b="1">
                <a:latin typeface="Arial" panose="020B0604020202020204" pitchFamily="34" charset="0"/>
                <a:cs typeface="Arial" panose="020B0604020202020204" pitchFamily="34" charset="0"/>
              </a:rPr>
              <a:t>AHI8</a:t>
            </a:r>
            <a:r>
              <a:rPr lang="en-US" altLang="ja-JP" sz="1400" b="0">
                <a:latin typeface="Arial" panose="020B0604020202020204" pitchFamily="34" charset="0"/>
                <a:cs typeface="Arial" panose="020B0604020202020204" pitchFamily="34" charset="0"/>
              </a:rPr>
              <a:t> Tb bias at 220K</a:t>
            </a:r>
          </a:p>
          <a:p>
            <a:pPr algn="r"/>
            <a:r>
              <a:rPr lang="en-US" altLang="ja-JP" sz="1400" b="0">
                <a:latin typeface="Arial" panose="020B0604020202020204" pitchFamily="34" charset="0"/>
                <a:cs typeface="Arial" panose="020B0604020202020204" pitchFamily="34" charset="0"/>
              </a:rPr>
              <a:t>10 weeks from 2022/09</a:t>
            </a:r>
          </a:p>
          <a:p>
            <a:pPr algn="r"/>
            <a:r>
              <a:rPr lang="en-US" altLang="ja-JP" sz="1400" b="0">
                <a:latin typeface="Arial" panose="020B0604020202020204" pitchFamily="34" charset="0"/>
                <a:cs typeface="Arial" panose="020B0604020202020204" pitchFamily="34" charset="0"/>
              </a:rPr>
              <a:t> </a:t>
            </a:r>
            <a:r>
              <a:rPr lang="en-US" altLang="ja-JP" sz="1400" b="0" err="1">
                <a:latin typeface="Arial" panose="020B0604020202020204" pitchFamily="34" charset="0"/>
                <a:cs typeface="Arial" panose="020B0604020202020204" pitchFamily="34" charset="0"/>
              </a:rPr>
              <a:t>wrt</a:t>
            </a:r>
            <a:r>
              <a:rPr lang="en-US" altLang="ja-JP" sz="1400" b="0">
                <a:latin typeface="Arial" panose="020B0604020202020204" pitchFamily="34" charset="0"/>
                <a:cs typeface="Arial" panose="020B0604020202020204" pitchFamily="34" charset="0"/>
              </a:rPr>
              <a:t>. </a:t>
            </a:r>
            <a:r>
              <a:rPr lang="en-US" altLang="ja-JP" sz="1400" b="0" err="1">
                <a:latin typeface="Arial" panose="020B0604020202020204" pitchFamily="34" charset="0"/>
                <a:cs typeface="Arial" panose="020B0604020202020204" pitchFamily="34" charset="0"/>
              </a:rPr>
              <a:t>Metop</a:t>
            </a:r>
            <a:r>
              <a:rPr lang="en-US" altLang="ja-JP" sz="1400" b="0">
                <a:latin typeface="Arial" panose="020B0604020202020204" pitchFamily="34" charset="0"/>
                <a:cs typeface="Arial" panose="020B0604020202020204" pitchFamily="34" charset="0"/>
              </a:rPr>
              <a:t>-B/IASI (Re-analysis)</a:t>
            </a:r>
          </a:p>
        </p:txBody>
      </p:sp>
      <p:sp>
        <p:nvSpPr>
          <p:cNvPr id="1160" name="テキスト 236"/>
          <p:cNvSpPr txBox="1"/>
          <p:nvPr/>
        </p:nvSpPr>
        <p:spPr>
          <a:xfrm>
            <a:off x="10953750" y="2314575"/>
            <a:ext cx="762000" cy="2861429"/>
          </a:xfrm>
          <a:prstGeom prst="rect">
            <a:avLst/>
          </a:prstGeom>
          <a:solidFill>
            <a:schemeClr val="bg1"/>
          </a:solidFill>
          <a:ln>
            <a:solidFill>
              <a:schemeClr val="tx2"/>
            </a:solidFill>
          </a:ln>
        </p:spPr>
        <p:txBody>
          <a:bodyPr wrap="square">
            <a:spAutoFit/>
          </a:bodyPr>
          <a:lstStyle/>
          <a:p>
            <a:pPr algn="ctr">
              <a:defRPr lang="ja-JP" altLang="en-US"/>
            </a:pPr>
            <a:r>
              <a:rPr lang="ja-JP" altLang="en-US" b="1">
                <a:solidFill>
                  <a:srgbClr val="C62626"/>
                </a:solidFill>
              </a:rPr>
              <a:t>B07</a:t>
            </a:r>
          </a:p>
          <a:p>
            <a:pPr algn="ctr">
              <a:defRPr lang="ja-JP" altLang="en-US"/>
            </a:pPr>
            <a:r>
              <a:rPr lang="ja-JP" altLang="en-US" b="1">
                <a:solidFill>
                  <a:srgbClr val="3A65CB"/>
                </a:solidFill>
              </a:rPr>
              <a:t>B08</a:t>
            </a:r>
          </a:p>
          <a:p>
            <a:pPr algn="ctr">
              <a:defRPr lang="ja-JP" altLang="en-US"/>
            </a:pPr>
            <a:r>
              <a:rPr lang="ja-JP" altLang="en-US" b="1">
                <a:solidFill>
                  <a:srgbClr val="85C728"/>
                </a:solidFill>
              </a:rPr>
              <a:t>B09</a:t>
            </a:r>
          </a:p>
          <a:p>
            <a:pPr algn="ctr">
              <a:defRPr lang="ja-JP" altLang="en-US"/>
            </a:pPr>
            <a:r>
              <a:rPr lang="ja-JP" altLang="en-US" b="1">
                <a:solidFill>
                  <a:srgbClr val="CB3AB8"/>
                </a:solidFill>
              </a:rPr>
              <a:t>B10</a:t>
            </a:r>
          </a:p>
          <a:p>
            <a:pPr algn="ctr">
              <a:defRPr lang="ja-JP" altLang="en-US"/>
            </a:pPr>
            <a:r>
              <a:rPr lang="ja-JP" altLang="en-US" b="1">
                <a:solidFill>
                  <a:srgbClr val="35CAB1"/>
                </a:solidFill>
              </a:rPr>
              <a:t>B11</a:t>
            </a:r>
          </a:p>
          <a:p>
            <a:pPr algn="ctr">
              <a:defRPr lang="ja-JP" altLang="en-US"/>
            </a:pPr>
            <a:r>
              <a:rPr lang="ja-JP" altLang="en-US" b="1">
                <a:solidFill>
                  <a:srgbClr val="C98331"/>
                </a:solidFill>
              </a:rPr>
              <a:t>B12</a:t>
            </a:r>
          </a:p>
          <a:p>
            <a:pPr algn="ctr">
              <a:defRPr lang="ja-JP" altLang="en-US"/>
            </a:pPr>
            <a:r>
              <a:rPr lang="ja-JP" altLang="en-US" b="1">
                <a:solidFill>
                  <a:srgbClr val="5732C8"/>
                </a:solidFill>
              </a:rPr>
              <a:t>B13</a:t>
            </a:r>
          </a:p>
          <a:p>
            <a:pPr algn="ctr">
              <a:defRPr lang="ja-JP" altLang="en-US"/>
            </a:pPr>
            <a:r>
              <a:rPr lang="ja-JP" altLang="en-US" b="1">
                <a:solidFill>
                  <a:srgbClr val="20C219"/>
                </a:solidFill>
              </a:rPr>
              <a:t>B14</a:t>
            </a:r>
          </a:p>
          <a:p>
            <a:pPr algn="ctr">
              <a:defRPr lang="ja-JP" altLang="en-US"/>
            </a:pPr>
            <a:r>
              <a:rPr lang="ja-JP" altLang="en-US" b="1">
                <a:solidFill>
                  <a:srgbClr val="C6275D"/>
                </a:solidFill>
              </a:rPr>
              <a:t>B15</a:t>
            </a:r>
          </a:p>
          <a:p>
            <a:pPr algn="ctr">
              <a:defRPr lang="ja-JP" altLang="en-US"/>
            </a:pPr>
            <a:r>
              <a:rPr lang="ja-JP" altLang="en-US" b="1">
                <a:solidFill>
                  <a:srgbClr val="3191C8"/>
                </a:solidFill>
              </a:rPr>
              <a:t>B16</a:t>
            </a:r>
          </a:p>
        </p:txBody>
      </p:sp>
      <p:sp>
        <p:nvSpPr>
          <p:cNvPr id="1161" name="四角形 237"/>
          <p:cNvSpPr>
            <a:spLocks noGrp="1"/>
          </p:cNvSpPr>
          <p:nvPr>
            <p:ph type="title"/>
          </p:nvPr>
        </p:nvSpPr>
        <p:spPr>
          <a:xfrm>
            <a:off x="3422072" y="132628"/>
            <a:ext cx="7772400" cy="667472"/>
          </a:xfrm>
          <a:prstGeom prst="rect">
            <a:avLst/>
          </a:prstGeom>
        </p:spPr>
        <p:txBody>
          <a:bodyPr/>
          <a:lstStyle/>
          <a:p>
            <a:pPr algn="l"/>
            <a:r>
              <a:rPr kumimoji="1" lang="ja-JP" altLang="en-US" b="1" dirty="0"/>
              <a:t>Tb bias stability </a:t>
            </a:r>
            <a:r>
              <a:rPr kumimoji="1" lang="ja-JP" altLang="en-US" sz="2400" b="1" dirty="0"/>
              <a:t>at 220K</a:t>
            </a:r>
            <a:endParaRPr kumimoji="1" lang="ja-JP" altLang="en-US" sz="4400" b="1" dirty="0"/>
          </a:p>
        </p:txBody>
      </p:sp>
      <p:sp>
        <p:nvSpPr>
          <p:cNvPr id="1162" name="正方形/長方形 14"/>
          <p:cNvSpPr/>
          <p:nvPr/>
        </p:nvSpPr>
        <p:spPr>
          <a:xfrm>
            <a:off x="611847" y="2118876"/>
            <a:ext cx="535541" cy="306884"/>
          </a:xfrm>
          <a:prstGeom prst="rect">
            <a:avLst/>
          </a:prstGeom>
        </p:spPr>
        <p:txBody>
          <a:bodyPr wrap="none">
            <a:spAutoFit/>
          </a:bodyPr>
          <a:lstStyle/>
          <a:p>
            <a:r>
              <a:rPr lang="en-US" altLang="ja-JP" sz="1400" b="1" dirty="0"/>
              <a:t>+0.4</a:t>
            </a:r>
            <a:endParaRPr lang="ja-JP" altLang="en-US" sz="1200" b="1" dirty="0"/>
          </a:p>
        </p:txBody>
      </p:sp>
      <p:sp>
        <p:nvSpPr>
          <p:cNvPr id="1163" name="正方形/長方形 15"/>
          <p:cNvSpPr/>
          <p:nvPr/>
        </p:nvSpPr>
        <p:spPr>
          <a:xfrm>
            <a:off x="650319" y="5764894"/>
            <a:ext cx="490657" cy="306884"/>
          </a:xfrm>
          <a:prstGeom prst="rect">
            <a:avLst/>
          </a:prstGeom>
        </p:spPr>
        <p:txBody>
          <a:bodyPr wrap="none">
            <a:spAutoFit/>
          </a:bodyPr>
          <a:lstStyle/>
          <a:p>
            <a:r>
              <a:rPr lang="en-US" altLang="ja-JP" sz="1400" b="1" dirty="0"/>
              <a:t>-1.5</a:t>
            </a:r>
            <a:endParaRPr lang="ja-JP" altLang="en-US" sz="1200" b="1" dirty="0"/>
          </a:p>
        </p:txBody>
      </p:sp>
      <p:sp>
        <p:nvSpPr>
          <p:cNvPr id="1164" name="四角形 235"/>
          <p:cNvSpPr txBox="1"/>
          <p:nvPr/>
        </p:nvSpPr>
        <p:spPr>
          <a:xfrm>
            <a:off x="1203682" y="976086"/>
            <a:ext cx="9987353" cy="1014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Arial"/>
                <a:cs typeface="Arial"/>
              </a:defRPr>
            </a:lvl2pPr>
            <a:lvl3pPr marL="1143000" indent="-228600" algn="l" rtl="0" eaLnBrk="0" fontAlgn="base" hangingPunct="0">
              <a:spcBef>
                <a:spcPct val="20000"/>
              </a:spcBef>
              <a:spcAft>
                <a:spcPct val="0"/>
              </a:spcAft>
              <a:buChar char="•"/>
              <a:defRPr sz="2400">
                <a:solidFill>
                  <a:schemeClr val="tx1"/>
                </a:solidFill>
                <a:latin typeface="Arial"/>
                <a:cs typeface="Arial"/>
              </a:defRPr>
            </a:lvl3pPr>
            <a:lvl4pPr marL="1600200" indent="-228600" algn="l" rtl="0" eaLnBrk="0" fontAlgn="base" hangingPunct="0">
              <a:spcBef>
                <a:spcPct val="20000"/>
              </a:spcBef>
              <a:spcAft>
                <a:spcPct val="0"/>
              </a:spcAft>
              <a:buChar char="–"/>
              <a:defRPr sz="2000">
                <a:solidFill>
                  <a:schemeClr val="tx1"/>
                </a:solidFill>
                <a:latin typeface="Arial"/>
                <a:cs typeface="Arial"/>
              </a:defRPr>
            </a:lvl4pPr>
            <a:lvl5pPr marL="2057400" indent="-228600" algn="l" rtl="0" eaLnBrk="0" fontAlgn="base" hangingPunct="0">
              <a:spcBef>
                <a:spcPct val="20000"/>
              </a:spcBef>
              <a:spcAft>
                <a:spcPct val="0"/>
              </a:spcAft>
              <a:buChar char="»"/>
              <a:defRPr sz="2000">
                <a:solidFill>
                  <a:schemeClr val="tx1"/>
                </a:solidFill>
                <a:latin typeface="Arial"/>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kumimoji="1" lang="en-US" altLang="ja-JP" sz="2400" dirty="0"/>
              <a:t>Their variation ranges are almost same for the both of AHI8 and 9</a:t>
            </a:r>
            <a:r>
              <a:rPr lang="en-US" altLang="ja-JP" sz="2400" dirty="0"/>
              <a:t>, while there are some cases that have larger value.</a:t>
            </a:r>
            <a:endParaRPr kumimoji="1" lang="ja-JP" altLang="en-US" sz="2400" kern="0" dirty="0"/>
          </a:p>
        </p:txBody>
      </p:sp>
      <p:sp>
        <p:nvSpPr>
          <p:cNvPr id="1165" name="正方形/長方形 702"/>
          <p:cNvSpPr/>
          <p:nvPr/>
        </p:nvSpPr>
        <p:spPr>
          <a:xfrm>
            <a:off x="5750716" y="2149076"/>
            <a:ext cx="535541" cy="306884"/>
          </a:xfrm>
          <a:prstGeom prst="rect">
            <a:avLst/>
          </a:prstGeom>
        </p:spPr>
        <p:txBody>
          <a:bodyPr wrap="none">
            <a:spAutoFit/>
          </a:bodyPr>
          <a:lstStyle/>
          <a:p>
            <a:r>
              <a:rPr lang="en-US" altLang="ja-JP" sz="1400" b="1" dirty="0"/>
              <a:t>+0.4</a:t>
            </a:r>
            <a:endParaRPr lang="ja-JP" altLang="en-US" sz="1200" b="1" dirty="0"/>
          </a:p>
        </p:txBody>
      </p:sp>
      <p:sp>
        <p:nvSpPr>
          <p:cNvPr id="1166" name="正方形/長方形 703"/>
          <p:cNvSpPr/>
          <p:nvPr/>
        </p:nvSpPr>
        <p:spPr>
          <a:xfrm>
            <a:off x="5789188" y="5795094"/>
            <a:ext cx="490657" cy="306884"/>
          </a:xfrm>
          <a:prstGeom prst="rect">
            <a:avLst/>
          </a:prstGeom>
        </p:spPr>
        <p:txBody>
          <a:bodyPr wrap="none">
            <a:spAutoFit/>
          </a:bodyPr>
          <a:lstStyle/>
          <a:p>
            <a:r>
              <a:rPr lang="en-US" altLang="ja-JP" sz="1400" b="1" dirty="0"/>
              <a:t>-1.5</a:t>
            </a:r>
            <a:endParaRPr lang="ja-JP" altLang="en-US" sz="12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2" name="図 4"/>
          <p:cNvPicPr>
            <a:picLocks noChangeAspect="1"/>
          </p:cNvPicPr>
          <p:nvPr/>
        </p:nvPicPr>
        <p:blipFill>
          <a:blip r:embed="rId3"/>
          <a:srcRect t="3679"/>
          <a:stretch>
            <a:fillRect/>
          </a:stretch>
        </p:blipFill>
        <p:spPr>
          <a:xfrm>
            <a:off x="3469060" y="853462"/>
            <a:ext cx="3813462" cy="5295666"/>
          </a:xfrm>
          <a:prstGeom prst="rect">
            <a:avLst/>
          </a:prstGeom>
        </p:spPr>
      </p:pic>
      <p:pic>
        <p:nvPicPr>
          <p:cNvPr id="1173" name="図 2"/>
          <p:cNvPicPr>
            <a:picLocks noChangeAspect="1"/>
          </p:cNvPicPr>
          <p:nvPr/>
        </p:nvPicPr>
        <p:blipFill>
          <a:blip r:embed="rId4"/>
          <a:srcRect t="3831"/>
          <a:stretch>
            <a:fillRect/>
          </a:stretch>
        </p:blipFill>
        <p:spPr>
          <a:xfrm>
            <a:off x="7285318" y="865670"/>
            <a:ext cx="3813462" cy="5287237"/>
          </a:xfrm>
          <a:prstGeom prst="rect">
            <a:avLst/>
          </a:prstGeom>
        </p:spPr>
      </p:pic>
      <p:sp>
        <p:nvSpPr>
          <p:cNvPr id="1174" name="四角形 294"/>
          <p:cNvSpPr>
            <a:spLocks noGrp="1"/>
          </p:cNvSpPr>
          <p:nvPr>
            <p:ph type="sldNum" sz="quarter" idx="12"/>
          </p:nvPr>
        </p:nvSpPr>
        <p:spPr>
          <a:prstGeom prst="rect">
            <a:avLst/>
          </a:prstGeom>
        </p:spPr>
        <p:txBody>
          <a:bodyPr/>
          <a:lstStyle/>
          <a:p>
            <a:fld id="{6861E4CE-CD1E-994D-8B42-C97B00F15A06}" type="slidenum">
              <a:rPr lang="en-US" smtClean="0"/>
              <a:t>6</a:t>
            </a:fld>
            <a:endParaRPr lang="en-US"/>
          </a:p>
        </p:txBody>
      </p:sp>
      <p:sp>
        <p:nvSpPr>
          <p:cNvPr id="1175" name="テキスト 349"/>
          <p:cNvSpPr txBox="1"/>
          <p:nvPr/>
        </p:nvSpPr>
        <p:spPr>
          <a:xfrm>
            <a:off x="10871250" y="962320"/>
            <a:ext cx="884995" cy="460772"/>
          </a:xfrm>
          <a:prstGeom prst="rect">
            <a:avLst/>
          </a:prstGeom>
        </p:spPr>
        <p:txBody>
          <a:bodyPr wrap="none">
            <a:spAutoFit/>
          </a:bodyPr>
          <a:lstStyle/>
          <a:p>
            <a:pPr>
              <a:defRPr lang="ja-JP" altLang="en-US"/>
            </a:pPr>
            <a:r>
              <a:rPr lang="ja-JP" altLang="en-US" sz="2400" b="1"/>
              <a:t>AHI8</a:t>
            </a:r>
            <a:endParaRPr lang="ja-JP" altLang="en-US" b="1"/>
          </a:p>
        </p:txBody>
      </p:sp>
      <p:sp>
        <p:nvSpPr>
          <p:cNvPr id="1176" name="テキスト 531"/>
          <p:cNvSpPr txBox="1"/>
          <p:nvPr/>
        </p:nvSpPr>
        <p:spPr>
          <a:xfrm>
            <a:off x="3350102" y="876309"/>
            <a:ext cx="400728" cy="184666"/>
          </a:xfrm>
          <a:prstGeom prst="rect">
            <a:avLst/>
          </a:prstGeom>
          <a:solidFill>
            <a:schemeClr val="bg1"/>
          </a:solidFill>
        </p:spPr>
        <p:txBody>
          <a:bodyPr wrap="square" tIns="0" bIns="0">
            <a:spAutoFit/>
          </a:bodyPr>
          <a:lstStyle/>
          <a:p>
            <a:pPr algn="r">
              <a:defRPr lang="ja-JP" altLang="en-US"/>
            </a:pPr>
            <a:r>
              <a:rPr lang="ja-JP" altLang="en-US" sz="1200" b="1">
                <a:latin typeface="Arial" panose="020B0604020202020204" pitchFamily="34" charset="0"/>
                <a:cs typeface="Arial" panose="020B0604020202020204" pitchFamily="34" charset="0"/>
              </a:rPr>
              <a:t>1.0</a:t>
            </a:r>
            <a:endParaRPr lang="ja-JP" altLang="en-US" sz="1600" b="1">
              <a:latin typeface="Arial" panose="020B0604020202020204" pitchFamily="34" charset="0"/>
              <a:cs typeface="Arial" panose="020B0604020202020204" pitchFamily="34" charset="0"/>
            </a:endParaRPr>
          </a:p>
        </p:txBody>
      </p:sp>
      <p:sp>
        <p:nvSpPr>
          <p:cNvPr id="1177" name="テキスト 532"/>
          <p:cNvSpPr txBox="1"/>
          <p:nvPr/>
        </p:nvSpPr>
        <p:spPr>
          <a:xfrm>
            <a:off x="3183132" y="1703042"/>
            <a:ext cx="567698" cy="184666"/>
          </a:xfrm>
          <a:prstGeom prst="rect">
            <a:avLst/>
          </a:prstGeom>
          <a:solidFill>
            <a:schemeClr val="bg1"/>
          </a:solidFill>
        </p:spPr>
        <p:txBody>
          <a:bodyPr wrap="square" tIns="0" bIns="0">
            <a:spAutoFit/>
          </a:bodyPr>
          <a:lstStyle/>
          <a:p>
            <a:pPr algn="r">
              <a:defRPr lang="ja-JP" altLang="en-US"/>
            </a:pPr>
            <a:r>
              <a:rPr lang="ja-JP" altLang="en-US" sz="1200" b="1">
                <a:latin typeface="Arial" panose="020B0604020202020204" pitchFamily="34" charset="0"/>
                <a:cs typeface="Arial" panose="020B0604020202020204" pitchFamily="34" charset="0"/>
              </a:rPr>
              <a:t>-1.0</a:t>
            </a:r>
            <a:endParaRPr lang="ja-JP" altLang="en-US" sz="1600" b="1">
              <a:latin typeface="Arial" panose="020B0604020202020204" pitchFamily="34" charset="0"/>
              <a:cs typeface="Arial" panose="020B0604020202020204" pitchFamily="34" charset="0"/>
            </a:endParaRPr>
          </a:p>
        </p:txBody>
      </p:sp>
      <p:sp>
        <p:nvSpPr>
          <p:cNvPr id="1178" name="テキスト 350"/>
          <p:cNvSpPr txBox="1"/>
          <p:nvPr/>
        </p:nvSpPr>
        <p:spPr>
          <a:xfrm>
            <a:off x="2782698" y="962320"/>
            <a:ext cx="884995" cy="460772"/>
          </a:xfrm>
          <a:prstGeom prst="rect">
            <a:avLst/>
          </a:prstGeom>
        </p:spPr>
        <p:txBody>
          <a:bodyPr wrap="none">
            <a:spAutoFit/>
          </a:bodyPr>
          <a:lstStyle/>
          <a:p>
            <a:pPr>
              <a:defRPr lang="ja-JP" altLang="en-US"/>
            </a:pPr>
            <a:r>
              <a:rPr lang="ja-JP" altLang="en-US" sz="2400" b="1"/>
              <a:t>AHI9</a:t>
            </a:r>
            <a:endParaRPr lang="ja-JP" altLang="en-US" b="1"/>
          </a:p>
        </p:txBody>
      </p:sp>
      <p:sp>
        <p:nvSpPr>
          <p:cNvPr id="1179" name="テキスト ボックス 557"/>
          <p:cNvSpPr txBox="1"/>
          <p:nvPr/>
        </p:nvSpPr>
        <p:spPr>
          <a:xfrm>
            <a:off x="4531477" y="944574"/>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B07</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80" name="テキスト ボックス 558"/>
          <p:cNvSpPr txBox="1"/>
          <p:nvPr/>
        </p:nvSpPr>
        <p:spPr>
          <a:xfrm>
            <a:off x="6430679" y="944574"/>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B0</a:t>
            </a:r>
            <a:r>
              <a:rPr lang="en-US" altLang="ja-JP" sz="1400" b="1">
                <a:solidFill>
                  <a:schemeClr val="bg1">
                    <a:lumMod val="50000"/>
                  </a:schemeClr>
                </a:solidFill>
                <a:latin typeface="Arial" panose="020B0604020202020204" pitchFamily="34" charset="0"/>
                <a:cs typeface="Arial" panose="020B0604020202020204" pitchFamily="34" charset="0"/>
              </a:rPr>
              <a:t>8</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81" name="テキスト ボックス 559"/>
          <p:cNvSpPr txBox="1"/>
          <p:nvPr/>
        </p:nvSpPr>
        <p:spPr>
          <a:xfrm>
            <a:off x="4531477" y="1985270"/>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B0</a:t>
            </a:r>
            <a:r>
              <a:rPr lang="en-US" altLang="ja-JP" sz="1400" b="1">
                <a:solidFill>
                  <a:schemeClr val="bg1">
                    <a:lumMod val="50000"/>
                  </a:schemeClr>
                </a:solidFill>
                <a:latin typeface="Arial" panose="020B0604020202020204" pitchFamily="34" charset="0"/>
                <a:cs typeface="Arial" panose="020B0604020202020204" pitchFamily="34" charset="0"/>
              </a:rPr>
              <a:t>9</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82" name="テキスト ボックス 560"/>
          <p:cNvSpPr txBox="1"/>
          <p:nvPr/>
        </p:nvSpPr>
        <p:spPr>
          <a:xfrm>
            <a:off x="6430679" y="1985270"/>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a:t>
            </a:r>
            <a:r>
              <a:rPr lang="en-US" altLang="ja-JP" sz="1400" b="1">
                <a:solidFill>
                  <a:schemeClr val="bg1">
                    <a:lumMod val="50000"/>
                  </a:schemeClr>
                </a:solidFill>
                <a:latin typeface="Arial" panose="020B0604020202020204" pitchFamily="34" charset="0"/>
                <a:cs typeface="Arial" panose="020B0604020202020204" pitchFamily="34" charset="0"/>
              </a:rPr>
              <a:t>10</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83" name="テキスト ボックス 561"/>
          <p:cNvSpPr txBox="1"/>
          <p:nvPr/>
        </p:nvSpPr>
        <p:spPr>
          <a:xfrm>
            <a:off x="4531477" y="5134527"/>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a:t>
            </a:r>
            <a:r>
              <a:rPr lang="en-US" altLang="ja-JP" sz="1400" b="1">
                <a:solidFill>
                  <a:schemeClr val="bg1">
                    <a:lumMod val="50000"/>
                  </a:schemeClr>
                </a:solidFill>
                <a:latin typeface="Arial" panose="020B0604020202020204" pitchFamily="34" charset="0"/>
                <a:cs typeface="Arial" panose="020B0604020202020204" pitchFamily="34" charset="0"/>
              </a:rPr>
              <a:t>15</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84" name="テキスト ボックス 562"/>
          <p:cNvSpPr txBox="1"/>
          <p:nvPr/>
        </p:nvSpPr>
        <p:spPr>
          <a:xfrm>
            <a:off x="6430679" y="5134527"/>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a:t>
            </a:r>
            <a:r>
              <a:rPr lang="en-US" altLang="ja-JP" sz="1400" b="1">
                <a:solidFill>
                  <a:schemeClr val="bg1">
                    <a:lumMod val="50000"/>
                  </a:schemeClr>
                </a:solidFill>
                <a:latin typeface="Arial" panose="020B0604020202020204" pitchFamily="34" charset="0"/>
                <a:cs typeface="Arial" panose="020B0604020202020204" pitchFamily="34" charset="0"/>
              </a:rPr>
              <a:t>16</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85" name="テキスト ボックス 563"/>
          <p:cNvSpPr txBox="1"/>
          <p:nvPr/>
        </p:nvSpPr>
        <p:spPr>
          <a:xfrm>
            <a:off x="4531477" y="4091703"/>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a:t>
            </a:r>
            <a:r>
              <a:rPr lang="en-US" altLang="ja-JP" sz="1400" b="1">
                <a:solidFill>
                  <a:schemeClr val="bg1">
                    <a:lumMod val="50000"/>
                  </a:schemeClr>
                </a:solidFill>
                <a:latin typeface="Arial" panose="020B0604020202020204" pitchFamily="34" charset="0"/>
                <a:cs typeface="Arial" panose="020B0604020202020204" pitchFamily="34" charset="0"/>
              </a:rPr>
              <a:t>13</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86" name="テキスト ボックス 564"/>
          <p:cNvSpPr txBox="1"/>
          <p:nvPr/>
        </p:nvSpPr>
        <p:spPr>
          <a:xfrm>
            <a:off x="6430679" y="4091703"/>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a:t>
            </a:r>
            <a:r>
              <a:rPr lang="en-US" altLang="ja-JP" sz="1400" b="1">
                <a:solidFill>
                  <a:schemeClr val="bg1">
                    <a:lumMod val="50000"/>
                  </a:schemeClr>
                </a:solidFill>
                <a:latin typeface="Arial" panose="020B0604020202020204" pitchFamily="34" charset="0"/>
                <a:cs typeface="Arial" panose="020B0604020202020204" pitchFamily="34" charset="0"/>
              </a:rPr>
              <a:t>14</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87" name="テキスト ボックス 565"/>
          <p:cNvSpPr txBox="1"/>
          <p:nvPr/>
        </p:nvSpPr>
        <p:spPr>
          <a:xfrm>
            <a:off x="4531477" y="3031705"/>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a:t>
            </a:r>
            <a:r>
              <a:rPr lang="en-US" altLang="ja-JP" sz="1400" b="1">
                <a:solidFill>
                  <a:schemeClr val="bg1">
                    <a:lumMod val="50000"/>
                  </a:schemeClr>
                </a:solidFill>
                <a:latin typeface="Arial" panose="020B0604020202020204" pitchFamily="34" charset="0"/>
                <a:cs typeface="Arial" panose="020B0604020202020204" pitchFamily="34" charset="0"/>
              </a:rPr>
              <a:t>11</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88" name="テキスト ボックス 566"/>
          <p:cNvSpPr txBox="1"/>
          <p:nvPr/>
        </p:nvSpPr>
        <p:spPr>
          <a:xfrm>
            <a:off x="6430679" y="3031705"/>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a:t>
            </a:r>
            <a:r>
              <a:rPr lang="en-US" altLang="ja-JP" sz="1400" b="1">
                <a:solidFill>
                  <a:schemeClr val="bg1">
                    <a:lumMod val="50000"/>
                  </a:schemeClr>
                </a:solidFill>
                <a:latin typeface="Arial" panose="020B0604020202020204" pitchFamily="34" charset="0"/>
                <a:cs typeface="Arial" panose="020B0604020202020204" pitchFamily="34" charset="0"/>
              </a:rPr>
              <a:t>12</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89" name="テキスト ボックス 567"/>
          <p:cNvSpPr txBox="1"/>
          <p:nvPr/>
        </p:nvSpPr>
        <p:spPr>
          <a:xfrm>
            <a:off x="8335949" y="952867"/>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B07</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90" name="テキスト ボックス 568"/>
          <p:cNvSpPr txBox="1"/>
          <p:nvPr/>
        </p:nvSpPr>
        <p:spPr>
          <a:xfrm>
            <a:off x="10235151" y="952867"/>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B0</a:t>
            </a:r>
            <a:r>
              <a:rPr lang="en-US" altLang="ja-JP" sz="1400" b="1">
                <a:solidFill>
                  <a:schemeClr val="bg1">
                    <a:lumMod val="50000"/>
                  </a:schemeClr>
                </a:solidFill>
                <a:latin typeface="Arial" panose="020B0604020202020204" pitchFamily="34" charset="0"/>
                <a:cs typeface="Arial" panose="020B0604020202020204" pitchFamily="34" charset="0"/>
              </a:rPr>
              <a:t>8</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91" name="テキスト ボックス 569"/>
          <p:cNvSpPr txBox="1"/>
          <p:nvPr/>
        </p:nvSpPr>
        <p:spPr>
          <a:xfrm>
            <a:off x="8335949" y="1993563"/>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B0</a:t>
            </a:r>
            <a:r>
              <a:rPr lang="en-US" altLang="ja-JP" sz="1400" b="1">
                <a:solidFill>
                  <a:schemeClr val="bg1">
                    <a:lumMod val="50000"/>
                  </a:schemeClr>
                </a:solidFill>
                <a:latin typeface="Arial" panose="020B0604020202020204" pitchFamily="34" charset="0"/>
                <a:cs typeface="Arial" panose="020B0604020202020204" pitchFamily="34" charset="0"/>
              </a:rPr>
              <a:t>9</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92" name="テキスト ボックス 570"/>
          <p:cNvSpPr txBox="1"/>
          <p:nvPr/>
        </p:nvSpPr>
        <p:spPr>
          <a:xfrm>
            <a:off x="10235151" y="1993563"/>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a:t>
            </a:r>
            <a:r>
              <a:rPr lang="en-US" altLang="ja-JP" sz="1400" b="1">
                <a:solidFill>
                  <a:schemeClr val="bg1">
                    <a:lumMod val="50000"/>
                  </a:schemeClr>
                </a:solidFill>
                <a:latin typeface="Arial" panose="020B0604020202020204" pitchFamily="34" charset="0"/>
                <a:cs typeface="Arial" panose="020B0604020202020204" pitchFamily="34" charset="0"/>
              </a:rPr>
              <a:t>10</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93" name="テキスト ボックス 571"/>
          <p:cNvSpPr txBox="1"/>
          <p:nvPr/>
        </p:nvSpPr>
        <p:spPr>
          <a:xfrm>
            <a:off x="8335949" y="5142820"/>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a:t>
            </a:r>
            <a:r>
              <a:rPr lang="en-US" altLang="ja-JP" sz="1400" b="1">
                <a:solidFill>
                  <a:schemeClr val="bg1">
                    <a:lumMod val="50000"/>
                  </a:schemeClr>
                </a:solidFill>
                <a:latin typeface="Arial" panose="020B0604020202020204" pitchFamily="34" charset="0"/>
                <a:cs typeface="Arial" panose="020B0604020202020204" pitchFamily="34" charset="0"/>
              </a:rPr>
              <a:t>15</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94" name="テキスト ボックス 572"/>
          <p:cNvSpPr txBox="1"/>
          <p:nvPr/>
        </p:nvSpPr>
        <p:spPr>
          <a:xfrm>
            <a:off x="10235151" y="5142820"/>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a:t>
            </a:r>
            <a:r>
              <a:rPr lang="en-US" altLang="ja-JP" sz="1400" b="1">
                <a:solidFill>
                  <a:schemeClr val="bg1">
                    <a:lumMod val="50000"/>
                  </a:schemeClr>
                </a:solidFill>
                <a:latin typeface="Arial" panose="020B0604020202020204" pitchFamily="34" charset="0"/>
                <a:cs typeface="Arial" panose="020B0604020202020204" pitchFamily="34" charset="0"/>
              </a:rPr>
              <a:t>16</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95" name="テキスト ボックス 573"/>
          <p:cNvSpPr txBox="1"/>
          <p:nvPr/>
        </p:nvSpPr>
        <p:spPr>
          <a:xfrm>
            <a:off x="8335949" y="4099996"/>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a:t>
            </a:r>
            <a:r>
              <a:rPr lang="en-US" altLang="ja-JP" sz="1400" b="1">
                <a:solidFill>
                  <a:schemeClr val="bg1">
                    <a:lumMod val="50000"/>
                  </a:schemeClr>
                </a:solidFill>
                <a:latin typeface="Arial" panose="020B0604020202020204" pitchFamily="34" charset="0"/>
                <a:cs typeface="Arial" panose="020B0604020202020204" pitchFamily="34" charset="0"/>
              </a:rPr>
              <a:t>13</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96" name="テキスト ボックス 574"/>
          <p:cNvSpPr txBox="1"/>
          <p:nvPr/>
        </p:nvSpPr>
        <p:spPr>
          <a:xfrm>
            <a:off x="10235151" y="4099996"/>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a:t>
            </a:r>
            <a:r>
              <a:rPr lang="en-US" altLang="ja-JP" sz="1400" b="1">
                <a:solidFill>
                  <a:schemeClr val="bg1">
                    <a:lumMod val="50000"/>
                  </a:schemeClr>
                </a:solidFill>
                <a:latin typeface="Arial" panose="020B0604020202020204" pitchFamily="34" charset="0"/>
                <a:cs typeface="Arial" panose="020B0604020202020204" pitchFamily="34" charset="0"/>
              </a:rPr>
              <a:t>14</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97" name="テキスト ボックス 575"/>
          <p:cNvSpPr txBox="1"/>
          <p:nvPr/>
        </p:nvSpPr>
        <p:spPr>
          <a:xfrm>
            <a:off x="8335949" y="3039998"/>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a:t>
            </a:r>
            <a:r>
              <a:rPr lang="en-US" altLang="ja-JP" sz="1400" b="1">
                <a:solidFill>
                  <a:schemeClr val="bg1">
                    <a:lumMod val="50000"/>
                  </a:schemeClr>
                </a:solidFill>
                <a:latin typeface="Arial" panose="020B0604020202020204" pitchFamily="34" charset="0"/>
                <a:cs typeface="Arial" panose="020B0604020202020204" pitchFamily="34" charset="0"/>
              </a:rPr>
              <a:t>11</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98" name="テキスト ボックス 576"/>
          <p:cNvSpPr txBox="1"/>
          <p:nvPr/>
        </p:nvSpPr>
        <p:spPr>
          <a:xfrm>
            <a:off x="10235151" y="3039998"/>
            <a:ext cx="759125" cy="306884"/>
          </a:xfrm>
          <a:prstGeom prst="rect">
            <a:avLst/>
          </a:prstGeom>
          <a:noFill/>
        </p:spPr>
        <p:txBody>
          <a:bodyPr wrap="square">
            <a:spAutoFit/>
          </a:bodyPr>
          <a:lstStyle/>
          <a:p>
            <a:pPr algn="r"/>
            <a:r>
              <a:rPr lang="ja-JP" altLang="en-US" sz="1400" b="1">
                <a:solidFill>
                  <a:schemeClr val="bg1">
                    <a:lumMod val="50000"/>
                  </a:schemeClr>
                </a:solidFill>
                <a:latin typeface="Arial" panose="020B0604020202020204" pitchFamily="34" charset="0"/>
                <a:cs typeface="Arial" panose="020B0604020202020204" pitchFamily="34" charset="0"/>
              </a:rPr>
              <a:t>B</a:t>
            </a:r>
            <a:r>
              <a:rPr lang="en-US" altLang="ja-JP" sz="1400" b="1">
                <a:solidFill>
                  <a:schemeClr val="bg1">
                    <a:lumMod val="50000"/>
                  </a:schemeClr>
                </a:solidFill>
                <a:latin typeface="Arial" panose="020B0604020202020204" pitchFamily="34" charset="0"/>
                <a:cs typeface="Arial" panose="020B0604020202020204" pitchFamily="34" charset="0"/>
              </a:rPr>
              <a:t>12</a:t>
            </a:r>
            <a:endParaRPr lang="ja-JP" altLang="en-US" b="1">
              <a:solidFill>
                <a:schemeClr val="bg1">
                  <a:lumMod val="50000"/>
                </a:schemeClr>
              </a:solidFill>
              <a:latin typeface="Arial" panose="020B0604020202020204" pitchFamily="34" charset="0"/>
              <a:cs typeface="Arial" panose="020B0604020202020204" pitchFamily="34" charset="0"/>
            </a:endParaRPr>
          </a:p>
        </p:txBody>
      </p:sp>
      <p:sp>
        <p:nvSpPr>
          <p:cNvPr id="1199" name="四角形 444"/>
          <p:cNvSpPr/>
          <p:nvPr/>
        </p:nvSpPr>
        <p:spPr>
          <a:xfrm>
            <a:off x="2844657" y="861250"/>
            <a:ext cx="4420666" cy="5333425"/>
          </a:xfrm>
          <a:prstGeom prst="rect">
            <a:avLst/>
          </a:prstGeom>
          <a:noFill/>
        </p:spPr>
        <p:style>
          <a:lnRef idx="2">
            <a:schemeClr val="dk1"/>
          </a:lnRef>
          <a:fillRef idx="1">
            <a:schemeClr val="lt1"/>
          </a:fillRef>
          <a:effectRef idx="0">
            <a:schemeClr val="dk1"/>
          </a:effectRef>
          <a:fontRef idx="minor">
            <a:schemeClr val="dk1"/>
          </a:fontRef>
        </p:style>
        <p:txBody>
          <a:bodyPr vertOverflow="overflow" horzOverflow="overflow"/>
          <a:lstStyle/>
          <a:p>
            <a:endParaRPr/>
          </a:p>
        </p:txBody>
      </p:sp>
      <p:sp>
        <p:nvSpPr>
          <p:cNvPr id="1200" name="四角形 445"/>
          <p:cNvSpPr/>
          <p:nvPr/>
        </p:nvSpPr>
        <p:spPr>
          <a:xfrm>
            <a:off x="7268460" y="861250"/>
            <a:ext cx="4420666" cy="5333425"/>
          </a:xfrm>
          <a:prstGeom prst="rect">
            <a:avLst/>
          </a:prstGeom>
          <a:noFill/>
        </p:spPr>
        <p:style>
          <a:lnRef idx="2">
            <a:schemeClr val="dk1"/>
          </a:lnRef>
          <a:fillRef idx="1">
            <a:schemeClr val="lt1"/>
          </a:fillRef>
          <a:effectRef idx="0">
            <a:schemeClr val="dk1"/>
          </a:effectRef>
          <a:fontRef idx="minor">
            <a:schemeClr val="dk1"/>
          </a:fontRef>
        </p:style>
        <p:txBody>
          <a:bodyPr vertOverflow="overflow" horzOverflow="overflow"/>
          <a:lstStyle/>
          <a:p>
            <a:endParaRPr/>
          </a:p>
        </p:txBody>
      </p:sp>
      <p:sp>
        <p:nvSpPr>
          <p:cNvPr id="1201" name="四角形 293"/>
          <p:cNvSpPr>
            <a:spLocks noGrp="1"/>
          </p:cNvSpPr>
          <p:nvPr>
            <p:ph idx="1"/>
          </p:nvPr>
        </p:nvSpPr>
        <p:spPr>
          <a:xfrm>
            <a:off x="142567" y="1131724"/>
            <a:ext cx="2696400" cy="4117360"/>
          </a:xfrm>
          <a:prstGeom prst="rect">
            <a:avLst/>
          </a:prstGeom>
          <a:noFill/>
          <a:ln w="25400" cap="flat" cmpd="sng" algn="ctr">
            <a:noFill/>
            <a:prstDash val="solid"/>
          </a:ln>
        </p:spPr>
        <p:style>
          <a:lnRef idx="2">
            <a:schemeClr val="dk1"/>
          </a:lnRef>
          <a:fillRef idx="1">
            <a:schemeClr val="lt1"/>
          </a:fillRef>
          <a:effectRef idx="0">
            <a:schemeClr val="dk1"/>
          </a:effectRef>
          <a:fontRef idx="minor">
            <a:schemeClr val="dk1"/>
          </a:fontRef>
        </p:style>
        <p:txBody>
          <a:bodyPr anchor="t">
            <a:normAutofit/>
          </a:bodyPr>
          <a:lstStyle/>
          <a:p>
            <a:pPr marL="180000" indent="-180000">
              <a:spcAft>
                <a:spcPts val="0"/>
              </a:spcAft>
            </a:pPr>
            <a:r>
              <a:rPr lang="ja-JP" altLang="en-US" sz="2000" dirty="0"/>
              <a:t>There is no significant variation for the both imagers.</a:t>
            </a:r>
          </a:p>
          <a:p>
            <a:pPr marL="180000" indent="-180000">
              <a:spcAft>
                <a:spcPts val="0"/>
              </a:spcAft>
            </a:pPr>
            <a:endParaRPr lang="ja-JP" altLang="en-US" sz="2000" dirty="0"/>
          </a:p>
          <a:p>
            <a:pPr marL="180000" indent="-180000">
              <a:spcAft>
                <a:spcPts val="0"/>
              </a:spcAft>
            </a:pPr>
            <a:r>
              <a:rPr lang="ja-JP" altLang="en-US" sz="1600" dirty="0"/>
              <a:t>x-axes</a:t>
            </a:r>
            <a:r>
              <a:rPr lang="en-US" altLang="ja-JP" sz="1600" dirty="0"/>
              <a:t>:</a:t>
            </a:r>
            <a:r>
              <a:rPr lang="ja-JP" altLang="en-US" sz="1600" dirty="0"/>
              <a:t> </a:t>
            </a:r>
            <a:r>
              <a:rPr lang="en-US" altLang="ja-JP" sz="1600" dirty="0"/>
              <a:t>T</a:t>
            </a:r>
            <a:r>
              <a:rPr lang="ja-JP" altLang="en-US" sz="1600" dirty="0"/>
              <a:t>ime in UTC</a:t>
            </a:r>
            <a:endParaRPr lang="en-US" altLang="ja-JP" sz="1600" dirty="0"/>
          </a:p>
          <a:p>
            <a:pPr marL="180000" indent="-180000">
              <a:spcAft>
                <a:spcPts val="0"/>
              </a:spcAft>
            </a:pPr>
            <a:r>
              <a:rPr lang="en-US" altLang="ja-JP" sz="1600" dirty="0"/>
              <a:t>y-axes: Tb bias [K]</a:t>
            </a:r>
          </a:p>
          <a:p>
            <a:pPr marL="180000" indent="-180000">
              <a:spcAft>
                <a:spcPts val="0"/>
              </a:spcAft>
            </a:pPr>
            <a:r>
              <a:rPr lang="ja-JP" altLang="en-US" sz="1600" dirty="0"/>
              <a:t>Note that the bias wrt. CrIS at B07, the bias wrt. AIRS at B08 and the bias wrt. AIRS and CrIS at B11 have large uncertainty </a:t>
            </a:r>
            <a:r>
              <a:rPr lang="en-US" altLang="ja-JP" sz="1600" dirty="0"/>
              <a:t>due to their band gaps.</a:t>
            </a:r>
            <a:endParaRPr lang="ja-JP" altLang="en-US" sz="1400" dirty="0"/>
          </a:p>
        </p:txBody>
      </p:sp>
      <p:sp>
        <p:nvSpPr>
          <p:cNvPr id="1202" name="テキスト 446"/>
          <p:cNvSpPr txBox="1"/>
          <p:nvPr/>
        </p:nvSpPr>
        <p:spPr>
          <a:xfrm>
            <a:off x="1440892" y="5764681"/>
            <a:ext cx="1355289" cy="429994"/>
          </a:xfrm>
          <a:prstGeom prst="rect">
            <a:avLst/>
          </a:prstGeom>
        </p:spPr>
        <p:txBody>
          <a:bodyPr wrap="square">
            <a:spAutoFit/>
          </a:bodyPr>
          <a:lstStyle/>
          <a:p>
            <a:pPr algn="r">
              <a:defRPr lang="ja-JP" altLang="en-US"/>
            </a:pPr>
            <a:r>
              <a:rPr lang="ja-JP" altLang="en-US" sz="1100" b="1" dirty="0"/>
              <a:t>Data period: </a:t>
            </a:r>
            <a:r>
              <a:rPr lang="en-US" altLang="ja-JP" sz="1100" dirty="0"/>
              <a:t> </a:t>
            </a:r>
          </a:p>
          <a:p>
            <a:pPr algn="r">
              <a:defRPr lang="ja-JP" altLang="en-US"/>
            </a:pPr>
            <a:r>
              <a:rPr lang="en-US" altLang="ja-JP" sz="1100" dirty="0"/>
              <a:t>2022/09/02 - 30</a:t>
            </a:r>
          </a:p>
        </p:txBody>
      </p:sp>
      <p:sp>
        <p:nvSpPr>
          <p:cNvPr id="1203" name="テキスト 447"/>
          <p:cNvSpPr txBox="1"/>
          <p:nvPr/>
        </p:nvSpPr>
        <p:spPr>
          <a:xfrm>
            <a:off x="3350102" y="1929853"/>
            <a:ext cx="400728" cy="184666"/>
          </a:xfrm>
          <a:prstGeom prst="rect">
            <a:avLst/>
          </a:prstGeom>
          <a:solidFill>
            <a:schemeClr val="bg1"/>
          </a:solidFill>
        </p:spPr>
        <p:txBody>
          <a:bodyPr wrap="square" tIns="0" bIns="0">
            <a:spAutoFit/>
          </a:bodyPr>
          <a:lstStyle/>
          <a:p>
            <a:pPr algn="r">
              <a:defRPr lang="ja-JP" altLang="en-US"/>
            </a:pPr>
            <a:r>
              <a:rPr lang="ja-JP" altLang="en-US" sz="1200" b="1">
                <a:latin typeface="Arial" panose="020B0604020202020204" pitchFamily="34" charset="0"/>
                <a:cs typeface="Arial" panose="020B0604020202020204" pitchFamily="34" charset="0"/>
              </a:rPr>
              <a:t>1.0</a:t>
            </a:r>
            <a:endParaRPr lang="ja-JP" altLang="en-US" sz="1600" b="1">
              <a:latin typeface="Arial" panose="020B0604020202020204" pitchFamily="34" charset="0"/>
              <a:cs typeface="Arial" panose="020B0604020202020204" pitchFamily="34" charset="0"/>
            </a:endParaRPr>
          </a:p>
        </p:txBody>
      </p:sp>
      <p:sp>
        <p:nvSpPr>
          <p:cNvPr id="1204" name="テキスト 448"/>
          <p:cNvSpPr txBox="1"/>
          <p:nvPr/>
        </p:nvSpPr>
        <p:spPr>
          <a:xfrm>
            <a:off x="3183132" y="2756586"/>
            <a:ext cx="567698" cy="184666"/>
          </a:xfrm>
          <a:prstGeom prst="rect">
            <a:avLst/>
          </a:prstGeom>
          <a:solidFill>
            <a:schemeClr val="bg1"/>
          </a:solidFill>
        </p:spPr>
        <p:txBody>
          <a:bodyPr wrap="square" tIns="0" bIns="0">
            <a:spAutoFit/>
          </a:bodyPr>
          <a:lstStyle/>
          <a:p>
            <a:pPr algn="r">
              <a:defRPr lang="ja-JP" altLang="en-US"/>
            </a:pPr>
            <a:r>
              <a:rPr lang="ja-JP" altLang="en-US" sz="1200" b="1">
                <a:latin typeface="Arial" panose="020B0604020202020204" pitchFamily="34" charset="0"/>
                <a:cs typeface="Arial" panose="020B0604020202020204" pitchFamily="34" charset="0"/>
              </a:rPr>
              <a:t>-1.0</a:t>
            </a:r>
            <a:endParaRPr lang="ja-JP" altLang="en-US" sz="1600" b="1">
              <a:latin typeface="Arial" panose="020B0604020202020204" pitchFamily="34" charset="0"/>
              <a:cs typeface="Arial" panose="020B0604020202020204" pitchFamily="34" charset="0"/>
            </a:endParaRPr>
          </a:p>
        </p:txBody>
      </p:sp>
      <p:sp>
        <p:nvSpPr>
          <p:cNvPr id="1205" name="テキスト 449"/>
          <p:cNvSpPr txBox="1"/>
          <p:nvPr/>
        </p:nvSpPr>
        <p:spPr>
          <a:xfrm>
            <a:off x="3350102" y="2958788"/>
            <a:ext cx="400728" cy="184666"/>
          </a:xfrm>
          <a:prstGeom prst="rect">
            <a:avLst/>
          </a:prstGeom>
          <a:solidFill>
            <a:schemeClr val="bg1"/>
          </a:solidFill>
        </p:spPr>
        <p:txBody>
          <a:bodyPr wrap="square" tIns="0" bIns="0">
            <a:spAutoFit/>
          </a:bodyPr>
          <a:lstStyle/>
          <a:p>
            <a:pPr algn="r">
              <a:defRPr lang="ja-JP" altLang="en-US"/>
            </a:pPr>
            <a:r>
              <a:rPr lang="ja-JP" altLang="en-US" sz="1200" b="1">
                <a:latin typeface="Arial" panose="020B0604020202020204" pitchFamily="34" charset="0"/>
                <a:cs typeface="Arial" panose="020B0604020202020204" pitchFamily="34" charset="0"/>
              </a:rPr>
              <a:t>1.0</a:t>
            </a:r>
            <a:endParaRPr lang="ja-JP" altLang="en-US" sz="1600" b="1">
              <a:latin typeface="Arial" panose="020B0604020202020204" pitchFamily="34" charset="0"/>
              <a:cs typeface="Arial" panose="020B0604020202020204" pitchFamily="34" charset="0"/>
            </a:endParaRPr>
          </a:p>
        </p:txBody>
      </p:sp>
      <p:sp>
        <p:nvSpPr>
          <p:cNvPr id="1206" name="テキスト 450"/>
          <p:cNvSpPr txBox="1"/>
          <p:nvPr/>
        </p:nvSpPr>
        <p:spPr>
          <a:xfrm>
            <a:off x="3183132" y="3785521"/>
            <a:ext cx="567698" cy="184666"/>
          </a:xfrm>
          <a:prstGeom prst="rect">
            <a:avLst/>
          </a:prstGeom>
          <a:solidFill>
            <a:schemeClr val="bg1"/>
          </a:solidFill>
        </p:spPr>
        <p:txBody>
          <a:bodyPr wrap="square" tIns="0" bIns="0">
            <a:spAutoFit/>
          </a:bodyPr>
          <a:lstStyle/>
          <a:p>
            <a:pPr algn="r">
              <a:defRPr lang="ja-JP" altLang="en-US"/>
            </a:pPr>
            <a:r>
              <a:rPr lang="ja-JP" altLang="en-US" sz="1200" b="1">
                <a:latin typeface="Arial" panose="020B0604020202020204" pitchFamily="34" charset="0"/>
                <a:cs typeface="Arial" panose="020B0604020202020204" pitchFamily="34" charset="0"/>
              </a:rPr>
              <a:t>-1.0</a:t>
            </a:r>
            <a:endParaRPr lang="ja-JP" altLang="en-US" sz="1600" b="1">
              <a:latin typeface="Arial" panose="020B0604020202020204" pitchFamily="34" charset="0"/>
              <a:cs typeface="Arial" panose="020B0604020202020204" pitchFamily="34" charset="0"/>
            </a:endParaRPr>
          </a:p>
        </p:txBody>
      </p:sp>
      <p:sp>
        <p:nvSpPr>
          <p:cNvPr id="1207" name="テキスト 451"/>
          <p:cNvSpPr txBox="1"/>
          <p:nvPr/>
        </p:nvSpPr>
        <p:spPr>
          <a:xfrm>
            <a:off x="3350102" y="4021825"/>
            <a:ext cx="400728" cy="184666"/>
          </a:xfrm>
          <a:prstGeom prst="rect">
            <a:avLst/>
          </a:prstGeom>
          <a:solidFill>
            <a:schemeClr val="bg1"/>
          </a:solidFill>
        </p:spPr>
        <p:txBody>
          <a:bodyPr wrap="square" tIns="0" bIns="0">
            <a:spAutoFit/>
          </a:bodyPr>
          <a:lstStyle/>
          <a:p>
            <a:pPr algn="r">
              <a:defRPr lang="ja-JP" altLang="en-US"/>
            </a:pPr>
            <a:r>
              <a:rPr lang="ja-JP" altLang="en-US" sz="1200" b="1">
                <a:latin typeface="Arial" panose="020B0604020202020204" pitchFamily="34" charset="0"/>
                <a:cs typeface="Arial" panose="020B0604020202020204" pitchFamily="34" charset="0"/>
              </a:rPr>
              <a:t>1.0</a:t>
            </a:r>
            <a:endParaRPr lang="ja-JP" altLang="en-US" sz="1600" b="1">
              <a:latin typeface="Arial" panose="020B0604020202020204" pitchFamily="34" charset="0"/>
              <a:cs typeface="Arial" panose="020B0604020202020204" pitchFamily="34" charset="0"/>
            </a:endParaRPr>
          </a:p>
        </p:txBody>
      </p:sp>
      <p:sp>
        <p:nvSpPr>
          <p:cNvPr id="1208" name="テキスト 452"/>
          <p:cNvSpPr txBox="1"/>
          <p:nvPr/>
        </p:nvSpPr>
        <p:spPr>
          <a:xfrm>
            <a:off x="3183132" y="4848558"/>
            <a:ext cx="567698" cy="184666"/>
          </a:xfrm>
          <a:prstGeom prst="rect">
            <a:avLst/>
          </a:prstGeom>
          <a:solidFill>
            <a:schemeClr val="bg1"/>
          </a:solidFill>
        </p:spPr>
        <p:txBody>
          <a:bodyPr wrap="square" tIns="0" bIns="0">
            <a:spAutoFit/>
          </a:bodyPr>
          <a:lstStyle/>
          <a:p>
            <a:pPr algn="r">
              <a:defRPr lang="ja-JP" altLang="en-US"/>
            </a:pPr>
            <a:r>
              <a:rPr lang="ja-JP" altLang="en-US" sz="1200" b="1">
                <a:latin typeface="Arial" panose="020B0604020202020204" pitchFamily="34" charset="0"/>
                <a:cs typeface="Arial" panose="020B0604020202020204" pitchFamily="34" charset="0"/>
              </a:rPr>
              <a:t>-1.0</a:t>
            </a:r>
            <a:endParaRPr lang="ja-JP" altLang="en-US" sz="1600" b="1">
              <a:latin typeface="Arial" panose="020B0604020202020204" pitchFamily="34" charset="0"/>
              <a:cs typeface="Arial" panose="020B0604020202020204" pitchFamily="34" charset="0"/>
            </a:endParaRPr>
          </a:p>
        </p:txBody>
      </p:sp>
      <p:sp>
        <p:nvSpPr>
          <p:cNvPr id="1209" name="テキスト 453"/>
          <p:cNvSpPr txBox="1"/>
          <p:nvPr/>
        </p:nvSpPr>
        <p:spPr>
          <a:xfrm>
            <a:off x="3350102" y="5060603"/>
            <a:ext cx="400728" cy="184666"/>
          </a:xfrm>
          <a:prstGeom prst="rect">
            <a:avLst/>
          </a:prstGeom>
          <a:solidFill>
            <a:schemeClr val="bg1"/>
          </a:solidFill>
        </p:spPr>
        <p:txBody>
          <a:bodyPr wrap="square" tIns="0" bIns="0">
            <a:spAutoFit/>
          </a:bodyPr>
          <a:lstStyle/>
          <a:p>
            <a:pPr algn="r">
              <a:defRPr lang="ja-JP" altLang="en-US"/>
            </a:pPr>
            <a:r>
              <a:rPr lang="ja-JP" altLang="en-US" sz="1200" b="1">
                <a:latin typeface="Arial" panose="020B0604020202020204" pitchFamily="34" charset="0"/>
                <a:cs typeface="Arial" panose="020B0604020202020204" pitchFamily="34" charset="0"/>
              </a:rPr>
              <a:t>1.0</a:t>
            </a:r>
            <a:endParaRPr lang="ja-JP" altLang="en-US" sz="1600" b="1">
              <a:latin typeface="Arial" panose="020B0604020202020204" pitchFamily="34" charset="0"/>
              <a:cs typeface="Arial" panose="020B0604020202020204" pitchFamily="34" charset="0"/>
            </a:endParaRPr>
          </a:p>
        </p:txBody>
      </p:sp>
      <p:sp>
        <p:nvSpPr>
          <p:cNvPr id="1210" name="テキスト 454"/>
          <p:cNvSpPr txBox="1"/>
          <p:nvPr/>
        </p:nvSpPr>
        <p:spPr>
          <a:xfrm>
            <a:off x="3183132" y="5887336"/>
            <a:ext cx="567698" cy="184666"/>
          </a:xfrm>
          <a:prstGeom prst="rect">
            <a:avLst/>
          </a:prstGeom>
          <a:solidFill>
            <a:schemeClr val="bg1"/>
          </a:solidFill>
        </p:spPr>
        <p:txBody>
          <a:bodyPr wrap="square" tIns="0" bIns="0">
            <a:spAutoFit/>
          </a:bodyPr>
          <a:lstStyle/>
          <a:p>
            <a:pPr algn="r">
              <a:defRPr lang="ja-JP" altLang="en-US"/>
            </a:pPr>
            <a:r>
              <a:rPr lang="ja-JP" altLang="en-US" sz="1200" b="1">
                <a:latin typeface="Arial" panose="020B0604020202020204" pitchFamily="34" charset="0"/>
                <a:cs typeface="Arial" panose="020B0604020202020204" pitchFamily="34" charset="0"/>
              </a:rPr>
              <a:t>-1.0</a:t>
            </a:r>
            <a:endParaRPr lang="ja-JP" altLang="en-US" sz="1600" b="1">
              <a:latin typeface="Arial" panose="020B0604020202020204" pitchFamily="34" charset="0"/>
              <a:cs typeface="Arial" panose="020B0604020202020204" pitchFamily="34" charset="0"/>
            </a:endParaRPr>
          </a:p>
        </p:txBody>
      </p:sp>
      <p:sp>
        <p:nvSpPr>
          <p:cNvPr id="1211" name="四角形 241"/>
          <p:cNvSpPr>
            <a:spLocks noGrp="1"/>
          </p:cNvSpPr>
          <p:nvPr>
            <p:ph type="title"/>
          </p:nvPr>
        </p:nvSpPr>
        <p:spPr>
          <a:xfrm>
            <a:off x="2819508" y="132628"/>
            <a:ext cx="8845234" cy="667472"/>
          </a:xfrm>
          <a:prstGeom prst="rect">
            <a:avLst/>
          </a:prstGeom>
        </p:spPr>
        <p:txBody>
          <a:bodyPr/>
          <a:lstStyle/>
          <a:p>
            <a:pPr algn="r"/>
            <a:r>
              <a:rPr kumimoji="1" lang="ja-JP" altLang="en-US" b="1" dirty="0"/>
              <a:t>Tb bias (Diurnal </a:t>
            </a:r>
            <a:r>
              <a:rPr kumimoji="1" lang="en-US" altLang="ja-JP" b="1" dirty="0"/>
              <a:t>variation</a:t>
            </a:r>
            <a:r>
              <a:rPr kumimoji="1" lang="ja-JP" altLang="en-US" b="1" dirty="0"/>
              <a:t> ) </a:t>
            </a:r>
            <a:r>
              <a:rPr lang="ja-JP" altLang="en-US" sz="2400" dirty="0"/>
              <a:t>at the std</a:t>
            </a:r>
            <a:r>
              <a:rPr lang="en-US" altLang="ja-JP" sz="2400" dirty="0"/>
              <a:t>.</a:t>
            </a:r>
            <a:r>
              <a:rPr lang="ja-JP" altLang="en-US" sz="2400" dirty="0"/>
              <a:t> rad</a:t>
            </a:r>
            <a:r>
              <a:rPr lang="en-US" altLang="ja-JP" sz="2400" dirty="0"/>
              <a:t>.</a:t>
            </a:r>
            <a:endParaRPr kumimoji="1" lang="ja-JP" altLang="en-US" sz="2400" b="1" dirty="0"/>
          </a:p>
        </p:txBody>
      </p:sp>
      <p:sp>
        <p:nvSpPr>
          <p:cNvPr id="1212" name="テキスト 243"/>
          <p:cNvSpPr txBox="1"/>
          <p:nvPr/>
        </p:nvSpPr>
        <p:spPr>
          <a:xfrm>
            <a:off x="11100840" y="5152936"/>
            <a:ext cx="918973" cy="953214"/>
          </a:xfrm>
          <a:prstGeom prst="rect">
            <a:avLst/>
          </a:prstGeom>
          <a:solidFill>
            <a:schemeClr val="bg1"/>
          </a:solidFill>
          <a:ln>
            <a:solidFill>
              <a:schemeClr val="tx2"/>
            </a:solidFill>
          </a:ln>
        </p:spPr>
        <p:txBody>
          <a:bodyPr wrap="square">
            <a:spAutoFit/>
          </a:bodyPr>
          <a:lstStyle/>
          <a:p>
            <a:pPr algn="ctr">
              <a:defRPr lang="ja-JP" altLang="en-US"/>
            </a:pPr>
            <a:r>
              <a:rPr lang="ja-JP" altLang="en-US" sz="1400" b="1">
                <a:solidFill>
                  <a:srgbClr val="0000FF"/>
                </a:solidFill>
              </a:rPr>
              <a:t>AIRS</a:t>
            </a:r>
          </a:p>
          <a:p>
            <a:pPr algn="ctr">
              <a:defRPr lang="ja-JP" altLang="en-US"/>
            </a:pPr>
            <a:r>
              <a:rPr lang="ja-JP" altLang="en-US" sz="1400" b="1">
                <a:solidFill>
                  <a:srgbClr val="15FF00"/>
                </a:solidFill>
              </a:rPr>
              <a:t>CrIS-20</a:t>
            </a:r>
          </a:p>
          <a:p>
            <a:pPr algn="ctr">
              <a:defRPr lang="ja-JP" altLang="en-US"/>
            </a:pPr>
            <a:r>
              <a:rPr lang="ja-JP" altLang="en-US" sz="1400" b="1">
                <a:solidFill>
                  <a:srgbClr val="FF0000"/>
                </a:solidFill>
              </a:rPr>
              <a:t>IASI-B</a:t>
            </a:r>
          </a:p>
          <a:p>
            <a:pPr algn="ctr">
              <a:defRPr lang="ja-JP" altLang="en-US"/>
            </a:pPr>
            <a:r>
              <a:rPr lang="ja-JP" altLang="en-US" sz="1400" b="1">
                <a:solidFill>
                  <a:srgbClr val="FE00FF"/>
                </a:solidFill>
              </a:rPr>
              <a:t>IASI-C</a:t>
            </a:r>
            <a:endParaRPr lang="ja-JP" altLang="en-US" b="1">
              <a:solidFill>
                <a:srgbClr val="FE00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 name="図 705"/>
          <p:cNvPicPr>
            <a:picLocks noChangeAspect="1"/>
          </p:cNvPicPr>
          <p:nvPr/>
        </p:nvPicPr>
        <p:blipFill>
          <a:blip r:embed="rId3"/>
          <a:stretch>
            <a:fillRect/>
          </a:stretch>
        </p:blipFill>
        <p:spPr>
          <a:xfrm>
            <a:off x="1413538" y="1036868"/>
            <a:ext cx="8610148" cy="3453195"/>
          </a:xfrm>
          <a:prstGeom prst="rect">
            <a:avLst/>
          </a:prstGeom>
          <a:ln>
            <a:solidFill>
              <a:schemeClr val="tx1"/>
            </a:solidFill>
          </a:ln>
        </p:spPr>
      </p:pic>
      <p:pic>
        <p:nvPicPr>
          <p:cNvPr id="1219" name="図 706"/>
          <p:cNvPicPr>
            <a:picLocks noChangeAspect="1"/>
          </p:cNvPicPr>
          <p:nvPr/>
        </p:nvPicPr>
        <p:blipFill>
          <a:blip r:embed="rId4"/>
          <a:stretch>
            <a:fillRect/>
          </a:stretch>
        </p:blipFill>
        <p:spPr>
          <a:xfrm>
            <a:off x="1413538" y="4541609"/>
            <a:ext cx="8605577" cy="1726597"/>
          </a:xfrm>
          <a:prstGeom prst="rect">
            <a:avLst/>
          </a:prstGeom>
          <a:ln>
            <a:solidFill>
              <a:schemeClr val="tx1"/>
            </a:solidFill>
          </a:ln>
        </p:spPr>
      </p:pic>
      <p:sp>
        <p:nvSpPr>
          <p:cNvPr id="1220" name="Title 1"/>
          <p:cNvSpPr>
            <a:spLocks noGrp="1"/>
          </p:cNvSpPr>
          <p:nvPr>
            <p:ph type="title"/>
          </p:nvPr>
        </p:nvSpPr>
        <p:spPr>
          <a:xfrm>
            <a:off x="2135452" y="142264"/>
            <a:ext cx="9526772" cy="667472"/>
          </a:xfrm>
        </p:spPr>
        <p:txBody>
          <a:bodyPr/>
          <a:lstStyle/>
          <a:p>
            <a:r>
              <a:rPr lang="ja-JP" altLang="en-US" sz="3600" b="1" dirty="0"/>
              <a:t>Tb bias (</a:t>
            </a:r>
            <a:r>
              <a:rPr lang="en-US" altLang="ja-JP" sz="3600" b="1" dirty="0"/>
              <a:t>for</a:t>
            </a:r>
            <a:r>
              <a:rPr lang="ja-JP" altLang="en-US" sz="3600" b="1" dirty="0"/>
              <a:t> scan position </a:t>
            </a:r>
            <a:r>
              <a:rPr lang="en-US" altLang="ja-JP" sz="2800" b="1" dirty="0"/>
              <a:t>by GSICS approach</a:t>
            </a:r>
            <a:r>
              <a:rPr lang="ja-JP" altLang="en-US" sz="3600" b="1" dirty="0"/>
              <a:t>)</a:t>
            </a:r>
            <a:endParaRPr lang="en-US" b="1" dirty="0"/>
          </a:p>
        </p:txBody>
      </p:sp>
      <p:sp>
        <p:nvSpPr>
          <p:cNvPr id="1221" name="Slide Number Placeholder 3"/>
          <p:cNvSpPr>
            <a:spLocks noGrp="1"/>
          </p:cNvSpPr>
          <p:nvPr>
            <p:ph type="sldNum" sz="quarter" idx="10"/>
          </p:nvPr>
        </p:nvSpPr>
        <p:spPr/>
        <p:txBody>
          <a:bodyPr/>
          <a:lstStyle/>
          <a:p>
            <a:pPr>
              <a:defRPr/>
            </a:pPr>
            <a:fld id="{DA28AC38-E0E8-49D7-B2FE-71FD7C42C09E}" type="slidenum">
              <a:rPr lang="en-US" smtClean="0"/>
              <a:pPr>
                <a:defRPr/>
              </a:pPr>
              <a:t>7</a:t>
            </a:fld>
            <a:endParaRPr lang="en-US"/>
          </a:p>
        </p:txBody>
      </p:sp>
      <p:sp>
        <p:nvSpPr>
          <p:cNvPr id="1222" name="テキスト 229"/>
          <p:cNvSpPr txBox="1"/>
          <p:nvPr/>
        </p:nvSpPr>
        <p:spPr>
          <a:xfrm>
            <a:off x="1330016" y="727489"/>
            <a:ext cx="5322107" cy="337661"/>
          </a:xfrm>
          <a:prstGeom prst="rect">
            <a:avLst/>
          </a:prstGeom>
        </p:spPr>
        <p:txBody>
          <a:bodyPr wrap="none">
            <a:spAutoFit/>
          </a:bodyPr>
          <a:lstStyle/>
          <a:p>
            <a:pPr>
              <a:defRPr lang="ja-JP" altLang="en-US"/>
            </a:pPr>
            <a:r>
              <a:rPr lang="en-US" altLang="ja-JP" sz="1600" b="1" dirty="0">
                <a:solidFill>
                  <a:schemeClr val="accent5">
                    <a:lumMod val="50000"/>
                  </a:schemeClr>
                </a:solidFill>
              </a:rPr>
              <a:t>Grid ave. Tb difference </a:t>
            </a:r>
            <a:r>
              <a:rPr lang="en-US" altLang="ja-JP" sz="1600" b="1" u="none" dirty="0">
                <a:solidFill>
                  <a:schemeClr val="accent5">
                    <a:lumMod val="50000"/>
                  </a:schemeClr>
                </a:solidFill>
              </a:rPr>
              <a:t>residual</a:t>
            </a:r>
            <a:r>
              <a:rPr lang="en-US" altLang="ja-JP" sz="1600" b="1" dirty="0">
                <a:solidFill>
                  <a:schemeClr val="accent5">
                    <a:lumMod val="50000"/>
                  </a:schemeClr>
                </a:solidFill>
              </a:rPr>
              <a:t>: GEO minus LEO [K]</a:t>
            </a:r>
            <a:endParaRPr lang="ja-JP" altLang="en-US" b="1" dirty="0">
              <a:solidFill>
                <a:schemeClr val="accent5">
                  <a:lumMod val="50000"/>
                </a:schemeClr>
              </a:solidFill>
            </a:endParaRPr>
          </a:p>
        </p:txBody>
      </p:sp>
      <p:sp>
        <p:nvSpPr>
          <p:cNvPr id="1223" name="テキスト 269"/>
          <p:cNvSpPr txBox="1"/>
          <p:nvPr/>
        </p:nvSpPr>
        <p:spPr>
          <a:xfrm>
            <a:off x="1449537" y="2411089"/>
            <a:ext cx="509476"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B07</a:t>
            </a:r>
            <a:endParaRPr lang="ja-JP" altLang="en-US" sz="1600" b="1" dirty="0">
              <a:latin typeface="Arial" panose="020B0604020202020204" pitchFamily="34" charset="0"/>
              <a:cs typeface="Arial" panose="020B0604020202020204" pitchFamily="34" charset="0"/>
            </a:endParaRPr>
          </a:p>
        </p:txBody>
      </p:sp>
      <p:sp>
        <p:nvSpPr>
          <p:cNvPr id="1224" name="テキスト 269"/>
          <p:cNvSpPr txBox="1"/>
          <p:nvPr/>
        </p:nvSpPr>
        <p:spPr>
          <a:xfrm>
            <a:off x="4911584" y="2411089"/>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B09</a:t>
            </a:r>
            <a:endParaRPr lang="ja-JP" altLang="en-US" sz="1600" b="1" dirty="0">
              <a:latin typeface="Arial" panose="020B0604020202020204" pitchFamily="34" charset="0"/>
              <a:cs typeface="Arial" panose="020B0604020202020204" pitchFamily="34" charset="0"/>
            </a:endParaRPr>
          </a:p>
        </p:txBody>
      </p:sp>
      <p:sp>
        <p:nvSpPr>
          <p:cNvPr id="1225" name="テキスト 269"/>
          <p:cNvSpPr txBox="1"/>
          <p:nvPr/>
        </p:nvSpPr>
        <p:spPr>
          <a:xfrm>
            <a:off x="3169428" y="2411089"/>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B08</a:t>
            </a:r>
            <a:endParaRPr lang="ja-JP" altLang="en-US" sz="1600" b="1" dirty="0">
              <a:latin typeface="Arial" panose="020B0604020202020204" pitchFamily="34" charset="0"/>
              <a:cs typeface="Arial" panose="020B0604020202020204" pitchFamily="34" charset="0"/>
            </a:endParaRPr>
          </a:p>
        </p:txBody>
      </p:sp>
      <p:sp>
        <p:nvSpPr>
          <p:cNvPr id="1226" name="テキスト 269"/>
          <p:cNvSpPr txBox="1"/>
          <p:nvPr/>
        </p:nvSpPr>
        <p:spPr>
          <a:xfrm>
            <a:off x="6600262" y="2411089"/>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B10</a:t>
            </a:r>
            <a:endParaRPr lang="ja-JP" altLang="en-US" sz="1600" b="1" dirty="0">
              <a:latin typeface="Arial" panose="020B0604020202020204" pitchFamily="34" charset="0"/>
              <a:cs typeface="Arial" panose="020B0604020202020204" pitchFamily="34" charset="0"/>
            </a:endParaRPr>
          </a:p>
        </p:txBody>
      </p:sp>
      <p:sp>
        <p:nvSpPr>
          <p:cNvPr id="1227" name="テキスト 269"/>
          <p:cNvSpPr txBox="1"/>
          <p:nvPr/>
        </p:nvSpPr>
        <p:spPr>
          <a:xfrm>
            <a:off x="8297113" y="2398439"/>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B11</a:t>
            </a:r>
            <a:endParaRPr lang="ja-JP" altLang="en-US" sz="1600" b="1" dirty="0">
              <a:latin typeface="Arial" panose="020B0604020202020204" pitchFamily="34" charset="0"/>
              <a:cs typeface="Arial" panose="020B0604020202020204" pitchFamily="34" charset="0"/>
            </a:endParaRPr>
          </a:p>
        </p:txBody>
      </p:sp>
      <p:sp>
        <p:nvSpPr>
          <p:cNvPr id="1228" name="テキスト ボックス 18"/>
          <p:cNvSpPr txBox="1"/>
          <p:nvPr/>
        </p:nvSpPr>
        <p:spPr>
          <a:xfrm>
            <a:off x="2687927" y="2662956"/>
            <a:ext cx="670308" cy="253916"/>
          </a:xfrm>
          <a:prstGeom prst="rect">
            <a:avLst/>
          </a:prstGeom>
          <a:noFill/>
        </p:spPr>
        <p:txBody>
          <a:bodyPr wrap="square">
            <a:spAutoFit/>
          </a:bodyPr>
          <a:lstStyle/>
          <a:p>
            <a:r>
              <a:rPr lang="ja-JP" altLang="en-US" sz="1050" b="1" dirty="0"/>
              <a:t>+</a:t>
            </a:r>
            <a:r>
              <a:rPr lang="en-US" altLang="ja-JP" sz="1050" b="1" dirty="0"/>
              <a:t>0.</a:t>
            </a:r>
            <a:r>
              <a:rPr lang="ja-JP" altLang="en-US" sz="1050" b="1" dirty="0"/>
              <a:t>5 K</a:t>
            </a:r>
          </a:p>
        </p:txBody>
      </p:sp>
      <p:sp>
        <p:nvSpPr>
          <p:cNvPr id="1229" name="テキスト ボックス 276"/>
          <p:cNvSpPr txBox="1"/>
          <p:nvPr/>
        </p:nvSpPr>
        <p:spPr>
          <a:xfrm>
            <a:off x="1413538" y="2662956"/>
            <a:ext cx="670308" cy="253916"/>
          </a:xfrm>
          <a:prstGeom prst="rect">
            <a:avLst/>
          </a:prstGeom>
          <a:noFill/>
        </p:spPr>
        <p:txBody>
          <a:bodyPr wrap="square">
            <a:spAutoFit/>
          </a:bodyPr>
          <a:lstStyle/>
          <a:p>
            <a:r>
              <a:rPr lang="ja-JP" altLang="en-US" sz="1050" b="1" dirty="0"/>
              <a:t>-</a:t>
            </a:r>
            <a:r>
              <a:rPr lang="en-US" altLang="ja-JP" sz="1050" b="1" dirty="0"/>
              <a:t>0.</a:t>
            </a:r>
            <a:r>
              <a:rPr lang="ja-JP" altLang="en-US" sz="1050" b="1" dirty="0"/>
              <a:t>5 K</a:t>
            </a:r>
          </a:p>
        </p:txBody>
      </p:sp>
      <p:sp>
        <p:nvSpPr>
          <p:cNvPr id="1230" name="テキスト 269"/>
          <p:cNvSpPr txBox="1"/>
          <p:nvPr/>
        </p:nvSpPr>
        <p:spPr>
          <a:xfrm>
            <a:off x="10154386" y="3382066"/>
            <a:ext cx="1775547" cy="1107996"/>
          </a:xfrm>
          <a:prstGeom prst="rect">
            <a:avLst/>
          </a:prstGeom>
          <a:noFill/>
        </p:spPr>
        <p:txBody>
          <a:bodyPr wrap="square" tIns="0" bIns="0">
            <a:spAutoFit/>
          </a:bodyPr>
          <a:lstStyle/>
          <a:p>
            <a:pPr marL="171450" indent="-171450">
              <a:buFont typeface="Arial" panose="020B0604020202020204" pitchFamily="34" charset="0"/>
              <a:buChar char="•"/>
              <a:defRPr lang="ja-JP" altLang="en-US"/>
            </a:pPr>
            <a:r>
              <a:rPr lang="en-US" altLang="ja-JP" sz="1200" dirty="0">
                <a:latin typeface="Arial" panose="020B0604020202020204" pitchFamily="34" charset="0"/>
                <a:cs typeface="Arial" panose="020B0604020202020204" pitchFamily="34" charset="0"/>
              </a:rPr>
              <a:t>2022/10 to 12 </a:t>
            </a:r>
          </a:p>
          <a:p>
            <a:pPr marL="171450" indent="-171450">
              <a:buFont typeface="Arial" panose="020B0604020202020204" pitchFamily="34" charset="0"/>
              <a:buChar char="•"/>
              <a:defRPr lang="ja-JP" altLang="en-US"/>
            </a:pPr>
            <a:r>
              <a:rPr lang="en-US" altLang="ja-JP" sz="1200" dirty="0">
                <a:latin typeface="Arial" panose="020B0604020202020204" pitchFamily="34" charset="0"/>
                <a:cs typeface="Arial" panose="020B0604020202020204" pitchFamily="34" charset="0"/>
              </a:rPr>
              <a:t>3 month average</a:t>
            </a:r>
          </a:p>
          <a:p>
            <a:pPr marL="171450" indent="-171450">
              <a:buFont typeface="Arial" panose="020B0604020202020204" pitchFamily="34" charset="0"/>
              <a:buChar char="•"/>
              <a:defRPr lang="ja-JP" altLang="en-US"/>
            </a:pPr>
            <a:r>
              <a:rPr lang="en-US" altLang="ja-JP" sz="1200" dirty="0">
                <a:latin typeface="Arial" panose="020B0604020202020204" pitchFamily="34" charset="0"/>
                <a:cs typeface="Arial" panose="020B0604020202020204" pitchFamily="34" charset="0"/>
              </a:rPr>
              <a:t>AHI-9 vs. LEO</a:t>
            </a:r>
          </a:p>
          <a:p>
            <a:pPr marL="171450" indent="-171450">
              <a:buFont typeface="Arial" panose="020B0604020202020204" pitchFamily="34" charset="0"/>
              <a:buChar char="•"/>
              <a:defRPr lang="ja-JP" altLang="en-US"/>
            </a:pPr>
            <a:r>
              <a:rPr lang="en-US" altLang="ja-JP" sz="1200" dirty="0">
                <a:latin typeface="Arial" panose="020B0604020202020204" pitchFamily="34" charset="0"/>
                <a:cs typeface="Arial" panose="020B0604020202020204" pitchFamily="34" charset="0"/>
              </a:rPr>
              <a:t>Only scenes with </a:t>
            </a:r>
            <a:r>
              <a:rPr lang="en-US" altLang="ja-JP" sz="1200" dirty="0" err="1">
                <a:latin typeface="Arial" panose="020B0604020202020204" pitchFamily="34" charset="0"/>
                <a:cs typeface="Arial" panose="020B0604020202020204" pitchFamily="34" charset="0"/>
              </a:rPr>
              <a:t>Tbs</a:t>
            </a:r>
            <a:r>
              <a:rPr lang="en-US" altLang="ja-JP" sz="1200" dirty="0">
                <a:latin typeface="Arial" panose="020B0604020202020204" pitchFamily="34" charset="0"/>
                <a:cs typeface="Arial" panose="020B0604020202020204" pitchFamily="34" charset="0"/>
              </a:rPr>
              <a:t> &gt; </a:t>
            </a:r>
            <a:r>
              <a:rPr lang="en-US" altLang="ja-JP" sz="1200" dirty="0" err="1">
                <a:latin typeface="Arial" panose="020B0604020202020204" pitchFamily="34" charset="0"/>
                <a:cs typeface="Arial" panose="020B0604020202020204" pitchFamily="34" charset="0"/>
              </a:rPr>
              <a:t>Std.radiances</a:t>
            </a:r>
            <a:r>
              <a:rPr lang="en-US" altLang="ja-JP" sz="1200" dirty="0">
                <a:latin typeface="Arial" panose="020B0604020202020204" pitchFamily="34" charset="0"/>
                <a:cs typeface="Arial" panose="020B0604020202020204" pitchFamily="34" charset="0"/>
              </a:rPr>
              <a:t> are averaged.</a:t>
            </a:r>
            <a:endParaRPr lang="ja-JP" altLang="en-US" sz="1200" dirty="0">
              <a:latin typeface="Arial" panose="020B0604020202020204" pitchFamily="34" charset="0"/>
              <a:cs typeface="Arial" panose="020B0604020202020204" pitchFamily="34" charset="0"/>
            </a:endParaRPr>
          </a:p>
        </p:txBody>
      </p:sp>
      <p:grpSp>
        <p:nvGrpSpPr>
          <p:cNvPr id="1231" name="グループ化 1"/>
          <p:cNvGrpSpPr/>
          <p:nvPr/>
        </p:nvGrpSpPr>
        <p:grpSpPr>
          <a:xfrm>
            <a:off x="10117237" y="4538264"/>
            <a:ext cx="1786000" cy="1671838"/>
            <a:chOff x="2525438" y="1396770"/>
            <a:chExt cx="2925793" cy="2214527"/>
          </a:xfrm>
        </p:grpSpPr>
        <p:sp>
          <p:nvSpPr>
            <p:cNvPr id="1232" name="正方形/長方形 22"/>
            <p:cNvSpPr/>
            <p:nvPr/>
          </p:nvSpPr>
          <p:spPr>
            <a:xfrm>
              <a:off x="2883877" y="1732085"/>
              <a:ext cx="2567354" cy="15474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3" name="直線コネクタ 23"/>
            <p:cNvCxnSpPr>
              <a:stCxn id="1232" idx="1"/>
              <a:endCxn id="1232" idx="3"/>
            </p:cNvCxnSpPr>
            <p:nvPr/>
          </p:nvCxnSpPr>
          <p:spPr>
            <a:xfrm>
              <a:off x="2883877" y="2505808"/>
              <a:ext cx="2567354" cy="0"/>
            </a:xfrm>
            <a:prstGeom prst="line">
              <a:avLst/>
            </a:prstGeom>
          </p:spPr>
          <p:style>
            <a:lnRef idx="1">
              <a:schemeClr val="dk1"/>
            </a:lnRef>
            <a:fillRef idx="0">
              <a:schemeClr val="dk1"/>
            </a:fillRef>
            <a:effectRef idx="0">
              <a:schemeClr val="dk1"/>
            </a:effectRef>
            <a:fontRef idx="minor">
              <a:schemeClr val="tx1"/>
            </a:fontRef>
          </p:style>
        </p:cxnSp>
        <p:grpSp>
          <p:nvGrpSpPr>
            <p:cNvPr id="1234" name="グループ化 24"/>
            <p:cNvGrpSpPr/>
            <p:nvPr/>
          </p:nvGrpSpPr>
          <p:grpSpPr>
            <a:xfrm>
              <a:off x="3200401" y="2202180"/>
              <a:ext cx="1880534" cy="752366"/>
              <a:chOff x="2543551" y="3464118"/>
              <a:chExt cx="1516303" cy="448738"/>
            </a:xfrm>
          </p:grpSpPr>
          <p:grpSp>
            <p:nvGrpSpPr>
              <p:cNvPr id="1235" name="グループ化 25"/>
              <p:cNvGrpSpPr/>
              <p:nvPr/>
            </p:nvGrpSpPr>
            <p:grpSpPr>
              <a:xfrm>
                <a:off x="2883877" y="3736731"/>
                <a:ext cx="45719" cy="45719"/>
                <a:chOff x="2883877" y="3736731"/>
                <a:chExt cx="161195" cy="143610"/>
              </a:xfrm>
            </p:grpSpPr>
            <p:cxnSp>
              <p:nvCxnSpPr>
                <p:cNvPr id="1236" name="直線コネクタ 16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7" name="直線コネクタ 16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38" name="グループ化 26"/>
              <p:cNvGrpSpPr/>
              <p:nvPr/>
            </p:nvGrpSpPr>
            <p:grpSpPr>
              <a:xfrm>
                <a:off x="3001108" y="3748106"/>
                <a:ext cx="45719" cy="45719"/>
                <a:chOff x="2883877" y="3736731"/>
                <a:chExt cx="161195" cy="143610"/>
              </a:xfrm>
            </p:grpSpPr>
            <p:cxnSp>
              <p:nvCxnSpPr>
                <p:cNvPr id="1239" name="直線コネクタ 16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0" name="直線コネクタ 16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41" name="グループ化 27"/>
              <p:cNvGrpSpPr/>
              <p:nvPr/>
            </p:nvGrpSpPr>
            <p:grpSpPr>
              <a:xfrm>
                <a:off x="2929959" y="3830168"/>
                <a:ext cx="45719" cy="45719"/>
                <a:chOff x="2883877" y="3736731"/>
                <a:chExt cx="161195" cy="143610"/>
              </a:xfrm>
            </p:grpSpPr>
            <p:cxnSp>
              <p:nvCxnSpPr>
                <p:cNvPr id="1242" name="直線コネクタ 16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3" name="直線コネクタ 16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44" name="グループ化 28"/>
              <p:cNvGrpSpPr/>
              <p:nvPr/>
            </p:nvGrpSpPr>
            <p:grpSpPr>
              <a:xfrm>
                <a:off x="3128446" y="3706977"/>
                <a:ext cx="45719" cy="45719"/>
                <a:chOff x="2883877" y="3736731"/>
                <a:chExt cx="161195" cy="143610"/>
              </a:xfrm>
            </p:grpSpPr>
            <p:cxnSp>
              <p:nvCxnSpPr>
                <p:cNvPr id="1245" name="直線コネクタ 16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6" name="直線コネクタ 16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47" name="グループ化 29"/>
              <p:cNvGrpSpPr/>
              <p:nvPr/>
            </p:nvGrpSpPr>
            <p:grpSpPr>
              <a:xfrm>
                <a:off x="3082727" y="3806764"/>
                <a:ext cx="45719" cy="45719"/>
                <a:chOff x="2883877" y="3736731"/>
                <a:chExt cx="161195" cy="143610"/>
              </a:xfrm>
            </p:grpSpPr>
            <p:cxnSp>
              <p:nvCxnSpPr>
                <p:cNvPr id="1248" name="直線コネクタ 15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9" name="直線コネクタ 16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50" name="グループ化 30"/>
              <p:cNvGrpSpPr/>
              <p:nvPr/>
            </p:nvGrpSpPr>
            <p:grpSpPr>
              <a:xfrm>
                <a:off x="2816923" y="3792891"/>
                <a:ext cx="45719" cy="45719"/>
                <a:chOff x="2883877" y="3736731"/>
                <a:chExt cx="161195" cy="143610"/>
              </a:xfrm>
            </p:grpSpPr>
            <p:cxnSp>
              <p:nvCxnSpPr>
                <p:cNvPr id="1251" name="直線コネクタ 15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2" name="直線コネクタ 15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53" name="グループ化 31"/>
              <p:cNvGrpSpPr/>
              <p:nvPr/>
            </p:nvGrpSpPr>
            <p:grpSpPr>
              <a:xfrm>
                <a:off x="2930904" y="3748106"/>
                <a:ext cx="45719" cy="45719"/>
                <a:chOff x="2883877" y="3736731"/>
                <a:chExt cx="161195" cy="143610"/>
              </a:xfrm>
            </p:grpSpPr>
            <p:cxnSp>
              <p:nvCxnSpPr>
                <p:cNvPr id="1254" name="直線コネクタ 15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5" name="直線コネクタ 15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56" name="グループ化 32"/>
              <p:cNvGrpSpPr/>
              <p:nvPr/>
            </p:nvGrpSpPr>
            <p:grpSpPr>
              <a:xfrm>
                <a:off x="3047190" y="3691012"/>
                <a:ext cx="45719" cy="45719"/>
                <a:chOff x="2883877" y="3736731"/>
                <a:chExt cx="161195" cy="143610"/>
              </a:xfrm>
            </p:grpSpPr>
            <p:cxnSp>
              <p:nvCxnSpPr>
                <p:cNvPr id="1257" name="直線コネクタ 15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8" name="直線コネクタ 15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59" name="グループ化 33"/>
              <p:cNvGrpSpPr/>
              <p:nvPr/>
            </p:nvGrpSpPr>
            <p:grpSpPr>
              <a:xfrm>
                <a:off x="3221040" y="3712937"/>
                <a:ext cx="45719" cy="45719"/>
                <a:chOff x="2883877" y="3736731"/>
                <a:chExt cx="161195" cy="143610"/>
              </a:xfrm>
            </p:grpSpPr>
            <p:cxnSp>
              <p:nvCxnSpPr>
                <p:cNvPr id="1260" name="直線コネクタ 15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1" name="直線コネクタ 15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62" name="グループ化 34"/>
              <p:cNvGrpSpPr/>
              <p:nvPr/>
            </p:nvGrpSpPr>
            <p:grpSpPr>
              <a:xfrm>
                <a:off x="3338271" y="3724312"/>
                <a:ext cx="45719" cy="45719"/>
                <a:chOff x="2883877" y="3736731"/>
                <a:chExt cx="161195" cy="143610"/>
              </a:xfrm>
            </p:grpSpPr>
            <p:cxnSp>
              <p:nvCxnSpPr>
                <p:cNvPr id="1263" name="直線コネクタ 14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4" name="直線コネクタ 15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65" name="グループ化 35"/>
              <p:cNvGrpSpPr/>
              <p:nvPr/>
            </p:nvGrpSpPr>
            <p:grpSpPr>
              <a:xfrm>
                <a:off x="3267122" y="3806374"/>
                <a:ext cx="45719" cy="45719"/>
                <a:chOff x="2883877" y="3736731"/>
                <a:chExt cx="161195" cy="143610"/>
              </a:xfrm>
            </p:grpSpPr>
            <p:cxnSp>
              <p:nvCxnSpPr>
                <p:cNvPr id="1266" name="直線コネクタ 14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7" name="直線コネクタ 14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68" name="グループ化 36"/>
              <p:cNvGrpSpPr/>
              <p:nvPr/>
            </p:nvGrpSpPr>
            <p:grpSpPr>
              <a:xfrm>
                <a:off x="3465609" y="3683183"/>
                <a:ext cx="45719" cy="45719"/>
                <a:chOff x="2883877" y="3736731"/>
                <a:chExt cx="161195" cy="143610"/>
              </a:xfrm>
            </p:grpSpPr>
            <p:cxnSp>
              <p:nvCxnSpPr>
                <p:cNvPr id="1269" name="直線コネクタ 14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0" name="直線コネクタ 14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71" name="グループ化 37"/>
              <p:cNvGrpSpPr/>
              <p:nvPr/>
            </p:nvGrpSpPr>
            <p:grpSpPr>
              <a:xfrm>
                <a:off x="3419890" y="3782970"/>
                <a:ext cx="45719" cy="45719"/>
                <a:chOff x="2883877" y="3736731"/>
                <a:chExt cx="161195" cy="143610"/>
              </a:xfrm>
            </p:grpSpPr>
            <p:cxnSp>
              <p:nvCxnSpPr>
                <p:cNvPr id="1272" name="直線コネクタ 14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3" name="直線コネクタ 14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74" name="グループ化 38"/>
              <p:cNvGrpSpPr/>
              <p:nvPr/>
            </p:nvGrpSpPr>
            <p:grpSpPr>
              <a:xfrm>
                <a:off x="3154086" y="3769097"/>
                <a:ext cx="45719" cy="45719"/>
                <a:chOff x="2883877" y="3736731"/>
                <a:chExt cx="161195" cy="143610"/>
              </a:xfrm>
            </p:grpSpPr>
            <p:cxnSp>
              <p:nvCxnSpPr>
                <p:cNvPr id="1275" name="直線コネクタ 14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6" name="直線コネクタ 14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77" name="グループ化 39"/>
              <p:cNvGrpSpPr/>
              <p:nvPr/>
            </p:nvGrpSpPr>
            <p:grpSpPr>
              <a:xfrm>
                <a:off x="3268067" y="3724312"/>
                <a:ext cx="45719" cy="45719"/>
                <a:chOff x="2883877" y="3736731"/>
                <a:chExt cx="161195" cy="143610"/>
              </a:xfrm>
            </p:grpSpPr>
            <p:cxnSp>
              <p:nvCxnSpPr>
                <p:cNvPr id="1278" name="直線コネクタ 13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9" name="直線コネクタ 14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80" name="グループ化 40"/>
              <p:cNvGrpSpPr/>
              <p:nvPr/>
            </p:nvGrpSpPr>
            <p:grpSpPr>
              <a:xfrm>
                <a:off x="3384353" y="3667218"/>
                <a:ext cx="45719" cy="45719"/>
                <a:chOff x="2883877" y="3736731"/>
                <a:chExt cx="161195" cy="143610"/>
              </a:xfrm>
            </p:grpSpPr>
            <p:cxnSp>
              <p:nvCxnSpPr>
                <p:cNvPr id="1281" name="直線コネクタ 13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2" name="直線コネクタ 13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83" name="グループ化 41"/>
              <p:cNvGrpSpPr/>
              <p:nvPr/>
            </p:nvGrpSpPr>
            <p:grpSpPr>
              <a:xfrm>
                <a:off x="2610505" y="3773700"/>
                <a:ext cx="45719" cy="45719"/>
                <a:chOff x="2883877" y="3736731"/>
                <a:chExt cx="161195" cy="143610"/>
              </a:xfrm>
            </p:grpSpPr>
            <p:cxnSp>
              <p:nvCxnSpPr>
                <p:cNvPr id="1284" name="直線コネクタ 13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5" name="直線コネクタ 13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86" name="グループ化 42"/>
              <p:cNvGrpSpPr/>
              <p:nvPr/>
            </p:nvGrpSpPr>
            <p:grpSpPr>
              <a:xfrm>
                <a:off x="2727736" y="3785075"/>
                <a:ext cx="45719" cy="45719"/>
                <a:chOff x="2883877" y="3736731"/>
                <a:chExt cx="161195" cy="143610"/>
              </a:xfrm>
            </p:grpSpPr>
            <p:cxnSp>
              <p:nvCxnSpPr>
                <p:cNvPr id="1287" name="直線コネクタ 13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8" name="直線コネクタ 13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89" name="グループ化 43"/>
              <p:cNvGrpSpPr/>
              <p:nvPr/>
            </p:nvGrpSpPr>
            <p:grpSpPr>
              <a:xfrm>
                <a:off x="2656587" y="3867137"/>
                <a:ext cx="45719" cy="45719"/>
                <a:chOff x="2883877" y="3736731"/>
                <a:chExt cx="161195" cy="143610"/>
              </a:xfrm>
            </p:grpSpPr>
            <p:cxnSp>
              <p:nvCxnSpPr>
                <p:cNvPr id="1290" name="直線コネクタ 13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1" name="直線コネクタ 13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92" name="グループ化 44"/>
              <p:cNvGrpSpPr/>
              <p:nvPr/>
            </p:nvGrpSpPr>
            <p:grpSpPr>
              <a:xfrm>
                <a:off x="2855074" y="3743946"/>
                <a:ext cx="45719" cy="45719"/>
                <a:chOff x="2883877" y="3736731"/>
                <a:chExt cx="161195" cy="143610"/>
              </a:xfrm>
            </p:grpSpPr>
            <p:cxnSp>
              <p:nvCxnSpPr>
                <p:cNvPr id="1293" name="直線コネクタ 12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4" name="直線コネクタ 13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95" name="グループ化 45"/>
              <p:cNvGrpSpPr/>
              <p:nvPr/>
            </p:nvGrpSpPr>
            <p:grpSpPr>
              <a:xfrm>
                <a:off x="2809355" y="3843733"/>
                <a:ext cx="45719" cy="45719"/>
                <a:chOff x="2883877" y="3736731"/>
                <a:chExt cx="161195" cy="143610"/>
              </a:xfrm>
            </p:grpSpPr>
            <p:cxnSp>
              <p:nvCxnSpPr>
                <p:cNvPr id="1296" name="直線コネクタ 12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7" name="直線コネクタ 12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98" name="グループ化 46"/>
              <p:cNvGrpSpPr/>
              <p:nvPr/>
            </p:nvGrpSpPr>
            <p:grpSpPr>
              <a:xfrm>
                <a:off x="2543551" y="3829860"/>
                <a:ext cx="45719" cy="45719"/>
                <a:chOff x="2883877" y="3736731"/>
                <a:chExt cx="161195" cy="143610"/>
              </a:xfrm>
            </p:grpSpPr>
            <p:cxnSp>
              <p:nvCxnSpPr>
                <p:cNvPr id="1299" name="直線コネクタ 12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0" name="直線コネクタ 12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1" name="グループ化 47"/>
              <p:cNvGrpSpPr/>
              <p:nvPr/>
            </p:nvGrpSpPr>
            <p:grpSpPr>
              <a:xfrm>
                <a:off x="2657532" y="3785075"/>
                <a:ext cx="45719" cy="45719"/>
                <a:chOff x="2883877" y="3736731"/>
                <a:chExt cx="161195" cy="143610"/>
              </a:xfrm>
            </p:grpSpPr>
            <p:cxnSp>
              <p:nvCxnSpPr>
                <p:cNvPr id="1302" name="直線コネクタ 12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3" name="直線コネクタ 12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4" name="グループ化 48"/>
              <p:cNvGrpSpPr/>
              <p:nvPr/>
            </p:nvGrpSpPr>
            <p:grpSpPr>
              <a:xfrm>
                <a:off x="2773818" y="3727981"/>
                <a:ext cx="45719" cy="45719"/>
                <a:chOff x="2883877" y="3736731"/>
                <a:chExt cx="161195" cy="143610"/>
              </a:xfrm>
            </p:grpSpPr>
            <p:cxnSp>
              <p:nvCxnSpPr>
                <p:cNvPr id="1305" name="直線コネクタ 12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6" name="直線コネクタ 12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7" name="グループ化 49"/>
              <p:cNvGrpSpPr/>
              <p:nvPr/>
            </p:nvGrpSpPr>
            <p:grpSpPr>
              <a:xfrm>
                <a:off x="3432403" y="3533631"/>
                <a:ext cx="45719" cy="45719"/>
                <a:chOff x="2883877" y="3736731"/>
                <a:chExt cx="161195" cy="143610"/>
              </a:xfrm>
            </p:grpSpPr>
            <p:cxnSp>
              <p:nvCxnSpPr>
                <p:cNvPr id="1308" name="直線コネクタ 11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9" name="直線コネクタ 12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10" name="グループ化 50"/>
              <p:cNvGrpSpPr/>
              <p:nvPr/>
            </p:nvGrpSpPr>
            <p:grpSpPr>
              <a:xfrm>
                <a:off x="3549634" y="3545006"/>
                <a:ext cx="45719" cy="45719"/>
                <a:chOff x="2883877" y="3736731"/>
                <a:chExt cx="161195" cy="143610"/>
              </a:xfrm>
            </p:grpSpPr>
            <p:cxnSp>
              <p:nvCxnSpPr>
                <p:cNvPr id="1311" name="直線コネクタ 11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2" name="直線コネクタ 11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13" name="グループ化 51"/>
              <p:cNvGrpSpPr/>
              <p:nvPr/>
            </p:nvGrpSpPr>
            <p:grpSpPr>
              <a:xfrm>
                <a:off x="3478485" y="3627068"/>
                <a:ext cx="45719" cy="45719"/>
                <a:chOff x="2883877" y="3736731"/>
                <a:chExt cx="161195" cy="143610"/>
              </a:xfrm>
            </p:grpSpPr>
            <p:cxnSp>
              <p:nvCxnSpPr>
                <p:cNvPr id="1314" name="直線コネクタ 11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5" name="直線コネクタ 11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16" name="グループ化 52"/>
              <p:cNvGrpSpPr/>
              <p:nvPr/>
            </p:nvGrpSpPr>
            <p:grpSpPr>
              <a:xfrm>
                <a:off x="3676972" y="3503877"/>
                <a:ext cx="45719" cy="45719"/>
                <a:chOff x="2883877" y="3736731"/>
                <a:chExt cx="161195" cy="143610"/>
              </a:xfrm>
            </p:grpSpPr>
            <p:cxnSp>
              <p:nvCxnSpPr>
                <p:cNvPr id="1317" name="直線コネクタ 11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8" name="直線コネクタ 11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19" name="グループ化 53"/>
              <p:cNvGrpSpPr/>
              <p:nvPr/>
            </p:nvGrpSpPr>
            <p:grpSpPr>
              <a:xfrm>
                <a:off x="3631253" y="3603664"/>
                <a:ext cx="45719" cy="45719"/>
                <a:chOff x="2883877" y="3736731"/>
                <a:chExt cx="161195" cy="143610"/>
              </a:xfrm>
            </p:grpSpPr>
            <p:cxnSp>
              <p:nvCxnSpPr>
                <p:cNvPr id="1320" name="直線コネクタ 11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1" name="直線コネクタ 11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22" name="グループ化 54"/>
              <p:cNvGrpSpPr/>
              <p:nvPr/>
            </p:nvGrpSpPr>
            <p:grpSpPr>
              <a:xfrm>
                <a:off x="3365449" y="3589791"/>
                <a:ext cx="45719" cy="45719"/>
                <a:chOff x="2883877" y="3736731"/>
                <a:chExt cx="161195" cy="143610"/>
              </a:xfrm>
            </p:grpSpPr>
            <p:cxnSp>
              <p:nvCxnSpPr>
                <p:cNvPr id="1323" name="直線コネクタ 10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4" name="直線コネクタ 11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25" name="グループ化 55"/>
              <p:cNvGrpSpPr/>
              <p:nvPr/>
            </p:nvGrpSpPr>
            <p:grpSpPr>
              <a:xfrm>
                <a:off x="3479430" y="3545006"/>
                <a:ext cx="45719" cy="45719"/>
                <a:chOff x="2883877" y="3736731"/>
                <a:chExt cx="161195" cy="143610"/>
              </a:xfrm>
            </p:grpSpPr>
            <p:cxnSp>
              <p:nvCxnSpPr>
                <p:cNvPr id="1326" name="直線コネクタ 10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7" name="直線コネクタ 10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28" name="グループ化 56"/>
              <p:cNvGrpSpPr/>
              <p:nvPr/>
            </p:nvGrpSpPr>
            <p:grpSpPr>
              <a:xfrm>
                <a:off x="3595716" y="3487912"/>
                <a:ext cx="45719" cy="45719"/>
                <a:chOff x="2883877" y="3736731"/>
                <a:chExt cx="161195" cy="143610"/>
              </a:xfrm>
            </p:grpSpPr>
            <p:cxnSp>
              <p:nvCxnSpPr>
                <p:cNvPr id="1329" name="直線コネクタ 10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0" name="直線コネクタ 10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31" name="グループ化 57"/>
              <p:cNvGrpSpPr/>
              <p:nvPr/>
            </p:nvGrpSpPr>
            <p:grpSpPr>
              <a:xfrm>
                <a:off x="3769566" y="3509837"/>
                <a:ext cx="45719" cy="45719"/>
                <a:chOff x="2883877" y="3736731"/>
                <a:chExt cx="161195" cy="143610"/>
              </a:xfrm>
            </p:grpSpPr>
            <p:cxnSp>
              <p:nvCxnSpPr>
                <p:cNvPr id="1332" name="直線コネクタ 10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3" name="直線コネクタ 10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34" name="グループ化 58"/>
              <p:cNvGrpSpPr/>
              <p:nvPr/>
            </p:nvGrpSpPr>
            <p:grpSpPr>
              <a:xfrm>
                <a:off x="3886797" y="3521212"/>
                <a:ext cx="45719" cy="45719"/>
                <a:chOff x="2883877" y="3736731"/>
                <a:chExt cx="161195" cy="143610"/>
              </a:xfrm>
            </p:grpSpPr>
            <p:cxnSp>
              <p:nvCxnSpPr>
                <p:cNvPr id="1335" name="直線コネクタ 10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6" name="直線コネクタ 10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37" name="グループ化 59"/>
              <p:cNvGrpSpPr/>
              <p:nvPr/>
            </p:nvGrpSpPr>
            <p:grpSpPr>
              <a:xfrm>
                <a:off x="3815648" y="3603274"/>
                <a:ext cx="45719" cy="45719"/>
                <a:chOff x="2883877" y="3736731"/>
                <a:chExt cx="161195" cy="143610"/>
              </a:xfrm>
            </p:grpSpPr>
            <p:cxnSp>
              <p:nvCxnSpPr>
                <p:cNvPr id="1338" name="直線コネクタ 9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9" name="直線コネクタ 10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40" name="グループ化 60"/>
              <p:cNvGrpSpPr/>
              <p:nvPr/>
            </p:nvGrpSpPr>
            <p:grpSpPr>
              <a:xfrm>
                <a:off x="4014135" y="3480083"/>
                <a:ext cx="45719" cy="45719"/>
                <a:chOff x="2883877" y="3736731"/>
                <a:chExt cx="161195" cy="143610"/>
              </a:xfrm>
            </p:grpSpPr>
            <p:cxnSp>
              <p:nvCxnSpPr>
                <p:cNvPr id="1341" name="直線コネクタ 9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2" name="直線コネクタ 9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43" name="グループ化 61"/>
              <p:cNvGrpSpPr/>
              <p:nvPr/>
            </p:nvGrpSpPr>
            <p:grpSpPr>
              <a:xfrm>
                <a:off x="3968416" y="3579870"/>
                <a:ext cx="45719" cy="45719"/>
                <a:chOff x="2883877" y="3736731"/>
                <a:chExt cx="161195" cy="143610"/>
              </a:xfrm>
            </p:grpSpPr>
            <p:cxnSp>
              <p:nvCxnSpPr>
                <p:cNvPr id="1344" name="直線コネクタ 9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5" name="直線コネクタ 9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46" name="グループ化 62"/>
              <p:cNvGrpSpPr/>
              <p:nvPr/>
            </p:nvGrpSpPr>
            <p:grpSpPr>
              <a:xfrm>
                <a:off x="3702612" y="3565997"/>
                <a:ext cx="45719" cy="45719"/>
                <a:chOff x="2883877" y="3736731"/>
                <a:chExt cx="161195" cy="143610"/>
              </a:xfrm>
            </p:grpSpPr>
            <p:cxnSp>
              <p:nvCxnSpPr>
                <p:cNvPr id="1347" name="直線コネクタ 9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8" name="直線コネクタ 9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49" name="グループ化 63"/>
              <p:cNvGrpSpPr/>
              <p:nvPr/>
            </p:nvGrpSpPr>
            <p:grpSpPr>
              <a:xfrm>
                <a:off x="3816593" y="3521212"/>
                <a:ext cx="45719" cy="45719"/>
                <a:chOff x="2883877" y="3736731"/>
                <a:chExt cx="161195" cy="143610"/>
              </a:xfrm>
            </p:grpSpPr>
            <p:cxnSp>
              <p:nvCxnSpPr>
                <p:cNvPr id="1350" name="直線コネクタ 9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1" name="直線コネクタ 9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52" name="グループ化 64"/>
              <p:cNvGrpSpPr/>
              <p:nvPr/>
            </p:nvGrpSpPr>
            <p:grpSpPr>
              <a:xfrm>
                <a:off x="3932879" y="3464118"/>
                <a:ext cx="45719" cy="45719"/>
                <a:chOff x="2883877" y="3736731"/>
                <a:chExt cx="161195" cy="143610"/>
              </a:xfrm>
            </p:grpSpPr>
            <p:cxnSp>
              <p:nvCxnSpPr>
                <p:cNvPr id="1353" name="直線コネクタ 8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4" name="直線コネクタ 9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55" name="グループ化 65"/>
              <p:cNvGrpSpPr/>
              <p:nvPr/>
            </p:nvGrpSpPr>
            <p:grpSpPr>
              <a:xfrm>
                <a:off x="3159031" y="3570600"/>
                <a:ext cx="45719" cy="45719"/>
                <a:chOff x="2883877" y="3736731"/>
                <a:chExt cx="161195" cy="143610"/>
              </a:xfrm>
            </p:grpSpPr>
            <p:cxnSp>
              <p:nvCxnSpPr>
                <p:cNvPr id="1356" name="直線コネクタ 8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7" name="直線コネクタ 8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58" name="グループ化 66"/>
              <p:cNvGrpSpPr/>
              <p:nvPr/>
            </p:nvGrpSpPr>
            <p:grpSpPr>
              <a:xfrm>
                <a:off x="3276262" y="3581975"/>
                <a:ext cx="45719" cy="45719"/>
                <a:chOff x="2883877" y="3736731"/>
                <a:chExt cx="161195" cy="143610"/>
              </a:xfrm>
            </p:grpSpPr>
            <p:cxnSp>
              <p:nvCxnSpPr>
                <p:cNvPr id="1359" name="直線コネクタ 8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0" name="直線コネクタ 8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61" name="グループ化 67"/>
              <p:cNvGrpSpPr/>
              <p:nvPr/>
            </p:nvGrpSpPr>
            <p:grpSpPr>
              <a:xfrm>
                <a:off x="3205113" y="3664037"/>
                <a:ext cx="45719" cy="45719"/>
                <a:chOff x="2883877" y="3736731"/>
                <a:chExt cx="161195" cy="143610"/>
              </a:xfrm>
            </p:grpSpPr>
            <p:cxnSp>
              <p:nvCxnSpPr>
                <p:cNvPr id="1362" name="直線コネクタ 8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3" name="直線コネクタ 8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64" name="グループ化 68"/>
              <p:cNvGrpSpPr/>
              <p:nvPr/>
            </p:nvGrpSpPr>
            <p:grpSpPr>
              <a:xfrm>
                <a:off x="3403600" y="3540846"/>
                <a:ext cx="45719" cy="45719"/>
                <a:chOff x="2883877" y="3736731"/>
                <a:chExt cx="161195" cy="143610"/>
              </a:xfrm>
            </p:grpSpPr>
            <p:cxnSp>
              <p:nvCxnSpPr>
                <p:cNvPr id="1365" name="直線コネクタ 81"/>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6" name="直線コネクタ 82"/>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67" name="グループ化 69"/>
              <p:cNvGrpSpPr/>
              <p:nvPr/>
            </p:nvGrpSpPr>
            <p:grpSpPr>
              <a:xfrm>
                <a:off x="3357881" y="3640633"/>
                <a:ext cx="45719" cy="45719"/>
                <a:chOff x="2883877" y="3736731"/>
                <a:chExt cx="161195" cy="143610"/>
              </a:xfrm>
            </p:grpSpPr>
            <p:cxnSp>
              <p:nvCxnSpPr>
                <p:cNvPr id="1368" name="直線コネクタ 79"/>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9" name="直線コネクタ 80"/>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70" name="グループ化 70"/>
              <p:cNvGrpSpPr/>
              <p:nvPr/>
            </p:nvGrpSpPr>
            <p:grpSpPr>
              <a:xfrm>
                <a:off x="3092077" y="3626760"/>
                <a:ext cx="45719" cy="45719"/>
                <a:chOff x="2883877" y="3736731"/>
                <a:chExt cx="161195" cy="143610"/>
              </a:xfrm>
            </p:grpSpPr>
            <p:cxnSp>
              <p:nvCxnSpPr>
                <p:cNvPr id="1371" name="直線コネクタ 77"/>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2" name="直線コネクタ 78"/>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73" name="グループ化 71"/>
              <p:cNvGrpSpPr/>
              <p:nvPr/>
            </p:nvGrpSpPr>
            <p:grpSpPr>
              <a:xfrm>
                <a:off x="3206058" y="3581975"/>
                <a:ext cx="45719" cy="45719"/>
                <a:chOff x="2883877" y="3736731"/>
                <a:chExt cx="161195" cy="143610"/>
              </a:xfrm>
            </p:grpSpPr>
            <p:cxnSp>
              <p:nvCxnSpPr>
                <p:cNvPr id="1374" name="直線コネクタ 75"/>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5" name="直線コネクタ 76"/>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76" name="グループ化 72"/>
              <p:cNvGrpSpPr/>
              <p:nvPr/>
            </p:nvGrpSpPr>
            <p:grpSpPr>
              <a:xfrm>
                <a:off x="3322344" y="3524881"/>
                <a:ext cx="45719" cy="45719"/>
                <a:chOff x="2883877" y="3736731"/>
                <a:chExt cx="161195" cy="143610"/>
              </a:xfrm>
            </p:grpSpPr>
            <p:cxnSp>
              <p:nvCxnSpPr>
                <p:cNvPr id="1377" name="直線コネクタ 73"/>
                <p:cNvCxnSpPr/>
                <p:nvPr/>
              </p:nvCxnSpPr>
              <p:spPr>
                <a:xfrm>
                  <a:off x="2883877" y="3736731"/>
                  <a:ext cx="158261" cy="140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8" name="直線コネクタ 74"/>
                <p:cNvCxnSpPr/>
                <p:nvPr/>
              </p:nvCxnSpPr>
              <p:spPr>
                <a:xfrm flipH="1">
                  <a:off x="2886811" y="3739664"/>
                  <a:ext cx="158261" cy="140677"/>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1379" name="直線コネクタ 169"/>
            <p:cNvCxnSpPr/>
            <p:nvPr/>
          </p:nvCxnSpPr>
          <p:spPr>
            <a:xfrm flipV="1">
              <a:off x="2956560" y="2216830"/>
              <a:ext cx="2414951" cy="809402"/>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380" name="直線 299"/>
            <p:cNvSpPr/>
            <p:nvPr/>
          </p:nvSpPr>
          <p:spPr>
            <a:xfrm flipH="1">
              <a:off x="3301316" y="2599707"/>
              <a:ext cx="0" cy="324000"/>
            </a:xfrm>
            <a:prstGeom prst="line">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sp>
        <p:sp>
          <p:nvSpPr>
            <p:cNvPr id="1381" name="十字形 171"/>
            <p:cNvSpPr/>
            <p:nvPr/>
          </p:nvSpPr>
          <p:spPr>
            <a:xfrm rot="19006413">
              <a:off x="3204447" y="2521656"/>
              <a:ext cx="180000" cy="180000"/>
            </a:xfrm>
            <a:prstGeom prst="plus">
              <a:avLst>
                <a:gd name="adj" fmla="val 46489"/>
              </a:avLst>
            </a:prstGeom>
            <a:solidFill>
              <a:schemeClr val="accent6">
                <a:lumMod val="75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82" name="テキスト ボックス 172"/>
            <p:cNvSpPr txBox="1"/>
            <p:nvPr/>
          </p:nvSpPr>
          <p:spPr>
            <a:xfrm>
              <a:off x="2876481" y="3274636"/>
              <a:ext cx="2574744" cy="336339"/>
            </a:xfrm>
            <a:prstGeom prst="rect">
              <a:avLst/>
            </a:prstGeom>
            <a:noFill/>
          </p:spPr>
          <p:txBody>
            <a:bodyPr wrap="square" rtlCol="0">
              <a:spAutoFit/>
            </a:bodyPr>
            <a:lstStyle/>
            <a:p>
              <a:pPr algn="ctr"/>
              <a:r>
                <a:rPr kumimoji="1" lang="en-US" altLang="ja-JP" sz="1050" dirty="0"/>
                <a:t>Hyper-sounder Tb </a:t>
              </a:r>
              <a:endParaRPr kumimoji="1" lang="ja-JP" altLang="en-US" sz="1050" dirty="0"/>
            </a:p>
          </p:txBody>
        </p:sp>
        <p:sp>
          <p:nvSpPr>
            <p:cNvPr id="1383" name="テキスト ボックス 173"/>
            <p:cNvSpPr txBox="1"/>
            <p:nvPr/>
          </p:nvSpPr>
          <p:spPr>
            <a:xfrm rot="16200000">
              <a:off x="1593696" y="2328512"/>
              <a:ext cx="2214527" cy="351043"/>
            </a:xfrm>
            <a:prstGeom prst="rect">
              <a:avLst/>
            </a:prstGeom>
            <a:noFill/>
          </p:spPr>
          <p:txBody>
            <a:bodyPr wrap="square" rtlCol="0">
              <a:spAutoFit/>
            </a:bodyPr>
            <a:lstStyle/>
            <a:p>
              <a:pPr algn="ctr"/>
              <a:r>
                <a:rPr kumimoji="1" lang="en-US" altLang="ja-JP" sz="1000" dirty="0"/>
                <a:t>AHI9 - Hyper-sounder Tb </a:t>
              </a:r>
              <a:endParaRPr kumimoji="1" lang="ja-JP" altLang="en-US" sz="1000" dirty="0"/>
            </a:p>
          </p:txBody>
        </p:sp>
      </p:grpSp>
      <p:sp>
        <p:nvSpPr>
          <p:cNvPr id="1384" name="テキスト 269"/>
          <p:cNvSpPr txBox="1"/>
          <p:nvPr/>
        </p:nvSpPr>
        <p:spPr>
          <a:xfrm>
            <a:off x="1449537" y="4128748"/>
            <a:ext cx="509476"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B12</a:t>
            </a:r>
            <a:endParaRPr lang="ja-JP" altLang="en-US" sz="1600" b="1" dirty="0">
              <a:latin typeface="Arial" panose="020B0604020202020204" pitchFamily="34" charset="0"/>
              <a:cs typeface="Arial" panose="020B0604020202020204" pitchFamily="34" charset="0"/>
            </a:endParaRPr>
          </a:p>
        </p:txBody>
      </p:sp>
      <p:sp>
        <p:nvSpPr>
          <p:cNvPr id="1385" name="テキスト 269"/>
          <p:cNvSpPr txBox="1"/>
          <p:nvPr/>
        </p:nvSpPr>
        <p:spPr>
          <a:xfrm>
            <a:off x="4911584" y="4128748"/>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B14</a:t>
            </a:r>
            <a:endParaRPr lang="ja-JP" altLang="en-US" sz="1600" b="1" dirty="0">
              <a:latin typeface="Arial" panose="020B0604020202020204" pitchFamily="34" charset="0"/>
              <a:cs typeface="Arial" panose="020B0604020202020204" pitchFamily="34" charset="0"/>
            </a:endParaRPr>
          </a:p>
        </p:txBody>
      </p:sp>
      <p:sp>
        <p:nvSpPr>
          <p:cNvPr id="1386" name="テキスト 269"/>
          <p:cNvSpPr txBox="1"/>
          <p:nvPr/>
        </p:nvSpPr>
        <p:spPr>
          <a:xfrm>
            <a:off x="3169428" y="4128748"/>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B13</a:t>
            </a:r>
            <a:endParaRPr lang="ja-JP" altLang="en-US" sz="1600" b="1" dirty="0">
              <a:latin typeface="Arial" panose="020B0604020202020204" pitchFamily="34" charset="0"/>
              <a:cs typeface="Arial" panose="020B0604020202020204" pitchFamily="34" charset="0"/>
            </a:endParaRPr>
          </a:p>
        </p:txBody>
      </p:sp>
      <p:sp>
        <p:nvSpPr>
          <p:cNvPr id="1387" name="テキスト 269"/>
          <p:cNvSpPr txBox="1"/>
          <p:nvPr/>
        </p:nvSpPr>
        <p:spPr>
          <a:xfrm>
            <a:off x="6600262" y="4128748"/>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B15</a:t>
            </a:r>
            <a:endParaRPr lang="ja-JP" altLang="en-US" sz="1600" b="1" dirty="0">
              <a:latin typeface="Arial" panose="020B0604020202020204" pitchFamily="34" charset="0"/>
              <a:cs typeface="Arial" panose="020B0604020202020204" pitchFamily="34" charset="0"/>
            </a:endParaRPr>
          </a:p>
        </p:txBody>
      </p:sp>
      <p:sp>
        <p:nvSpPr>
          <p:cNvPr id="1388" name="テキスト 269"/>
          <p:cNvSpPr txBox="1"/>
          <p:nvPr/>
        </p:nvSpPr>
        <p:spPr>
          <a:xfrm>
            <a:off x="8297113" y="4116098"/>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B16</a:t>
            </a:r>
            <a:endParaRPr lang="ja-JP" altLang="en-US" sz="1600" b="1" dirty="0">
              <a:latin typeface="Arial" panose="020B0604020202020204" pitchFamily="34" charset="0"/>
              <a:cs typeface="Arial" panose="020B0604020202020204" pitchFamily="34" charset="0"/>
            </a:endParaRPr>
          </a:p>
        </p:txBody>
      </p:sp>
      <p:sp>
        <p:nvSpPr>
          <p:cNvPr id="1389" name="テキスト 269"/>
          <p:cNvSpPr txBox="1"/>
          <p:nvPr/>
        </p:nvSpPr>
        <p:spPr>
          <a:xfrm>
            <a:off x="1445100" y="5863305"/>
            <a:ext cx="509476"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B12</a:t>
            </a:r>
            <a:endParaRPr lang="ja-JP" altLang="en-US" sz="1600" b="1" dirty="0">
              <a:latin typeface="Arial" panose="020B0604020202020204" pitchFamily="34" charset="0"/>
              <a:cs typeface="Arial" panose="020B0604020202020204" pitchFamily="34" charset="0"/>
            </a:endParaRPr>
          </a:p>
        </p:txBody>
      </p:sp>
      <p:sp>
        <p:nvSpPr>
          <p:cNvPr id="1390" name="テキスト 269"/>
          <p:cNvSpPr txBox="1"/>
          <p:nvPr/>
        </p:nvSpPr>
        <p:spPr>
          <a:xfrm>
            <a:off x="4907147" y="5863305"/>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B14</a:t>
            </a:r>
            <a:endParaRPr lang="ja-JP" altLang="en-US" sz="1600" b="1" dirty="0">
              <a:latin typeface="Arial" panose="020B0604020202020204" pitchFamily="34" charset="0"/>
              <a:cs typeface="Arial" panose="020B0604020202020204" pitchFamily="34" charset="0"/>
            </a:endParaRPr>
          </a:p>
        </p:txBody>
      </p:sp>
      <p:sp>
        <p:nvSpPr>
          <p:cNvPr id="1391" name="テキスト 269"/>
          <p:cNvSpPr txBox="1"/>
          <p:nvPr/>
        </p:nvSpPr>
        <p:spPr>
          <a:xfrm>
            <a:off x="3164991" y="5863305"/>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B13</a:t>
            </a:r>
            <a:endParaRPr lang="ja-JP" altLang="en-US" sz="1600" b="1" dirty="0">
              <a:latin typeface="Arial" panose="020B0604020202020204" pitchFamily="34" charset="0"/>
              <a:cs typeface="Arial" panose="020B0604020202020204" pitchFamily="34" charset="0"/>
            </a:endParaRPr>
          </a:p>
        </p:txBody>
      </p:sp>
      <p:sp>
        <p:nvSpPr>
          <p:cNvPr id="1392" name="テキスト 269"/>
          <p:cNvSpPr txBox="1"/>
          <p:nvPr/>
        </p:nvSpPr>
        <p:spPr>
          <a:xfrm>
            <a:off x="6595825" y="5863305"/>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B15</a:t>
            </a:r>
            <a:endParaRPr lang="ja-JP" altLang="en-US" sz="1600" b="1" dirty="0">
              <a:latin typeface="Arial" panose="020B0604020202020204" pitchFamily="34" charset="0"/>
              <a:cs typeface="Arial" panose="020B0604020202020204" pitchFamily="34" charset="0"/>
            </a:endParaRPr>
          </a:p>
        </p:txBody>
      </p:sp>
      <p:sp>
        <p:nvSpPr>
          <p:cNvPr id="1393" name="テキスト 269"/>
          <p:cNvSpPr txBox="1"/>
          <p:nvPr/>
        </p:nvSpPr>
        <p:spPr>
          <a:xfrm>
            <a:off x="8292676" y="5850655"/>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B16</a:t>
            </a:r>
            <a:endParaRPr lang="ja-JP" altLang="en-US" sz="1600" b="1" dirty="0">
              <a:latin typeface="Arial" panose="020B0604020202020204" pitchFamily="34" charset="0"/>
              <a:cs typeface="Arial" panose="020B0604020202020204" pitchFamily="34" charset="0"/>
            </a:endParaRPr>
          </a:p>
        </p:txBody>
      </p:sp>
      <p:sp>
        <p:nvSpPr>
          <p:cNvPr id="1394" name="正方形/長方形 2"/>
          <p:cNvSpPr/>
          <p:nvPr/>
        </p:nvSpPr>
        <p:spPr>
          <a:xfrm>
            <a:off x="9430" y="1156937"/>
            <a:ext cx="1413538" cy="523220"/>
          </a:xfrm>
          <a:prstGeom prst="rect">
            <a:avLst/>
          </a:prstGeom>
        </p:spPr>
        <p:txBody>
          <a:bodyPr wrap="square">
            <a:spAutoFit/>
          </a:bodyPr>
          <a:lstStyle/>
          <a:p>
            <a:pPr algn="r"/>
            <a:r>
              <a:rPr lang="en-US" altLang="ja-JP" sz="1400" b="1" dirty="0">
                <a:latin typeface="Arial" panose="020B0604020202020204" pitchFamily="34" charset="0"/>
                <a:cs typeface="Arial" panose="020B0604020202020204" pitchFamily="34" charset="0"/>
              </a:rPr>
              <a:t>vs. </a:t>
            </a:r>
          </a:p>
          <a:p>
            <a:pPr algn="r"/>
            <a:r>
              <a:rPr lang="en-US" altLang="ja-JP" sz="1400" b="1" dirty="0" err="1">
                <a:latin typeface="Arial" panose="020B0604020202020204" pitchFamily="34" charset="0"/>
                <a:cs typeface="Arial" panose="020B0604020202020204" pitchFamily="34" charset="0"/>
              </a:rPr>
              <a:t>Metop</a:t>
            </a:r>
            <a:r>
              <a:rPr lang="en-US" altLang="ja-JP" sz="1400" b="1" dirty="0">
                <a:latin typeface="Arial" panose="020B0604020202020204" pitchFamily="34" charset="0"/>
                <a:cs typeface="Arial" panose="020B0604020202020204" pitchFamily="34" charset="0"/>
              </a:rPr>
              <a:t>-B/IASI</a:t>
            </a:r>
            <a:endParaRPr lang="ja-JP" altLang="en-US" sz="1400" b="1" dirty="0"/>
          </a:p>
        </p:txBody>
      </p:sp>
      <p:sp>
        <p:nvSpPr>
          <p:cNvPr id="1395" name="正方形/長方形 190"/>
          <p:cNvSpPr/>
          <p:nvPr/>
        </p:nvSpPr>
        <p:spPr>
          <a:xfrm>
            <a:off x="9430" y="4543427"/>
            <a:ext cx="1413538" cy="523220"/>
          </a:xfrm>
          <a:prstGeom prst="rect">
            <a:avLst/>
          </a:prstGeom>
        </p:spPr>
        <p:txBody>
          <a:bodyPr wrap="square">
            <a:spAutoFit/>
          </a:bodyPr>
          <a:lstStyle/>
          <a:p>
            <a:pPr algn="r"/>
            <a:r>
              <a:rPr lang="en-US" altLang="ja-JP" sz="1400" b="1" dirty="0">
                <a:latin typeface="Arial" panose="020B0604020202020204" pitchFamily="34" charset="0"/>
                <a:cs typeface="Arial" panose="020B0604020202020204" pitchFamily="34" charset="0"/>
              </a:rPr>
              <a:t>vs. </a:t>
            </a:r>
          </a:p>
          <a:p>
            <a:pPr algn="r"/>
            <a:r>
              <a:rPr lang="en-US" altLang="ja-JP" sz="1400" b="1" dirty="0">
                <a:latin typeface="Arial" panose="020B0604020202020204" pitchFamily="34" charset="0"/>
                <a:cs typeface="Arial" panose="020B0604020202020204" pitchFamily="34" charset="0"/>
              </a:rPr>
              <a:t>SNPP/</a:t>
            </a:r>
            <a:r>
              <a:rPr lang="en-US" altLang="ja-JP" sz="1400" b="1" dirty="0" err="1">
                <a:latin typeface="Arial" panose="020B0604020202020204" pitchFamily="34" charset="0"/>
                <a:cs typeface="Arial" panose="020B0604020202020204" pitchFamily="34" charset="0"/>
              </a:rPr>
              <a:t>CrIS</a:t>
            </a:r>
            <a:endParaRPr lang="ja-JP" altLang="en-US" sz="1400" b="1" dirty="0"/>
          </a:p>
        </p:txBody>
      </p:sp>
      <p:sp>
        <p:nvSpPr>
          <p:cNvPr id="1396" name="テキスト 269"/>
          <p:cNvSpPr txBox="1"/>
          <p:nvPr/>
        </p:nvSpPr>
        <p:spPr>
          <a:xfrm>
            <a:off x="10106524" y="1035819"/>
            <a:ext cx="2043691" cy="830997"/>
          </a:xfrm>
          <a:prstGeom prst="rect">
            <a:avLst/>
          </a:prstGeom>
          <a:noFill/>
        </p:spPr>
        <p:txBody>
          <a:bodyPr wrap="square" tIns="0" bIns="0">
            <a:spAutoFit/>
          </a:bodyPr>
          <a:lstStyle/>
          <a:p>
            <a:pPr marL="171450" indent="-171450">
              <a:buFont typeface="Arial" panose="020B0604020202020204" pitchFamily="34" charset="0"/>
              <a:buChar char="•"/>
              <a:defRPr lang="ja-JP" altLang="en-US"/>
            </a:pPr>
            <a:r>
              <a:rPr lang="en-US" altLang="ja-JP" sz="1800" dirty="0">
                <a:latin typeface="Arial" panose="020B0604020202020204" pitchFamily="34" charset="0"/>
                <a:cs typeface="Arial" panose="020B0604020202020204" pitchFamily="34" charset="0"/>
              </a:rPr>
              <a:t>Scan position dependent bias is not significant.</a:t>
            </a:r>
            <a:endParaRPr lang="ja-JP"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404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 name="スライド番号プレースホルダー 3"/>
          <p:cNvSpPr>
            <a:spLocks noGrp="1"/>
          </p:cNvSpPr>
          <p:nvPr>
            <p:ph type="sldNum" sz="quarter" idx="10"/>
          </p:nvPr>
        </p:nvSpPr>
        <p:spPr/>
        <p:txBody>
          <a:bodyPr/>
          <a:lstStyle/>
          <a:p>
            <a:pPr>
              <a:defRPr/>
            </a:pPr>
            <a:fld id="{DA28AC38-E0E8-49D7-B2FE-71FD7C42C09E}" type="slidenum">
              <a:rPr lang="en-US" smtClean="0"/>
              <a:pPr>
                <a:defRPr/>
              </a:pPr>
              <a:t>8</a:t>
            </a:fld>
            <a:endParaRPr lang="en-US"/>
          </a:p>
        </p:txBody>
      </p:sp>
      <p:sp>
        <p:nvSpPr>
          <p:cNvPr id="1403" name="タイトル 1"/>
          <p:cNvSpPr>
            <a:spLocks noGrp="1"/>
          </p:cNvSpPr>
          <p:nvPr>
            <p:ph type="title"/>
          </p:nvPr>
        </p:nvSpPr>
        <p:spPr>
          <a:xfrm>
            <a:off x="2600325" y="132628"/>
            <a:ext cx="7772400" cy="667472"/>
          </a:xfrm>
        </p:spPr>
        <p:txBody>
          <a:bodyPr>
            <a:normAutofit fontScale="90000"/>
          </a:bodyPr>
          <a:lstStyle/>
          <a:p>
            <a:r>
              <a:rPr lang="ja-JP" altLang="en-US" b="1" dirty="0"/>
              <a:t>GEO-GEO</a:t>
            </a:r>
            <a:r>
              <a:rPr lang="en-US" altLang="ja-JP" b="1" dirty="0"/>
              <a:t>:</a:t>
            </a:r>
            <a:r>
              <a:rPr lang="ja-JP" altLang="en-US" b="1" dirty="0"/>
              <a:t> Himawari-8/9</a:t>
            </a:r>
            <a:endParaRPr kumimoji="1" lang="ja-JP" altLang="en-US" dirty="0"/>
          </a:p>
        </p:txBody>
      </p:sp>
      <p:sp>
        <p:nvSpPr>
          <p:cNvPr id="1404" name="コンテンツ プレースホルダー 380"/>
          <p:cNvSpPr/>
          <p:nvPr/>
        </p:nvSpPr>
        <p:spPr>
          <a:xfrm>
            <a:off x="636536" y="889683"/>
            <a:ext cx="11341495" cy="1533087"/>
          </a:xfrm>
          <a:prstGeom prst="rect">
            <a:avLst/>
          </a:prstGeom>
        </p:spPr>
        <p:txBody>
          <a:bodyPr>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285750" indent="-285750">
              <a:defRPr lang="ja-JP" altLang="en-US"/>
            </a:pPr>
            <a:r>
              <a:rPr lang="en-US" altLang="ja-JP" sz="1600" dirty="0"/>
              <a:t>Some bands show difference brought by the SRF difference between H8 and H9.</a:t>
            </a:r>
          </a:p>
          <a:p>
            <a:pPr marL="285750" indent="-285750">
              <a:defRPr lang="ja-JP" altLang="en-US"/>
            </a:pPr>
            <a:r>
              <a:rPr lang="ja-JP" altLang="en-US" sz="1600" dirty="0"/>
              <a:t>B07: Solar light reflection affects stronger for B07 (3.9um) of AHI9 than the one of AHI8, due to a difference of SRFs.</a:t>
            </a:r>
            <a:endParaRPr lang="en-US" altLang="ja-JP" sz="1600" dirty="0"/>
          </a:p>
          <a:p>
            <a:pPr marL="285750" indent="-285750">
              <a:defRPr lang="ja-JP" altLang="en-US"/>
            </a:pPr>
            <a:r>
              <a:rPr lang="ja-JP" altLang="en-US" sz="1600" dirty="0"/>
              <a:t>B16: Their SRFs doesn't look different comparing with B07's case, however, observed Tb is affected by the SRF difference, e.g. the standard radiances are 269.73K and 268.53K for AHI8 and AHI9, respectively. </a:t>
            </a:r>
            <a:endParaRPr lang="en-US" altLang="ja-JP" sz="1600" dirty="0"/>
          </a:p>
          <a:p>
            <a:pPr marL="285750" indent="-285750">
              <a:defRPr lang="ja-JP" altLang="en-US"/>
            </a:pPr>
            <a:r>
              <a:rPr lang="ja-JP" altLang="en-US" sz="1600" u="sng" dirty="0"/>
              <a:t>Note that</a:t>
            </a:r>
            <a:r>
              <a:rPr lang="ja-JP" altLang="en-US" sz="1600" dirty="0"/>
              <a:t> the GEO-GEO differences don't mean absolute error but just a relative comparison between AHI9 and AHI8.</a:t>
            </a:r>
          </a:p>
        </p:txBody>
      </p:sp>
      <p:pic>
        <p:nvPicPr>
          <p:cNvPr id="1405" name="図 5"/>
          <p:cNvPicPr>
            <a:picLocks noChangeAspect="1"/>
          </p:cNvPicPr>
          <p:nvPr/>
        </p:nvPicPr>
        <p:blipFill>
          <a:blip r:embed="rId3"/>
          <a:stretch>
            <a:fillRect/>
          </a:stretch>
        </p:blipFill>
        <p:spPr>
          <a:xfrm>
            <a:off x="1300279" y="2590557"/>
            <a:ext cx="8291472" cy="3524715"/>
          </a:xfrm>
          <a:prstGeom prst="rect">
            <a:avLst/>
          </a:prstGeom>
        </p:spPr>
      </p:pic>
      <p:sp>
        <p:nvSpPr>
          <p:cNvPr id="1406" name="テキスト 269"/>
          <p:cNvSpPr txBox="1"/>
          <p:nvPr/>
        </p:nvSpPr>
        <p:spPr>
          <a:xfrm>
            <a:off x="7720235" y="6113757"/>
            <a:ext cx="1871516" cy="184666"/>
          </a:xfrm>
          <a:prstGeom prst="rect">
            <a:avLst/>
          </a:prstGeom>
          <a:noFill/>
        </p:spPr>
        <p:txBody>
          <a:bodyPr wrap="square" tIns="0" bIns="0">
            <a:spAutoFit/>
          </a:bodyPr>
          <a:lstStyle/>
          <a:p>
            <a:pPr algn="r">
              <a:defRPr lang="ja-JP" altLang="en-US"/>
            </a:pPr>
            <a:r>
              <a:rPr lang="en-US" altLang="ja-JP" sz="1200" dirty="0">
                <a:latin typeface="Arial" panose="020B0604020202020204" pitchFamily="34" charset="0"/>
                <a:cs typeface="Arial" panose="020B0604020202020204" pitchFamily="34" charset="0"/>
              </a:rPr>
              <a:t>2022/09/01 00:00 UTC</a:t>
            </a:r>
            <a:endParaRPr lang="ja-JP" altLang="en-US" sz="1200" dirty="0">
              <a:latin typeface="Arial" panose="020B0604020202020204" pitchFamily="34" charset="0"/>
              <a:cs typeface="Arial" panose="020B0604020202020204" pitchFamily="34" charset="0"/>
            </a:endParaRPr>
          </a:p>
        </p:txBody>
      </p:sp>
      <p:sp>
        <p:nvSpPr>
          <p:cNvPr id="1407" name="テキスト 269"/>
          <p:cNvSpPr txBox="1"/>
          <p:nvPr/>
        </p:nvSpPr>
        <p:spPr>
          <a:xfrm>
            <a:off x="1373463" y="3956021"/>
            <a:ext cx="509476"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B07</a:t>
            </a:r>
            <a:endParaRPr lang="ja-JP" altLang="en-US" sz="1600" b="1" dirty="0">
              <a:latin typeface="Arial" panose="020B0604020202020204" pitchFamily="34" charset="0"/>
              <a:cs typeface="Arial" panose="020B0604020202020204" pitchFamily="34" charset="0"/>
            </a:endParaRPr>
          </a:p>
        </p:txBody>
      </p:sp>
      <p:sp>
        <p:nvSpPr>
          <p:cNvPr id="1408" name="テキスト 269"/>
          <p:cNvSpPr txBox="1"/>
          <p:nvPr/>
        </p:nvSpPr>
        <p:spPr>
          <a:xfrm>
            <a:off x="4742154" y="3956021"/>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B09</a:t>
            </a:r>
            <a:endParaRPr lang="ja-JP" altLang="en-US" sz="1600" b="1" dirty="0">
              <a:latin typeface="Arial" panose="020B0604020202020204" pitchFamily="34" charset="0"/>
              <a:cs typeface="Arial" panose="020B0604020202020204" pitchFamily="34" charset="0"/>
            </a:endParaRPr>
          </a:p>
        </p:txBody>
      </p:sp>
      <p:sp>
        <p:nvSpPr>
          <p:cNvPr id="1409" name="テキスト 269"/>
          <p:cNvSpPr txBox="1"/>
          <p:nvPr/>
        </p:nvSpPr>
        <p:spPr>
          <a:xfrm>
            <a:off x="3062487" y="3956021"/>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B08</a:t>
            </a:r>
            <a:endParaRPr lang="ja-JP" altLang="en-US" sz="1600" b="1" dirty="0">
              <a:latin typeface="Arial" panose="020B0604020202020204" pitchFamily="34" charset="0"/>
              <a:cs typeface="Arial" panose="020B0604020202020204" pitchFamily="34" charset="0"/>
            </a:endParaRPr>
          </a:p>
        </p:txBody>
      </p:sp>
      <p:sp>
        <p:nvSpPr>
          <p:cNvPr id="1410" name="テキスト 269"/>
          <p:cNvSpPr txBox="1"/>
          <p:nvPr/>
        </p:nvSpPr>
        <p:spPr>
          <a:xfrm>
            <a:off x="6335117" y="3956021"/>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B10</a:t>
            </a:r>
            <a:endParaRPr lang="ja-JP" altLang="en-US" sz="1600" b="1" dirty="0">
              <a:latin typeface="Arial" panose="020B0604020202020204" pitchFamily="34" charset="0"/>
              <a:cs typeface="Arial" panose="020B0604020202020204" pitchFamily="34" charset="0"/>
            </a:endParaRPr>
          </a:p>
        </p:txBody>
      </p:sp>
      <p:sp>
        <p:nvSpPr>
          <p:cNvPr id="1411" name="テキスト 269"/>
          <p:cNvSpPr txBox="1"/>
          <p:nvPr/>
        </p:nvSpPr>
        <p:spPr>
          <a:xfrm>
            <a:off x="7988183" y="3956021"/>
            <a:ext cx="518939"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B11</a:t>
            </a:r>
            <a:endParaRPr lang="ja-JP" altLang="en-US" sz="1600" b="1" dirty="0">
              <a:latin typeface="Arial" panose="020B0604020202020204" pitchFamily="34" charset="0"/>
              <a:cs typeface="Arial" panose="020B0604020202020204" pitchFamily="34" charset="0"/>
            </a:endParaRPr>
          </a:p>
        </p:txBody>
      </p:sp>
      <p:sp>
        <p:nvSpPr>
          <p:cNvPr id="1412" name="テキスト 269"/>
          <p:cNvSpPr txBox="1"/>
          <p:nvPr/>
        </p:nvSpPr>
        <p:spPr>
          <a:xfrm>
            <a:off x="1332953" y="5716055"/>
            <a:ext cx="515440" cy="184666"/>
          </a:xfrm>
          <a:prstGeom prst="rect">
            <a:avLst/>
          </a:prstGeom>
          <a:noFill/>
        </p:spPr>
        <p:txBody>
          <a:bodyPr wrap="square" tIns="0" bIns="0">
            <a:spAutoFit/>
          </a:bodyPr>
          <a:lstStyle/>
          <a:p>
            <a:pPr algn="ctr">
              <a:defRPr lang="ja-JP" altLang="en-US"/>
            </a:pPr>
            <a:r>
              <a:rPr lang="en-US" altLang="ja-JP" sz="1200" b="1" dirty="0">
                <a:latin typeface="Arial" panose="020B0604020202020204" pitchFamily="34" charset="0"/>
                <a:cs typeface="Arial" panose="020B0604020202020204" pitchFamily="34" charset="0"/>
              </a:rPr>
              <a:t>B12</a:t>
            </a:r>
            <a:endParaRPr lang="ja-JP" altLang="en-US" sz="1600" b="1" dirty="0">
              <a:latin typeface="Arial" panose="020B0604020202020204" pitchFamily="34" charset="0"/>
              <a:cs typeface="Arial" panose="020B0604020202020204" pitchFamily="34" charset="0"/>
            </a:endParaRPr>
          </a:p>
        </p:txBody>
      </p:sp>
      <p:sp>
        <p:nvSpPr>
          <p:cNvPr id="1413" name="テキスト 269"/>
          <p:cNvSpPr txBox="1"/>
          <p:nvPr/>
        </p:nvSpPr>
        <p:spPr>
          <a:xfrm>
            <a:off x="7994562" y="5716055"/>
            <a:ext cx="515440" cy="184666"/>
          </a:xfrm>
          <a:prstGeom prst="rect">
            <a:avLst/>
          </a:prstGeom>
          <a:noFill/>
        </p:spPr>
        <p:txBody>
          <a:bodyPr wrap="square" tIns="0" bIns="0">
            <a:spAutoFit/>
          </a:bodyPr>
          <a:lstStyle/>
          <a:p>
            <a:pPr algn="ctr">
              <a:defRPr lang="ja-JP" altLang="en-US"/>
            </a:pPr>
            <a:r>
              <a:rPr lang="en-US" altLang="ja-JP" sz="1200" b="1">
                <a:latin typeface="Arial" panose="020B0604020202020204" pitchFamily="34" charset="0"/>
                <a:cs typeface="Arial" panose="020B0604020202020204" pitchFamily="34" charset="0"/>
              </a:rPr>
              <a:t>B16</a:t>
            </a:r>
            <a:endParaRPr lang="ja-JP" altLang="en-US" sz="1600" b="1">
              <a:latin typeface="Arial" panose="020B0604020202020204" pitchFamily="34" charset="0"/>
              <a:cs typeface="Arial" panose="020B0604020202020204" pitchFamily="34" charset="0"/>
            </a:endParaRPr>
          </a:p>
        </p:txBody>
      </p:sp>
      <p:sp>
        <p:nvSpPr>
          <p:cNvPr id="1414" name="テキスト 269"/>
          <p:cNvSpPr txBox="1"/>
          <p:nvPr/>
        </p:nvSpPr>
        <p:spPr>
          <a:xfrm>
            <a:off x="6341781" y="5716055"/>
            <a:ext cx="515440" cy="184666"/>
          </a:xfrm>
          <a:prstGeom prst="rect">
            <a:avLst/>
          </a:prstGeom>
          <a:noFill/>
        </p:spPr>
        <p:txBody>
          <a:bodyPr wrap="square" tIns="0" bIns="0">
            <a:spAutoFit/>
          </a:bodyPr>
          <a:lstStyle/>
          <a:p>
            <a:pPr algn="ctr">
              <a:defRPr lang="ja-JP" altLang="en-US"/>
            </a:pPr>
            <a:r>
              <a:rPr lang="en-US" altLang="ja-JP" sz="1200" b="1">
                <a:latin typeface="Arial" panose="020B0604020202020204" pitchFamily="34" charset="0"/>
                <a:cs typeface="Arial" panose="020B0604020202020204" pitchFamily="34" charset="0"/>
              </a:rPr>
              <a:t>B15</a:t>
            </a:r>
            <a:endParaRPr lang="ja-JP" altLang="en-US" sz="1600" b="1">
              <a:latin typeface="Arial" panose="020B0604020202020204" pitchFamily="34" charset="0"/>
              <a:cs typeface="Arial" panose="020B0604020202020204" pitchFamily="34" charset="0"/>
            </a:endParaRPr>
          </a:p>
        </p:txBody>
      </p:sp>
      <p:sp>
        <p:nvSpPr>
          <p:cNvPr id="1415" name="テキスト 269"/>
          <p:cNvSpPr txBox="1"/>
          <p:nvPr/>
        </p:nvSpPr>
        <p:spPr>
          <a:xfrm>
            <a:off x="4753414" y="5716055"/>
            <a:ext cx="515440" cy="184666"/>
          </a:xfrm>
          <a:prstGeom prst="rect">
            <a:avLst/>
          </a:prstGeom>
          <a:noFill/>
        </p:spPr>
        <p:txBody>
          <a:bodyPr wrap="square" tIns="0" bIns="0">
            <a:spAutoFit/>
          </a:bodyPr>
          <a:lstStyle/>
          <a:p>
            <a:pPr algn="ctr">
              <a:defRPr lang="ja-JP" altLang="en-US"/>
            </a:pPr>
            <a:r>
              <a:rPr lang="en-US" altLang="ja-JP" sz="1200" b="1">
                <a:latin typeface="Arial" panose="020B0604020202020204" pitchFamily="34" charset="0"/>
                <a:cs typeface="Arial" panose="020B0604020202020204" pitchFamily="34" charset="0"/>
              </a:rPr>
              <a:t>B14</a:t>
            </a:r>
            <a:endParaRPr lang="ja-JP" altLang="en-US" sz="1600" b="1">
              <a:latin typeface="Arial" panose="020B0604020202020204" pitchFamily="34" charset="0"/>
              <a:cs typeface="Arial" panose="020B0604020202020204" pitchFamily="34" charset="0"/>
            </a:endParaRPr>
          </a:p>
        </p:txBody>
      </p:sp>
      <p:sp>
        <p:nvSpPr>
          <p:cNvPr id="1416" name="テキスト 269"/>
          <p:cNvSpPr txBox="1"/>
          <p:nvPr/>
        </p:nvSpPr>
        <p:spPr>
          <a:xfrm>
            <a:off x="3069690" y="5716055"/>
            <a:ext cx="515440" cy="184666"/>
          </a:xfrm>
          <a:prstGeom prst="rect">
            <a:avLst/>
          </a:prstGeom>
          <a:noFill/>
        </p:spPr>
        <p:txBody>
          <a:bodyPr wrap="square" tIns="0" bIns="0">
            <a:spAutoFit/>
          </a:bodyPr>
          <a:lstStyle/>
          <a:p>
            <a:pPr algn="ctr">
              <a:defRPr lang="ja-JP" altLang="en-US"/>
            </a:pPr>
            <a:r>
              <a:rPr lang="en-US" altLang="ja-JP" sz="1200" b="1">
                <a:latin typeface="Arial" panose="020B0604020202020204" pitchFamily="34" charset="0"/>
                <a:cs typeface="Arial" panose="020B0604020202020204" pitchFamily="34" charset="0"/>
              </a:rPr>
              <a:t>B13</a:t>
            </a:r>
            <a:endParaRPr lang="ja-JP" altLang="en-US" sz="1600" b="1">
              <a:latin typeface="Arial" panose="020B0604020202020204" pitchFamily="34" charset="0"/>
              <a:cs typeface="Arial" panose="020B0604020202020204" pitchFamily="34" charset="0"/>
            </a:endParaRPr>
          </a:p>
        </p:txBody>
      </p:sp>
      <p:sp>
        <p:nvSpPr>
          <p:cNvPr id="1417" name="テキスト ボックス 18"/>
          <p:cNvSpPr txBox="1"/>
          <p:nvPr/>
        </p:nvSpPr>
        <p:spPr>
          <a:xfrm>
            <a:off x="2511616" y="4169307"/>
            <a:ext cx="566871" cy="253023"/>
          </a:xfrm>
          <a:prstGeom prst="rect">
            <a:avLst/>
          </a:prstGeom>
          <a:noFill/>
        </p:spPr>
        <p:txBody>
          <a:bodyPr wrap="square">
            <a:spAutoFit/>
          </a:bodyPr>
          <a:lstStyle/>
          <a:p>
            <a:r>
              <a:rPr lang="ja-JP" altLang="en-US" sz="1050" b="1"/>
              <a:t>+5 K</a:t>
            </a:r>
          </a:p>
        </p:txBody>
      </p:sp>
      <p:sp>
        <p:nvSpPr>
          <p:cNvPr id="1418" name="テキスト 275"/>
          <p:cNvSpPr txBox="1"/>
          <p:nvPr/>
        </p:nvSpPr>
        <p:spPr>
          <a:xfrm>
            <a:off x="696144" y="2420042"/>
            <a:ext cx="4062715" cy="338554"/>
          </a:xfrm>
          <a:prstGeom prst="rect">
            <a:avLst/>
          </a:prstGeom>
        </p:spPr>
        <p:txBody>
          <a:bodyPr wrap="none">
            <a:spAutoFit/>
          </a:bodyPr>
          <a:lstStyle/>
          <a:p>
            <a:pPr>
              <a:defRPr lang="ja-JP" altLang="en-US"/>
            </a:pPr>
            <a:r>
              <a:rPr lang="en-US" altLang="ja-JP" sz="1600" b="1" dirty="0">
                <a:solidFill>
                  <a:schemeClr val="accent5">
                    <a:lumMod val="50000"/>
                  </a:schemeClr>
                </a:solidFill>
              </a:rPr>
              <a:t>Tb difference: snapshot (AHI9 - AHI8) </a:t>
            </a:r>
            <a:r>
              <a:rPr lang="en-US" altLang="ja-JP" sz="1200" dirty="0">
                <a:solidFill>
                  <a:schemeClr val="accent5">
                    <a:lumMod val="50000"/>
                  </a:schemeClr>
                </a:solidFill>
              </a:rPr>
              <a:t>[K]</a:t>
            </a:r>
            <a:endParaRPr lang="ja-JP" altLang="en-US" dirty="0">
              <a:solidFill>
                <a:schemeClr val="accent5">
                  <a:lumMod val="50000"/>
                </a:schemeClr>
              </a:solidFill>
            </a:endParaRPr>
          </a:p>
        </p:txBody>
      </p:sp>
      <p:sp>
        <p:nvSpPr>
          <p:cNvPr id="1419" name="テキスト ボックス 276"/>
          <p:cNvSpPr txBox="1"/>
          <p:nvPr/>
        </p:nvSpPr>
        <p:spPr>
          <a:xfrm>
            <a:off x="1216145" y="4169307"/>
            <a:ext cx="508085" cy="253023"/>
          </a:xfrm>
          <a:prstGeom prst="rect">
            <a:avLst/>
          </a:prstGeom>
          <a:noFill/>
        </p:spPr>
        <p:txBody>
          <a:bodyPr wrap="square">
            <a:spAutoFit/>
          </a:bodyPr>
          <a:lstStyle/>
          <a:p>
            <a:r>
              <a:rPr lang="ja-JP" altLang="en-US" sz="1050" b="1" dirty="0"/>
              <a:t>-5 K</a:t>
            </a:r>
          </a:p>
        </p:txBody>
      </p:sp>
      <p:pic>
        <p:nvPicPr>
          <p:cNvPr id="1420" name="図 211"/>
          <p:cNvPicPr>
            <a:picLocks noChangeAspect="1"/>
          </p:cNvPicPr>
          <p:nvPr/>
        </p:nvPicPr>
        <p:blipFill>
          <a:blip r:embed="rId4"/>
          <a:srcRect l="1218" t="80406" r="60744" b="1962"/>
          <a:stretch>
            <a:fillRect/>
          </a:stretch>
        </p:blipFill>
        <p:spPr>
          <a:xfrm>
            <a:off x="9429750" y="4651763"/>
            <a:ext cx="2376170" cy="1481377"/>
          </a:xfrm>
          <a:prstGeom prst="rect">
            <a:avLst/>
          </a:prstGeom>
        </p:spPr>
      </p:pic>
      <p:pic>
        <p:nvPicPr>
          <p:cNvPr id="1421" name="図 213"/>
          <p:cNvPicPr>
            <a:picLocks noChangeAspect="1"/>
          </p:cNvPicPr>
          <p:nvPr/>
        </p:nvPicPr>
        <p:blipFill>
          <a:blip r:embed="rId4"/>
          <a:srcRect l="51329" t="55833" r="1436" b="21910"/>
          <a:stretch>
            <a:fillRect/>
          </a:stretch>
        </p:blipFill>
        <p:spPr>
          <a:xfrm>
            <a:off x="9477375" y="2617561"/>
            <a:ext cx="2654981" cy="1682429"/>
          </a:xfrm>
          <a:prstGeom prst="rect">
            <a:avLst/>
          </a:prstGeom>
        </p:spPr>
      </p:pic>
      <p:sp>
        <p:nvSpPr>
          <p:cNvPr id="1422" name="テキスト 214"/>
          <p:cNvSpPr txBox="1"/>
          <p:nvPr/>
        </p:nvSpPr>
        <p:spPr>
          <a:xfrm>
            <a:off x="11026939" y="2929068"/>
            <a:ext cx="606073" cy="368439"/>
          </a:xfrm>
          <a:prstGeom prst="rect">
            <a:avLst/>
          </a:prstGeom>
        </p:spPr>
        <p:txBody>
          <a:bodyPr wrap="none">
            <a:spAutoFit/>
          </a:bodyPr>
          <a:lstStyle/>
          <a:p>
            <a:pPr>
              <a:defRPr lang="ja-JP" altLang="en-US"/>
            </a:pPr>
            <a:r>
              <a:rPr lang="en-US" altLang="ja-JP" sz="1800" b="1" dirty="0"/>
              <a:t>B07</a:t>
            </a:r>
            <a:endParaRPr lang="ja-JP" altLang="en-US" b="1"/>
          </a:p>
        </p:txBody>
      </p:sp>
      <p:sp>
        <p:nvSpPr>
          <p:cNvPr id="1423" name="テキスト 215"/>
          <p:cNvSpPr txBox="1"/>
          <p:nvPr/>
        </p:nvSpPr>
        <p:spPr>
          <a:xfrm>
            <a:off x="10454205" y="4862644"/>
            <a:ext cx="606073" cy="368439"/>
          </a:xfrm>
          <a:prstGeom prst="rect">
            <a:avLst/>
          </a:prstGeom>
        </p:spPr>
        <p:txBody>
          <a:bodyPr wrap="none">
            <a:spAutoFit/>
          </a:bodyPr>
          <a:lstStyle/>
          <a:p>
            <a:pPr>
              <a:defRPr lang="ja-JP" altLang="en-US"/>
            </a:pPr>
            <a:r>
              <a:rPr lang="en-US" altLang="ja-JP" sz="1800" b="1" dirty="0"/>
              <a:t>B16</a:t>
            </a:r>
            <a:endParaRPr lang="ja-JP" altLang="en-US" b="1"/>
          </a:p>
        </p:txBody>
      </p:sp>
      <p:sp>
        <p:nvSpPr>
          <p:cNvPr id="1424" name="テキスト 266"/>
          <p:cNvSpPr txBox="1"/>
          <p:nvPr/>
        </p:nvSpPr>
        <p:spPr>
          <a:xfrm>
            <a:off x="9879221" y="2954709"/>
            <a:ext cx="532335" cy="460772"/>
          </a:xfrm>
          <a:prstGeom prst="rect">
            <a:avLst/>
          </a:prstGeom>
          <a:solidFill>
            <a:schemeClr val="bg1"/>
          </a:solidFill>
        </p:spPr>
        <p:txBody>
          <a:bodyPr wrap="none">
            <a:spAutoFit/>
          </a:bodyPr>
          <a:lstStyle/>
          <a:p>
            <a:pPr>
              <a:defRPr lang="ja-JP" altLang="en-US"/>
            </a:pPr>
            <a:r>
              <a:rPr lang="ja-JP" altLang="en-US" sz="1200" b="1">
                <a:solidFill>
                  <a:srgbClr val="FF0000"/>
                </a:solidFill>
              </a:rPr>
              <a:t>AHI8</a:t>
            </a:r>
          </a:p>
          <a:p>
            <a:pPr>
              <a:defRPr lang="ja-JP" altLang="en-US"/>
            </a:pPr>
            <a:r>
              <a:rPr lang="ja-JP" altLang="en-US" sz="1200" b="1">
                <a:solidFill>
                  <a:srgbClr val="1600FF"/>
                </a:solidFill>
              </a:rPr>
              <a:t>AHI9</a:t>
            </a:r>
            <a:endParaRPr lang="ja-JP" altLang="en-US" b="1">
              <a:solidFill>
                <a:srgbClr val="1600FF"/>
              </a:solidFill>
            </a:endParaRPr>
          </a:p>
        </p:txBody>
      </p:sp>
      <p:sp>
        <p:nvSpPr>
          <p:cNvPr id="1425" name="テキスト 267"/>
          <p:cNvSpPr txBox="1"/>
          <p:nvPr/>
        </p:nvSpPr>
        <p:spPr>
          <a:xfrm>
            <a:off x="9851024" y="4900196"/>
            <a:ext cx="532335" cy="460772"/>
          </a:xfrm>
          <a:prstGeom prst="rect">
            <a:avLst/>
          </a:prstGeom>
          <a:solidFill>
            <a:schemeClr val="bg1"/>
          </a:solidFill>
        </p:spPr>
        <p:txBody>
          <a:bodyPr wrap="none">
            <a:spAutoFit/>
          </a:bodyPr>
          <a:lstStyle/>
          <a:p>
            <a:pPr>
              <a:defRPr lang="ja-JP" altLang="en-US"/>
            </a:pPr>
            <a:r>
              <a:rPr lang="ja-JP" altLang="en-US" sz="1200" b="1">
                <a:solidFill>
                  <a:srgbClr val="FF0000"/>
                </a:solidFill>
              </a:rPr>
              <a:t>AHI8</a:t>
            </a:r>
          </a:p>
          <a:p>
            <a:pPr>
              <a:defRPr lang="ja-JP" altLang="en-US"/>
            </a:pPr>
            <a:r>
              <a:rPr lang="ja-JP" altLang="en-US" sz="1200" b="1">
                <a:solidFill>
                  <a:srgbClr val="1600FF"/>
                </a:solidFill>
              </a:rPr>
              <a:t>AHI9</a:t>
            </a:r>
            <a:endParaRPr lang="ja-JP" altLang="en-US" b="1">
              <a:solidFill>
                <a:srgbClr val="1600FF"/>
              </a:solidFill>
            </a:endParaRPr>
          </a:p>
        </p:txBody>
      </p:sp>
      <p:sp>
        <p:nvSpPr>
          <p:cNvPr id="1426" name="テキスト 268"/>
          <p:cNvSpPr txBox="1"/>
          <p:nvPr/>
        </p:nvSpPr>
        <p:spPr>
          <a:xfrm>
            <a:off x="663599" y="6020171"/>
            <a:ext cx="6096000" cy="306884"/>
          </a:xfrm>
          <a:prstGeom prst="rect">
            <a:avLst/>
          </a:prstGeom>
        </p:spPr>
        <p:txBody>
          <a:bodyPr wrap="square">
            <a:spAutoFit/>
          </a:bodyPr>
          <a:lstStyle/>
          <a:p>
            <a:pPr marL="285750" indent="-285750">
              <a:buFont typeface="Arial"/>
              <a:buChar char="•"/>
              <a:defRPr lang="ja-JP" altLang="en-US"/>
            </a:pPr>
            <a:r>
              <a:rPr lang="en-US" altLang="ja-JP" sz="1400" dirty="0"/>
              <a:t>SRF difference is not corrected. Images are compared by "as is".</a:t>
            </a:r>
            <a:endParaRPr lang="ja-JP" altLang="en-US" dirty="0"/>
          </a:p>
        </p:txBody>
      </p:sp>
    </p:spTree>
    <p:extLst>
      <p:ext uri="{BB962C8B-B14F-4D97-AF65-F5344CB8AC3E}">
        <p14:creationId xmlns:p14="http://schemas.microsoft.com/office/powerpoint/2010/main" val="4082601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 name="Title 1"/>
          <p:cNvSpPr>
            <a:spLocks noGrp="1"/>
          </p:cNvSpPr>
          <p:nvPr>
            <p:ph type="title"/>
          </p:nvPr>
        </p:nvSpPr>
        <p:spPr>
          <a:xfrm>
            <a:off x="1885950" y="132628"/>
            <a:ext cx="10029825" cy="667472"/>
          </a:xfrm>
        </p:spPr>
        <p:txBody>
          <a:bodyPr/>
          <a:lstStyle/>
          <a:p>
            <a:r>
              <a:rPr lang="ja-JP" altLang="en-US" b="1" dirty="0"/>
              <a:t>GEO-GEO (Trend)</a:t>
            </a:r>
            <a:endParaRPr lang="en-US" b="1" dirty="0"/>
          </a:p>
        </p:txBody>
      </p:sp>
      <p:sp>
        <p:nvSpPr>
          <p:cNvPr id="1433" name="Slide Number Placeholder 3"/>
          <p:cNvSpPr>
            <a:spLocks noGrp="1"/>
          </p:cNvSpPr>
          <p:nvPr>
            <p:ph type="sldNum" sz="quarter" idx="10"/>
          </p:nvPr>
        </p:nvSpPr>
        <p:spPr/>
        <p:txBody>
          <a:bodyPr/>
          <a:lstStyle/>
          <a:p>
            <a:pPr>
              <a:defRPr/>
            </a:pPr>
            <a:fld id="{DA28AC38-E0E8-49D7-B2FE-71FD7C42C09E}" type="slidenum">
              <a:rPr lang="en-US" smtClean="0"/>
              <a:pPr>
                <a:defRPr/>
              </a:pPr>
              <a:t>9</a:t>
            </a:fld>
            <a:endParaRPr lang="en-US"/>
          </a:p>
        </p:txBody>
      </p:sp>
      <p:sp>
        <p:nvSpPr>
          <p:cNvPr id="1434" name="テキスト 275"/>
          <p:cNvSpPr txBox="1"/>
          <p:nvPr/>
        </p:nvSpPr>
        <p:spPr>
          <a:xfrm>
            <a:off x="531077" y="1005833"/>
            <a:ext cx="5330584" cy="337661"/>
          </a:xfrm>
          <a:prstGeom prst="rect">
            <a:avLst/>
          </a:prstGeom>
        </p:spPr>
        <p:txBody>
          <a:bodyPr wrap="square">
            <a:spAutoFit/>
          </a:bodyPr>
          <a:lstStyle/>
          <a:p>
            <a:pPr>
              <a:defRPr lang="ja-JP" altLang="en-US"/>
            </a:pPr>
            <a:r>
              <a:rPr lang="en-US" altLang="ja-JP" sz="1600" b="1" dirty="0">
                <a:solidFill>
                  <a:schemeClr val="accent5">
                    <a:lumMod val="50000"/>
                  </a:schemeClr>
                </a:solidFill>
              </a:rPr>
              <a:t>Tb difference: AHI9 - AHI8</a:t>
            </a:r>
            <a:r>
              <a:rPr lang="en-US" altLang="ja-JP" sz="1100" dirty="0">
                <a:solidFill>
                  <a:schemeClr val="accent5">
                    <a:lumMod val="50000"/>
                  </a:schemeClr>
                </a:solidFill>
              </a:rPr>
              <a:t> [K]</a:t>
            </a:r>
            <a:endParaRPr lang="ja-JP" altLang="en-US" b="1" dirty="0">
              <a:solidFill>
                <a:schemeClr val="accent5">
                  <a:lumMod val="50000"/>
                </a:schemeClr>
              </a:solidFill>
            </a:endParaRPr>
          </a:p>
        </p:txBody>
      </p:sp>
      <p:pic>
        <p:nvPicPr>
          <p:cNvPr id="1435" name="図 4"/>
          <p:cNvPicPr>
            <a:picLocks noChangeAspect="1"/>
          </p:cNvPicPr>
          <p:nvPr/>
        </p:nvPicPr>
        <p:blipFill>
          <a:blip r:embed="rId3"/>
          <a:srcRect b="12256"/>
          <a:stretch>
            <a:fillRect/>
          </a:stretch>
        </p:blipFill>
        <p:spPr>
          <a:xfrm>
            <a:off x="507155" y="1454594"/>
            <a:ext cx="6061401" cy="2659226"/>
          </a:xfrm>
          <a:prstGeom prst="rect">
            <a:avLst/>
          </a:prstGeom>
        </p:spPr>
      </p:pic>
      <p:pic>
        <p:nvPicPr>
          <p:cNvPr id="1436" name="図 5"/>
          <p:cNvPicPr>
            <a:picLocks noChangeAspect="1"/>
          </p:cNvPicPr>
          <p:nvPr/>
        </p:nvPicPr>
        <p:blipFill>
          <a:blip r:embed="rId4"/>
          <a:srcRect l="4431" b="12210"/>
          <a:stretch>
            <a:fillRect/>
          </a:stretch>
        </p:blipFill>
        <p:spPr>
          <a:xfrm>
            <a:off x="5861661" y="1454593"/>
            <a:ext cx="5792849" cy="2660567"/>
          </a:xfrm>
          <a:prstGeom prst="rect">
            <a:avLst/>
          </a:prstGeom>
        </p:spPr>
      </p:pic>
      <p:sp>
        <p:nvSpPr>
          <p:cNvPr id="1437" name="正方形/長方形 6"/>
          <p:cNvSpPr/>
          <p:nvPr/>
        </p:nvSpPr>
        <p:spPr>
          <a:xfrm>
            <a:off x="1077092" y="2681573"/>
            <a:ext cx="4516017" cy="22760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38" name="直線コネクタ 8"/>
          <p:cNvCxnSpPr/>
          <p:nvPr/>
        </p:nvCxnSpPr>
        <p:spPr>
          <a:xfrm flipV="1">
            <a:off x="5593109" y="1560482"/>
            <a:ext cx="636516" cy="1132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9" name="直線コネクタ 46"/>
          <p:cNvCxnSpPr/>
          <p:nvPr/>
        </p:nvCxnSpPr>
        <p:spPr>
          <a:xfrm>
            <a:off x="5593109" y="2909182"/>
            <a:ext cx="669150" cy="11210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40" name="Content Placeholder 274"/>
          <p:cNvSpPr>
            <a:spLocks noGrp="1"/>
          </p:cNvSpPr>
          <p:nvPr>
            <p:ph idx="1"/>
          </p:nvPr>
        </p:nvSpPr>
        <p:spPr>
          <a:xfrm>
            <a:off x="799782" y="4583639"/>
            <a:ext cx="10698312" cy="1514091"/>
          </a:xfrm>
        </p:spPr>
        <p:txBody>
          <a:bodyPr>
            <a:normAutofit fontScale="40000" lnSpcReduction="20000"/>
          </a:bodyPr>
          <a:lstStyle/>
          <a:p>
            <a:r>
              <a:rPr lang="ja-JP" altLang="en-US" sz="4000" baseline="0" dirty="0"/>
              <a:t>Trend of the full disk average of the Tb difference is stable in the last a few month, while there is diurnal variation.</a:t>
            </a:r>
            <a:endParaRPr lang="en-US" sz="3600" baseline="0" dirty="0"/>
          </a:p>
          <a:p>
            <a:r>
              <a:rPr lang="en-US" altLang="ja-JP" sz="4000" dirty="0"/>
              <a:t>B07: diurnal variation due to the contribution by the solar light component.</a:t>
            </a:r>
            <a:endParaRPr sz="3600"/>
          </a:p>
          <a:p>
            <a:r>
              <a:rPr lang="en-US" altLang="ja-JP" sz="4000" dirty="0"/>
              <a:t>B16: larger difference with around 1.5 K due to the SRF difference.</a:t>
            </a:r>
            <a:endParaRPr sz="3600"/>
          </a:p>
          <a:p>
            <a:r>
              <a:rPr lang="en-US" altLang="ja-JP" sz="4000" dirty="0"/>
              <a:t>B09: relatively larger difference than other bands. GSICS approach revealed that Himwari-8 has around 0.3K of bias on this band.</a:t>
            </a:r>
            <a:endParaRPr sz="3600"/>
          </a:p>
          <a:p>
            <a:r>
              <a:rPr lang="en-US" altLang="ja-JP" sz="4000" dirty="0"/>
              <a:t>In other bands, the difference between the both imagers are within less than 0.1K.</a:t>
            </a:r>
          </a:p>
        </p:txBody>
      </p:sp>
      <p:sp>
        <p:nvSpPr>
          <p:cNvPr id="1441" name="テキスト 269"/>
          <p:cNvSpPr txBox="1"/>
          <p:nvPr/>
        </p:nvSpPr>
        <p:spPr>
          <a:xfrm>
            <a:off x="1159201" y="1468149"/>
            <a:ext cx="509476" cy="184666"/>
          </a:xfrm>
          <a:prstGeom prst="rect">
            <a:avLst/>
          </a:prstGeom>
          <a:noFill/>
        </p:spPr>
        <p:txBody>
          <a:bodyPr wrap="square" tIns="0" bIns="0">
            <a:spAutoFit/>
          </a:bodyPr>
          <a:lstStyle/>
          <a:p>
            <a:pPr algn="ctr">
              <a:defRPr lang="ja-JP" altLang="en-US"/>
            </a:pPr>
            <a:r>
              <a:rPr lang="en-US" altLang="ja-JP" sz="1200" b="1" dirty="0">
                <a:solidFill>
                  <a:srgbClr val="F8766D"/>
                </a:solidFill>
                <a:latin typeface="Arial" panose="020B0604020202020204" pitchFamily="34" charset="0"/>
                <a:cs typeface="Arial" panose="020B0604020202020204" pitchFamily="34" charset="0"/>
              </a:rPr>
              <a:t>B07</a:t>
            </a:r>
            <a:endParaRPr lang="ja-JP" altLang="en-US" sz="1600" b="1" dirty="0">
              <a:solidFill>
                <a:srgbClr val="F8766D"/>
              </a:solidFill>
              <a:latin typeface="Arial" panose="020B0604020202020204" pitchFamily="34" charset="0"/>
              <a:cs typeface="Arial" panose="020B0604020202020204" pitchFamily="34" charset="0"/>
            </a:endParaRPr>
          </a:p>
        </p:txBody>
      </p:sp>
      <p:sp>
        <p:nvSpPr>
          <p:cNvPr id="1442" name="テキスト 269"/>
          <p:cNvSpPr txBox="1"/>
          <p:nvPr/>
        </p:nvSpPr>
        <p:spPr>
          <a:xfrm>
            <a:off x="1159201" y="3377394"/>
            <a:ext cx="509476" cy="184666"/>
          </a:xfrm>
          <a:prstGeom prst="rect">
            <a:avLst/>
          </a:prstGeom>
          <a:noFill/>
        </p:spPr>
        <p:txBody>
          <a:bodyPr wrap="square" tIns="0" bIns="0">
            <a:spAutoFit/>
          </a:bodyPr>
          <a:lstStyle/>
          <a:p>
            <a:pPr algn="ctr">
              <a:defRPr lang="ja-JP" altLang="en-US"/>
            </a:pPr>
            <a:r>
              <a:rPr lang="en-US" altLang="ja-JP" sz="1200" b="1" dirty="0">
                <a:solidFill>
                  <a:srgbClr val="FF62BC"/>
                </a:solidFill>
                <a:latin typeface="Arial" panose="020B0604020202020204" pitchFamily="34" charset="0"/>
                <a:cs typeface="Arial" panose="020B0604020202020204" pitchFamily="34" charset="0"/>
              </a:rPr>
              <a:t>B16</a:t>
            </a:r>
            <a:endParaRPr lang="ja-JP" altLang="en-US" sz="1600" b="1" dirty="0">
              <a:solidFill>
                <a:srgbClr val="FF62BC"/>
              </a:solidFill>
              <a:latin typeface="Arial" panose="020B0604020202020204" pitchFamily="34" charset="0"/>
              <a:cs typeface="Arial" panose="020B0604020202020204" pitchFamily="34" charset="0"/>
            </a:endParaRPr>
          </a:p>
        </p:txBody>
      </p:sp>
      <p:sp>
        <p:nvSpPr>
          <p:cNvPr id="1443" name="テキスト 269"/>
          <p:cNvSpPr txBox="1"/>
          <p:nvPr/>
        </p:nvSpPr>
        <p:spPr>
          <a:xfrm>
            <a:off x="799781" y="2478140"/>
            <a:ext cx="509476" cy="184666"/>
          </a:xfrm>
          <a:prstGeom prst="rect">
            <a:avLst/>
          </a:prstGeom>
          <a:noFill/>
        </p:spPr>
        <p:txBody>
          <a:bodyPr wrap="square" tIns="0" bIns="0">
            <a:spAutoFit/>
          </a:bodyPr>
          <a:lstStyle/>
          <a:p>
            <a:pPr algn="ctr">
              <a:defRPr lang="ja-JP" altLang="en-US"/>
            </a:pPr>
            <a:r>
              <a:rPr lang="en-US" altLang="ja-JP" sz="1200" b="1" dirty="0">
                <a:solidFill>
                  <a:srgbClr val="9EA000"/>
                </a:solidFill>
                <a:latin typeface="Arial" panose="020B0604020202020204" pitchFamily="34" charset="0"/>
                <a:cs typeface="Arial" panose="020B0604020202020204" pitchFamily="34" charset="0"/>
              </a:rPr>
              <a:t>B09</a:t>
            </a:r>
            <a:endParaRPr lang="ja-JP" altLang="en-US" sz="1600" b="1" dirty="0">
              <a:solidFill>
                <a:srgbClr val="9EA000"/>
              </a:solidFill>
              <a:latin typeface="Arial" panose="020B0604020202020204" pitchFamily="34" charset="0"/>
              <a:cs typeface="Arial" panose="020B0604020202020204" pitchFamily="34" charset="0"/>
            </a:endParaRPr>
          </a:p>
        </p:txBody>
      </p:sp>
      <p:sp>
        <p:nvSpPr>
          <p:cNvPr id="1444" name="テキスト 705"/>
          <p:cNvSpPr txBox="1"/>
          <p:nvPr/>
        </p:nvSpPr>
        <p:spPr>
          <a:xfrm>
            <a:off x="991367" y="4049204"/>
            <a:ext cx="879277" cy="276106"/>
          </a:xfrm>
          <a:prstGeom prst="rect">
            <a:avLst/>
          </a:prstGeom>
        </p:spPr>
        <p:txBody>
          <a:bodyPr wrap="square">
            <a:spAutoFit/>
          </a:bodyPr>
          <a:lstStyle/>
          <a:p>
            <a:pPr algn="ctr">
              <a:defRPr lang="ja-JP" altLang="en-US"/>
            </a:pPr>
            <a:r>
              <a:rPr lang="ja-JP" altLang="en-US" sz="1200" b="0"/>
              <a:t>2022/10</a:t>
            </a:r>
            <a:endParaRPr lang="ja-JP" altLang="en-US" b="0"/>
          </a:p>
        </p:txBody>
      </p:sp>
      <p:sp>
        <p:nvSpPr>
          <p:cNvPr id="1445" name="テキスト 706"/>
          <p:cNvSpPr txBox="1"/>
          <p:nvPr/>
        </p:nvSpPr>
        <p:spPr>
          <a:xfrm>
            <a:off x="4363217" y="4049204"/>
            <a:ext cx="879277" cy="276106"/>
          </a:xfrm>
          <a:prstGeom prst="rect">
            <a:avLst/>
          </a:prstGeom>
        </p:spPr>
        <p:txBody>
          <a:bodyPr wrap="square">
            <a:spAutoFit/>
          </a:bodyPr>
          <a:lstStyle/>
          <a:p>
            <a:pPr algn="ctr">
              <a:defRPr lang="ja-JP" altLang="en-US"/>
            </a:pPr>
            <a:r>
              <a:rPr lang="ja-JP" altLang="en-US" sz="1200" b="0"/>
              <a:t>2022/12</a:t>
            </a:r>
            <a:endParaRPr lang="ja-JP" altLang="en-US" b="0"/>
          </a:p>
        </p:txBody>
      </p:sp>
      <p:sp>
        <p:nvSpPr>
          <p:cNvPr id="1446" name="テキスト 707"/>
          <p:cNvSpPr txBox="1"/>
          <p:nvPr/>
        </p:nvSpPr>
        <p:spPr>
          <a:xfrm>
            <a:off x="2696679" y="4049204"/>
            <a:ext cx="879277" cy="276106"/>
          </a:xfrm>
          <a:prstGeom prst="rect">
            <a:avLst/>
          </a:prstGeom>
        </p:spPr>
        <p:txBody>
          <a:bodyPr wrap="square">
            <a:spAutoFit/>
          </a:bodyPr>
          <a:lstStyle/>
          <a:p>
            <a:pPr algn="ctr">
              <a:defRPr lang="ja-JP" altLang="en-US"/>
            </a:pPr>
            <a:r>
              <a:rPr lang="ja-JP" altLang="en-US" sz="1200" b="0"/>
              <a:t>2022/11</a:t>
            </a:r>
            <a:endParaRPr lang="ja-JP" altLang="en-US" b="0"/>
          </a:p>
        </p:txBody>
      </p:sp>
      <p:sp>
        <p:nvSpPr>
          <p:cNvPr id="1447" name="テキスト 708"/>
          <p:cNvSpPr txBox="1"/>
          <p:nvPr/>
        </p:nvSpPr>
        <p:spPr>
          <a:xfrm>
            <a:off x="6214634" y="4115160"/>
            <a:ext cx="879277" cy="276106"/>
          </a:xfrm>
          <a:prstGeom prst="rect">
            <a:avLst/>
          </a:prstGeom>
        </p:spPr>
        <p:txBody>
          <a:bodyPr wrap="square">
            <a:spAutoFit/>
          </a:bodyPr>
          <a:lstStyle/>
          <a:p>
            <a:pPr algn="ctr">
              <a:defRPr lang="ja-JP" altLang="en-US"/>
            </a:pPr>
            <a:r>
              <a:rPr lang="ja-JP" altLang="en-US" sz="1200" b="0"/>
              <a:t>2022/10</a:t>
            </a:r>
            <a:endParaRPr lang="ja-JP" altLang="en-US" b="0"/>
          </a:p>
        </p:txBody>
      </p:sp>
      <p:sp>
        <p:nvSpPr>
          <p:cNvPr id="1448" name="テキスト 709"/>
          <p:cNvSpPr txBox="1"/>
          <p:nvPr/>
        </p:nvSpPr>
        <p:spPr>
          <a:xfrm>
            <a:off x="9481709" y="4115160"/>
            <a:ext cx="879277" cy="276106"/>
          </a:xfrm>
          <a:prstGeom prst="rect">
            <a:avLst/>
          </a:prstGeom>
        </p:spPr>
        <p:txBody>
          <a:bodyPr wrap="square">
            <a:spAutoFit/>
          </a:bodyPr>
          <a:lstStyle/>
          <a:p>
            <a:pPr algn="ctr">
              <a:defRPr lang="ja-JP" altLang="en-US"/>
            </a:pPr>
            <a:r>
              <a:rPr lang="ja-JP" altLang="en-US" sz="1200" b="0"/>
              <a:t>2022/12</a:t>
            </a:r>
            <a:endParaRPr lang="ja-JP" altLang="en-US" b="0"/>
          </a:p>
        </p:txBody>
      </p:sp>
      <p:sp>
        <p:nvSpPr>
          <p:cNvPr id="1449" name="テキスト 710"/>
          <p:cNvSpPr txBox="1"/>
          <p:nvPr/>
        </p:nvSpPr>
        <p:spPr>
          <a:xfrm>
            <a:off x="7862796" y="4115160"/>
            <a:ext cx="879277" cy="276106"/>
          </a:xfrm>
          <a:prstGeom prst="rect">
            <a:avLst/>
          </a:prstGeom>
        </p:spPr>
        <p:txBody>
          <a:bodyPr wrap="square">
            <a:spAutoFit/>
          </a:bodyPr>
          <a:lstStyle/>
          <a:p>
            <a:pPr algn="ctr">
              <a:defRPr lang="ja-JP" altLang="en-US"/>
            </a:pPr>
            <a:r>
              <a:rPr lang="ja-JP" altLang="en-US" sz="1200" b="0"/>
              <a:t>2022/11</a:t>
            </a:r>
            <a:endParaRPr lang="ja-JP" altLang="en-US" b="0"/>
          </a:p>
        </p:txBody>
      </p:sp>
    </p:spTree>
    <p:extLst>
      <p:ext uri="{BB962C8B-B14F-4D97-AF65-F5344CB8AC3E}">
        <p14:creationId xmlns:p14="http://schemas.microsoft.com/office/powerpoint/2010/main" val="2911196001"/>
      </p:ext>
    </p:extLst>
  </p:cSld>
  <p:clrMapOvr>
    <a:masterClrMapping/>
  </p:clrMapOvr>
</p:sld>
</file>

<file path=ppt/theme/theme1.xml><?xml version="1.0" encoding="utf-8"?>
<a:theme xmlns:a="http://schemas.openxmlformats.org/drawingml/2006/main" name="Default Design">
  <a:themeElements>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2420</Words>
  <Application>Microsoft Office PowerPoint</Application>
  <PresentationFormat>ワイド画面</PresentationFormat>
  <Paragraphs>682</Paragraphs>
  <Slides>21</Slides>
  <Notes>18</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21</vt:i4>
      </vt:variant>
    </vt:vector>
  </HeadingPairs>
  <TitlesOfParts>
    <vt:vector size="26" baseType="lpstr">
      <vt:lpstr>Meiryo UI</vt:lpstr>
      <vt:lpstr>Arial</vt:lpstr>
      <vt:lpstr>Times New Roman</vt:lpstr>
      <vt:lpstr>Wingdings</vt:lpstr>
      <vt:lpstr>Default Design</vt:lpstr>
      <vt:lpstr>GEO-GEO analysis of  Himawari-8/9 parallel observation </vt:lpstr>
      <vt:lpstr>Introduction</vt:lpstr>
      <vt:lpstr>AHI9 calibration (IR bands, B07-B16)</vt:lpstr>
      <vt:lpstr>Tb bias stability at the std.rad.</vt:lpstr>
      <vt:lpstr>Tb bias stability at 220K</vt:lpstr>
      <vt:lpstr>Tb bias (Diurnal variation ) at the std. rad.</vt:lpstr>
      <vt:lpstr>Tb bias (for scan position by GSICS approach)</vt:lpstr>
      <vt:lpstr>GEO-GEO: Himawari-8/9</vt:lpstr>
      <vt:lpstr>GEO-GEO (Trend)</vt:lpstr>
      <vt:lpstr>GEO-GEO (Diurnal variation)</vt:lpstr>
      <vt:lpstr>GEO-GEO (Diurnal variation)</vt:lpstr>
      <vt:lpstr>GEO-GEO (Diurnal variation)</vt:lpstr>
      <vt:lpstr>GEO-GEO (Diurnal variation)</vt:lpstr>
      <vt:lpstr>GEO-GEO (for scan position)</vt:lpstr>
      <vt:lpstr>summary</vt:lpstr>
      <vt:lpstr>References</vt:lpstr>
      <vt:lpstr>PowerPoint プレゼンテーション</vt:lpstr>
      <vt:lpstr>Tb bias (for scan position by GSICS approach)</vt:lpstr>
      <vt:lpstr>PowerPoint プレゼンテーション</vt:lpstr>
      <vt:lpstr>Linear regression (sorry, night time only)</vt:lpstr>
      <vt:lpstr>Linear regression (sorry, night time only)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created xsi:type="dcterms:W3CDTF">2023-02-28T02:52:35Z</dcterms:created>
  <dcterms:modified xsi:type="dcterms:W3CDTF">2023-02-28T02:52:50Z</dcterms:modified>
</cp:coreProperties>
</file>