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6"/>
  </p:notesMasterIdLst>
  <p:handoutMasterIdLst>
    <p:handoutMasterId r:id="rId17"/>
  </p:handoutMasterIdLst>
  <p:sldIdLst>
    <p:sldId id="577" r:id="rId2"/>
    <p:sldId id="578" r:id="rId3"/>
    <p:sldId id="579" r:id="rId4"/>
    <p:sldId id="581" r:id="rId5"/>
    <p:sldId id="582" r:id="rId6"/>
    <p:sldId id="580" r:id="rId7"/>
    <p:sldId id="588" r:id="rId8"/>
    <p:sldId id="583" r:id="rId9"/>
    <p:sldId id="589" r:id="rId10"/>
    <p:sldId id="291" r:id="rId11"/>
    <p:sldId id="585" r:id="rId12"/>
    <p:sldId id="586" r:id="rId13"/>
    <p:sldId id="587" r:id="rId14"/>
    <p:sldId id="590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  <p:cmAuthor id="2" name="asus" initials="a" lastIdx="1" clrIdx="2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CC00"/>
    <a:srgbClr val="996633"/>
    <a:srgbClr val="3333FF"/>
    <a:srgbClr val="FFFFFF"/>
    <a:srgbClr val="33CC33"/>
    <a:srgbClr val="0033CC"/>
    <a:srgbClr val="99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695" autoAdjust="0"/>
  </p:normalViewPr>
  <p:slideViewPr>
    <p:cSldViewPr snapToGrid="0" snapToObjects="1" showGuides="1">
      <p:cViewPr varScale="1">
        <p:scale>
          <a:sx n="74" d="100"/>
          <a:sy n="74" d="100"/>
        </p:scale>
        <p:origin x="26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42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kun Wang" userId="c3701072-f693-450b-9807-e8ffbae4ae23" providerId="ADAL" clId="{466F0FC7-7F6C-47D8-9C92-8F17D0FA1F30}"/>
    <pc:docChg chg="custSel modSld">
      <pc:chgData name="Likun Wang" userId="c3701072-f693-450b-9807-e8ffbae4ae23" providerId="ADAL" clId="{466F0FC7-7F6C-47D8-9C92-8F17D0FA1F30}" dt="2023-02-28T19:22:08.528" v="81" actId="20577"/>
      <pc:docMkLst>
        <pc:docMk/>
      </pc:docMkLst>
      <pc:sldChg chg="modSp mod">
        <pc:chgData name="Likun Wang" userId="c3701072-f693-450b-9807-e8ffbae4ae23" providerId="ADAL" clId="{466F0FC7-7F6C-47D8-9C92-8F17D0FA1F30}" dt="2023-02-28T19:22:08.528" v="81" actId="20577"/>
        <pc:sldMkLst>
          <pc:docMk/>
          <pc:sldMk cId="4104849762" sldId="577"/>
        </pc:sldMkLst>
        <pc:spChg chg="mod">
          <ac:chgData name="Likun Wang" userId="c3701072-f693-450b-9807-e8ffbae4ae23" providerId="ADAL" clId="{466F0FC7-7F6C-47D8-9C92-8F17D0FA1F30}" dt="2023-02-28T19:22:08.528" v="81" actId="20577"/>
          <ac:spMkLst>
            <pc:docMk/>
            <pc:sldMk cId="4104849762" sldId="577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9814B-5B6F-4661-9FC5-E5940E3BB28F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4D527D-B34C-4803-9E6D-74A76C2F4163}">
      <dgm:prSet phldrT="[Text]"/>
      <dgm:spPr/>
      <dgm:t>
        <a:bodyPr/>
        <a:lstStyle/>
        <a:p>
          <a:r>
            <a:rPr lang="en-US"/>
            <a:t>Select overlapped regions </a:t>
          </a:r>
          <a:endParaRPr lang="en-US" dirty="0"/>
        </a:p>
      </dgm:t>
    </dgm:pt>
    <dgm:pt modelId="{32B33619-7535-42BF-9F25-33929B26A91C}" type="parTrans" cxnId="{B565469B-DA01-45BB-A579-87C914FB9394}">
      <dgm:prSet/>
      <dgm:spPr/>
      <dgm:t>
        <a:bodyPr/>
        <a:lstStyle/>
        <a:p>
          <a:endParaRPr lang="en-US"/>
        </a:p>
      </dgm:t>
    </dgm:pt>
    <dgm:pt modelId="{C9805CD1-DF75-4629-A47E-B6C0B1BAC109}" type="sibTrans" cxnId="{B565469B-DA01-45BB-A579-87C914FB9394}">
      <dgm:prSet/>
      <dgm:spPr/>
      <dgm:t>
        <a:bodyPr/>
        <a:lstStyle/>
        <a:p>
          <a:endParaRPr lang="en-US"/>
        </a:p>
      </dgm:t>
    </dgm:pt>
    <dgm:pt modelId="{F72F293F-B9B1-4F76-A069-2D116FDF03C8}">
      <dgm:prSet phldrT="[Text]"/>
      <dgm:spPr/>
      <dgm:t>
        <a:bodyPr/>
        <a:lstStyle/>
        <a:p>
          <a:r>
            <a:rPr lang="en-US" dirty="0"/>
            <a:t>Project Images into the same projection, e.g. GOES17 onto GOES16 projection  </a:t>
          </a:r>
        </a:p>
      </dgm:t>
    </dgm:pt>
    <dgm:pt modelId="{EE808504-B79D-48FE-AAF9-2ED26A03AE67}" type="parTrans" cxnId="{45408262-BD1A-4A44-A52E-9D434AE5DA68}">
      <dgm:prSet/>
      <dgm:spPr/>
      <dgm:t>
        <a:bodyPr/>
        <a:lstStyle/>
        <a:p>
          <a:endParaRPr lang="en-US"/>
        </a:p>
      </dgm:t>
    </dgm:pt>
    <dgm:pt modelId="{55FDF20C-EF54-4EFD-A308-CCBB1764CA86}" type="sibTrans" cxnId="{45408262-BD1A-4A44-A52E-9D434AE5DA68}">
      <dgm:prSet/>
      <dgm:spPr/>
      <dgm:t>
        <a:bodyPr/>
        <a:lstStyle/>
        <a:p>
          <a:endParaRPr lang="en-US"/>
        </a:p>
      </dgm:t>
    </dgm:pt>
    <dgm:pt modelId="{BC08A2B1-EE0A-4F3B-A973-090131E755DD}">
      <dgm:prSet phldrT="[Text]"/>
      <dgm:spPr/>
      <dgm:t>
        <a:bodyPr/>
        <a:lstStyle/>
        <a:p>
          <a:r>
            <a:rPr lang="en-US" dirty="0"/>
            <a:t>Pixel collocation using pixel displacement from computed optical flow field</a:t>
          </a:r>
        </a:p>
      </dgm:t>
    </dgm:pt>
    <dgm:pt modelId="{DBE99CEA-643A-4ADC-BD16-ACF103914A6B}" type="parTrans" cxnId="{2D2CDD74-2A53-4245-AC96-DB7D6A343DF2}">
      <dgm:prSet/>
      <dgm:spPr/>
      <dgm:t>
        <a:bodyPr/>
        <a:lstStyle/>
        <a:p>
          <a:endParaRPr lang="en-US"/>
        </a:p>
      </dgm:t>
    </dgm:pt>
    <dgm:pt modelId="{1063D530-09B7-4261-ADC6-1772BED31219}" type="sibTrans" cxnId="{2D2CDD74-2A53-4245-AC96-DB7D6A343DF2}">
      <dgm:prSet/>
      <dgm:spPr/>
      <dgm:t>
        <a:bodyPr/>
        <a:lstStyle/>
        <a:p>
          <a:endParaRPr lang="en-US"/>
        </a:p>
      </dgm:t>
    </dgm:pt>
    <dgm:pt modelId="{E06D6F15-0EF2-4BA1-A12D-DA6F09C2E5AE}">
      <dgm:prSet phldrT="[Text]"/>
      <dgm:spPr/>
      <dgm:t>
        <a:bodyPr/>
        <a:lstStyle/>
        <a:p>
          <a:r>
            <a:rPr lang="en-US" dirty="0"/>
            <a:t>Using zenith angle to fill out the data</a:t>
          </a:r>
        </a:p>
      </dgm:t>
    </dgm:pt>
    <dgm:pt modelId="{34C22D29-FD08-4A38-A112-65D45771EF22}" type="parTrans" cxnId="{DDE9E046-0410-451E-8674-0928AB71DF04}">
      <dgm:prSet/>
      <dgm:spPr/>
      <dgm:t>
        <a:bodyPr/>
        <a:lstStyle/>
        <a:p>
          <a:endParaRPr lang="en-US"/>
        </a:p>
      </dgm:t>
    </dgm:pt>
    <dgm:pt modelId="{D5058651-2798-492C-8718-3F3EFEBE2856}" type="sibTrans" cxnId="{DDE9E046-0410-451E-8674-0928AB71DF04}">
      <dgm:prSet/>
      <dgm:spPr/>
      <dgm:t>
        <a:bodyPr/>
        <a:lstStyle/>
        <a:p>
          <a:endParaRPr lang="en-US"/>
        </a:p>
      </dgm:t>
    </dgm:pt>
    <dgm:pt modelId="{2B30906D-D432-45DF-ABEA-1AAB803F3812}">
      <dgm:prSet/>
      <dgm:spPr/>
      <dgm:t>
        <a:bodyPr/>
        <a:lstStyle/>
        <a:p>
          <a:r>
            <a:rPr lang="en-US" dirty="0"/>
            <a:t>Calculated optical flow </a:t>
          </a:r>
        </a:p>
      </dgm:t>
    </dgm:pt>
    <dgm:pt modelId="{77CBE840-408D-46C5-A132-059601AD28B3}" type="parTrans" cxnId="{70C4B87B-BAEA-4A1A-8468-63F2F90B7B45}">
      <dgm:prSet/>
      <dgm:spPr/>
      <dgm:t>
        <a:bodyPr/>
        <a:lstStyle/>
        <a:p>
          <a:endParaRPr lang="en-US"/>
        </a:p>
      </dgm:t>
    </dgm:pt>
    <dgm:pt modelId="{74B5ED37-E382-42D3-B1EB-C2E320FD1E22}" type="sibTrans" cxnId="{70C4B87B-BAEA-4A1A-8468-63F2F90B7B45}">
      <dgm:prSet/>
      <dgm:spPr/>
      <dgm:t>
        <a:bodyPr/>
        <a:lstStyle/>
        <a:p>
          <a:endParaRPr lang="en-US"/>
        </a:p>
      </dgm:t>
    </dgm:pt>
    <dgm:pt modelId="{628F84E9-9388-4CCD-9752-7ACDEE897E67}">
      <dgm:prSet phldrT="[Text]"/>
      <dgm:spPr/>
      <dgm:t>
        <a:bodyPr/>
        <a:lstStyle/>
        <a:p>
          <a:r>
            <a:rPr lang="en-US" dirty="0"/>
            <a:t> Saved paired pixels </a:t>
          </a:r>
        </a:p>
      </dgm:t>
    </dgm:pt>
    <dgm:pt modelId="{AE566F5F-0EEC-4E25-9AB7-B88CEB56DBB8}" type="parTrans" cxnId="{F4016763-223B-47A9-99C4-F425E33D95C1}">
      <dgm:prSet/>
      <dgm:spPr/>
      <dgm:t>
        <a:bodyPr/>
        <a:lstStyle/>
        <a:p>
          <a:endParaRPr lang="en-US"/>
        </a:p>
      </dgm:t>
    </dgm:pt>
    <dgm:pt modelId="{F020F96D-BD03-4C5F-8657-353EE0692FBA}" type="sibTrans" cxnId="{F4016763-223B-47A9-99C4-F425E33D95C1}">
      <dgm:prSet/>
      <dgm:spPr/>
      <dgm:t>
        <a:bodyPr/>
        <a:lstStyle/>
        <a:p>
          <a:endParaRPr lang="en-US"/>
        </a:p>
      </dgm:t>
    </dgm:pt>
    <dgm:pt modelId="{6A39152E-2E69-4B25-BCC4-09D43095EFA1}">
      <dgm:prSet phldrT="[Text]"/>
      <dgm:spPr/>
      <dgm:t>
        <a:bodyPr/>
        <a:lstStyle/>
        <a:p>
          <a:r>
            <a:rPr lang="en-US" dirty="0"/>
            <a:t>Project back to original projection to find original pixels  </a:t>
          </a:r>
        </a:p>
      </dgm:t>
    </dgm:pt>
    <dgm:pt modelId="{97FFFCC3-1980-4D33-A738-FEA9E6F45E43}" type="parTrans" cxnId="{B9F47A03-F8A5-45A4-97FC-EE114F5B75B0}">
      <dgm:prSet/>
      <dgm:spPr/>
      <dgm:t>
        <a:bodyPr/>
        <a:lstStyle/>
        <a:p>
          <a:endParaRPr lang="en-US"/>
        </a:p>
      </dgm:t>
    </dgm:pt>
    <dgm:pt modelId="{0647C6BB-243C-4B8F-A620-0E11C8C5CACD}" type="sibTrans" cxnId="{B9F47A03-F8A5-45A4-97FC-EE114F5B75B0}">
      <dgm:prSet/>
      <dgm:spPr/>
      <dgm:t>
        <a:bodyPr/>
        <a:lstStyle/>
        <a:p>
          <a:endParaRPr lang="en-US"/>
        </a:p>
      </dgm:t>
    </dgm:pt>
    <dgm:pt modelId="{1F487357-E277-4142-AF19-F97258140AE7}" type="pres">
      <dgm:prSet presAssocID="{CCD9814B-5B6F-4661-9FC5-E5940E3BB28F}" presName="Name0" presStyleCnt="0">
        <dgm:presLayoutVars>
          <dgm:dir/>
          <dgm:animLvl val="lvl"/>
          <dgm:resizeHandles val="exact"/>
        </dgm:presLayoutVars>
      </dgm:prSet>
      <dgm:spPr/>
    </dgm:pt>
    <dgm:pt modelId="{1065F2C2-E450-4DE9-B33D-CF1E9B0E7603}" type="pres">
      <dgm:prSet presAssocID="{628F84E9-9388-4CCD-9752-7ACDEE897E67}" presName="boxAndChildren" presStyleCnt="0"/>
      <dgm:spPr/>
    </dgm:pt>
    <dgm:pt modelId="{23291BC7-4961-49E6-92B1-2E8DD5AD6813}" type="pres">
      <dgm:prSet presAssocID="{628F84E9-9388-4CCD-9752-7ACDEE897E67}" presName="parentTextBox" presStyleLbl="node1" presStyleIdx="0" presStyleCnt="7"/>
      <dgm:spPr/>
    </dgm:pt>
    <dgm:pt modelId="{6D54A794-E3F3-49AB-AF91-478B32C7144E}" type="pres">
      <dgm:prSet presAssocID="{D5058651-2798-492C-8718-3F3EFEBE2856}" presName="sp" presStyleCnt="0"/>
      <dgm:spPr/>
    </dgm:pt>
    <dgm:pt modelId="{8454E1FD-14A6-4537-ACF6-BBE63603BEC2}" type="pres">
      <dgm:prSet presAssocID="{E06D6F15-0EF2-4BA1-A12D-DA6F09C2E5AE}" presName="arrowAndChildren" presStyleCnt="0"/>
      <dgm:spPr/>
    </dgm:pt>
    <dgm:pt modelId="{4BD8B6D4-0864-4300-B68A-5E9005016A37}" type="pres">
      <dgm:prSet presAssocID="{E06D6F15-0EF2-4BA1-A12D-DA6F09C2E5AE}" presName="parentTextArrow" presStyleLbl="node1" presStyleIdx="1" presStyleCnt="7"/>
      <dgm:spPr/>
    </dgm:pt>
    <dgm:pt modelId="{DBB83004-E20D-47D6-AE7D-4D9989F6A92C}" type="pres">
      <dgm:prSet presAssocID="{0647C6BB-243C-4B8F-A620-0E11C8C5CACD}" presName="sp" presStyleCnt="0"/>
      <dgm:spPr/>
    </dgm:pt>
    <dgm:pt modelId="{600222FF-C947-4F1F-876F-AA2AC4443BE0}" type="pres">
      <dgm:prSet presAssocID="{6A39152E-2E69-4B25-BCC4-09D43095EFA1}" presName="arrowAndChildren" presStyleCnt="0"/>
      <dgm:spPr/>
    </dgm:pt>
    <dgm:pt modelId="{B971BC12-D279-4640-827A-276B26DCD118}" type="pres">
      <dgm:prSet presAssocID="{6A39152E-2E69-4B25-BCC4-09D43095EFA1}" presName="parentTextArrow" presStyleLbl="node1" presStyleIdx="2" presStyleCnt="7"/>
      <dgm:spPr/>
    </dgm:pt>
    <dgm:pt modelId="{A23F73BA-3581-4A12-B6E7-7CB49F021824}" type="pres">
      <dgm:prSet presAssocID="{1063D530-09B7-4261-ADC6-1772BED31219}" presName="sp" presStyleCnt="0"/>
      <dgm:spPr/>
    </dgm:pt>
    <dgm:pt modelId="{A3BBBB71-AF55-479A-8AEB-DDC80943EA46}" type="pres">
      <dgm:prSet presAssocID="{BC08A2B1-EE0A-4F3B-A973-090131E755DD}" presName="arrowAndChildren" presStyleCnt="0"/>
      <dgm:spPr/>
    </dgm:pt>
    <dgm:pt modelId="{22F8B1D7-DE90-400A-9D88-3A550426049E}" type="pres">
      <dgm:prSet presAssocID="{BC08A2B1-EE0A-4F3B-A973-090131E755DD}" presName="parentTextArrow" presStyleLbl="node1" presStyleIdx="3" presStyleCnt="7"/>
      <dgm:spPr/>
    </dgm:pt>
    <dgm:pt modelId="{F6B90CD5-53C0-4A2A-8B55-3C86931450A6}" type="pres">
      <dgm:prSet presAssocID="{74B5ED37-E382-42D3-B1EB-C2E320FD1E22}" presName="sp" presStyleCnt="0"/>
      <dgm:spPr/>
    </dgm:pt>
    <dgm:pt modelId="{8CF1A6EC-68AD-4A12-B5C5-0E02CDC55D39}" type="pres">
      <dgm:prSet presAssocID="{2B30906D-D432-45DF-ABEA-1AAB803F3812}" presName="arrowAndChildren" presStyleCnt="0"/>
      <dgm:spPr/>
    </dgm:pt>
    <dgm:pt modelId="{CCC59F60-D9BA-4C05-8637-0C7A175543B3}" type="pres">
      <dgm:prSet presAssocID="{2B30906D-D432-45DF-ABEA-1AAB803F3812}" presName="parentTextArrow" presStyleLbl="node1" presStyleIdx="4" presStyleCnt="7"/>
      <dgm:spPr/>
    </dgm:pt>
    <dgm:pt modelId="{2E626573-440A-4A48-B0EB-43C982298485}" type="pres">
      <dgm:prSet presAssocID="{55FDF20C-EF54-4EFD-A308-CCBB1764CA86}" presName="sp" presStyleCnt="0"/>
      <dgm:spPr/>
    </dgm:pt>
    <dgm:pt modelId="{5ED3C67F-01BD-4121-A7BF-15AC971CC563}" type="pres">
      <dgm:prSet presAssocID="{F72F293F-B9B1-4F76-A069-2D116FDF03C8}" presName="arrowAndChildren" presStyleCnt="0"/>
      <dgm:spPr/>
    </dgm:pt>
    <dgm:pt modelId="{60088DFA-F47D-4A1E-AB3B-D50243E1CE26}" type="pres">
      <dgm:prSet presAssocID="{F72F293F-B9B1-4F76-A069-2D116FDF03C8}" presName="parentTextArrow" presStyleLbl="node1" presStyleIdx="5" presStyleCnt="7"/>
      <dgm:spPr/>
    </dgm:pt>
    <dgm:pt modelId="{ECDB6CEE-E596-4F80-A2C3-513228DC22A3}" type="pres">
      <dgm:prSet presAssocID="{C9805CD1-DF75-4629-A47E-B6C0B1BAC109}" presName="sp" presStyleCnt="0"/>
      <dgm:spPr/>
    </dgm:pt>
    <dgm:pt modelId="{62A46A31-105C-4B3D-8FCE-9F70A9E07517}" type="pres">
      <dgm:prSet presAssocID="{2B4D527D-B34C-4803-9E6D-74A76C2F4163}" presName="arrowAndChildren" presStyleCnt="0"/>
      <dgm:spPr/>
    </dgm:pt>
    <dgm:pt modelId="{15078C81-A1F9-4308-A522-F33387AF7CC0}" type="pres">
      <dgm:prSet presAssocID="{2B4D527D-B34C-4803-9E6D-74A76C2F4163}" presName="parentTextArrow" presStyleLbl="node1" presStyleIdx="6" presStyleCnt="7"/>
      <dgm:spPr/>
    </dgm:pt>
  </dgm:ptLst>
  <dgm:cxnLst>
    <dgm:cxn modelId="{B9F47A03-F8A5-45A4-97FC-EE114F5B75B0}" srcId="{CCD9814B-5B6F-4661-9FC5-E5940E3BB28F}" destId="{6A39152E-2E69-4B25-BCC4-09D43095EFA1}" srcOrd="4" destOrd="0" parTransId="{97FFFCC3-1980-4D33-A738-FEA9E6F45E43}" sibTransId="{0647C6BB-243C-4B8F-A620-0E11C8C5CACD}"/>
    <dgm:cxn modelId="{EF9C6F20-3A63-430A-9FFD-27411CC6BAA0}" type="presOf" srcId="{BC08A2B1-EE0A-4F3B-A973-090131E755DD}" destId="{22F8B1D7-DE90-400A-9D88-3A550426049E}" srcOrd="0" destOrd="0" presId="urn:microsoft.com/office/officeart/2005/8/layout/process4"/>
    <dgm:cxn modelId="{45408262-BD1A-4A44-A52E-9D434AE5DA68}" srcId="{CCD9814B-5B6F-4661-9FC5-E5940E3BB28F}" destId="{F72F293F-B9B1-4F76-A069-2D116FDF03C8}" srcOrd="1" destOrd="0" parTransId="{EE808504-B79D-48FE-AAF9-2ED26A03AE67}" sibTransId="{55FDF20C-EF54-4EFD-A308-CCBB1764CA86}"/>
    <dgm:cxn modelId="{F4016763-223B-47A9-99C4-F425E33D95C1}" srcId="{CCD9814B-5B6F-4661-9FC5-E5940E3BB28F}" destId="{628F84E9-9388-4CCD-9752-7ACDEE897E67}" srcOrd="6" destOrd="0" parTransId="{AE566F5F-0EEC-4E25-9AB7-B88CEB56DBB8}" sibTransId="{F020F96D-BD03-4C5F-8657-353EE0692FBA}"/>
    <dgm:cxn modelId="{DDE9E046-0410-451E-8674-0928AB71DF04}" srcId="{CCD9814B-5B6F-4661-9FC5-E5940E3BB28F}" destId="{E06D6F15-0EF2-4BA1-A12D-DA6F09C2E5AE}" srcOrd="5" destOrd="0" parTransId="{34C22D29-FD08-4A38-A112-65D45771EF22}" sibTransId="{D5058651-2798-492C-8718-3F3EFEBE2856}"/>
    <dgm:cxn modelId="{DDA58F4C-8475-4488-A696-32828771C992}" type="presOf" srcId="{2B30906D-D432-45DF-ABEA-1AAB803F3812}" destId="{CCC59F60-D9BA-4C05-8637-0C7A175543B3}" srcOrd="0" destOrd="0" presId="urn:microsoft.com/office/officeart/2005/8/layout/process4"/>
    <dgm:cxn modelId="{96F3CF74-22B9-41C3-A5E8-FC1F8D150594}" type="presOf" srcId="{CCD9814B-5B6F-4661-9FC5-E5940E3BB28F}" destId="{1F487357-E277-4142-AF19-F97258140AE7}" srcOrd="0" destOrd="0" presId="urn:microsoft.com/office/officeart/2005/8/layout/process4"/>
    <dgm:cxn modelId="{2D2CDD74-2A53-4245-AC96-DB7D6A343DF2}" srcId="{CCD9814B-5B6F-4661-9FC5-E5940E3BB28F}" destId="{BC08A2B1-EE0A-4F3B-A973-090131E755DD}" srcOrd="3" destOrd="0" parTransId="{DBE99CEA-643A-4ADC-BD16-ACF103914A6B}" sibTransId="{1063D530-09B7-4261-ADC6-1772BED31219}"/>
    <dgm:cxn modelId="{70C4B87B-BAEA-4A1A-8468-63F2F90B7B45}" srcId="{CCD9814B-5B6F-4661-9FC5-E5940E3BB28F}" destId="{2B30906D-D432-45DF-ABEA-1AAB803F3812}" srcOrd="2" destOrd="0" parTransId="{77CBE840-408D-46C5-A132-059601AD28B3}" sibTransId="{74B5ED37-E382-42D3-B1EB-C2E320FD1E22}"/>
    <dgm:cxn modelId="{42A50288-4733-4BE6-9D42-952AAAD9BE55}" type="presOf" srcId="{2B4D527D-B34C-4803-9E6D-74A76C2F4163}" destId="{15078C81-A1F9-4308-A522-F33387AF7CC0}" srcOrd="0" destOrd="0" presId="urn:microsoft.com/office/officeart/2005/8/layout/process4"/>
    <dgm:cxn modelId="{A807438A-1191-4230-B7DD-7841D98984FC}" type="presOf" srcId="{F72F293F-B9B1-4F76-A069-2D116FDF03C8}" destId="{60088DFA-F47D-4A1E-AB3B-D50243E1CE26}" srcOrd="0" destOrd="0" presId="urn:microsoft.com/office/officeart/2005/8/layout/process4"/>
    <dgm:cxn modelId="{B565469B-DA01-45BB-A579-87C914FB9394}" srcId="{CCD9814B-5B6F-4661-9FC5-E5940E3BB28F}" destId="{2B4D527D-B34C-4803-9E6D-74A76C2F4163}" srcOrd="0" destOrd="0" parTransId="{32B33619-7535-42BF-9F25-33929B26A91C}" sibTransId="{C9805CD1-DF75-4629-A47E-B6C0B1BAC109}"/>
    <dgm:cxn modelId="{8BF383DD-1B69-49E0-BF2E-4EC04074151E}" type="presOf" srcId="{E06D6F15-0EF2-4BA1-A12D-DA6F09C2E5AE}" destId="{4BD8B6D4-0864-4300-B68A-5E9005016A37}" srcOrd="0" destOrd="0" presId="urn:microsoft.com/office/officeart/2005/8/layout/process4"/>
    <dgm:cxn modelId="{DC4230E9-48C9-444B-9B46-A741EB30906E}" type="presOf" srcId="{628F84E9-9388-4CCD-9752-7ACDEE897E67}" destId="{23291BC7-4961-49E6-92B1-2E8DD5AD6813}" srcOrd="0" destOrd="0" presId="urn:microsoft.com/office/officeart/2005/8/layout/process4"/>
    <dgm:cxn modelId="{47241CEF-06BD-41D7-A452-301071A3D1EE}" type="presOf" srcId="{6A39152E-2E69-4B25-BCC4-09D43095EFA1}" destId="{B971BC12-D279-4640-827A-276B26DCD118}" srcOrd="0" destOrd="0" presId="urn:microsoft.com/office/officeart/2005/8/layout/process4"/>
    <dgm:cxn modelId="{5BE6C720-DEDE-46E1-9256-458429A3EA3E}" type="presParOf" srcId="{1F487357-E277-4142-AF19-F97258140AE7}" destId="{1065F2C2-E450-4DE9-B33D-CF1E9B0E7603}" srcOrd="0" destOrd="0" presId="urn:microsoft.com/office/officeart/2005/8/layout/process4"/>
    <dgm:cxn modelId="{94995611-243E-4D99-A4F4-18C112D944FE}" type="presParOf" srcId="{1065F2C2-E450-4DE9-B33D-CF1E9B0E7603}" destId="{23291BC7-4961-49E6-92B1-2E8DD5AD6813}" srcOrd="0" destOrd="0" presId="urn:microsoft.com/office/officeart/2005/8/layout/process4"/>
    <dgm:cxn modelId="{83E410F8-B4B9-499A-BD18-64255BDD14D9}" type="presParOf" srcId="{1F487357-E277-4142-AF19-F97258140AE7}" destId="{6D54A794-E3F3-49AB-AF91-478B32C7144E}" srcOrd="1" destOrd="0" presId="urn:microsoft.com/office/officeart/2005/8/layout/process4"/>
    <dgm:cxn modelId="{35760378-EE5A-40BB-BCAF-5BCD4FE30F8B}" type="presParOf" srcId="{1F487357-E277-4142-AF19-F97258140AE7}" destId="{8454E1FD-14A6-4537-ACF6-BBE63603BEC2}" srcOrd="2" destOrd="0" presId="urn:microsoft.com/office/officeart/2005/8/layout/process4"/>
    <dgm:cxn modelId="{2BF0010F-3F7D-4A26-B16D-FAE41367C34D}" type="presParOf" srcId="{8454E1FD-14A6-4537-ACF6-BBE63603BEC2}" destId="{4BD8B6D4-0864-4300-B68A-5E9005016A37}" srcOrd="0" destOrd="0" presId="urn:microsoft.com/office/officeart/2005/8/layout/process4"/>
    <dgm:cxn modelId="{ADDE220B-2AEE-4052-814F-10FED07FB6F0}" type="presParOf" srcId="{1F487357-E277-4142-AF19-F97258140AE7}" destId="{DBB83004-E20D-47D6-AE7D-4D9989F6A92C}" srcOrd="3" destOrd="0" presId="urn:microsoft.com/office/officeart/2005/8/layout/process4"/>
    <dgm:cxn modelId="{D8677ED5-C1E9-41EC-A7F9-4CEE22379D91}" type="presParOf" srcId="{1F487357-E277-4142-AF19-F97258140AE7}" destId="{600222FF-C947-4F1F-876F-AA2AC4443BE0}" srcOrd="4" destOrd="0" presId="urn:microsoft.com/office/officeart/2005/8/layout/process4"/>
    <dgm:cxn modelId="{9A7F4FAD-B0CE-44C0-A12A-E1C55A605909}" type="presParOf" srcId="{600222FF-C947-4F1F-876F-AA2AC4443BE0}" destId="{B971BC12-D279-4640-827A-276B26DCD118}" srcOrd="0" destOrd="0" presId="urn:microsoft.com/office/officeart/2005/8/layout/process4"/>
    <dgm:cxn modelId="{5F4959DB-E8F6-4210-A925-07D2B19E8C00}" type="presParOf" srcId="{1F487357-E277-4142-AF19-F97258140AE7}" destId="{A23F73BA-3581-4A12-B6E7-7CB49F021824}" srcOrd="5" destOrd="0" presId="urn:microsoft.com/office/officeart/2005/8/layout/process4"/>
    <dgm:cxn modelId="{ADBB4E94-C7D9-4838-8372-4BA551995FDC}" type="presParOf" srcId="{1F487357-E277-4142-AF19-F97258140AE7}" destId="{A3BBBB71-AF55-479A-8AEB-DDC80943EA46}" srcOrd="6" destOrd="0" presId="urn:microsoft.com/office/officeart/2005/8/layout/process4"/>
    <dgm:cxn modelId="{71A27042-6E5D-46CF-B53C-7B58B72D43B4}" type="presParOf" srcId="{A3BBBB71-AF55-479A-8AEB-DDC80943EA46}" destId="{22F8B1D7-DE90-400A-9D88-3A550426049E}" srcOrd="0" destOrd="0" presId="urn:microsoft.com/office/officeart/2005/8/layout/process4"/>
    <dgm:cxn modelId="{85752CE9-493D-4518-B38F-1508456DEC90}" type="presParOf" srcId="{1F487357-E277-4142-AF19-F97258140AE7}" destId="{F6B90CD5-53C0-4A2A-8B55-3C86931450A6}" srcOrd="7" destOrd="0" presId="urn:microsoft.com/office/officeart/2005/8/layout/process4"/>
    <dgm:cxn modelId="{0ABAB012-1561-4C05-8244-B4A6FDCE3F17}" type="presParOf" srcId="{1F487357-E277-4142-AF19-F97258140AE7}" destId="{8CF1A6EC-68AD-4A12-B5C5-0E02CDC55D39}" srcOrd="8" destOrd="0" presId="urn:microsoft.com/office/officeart/2005/8/layout/process4"/>
    <dgm:cxn modelId="{509DED8B-80BD-4906-B102-C742D4332391}" type="presParOf" srcId="{8CF1A6EC-68AD-4A12-B5C5-0E02CDC55D39}" destId="{CCC59F60-D9BA-4C05-8637-0C7A175543B3}" srcOrd="0" destOrd="0" presId="urn:microsoft.com/office/officeart/2005/8/layout/process4"/>
    <dgm:cxn modelId="{6C097E07-7AA1-44A9-B00D-A615A43B66C4}" type="presParOf" srcId="{1F487357-E277-4142-AF19-F97258140AE7}" destId="{2E626573-440A-4A48-B0EB-43C982298485}" srcOrd="9" destOrd="0" presId="urn:microsoft.com/office/officeart/2005/8/layout/process4"/>
    <dgm:cxn modelId="{96B1FC65-6022-479E-83BD-F31CCA058B03}" type="presParOf" srcId="{1F487357-E277-4142-AF19-F97258140AE7}" destId="{5ED3C67F-01BD-4121-A7BF-15AC971CC563}" srcOrd="10" destOrd="0" presId="urn:microsoft.com/office/officeart/2005/8/layout/process4"/>
    <dgm:cxn modelId="{4E2376FA-49A9-4929-AE91-CB27FBE212A2}" type="presParOf" srcId="{5ED3C67F-01BD-4121-A7BF-15AC971CC563}" destId="{60088DFA-F47D-4A1E-AB3B-D50243E1CE26}" srcOrd="0" destOrd="0" presId="urn:microsoft.com/office/officeart/2005/8/layout/process4"/>
    <dgm:cxn modelId="{E2237A2C-A7CF-45B1-8B0B-AEA2D32003DF}" type="presParOf" srcId="{1F487357-E277-4142-AF19-F97258140AE7}" destId="{ECDB6CEE-E596-4F80-A2C3-513228DC22A3}" srcOrd="11" destOrd="0" presId="urn:microsoft.com/office/officeart/2005/8/layout/process4"/>
    <dgm:cxn modelId="{1793F2AA-BF02-4F59-8E98-7B1B42847028}" type="presParOf" srcId="{1F487357-E277-4142-AF19-F97258140AE7}" destId="{62A46A31-105C-4B3D-8FCE-9F70A9E07517}" srcOrd="12" destOrd="0" presId="urn:microsoft.com/office/officeart/2005/8/layout/process4"/>
    <dgm:cxn modelId="{169D61E7-A0BD-42F7-B1E7-E3DB4EBA96F4}" type="presParOf" srcId="{62A46A31-105C-4B3D-8FCE-9F70A9E07517}" destId="{15078C81-A1F9-4308-A522-F33387AF7CC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91BC7-4961-49E6-92B1-2E8DD5AD6813}">
      <dsp:nvSpPr>
        <dsp:cNvPr id="0" name=""/>
        <dsp:cNvSpPr/>
      </dsp:nvSpPr>
      <dsp:spPr>
        <a:xfrm>
          <a:off x="0" y="4753357"/>
          <a:ext cx="8559800" cy="5201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Saved paired pixels </a:t>
          </a:r>
        </a:p>
      </dsp:txBody>
      <dsp:txXfrm>
        <a:off x="0" y="4753357"/>
        <a:ext cx="8559800" cy="520157"/>
      </dsp:txXfrm>
    </dsp:sp>
    <dsp:sp modelId="{4BD8B6D4-0864-4300-B68A-5E9005016A37}">
      <dsp:nvSpPr>
        <dsp:cNvPr id="0" name=""/>
        <dsp:cNvSpPr/>
      </dsp:nvSpPr>
      <dsp:spPr>
        <a:xfrm rot="10800000">
          <a:off x="0" y="3961158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Using zenith angle to fill out the data</a:t>
          </a:r>
        </a:p>
      </dsp:txBody>
      <dsp:txXfrm rot="10800000">
        <a:off x="0" y="3961158"/>
        <a:ext cx="8559800" cy="519817"/>
      </dsp:txXfrm>
    </dsp:sp>
    <dsp:sp modelId="{B971BC12-D279-4640-827A-276B26DCD118}">
      <dsp:nvSpPr>
        <dsp:cNvPr id="0" name=""/>
        <dsp:cNvSpPr/>
      </dsp:nvSpPr>
      <dsp:spPr>
        <a:xfrm rot="10800000">
          <a:off x="0" y="3168958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back to original projection to find original pixels  </a:t>
          </a:r>
        </a:p>
      </dsp:txBody>
      <dsp:txXfrm rot="10800000">
        <a:off x="0" y="3168958"/>
        <a:ext cx="8559800" cy="519817"/>
      </dsp:txXfrm>
    </dsp:sp>
    <dsp:sp modelId="{22F8B1D7-DE90-400A-9D88-3A550426049E}">
      <dsp:nvSpPr>
        <dsp:cNvPr id="0" name=""/>
        <dsp:cNvSpPr/>
      </dsp:nvSpPr>
      <dsp:spPr>
        <a:xfrm rot="10800000">
          <a:off x="0" y="2376758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Pixel collocation using pixel displacement from computed optical flow field</a:t>
          </a:r>
        </a:p>
      </dsp:txBody>
      <dsp:txXfrm rot="10800000">
        <a:off x="0" y="2376758"/>
        <a:ext cx="8559800" cy="519817"/>
      </dsp:txXfrm>
    </dsp:sp>
    <dsp:sp modelId="{CCC59F60-D9BA-4C05-8637-0C7A175543B3}">
      <dsp:nvSpPr>
        <dsp:cNvPr id="0" name=""/>
        <dsp:cNvSpPr/>
      </dsp:nvSpPr>
      <dsp:spPr>
        <a:xfrm rot="10800000">
          <a:off x="0" y="1584559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Calculated optical flow </a:t>
          </a:r>
        </a:p>
      </dsp:txBody>
      <dsp:txXfrm rot="10800000">
        <a:off x="0" y="1584559"/>
        <a:ext cx="8559800" cy="519817"/>
      </dsp:txXfrm>
    </dsp:sp>
    <dsp:sp modelId="{60088DFA-F47D-4A1E-AB3B-D50243E1CE26}">
      <dsp:nvSpPr>
        <dsp:cNvPr id="0" name=""/>
        <dsp:cNvSpPr/>
      </dsp:nvSpPr>
      <dsp:spPr>
        <a:xfrm rot="10800000">
          <a:off x="0" y="792359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Images into the same projection, e.g. GOES17 onto GOES16 projection  </a:t>
          </a:r>
        </a:p>
      </dsp:txBody>
      <dsp:txXfrm rot="10800000">
        <a:off x="0" y="792359"/>
        <a:ext cx="8559800" cy="519817"/>
      </dsp:txXfrm>
    </dsp:sp>
    <dsp:sp modelId="{15078C81-A1F9-4308-A522-F33387AF7CC0}">
      <dsp:nvSpPr>
        <dsp:cNvPr id="0" name=""/>
        <dsp:cNvSpPr/>
      </dsp:nvSpPr>
      <dsp:spPr>
        <a:xfrm rot="10800000">
          <a:off x="0" y="159"/>
          <a:ext cx="8559800" cy="80000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overlapped regions </a:t>
          </a:r>
          <a:endParaRPr lang="en-US" sz="1800" kern="1200" dirty="0"/>
        </a:p>
      </dsp:txBody>
      <dsp:txXfrm rot="10800000">
        <a:off x="0" y="159"/>
        <a:ext cx="8559800" cy="51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026159"/>
            <a:ext cx="109728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78906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8905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7759"/>
            <a:ext cx="109728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25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6720" y="64782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 descr="H:\MY DOCUMENTS\GSICS\logo\GSICS180px.png">
            <a:extLst>
              <a:ext uri="{FF2B5EF4-FFF2-40B4-BE49-F238E27FC236}">
                <a16:creationId xmlns:a16="http://schemas.microsoft.com/office/drawing/2014/main" id="{AB7F5AA9-FBA8-4BC6-A6AF-249F7887F0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16005"/>
            <a:ext cx="1626577" cy="65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300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likun@um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atelliteliaisonblog.com/2017/04/19/why-is-my-goes-16-imagery-displaced-parallax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tical_flo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anonets.com/blog/optical-flow/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800101"/>
            <a:ext cx="9144001" cy="2509069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r>
              <a:rPr lang="en-US" b="0" dirty="0">
                <a:effectLst/>
              </a:rPr>
              <a:t> </a:t>
            </a:r>
            <a:r>
              <a:rPr lang="en-US" sz="3600" dirty="0"/>
              <a:t>Improving GEO-GEO Inter-calibration</a:t>
            </a:r>
            <a:br>
              <a:rPr lang="en-US" sz="3600" dirty="0"/>
            </a:br>
            <a:r>
              <a:rPr lang="en-US" sz="3600" dirty="0"/>
              <a:t> with Parallax Correction</a:t>
            </a:r>
            <a:br>
              <a:rPr lang="en-US" sz="4000" dirty="0"/>
            </a:br>
            <a:r>
              <a:rPr lang="en-US" sz="3200" dirty="0">
                <a:latin typeface="Baskerville Old Face" pitchFamily="18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9860" y="3566160"/>
            <a:ext cx="7032110" cy="162694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 </a:t>
            </a:r>
            <a:endParaRPr lang="en-US" sz="18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ESSIC/University of Maryland. College Park MD;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hlinkClick r:id="rId2"/>
              </a:rPr>
              <a:t>wlikun@umd.edu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</a:t>
            </a:r>
          </a:p>
          <a:p>
            <a:pPr marL="514350" indent="-514350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514350" indent="-514350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/>
              <a:t> 2023 GSICS Annual Meeting </a:t>
            </a:r>
            <a:r>
              <a:rPr lang="en-US" sz="1100"/>
              <a:t>on March 1 2023, College Park, MD, USA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/>
          <a:stretch/>
        </p:blipFill>
        <p:spPr>
          <a:xfrm>
            <a:off x="5334000" y="1293962"/>
            <a:ext cx="6705600" cy="435370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56664"/>
            <a:ext cx="5460999" cy="327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due to Target Moving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STAR AI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B36-84A7-437D-91FE-05905BEA556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3150" y="5119438"/>
            <a:ext cx="8064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Roboto"/>
              </a:rPr>
              <a:t>Optical flow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is caused by the target moving from the same perspective.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40C3-3603-45E7-91D6-6D8C1108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-1"/>
            <a:ext cx="7496346" cy="885825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Optical Flow Due to Different Perspective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8896-9F0E-454A-B07E-F80E5BEF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13C733-4439-4CAD-B9C7-29FB5C8C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317" y="13970"/>
            <a:ext cx="228565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8AD4BB-EB1A-4FAB-B43B-10113A0D178D}"/>
              </a:ext>
            </a:extLst>
          </p:cNvPr>
          <p:cNvSpPr txBox="1"/>
          <p:nvPr/>
        </p:nvSpPr>
        <p:spPr>
          <a:xfrm>
            <a:off x="10489909" y="1076325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GOES16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7F24BF-0692-4CBD-BCDD-C499823E9D71}"/>
              </a:ext>
            </a:extLst>
          </p:cNvPr>
          <p:cNvGrpSpPr/>
          <p:nvPr/>
        </p:nvGrpSpPr>
        <p:grpSpPr>
          <a:xfrm>
            <a:off x="8182146" y="9525"/>
            <a:ext cx="3256557" cy="6858000"/>
            <a:chOff x="8182146" y="19050"/>
            <a:chExt cx="3256557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D4BF1D-B776-4A25-9282-BB6FF29A5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2146" y="19050"/>
              <a:ext cx="2285658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6DBECB-6625-4D91-9078-D65C796171A2}"/>
                </a:ext>
              </a:extLst>
            </p:cNvPr>
            <p:cNvSpPr txBox="1"/>
            <p:nvPr/>
          </p:nvSpPr>
          <p:spPr>
            <a:xfrm>
              <a:off x="10506075" y="2152650"/>
              <a:ext cx="932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GOES17</a:t>
              </a:r>
            </a:p>
          </p:txBody>
        </p:sp>
      </p:grpSp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5942A65B-FF0B-4BD7-87B6-D428B8D3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928" t="2321" r="30333" b="4416"/>
          <a:stretch/>
        </p:blipFill>
        <p:spPr>
          <a:xfrm>
            <a:off x="339712" y="956845"/>
            <a:ext cx="2768626" cy="55930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3E4E8-5D55-4B32-8756-95AF333C4A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90" r="15390"/>
          <a:stretch/>
        </p:blipFill>
        <p:spPr>
          <a:xfrm>
            <a:off x="2641571" y="956845"/>
            <a:ext cx="5357619" cy="43538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FE1183-6118-4EDB-9173-B35CB29D11E6}"/>
              </a:ext>
            </a:extLst>
          </p:cNvPr>
          <p:cNvSpPr/>
          <p:nvPr/>
        </p:nvSpPr>
        <p:spPr>
          <a:xfrm>
            <a:off x="404680" y="2274868"/>
            <a:ext cx="1809750" cy="1482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312BD-C48A-4C8F-97F4-E1A9CC282BA7}"/>
              </a:ext>
            </a:extLst>
          </p:cNvPr>
          <p:cNvSpPr/>
          <p:nvPr/>
        </p:nvSpPr>
        <p:spPr>
          <a:xfrm>
            <a:off x="8182317" y="1861066"/>
            <a:ext cx="2285316" cy="156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7E98C-6349-4A68-A420-1B26988729D2}"/>
              </a:ext>
            </a:extLst>
          </p:cNvPr>
          <p:cNvSpPr/>
          <p:nvPr/>
        </p:nvSpPr>
        <p:spPr>
          <a:xfrm>
            <a:off x="2757864" y="5381686"/>
            <a:ext cx="559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Roboto"/>
              </a:rPr>
              <a:t>Optical flow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is caused by the different perspective, apparent target moving.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76CF829-A270-419A-B293-C8CBA696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BT Scatter BT Plot</a:t>
            </a:r>
            <a:br>
              <a:rPr lang="en-US" dirty="0"/>
            </a:br>
            <a:r>
              <a:rPr lang="en-US" dirty="0"/>
              <a:t>With vs Without Parallax </a:t>
            </a:r>
            <a:r>
              <a:rPr lang="en-US" dirty="0" err="1"/>
              <a:t>Corraction</a:t>
            </a:r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6152634-A33E-4D25-879D-0CF6ECF420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1" y="1344295"/>
            <a:ext cx="5384800" cy="4038600"/>
          </a:xfrm>
        </p:spPr>
      </p:pic>
      <p:pic>
        <p:nvPicPr>
          <p:cNvPr id="23" name="Content Placeholder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637D12-A535-45A8-9C8E-71305EC9AE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3325" y="1306194"/>
            <a:ext cx="5384800" cy="4038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85A49-DE1A-477A-91F7-046CD4CA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E36F11-A39A-294D-A59D-6180D50ED29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2D916-D254-4842-B0F5-4A10A53FD508}"/>
              </a:ext>
            </a:extLst>
          </p:cNvPr>
          <p:cNvSpPr txBox="1"/>
          <p:nvPr/>
        </p:nvSpPr>
        <p:spPr>
          <a:xfrm>
            <a:off x="2276475" y="5282496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Mean: -0.109 K </a:t>
            </a:r>
          </a:p>
          <a:p>
            <a:r>
              <a:rPr lang="en-US" dirty="0" err="1"/>
              <a:t>Stdev</a:t>
            </a:r>
            <a:r>
              <a:rPr lang="en-US" dirty="0"/>
              <a:t>:   3.581 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36EAD-362E-4794-AF31-7FDC610B0416}"/>
              </a:ext>
            </a:extLst>
          </p:cNvPr>
          <p:cNvSpPr txBox="1"/>
          <p:nvPr/>
        </p:nvSpPr>
        <p:spPr>
          <a:xfrm>
            <a:off x="8248081" y="5294561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Mean: -0.092 K </a:t>
            </a:r>
          </a:p>
          <a:p>
            <a:r>
              <a:rPr lang="en-US" dirty="0" err="1"/>
              <a:t>Stdev</a:t>
            </a:r>
            <a:r>
              <a:rPr lang="en-US" dirty="0"/>
              <a:t>:   2.073 K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218E1-9AFB-43B8-8F50-15D6532FCBC6}"/>
              </a:ext>
            </a:extLst>
          </p:cNvPr>
          <p:cNvSpPr txBox="1"/>
          <p:nvPr/>
        </p:nvSpPr>
        <p:spPr>
          <a:xfrm>
            <a:off x="1809750" y="1121528"/>
            <a:ext cx="278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Without Parallax Correction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7008E2-DED0-4EA0-8F66-DA8584330F74}"/>
              </a:ext>
            </a:extLst>
          </p:cNvPr>
          <p:cNvSpPr txBox="1"/>
          <p:nvPr/>
        </p:nvSpPr>
        <p:spPr>
          <a:xfrm>
            <a:off x="7543800" y="1121528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Parallax Correction</a:t>
            </a:r>
          </a:p>
        </p:txBody>
      </p:sp>
    </p:spTree>
    <p:extLst>
      <p:ext uri="{BB962C8B-B14F-4D97-AF65-F5344CB8AC3E}">
        <p14:creationId xmlns:p14="http://schemas.microsoft.com/office/powerpoint/2010/main" val="201721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9918-505C-45EE-851B-C69C6142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Flowchart </a:t>
            </a:r>
            <a:r>
              <a:rPr lang="en-US" dirty="0"/>
              <a:t>for GEO-GEO collocation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074F1F-C9FD-4C53-9CCB-84467BA5F6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04359"/>
              </p:ext>
            </p:extLst>
          </p:nvPr>
        </p:nvGraphicFramePr>
        <p:xfrm>
          <a:off x="2260600" y="1025525"/>
          <a:ext cx="8559800" cy="527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77325-632D-40CD-9AC6-856155B2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0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5739-D943-6B35-0D94-CD518E82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Remarks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12D6-21F0-EF42-CCE6-ABBB94E3B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key challenge for GEO-GEO inter-calibration is to resolve Parallax effects. It results in pixel shifts during the pixel collocation. </a:t>
            </a:r>
          </a:p>
          <a:p>
            <a:endParaRPr lang="en-US" dirty="0"/>
          </a:p>
          <a:p>
            <a:r>
              <a:rPr lang="en-US" dirty="0"/>
              <a:t>The pixel shift is determined by the target altitude (unknow) and view zenith angle (known). </a:t>
            </a:r>
          </a:p>
          <a:p>
            <a:endParaRPr lang="en-US" dirty="0"/>
          </a:p>
          <a:p>
            <a:r>
              <a:rPr lang="en-US" dirty="0"/>
              <a:t> The optical flow computed from GOES image under the same projection perspective can estimate the pixel shift number and direction. </a:t>
            </a:r>
          </a:p>
          <a:p>
            <a:endParaRPr lang="en-US" dirty="0"/>
          </a:p>
          <a:p>
            <a:r>
              <a:rPr lang="en-US" dirty="0"/>
              <a:t>These can be used to improve collocation accuracy (if use them) or quality control (if not use them).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C065C-AFA8-B0BC-0BF2-EE17CAC5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5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GEO-GEO intercomparison is another expanded area in the GSICS IR group. </a:t>
            </a:r>
          </a:p>
          <a:p>
            <a:endParaRPr lang="en-US" dirty="0"/>
          </a:p>
          <a:p>
            <a:r>
              <a:rPr lang="en-US" dirty="0"/>
              <a:t>A dedicated GSICS Web Meeting on GEO-GEO inter-comparison algorithm has been held on Oct 17 2019.</a:t>
            </a:r>
          </a:p>
          <a:p>
            <a:endParaRPr lang="en-US" dirty="0"/>
          </a:p>
          <a:p>
            <a:r>
              <a:rPr lang="en-US" dirty="0"/>
              <a:t>A session on GEO-GEO inter-calibration is organized in the annual meeting.  </a:t>
            </a:r>
          </a:p>
          <a:p>
            <a:pPr lvl="1"/>
            <a:r>
              <a:rPr lang="en-US" dirty="0"/>
              <a:t> INSAT-3D vs MSG-SEVIRI; GOES16 vs GOES17 (-18);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Himawari-8/9;  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A key challenge for GEO-GEO inter-calibration is parallax effects. </a:t>
            </a:r>
          </a:p>
          <a:p>
            <a:pPr lvl="1"/>
            <a:r>
              <a:rPr lang="en-US" dirty="0"/>
              <a:t>To use them, accurate collocation to account for it.  </a:t>
            </a:r>
          </a:p>
          <a:p>
            <a:pPr lvl="1"/>
            <a:r>
              <a:rPr lang="en-US" dirty="0"/>
              <a:t>To avoid them, flag them to reduce the uncertainties.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5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CF9C-1DBF-4CEF-9E81-3A7A3E44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GEO-GEO Satellite Pairs</a:t>
            </a:r>
            <a:br>
              <a:rPr lang="en-US" dirty="0"/>
            </a:br>
            <a:r>
              <a:rPr lang="en-US" dirty="0"/>
              <a:t>ABI-like Instruments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C743E5-AB10-447E-91D0-F45BCDA53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76" b="14844"/>
          <a:stretch/>
        </p:blipFill>
        <p:spPr>
          <a:xfrm>
            <a:off x="980237" y="1143000"/>
            <a:ext cx="9798820" cy="52311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AC68A-B990-4F73-8556-FE7A9872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4B1-85B8-497F-9D1D-F1A20DFD27DD}"/>
              </a:ext>
            </a:extLst>
          </p:cNvPr>
          <p:cNvSpPr txBox="1"/>
          <p:nvPr/>
        </p:nvSpPr>
        <p:spPr>
          <a:xfrm>
            <a:off x="8084164" y="3859290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GOES16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A5DD8-9B13-4E1D-ABAA-E2C2EBAF4DBA}"/>
              </a:ext>
            </a:extLst>
          </p:cNvPr>
          <p:cNvSpPr txBox="1"/>
          <p:nvPr/>
        </p:nvSpPr>
        <p:spPr>
          <a:xfrm>
            <a:off x="6569689" y="386881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GOES17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057B7-27CD-4284-9168-131C8772554C}"/>
              </a:ext>
            </a:extLst>
          </p:cNvPr>
          <p:cNvSpPr txBox="1"/>
          <p:nvPr/>
        </p:nvSpPr>
        <p:spPr>
          <a:xfrm>
            <a:off x="4902814" y="3499483"/>
            <a:ext cx="12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Himawari-8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AC94D-43C8-43FF-ABFE-53EA300D5743}"/>
              </a:ext>
            </a:extLst>
          </p:cNvPr>
          <p:cNvSpPr txBox="1"/>
          <p:nvPr/>
        </p:nvSpPr>
        <p:spPr>
          <a:xfrm>
            <a:off x="4359889" y="3468171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GK-2A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3D00B9-75A9-4796-A3EE-865C7E08E521}"/>
              </a:ext>
            </a:extLst>
          </p:cNvPr>
          <p:cNvGrpSpPr/>
          <p:nvPr/>
        </p:nvGrpSpPr>
        <p:grpSpPr>
          <a:xfrm>
            <a:off x="4657725" y="2362200"/>
            <a:ext cx="3225024" cy="2657475"/>
            <a:chOff x="4657725" y="2362200"/>
            <a:chExt cx="3225024" cy="26574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D66984-8EB8-4BD8-A8CC-A9CADE8F11DC}"/>
                </a:ext>
              </a:extLst>
            </p:cNvPr>
            <p:cNvSpPr/>
            <p:nvPr/>
          </p:nvSpPr>
          <p:spPr>
            <a:xfrm>
              <a:off x="7772400" y="2362200"/>
              <a:ext cx="110349" cy="26098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32B23E-6B63-4647-958E-3689F370BC35}"/>
                </a:ext>
              </a:extLst>
            </p:cNvPr>
            <p:cNvSpPr/>
            <p:nvPr/>
          </p:nvSpPr>
          <p:spPr>
            <a:xfrm>
              <a:off x="4657725" y="2409825"/>
              <a:ext cx="110349" cy="26098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6E0E6C-525D-4D4E-8C0C-C3F58A0EC621}"/>
                </a:ext>
              </a:extLst>
            </p:cNvPr>
            <p:cNvSpPr/>
            <p:nvPr/>
          </p:nvSpPr>
          <p:spPr>
            <a:xfrm flipH="1">
              <a:off x="5848350" y="2381250"/>
              <a:ext cx="247650" cy="26098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65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B4BC-1E8F-45FC-A08D-88C9CAA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GOES16 vs GOES17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40280-BC9C-4A5D-B0F2-FB99212C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31193-1160-43E7-B15D-4F2D212AFB27}"/>
              </a:ext>
            </a:extLst>
          </p:cNvPr>
          <p:cNvSpPr txBox="1"/>
          <p:nvPr/>
        </p:nvSpPr>
        <p:spPr>
          <a:xfrm>
            <a:off x="1187668" y="5408527"/>
            <a:ext cx="10228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Location:  </a:t>
            </a:r>
          </a:p>
          <a:p>
            <a:r>
              <a:rPr lang="en-US" dirty="0"/>
              <a:t>Same Time: Time Difference less than 3 minutes  </a:t>
            </a:r>
          </a:p>
          <a:p>
            <a:r>
              <a:rPr lang="en-US" dirty="0"/>
              <a:t>Close Local zenith angles: ABS |cos(zenith_G16)/cos(zenith_G17)| &lt; 0.05, but from different azimuth angles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3D1B7E-6215-4594-9DD5-4A6028C27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68" t="25127" r="10804" b="23030"/>
          <a:stretch/>
        </p:blipFill>
        <p:spPr>
          <a:xfrm>
            <a:off x="1118028" y="885824"/>
            <a:ext cx="10298017" cy="44529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61E6B-D1F7-46C1-AA03-52E76B23D375}"/>
              </a:ext>
            </a:extLst>
          </p:cNvPr>
          <p:cNvSpPr txBox="1"/>
          <p:nvPr/>
        </p:nvSpPr>
        <p:spPr>
          <a:xfrm>
            <a:off x="5779114" y="3135390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GOES17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0E840-C4AE-4362-A1C8-2D71EEAB9F26}"/>
              </a:ext>
            </a:extLst>
          </p:cNvPr>
          <p:cNvSpPr txBox="1"/>
          <p:nvPr/>
        </p:nvSpPr>
        <p:spPr>
          <a:xfrm>
            <a:off x="7029037" y="3135390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GOES16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FFC7F5-1407-4C31-83F6-BF56E408D627}"/>
              </a:ext>
            </a:extLst>
          </p:cNvPr>
          <p:cNvSpPr/>
          <p:nvPr/>
        </p:nvSpPr>
        <p:spPr>
          <a:xfrm>
            <a:off x="6711742" y="2324101"/>
            <a:ext cx="317295" cy="146685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647A-2362-41B6-96D1-D5B62916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 Effects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82F9-CE6E-4F59-8E5A-43E23FED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03BAD40-90CC-49B2-A89D-D90CCF1782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4939" y="1631954"/>
            <a:ext cx="5495635" cy="3778248"/>
          </a:xfrm>
        </p:spPr>
      </p:pic>
      <p:pic>
        <p:nvPicPr>
          <p:cNvPr id="1028" name="Picture 4" descr="parallax">
            <a:extLst>
              <a:ext uri="{FF2B5EF4-FFF2-40B4-BE49-F238E27FC236}">
                <a16:creationId xmlns:a16="http://schemas.microsoft.com/office/drawing/2014/main" id="{0C91E883-5C51-49ED-834A-00A08463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2" y="1733551"/>
            <a:ext cx="5677496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1DC329-DBBF-417B-AD39-C413745A7B87}"/>
              </a:ext>
            </a:extLst>
          </p:cNvPr>
          <p:cNvSpPr/>
          <p:nvPr/>
        </p:nvSpPr>
        <p:spPr>
          <a:xfrm>
            <a:off x="101600" y="561975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https://satelliteliaisonblog.com/2017/04/19/why-is-my-goes-16-imagery-displaced-parallax/</a:t>
            </a:r>
            <a:endParaRPr lang="en-US" sz="1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AFF927-23F0-4CC7-83F6-B7F33CE9D2D6}"/>
              </a:ext>
            </a:extLst>
          </p:cNvPr>
          <p:cNvCxnSpPr/>
          <p:nvPr/>
        </p:nvCxnSpPr>
        <p:spPr>
          <a:xfrm>
            <a:off x="4241005" y="4286250"/>
            <a:ext cx="4095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E41120-922E-42E2-8AD0-097079A13F6E}"/>
              </a:ext>
            </a:extLst>
          </p:cNvPr>
          <p:cNvSpPr txBox="1"/>
          <p:nvPr/>
        </p:nvSpPr>
        <p:spPr>
          <a:xfrm>
            <a:off x="3467100" y="5040870"/>
            <a:ext cx="22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Parallax Displacement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C45345-6301-4083-84A9-BDC316C38526}"/>
              </a:ext>
            </a:extLst>
          </p:cNvPr>
          <p:cNvCxnSpPr>
            <a:cxnSpLocks/>
          </p:cNvCxnSpPr>
          <p:nvPr/>
        </p:nvCxnSpPr>
        <p:spPr>
          <a:xfrm flipV="1">
            <a:off x="4400550" y="4395253"/>
            <a:ext cx="45242" cy="701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7F262A-C67F-4976-9349-6748F26284C0}"/>
              </a:ext>
            </a:extLst>
          </p:cNvPr>
          <p:cNvSpPr txBox="1"/>
          <p:nvPr/>
        </p:nvSpPr>
        <p:spPr>
          <a:xfrm>
            <a:off x="6477000" y="5705475"/>
            <a:ext cx="5508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Example: </a:t>
            </a:r>
          </a:p>
          <a:p>
            <a:r>
              <a:rPr lang="en-US" dirty="0"/>
              <a:t>Zenith Angle: 60°, 10km cloud gives 17 km displacement </a:t>
            </a:r>
          </a:p>
        </p:txBody>
      </p:sp>
    </p:spTree>
    <p:extLst>
      <p:ext uri="{BB962C8B-B14F-4D97-AF65-F5344CB8AC3E}">
        <p14:creationId xmlns:p14="http://schemas.microsoft.com/office/powerpoint/2010/main" val="268057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8DFE-B2EA-4202-9018-2C334E5B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Shifted Pixels Due to Parallax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FFDB1E-D344-48B9-919B-A790242FD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136" y="955833"/>
            <a:ext cx="7931728" cy="545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9F572-4DF0-4EA5-B844-325E385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AB3F2EB-E447-4282-AB2B-83B15A8DE329}"/>
              </a:ext>
            </a:extLst>
          </p:cNvPr>
          <p:cNvSpPr/>
          <p:nvPr/>
        </p:nvSpPr>
        <p:spPr>
          <a:xfrm rot="16200000">
            <a:off x="7025798" y="4957922"/>
            <a:ext cx="210504" cy="292100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C96AD-93BC-4D67-86E5-56B842759FD1}"/>
              </a:ext>
            </a:extLst>
          </p:cNvPr>
          <p:cNvSpPr txBox="1"/>
          <p:nvPr/>
        </p:nvSpPr>
        <p:spPr>
          <a:xfrm>
            <a:off x="7058025" y="6488668"/>
            <a:ext cx="497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GOES16 and GOES17 GEO and GEO Coverage </a:t>
            </a:r>
          </a:p>
        </p:txBody>
      </p:sp>
    </p:spTree>
    <p:extLst>
      <p:ext uri="{BB962C8B-B14F-4D97-AF65-F5344CB8AC3E}">
        <p14:creationId xmlns:p14="http://schemas.microsoft.com/office/powerpoint/2010/main" val="290437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239A-90CF-4052-A614-B397E6A0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Parallax Effects will be Doubled </a:t>
            </a:r>
            <a:br>
              <a:rPr lang="en-US" dirty="0"/>
            </a:br>
            <a:r>
              <a:rPr lang="en-US" dirty="0"/>
              <a:t>for GEO-GEO Inter-Calibration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B7C338-04CE-47F7-9EA8-8E4D011EBA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80" y="1869694"/>
            <a:ext cx="5760720" cy="35284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0" name="Content Placeholder 3">
            <a:extLst>
              <a:ext uri="{FF2B5EF4-FFF2-40B4-BE49-F238E27FC236}">
                <a16:creationId xmlns:a16="http://schemas.microsoft.com/office/drawing/2014/main" id="{639D9DFD-8B11-4B2A-A4E9-13C6A481D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137919"/>
            <a:ext cx="5963921" cy="53403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Both satellites view the targets off nadir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will see the same target displacement when play two images due to perspective change  </a:t>
            </a:r>
          </a:p>
          <a:p>
            <a:endParaRPr lang="en-US" dirty="0"/>
          </a:p>
          <a:p>
            <a:r>
              <a:rPr lang="en-US" dirty="0"/>
              <a:t>The displacement is determined by the view zenith angle (known) and target altitude (unknow?)</a:t>
            </a:r>
          </a:p>
          <a:p>
            <a:endParaRPr lang="en-US" dirty="0"/>
          </a:p>
          <a:p>
            <a:r>
              <a:rPr lang="en-US" dirty="0"/>
              <a:t>Wrong collocation if only use latitude and longitude collocation, especially at cloud edge: one see cloud target and another see  surface target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C53C8-6CA8-423C-B682-265161C4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720" y="647827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E36F11-A39A-294D-A59D-6180D50ED29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37894-6712-45FA-B8A1-784B55FC7CA2}"/>
              </a:ext>
            </a:extLst>
          </p:cNvPr>
          <p:cNvSpPr txBox="1"/>
          <p:nvPr/>
        </p:nvSpPr>
        <p:spPr>
          <a:xfrm>
            <a:off x="233680" y="5521325"/>
            <a:ext cx="494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Merucci</a:t>
            </a:r>
            <a:r>
              <a:rPr lang="en-US" sz="1200" dirty="0"/>
              <a:t>, L.; </a:t>
            </a:r>
            <a:r>
              <a:rPr lang="en-US" sz="1200" dirty="0" err="1"/>
              <a:t>Zakšek</a:t>
            </a:r>
            <a:r>
              <a:rPr lang="en-US" sz="1200" dirty="0"/>
              <a:t>, K.; </a:t>
            </a:r>
            <a:r>
              <a:rPr lang="en-US" sz="1200" dirty="0" err="1"/>
              <a:t>Carboni</a:t>
            </a:r>
            <a:r>
              <a:rPr lang="en-US" sz="1200" dirty="0"/>
              <a:t>, E.; </a:t>
            </a:r>
            <a:r>
              <a:rPr lang="en-US" sz="1200" dirty="0" err="1"/>
              <a:t>Corradini</a:t>
            </a:r>
            <a:r>
              <a:rPr lang="en-US" sz="1200" dirty="0"/>
              <a:t>, S. Stereoscopic Estimation of Volcanic Ash Cloud-Top Height from Two Geostationary Satellites. </a:t>
            </a:r>
            <a:r>
              <a:rPr lang="en-US" sz="1200" i="1" dirty="0"/>
              <a:t>Remote Sens.</a:t>
            </a:r>
            <a:r>
              <a:rPr lang="en-US" sz="1200" dirty="0"/>
              <a:t> </a:t>
            </a:r>
            <a:r>
              <a:rPr lang="en-US" sz="1200" b="1" dirty="0"/>
              <a:t>2016</a:t>
            </a:r>
            <a:r>
              <a:rPr lang="en-US" sz="1200" dirty="0"/>
              <a:t>, </a:t>
            </a:r>
            <a:r>
              <a:rPr lang="en-US" sz="1200" i="1" dirty="0"/>
              <a:t>8</a:t>
            </a:r>
            <a:r>
              <a:rPr lang="en-US" sz="1200" dirty="0"/>
              <a:t>, 206.</a:t>
            </a:r>
          </a:p>
        </p:txBody>
      </p:sp>
    </p:spTree>
    <p:extLst>
      <p:ext uri="{BB962C8B-B14F-4D97-AF65-F5344CB8AC3E}">
        <p14:creationId xmlns:p14="http://schemas.microsoft.com/office/powerpoint/2010/main" val="312369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86A16-A4FA-484E-BFAF-61EF3BD52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6" r="12342"/>
          <a:stretch/>
        </p:blipFill>
        <p:spPr>
          <a:xfrm>
            <a:off x="850395" y="923924"/>
            <a:ext cx="2681884" cy="264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C40C3-3603-45E7-91D6-6D8C1108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-1"/>
            <a:ext cx="6943896" cy="885825"/>
          </a:xfrm>
        </p:spPr>
        <p:txBody>
          <a:bodyPr/>
          <a:lstStyle/>
          <a:p>
            <a:pPr algn="l"/>
            <a:r>
              <a:rPr lang="en-US" dirty="0"/>
              <a:t>Parallax Effect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D93237-5DCC-4A53-9ED5-095702AE6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579" r="12482"/>
          <a:stretch/>
        </p:blipFill>
        <p:spPr>
          <a:xfrm>
            <a:off x="3878454" y="955991"/>
            <a:ext cx="2608071" cy="2645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8896-9F0E-454A-B07E-F80E5BEF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A6304-8A45-43D5-86BE-C2166D316D22}"/>
              </a:ext>
            </a:extLst>
          </p:cNvPr>
          <p:cNvSpPr txBox="1"/>
          <p:nvPr/>
        </p:nvSpPr>
        <p:spPr>
          <a:xfrm>
            <a:off x="6076950" y="1076325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GOES16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AA876-A458-434A-917D-290E1C96D26C}"/>
              </a:ext>
            </a:extLst>
          </p:cNvPr>
          <p:cNvSpPr txBox="1"/>
          <p:nvPr/>
        </p:nvSpPr>
        <p:spPr>
          <a:xfrm>
            <a:off x="333375" y="1085850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GOES17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13C733-4439-4CAD-B9C7-29FB5C8C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317" y="13970"/>
            <a:ext cx="228565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8AD4BB-EB1A-4FAB-B43B-10113A0D178D}"/>
              </a:ext>
            </a:extLst>
          </p:cNvPr>
          <p:cNvSpPr txBox="1"/>
          <p:nvPr/>
        </p:nvSpPr>
        <p:spPr>
          <a:xfrm>
            <a:off x="10489909" y="1076325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GOES16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7F24BF-0692-4CBD-BCDD-C499823E9D71}"/>
              </a:ext>
            </a:extLst>
          </p:cNvPr>
          <p:cNvGrpSpPr/>
          <p:nvPr/>
        </p:nvGrpSpPr>
        <p:grpSpPr>
          <a:xfrm>
            <a:off x="8182146" y="9525"/>
            <a:ext cx="3256557" cy="6858000"/>
            <a:chOff x="8182146" y="19050"/>
            <a:chExt cx="3256557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D4BF1D-B776-4A25-9282-BB6FF29A5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2146" y="19050"/>
              <a:ext cx="2285658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6DBECB-6625-4D91-9078-D65C796171A2}"/>
                </a:ext>
              </a:extLst>
            </p:cNvPr>
            <p:cNvSpPr txBox="1"/>
            <p:nvPr/>
          </p:nvSpPr>
          <p:spPr>
            <a:xfrm>
              <a:off x="10506075" y="2152650"/>
              <a:ext cx="932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GOES17</a:t>
              </a:r>
            </a:p>
          </p:txBody>
        </p:sp>
      </p:grpSp>
      <p:sp>
        <p:nvSpPr>
          <p:cNvPr id="25" name="Left Brace 24">
            <a:extLst>
              <a:ext uri="{FF2B5EF4-FFF2-40B4-BE49-F238E27FC236}">
                <a16:creationId xmlns:a16="http://schemas.microsoft.com/office/drawing/2014/main" id="{2382D619-9220-4E50-B59F-79269F26D76C}"/>
              </a:ext>
            </a:extLst>
          </p:cNvPr>
          <p:cNvSpPr/>
          <p:nvPr/>
        </p:nvSpPr>
        <p:spPr>
          <a:xfrm rot="5400000">
            <a:off x="3538125" y="490053"/>
            <a:ext cx="315148" cy="129540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ACD1A9-0AE6-41AC-AFF4-3269F22993FA}"/>
              </a:ext>
            </a:extLst>
          </p:cNvPr>
          <p:cNvSpPr txBox="1"/>
          <p:nvPr/>
        </p:nvSpPr>
        <p:spPr>
          <a:xfrm>
            <a:off x="6486525" y="2714625"/>
            <a:ext cx="214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2 mins</a:t>
            </a:r>
          </a:p>
          <a:p>
            <a:r>
              <a:rPr lang="en-US" dirty="0"/>
              <a:t>channel 13, 10.3µm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3F45BF-F071-41D6-A0B8-FFF0C1EB664F}"/>
              </a:ext>
            </a:extLst>
          </p:cNvPr>
          <p:cNvCxnSpPr>
            <a:cxnSpLocks/>
          </p:cNvCxnSpPr>
          <p:nvPr/>
        </p:nvCxnSpPr>
        <p:spPr>
          <a:xfrm>
            <a:off x="3676651" y="980179"/>
            <a:ext cx="450532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17444C9C-8957-415B-89DE-8558CB49F3CB}"/>
              </a:ext>
            </a:extLst>
          </p:cNvPr>
          <p:cNvSpPr/>
          <p:nvPr/>
        </p:nvSpPr>
        <p:spPr>
          <a:xfrm rot="16200000">
            <a:off x="3557178" y="2661825"/>
            <a:ext cx="238948" cy="129540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8">
            <a:extLst>
              <a:ext uri="{FF2B5EF4-FFF2-40B4-BE49-F238E27FC236}">
                <a16:creationId xmlns:a16="http://schemas.microsoft.com/office/drawing/2014/main" id="{81C056F3-1589-485F-A146-D7EA17355F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77" t="1399" r="11692" b="-1399"/>
          <a:stretch/>
        </p:blipFill>
        <p:spPr>
          <a:xfrm>
            <a:off x="824828" y="3438525"/>
            <a:ext cx="3703565" cy="345779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2672703-45EE-47A1-B96C-0962F096DDBF}"/>
              </a:ext>
            </a:extLst>
          </p:cNvPr>
          <p:cNvGrpSpPr/>
          <p:nvPr/>
        </p:nvGrpSpPr>
        <p:grpSpPr>
          <a:xfrm>
            <a:off x="1820053" y="3636262"/>
            <a:ext cx="6361922" cy="2570752"/>
            <a:chOff x="1820053" y="3636262"/>
            <a:chExt cx="6361922" cy="257075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1A2CC5-B07A-48D5-9870-9C0D873F4D6E}"/>
                </a:ext>
              </a:extLst>
            </p:cNvPr>
            <p:cNvSpPr/>
            <p:nvPr/>
          </p:nvSpPr>
          <p:spPr>
            <a:xfrm rot="1823406">
              <a:off x="1820053" y="4134109"/>
              <a:ext cx="809625" cy="1198002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B703A6-16C7-4761-9254-6288C255B639}"/>
                </a:ext>
              </a:extLst>
            </p:cNvPr>
            <p:cNvSpPr/>
            <p:nvPr/>
          </p:nvSpPr>
          <p:spPr>
            <a:xfrm rot="1823406">
              <a:off x="2740613" y="5009012"/>
              <a:ext cx="809625" cy="1198002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F2B1D3-62AA-46DD-98F1-705B55A0A67F}"/>
                </a:ext>
              </a:extLst>
            </p:cNvPr>
            <p:cNvSpPr txBox="1"/>
            <p:nvPr/>
          </p:nvSpPr>
          <p:spPr>
            <a:xfrm>
              <a:off x="4206143" y="3636262"/>
              <a:ext cx="39758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Wrong collocation at deep convective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cloud edge, low BTs compared with high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BTs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6AA9D9-08DB-4296-BCE5-0D9D0F00FF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3208" y="3913182"/>
              <a:ext cx="1773377" cy="2450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06A2BB-B6B0-4490-88B8-9D36F9E461D1}"/>
              </a:ext>
            </a:extLst>
          </p:cNvPr>
          <p:cNvCxnSpPr>
            <a:cxnSpLocks/>
          </p:cNvCxnSpPr>
          <p:nvPr/>
        </p:nvCxnSpPr>
        <p:spPr>
          <a:xfrm flipH="1" flipV="1">
            <a:off x="3484913" y="4871308"/>
            <a:ext cx="1205484" cy="4995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092E24-9D04-465B-8079-2D27878D089C}"/>
              </a:ext>
            </a:extLst>
          </p:cNvPr>
          <p:cNvSpPr txBox="1"/>
          <p:nvPr/>
        </p:nvSpPr>
        <p:spPr>
          <a:xfrm>
            <a:off x="4525877" y="4703464"/>
            <a:ext cx="3383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Large standard deviation due the  </a:t>
            </a:r>
          </a:p>
          <a:p>
            <a:r>
              <a:rPr lang="en-US" dirty="0">
                <a:solidFill>
                  <a:srgbClr val="FF0000"/>
                </a:solidFill>
              </a:rPr>
              <a:t>small displacement of low clouds 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780CA20-9F22-41C1-BB08-5EE6A0809E4D}"/>
              </a:ext>
            </a:extLst>
          </p:cNvPr>
          <p:cNvSpPr/>
          <p:nvPr/>
        </p:nvSpPr>
        <p:spPr>
          <a:xfrm>
            <a:off x="9196712" y="1403631"/>
            <a:ext cx="419100" cy="55222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F9C4E-4698-421D-B593-4D5CBED75BDB}"/>
              </a:ext>
            </a:extLst>
          </p:cNvPr>
          <p:cNvSpPr txBox="1"/>
          <p:nvPr/>
        </p:nvSpPr>
        <p:spPr>
          <a:xfrm>
            <a:off x="4362256" y="5628353"/>
            <a:ext cx="346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Applying filter will remove most of </a:t>
            </a:r>
          </a:p>
          <a:p>
            <a:r>
              <a:rPr lang="en-US" dirty="0"/>
              <a:t>cold scenes.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07B770-5747-47AB-9124-F8C32D2E7D01}"/>
              </a:ext>
            </a:extLst>
          </p:cNvPr>
          <p:cNvCxnSpPr>
            <a:cxnSpLocks/>
          </p:cNvCxnSpPr>
          <p:nvPr/>
        </p:nvCxnSpPr>
        <p:spPr>
          <a:xfrm flipH="1" flipV="1">
            <a:off x="3597419" y="4464221"/>
            <a:ext cx="890358" cy="116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176ACCE-E2E7-4468-9165-59DA599CFB7D}"/>
              </a:ext>
            </a:extLst>
          </p:cNvPr>
          <p:cNvSpPr/>
          <p:nvPr/>
        </p:nvSpPr>
        <p:spPr>
          <a:xfrm>
            <a:off x="3635347" y="6507578"/>
            <a:ext cx="4546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|cos(zenith_G16)/cos(zenith_G17)| &lt; 0.05</a:t>
            </a:r>
          </a:p>
        </p:txBody>
      </p:sp>
    </p:spTree>
    <p:extLst>
      <p:ext uri="{BB962C8B-B14F-4D97-AF65-F5344CB8AC3E}">
        <p14:creationId xmlns:p14="http://schemas.microsoft.com/office/powerpoint/2010/main" val="10603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8102-B242-4DD4-9406-EAB5D71C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calculate pixel displacement </a:t>
            </a:r>
            <a:br>
              <a:rPr lang="en-US" dirty="0"/>
            </a:br>
            <a:r>
              <a:rPr lang="en-US" dirty="0"/>
              <a:t>from two images?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C8559A-D745-428B-9FA9-850CE04DC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1079183"/>
            <a:ext cx="5708650" cy="55816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Optical flow is the pattern of apparent motion of image objects between two consecutive frames caused by the movement of object or perspective. </a:t>
            </a:r>
          </a:p>
          <a:p>
            <a:endParaRPr lang="en-US" dirty="0"/>
          </a:p>
          <a:p>
            <a:r>
              <a:rPr lang="en-US" dirty="0"/>
              <a:t>It is 2D vector field where each vector is a displacement vector showing the movement of points from first frame to second. </a:t>
            </a:r>
          </a:p>
          <a:p>
            <a:endParaRPr lang="en-US" dirty="0"/>
          </a:p>
          <a:p>
            <a:r>
              <a:rPr lang="en-US" dirty="0"/>
              <a:t>Dense optical flow was computed for every points in the frame using Gunner </a:t>
            </a:r>
            <a:r>
              <a:rPr lang="en-US" dirty="0" err="1"/>
              <a:t>Farneback's</a:t>
            </a:r>
            <a:r>
              <a:rPr lang="en-US" dirty="0"/>
              <a:t> algorithm from OpenCV </a:t>
            </a:r>
            <a:r>
              <a:rPr lang="en-US" dirty="0" err="1"/>
              <a:t>libraray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B731A-7351-4A4D-BDD4-1399A464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3A863D-DE1A-4F2A-8971-F18B22135A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57" y="1175045"/>
            <a:ext cx="3888411" cy="180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F2111-5F05-4C14-881A-B4DE88F8094B}"/>
              </a:ext>
            </a:extLst>
          </p:cNvPr>
          <p:cNvSpPr txBox="1"/>
          <p:nvPr/>
        </p:nvSpPr>
        <p:spPr>
          <a:xfrm>
            <a:off x="6544945" y="3133724"/>
            <a:ext cx="554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optical flow vector of a moving object in a video sequence.</a:t>
            </a:r>
          </a:p>
          <a:p>
            <a:r>
              <a:rPr lang="en-US" dirty="0">
                <a:hlinkClick r:id="rId3"/>
              </a:rPr>
              <a:t>https://en.wikipedia.org/wiki/Optical_flow</a:t>
            </a:r>
            <a:endParaRPr lang="en-US" dirty="0"/>
          </a:p>
        </p:txBody>
      </p:sp>
      <p:pic>
        <p:nvPicPr>
          <p:cNvPr id="1026" name="Picture 2" descr="Optical flow problem">
            <a:extLst>
              <a:ext uri="{FF2B5EF4-FFF2-40B4-BE49-F238E27FC236}">
                <a16:creationId xmlns:a16="http://schemas.microsoft.com/office/drawing/2014/main" id="{CC0E4C95-9341-4068-86AD-C132A005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45" y="4170758"/>
            <a:ext cx="5183048" cy="2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A422C5-541B-4547-A4D7-DECDCA5FF153}"/>
              </a:ext>
            </a:extLst>
          </p:cNvPr>
          <p:cNvSpPr/>
          <p:nvPr/>
        </p:nvSpPr>
        <p:spPr>
          <a:xfrm>
            <a:off x="7117967" y="6233992"/>
            <a:ext cx="4037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https://nanonets.com/blog/optical-flow/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95506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746</Words>
  <Application>Microsoft Office PowerPoint</Application>
  <PresentationFormat>Widescreen</PresentationFormat>
  <Paragraphs>116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Baskerville Old Face</vt:lpstr>
      <vt:lpstr>Calibri</vt:lpstr>
      <vt:lpstr>Century</vt:lpstr>
      <vt:lpstr>Roboto</vt:lpstr>
      <vt:lpstr>Times New Roman</vt:lpstr>
      <vt:lpstr>NPP_FOR</vt:lpstr>
      <vt:lpstr>  Improving GEO-GEO Inter-calibration  with Parallax Correction  </vt:lpstr>
      <vt:lpstr>Background </vt:lpstr>
      <vt:lpstr> GEO-GEO Satellite Pairs ABI-like Instruments  </vt:lpstr>
      <vt:lpstr>GOES16 vs GOES17</vt:lpstr>
      <vt:lpstr>Parallax Effects  </vt:lpstr>
      <vt:lpstr>Shifted Pixels Due to Parallax Effects</vt:lpstr>
      <vt:lpstr>Parallax Effects will be Doubled  for GEO-GEO Inter-Calibration </vt:lpstr>
      <vt:lpstr>Parallax Effect </vt:lpstr>
      <vt:lpstr>Can we calculate pixel displacement  from two images? </vt:lpstr>
      <vt:lpstr>Optical Flow due to Target Moving</vt:lpstr>
      <vt:lpstr>Optical Flow Due to Different Perspective </vt:lpstr>
      <vt:lpstr>BT Scatter BT Plot With vs Without Parallax Corraction</vt:lpstr>
      <vt:lpstr>Flowchart for GEO-GEO collocation</vt:lpstr>
      <vt:lpstr>Conclusion Remarks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Improving GEO-GEO Inter-calibration  with Parallax Correction  </dc:title>
  <dc:creator>asus</dc:creator>
  <cp:lastModifiedBy>Likun Wang</cp:lastModifiedBy>
  <cp:revision>98</cp:revision>
  <dcterms:created xsi:type="dcterms:W3CDTF">2020-06-23T03:23:47Z</dcterms:created>
  <dcterms:modified xsi:type="dcterms:W3CDTF">2023-02-28T19:22:09Z</dcterms:modified>
</cp:coreProperties>
</file>