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autoCompressPictures="0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93" r:id="rId4"/>
    <p:sldId id="294" r:id="rId5"/>
    <p:sldId id="291" r:id="rId6"/>
    <p:sldId id="292" r:id="rId7"/>
    <p:sldId id="295" r:id="rId8"/>
    <p:sldId id="286" r:id="rId9"/>
    <p:sldId id="285" r:id="rId10"/>
    <p:sldId id="297" r:id="rId11"/>
    <p:sldId id="281" r:id="rId12"/>
    <p:sldId id="273" r:id="rId13"/>
    <p:sldId id="29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144"/>
    <p:restoredTop sz="95940"/>
  </p:normalViewPr>
  <p:slideViewPr>
    <p:cSldViewPr snapToGrid="0">
      <p:cViewPr varScale="1">
        <p:scale>
          <a:sx n="71" d="100"/>
          <a:sy n="71" d="100"/>
        </p:scale>
        <p:origin x="200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E5300-AA55-1641-9650-AD55C8F42D1C}" type="datetimeFigureOut">
              <a:rPr lang="en-DE" smtClean="0"/>
              <a:t>24.02.23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BA011-DE65-7F41-8B72-080B8914D41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54082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ABA011-DE65-7F41-8B72-080B8914D413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3293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tif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2543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7FD72D0A-80E6-DA47-98AF-A56F09EEF85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7" y="5659655"/>
            <a:ext cx="2553100" cy="10212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5C0CB1-FB1F-F3AA-1F7E-EA21A453C4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33280" y="6170275"/>
            <a:ext cx="1655545" cy="619967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1B86CA0-AC9F-B12E-2799-172E06858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3/1/2023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8A219ADC-A14B-071A-ABA0-6F6021EB3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                                                                   GSICS Annual Meeting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98BA35D-6880-3429-674C-2A578EEA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6C4D-D9BE-BB7D-45D0-8DFB191A4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A1195-658F-E064-A50E-EEFE5DE25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24CEA6-0179-C42B-0B25-A06BB4726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DC7426-84DF-12FB-389F-2FCEEAB88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963756-3C84-8FC3-19FD-0C9E7D03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0973935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754AD-18E8-5EAB-853B-AE85E9DCC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AEC4E7-93ED-8B9D-C27F-E4A60F2945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EB9BA-96B6-ED04-B1B1-86E9E72E0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68D70-CB05-B794-6C79-9FF9405BF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461CB-330D-D670-84BE-860D0C9A2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086129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1786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Der </a:t>
            </a:r>
            <a:r>
              <a:rPr lang="en-GB" dirty="0" err="1"/>
              <a:t>mond</a:t>
            </a:r>
            <a:r>
              <a:rPr lang="en-GB" dirty="0"/>
              <a:t>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referenz</a:t>
            </a:r>
            <a:r>
              <a:rPr lang="en-GB" dirty="0"/>
              <a:t> für </a:t>
            </a:r>
            <a:r>
              <a:rPr lang="en-GB" dirty="0" err="1"/>
              <a:t>klimadaten</a:t>
            </a:r>
            <a:r>
              <a:rPr lang="en-GB" dirty="0"/>
              <a:t> von </a:t>
            </a:r>
            <a:r>
              <a:rPr lang="en-GB" dirty="0" err="1"/>
              <a:t>mikrowelleninstrumenten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AFB5E-680E-8D7E-6DE9-3729F3FD9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EB6349-3686-D0FF-3348-A687994CF2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4BD2D5-D699-58D5-02FD-42767486A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F7E66-96C6-5352-CC24-313721D28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3AC43C-813A-0E6C-E665-4BCC2ED4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81937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F0CDD-3081-F387-2E9B-5681B6F9F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D2CB8-BE74-657E-B547-39AC6A5B8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1BDE1-4511-2AFD-B6A2-07549BDB5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1EA22-51B9-E743-3691-5D217A64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92CDC-5349-F273-655D-356D00D3A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04FF8-2402-3CE3-04DA-32DF52C99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805615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09F69-00D5-F6DA-AFA4-D08247B48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DC61E-CAA2-5201-485F-E14C68C333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039911-AEEB-9820-E1F4-628CCECCD9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05F273-3C3F-39A4-332D-4DD15EFFB1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D9E4A1-5731-E0E0-E2E7-2B570215B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A751AA8-2BF9-C06C-8671-3A04E56B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7AED27-8D50-9AD4-F0C5-02EC3A0F1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94C3CD-77CB-58D0-2756-D4880709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00280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21112-4FFC-FBE2-887A-7D2FCE7C5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872216-CD6E-3C26-DA84-3C71262EF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D3B70-C09A-651D-EFF7-0F7B3B95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354CE2-8FD0-7E42-DC52-CED836F91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0609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B73596-1782-B4F8-9E75-1FE65CFF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D507ED-2711-CCE8-7C54-57ADF4C08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48C61-5888-CA4A-FA8E-560B30EF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69577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BC818-B3A5-0F03-80A4-B6644BFB6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46DB4-14E5-1E62-5EC2-044B4630E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C9C4ED-8AA5-9918-565E-22964C4412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B1EC0-A8FE-6C12-DCB4-895055ADB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FF516-17AA-519C-1C55-5BAD94EE6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78146-1446-DD23-4E28-79A25B8B1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14458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1D91-908B-88B9-697A-2C2B9C2E7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B6EE2F-648E-478A-173A-E29663243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5FE38-68AC-F4BD-2D78-22D4E79A0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AABCA1-80EC-A12C-0EC0-146AEF48B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9CE2F-3AB6-AB5B-63EB-9193FF6B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BA9822-81DE-3E13-0DA4-9EF7385EC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331445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09B7C-4093-0D06-8274-A1E86207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CBB71-968E-1462-4663-1A7AC818C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55D7C-B283-B10E-AACF-57F35F7F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FC78A-9820-D696-EC1A-D566B5E0E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6AC9A-AFE8-EE80-ABC8-E6581BA1B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517696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7E83C-B2C5-6504-CDF7-6ABA1C83D2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29E51-A0BF-20E6-F9E4-26005562B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6CD68-3D71-4DA0-0C69-2174583BF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C83D2-DC99-7962-CF81-3E0873895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8A169-D892-AC21-C33B-C9AB00E5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4579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rgbClr val="002060"/>
            </a:gs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61000">
              <a:srgbClr val="002060"/>
            </a:gs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6EC72F-1426-46C4-40EF-29926C430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D120C3-69D5-87F7-459B-48586BF3D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046A14-B9A9-EFCD-3D4B-777C8C0619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12/8/22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18C429-4AE8-1201-3A67-CAC811856B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GSICS IR Subgroup Web Meeting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AE120-4C64-9A94-39A7-F68EAE07BF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E65BFD-53E4-BE4D-8F62-7ECB50B33678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10942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D5E4C-C30F-FC49-3210-50BE606B3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652" y="1964267"/>
            <a:ext cx="10613473" cy="2421464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Helvetica" pitchFamily="2" charset="0"/>
              </a:rPr>
              <a:t>Validation of a model of the disk-integrated lunar radiance in the thermal </a:t>
            </a:r>
            <a:r>
              <a:rPr lang="en-GB" dirty="0" err="1">
                <a:solidFill>
                  <a:srgbClr val="FFC000"/>
                </a:solidFill>
                <a:latin typeface="Helvetica" pitchFamily="2" charset="0"/>
              </a:rPr>
              <a:t>ir</a:t>
            </a:r>
            <a:r>
              <a:rPr lang="en-GB" dirty="0">
                <a:solidFill>
                  <a:srgbClr val="FFC000"/>
                </a:solidFill>
                <a:latin typeface="Helvetica" pitchFamily="2" charset="0"/>
              </a:rPr>
              <a:t> channels </a:t>
            </a:r>
            <a:r>
              <a:rPr lang="en-DE" dirty="0">
                <a:solidFill>
                  <a:srgbClr val="FFC000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4977E8-8639-2C38-D295-C71CD9709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633103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FFFF00"/>
                </a:solidFill>
              </a:rPr>
              <a:t>Presenter: M</a:t>
            </a:r>
            <a:r>
              <a:rPr lang="en-DE" dirty="0">
                <a:solidFill>
                  <a:srgbClr val="FFFF00"/>
                </a:solidFill>
              </a:rPr>
              <a:t>artin burgdorf, universität hamburg</a:t>
            </a:r>
          </a:p>
          <a:p>
            <a:r>
              <a:rPr lang="en-DE" dirty="0"/>
              <a:t>CrIS observations of Moon: yong cheN, nOOA</a:t>
            </a:r>
          </a:p>
          <a:p>
            <a:r>
              <a:rPr lang="en-DE" dirty="0"/>
              <a:t>Model of moon: Thomas Müller, MPI extraterrestrische physik</a:t>
            </a:r>
          </a:p>
          <a:p>
            <a:r>
              <a:rPr lang="en-DE" dirty="0"/>
              <a:t>HIRS observations of Moon: constanze seibert, esa</a:t>
            </a:r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43683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DC2-4DD0-8590-75A9-56FFCC498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14218"/>
            <a:ext cx="10131425" cy="791538"/>
          </a:xfrm>
        </p:spPr>
        <p:txBody>
          <a:bodyPr>
            <a:noAutofit/>
          </a:bodyPr>
          <a:lstStyle/>
          <a:p>
            <a:r>
              <a:rPr lang="en-GB" dirty="0">
                <a:solidFill>
                  <a:srgbClr val="FFC000"/>
                </a:solidFill>
              </a:rPr>
              <a:t>CR</a:t>
            </a:r>
            <a:r>
              <a:rPr lang="en-GB" dirty="0"/>
              <a:t>OSS-TRACK </a:t>
            </a:r>
            <a:r>
              <a:rPr lang="en-GB" dirty="0">
                <a:solidFill>
                  <a:srgbClr val="FFC000"/>
                </a:solidFill>
              </a:rPr>
              <a:t>I</a:t>
            </a:r>
            <a:r>
              <a:rPr lang="en-GB" dirty="0"/>
              <a:t>NFRARED </a:t>
            </a:r>
            <a:r>
              <a:rPr lang="en-GB" dirty="0">
                <a:solidFill>
                  <a:srgbClr val="FFC000"/>
                </a:solidFill>
              </a:rPr>
              <a:t>S</a:t>
            </a:r>
            <a:r>
              <a:rPr lang="en-GB" dirty="0"/>
              <a:t>OUNDER SCAN PATTERNS</a:t>
            </a:r>
            <a:endParaRPr lang="en-DE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F488419F-9A88-CCA6-AEDB-6F98FF921D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4819"/>
          <a:stretch>
            <a:fillRect/>
          </a:stretch>
        </p:blipFill>
        <p:spPr bwMode="auto">
          <a:xfrm>
            <a:off x="1242162" y="639922"/>
            <a:ext cx="8797227" cy="3649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6623D-B4C3-182B-848D-2EA68B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F6E70-C674-A478-8EB1-2DD6B82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02140" y="5870575"/>
            <a:ext cx="6511319" cy="377825"/>
          </a:xfrm>
        </p:spPr>
        <p:txBody>
          <a:bodyPr/>
          <a:lstStyle/>
          <a:p>
            <a:r>
              <a:rPr lang="en-US" dirty="0"/>
              <a:t>GSICS IR Subgroup Web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8E468-F3D1-6216-2F81-26F3C60B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046DB2-FBE7-117D-358B-622CC4B9F7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2BFCAD-0472-ECFE-8039-BB078E12A14B}"/>
                  </a:ext>
                </a:extLst>
              </p:cNvPr>
              <p:cNvSpPr txBox="1"/>
              <p:nvPr/>
            </p:nvSpPr>
            <p:spPr>
              <a:xfrm>
                <a:off x="1242162" y="4393247"/>
                <a:ext cx="7437120" cy="1477328"/>
              </a:xfrm>
              <a:prstGeom prst="rect">
                <a:avLst/>
              </a:prstGeom>
              <a:solidFill>
                <a:schemeClr val="accent1">
                  <a:alpha val="58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buFontTx/>
                  <a:buChar char="-"/>
                </a:pPr>
                <a:r>
                  <a:rPr lang="en-US" dirty="0"/>
                  <a:t>  9 FOVs with 2 sweep directions.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  The 9 FOVs form one FOR.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  3 wavenumber ranges: 650 – 1095 cm</a:t>
                </a:r>
                <a:r>
                  <a:rPr lang="en-US" baseline="30000" dirty="0"/>
                  <a:t>-1</a:t>
                </a:r>
                <a:r>
                  <a:rPr lang="en-US" dirty="0"/>
                  <a:t>, 1210 – 1750 cm</a:t>
                </a:r>
                <a:r>
                  <a:rPr lang="en-US" baseline="30000" dirty="0"/>
                  <a:t>-1</a:t>
                </a:r>
                <a:r>
                  <a:rPr lang="en-US" dirty="0"/>
                  <a:t>, 2155 – 2550 cm</a:t>
                </a:r>
                <a:r>
                  <a:rPr lang="en-US" baseline="30000" dirty="0"/>
                  <a:t>-1</a:t>
                </a:r>
                <a:endParaRPr lang="en-US" dirty="0"/>
              </a:p>
              <a:p>
                <a:pPr>
                  <a:buFontTx/>
                  <a:buChar char="-"/>
                </a:pPr>
                <a:r>
                  <a:rPr lang="en-US" dirty="0"/>
                  <a:t>  3 x 3 14 km (0.96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IFOV, sampling distance: 16 km.</a:t>
                </a:r>
              </a:p>
              <a:p>
                <a:pPr>
                  <a:buFontTx/>
                  <a:buChar char="-"/>
                </a:pPr>
                <a:r>
                  <a:rPr lang="en-US" dirty="0"/>
                  <a:t>  A typical </a:t>
                </a:r>
                <a:r>
                  <a:rPr lang="en-US" dirty="0" err="1"/>
                  <a:t>CrIS</a:t>
                </a:r>
                <a:r>
                  <a:rPr lang="en-US" dirty="0"/>
                  <a:t> lunar event has several observations in two to four FOVs.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E2BFCAD-0472-ECFE-8039-BB078E12A1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162" y="4393247"/>
                <a:ext cx="7437120" cy="1477328"/>
              </a:xfrm>
              <a:prstGeom prst="rect">
                <a:avLst/>
              </a:prstGeom>
              <a:blipFill>
                <a:blip r:embed="rId4"/>
                <a:stretch>
                  <a:fillRect l="-681" t="-2564" b="-5128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FCD385E-12BF-30C0-6337-0C06724BE4A2}"/>
              </a:ext>
            </a:extLst>
          </p:cNvPr>
          <p:cNvSpPr txBox="1"/>
          <p:nvPr/>
        </p:nvSpPr>
        <p:spPr>
          <a:xfrm>
            <a:off x="9425531" y="4393247"/>
            <a:ext cx="2783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Yong Han et al. (2014)</a:t>
            </a:r>
          </a:p>
        </p:txBody>
      </p:sp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317C1D99-BD2A-6C99-F1A5-D3A8334C97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178"/>
            <a:ext cx="1884557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85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DC2-4DD0-8590-75A9-56FFCC49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Lunar flux density measured with </a:t>
            </a:r>
            <a:r>
              <a:rPr lang="en-GB" dirty="0" err="1"/>
              <a:t>cris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EDE29-469B-2AC1-4E17-2B32A4B9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526" y="1876926"/>
            <a:ext cx="4998436" cy="917603"/>
          </a:xfrm>
        </p:spPr>
        <p:txBody>
          <a:bodyPr>
            <a:normAutofit fontScale="25000" lnSpcReduction="20000"/>
          </a:bodyPr>
          <a:lstStyle/>
          <a:p>
            <a:endParaRPr lang="en-DE" dirty="0">
              <a:solidFill>
                <a:schemeClr val="tx1"/>
              </a:solidFill>
            </a:endParaRPr>
          </a:p>
          <a:p>
            <a:r>
              <a:rPr lang="en-DE" sz="9600" dirty="0">
                <a:solidFill>
                  <a:schemeClr val="tx1"/>
                </a:solidFill>
              </a:rPr>
              <a:t>Wiggles in LW (interference?), Christiansen Feature in MW?  </a:t>
            </a:r>
          </a:p>
        </p:txBody>
      </p:sp>
      <p:pic>
        <p:nvPicPr>
          <p:cNvPr id="26" name="Content Placeholder 25" descr="Chart, line chart&#10;&#10;Description automatically generated">
            <a:extLst>
              <a:ext uri="{FF2B5EF4-FFF2-40B4-BE49-F238E27FC236}">
                <a16:creationId xmlns:a16="http://schemas.microsoft.com/office/drawing/2014/main" id="{7C961F57-85E1-FF82-E76A-A14122589C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7192" y="2870200"/>
            <a:ext cx="3894666" cy="29210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DFF6FD-7E5A-5593-67F7-0FDAD6C6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1223" cy="576262"/>
          </a:xfrm>
        </p:spPr>
        <p:txBody>
          <a:bodyPr/>
          <a:lstStyle/>
          <a:p>
            <a:r>
              <a:rPr lang="en-DE" sz="2400" dirty="0"/>
              <a:t>Flux received depends on diameter, distance, and phase angle</a:t>
            </a:r>
          </a:p>
        </p:txBody>
      </p:sp>
      <p:pic>
        <p:nvPicPr>
          <p:cNvPr id="28" name="Content Placeholder 27" descr="Chart, line chart&#10;&#10;Description automatically generated">
            <a:extLst>
              <a:ext uri="{FF2B5EF4-FFF2-40B4-BE49-F238E27FC236}">
                <a16:creationId xmlns:a16="http://schemas.microsoft.com/office/drawing/2014/main" id="{0D56EA7F-4348-222C-116E-77C9BA58B25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73548" y="2870200"/>
            <a:ext cx="3894666" cy="2921000"/>
          </a:xfrm>
        </p:spPr>
      </p:pic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6623D-B4C3-182B-848D-2EA68B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F6E70-C674-A478-8EB1-2DD6B82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8E468-F3D1-6216-2F81-26F3C60B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EC445-6358-F531-3C54-CFB3C73F550C}"/>
              </a:ext>
            </a:extLst>
          </p:cNvPr>
          <p:cNvSpPr txBox="1"/>
          <p:nvPr/>
        </p:nvSpPr>
        <p:spPr>
          <a:xfrm>
            <a:off x="7423726" y="5532844"/>
            <a:ext cx="15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Salisbury et al. (1997)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0A6F2-4AF7-9154-AD7C-A8AC3359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5" name="Picture 4" descr="logo.png">
            <a:extLst>
              <a:ext uri="{FF2B5EF4-FFF2-40B4-BE49-F238E27FC236}">
                <a16:creationId xmlns:a16="http://schemas.microsoft.com/office/drawing/2014/main" id="{2BFE8F40-CAC3-70FD-300C-E1A0BFD69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787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BEE12B5-759F-C22B-631C-92291757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70" y="504079"/>
            <a:ext cx="3680885" cy="1285875"/>
          </a:xfrm>
          <a:noFill/>
        </p:spPr>
        <p:txBody>
          <a:bodyPr/>
          <a:lstStyle/>
          <a:p>
            <a:r>
              <a:rPr lang="en-GB" dirty="0">
                <a:solidFill>
                  <a:srgbClr val="FFFF00"/>
                </a:solidFill>
              </a:rPr>
              <a:t>M</a:t>
            </a:r>
            <a:r>
              <a:rPr lang="en-DE" dirty="0">
                <a:solidFill>
                  <a:srgbClr val="FFFF00"/>
                </a:solidFill>
              </a:rPr>
              <a:t>ercury and venus with ahi at 11.2 microns</a:t>
            </a:r>
            <a:endParaRPr lang="en-DE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88E768A-6316-60B3-5F4E-F9A509B906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0050" y="2157412"/>
            <a:ext cx="3966635" cy="357187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300" dirty="0"/>
              <a:t>Mercury smaller than pixel =&gt; gaps/overlaps relevant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300" dirty="0"/>
              <a:t>Venus larger than AHI pixel, but has atmosphere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300" dirty="0"/>
              <a:t>Use Venus for inter-calibration (differences)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DE" sz="2300" dirty="0"/>
              <a:t>SEVIRI with Moon for cross-calibration and model tuning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23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sz="160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1DAF9-F7B0-EA85-F928-DBA5BCB6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3387F-D2C9-4A23-47C2-63F8679F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526F-B6DA-CFF2-6367-00A97720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B99F3-BC3F-BE27-3FFA-2246D8A3E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365BB16C-0B91-A9A4-4834-91857BF9E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8FFAF7-8850-E1F0-339A-F3F79A82AF54}"/>
              </a:ext>
            </a:extLst>
          </p:cNvPr>
          <p:cNvSpPr txBox="1"/>
          <p:nvPr/>
        </p:nvSpPr>
        <p:spPr>
          <a:xfrm>
            <a:off x="9103658" y="5076309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Nishiyama et al., (2022)</a:t>
            </a:r>
          </a:p>
        </p:txBody>
      </p:sp>
      <p:pic>
        <p:nvPicPr>
          <p:cNvPr id="12" name="Content Placeholder 11" descr="Chart&#10;&#10;Description automatically generated">
            <a:extLst>
              <a:ext uri="{FF2B5EF4-FFF2-40B4-BE49-F238E27FC236}">
                <a16:creationId xmlns:a16="http://schemas.microsoft.com/office/drawing/2014/main" id="{FB4A1EEB-C708-DCB2-D8B5-9D83A4626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4648199" y="1504434"/>
            <a:ext cx="7272153" cy="3571875"/>
          </a:xfrm>
        </p:spPr>
      </p:pic>
    </p:spTree>
    <p:extLst>
      <p:ext uri="{BB962C8B-B14F-4D97-AF65-F5344CB8AC3E}">
        <p14:creationId xmlns:p14="http://schemas.microsoft.com/office/powerpoint/2010/main" val="1891931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55378D-D76E-385A-6083-FCE84083F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Introduction </a:t>
            </a:r>
            <a:endParaRPr lang="en-DE" dirty="0">
              <a:solidFill>
                <a:srgbClr val="FFF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62DD441-1153-D7F5-FCF5-9126E27402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DE" sz="2400" dirty="0"/>
              <a:t>Recently models of spectral irradiance of the Moon in vis. </a:t>
            </a:r>
            <a:r>
              <a:rPr lang="en-GB" sz="2400" dirty="0"/>
              <a:t>A</a:t>
            </a:r>
            <a:r>
              <a:rPr lang="en-DE" sz="2400" dirty="0"/>
              <a:t>nd MW spectral range were presented (Kieffer, 2022, Yang &amp; Burgdorf, 2022)</a:t>
            </a:r>
          </a:p>
          <a:p>
            <a:r>
              <a:rPr lang="en-DE" sz="2400" dirty="0"/>
              <a:t>To be complemented with a model for the thermal infrared (Müller et al., 2021)</a:t>
            </a:r>
          </a:p>
          <a:p>
            <a:r>
              <a:rPr lang="en-DE" sz="2400" dirty="0"/>
              <a:t>Many disk-integrated infrared observations of the Moon became available</a:t>
            </a:r>
          </a:p>
          <a:p>
            <a:r>
              <a:rPr lang="en-DE" sz="2400" dirty="0"/>
              <a:t>What use for (inter-)calibration offers such a model?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CA58D-FDD1-56CB-93A9-F7910A6FD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D8618-BCCC-2DDE-22E1-CEF8DE6D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757" y="5860208"/>
            <a:ext cx="7827659" cy="377825"/>
          </a:xfrm>
        </p:spPr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A232F-22F1-D9F1-5044-A5A7BDF1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1A1DF5C-087C-646F-EB42-80530FE505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3" name="Picture 2" descr="logo.png">
            <a:extLst>
              <a:ext uri="{FF2B5EF4-FFF2-40B4-BE49-F238E27FC236}">
                <a16:creationId xmlns:a16="http://schemas.microsoft.com/office/drawing/2014/main" id="{68934609-BD23-4743-0A2A-598137E001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178"/>
            <a:ext cx="1884557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173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C59A8-CA85-B908-07F1-2D6550241E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>
                <a:solidFill>
                  <a:srgbClr val="FFFF00"/>
                </a:solidFill>
              </a:rPr>
              <a:t>Available infrared observations of the moon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FE3E3-F0A5-B4C0-8BDA-1E5C9A603B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r>
                  <a:rPr lang="en-DE" sz="2400" dirty="0"/>
                  <a:t>Thousands of </a:t>
                </a:r>
                <a:r>
                  <a:rPr lang="en-DE" sz="2400" i="1" dirty="0"/>
                  <a:t>spectra</a:t>
                </a:r>
                <a:r>
                  <a:rPr lang="en-DE" sz="2400" dirty="0"/>
                  <a:t> with CrIS on SNPP and NOAA-20 (3.9 - 4.6</a:t>
                </a:r>
                <a14:m>
                  <m:oMath xmlns:m="http://schemas.openxmlformats.org/officeDocument/2006/math">
                    <m:r>
                      <a:rPr lang="en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DE" sz="2400" dirty="0"/>
                  <a:t>, 5.7 – 8.3</a:t>
                </a:r>
                <a14:m>
                  <m:oMath xmlns:m="http://schemas.openxmlformats.org/officeDocument/2006/math">
                    <m:r>
                      <a:rPr lang="en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DE" sz="2400" dirty="0"/>
                  <a:t>, 9.1 – 15.4</a:t>
                </a:r>
                <a14:m>
                  <m:oMath xmlns:m="http://schemas.openxmlformats.org/officeDocument/2006/math">
                    <m:r>
                      <a:rPr lang="en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DE" sz="2400" dirty="0"/>
                  <a:t>)</a:t>
                </a:r>
              </a:p>
              <a:p>
                <a:r>
                  <a:rPr lang="en-DE" sz="2400" dirty="0"/>
                  <a:t>123 </a:t>
                </a:r>
                <a:r>
                  <a:rPr lang="en-DE" sz="2400" i="1" dirty="0"/>
                  <a:t>photometric</a:t>
                </a:r>
                <a:r>
                  <a:rPr lang="en-DE" sz="2400" dirty="0"/>
                  <a:t> observations with HIRS on 18 satellites (3.8 - 15</a:t>
                </a:r>
                <a14:m>
                  <m:oMath xmlns:m="http://schemas.openxmlformats.org/officeDocument/2006/math">
                    <m:r>
                      <a:rPr lang="en-DE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DE" sz="2400" dirty="0"/>
                  <a:t>, Seibert 2022, master thesis)</a:t>
                </a:r>
              </a:p>
              <a:p>
                <a:r>
                  <a:rPr lang="en-DE" sz="2400" dirty="0"/>
                  <a:t>248 events with more than half part of the Moon in AHI (Nishiyama et al., 2022)</a:t>
                </a:r>
              </a:p>
              <a:p>
                <a:r>
                  <a:rPr lang="en-DE" sz="2400" dirty="0"/>
                  <a:t>Many events with the whole Moon in SEVIRI</a:t>
                </a:r>
              </a:p>
              <a:p>
                <a:r>
                  <a:rPr lang="en-DE" sz="2400" dirty="0"/>
                  <a:t>Observations with IASI…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3FE3E3-F0A5-B4C0-8BDA-1E5C9A603B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77" b="-1730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C1953-A82F-102B-644C-E17DBA150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91C34-39AF-0D0C-91B7-D5F5224F1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757" y="5860208"/>
            <a:ext cx="7827659" cy="377825"/>
          </a:xfrm>
        </p:spPr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359BA2-2B54-D709-CCAF-BF0266BD8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3CAC6D-5968-F6AD-7DA9-DF9CCFD774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8" name="Picture 7" descr="logo.png">
            <a:extLst>
              <a:ext uri="{FF2B5EF4-FFF2-40B4-BE49-F238E27FC236}">
                <a16:creationId xmlns:a16="http://schemas.microsoft.com/office/drawing/2014/main" id="{9F81E865-5096-09E0-A46B-ECA8DA9AD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4178"/>
            <a:ext cx="1884557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01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DC2-4DD0-8590-75A9-56FFCC49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Lunar radiance – division by solid angle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EDE29-469B-2AC1-4E17-2B32A4B9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218267"/>
            <a:ext cx="5275162" cy="576262"/>
          </a:xfrm>
        </p:spPr>
        <p:txBody>
          <a:bodyPr>
            <a:normAutofit fontScale="25000" lnSpcReduction="20000"/>
          </a:bodyPr>
          <a:lstStyle/>
          <a:p>
            <a:endParaRPr lang="en-DE" dirty="0">
              <a:solidFill>
                <a:schemeClr val="tx1"/>
              </a:solidFill>
            </a:endParaRPr>
          </a:p>
          <a:p>
            <a:r>
              <a:rPr lang="en-DE" sz="9600" dirty="0">
                <a:solidFill>
                  <a:schemeClr val="tx1"/>
                </a:solidFill>
              </a:rPr>
              <a:t>Data missing for MW, similar phase angle</a:t>
            </a:r>
          </a:p>
        </p:txBody>
      </p:sp>
      <p:pic>
        <p:nvPicPr>
          <p:cNvPr id="17" name="Content Placeholder 16" descr="Chart, line chart&#10;&#10;Description automatically generated">
            <a:extLst>
              <a:ext uri="{FF2B5EF4-FFF2-40B4-BE49-F238E27FC236}">
                <a16:creationId xmlns:a16="http://schemas.microsoft.com/office/drawing/2014/main" id="{C1371D9F-ED10-6B61-3FB8-34D96C48D9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37192" y="2870200"/>
            <a:ext cx="3894666" cy="29210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DFF6FD-7E5A-5593-67F7-0FDAD6C6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4" y="2226734"/>
            <a:ext cx="5037218" cy="576262"/>
          </a:xfrm>
        </p:spPr>
        <p:txBody>
          <a:bodyPr/>
          <a:lstStyle/>
          <a:p>
            <a:r>
              <a:rPr lang="en-DE" sz="2400" dirty="0"/>
              <a:t>… but different observing time matters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6623D-B4C3-182B-848D-2EA68B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F6E70-C674-A478-8EB1-2DD6B82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8E468-F3D1-6216-2F81-26F3C60B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EC445-6358-F531-3C54-CFB3C73F550C}"/>
              </a:ext>
            </a:extLst>
          </p:cNvPr>
          <p:cNvSpPr txBox="1"/>
          <p:nvPr/>
        </p:nvSpPr>
        <p:spPr>
          <a:xfrm>
            <a:off x="7423726" y="5532844"/>
            <a:ext cx="15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Salisbury et al. (1997)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0A6F2-4AF7-9154-AD7C-A8AC3359F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5" name="Picture 4" descr="logo.png">
            <a:extLst>
              <a:ext uri="{FF2B5EF4-FFF2-40B4-BE49-F238E27FC236}">
                <a16:creationId xmlns:a16="http://schemas.microsoft.com/office/drawing/2014/main" id="{2BFE8F40-CAC3-70FD-300C-E1A0BFD699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  <p:pic>
        <p:nvPicPr>
          <p:cNvPr id="13" name="Content Placeholder 12" descr="Chart, line chart, histogram&#10;&#10;Description automatically generated">
            <a:extLst>
              <a:ext uri="{FF2B5EF4-FFF2-40B4-BE49-F238E27FC236}">
                <a16:creationId xmlns:a16="http://schemas.microsoft.com/office/drawing/2014/main" id="{D8DC485E-61CE-C90F-219F-475291E5040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5"/>
          <a:stretch>
            <a:fillRect/>
          </a:stretch>
        </p:blipFill>
        <p:spPr>
          <a:xfrm>
            <a:off x="6373548" y="2870200"/>
            <a:ext cx="3894666" cy="2921000"/>
          </a:xfrm>
        </p:spPr>
      </p:pic>
    </p:spTree>
    <p:extLst>
      <p:ext uri="{BB962C8B-B14F-4D97-AF65-F5344CB8AC3E}">
        <p14:creationId xmlns:p14="http://schemas.microsoft.com/office/powerpoint/2010/main" val="6019463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3CDC2-4DD0-8590-75A9-56FFCC498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dirty="0"/>
              <a:t>Comparison of </a:t>
            </a:r>
            <a:r>
              <a:rPr lang="en-GB" dirty="0" err="1"/>
              <a:t>cris</a:t>
            </a:r>
            <a:r>
              <a:rPr lang="en-GB" dirty="0"/>
              <a:t> with model </a:t>
            </a:r>
            <a:endParaRPr lang="en-D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8EDE29-469B-2AC1-4E17-2B32A4B9B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37192" y="2218267"/>
            <a:ext cx="4650262" cy="576262"/>
          </a:xfrm>
        </p:spPr>
        <p:txBody>
          <a:bodyPr>
            <a:normAutofit fontScale="25000" lnSpcReduction="20000"/>
          </a:bodyPr>
          <a:lstStyle/>
          <a:p>
            <a:endParaRPr lang="en-DE" dirty="0">
              <a:solidFill>
                <a:schemeClr val="tx1"/>
              </a:solidFill>
            </a:endParaRPr>
          </a:p>
          <a:p>
            <a:r>
              <a:rPr lang="en-DE" sz="9600" dirty="0"/>
              <a:t>Are features real? Not relevant for stability </a:t>
            </a:r>
            <a:r>
              <a:rPr lang="en-DE" sz="9600" dirty="0">
                <a:solidFill>
                  <a:schemeClr val="tx1"/>
                </a:solidFill>
              </a:rPr>
              <a:t>  </a:t>
            </a:r>
          </a:p>
        </p:txBody>
      </p:sp>
      <p:pic>
        <p:nvPicPr>
          <p:cNvPr id="16" name="Content Placeholder 15" descr="Chart, line chart&#10;&#10;Description automatically generated">
            <a:extLst>
              <a:ext uri="{FF2B5EF4-FFF2-40B4-BE49-F238E27FC236}">
                <a16:creationId xmlns:a16="http://schemas.microsoft.com/office/drawing/2014/main" id="{CA85D066-74B4-90A1-52DC-9C6E143BC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237192" y="2870200"/>
            <a:ext cx="3894666" cy="2921000"/>
          </a:xfr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DFF6FD-7E5A-5593-67F7-0FDAD6C6EB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4548" y="2226734"/>
            <a:ext cx="4231908" cy="576262"/>
          </a:xfrm>
        </p:spPr>
        <p:txBody>
          <a:bodyPr/>
          <a:lstStyle/>
          <a:p>
            <a:r>
              <a:rPr lang="en-DE" sz="2400" dirty="0"/>
              <a:t>Modelling of reflected sunlight to be improved?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B6623D-B4C3-182B-848D-2EA68B243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8F6E70-C674-A478-8EB1-2DD6B829E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F8E468-F3D1-6216-2F81-26F3C60B6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4EC445-6358-F531-3C54-CFB3C73F550C}"/>
              </a:ext>
            </a:extLst>
          </p:cNvPr>
          <p:cNvSpPr txBox="1"/>
          <p:nvPr/>
        </p:nvSpPr>
        <p:spPr>
          <a:xfrm>
            <a:off x="7423726" y="5532844"/>
            <a:ext cx="15311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sz="1200" dirty="0"/>
              <a:t>Salisbury et al. (1997)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60A6F2-4AF7-9154-AD7C-A8AC3359FB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5" name="Picture 4" descr="logo.png">
            <a:extLst>
              <a:ext uri="{FF2B5EF4-FFF2-40B4-BE49-F238E27FC236}">
                <a16:creationId xmlns:a16="http://schemas.microsoft.com/office/drawing/2014/main" id="{2BFE8F40-CAC3-70FD-300C-E1A0BFD699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  <p:pic>
        <p:nvPicPr>
          <p:cNvPr id="13" name="Content Placeholder 12" descr="Chart, line chart&#10;&#10;Description automatically generated">
            <a:extLst>
              <a:ext uri="{FF2B5EF4-FFF2-40B4-BE49-F238E27FC236}">
                <a16:creationId xmlns:a16="http://schemas.microsoft.com/office/drawing/2014/main" id="{071B71BB-D16F-1B97-3FF4-0FA50EBAF29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6"/>
          <a:stretch>
            <a:fillRect/>
          </a:stretch>
        </p:blipFill>
        <p:spPr>
          <a:xfrm>
            <a:off x="6373548" y="2870200"/>
            <a:ext cx="3894666" cy="2921000"/>
          </a:xfrm>
        </p:spPr>
      </p:pic>
    </p:spTree>
    <p:extLst>
      <p:ext uri="{BB962C8B-B14F-4D97-AF65-F5344CB8AC3E}">
        <p14:creationId xmlns:p14="http://schemas.microsoft.com/office/powerpoint/2010/main" val="3149101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50DAEA02-174B-BCC4-F9FA-B0D52288A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R</a:t>
            </a:r>
            <a:r>
              <a:rPr lang="en-DE" dirty="0">
                <a:solidFill>
                  <a:srgbClr val="FFFF00"/>
                </a:solidFill>
              </a:rPr>
              <a:t>esults from comparing obs. </a:t>
            </a:r>
            <a:r>
              <a:rPr lang="en-GB" dirty="0">
                <a:solidFill>
                  <a:srgbClr val="FFFF00"/>
                </a:solidFill>
              </a:rPr>
              <a:t>A</a:t>
            </a:r>
            <a:r>
              <a:rPr lang="en-DE" dirty="0">
                <a:solidFill>
                  <a:srgbClr val="FFFF00"/>
                </a:solidFill>
              </a:rPr>
              <a:t>nd model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B50E263-15ED-9B9B-D944-C0585679661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DE" sz="2000" dirty="0"/>
                  <a:t>Model in good agreement with SW and MW part of spectrum </a:t>
                </a:r>
              </a:p>
              <a:p>
                <a:r>
                  <a:rPr lang="en-DE" sz="2000" dirty="0"/>
                  <a:t>The same is true for the comparison with HIRS observations (phase </a:t>
                </a:r>
                <a14:m>
                  <m:oMath xmlns:m="http://schemas.openxmlformats.org/officeDocument/2006/math">
                    <m:r>
                      <a:rPr lang="en-DE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DE" sz="2000" dirty="0"/>
                  <a:t>90</a:t>
                </a:r>
                <a14:m>
                  <m:oMath xmlns:m="http://schemas.openxmlformats.org/officeDocument/2006/math">
                    <m:r>
                      <a:rPr lang="en-DE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DE" sz="2000" dirty="0"/>
                  <a:t>, master thesis Seibert)</a:t>
                </a:r>
              </a:p>
              <a:p>
                <a:r>
                  <a:rPr lang="en-DE" sz="2000" dirty="0"/>
                  <a:t>Possible features in lunar spectrum affect only certain wavelengths</a:t>
                </a:r>
              </a:p>
              <a:p>
                <a:r>
                  <a:rPr lang="en-DE" sz="2000" dirty="0"/>
                  <a:t>Difference of OBS/MOD = 0.6% - 0.8% for observations one month apart (not LW)</a:t>
                </a:r>
              </a:p>
              <a:p>
                <a:r>
                  <a:rPr lang="en-DE" sz="2000" dirty="0"/>
                  <a:t>Difference of OBS/MOD = 1.1% for observations more than seven years apart (not LW)</a:t>
                </a:r>
              </a:p>
              <a:p>
                <a:r>
                  <a:rPr lang="en-DE" sz="2000" dirty="0"/>
                  <a:t>Uncertainty of 1% of a single spectrum, detect calibration trends of a few 10</a:t>
                </a:r>
                <a:r>
                  <a:rPr lang="en-DE" sz="2000" baseline="30000" dirty="0"/>
                  <a:t>-4</a:t>
                </a:r>
                <a:r>
                  <a:rPr lang="en-DE" sz="2000" dirty="0"/>
                  <a:t>/decade 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DE" sz="2000" dirty="0"/>
                  <a:t>10</a:t>
                </a:r>
                <a:r>
                  <a:rPr lang="en-DE" sz="2000" baseline="30000" dirty="0"/>
                  <a:t>-4 </a:t>
                </a:r>
                <a:r>
                  <a:rPr lang="en-DE" sz="2000" dirty="0"/>
                  <a:t>corresponds to 3 mK at 250 K, smaller than UTH trends</a:t>
                </a:r>
              </a:p>
            </p:txBody>
          </p:sp>
        </mc:Choice>
        <mc:Fallback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5B50E263-15ED-9B9B-D944-C0585679661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2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22FD0F-1E3F-6EF7-BE37-CAE411BAF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7B9EEE-9D35-3ABF-072F-250E3D2E5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0DA899-D5E9-4AB8-D36F-48F2E52A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3330B4-FF58-74E7-F88A-472263490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70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4BEE12B5-759F-C22B-631C-92291757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170" y="504079"/>
            <a:ext cx="3680885" cy="1285875"/>
          </a:xfrm>
          <a:noFill/>
        </p:spPr>
        <p:txBody>
          <a:bodyPr/>
          <a:lstStyle/>
          <a:p>
            <a:r>
              <a:rPr lang="en-DE" dirty="0">
                <a:solidFill>
                  <a:srgbClr val="FFFF00"/>
                </a:solidFill>
              </a:rPr>
              <a:t>Cross calibration </a:t>
            </a:r>
            <a:r>
              <a:rPr lang="en-DE" dirty="0"/>
              <a:t>with geostationary satellites?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930B58DC-3C96-4F06-E81C-BC087386E7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5246899" y="-1133207"/>
            <a:ext cx="5799930" cy="8207634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88E768A-6316-60B3-5F4E-F9A509B906DF}"/>
                  </a:ext>
                </a:extLst>
              </p:cNvPr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400050" y="2157412"/>
                <a:ext cx="3966635" cy="3571875"/>
              </a:xfrm>
            </p:spPr>
            <p:txBody>
              <a:bodyPr>
                <a:normAutofit fontScale="92500" lnSpcReduction="10000"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300" dirty="0"/>
                  <a:t>Dayside saturated, nightside poor SNR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300" dirty="0"/>
                  <a:t>Observe close to New Moon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300" dirty="0"/>
                  <a:t>Obs/Mod increases with wavenumber (model valid for phase </a:t>
                </a:r>
                <a14:m>
                  <m:oMath xmlns:m="http://schemas.openxmlformats.org/officeDocument/2006/math">
                    <m:r>
                      <a:rPr lang="en-DE" sz="23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90°</m:t>
                    </m:r>
                  </m:oMath>
                </a14:m>
                <a:r>
                  <a:rPr lang="en-DE" sz="2300" dirty="0"/>
                  <a:t>)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300" dirty="0"/>
                  <a:t>AHI has Moon always close to Earth =&gt; abs. in atm.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DE" sz="2300" dirty="0"/>
                  <a:t>Use planets instead?</a:t>
                </a:r>
                <a:endParaRPr lang="en-US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DE" sz="2300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DE" sz="1600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788E768A-6316-60B3-5F4E-F9A509B906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400050" y="2157412"/>
                <a:ext cx="3966635" cy="3571875"/>
              </a:xfrm>
              <a:blipFill>
                <a:blip r:embed="rId3"/>
                <a:stretch>
                  <a:fillRect l="-1597" t="-1767"/>
                </a:stretch>
              </a:blipFill>
            </p:spPr>
            <p:txBody>
              <a:bodyPr/>
              <a:lstStyle/>
              <a:p>
                <a:r>
                  <a:rPr lang="en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1DAF9-F7B0-EA85-F928-DBA5BCB69C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3/1/23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3387F-D2C9-4A23-47C2-63F8679F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CF526F-B6DA-CFF2-6367-00A97720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B99F3-BC3F-BE27-3FFA-2246D8A3E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6455" y="6238033"/>
            <a:ext cx="1655545" cy="619967"/>
          </a:xfrm>
          <a:prstGeom prst="rect">
            <a:avLst/>
          </a:prstGeom>
        </p:spPr>
      </p:pic>
      <p:pic>
        <p:nvPicPr>
          <p:cNvPr id="4" name="Picture 3" descr="logo.png">
            <a:extLst>
              <a:ext uri="{FF2B5EF4-FFF2-40B4-BE49-F238E27FC236}">
                <a16:creationId xmlns:a16="http://schemas.microsoft.com/office/drawing/2014/main" id="{365BB16C-0B91-A9A4-4834-91857BF9E0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B8FFAF7-8850-E1F0-339A-F3F79A82AF54}"/>
              </a:ext>
            </a:extLst>
          </p:cNvPr>
          <p:cNvSpPr txBox="1"/>
          <p:nvPr/>
        </p:nvSpPr>
        <p:spPr>
          <a:xfrm>
            <a:off x="9103658" y="5076309"/>
            <a:ext cx="2395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DE" dirty="0"/>
              <a:t>Nishiyama et al., (2022)</a:t>
            </a:r>
          </a:p>
        </p:txBody>
      </p:sp>
    </p:spTree>
    <p:extLst>
      <p:ext uri="{BB962C8B-B14F-4D97-AF65-F5344CB8AC3E}">
        <p14:creationId xmlns:p14="http://schemas.microsoft.com/office/powerpoint/2010/main" val="1121483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07E3E34-3DFB-E9A9-5002-1F1BA3312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914719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FF00"/>
                </a:solidFill>
              </a:rPr>
              <a:t>Summary and perspectives</a:t>
            </a:r>
            <a:endParaRPr lang="en-DE" dirty="0">
              <a:solidFill>
                <a:srgbClr val="FFFF00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EC00891-8E98-3346-2A36-9DE835C1B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757923"/>
            <a:ext cx="10131425" cy="4033278"/>
          </a:xfrm>
        </p:spPr>
        <p:txBody>
          <a:bodyPr>
            <a:normAutofit fontScale="92500" lnSpcReduction="20000"/>
          </a:bodyPr>
          <a:lstStyle/>
          <a:p>
            <a:r>
              <a:rPr lang="en-DE" sz="2000" dirty="0"/>
              <a:t>A model of the IR irradiance of the disk-integrated Moon is available.</a:t>
            </a:r>
          </a:p>
          <a:p>
            <a:r>
              <a:rPr lang="en-DE" sz="2000" dirty="0"/>
              <a:t>It takes distance of Moon from weather satellite and Sun, phase angle, and center of disk into account.</a:t>
            </a:r>
          </a:p>
          <a:p>
            <a:r>
              <a:rPr lang="en-GB" sz="2000" dirty="0"/>
              <a:t>A</a:t>
            </a:r>
            <a:r>
              <a:rPr lang="en-DE" sz="2000" dirty="0"/>
              <a:t>greement with observation checked with two instruments and comparable with vis and MW models.</a:t>
            </a:r>
          </a:p>
          <a:p>
            <a:r>
              <a:rPr lang="en-DE" sz="2000" dirty="0"/>
              <a:t>Well suited for stability check and comparison S-NPP – NOAA-20</a:t>
            </a:r>
          </a:p>
          <a:p>
            <a:r>
              <a:rPr lang="en-DE" sz="2000" dirty="0"/>
              <a:t>Can be shared with GSICS like irradiance models for other wavelengths</a:t>
            </a:r>
          </a:p>
          <a:p>
            <a:r>
              <a:rPr lang="en-DE" sz="2000" dirty="0"/>
              <a:t>Next steps -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DE" sz="2000" dirty="0"/>
              <a:t>check presence of spectral features in lunar spectrum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Compare model to IASI spectra of the Moon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/>
              <a:t>Extend lunar model to larger range of phase angles</a:t>
            </a:r>
            <a:endParaRPr lang="en-DE" sz="2000" dirty="0"/>
          </a:p>
          <a:p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66E09-DCD5-9DB9-A1BA-F4883E516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3/1/23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D60F41-115D-C5B5-46E3-AFFC34DE4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GSICS Annual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00528-FC8C-0843-7A91-30D91A696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EB20E8E-5BB2-E566-2485-174CDB821E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6455" y="6246181"/>
            <a:ext cx="1655545" cy="619967"/>
          </a:xfrm>
          <a:prstGeom prst="rect">
            <a:avLst/>
          </a:prstGeom>
        </p:spPr>
      </p:pic>
      <p:pic>
        <p:nvPicPr>
          <p:cNvPr id="3" name="Picture 2" descr="logo.png">
            <a:extLst>
              <a:ext uri="{FF2B5EF4-FFF2-40B4-BE49-F238E27FC236}">
                <a16:creationId xmlns:a16="http://schemas.microsoft.com/office/drawing/2014/main" id="{30DB6960-7706-D076-3161-F006A99AB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623" y="6104178"/>
            <a:ext cx="1884557" cy="753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540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C980-47F7-04A9-E3DF-51A03529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DE" dirty="0"/>
              <a:t>Additional slides (not presented)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E81E49-DC60-B927-8781-B69573889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12/8/22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D15149-6E6F-B89E-8231-683147B4B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GSICS IR Subgroup Web Meeting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520E68-D39F-9151-15EE-79D8DF31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6578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34824</TotalTime>
  <Words>771</Words>
  <Application>Microsoft Macintosh PowerPoint</Application>
  <PresentationFormat>Widescreen</PresentationFormat>
  <Paragraphs>104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Helvetica</vt:lpstr>
      <vt:lpstr>Celestial</vt:lpstr>
      <vt:lpstr>Custom Design</vt:lpstr>
      <vt:lpstr>Validation of a model of the disk-integrated lunar radiance in the thermal ir channels  </vt:lpstr>
      <vt:lpstr>Introduction </vt:lpstr>
      <vt:lpstr>Available infrared observations of the moon</vt:lpstr>
      <vt:lpstr>Lunar radiance – division by solid angle</vt:lpstr>
      <vt:lpstr>Comparison of cris with model </vt:lpstr>
      <vt:lpstr>Results from comparing obs. And model</vt:lpstr>
      <vt:lpstr>Cross calibration with geostationary satellites?</vt:lpstr>
      <vt:lpstr>Summary and perspectives</vt:lpstr>
      <vt:lpstr>Additional slides (not presented)</vt:lpstr>
      <vt:lpstr>CROSS-TRACK INFRARED SOUNDER SCAN PATTERNS</vt:lpstr>
      <vt:lpstr>Lunar flux density measured with cris</vt:lpstr>
      <vt:lpstr>Mercury and venus with ahi at 11.2 microns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 mond als referenz für klimadaten von mikrowelleninstrumenten </dc:title>
  <dc:creator>Martin Burgdorf</dc:creator>
  <cp:lastModifiedBy>Martin Burgdorf</cp:lastModifiedBy>
  <cp:revision>164</cp:revision>
  <dcterms:created xsi:type="dcterms:W3CDTF">2022-10-19T15:00:11Z</dcterms:created>
  <dcterms:modified xsi:type="dcterms:W3CDTF">2023-02-28T18:24:15Z</dcterms:modified>
</cp:coreProperties>
</file>