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0" r:id="rId1"/>
    <p:sldMasterId id="2147484092" r:id="rId2"/>
  </p:sldMasterIdLst>
  <p:notesMasterIdLst>
    <p:notesMasterId r:id="rId24"/>
  </p:notesMasterIdLst>
  <p:handoutMasterIdLst>
    <p:handoutMasterId r:id="rId25"/>
  </p:handoutMasterIdLst>
  <p:sldIdLst>
    <p:sldId id="682" r:id="rId3"/>
    <p:sldId id="840" r:id="rId4"/>
    <p:sldId id="841" r:id="rId5"/>
    <p:sldId id="258" r:id="rId6"/>
    <p:sldId id="836" r:id="rId7"/>
    <p:sldId id="837" r:id="rId8"/>
    <p:sldId id="839" r:id="rId9"/>
    <p:sldId id="838" r:id="rId10"/>
    <p:sldId id="796" r:id="rId11"/>
    <p:sldId id="798" r:id="rId12"/>
    <p:sldId id="843" r:id="rId13"/>
    <p:sldId id="842" r:id="rId14"/>
    <p:sldId id="834" r:id="rId15"/>
    <p:sldId id="800" r:id="rId16"/>
    <p:sldId id="801" r:id="rId17"/>
    <p:sldId id="802" r:id="rId18"/>
    <p:sldId id="714" r:id="rId19"/>
    <p:sldId id="835" r:id="rId20"/>
    <p:sldId id="797" r:id="rId21"/>
    <p:sldId id="708" r:id="rId22"/>
    <p:sldId id="690" r:id="rId23"/>
  </p:sldIdLst>
  <p:sldSz cx="9906000" cy="6858000" type="A4"/>
  <p:notesSz cx="7010400" cy="92964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xmlns="">
        <p15:guide id="1" orient="horz" pos="1164">
          <p15:clr>
            <a:srgbClr val="A4A3A4"/>
          </p15:clr>
        </p15:guide>
        <p15:guide id="2" orient="horz" pos="1410">
          <p15:clr>
            <a:srgbClr val="A4A3A4"/>
          </p15:clr>
        </p15:guide>
        <p15:guide id="3" orient="horz" pos="2715">
          <p15:clr>
            <a:srgbClr val="A4A3A4"/>
          </p15:clr>
        </p15:guide>
        <p15:guide id="4" orient="horz" pos="2389">
          <p15:clr>
            <a:srgbClr val="A4A3A4"/>
          </p15:clr>
        </p15:guide>
        <p15:guide id="5" orient="horz" pos="2064">
          <p15:clr>
            <a:srgbClr val="A4A3A4"/>
          </p15:clr>
        </p15:guide>
        <p15:guide id="6" orient="horz" pos="1735">
          <p15:clr>
            <a:srgbClr val="A4A3A4"/>
          </p15:clr>
        </p15:guide>
        <p15:guide id="7" orient="horz" pos="3369">
          <p15:clr>
            <a:srgbClr val="A4A3A4"/>
          </p15:clr>
        </p15:guide>
        <p15:guide id="8" orient="horz" pos="3698">
          <p15:clr>
            <a:srgbClr val="A4A3A4"/>
          </p15:clr>
        </p15:guide>
        <p15:guide id="9" pos="4214">
          <p15:clr>
            <a:srgbClr val="A4A3A4"/>
          </p15:clr>
        </p15:guide>
        <p15:guide id="10" pos="358">
          <p15:clr>
            <a:srgbClr val="A4A3A4"/>
          </p15:clr>
        </p15:guide>
        <p15:guide id="11" pos="912">
          <p15:clr>
            <a:srgbClr val="A4A3A4"/>
          </p15:clr>
        </p15:guide>
        <p15:guide id="12" pos="4879">
          <p15:clr>
            <a:srgbClr val="A4A3A4"/>
          </p15:clr>
        </p15:guide>
        <p15:guide id="13" pos="5556">
          <p15:clr>
            <a:srgbClr val="A4A3A4"/>
          </p15:clr>
        </p15:guide>
        <p15:guide id="14" pos="1424">
          <p15:clr>
            <a:srgbClr val="A4A3A4"/>
          </p15:clr>
        </p15:guide>
        <p15:guide id="15" pos="402">
          <p15:clr>
            <a:srgbClr val="A4A3A4"/>
          </p15:clr>
        </p15:guide>
        <p15:guide id="16" pos="1795">
          <p15:clr>
            <a:srgbClr val="A4A3A4"/>
          </p15:clr>
        </p15:guide>
      </p15:sldGuideLst>
    </p:ext>
    <p:ext uri="{2D200454-40CA-4A62-9FC3-DE9A4176ACB9}">
      <p15:notesGuideLst xmlns:p15="http://schemas.microsoft.com/office/powerpoint/2012/main" xmlns="">
        <p15:guide id="1" orient="horz" pos="2928">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77777"/>
    <a:srgbClr val="A2DADE"/>
    <a:srgbClr val="3333FF"/>
    <a:srgbClr val="4E0B55"/>
    <a:srgbClr val="009900"/>
    <a:srgbClr val="FF9900"/>
    <a:srgbClr val="EE2D24"/>
    <a:srgbClr val="C7A775"/>
    <a:srgbClr val="00B5EF"/>
    <a:srgbClr val="CDE3A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002" autoAdjust="0"/>
    <p:restoredTop sz="81517" autoAdjust="0"/>
  </p:normalViewPr>
  <p:slideViewPr>
    <p:cSldViewPr snapToGrid="0">
      <p:cViewPr varScale="1">
        <p:scale>
          <a:sx n="56" d="100"/>
          <a:sy n="56" d="100"/>
        </p:scale>
        <p:origin x="-1484" y="-48"/>
      </p:cViewPr>
      <p:guideLst>
        <p:guide orient="horz" pos="1164"/>
        <p:guide orient="horz" pos="1410"/>
        <p:guide orient="horz" pos="2715"/>
        <p:guide orient="horz" pos="2389"/>
        <p:guide orient="horz" pos="2064"/>
        <p:guide orient="horz" pos="1735"/>
        <p:guide orient="horz" pos="3369"/>
        <p:guide orient="horz" pos="3698"/>
        <p:guide pos="4214"/>
        <p:guide pos="358"/>
        <p:guide pos="912"/>
        <p:guide pos="4879"/>
        <p:guide pos="5556"/>
        <p:guide pos="1424"/>
        <p:guide pos="402"/>
        <p:guide pos="1795"/>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0"/>
    </p:cViewPr>
  </p:sorterViewPr>
  <p:notesViewPr>
    <p:cSldViewPr snapToGrid="0">
      <p:cViewPr varScale="1">
        <p:scale>
          <a:sx n="61" d="100"/>
          <a:sy n="61" d="100"/>
        </p:scale>
        <p:origin x="1968" y="72"/>
      </p:cViewPr>
      <p:guideLst>
        <p:guide orient="horz" pos="2928"/>
        <p:guide pos="220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65"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6024396" y="0"/>
            <a:ext cx="102271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9BDA86A5-C3F8-4600-8CE3-C04B72EF9C2F}" type="datetime4">
              <a:rPr lang="en-GB" smtClean="0"/>
              <a:pPr>
                <a:defRPr/>
              </a:pPr>
              <a:t>01 March 2023</a:t>
            </a:fld>
            <a:endParaRPr lang="de-DE"/>
          </a:p>
        </p:txBody>
      </p:sp>
      <p:sp>
        <p:nvSpPr>
          <p:cNvPr id="126980" name="Rectangle 4"/>
          <p:cNvSpPr>
            <a:spLocks noGrp="1" noChangeArrowheads="1"/>
          </p:cNvSpPr>
          <p:nvPr>
            <p:ph type="ftr" sz="quarter" idx="2"/>
          </p:nvPr>
        </p:nvSpPr>
        <p:spPr bwMode="auto">
          <a:xfrm>
            <a:off x="0" y="9104302"/>
            <a:ext cx="6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6859562" y="9104302"/>
            <a:ext cx="187551"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173C6697-A4F6-43B0-B68C-324E1280CAFB}" type="slidenum">
              <a:rPr lang="de-DE"/>
              <a:pPr>
                <a:defRPr/>
              </a:pPr>
              <a:t>‹#›</a:t>
            </a:fld>
            <a:endParaRPr lang="de-DE"/>
          </a:p>
        </p:txBody>
      </p:sp>
    </p:spTree>
    <p:extLst>
      <p:ext uri="{BB962C8B-B14F-4D97-AF65-F5344CB8AC3E}">
        <p14:creationId xmlns:p14="http://schemas.microsoft.com/office/powerpoint/2010/main" xmlns="" val="194578080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973283"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AF3C147A-0D2F-4A49-8F4F-33980B94F1F7}" type="datetime4">
              <a:rPr lang="en-GB" smtClean="0"/>
              <a:pPr>
                <a:defRPr/>
              </a:pPr>
              <a:t>01 March 2023</a:t>
            </a:fld>
            <a:endParaRPr lang="de-DE"/>
          </a:p>
        </p:txBody>
      </p:sp>
      <p:sp>
        <p:nvSpPr>
          <p:cNvPr id="33796" name="Rectangle 4"/>
          <p:cNvSpPr>
            <a:spLocks noGrp="1" noRot="1" noChangeAspect="1" noChangeArrowheads="1" noTextEdit="1"/>
          </p:cNvSpPr>
          <p:nvPr>
            <p:ph type="sldImg" idx="2"/>
          </p:nvPr>
        </p:nvSpPr>
        <p:spPr bwMode="auto">
          <a:xfrm>
            <a:off x="987425" y="695325"/>
            <a:ext cx="503555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2829" y="4414824"/>
            <a:ext cx="5144742" cy="4185907"/>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0"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973283"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123812D3-E89D-4B71-A037-BF846B8DE299}" type="slidenum">
              <a:rPr lang="de-DE"/>
              <a:pPr>
                <a:defRPr/>
              </a:pPr>
              <a:t>‹#›</a:t>
            </a:fld>
            <a:endParaRPr lang="de-DE"/>
          </a:p>
        </p:txBody>
      </p:sp>
    </p:spTree>
    <p:extLst>
      <p:ext uri="{BB962C8B-B14F-4D97-AF65-F5344CB8AC3E}">
        <p14:creationId xmlns:p14="http://schemas.microsoft.com/office/powerpoint/2010/main" xmlns="" val="3200497074"/>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3FB869D-7AE8-45BD-AD5A-D0DA05E60C73}" type="slidenum">
              <a:rPr lang="de-DE" smtClean="0"/>
              <a:pPr/>
              <a:t>1</a:t>
            </a:fld>
            <a:endParaRPr lang="de-DE"/>
          </a:p>
        </p:txBody>
      </p:sp>
      <p:sp>
        <p:nvSpPr>
          <p:cNvPr id="34819" name="Rectangle 2"/>
          <p:cNvSpPr>
            <a:spLocks noGrp="1" noRot="1" noChangeAspect="1" noChangeArrowheads="1" noTextEdit="1"/>
          </p:cNvSpPr>
          <p:nvPr>
            <p:ph type="sldImg"/>
          </p:nvPr>
        </p:nvSpPr>
        <p:spPr>
          <a:xfrm>
            <a:off x="987425" y="695325"/>
            <a:ext cx="5035550" cy="3486150"/>
          </a:xfrm>
          <a:ln/>
        </p:spPr>
      </p:sp>
      <p:sp>
        <p:nvSpPr>
          <p:cNvPr id="34820" name="Rectangle 3"/>
          <p:cNvSpPr>
            <a:spLocks noGrp="1" noChangeArrowheads="1"/>
          </p:cNvSpPr>
          <p:nvPr>
            <p:ph type="body" idx="1"/>
          </p:nvPr>
        </p:nvSpPr>
        <p:spPr>
          <a:noFill/>
          <a:ln/>
        </p:spPr>
        <p:txBody>
          <a:bodyPr/>
          <a:lstStyle/>
          <a:p>
            <a:endParaRPr lang="de-DE" dirty="0"/>
          </a:p>
        </p:txBody>
      </p:sp>
      <p:sp>
        <p:nvSpPr>
          <p:cNvPr id="5" name="Date Placeholder 4"/>
          <p:cNvSpPr>
            <a:spLocks noGrp="1"/>
          </p:cNvSpPr>
          <p:nvPr>
            <p:ph type="dt" idx="10"/>
          </p:nvPr>
        </p:nvSpPr>
        <p:spPr/>
        <p:txBody>
          <a:bodyPr/>
          <a:lstStyle/>
          <a:p>
            <a:pPr>
              <a:defRPr/>
            </a:pPr>
            <a:fld id="{84E8CFAD-6A94-4CB7-B32D-926ACF4E508E}" type="datetime4">
              <a:rPr lang="en-GB" smtClean="0"/>
              <a:pPr>
                <a:defRPr/>
              </a:pPr>
              <a:t>01 March 2023</a:t>
            </a:fld>
            <a:endParaRPr lang="de-DE"/>
          </a:p>
        </p:txBody>
      </p:sp>
    </p:spTree>
    <p:extLst>
      <p:ext uri="{BB962C8B-B14F-4D97-AF65-F5344CB8AC3E}">
        <p14:creationId xmlns:p14="http://schemas.microsoft.com/office/powerpoint/2010/main" xmlns="" val="3483701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 K </a:t>
            </a:r>
            <a:r>
              <a:rPr lang="en-US" dirty="0" err="1"/>
              <a:t>Giri</a:t>
            </a:r>
            <a:r>
              <a:rPr lang="en-US" dirty="0"/>
              <a:t> : Good Progress in Rapids and Action with ISRO</a:t>
            </a:r>
          </a:p>
          <a:p>
            <a:r>
              <a:rPr lang="en-US" dirty="0"/>
              <a:t>ESA: Good progress on Maturity Matrix and GSICS-CEOS collaboration. Work together on notebooks</a:t>
            </a:r>
          </a:p>
          <a:p>
            <a:r>
              <a:rPr lang="en-US" dirty="0"/>
              <a:t>JMA: GPRC and satellite monitoring</a:t>
            </a:r>
          </a:p>
          <a:p>
            <a:r>
              <a:rPr lang="en-US" dirty="0"/>
              <a:t>KMA: GPRC </a:t>
            </a:r>
            <a:r>
              <a:rPr lang="en-US" dirty="0" err="1"/>
              <a:t>Github</a:t>
            </a:r>
            <a:endParaRPr lang="en-US" dirty="0"/>
          </a:p>
          <a:p>
            <a:r>
              <a:rPr lang="en-US" dirty="0"/>
              <a:t>EUMETSAT: Discussion on Landing Pages</a:t>
            </a:r>
          </a:p>
          <a:p>
            <a:r>
              <a:rPr lang="en-US" dirty="0"/>
              <a:t>NOAA: Notebook, Tools, OSCAR machine readability</a:t>
            </a:r>
          </a:p>
          <a:p>
            <a:r>
              <a:rPr lang="en-US" dirty="0"/>
              <a:t>Discussion on the White paper and New Class of GSICS Products</a:t>
            </a:r>
          </a:p>
          <a:p>
            <a:endParaRPr lang="en-US" dirty="0"/>
          </a:p>
        </p:txBody>
      </p:sp>
      <p:sp>
        <p:nvSpPr>
          <p:cNvPr id="4" name="Date Placeholder 3"/>
          <p:cNvSpPr>
            <a:spLocks noGrp="1"/>
          </p:cNvSpPr>
          <p:nvPr>
            <p:ph type="dt" idx="1"/>
          </p:nvPr>
        </p:nvSpPr>
        <p:spPr/>
        <p:txBody>
          <a:bodyPr/>
          <a:lstStyle/>
          <a:p>
            <a:pPr>
              <a:defRPr/>
            </a:pPr>
            <a:fld id="{AF3C147A-0D2F-4A49-8F4F-33980B94F1F7}" type="datetime4">
              <a:rPr lang="en-GB" smtClean="0"/>
              <a:pPr>
                <a:defRPr/>
              </a:pPr>
              <a:t>01 March 2023</a:t>
            </a:fld>
            <a:endParaRPr lang="de-DE"/>
          </a:p>
        </p:txBody>
      </p:sp>
      <p:sp>
        <p:nvSpPr>
          <p:cNvPr id="5" name="Slide Number Placeholder 4"/>
          <p:cNvSpPr>
            <a:spLocks noGrp="1"/>
          </p:cNvSpPr>
          <p:nvPr>
            <p:ph type="sldNum" sz="quarter" idx="5"/>
          </p:nvPr>
        </p:nvSpPr>
        <p:spPr/>
        <p:txBody>
          <a:bodyPr/>
          <a:lstStyle/>
          <a:p>
            <a:pPr>
              <a:defRPr/>
            </a:pPr>
            <a:fld id="{123812D3-E89D-4B71-A037-BF846B8DE299}" type="slidenum">
              <a:rPr lang="de-DE" smtClean="0"/>
              <a:pPr>
                <a:defRPr/>
              </a:pPr>
              <a:t>6</a:t>
            </a:fld>
            <a:endParaRPr lang="de-DE"/>
          </a:p>
        </p:txBody>
      </p:sp>
    </p:spTree>
    <p:extLst>
      <p:ext uri="{BB962C8B-B14F-4D97-AF65-F5344CB8AC3E}">
        <p14:creationId xmlns:p14="http://schemas.microsoft.com/office/powerpoint/2010/main" xmlns="" val="2894441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2E840EC-3661-47EA-B292-7ED791E1B58E}" type="slidenum">
              <a:rPr lang="en-US" smtClean="0"/>
              <a:pPr>
                <a:defRPr/>
              </a:pPr>
              <a:t>13</a:t>
            </a:fld>
            <a:endParaRPr lang="en-US"/>
          </a:p>
        </p:txBody>
      </p:sp>
    </p:spTree>
    <p:extLst>
      <p:ext uri="{BB962C8B-B14F-4D97-AF65-F5344CB8AC3E}">
        <p14:creationId xmlns:p14="http://schemas.microsoft.com/office/powerpoint/2010/main" xmlns="" val="17508175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693991"/>
            <a:ext cx="84201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485900" y="4429125"/>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57346" name="Picture 2" descr="H:\MY DOCUMENTS\GSICS\logo\GSICS500px.png"/>
          <p:cNvPicPr>
            <a:picLocks noChangeAspect="1" noChangeArrowheads="1"/>
          </p:cNvPicPr>
          <p:nvPr userDrawn="1"/>
        </p:nvPicPr>
        <p:blipFill>
          <a:blip r:embed="rId2" cstate="print"/>
          <a:srcRect/>
          <a:stretch>
            <a:fillRect/>
          </a:stretch>
        </p:blipFill>
        <p:spPr bwMode="auto">
          <a:xfrm>
            <a:off x="2571750" y="185739"/>
            <a:ext cx="4762500" cy="1933575"/>
          </a:xfrm>
          <a:prstGeom prst="rect">
            <a:avLst/>
          </a:prstGeom>
          <a:noFill/>
        </p:spPr>
      </p:pic>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5"/>
            <a:ext cx="2414588"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6578" y="274645"/>
            <a:ext cx="70786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3672172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485900" y="4429125"/>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lick to edit Master subtitle style</a:t>
            </a:r>
            <a:endParaRPr lang="en-GB" dirty="0"/>
          </a:p>
        </p:txBody>
      </p:sp>
      <p:pic>
        <p:nvPicPr>
          <p:cNvPr id="57346" name="Picture 2" descr="H:\MY DOCUMENTS\GSICS\logo\GSICS500px.png"/>
          <p:cNvPicPr>
            <a:picLocks noChangeAspect="1" noChangeArrowheads="1"/>
          </p:cNvPicPr>
          <p:nvPr userDrawn="1"/>
        </p:nvPicPr>
        <p:blipFill>
          <a:blip r:embed="rId2" cstate="print"/>
          <a:srcRect/>
          <a:stretch>
            <a:fillRect/>
          </a:stretch>
        </p:blipFill>
        <p:spPr bwMode="auto">
          <a:xfrm>
            <a:off x="2571750" y="185743"/>
            <a:ext cx="4762500" cy="1933575"/>
          </a:xfrm>
          <a:prstGeom prst="rect">
            <a:avLst/>
          </a:prstGeom>
          <a:noFill/>
        </p:spPr>
      </p:pic>
    </p:spTree>
    <p:extLst>
      <p:ext uri="{BB962C8B-B14F-4D97-AF65-F5344CB8AC3E}">
        <p14:creationId xmlns:p14="http://schemas.microsoft.com/office/powerpoint/2010/main" xmlns="" val="881664258"/>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A91DDB4-A1EA-D34D-A54D-6A3040BE37A8}" type="datetimeFigureOut">
              <a:rPr kumimoji="1" lang="ja-JP" altLang="en-US" smtClean="0"/>
              <a:pPr/>
              <a:t>2023/3/1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7B8A12-C1B3-254F-982E-E2BF8D647DD0}" type="slidenum">
              <a:rPr kumimoji="1" lang="ja-JP" altLang="en-US" smtClean="0"/>
              <a:pPr/>
              <a:t>‹#›</a:t>
            </a:fld>
            <a:endParaRPr kumimoji="1" lang="ja-JP" altLang="en-US"/>
          </a:p>
        </p:txBody>
      </p:sp>
    </p:spTree>
    <p:extLst>
      <p:ext uri="{BB962C8B-B14F-4D97-AF65-F5344CB8AC3E}">
        <p14:creationId xmlns:p14="http://schemas.microsoft.com/office/powerpoint/2010/main" xmlns="" val="4053022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A91DDB4-A1EA-D34D-A54D-6A3040BE37A8}" type="datetimeFigureOut">
              <a:rPr kumimoji="1" lang="ja-JP" altLang="en-US" smtClean="0"/>
              <a:pPr/>
              <a:t>2023/3/1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7B8A12-C1B3-254F-982E-E2BF8D647DD0}" type="slidenum">
              <a:rPr kumimoji="1" lang="ja-JP" altLang="en-US" smtClean="0"/>
              <a:pPr/>
              <a:t>‹#›</a:t>
            </a:fld>
            <a:endParaRPr kumimoji="1" lang="ja-JP" altLang="en-US"/>
          </a:p>
        </p:txBody>
      </p:sp>
    </p:spTree>
    <p:extLst>
      <p:ext uri="{BB962C8B-B14F-4D97-AF65-F5344CB8AC3E}">
        <p14:creationId xmlns:p14="http://schemas.microsoft.com/office/powerpoint/2010/main" xmlns="" val="835491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A91DDB4-A1EA-D34D-A54D-6A3040BE37A8}" type="datetimeFigureOut">
              <a:rPr kumimoji="1" lang="ja-JP" altLang="en-US" smtClean="0"/>
              <a:pPr/>
              <a:t>2023/3/1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7B8A12-C1B3-254F-982E-E2BF8D647DD0}" type="slidenum">
              <a:rPr kumimoji="1" lang="ja-JP" altLang="en-US" smtClean="0"/>
              <a:pPr/>
              <a:t>‹#›</a:t>
            </a:fld>
            <a:endParaRPr kumimoji="1" lang="ja-JP" altLang="en-US"/>
          </a:p>
        </p:txBody>
      </p:sp>
    </p:spTree>
    <p:extLst>
      <p:ext uri="{BB962C8B-B14F-4D97-AF65-F5344CB8AC3E}">
        <p14:creationId xmlns:p14="http://schemas.microsoft.com/office/powerpoint/2010/main" xmlns="" val="3416716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A91DDB4-A1EA-D34D-A54D-6A3040BE37A8}" type="datetimeFigureOut">
              <a:rPr kumimoji="1" lang="ja-JP" altLang="en-US" smtClean="0"/>
              <a:pPr/>
              <a:t>2023/3/1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7B8A12-C1B3-254F-982E-E2BF8D647DD0}" type="slidenum">
              <a:rPr kumimoji="1" lang="ja-JP" altLang="en-US" smtClean="0"/>
              <a:pPr/>
              <a:t>‹#›</a:t>
            </a:fld>
            <a:endParaRPr kumimoji="1" lang="ja-JP" altLang="en-US"/>
          </a:p>
        </p:txBody>
      </p:sp>
    </p:spTree>
    <p:extLst>
      <p:ext uri="{BB962C8B-B14F-4D97-AF65-F5344CB8AC3E}">
        <p14:creationId xmlns:p14="http://schemas.microsoft.com/office/powerpoint/2010/main" xmlns="" val="246600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A91DDB4-A1EA-D34D-A54D-6A3040BE37A8}" type="datetimeFigureOut">
              <a:rPr kumimoji="1" lang="ja-JP" altLang="en-US" smtClean="0"/>
              <a:pPr/>
              <a:t>2023/3/1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A7B8A12-C1B3-254F-982E-E2BF8D647DD0}" type="slidenum">
              <a:rPr kumimoji="1" lang="ja-JP" altLang="en-US" smtClean="0"/>
              <a:pPr/>
              <a:t>‹#›</a:t>
            </a:fld>
            <a:endParaRPr kumimoji="1" lang="ja-JP" altLang="en-US"/>
          </a:p>
        </p:txBody>
      </p:sp>
    </p:spTree>
    <p:extLst>
      <p:ext uri="{BB962C8B-B14F-4D97-AF65-F5344CB8AC3E}">
        <p14:creationId xmlns:p14="http://schemas.microsoft.com/office/powerpoint/2010/main" xmlns="" val="3107943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A91DDB4-A1EA-D34D-A54D-6A3040BE37A8}" type="datetimeFigureOut">
              <a:rPr kumimoji="1" lang="ja-JP" altLang="en-US" smtClean="0"/>
              <a:pPr/>
              <a:t>2023/3/1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A7B8A12-C1B3-254F-982E-E2BF8D647DD0}" type="slidenum">
              <a:rPr kumimoji="1" lang="ja-JP" altLang="en-US" smtClean="0"/>
              <a:pPr/>
              <a:t>‹#›</a:t>
            </a:fld>
            <a:endParaRPr kumimoji="1" lang="ja-JP" altLang="en-US"/>
          </a:p>
        </p:txBody>
      </p:sp>
    </p:spTree>
    <p:extLst>
      <p:ext uri="{BB962C8B-B14F-4D97-AF65-F5344CB8AC3E}">
        <p14:creationId xmlns:p14="http://schemas.microsoft.com/office/powerpoint/2010/main" xmlns="" val="2753189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52"/>
          <p:cNvGrpSpPr>
            <a:grpSpLocks/>
          </p:cNvGrpSpPr>
          <p:nvPr userDrawn="1"/>
        </p:nvGrpSpPr>
        <p:grpSpPr bwMode="auto">
          <a:xfrm>
            <a:off x="4773" y="1090633"/>
            <a:ext cx="9901237" cy="128587"/>
            <a:chOff x="3" y="2044"/>
            <a:chExt cx="6237" cy="179"/>
          </a:xfrm>
        </p:grpSpPr>
        <p:sp>
          <p:nvSpPr>
            <p:cNvPr id="5"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9"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lvl1pPr>
              <a:defRPr sz="2800" b="1"/>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400" b="1"/>
            </a:lvl1pPr>
            <a:lvl2pPr>
              <a:defRPr sz="2000" b="1"/>
            </a:lvl2pPr>
          </a:lstStyle>
          <a:p>
            <a:pPr lvl="0"/>
            <a:r>
              <a:rPr lang="en-US" dirty="0"/>
              <a:t>Click to edit Master text styles</a:t>
            </a:r>
          </a:p>
          <a:p>
            <a:pPr lvl="1"/>
            <a:r>
              <a:rPr lang="en-US" dirty="0"/>
              <a:t>Second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1DDB4-A1EA-D34D-A54D-6A3040BE37A8}" type="datetimeFigureOut">
              <a:rPr kumimoji="1" lang="ja-JP" altLang="en-US" smtClean="0"/>
              <a:pPr/>
              <a:t>2023/3/1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A7B8A12-C1B3-254F-982E-E2BF8D647DD0}" type="slidenum">
              <a:rPr kumimoji="1" lang="ja-JP" altLang="en-US" smtClean="0"/>
              <a:pPr/>
              <a:t>‹#›</a:t>
            </a:fld>
            <a:endParaRPr kumimoji="1" lang="ja-JP" altLang="en-US"/>
          </a:p>
        </p:txBody>
      </p:sp>
    </p:spTree>
    <p:extLst>
      <p:ext uri="{BB962C8B-B14F-4D97-AF65-F5344CB8AC3E}">
        <p14:creationId xmlns:p14="http://schemas.microsoft.com/office/powerpoint/2010/main" xmlns="" val="2942771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A91DDB4-A1EA-D34D-A54D-6A3040BE37A8}" type="datetimeFigureOut">
              <a:rPr kumimoji="1" lang="ja-JP" altLang="en-US" smtClean="0"/>
              <a:pPr/>
              <a:t>2023/3/1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7B8A12-C1B3-254F-982E-E2BF8D647DD0}" type="slidenum">
              <a:rPr kumimoji="1" lang="ja-JP" altLang="en-US" smtClean="0"/>
              <a:pPr/>
              <a:t>‹#›</a:t>
            </a:fld>
            <a:endParaRPr kumimoji="1" lang="ja-JP" altLang="en-US"/>
          </a:p>
        </p:txBody>
      </p:sp>
    </p:spTree>
    <p:extLst>
      <p:ext uri="{BB962C8B-B14F-4D97-AF65-F5344CB8AC3E}">
        <p14:creationId xmlns:p14="http://schemas.microsoft.com/office/powerpoint/2010/main" xmlns="" val="1849545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A91DDB4-A1EA-D34D-A54D-6A3040BE37A8}" type="datetimeFigureOut">
              <a:rPr kumimoji="1" lang="ja-JP" altLang="en-US" smtClean="0"/>
              <a:pPr/>
              <a:t>2023/3/1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7B8A12-C1B3-254F-982E-E2BF8D647DD0}" type="slidenum">
              <a:rPr kumimoji="1" lang="ja-JP" altLang="en-US" smtClean="0"/>
              <a:pPr/>
              <a:t>‹#›</a:t>
            </a:fld>
            <a:endParaRPr kumimoji="1" lang="ja-JP" altLang="en-US"/>
          </a:p>
        </p:txBody>
      </p:sp>
    </p:spTree>
    <p:extLst>
      <p:ext uri="{BB962C8B-B14F-4D97-AF65-F5344CB8AC3E}">
        <p14:creationId xmlns:p14="http://schemas.microsoft.com/office/powerpoint/2010/main" xmlns="" val="616650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A91DDB4-A1EA-D34D-A54D-6A3040BE37A8}" type="datetimeFigureOut">
              <a:rPr kumimoji="1" lang="ja-JP" altLang="en-US" smtClean="0"/>
              <a:pPr/>
              <a:t>2023/3/1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7B8A12-C1B3-254F-982E-E2BF8D647DD0}" type="slidenum">
              <a:rPr kumimoji="1" lang="ja-JP" altLang="en-US" smtClean="0"/>
              <a:pPr/>
              <a:t>‹#›</a:t>
            </a:fld>
            <a:endParaRPr kumimoji="1" lang="ja-JP" altLang="en-US"/>
          </a:p>
        </p:txBody>
      </p:sp>
    </p:spTree>
    <p:extLst>
      <p:ext uri="{BB962C8B-B14F-4D97-AF65-F5344CB8AC3E}">
        <p14:creationId xmlns:p14="http://schemas.microsoft.com/office/powerpoint/2010/main" xmlns="" val="27223199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A91DDB4-A1EA-D34D-A54D-6A3040BE37A8}" type="datetimeFigureOut">
              <a:rPr kumimoji="1" lang="ja-JP" altLang="en-US" smtClean="0"/>
              <a:pPr/>
              <a:t>2023/3/1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7B8A12-C1B3-254F-982E-E2BF8D647DD0}" type="slidenum">
              <a:rPr kumimoji="1" lang="ja-JP" altLang="en-US" smtClean="0"/>
              <a:pPr/>
              <a:t>‹#›</a:t>
            </a:fld>
            <a:endParaRPr kumimoji="1" lang="ja-JP" altLang="en-US"/>
          </a:p>
        </p:txBody>
      </p:sp>
    </p:spTree>
    <p:extLst>
      <p:ext uri="{BB962C8B-B14F-4D97-AF65-F5344CB8AC3E}">
        <p14:creationId xmlns:p14="http://schemas.microsoft.com/office/powerpoint/2010/main" xmlns="" val="99776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27"/>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954087"/>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657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48302" y="1600206"/>
            <a:ext cx="39719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2"/>
          <p:cNvGrpSpPr>
            <a:grpSpLocks/>
          </p:cNvGrpSpPr>
          <p:nvPr userDrawn="1"/>
        </p:nvGrpSpPr>
        <p:grpSpPr bwMode="auto">
          <a:xfrm>
            <a:off x="4773" y="1090633"/>
            <a:ext cx="9901237"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4773" y="1090633"/>
            <a:ext cx="9901237" cy="128587"/>
            <a:chOff x="3" y="2044"/>
            <a:chExt cx="6237" cy="179"/>
          </a:xfrm>
        </p:grpSpPr>
        <p:sp>
          <p:nvSpPr>
            <p:cNvPr id="3"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4"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95300" y="274638"/>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2051" name="Text Placeholder 2"/>
          <p:cNvSpPr>
            <a:spLocks noGrp="1"/>
          </p:cNvSpPr>
          <p:nvPr>
            <p:ph type="body" idx="1"/>
          </p:nvPr>
        </p:nvSpPr>
        <p:spPr bwMode="auto">
          <a:xfrm>
            <a:off x="495300" y="1600204"/>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19" name="Line 8"/>
          <p:cNvSpPr>
            <a:spLocks noChangeShapeType="1"/>
          </p:cNvSpPr>
          <p:nvPr userDrawn="1"/>
        </p:nvSpPr>
        <p:spPr bwMode="auto">
          <a:xfrm>
            <a:off x="571499" y="1206500"/>
            <a:ext cx="8839201" cy="0"/>
          </a:xfrm>
          <a:prstGeom prst="line">
            <a:avLst/>
          </a:prstGeom>
          <a:noFill/>
          <a:ln w="57150" cmpd="thinThick">
            <a:solidFill>
              <a:srgbClr val="3333FF"/>
            </a:solidFill>
            <a:round/>
            <a:headEnd/>
            <a:tailEnd/>
          </a:ln>
          <a:effectLst/>
        </p:spPr>
        <p:txBody>
          <a:bodyPr/>
          <a:lstStyle/>
          <a:p>
            <a:pPr algn="ctr">
              <a:defRPr/>
            </a:pPr>
            <a:endParaRPr lang="en-US"/>
          </a:p>
        </p:txBody>
      </p:sp>
      <p:pic>
        <p:nvPicPr>
          <p:cNvPr id="2056" name="Picture 8" descr="H:\MY DOCUMENTS\GSICS\logo\GSICS180px.png"/>
          <p:cNvPicPr>
            <a:picLocks noChangeAspect="1" noChangeArrowheads="1"/>
          </p:cNvPicPr>
          <p:nvPr userDrawn="1"/>
        </p:nvPicPr>
        <p:blipFill>
          <a:blip r:embed="rId15" cstate="print"/>
          <a:srcRect/>
          <a:stretch>
            <a:fillRect/>
          </a:stretch>
        </p:blipFill>
        <p:spPr bwMode="auto">
          <a:xfrm>
            <a:off x="8191505" y="6162695"/>
            <a:ext cx="1714500" cy="695325"/>
          </a:xfrm>
          <a:prstGeom prst="rect">
            <a:avLst/>
          </a:prstGeom>
          <a:noFill/>
        </p:spPr>
      </p:pic>
    </p:spTree>
  </p:cSld>
  <p:clrMap bg1="lt1" tx1="dk1" bg2="lt2" tx2="dk2" accent1="accent1" accent2="accent2" accent3="accent3" accent4="accent4" accent5="accent5" accent6="accent6" hlink="hlink" folHlink="folHlink"/>
  <p:sldLayoutIdLst>
    <p:sldLayoutId id="2147484077" r:id="rId1"/>
    <p:sldLayoutId id="2147484087" r:id="rId2"/>
    <p:sldLayoutId id="2147484078" r:id="rId3"/>
    <p:sldLayoutId id="2147484080" r:id="rId4"/>
    <p:sldLayoutId id="2147484079" r:id="rId5"/>
    <p:sldLayoutId id="2147484088" r:id="rId6"/>
    <p:sldLayoutId id="2147484089" r:id="rId7"/>
    <p:sldLayoutId id="2147484081" r:id="rId8"/>
    <p:sldLayoutId id="2147484082" r:id="rId9"/>
    <p:sldLayoutId id="2147484083" r:id="rId10"/>
    <p:sldLayoutId id="2147484084" r:id="rId11"/>
    <p:sldLayoutId id="2147484090" r:id="rId12"/>
    <p:sldLayoutId id="2147484091" r:id="rId13"/>
  </p:sldLayoutIdLst>
  <p:hf hdr="0" ftr="0"/>
  <p:txStyles>
    <p:title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800" b="1"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1DDB4-A1EA-D34D-A54D-6A3040BE37A8}" type="datetimeFigureOut">
              <a:rPr kumimoji="1" lang="ja-JP" altLang="en-US" smtClean="0"/>
              <a:pPr/>
              <a:t>2023/3/1</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B8A12-C1B3-254F-982E-E2BF8D647DD0}" type="slidenum">
              <a:rPr kumimoji="1" lang="ja-JP" altLang="en-US" smtClean="0"/>
              <a:pPr/>
              <a:t>‹#›</a:t>
            </a:fld>
            <a:endParaRPr kumimoji="1" lang="ja-JP" altLang="en-US"/>
          </a:p>
        </p:txBody>
      </p:sp>
    </p:spTree>
    <p:extLst>
      <p:ext uri="{BB962C8B-B14F-4D97-AF65-F5344CB8AC3E}">
        <p14:creationId xmlns:p14="http://schemas.microsoft.com/office/powerpoint/2010/main" xmlns="" val="3859068783"/>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gsics.atmos.umd.edu/bin/view/Development/RolesAndResponsibilities" TargetMode="External"/><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alvalportal.ceos.org/" TargetMode="External"/><Relationship Id="rId7" Type="http://schemas.openxmlformats.org/officeDocument/2006/relationships/hyperlink" Target="https://earth.esa.int/eogateway/activities/esa-satellites-and-instruments-calibration-landing-page"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hyperlink" Target="https://www.salinity-pimep.org/" TargetMode="External"/><Relationship Id="rId4" Type="http://schemas.openxmlformats.org/officeDocument/2006/relationships/hyperlink" Target="https://evdc.esa.in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0.xml"/><Relationship Id="rId6" Type="http://schemas.openxmlformats.org/officeDocument/2006/relationships/hyperlink" Target="https://www.star.nesdis.noaa.gov/smcd/GCC/ProductCatalog.php"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hyperlink" Target="https://docs.google.com/spreadsheets/d/15ZXTXwQENop0ARed7zrl43cLJB84Jg5_gY6036tuXyE/edit" TargetMode="External"/><Relationship Id="rId3" Type="http://schemas.openxmlformats.org/officeDocument/2006/relationships/image" Target="../media/image10.png"/><Relationship Id="rId7" Type="http://schemas.openxmlformats.org/officeDocument/2006/relationships/hyperlink" Target="http://gsics.atmos.umd.edu/bin/view/System/UserRegistration" TargetMode="External"/><Relationship Id="rId2" Type="http://schemas.openxmlformats.org/officeDocument/2006/relationships/image" Target="../media/image9.png"/><Relationship Id="rId1" Type="http://schemas.openxmlformats.org/officeDocument/2006/relationships/slideLayout" Target="../slideLayouts/slideLayout20.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hyperlink" Target="https://www.wmo-sat.info/oscar/" TargetMode="External"/><Relationship Id="rId4" Type="http://schemas.openxmlformats.org/officeDocument/2006/relationships/image" Target="../media/image11.png"/><Relationship Id="rId9" Type="http://schemas.openxmlformats.org/officeDocument/2006/relationships/hyperlink" Target="http://gsics.tools.eumetsat.int/plotter/"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olab.research.google.com/drive/1AbQklydiBgSk3gWe14FcLBe69HiSciJC" TargetMode="External"/><Relationship Id="rId7" Type="http://schemas.openxmlformats.org/officeDocument/2006/relationships/hyperlink" Target="https://www.star.nesdis.noaa.gov/smcd/GCC/MeetingActions.php" TargetMode="External"/><Relationship Id="rId2" Type="http://schemas.openxmlformats.org/officeDocument/2006/relationships/image" Target="../media/image14.png"/><Relationship Id="rId1" Type="http://schemas.openxmlformats.org/officeDocument/2006/relationships/slideLayout" Target="../slideLayouts/slideLayout20.xml"/><Relationship Id="rId6" Type="http://schemas.openxmlformats.org/officeDocument/2006/relationships/hyperlink" Target="https://colab.research.google.com/drive/1ENBFgZ1IOgXNw6bS-0X14AshT729yIf2?usp=sharing" TargetMode="External"/><Relationship Id="rId5" Type="http://schemas.openxmlformats.org/officeDocument/2006/relationships/hyperlink" Target="mailto:https://colab.research.google.com/drive/1IMft8iYttDYchtTQ-vWJ48phmscK-xLA" TargetMode="External"/><Relationship Id="rId4" Type="http://schemas.openxmlformats.org/officeDocument/2006/relationships/hyperlink" Target="https://colab.research.google.com/drive/13Icapoogf0FUkYpfnynFJQm0H68uDNy3"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8" Type="http://schemas.openxmlformats.org/officeDocument/2006/relationships/hyperlink" Target="https://www.star.nesdis.noaa.gov/smcd/GCC/ProductCatalog.php" TargetMode="External"/><Relationship Id="rId3" Type="http://schemas.openxmlformats.org/officeDocument/2006/relationships/hyperlink" Target="https://colab.research.google.com/drive/1AbQklydiBgSk3gWe14FcLBe69HiSciJC" TargetMode="External"/><Relationship Id="rId7" Type="http://schemas.openxmlformats.org/officeDocument/2006/relationships/hyperlink" Target="http://gsics.tools.eumetsat.int/plotter" TargetMode="External"/><Relationship Id="rId2" Type="http://schemas.openxmlformats.org/officeDocument/2006/relationships/hyperlink" Target="http://gsics.atmos.umd.edu/bin/view/Development/DownloadGSICSProducts" TargetMode="External"/><Relationship Id="rId1" Type="http://schemas.openxmlformats.org/officeDocument/2006/relationships/slideLayout" Target="../slideLayouts/slideLayout12.xml"/><Relationship Id="rId6" Type="http://schemas.openxmlformats.org/officeDocument/2006/relationships/hyperlink" Target="https://colab.research.google.com/drive/18SjLpebRKPdEBT_eYuZrEGTQNo82gpn4" TargetMode="External"/><Relationship Id="rId5" Type="http://schemas.openxmlformats.org/officeDocument/2006/relationships/hyperlink" Target="https://colab.research.google.com/drive/1ENBFgZ1IOgXNw6bS-0X14AshT729yIf2?usp=sharing" TargetMode="External"/><Relationship Id="rId4" Type="http://schemas.openxmlformats.org/officeDocument/2006/relationships/hyperlink" Target="https://colab.research.google.com/drive/13Icapoogf0FUkYpfnynFJQm0H68uDNy3" TargetMode="External"/><Relationship Id="rId9" Type="http://schemas.openxmlformats.org/officeDocument/2006/relationships/hyperlink" Target="https://docs.google.com/spreadsheets/d/1WCSLeawlgvZjzB6GM9pmDlbKMj7CV_tYGqSeT63G4oM/edit?usp=sharin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hyperlink" Target="https://gsics.wmo.int/en/okuyama.arata(at)met.kishou.go.jp" TargetMode="External"/><Relationship Id="rId3" Type="http://schemas.openxmlformats.org/officeDocument/2006/relationships/hyperlink" Target="mailto:paolo.castracane(at)esa.int" TargetMode="External"/><Relationship Id="rId7" Type="http://schemas.openxmlformats.org/officeDocument/2006/relationships/hyperlink" Target="mailto:nitant(at)sac.isro.gov.in" TargetMode="External"/><Relationship Id="rId2" Type="http://schemas.openxmlformats.org/officeDocument/2006/relationships/hyperlink" Target="mailto:tianl@cma.gov.cn" TargetMode="External"/><Relationship Id="rId1" Type="http://schemas.openxmlformats.org/officeDocument/2006/relationships/slideLayout" Target="../slideLayouts/slideLayout20.xml"/><Relationship Id="rId6" Type="http://schemas.openxmlformats.org/officeDocument/2006/relationships/hyperlink" Target="mailto:kamal.ray(at)nic.in" TargetMode="External"/><Relationship Id="rId11" Type="http://schemas.openxmlformats.org/officeDocument/2006/relationships/hyperlink" Target="mailto:hpohjola(at)wmo.int" TargetMode="External"/><Relationship Id="rId5" Type="http://schemas.openxmlformats.org/officeDocument/2006/relationships/hyperlink" Target="mailto:rkgiri_ccs(at)rediffmail.com" TargetMode="External"/><Relationship Id="rId10" Type="http://schemas.openxmlformats.org/officeDocument/2006/relationships/hyperlink" Target="mailto:uspenskys@planet.iitp.ru" TargetMode="External"/><Relationship Id="rId4" Type="http://schemas.openxmlformats.org/officeDocument/2006/relationships/hyperlink" Target="mailto:simon.elliott(at)eumetsat.int" TargetMode="External"/><Relationship Id="rId9" Type="http://schemas.openxmlformats.org/officeDocument/2006/relationships/hyperlink" Target="mailto:manik.bali(at)noaa.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4"/>
          <p:cNvSpPr>
            <a:spLocks noGrp="1" noChangeArrowheads="1"/>
          </p:cNvSpPr>
          <p:nvPr>
            <p:ph type="ctrTitle" idx="4294967295"/>
          </p:nvPr>
        </p:nvSpPr>
        <p:spPr>
          <a:xfrm>
            <a:off x="267148" y="2681975"/>
            <a:ext cx="9229912" cy="1981354"/>
          </a:xfrm>
          <a:noFill/>
        </p:spPr>
        <p:style>
          <a:lnRef idx="0">
            <a:schemeClr val="accent3"/>
          </a:lnRef>
          <a:fillRef idx="3">
            <a:schemeClr val="accent3"/>
          </a:fillRef>
          <a:effectRef idx="3">
            <a:schemeClr val="accent3"/>
          </a:effectRef>
          <a:fontRef idx="minor">
            <a:schemeClr val="lt1"/>
          </a:fontRef>
        </p:style>
        <p:txBody>
          <a:bodyPr/>
          <a:lstStyle/>
          <a:p>
            <a:pPr eaLnBrk="1" hangingPunct="1"/>
            <a:r>
              <a:rPr lang="en-GB" sz="3000" dirty="0">
                <a:solidFill>
                  <a:schemeClr val="tx1"/>
                </a:solidFill>
              </a:rPr>
              <a:t>GSICS Data Working Group</a:t>
            </a:r>
            <a:br>
              <a:rPr lang="en-GB" sz="3000" dirty="0">
                <a:solidFill>
                  <a:schemeClr val="tx1"/>
                </a:solidFill>
              </a:rPr>
            </a:br>
            <a:r>
              <a:rPr lang="en-GB" sz="1500" dirty="0">
                <a:solidFill>
                  <a:schemeClr val="tx1"/>
                </a:solidFill>
              </a:rPr>
              <a:t>03/01/2023</a:t>
            </a:r>
            <a:endParaRPr lang="en-GB" sz="1500" b="1" dirty="0">
              <a:solidFill>
                <a:schemeClr val="tx1"/>
              </a:solidFill>
            </a:endParaRPr>
          </a:p>
        </p:txBody>
      </p:sp>
      <p:sp>
        <p:nvSpPr>
          <p:cNvPr id="5" name="Rectangle 43"/>
          <p:cNvSpPr>
            <a:spLocks noGrp="1" noChangeArrowheads="1"/>
          </p:cNvSpPr>
          <p:nvPr>
            <p:ph type="subTitle" idx="1"/>
          </p:nvPr>
        </p:nvSpPr>
        <p:spPr>
          <a:xfrm>
            <a:off x="5079327" y="5062071"/>
            <a:ext cx="3162300" cy="969108"/>
          </a:xfrm>
          <a:noFill/>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1600" dirty="0" err="1">
                <a:solidFill>
                  <a:schemeClr val="tx1"/>
                </a:solidFill>
              </a:rPr>
              <a:t>Kamaljit</a:t>
            </a:r>
            <a:r>
              <a:rPr lang="en-US" sz="1600" dirty="0">
                <a:solidFill>
                  <a:schemeClr val="tx1"/>
                </a:solidFill>
              </a:rPr>
              <a:t> Ray (MOES)</a:t>
            </a:r>
          </a:p>
          <a:p>
            <a:pPr eaLnBrk="1" hangingPunct="1">
              <a:defRPr/>
            </a:pPr>
            <a:r>
              <a:rPr lang="en-US" sz="1600" dirty="0">
                <a:solidFill>
                  <a:schemeClr val="tx1"/>
                </a:solidFill>
              </a:rPr>
              <a:t>Manik Bali (NOAA/UMD)</a:t>
            </a:r>
          </a:p>
          <a:p>
            <a:pPr eaLnBrk="1" hangingPunct="1">
              <a:buFont typeface="Arial" pitchFamily="34" charset="0"/>
              <a:buNone/>
              <a:defRPr/>
            </a:pPr>
            <a:endParaRPr lang="en-US" sz="2400" dirty="0">
              <a:solidFill>
                <a:schemeClr val="tx1"/>
              </a:solidFill>
            </a:endParaRPr>
          </a:p>
        </p:txBody>
      </p:sp>
    </p:spTree>
    <p:extLst>
      <p:ext uri="{BB962C8B-B14F-4D97-AF65-F5344CB8AC3E}">
        <p14:creationId xmlns:p14="http://schemas.microsoft.com/office/powerpoint/2010/main" xmlns="" val="14345351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54E6C6-37E4-4CAA-8F54-454BAFE6B3EB}"/>
              </a:ext>
            </a:extLst>
          </p:cNvPr>
          <p:cNvSpPr>
            <a:spLocks noGrp="1"/>
          </p:cNvSpPr>
          <p:nvPr>
            <p:ph type="title"/>
          </p:nvPr>
        </p:nvSpPr>
        <p:spPr/>
        <p:txBody>
          <a:bodyPr/>
          <a:lstStyle/>
          <a:p>
            <a:r>
              <a:rPr lang="en-US" dirty="0"/>
              <a:t>GDWG in the GSICS Framework</a:t>
            </a:r>
          </a:p>
        </p:txBody>
      </p:sp>
      <p:pic>
        <p:nvPicPr>
          <p:cNvPr id="1028" name="Picture 4" descr="GSICS Structure &amp; Partnerships GSICS Exec Panel CGMS GSICS Coordination Centre VIS/NIR Sub-Group WGCV">
            <a:extLst>
              <a:ext uri="{FF2B5EF4-FFF2-40B4-BE49-F238E27FC236}">
                <a16:creationId xmlns:a16="http://schemas.microsoft.com/office/drawing/2014/main" xmlns="" id="{DE0EE15A-ACC6-4D52-AADA-C59DA0DC0209}"/>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8321"/>
          <a:stretch/>
        </p:blipFill>
        <p:spPr bwMode="auto">
          <a:xfrm>
            <a:off x="-1" y="1228724"/>
            <a:ext cx="9906001" cy="537721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a:extLst>
              <a:ext uri="{FF2B5EF4-FFF2-40B4-BE49-F238E27FC236}">
                <a16:creationId xmlns:a16="http://schemas.microsoft.com/office/drawing/2014/main" xmlns="" id="{71DFCAD1-2C5B-428C-A94D-F195E42BD312}"/>
              </a:ext>
            </a:extLst>
          </p:cNvPr>
          <p:cNvSpPr txBox="1"/>
          <p:nvPr/>
        </p:nvSpPr>
        <p:spPr>
          <a:xfrm>
            <a:off x="4278489" y="2833511"/>
            <a:ext cx="1761067" cy="954087"/>
          </a:xfrm>
          <a:prstGeom prst="rect">
            <a:avLst/>
          </a:prstGeom>
          <a:noFill/>
          <a:ln w="57150">
            <a:solidFill>
              <a:schemeClr val="accent2"/>
            </a:solidFill>
          </a:ln>
        </p:spPr>
        <p:txBody>
          <a:bodyPr wrap="square" rtlCol="0">
            <a:spAutoFit/>
          </a:bodyPr>
          <a:lstStyle/>
          <a:p>
            <a:endParaRPr lang="en-US" dirty="0"/>
          </a:p>
        </p:txBody>
      </p:sp>
      <p:sp>
        <p:nvSpPr>
          <p:cNvPr id="4" name="TextBox 3">
            <a:extLst>
              <a:ext uri="{FF2B5EF4-FFF2-40B4-BE49-F238E27FC236}">
                <a16:creationId xmlns:a16="http://schemas.microsoft.com/office/drawing/2014/main" xmlns="" id="{46776372-1C76-4C73-9147-8C9987559ACF}"/>
              </a:ext>
            </a:extLst>
          </p:cNvPr>
          <p:cNvSpPr txBox="1"/>
          <p:nvPr/>
        </p:nvSpPr>
        <p:spPr>
          <a:xfrm>
            <a:off x="7432246" y="6665698"/>
            <a:ext cx="2473754" cy="230832"/>
          </a:xfrm>
          <a:prstGeom prst="rect">
            <a:avLst/>
          </a:prstGeom>
          <a:noFill/>
        </p:spPr>
        <p:txBody>
          <a:bodyPr wrap="none" rtlCol="0">
            <a:spAutoFit/>
          </a:bodyPr>
          <a:lstStyle/>
          <a:p>
            <a:r>
              <a:rPr lang="en-US" dirty="0">
                <a:solidFill>
                  <a:schemeClr val="tx1"/>
                </a:solidFill>
              </a:rPr>
              <a:t>Slide curtesy Tim </a:t>
            </a:r>
            <a:r>
              <a:rPr lang="en-US" dirty="0" err="1">
                <a:solidFill>
                  <a:schemeClr val="tx1"/>
                </a:solidFill>
              </a:rPr>
              <a:t>Hewison</a:t>
            </a:r>
            <a:r>
              <a:rPr lang="en-US" dirty="0">
                <a:solidFill>
                  <a:schemeClr val="tx1"/>
                </a:solidFill>
              </a:rPr>
              <a:t> (EUMETSAT)</a:t>
            </a:r>
          </a:p>
        </p:txBody>
      </p:sp>
      <p:sp>
        <p:nvSpPr>
          <p:cNvPr id="5" name="TextBox 4">
            <a:extLst>
              <a:ext uri="{FF2B5EF4-FFF2-40B4-BE49-F238E27FC236}">
                <a16:creationId xmlns:a16="http://schemas.microsoft.com/office/drawing/2014/main" xmlns="" id="{70C1E5D7-FAC6-42A5-8178-58A7D59F0258}"/>
              </a:ext>
            </a:extLst>
          </p:cNvPr>
          <p:cNvSpPr txBox="1"/>
          <p:nvPr/>
        </p:nvSpPr>
        <p:spPr>
          <a:xfrm>
            <a:off x="0" y="6139259"/>
            <a:ext cx="4278490" cy="646331"/>
          </a:xfrm>
          <a:prstGeom prst="rect">
            <a:avLst/>
          </a:prstGeom>
          <a:solidFill>
            <a:schemeClr val="bg1">
              <a:lumMod val="50000"/>
            </a:schemeClr>
          </a:solidFill>
        </p:spPr>
        <p:txBody>
          <a:bodyPr wrap="square" rtlCol="0">
            <a:spAutoFit/>
          </a:bodyPr>
          <a:lstStyle/>
          <a:p>
            <a:r>
              <a:rPr lang="en-US" sz="1200" dirty="0">
                <a:latin typeface="Arial" panose="020B0604020202020204" pitchFamily="34" charset="0"/>
                <a:cs typeface="Arial" panose="020B0604020202020204" pitchFamily="34" charset="0"/>
              </a:rPr>
              <a:t>GDWG actively supports all aspects of GSICS activities </a:t>
            </a:r>
          </a:p>
          <a:p>
            <a:r>
              <a:rPr lang="en-US" sz="1200" dirty="0" err="1">
                <a:latin typeface="Arial" panose="020B0604020202020204" pitchFamily="34" charset="0"/>
                <a:cs typeface="Arial" panose="020B0604020202020204" pitchFamily="34" charset="0"/>
              </a:rPr>
              <a:t>e.g</a:t>
            </a:r>
            <a:r>
              <a:rPr lang="en-US" sz="1200" dirty="0">
                <a:latin typeface="Arial" panose="020B0604020202020204" pitchFamily="34" charset="0"/>
                <a:cs typeface="Arial" panose="020B0604020202020204" pitchFamily="34" charset="0"/>
              </a:rPr>
              <a:t> . systems/metadata/products/wiki/GPPA</a:t>
            </a:r>
          </a:p>
          <a:p>
            <a:r>
              <a:rPr lang="en-US" sz="1200" dirty="0">
                <a:latin typeface="Arial" panose="020B0604020202020204" pitchFamily="34" charset="0"/>
                <a:cs typeface="Arial" panose="020B0604020202020204" pitchFamily="34" charset="0"/>
              </a:rPr>
              <a:t>Detailed TOR </a:t>
            </a:r>
            <a:r>
              <a:rPr lang="en-US" sz="1200" dirty="0">
                <a:solidFill>
                  <a:srgbClr val="FFC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here</a:t>
            </a:r>
            <a:endParaRPr lang="en-US" sz="1200" dirty="0">
              <a:solidFill>
                <a:srgbClr val="FFC000"/>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xmlns="" id="{4CB6504B-7862-425E-8DEF-426EBC6D4064}"/>
              </a:ext>
            </a:extLst>
          </p:cNvPr>
          <p:cNvSpPr/>
          <p:nvPr/>
        </p:nvSpPr>
        <p:spPr>
          <a:xfrm>
            <a:off x="4476830" y="6139259"/>
            <a:ext cx="5230830" cy="600164"/>
          </a:xfrm>
          <a:prstGeom prst="rect">
            <a:avLst/>
          </a:prstGeom>
        </p:spPr>
        <p:txBody>
          <a:bodyPr wrap="square">
            <a:spAutoFit/>
          </a:bodyPr>
          <a:lstStyle/>
          <a:p>
            <a:pPr algn="just"/>
            <a:r>
              <a:rPr lang="en-US" sz="1100" dirty="0">
                <a:solidFill>
                  <a:schemeClr val="tx1"/>
                </a:solidFill>
                <a:highlight>
                  <a:srgbClr val="C0C0C0"/>
                </a:highlight>
              </a:rPr>
              <a:t>Oversee and coordinate the data management activities of GSICS and advise the EP on questions related to GSICS data management including information delivery services; </a:t>
            </a:r>
          </a:p>
        </p:txBody>
      </p:sp>
    </p:spTree>
    <p:extLst>
      <p:ext uri="{BB962C8B-B14F-4D97-AF65-F5344CB8AC3E}">
        <p14:creationId xmlns:p14="http://schemas.microsoft.com/office/powerpoint/2010/main" xmlns="" val="4203001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TOR-GDWG</a:t>
            </a:r>
            <a:endParaRPr lang="en-US" dirty="0"/>
          </a:p>
        </p:txBody>
      </p:sp>
      <p:sp>
        <p:nvSpPr>
          <p:cNvPr id="3" name="Content Placeholder 2"/>
          <p:cNvSpPr>
            <a:spLocks noGrp="1"/>
          </p:cNvSpPr>
          <p:nvPr>
            <p:ph idx="1"/>
          </p:nvPr>
        </p:nvSpPr>
        <p:spPr/>
        <p:txBody>
          <a:bodyPr/>
          <a:lstStyle/>
          <a:p>
            <a:pPr algn="just">
              <a:buNone/>
            </a:pPr>
            <a:r>
              <a:rPr lang="en-US" sz="1600" b="0" dirty="0" smtClean="0">
                <a:latin typeface="Arial" pitchFamily="34" charset="0"/>
                <a:cs typeface="Arial" pitchFamily="34" charset="0"/>
              </a:rPr>
              <a:t>a) Oversee </a:t>
            </a:r>
            <a:r>
              <a:rPr lang="en-US" sz="1600" b="0" dirty="0" smtClean="0">
                <a:latin typeface="Arial" pitchFamily="34" charset="0"/>
                <a:cs typeface="Arial" pitchFamily="34" charset="0"/>
              </a:rPr>
              <a:t>and coordinate the data management activities of GSICS and advise the EP on questions related to GSICS data management including information delivery services; </a:t>
            </a:r>
            <a:endParaRPr lang="en-US" sz="1600" b="0" dirty="0" smtClean="0">
              <a:latin typeface="Arial" pitchFamily="34" charset="0"/>
              <a:cs typeface="Arial" pitchFamily="34" charset="0"/>
            </a:endParaRPr>
          </a:p>
          <a:p>
            <a:pPr algn="just">
              <a:buNone/>
            </a:pPr>
            <a:r>
              <a:rPr lang="en-US" sz="1600" b="0" dirty="0" smtClean="0">
                <a:latin typeface="Arial" pitchFamily="34" charset="0"/>
                <a:cs typeface="Arial" pitchFamily="34" charset="0"/>
              </a:rPr>
              <a:t>b</a:t>
            </a:r>
            <a:r>
              <a:rPr lang="en-US" sz="1600" b="0" dirty="0" smtClean="0">
                <a:latin typeface="Arial" pitchFamily="34" charset="0"/>
                <a:cs typeface="Arial" pitchFamily="34" charset="0"/>
              </a:rPr>
              <a:t>) Coordinate the specification of data and metadata formats and procedures for data exchange between the satellite agencies, the GSICS Processing and Research Centers (GPRCs), and the GSICS Coordination Center (GCC); </a:t>
            </a:r>
            <a:endParaRPr lang="en-US" sz="1600" b="0" dirty="0" smtClean="0">
              <a:latin typeface="Arial" pitchFamily="34" charset="0"/>
              <a:cs typeface="Arial" pitchFamily="34" charset="0"/>
            </a:endParaRPr>
          </a:p>
          <a:p>
            <a:pPr algn="just">
              <a:buNone/>
            </a:pPr>
            <a:r>
              <a:rPr lang="en-US" sz="1600" b="0" dirty="0" smtClean="0">
                <a:latin typeface="Arial" pitchFamily="34" charset="0"/>
                <a:cs typeface="Arial" pitchFamily="34" charset="0"/>
              </a:rPr>
              <a:t>c</a:t>
            </a:r>
            <a:r>
              <a:rPr lang="en-US" sz="1600" b="0" dirty="0" smtClean="0">
                <a:latin typeface="Arial" pitchFamily="34" charset="0"/>
                <a:cs typeface="Arial" pitchFamily="34" charset="0"/>
              </a:rPr>
              <a:t>) Develop specifications for GSICS product catalogues, data archive systems and data servers in support of GCC; </a:t>
            </a:r>
            <a:endParaRPr lang="en-US" sz="1600" b="0" dirty="0" smtClean="0">
              <a:latin typeface="Arial" pitchFamily="34" charset="0"/>
              <a:cs typeface="Arial" pitchFamily="34" charset="0"/>
            </a:endParaRPr>
          </a:p>
          <a:p>
            <a:pPr algn="just">
              <a:buNone/>
            </a:pPr>
            <a:r>
              <a:rPr lang="en-US" sz="1600" b="0" dirty="0" smtClean="0">
                <a:latin typeface="Arial" pitchFamily="34" charset="0"/>
                <a:cs typeface="Arial" pitchFamily="34" charset="0"/>
              </a:rPr>
              <a:t>d</a:t>
            </a:r>
            <a:r>
              <a:rPr lang="en-US" sz="1600" b="0" dirty="0" smtClean="0">
                <a:latin typeface="Arial" pitchFamily="34" charset="0"/>
                <a:cs typeface="Arial" pitchFamily="34" charset="0"/>
              </a:rPr>
              <a:t>) Coordinate the development and evolution of GSICS software tools; </a:t>
            </a:r>
            <a:endParaRPr lang="en-US" sz="1600" b="0" dirty="0" smtClean="0">
              <a:latin typeface="Arial" pitchFamily="34" charset="0"/>
              <a:cs typeface="Arial" pitchFamily="34" charset="0"/>
            </a:endParaRPr>
          </a:p>
          <a:p>
            <a:pPr algn="just">
              <a:buNone/>
            </a:pPr>
            <a:r>
              <a:rPr lang="en-US" sz="1600" b="0" dirty="0" smtClean="0">
                <a:latin typeface="Arial" pitchFamily="34" charset="0"/>
                <a:cs typeface="Arial" pitchFamily="34" charset="0"/>
              </a:rPr>
              <a:t>e</a:t>
            </a:r>
            <a:r>
              <a:rPr lang="en-US" sz="1600" b="0" dirty="0" smtClean="0">
                <a:latin typeface="Arial" pitchFamily="34" charset="0"/>
                <a:cs typeface="Arial" pitchFamily="34" charset="0"/>
              </a:rPr>
              <a:t>) Review and validate GSICS deliverables from a data management perspective; </a:t>
            </a:r>
            <a:endParaRPr lang="en-US" sz="1600" b="0" dirty="0" smtClean="0">
              <a:latin typeface="Arial" pitchFamily="34" charset="0"/>
              <a:cs typeface="Arial" pitchFamily="34" charset="0"/>
            </a:endParaRPr>
          </a:p>
          <a:p>
            <a:pPr algn="just">
              <a:buNone/>
            </a:pPr>
            <a:r>
              <a:rPr lang="en-US" sz="1600" b="0" dirty="0" smtClean="0">
                <a:latin typeface="Arial" pitchFamily="34" charset="0"/>
                <a:cs typeface="Arial" pitchFamily="34" charset="0"/>
              </a:rPr>
              <a:t>f</a:t>
            </a:r>
            <a:r>
              <a:rPr lang="en-US" sz="1600" b="0" dirty="0" smtClean="0">
                <a:latin typeface="Arial" pitchFamily="34" charset="0"/>
                <a:cs typeface="Arial" pitchFamily="34" charset="0"/>
              </a:rPr>
              <a:t>) Provide guidance to the contents and appearance of the GSICS websites maintained by WMO, GCC, and each GPRC; </a:t>
            </a:r>
            <a:endParaRPr lang="en-US" sz="1600" b="0" dirty="0" smtClean="0">
              <a:latin typeface="Arial" pitchFamily="34" charset="0"/>
              <a:cs typeface="Arial" pitchFamily="34" charset="0"/>
            </a:endParaRPr>
          </a:p>
          <a:p>
            <a:pPr algn="just">
              <a:buNone/>
            </a:pPr>
            <a:r>
              <a:rPr lang="en-US" sz="1600" b="0" dirty="0" smtClean="0">
                <a:latin typeface="Arial" pitchFamily="34" charset="0"/>
                <a:cs typeface="Arial" pitchFamily="34" charset="0"/>
              </a:rPr>
              <a:t>g</a:t>
            </a:r>
            <a:r>
              <a:rPr lang="en-US" sz="1600" b="0" dirty="0" smtClean="0">
                <a:latin typeface="Arial" pitchFamily="34" charset="0"/>
                <a:cs typeface="Arial" pitchFamily="34" charset="0"/>
              </a:rPr>
              <a:t>) Maintain cooperation with the research and development activities at the GPRCs and assist with their data management activities, as appropriate</a:t>
            </a:r>
            <a:r>
              <a:rPr lang="en-US" sz="1600" b="0" dirty="0" smtClean="0">
                <a:latin typeface="Arial" pitchFamily="34" charset="0"/>
                <a:cs typeface="Arial" pitchFamily="34" charset="0"/>
              </a:rPr>
              <a:t>;</a:t>
            </a:r>
          </a:p>
          <a:p>
            <a:pPr algn="just">
              <a:buNone/>
            </a:pPr>
            <a:r>
              <a:rPr lang="en-US" sz="1600" b="0" dirty="0" smtClean="0">
                <a:latin typeface="Arial" pitchFamily="34" charset="0"/>
                <a:cs typeface="Arial" pitchFamily="34" charset="0"/>
              </a:rPr>
              <a:t> </a:t>
            </a:r>
            <a:r>
              <a:rPr lang="en-US" sz="1600" b="0" dirty="0" smtClean="0">
                <a:latin typeface="Arial" pitchFamily="34" charset="0"/>
                <a:cs typeface="Arial" pitchFamily="34" charset="0"/>
              </a:rPr>
              <a:t>h) Provide the GSICS Executive Panel with a report on GSICS data management activities including recommendations as appropriate. Submit report three weeks prior to the annual meeting of the GSICS Executive Panel, and present it to the Panel.</a:t>
            </a:r>
            <a:endParaRPr lang="en-US" sz="1600" b="0" dirty="0">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a:xfrm>
            <a:off x="585611" y="1769537"/>
            <a:ext cx="8915400" cy="4525963"/>
          </a:xfrm>
        </p:spPr>
        <p:txBody>
          <a:bodyPr/>
          <a:lstStyle/>
          <a:p>
            <a:pPr algn="just">
              <a:buNone/>
            </a:pPr>
            <a:r>
              <a:rPr lang="en-US" sz="1800" b="0" dirty="0" smtClean="0">
                <a:latin typeface="Arial" pitchFamily="34" charset="0"/>
                <a:cs typeface="Arial" pitchFamily="34" charset="0"/>
              </a:rPr>
              <a:t>a) Coordinate </a:t>
            </a:r>
            <a:r>
              <a:rPr lang="en-US" sz="1800" b="0" dirty="0" smtClean="0">
                <a:latin typeface="Arial" pitchFamily="34" charset="0"/>
                <a:cs typeface="Arial" pitchFamily="34" charset="0"/>
              </a:rPr>
              <a:t>development of GSICS data management activities including the identification of existing formats, standards and procedures to be adopted for GSICS Products, or the definition of GSICS-specific ones, in order to catalog, archive, exchange, visualize GSICS products and distribute them to GSICS users. </a:t>
            </a:r>
            <a:endParaRPr lang="en-US" sz="1800" b="0" dirty="0" smtClean="0">
              <a:latin typeface="Arial" pitchFamily="34" charset="0"/>
              <a:cs typeface="Arial" pitchFamily="34" charset="0"/>
            </a:endParaRPr>
          </a:p>
          <a:p>
            <a:pPr algn="just">
              <a:buNone/>
            </a:pPr>
            <a:r>
              <a:rPr lang="en-US" sz="1800" b="0" dirty="0" smtClean="0">
                <a:latin typeface="Arial" pitchFamily="34" charset="0"/>
                <a:cs typeface="Arial" pitchFamily="34" charset="0"/>
              </a:rPr>
              <a:t>b</a:t>
            </a:r>
            <a:r>
              <a:rPr lang="en-US" sz="1800" b="0" dirty="0" smtClean="0">
                <a:latin typeface="Arial" pitchFamily="34" charset="0"/>
                <a:cs typeface="Arial" pitchFamily="34" charset="0"/>
              </a:rPr>
              <a:t>) Coordinate technical support for the activities of the GRWG </a:t>
            </a:r>
            <a:endParaRPr lang="en-US" sz="1800" b="0" dirty="0" smtClean="0">
              <a:latin typeface="Arial" pitchFamily="34" charset="0"/>
              <a:cs typeface="Arial" pitchFamily="34" charset="0"/>
            </a:endParaRPr>
          </a:p>
          <a:p>
            <a:pPr algn="just">
              <a:buNone/>
            </a:pPr>
            <a:r>
              <a:rPr lang="en-US" sz="1800" b="0" dirty="0" smtClean="0">
                <a:latin typeface="Arial" pitchFamily="34" charset="0"/>
                <a:cs typeface="Arial" pitchFamily="34" charset="0"/>
              </a:rPr>
              <a:t>c</a:t>
            </a:r>
            <a:r>
              <a:rPr lang="en-US" sz="1800" b="0" dirty="0" smtClean="0">
                <a:latin typeface="Arial" pitchFamily="34" charset="0"/>
                <a:cs typeface="Arial" pitchFamily="34" charset="0"/>
              </a:rPr>
              <a:t>) Schedule and chair the GDWG annual meeting and teleconference meetings to continue the activity during the year, acting as moderator. In coordination with GRWG and subgroup chairs, define agenda, agree actions and recommendations from above meetings, and organize their follow-up. </a:t>
            </a:r>
            <a:endParaRPr lang="en-US" sz="1800" b="0" dirty="0" smtClean="0">
              <a:latin typeface="Arial" pitchFamily="34" charset="0"/>
              <a:cs typeface="Arial" pitchFamily="34" charset="0"/>
            </a:endParaRPr>
          </a:p>
          <a:p>
            <a:pPr algn="just">
              <a:buNone/>
            </a:pPr>
            <a:r>
              <a:rPr lang="en-US" sz="1800" b="0" dirty="0" smtClean="0">
                <a:latin typeface="Arial" pitchFamily="34" charset="0"/>
                <a:cs typeface="Arial" pitchFamily="34" charset="0"/>
              </a:rPr>
              <a:t>d</a:t>
            </a:r>
            <a:r>
              <a:rPr lang="en-US" sz="1800" b="0" dirty="0" smtClean="0">
                <a:latin typeface="Arial" pitchFamily="34" charset="0"/>
                <a:cs typeface="Arial" pitchFamily="34" charset="0"/>
              </a:rPr>
              <a:t>) Coordinate with external projects as necessary to identify and implement collaborative </a:t>
            </a:r>
            <a:r>
              <a:rPr lang="en-US" sz="1800" b="0" dirty="0" smtClean="0">
                <a:latin typeface="Arial" pitchFamily="34" charset="0"/>
                <a:cs typeface="Arial" pitchFamily="34" charset="0"/>
              </a:rPr>
              <a:t>activities</a:t>
            </a:r>
          </a:p>
          <a:p>
            <a:pPr algn="just">
              <a:buNone/>
            </a:pPr>
            <a:r>
              <a:rPr lang="en-US" sz="1800" b="0" dirty="0" smtClean="0">
                <a:latin typeface="Arial" pitchFamily="34" charset="0"/>
                <a:cs typeface="Arial" pitchFamily="34" charset="0"/>
              </a:rPr>
              <a:t>e</a:t>
            </a:r>
            <a:r>
              <a:rPr lang="en-US" sz="1800" b="0" dirty="0" smtClean="0">
                <a:latin typeface="Arial" pitchFamily="34" charset="0"/>
                <a:cs typeface="Arial" pitchFamily="34" charset="0"/>
              </a:rPr>
              <a:t>) Report to the Executive Panel</a:t>
            </a:r>
            <a:endParaRPr lang="en-US" sz="1800" b="0"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385876-8B81-164B-9DB8-FEDE698AF44F}"/>
              </a:ext>
            </a:extLst>
          </p:cNvPr>
          <p:cNvSpPr>
            <a:spLocks noGrp="1"/>
          </p:cNvSpPr>
          <p:nvPr>
            <p:ph type="title"/>
          </p:nvPr>
        </p:nvSpPr>
        <p:spPr>
          <a:xfrm>
            <a:off x="2933700" y="743252"/>
            <a:ext cx="4819650" cy="542321"/>
          </a:xfrm>
        </p:spPr>
        <p:txBody>
          <a:bodyPr>
            <a:normAutofit fontScale="90000"/>
          </a:bodyPr>
          <a:lstStyle/>
          <a:p>
            <a:pPr>
              <a:defRPr/>
            </a:pPr>
            <a:r>
              <a:rPr lang="en-GB" sz="2925" b="1" dirty="0">
                <a:solidFill>
                  <a:srgbClr val="4F81BD">
                    <a:lumMod val="75000"/>
                  </a:srgbClr>
                </a:solidFill>
                <a:latin typeface="Calibri"/>
              </a:rPr>
              <a:t>GDWG ESA Activities</a:t>
            </a:r>
            <a:r>
              <a:rPr lang="en-GB" sz="3900" b="1" dirty="0">
                <a:solidFill>
                  <a:srgbClr val="4F81BD">
                    <a:lumMod val="75000"/>
                  </a:srgbClr>
                </a:solidFill>
                <a:latin typeface="Calibri"/>
              </a:rPr>
              <a:t/>
            </a:r>
            <a:br>
              <a:rPr lang="en-GB" sz="3900" b="1" dirty="0">
                <a:solidFill>
                  <a:srgbClr val="4F81BD">
                    <a:lumMod val="75000"/>
                  </a:srgbClr>
                </a:solidFill>
                <a:latin typeface="Calibri"/>
              </a:rPr>
            </a:br>
            <a:endParaRPr lang="en-GB" sz="1950" dirty="0"/>
          </a:p>
        </p:txBody>
      </p:sp>
      <p:sp>
        <p:nvSpPr>
          <p:cNvPr id="4" name="Slide Number Placeholder 3">
            <a:extLst>
              <a:ext uri="{FF2B5EF4-FFF2-40B4-BE49-F238E27FC236}">
                <a16:creationId xmlns:a16="http://schemas.microsoft.com/office/drawing/2014/main" xmlns="" id="{F54E768B-4DD7-5842-8075-91FE4CA91851}"/>
              </a:ext>
            </a:extLst>
          </p:cNvPr>
          <p:cNvSpPr>
            <a:spLocks noGrp="1"/>
          </p:cNvSpPr>
          <p:nvPr>
            <p:ph type="sldNum" sz="quarter" idx="10"/>
          </p:nvPr>
        </p:nvSpPr>
        <p:spPr/>
        <p:txBody>
          <a:bodyPr/>
          <a:lstStyle/>
          <a:p>
            <a:pPr>
              <a:defRPr/>
            </a:pPr>
            <a:fld id="{DA28AC38-E0E8-49D7-B2FE-71FD7C42C09E}" type="slidenum">
              <a:rPr lang="en-US" smtClean="0"/>
              <a:pPr>
                <a:defRPr/>
              </a:pPr>
              <a:t>13</a:t>
            </a:fld>
            <a:endParaRPr lang="en-US"/>
          </a:p>
        </p:txBody>
      </p:sp>
      <p:sp>
        <p:nvSpPr>
          <p:cNvPr id="3" name="Content Placeholder 2">
            <a:extLst>
              <a:ext uri="{FF2B5EF4-FFF2-40B4-BE49-F238E27FC236}">
                <a16:creationId xmlns:a16="http://schemas.microsoft.com/office/drawing/2014/main" xmlns="" id="{C2201673-1786-C941-A3FA-B2435701A655}"/>
              </a:ext>
            </a:extLst>
          </p:cNvPr>
          <p:cNvSpPr>
            <a:spLocks noGrp="1"/>
          </p:cNvSpPr>
          <p:nvPr>
            <p:ph idx="1"/>
          </p:nvPr>
        </p:nvSpPr>
        <p:spPr>
          <a:xfrm>
            <a:off x="222573" y="1392822"/>
            <a:ext cx="5890307" cy="2400658"/>
          </a:xfrm>
          <a:solidFill>
            <a:schemeClr val="bg1"/>
          </a:solidFill>
        </p:spPr>
        <p:txBody>
          <a:bodyPr>
            <a:normAutofit lnSpcReduction="10000"/>
          </a:bodyPr>
          <a:lstStyle/>
          <a:p>
            <a:pPr marL="278606" lvl="1" indent="-278606">
              <a:defRPr/>
            </a:pPr>
            <a:r>
              <a:rPr lang="en-GB" sz="1950" dirty="0">
                <a:solidFill>
                  <a:sysClr val="windowText" lastClr="000000"/>
                </a:solidFill>
                <a:latin typeface="Calibri"/>
              </a:rPr>
              <a:t>Status and updates on </a:t>
            </a:r>
          </a:p>
          <a:p>
            <a:pPr marL="603647" lvl="2" indent="-278606">
              <a:buFont typeface="Wingdings" pitchFamily="2" charset="2"/>
              <a:buChar char="ü"/>
              <a:defRPr/>
            </a:pPr>
            <a:r>
              <a:rPr lang="en-GB" kern="1200" dirty="0">
                <a:solidFill>
                  <a:sysClr val="windowText" lastClr="000000"/>
                </a:solidFill>
                <a:latin typeface="Calibri"/>
              </a:rPr>
              <a:t>CEOS Cal/Val Portal (</a:t>
            </a:r>
            <a:r>
              <a:rPr lang="en-GB" kern="1200" dirty="0">
                <a:solidFill>
                  <a:sysClr val="windowText" lastClr="000000"/>
                </a:solidFill>
                <a:latin typeface="Calibri"/>
                <a:hlinkClick r:id="rId3"/>
              </a:rPr>
              <a:t>https://calvalportal.ceos.org/</a:t>
            </a:r>
            <a:r>
              <a:rPr lang="en-GB" kern="1200" dirty="0">
                <a:solidFill>
                  <a:sysClr val="windowText" lastClr="000000"/>
                </a:solidFill>
                <a:latin typeface="Calibri"/>
              </a:rPr>
              <a:t>)</a:t>
            </a:r>
          </a:p>
          <a:p>
            <a:pPr marL="603647" lvl="2" indent="-278606">
              <a:buFont typeface="Wingdings" pitchFamily="2" charset="2"/>
              <a:buChar char="ü"/>
              <a:defRPr/>
            </a:pPr>
            <a:r>
              <a:rPr lang="en-GB" kern="1200" dirty="0">
                <a:solidFill>
                  <a:sysClr val="windowText" lastClr="000000"/>
                </a:solidFill>
                <a:latin typeface="Calibri"/>
              </a:rPr>
              <a:t>EVDC the ESA Atmospheric Validation Data </a:t>
            </a:r>
            <a:r>
              <a:rPr lang="en-GB" kern="1200" dirty="0" err="1">
                <a:solidFill>
                  <a:sysClr val="windowText" lastClr="000000"/>
                </a:solidFill>
                <a:latin typeface="Calibri"/>
              </a:rPr>
              <a:t>Center</a:t>
            </a:r>
            <a:r>
              <a:rPr lang="en-GB" kern="1200" dirty="0">
                <a:solidFill>
                  <a:sysClr val="windowText" lastClr="000000"/>
                </a:solidFill>
                <a:latin typeface="Calibri"/>
              </a:rPr>
              <a:t> (</a:t>
            </a:r>
            <a:r>
              <a:rPr lang="en-GB" kern="1200" dirty="0">
                <a:solidFill>
                  <a:sysClr val="windowText" lastClr="000000"/>
                </a:solidFill>
                <a:latin typeface="Calibri"/>
                <a:hlinkClick r:id="rId4"/>
              </a:rPr>
              <a:t>https://evdc.esa.int</a:t>
            </a:r>
            <a:r>
              <a:rPr lang="en-GB" kern="1200" dirty="0">
                <a:solidFill>
                  <a:sysClr val="windowText" lastClr="000000"/>
                </a:solidFill>
                <a:latin typeface="Calibri"/>
              </a:rPr>
              <a:t>)</a:t>
            </a:r>
          </a:p>
          <a:p>
            <a:pPr marL="603647" lvl="2" indent="-278606">
              <a:buFont typeface="Wingdings" pitchFamily="2" charset="2"/>
              <a:buChar char="ü"/>
              <a:defRPr/>
            </a:pPr>
            <a:r>
              <a:rPr lang="en-US" kern="1200" dirty="0">
                <a:solidFill>
                  <a:sysClr val="windowText" lastClr="000000"/>
                </a:solidFill>
                <a:latin typeface="Calibri"/>
              </a:rPr>
              <a:t>Pi-MEP Salinity (</a:t>
            </a:r>
            <a:r>
              <a:rPr lang="en-US" kern="1200" dirty="0">
                <a:solidFill>
                  <a:sysClr val="windowText" lastClr="000000"/>
                </a:solidFill>
                <a:latin typeface="Calibri"/>
                <a:hlinkClick r:id="rId5"/>
              </a:rPr>
              <a:t>https://www.salinity-pimep.org/</a:t>
            </a:r>
            <a:r>
              <a:rPr lang="en-US" kern="1200" dirty="0">
                <a:solidFill>
                  <a:sysClr val="windowText" lastClr="000000"/>
                </a:solidFill>
                <a:latin typeface="Calibri"/>
              </a:rPr>
              <a:t>)– an ESA-NASA Platform for sustained satellite surface salinity validation.</a:t>
            </a:r>
            <a:endParaRPr lang="en-GB" sz="1950" dirty="0">
              <a:solidFill>
                <a:sysClr val="windowText" lastClr="000000"/>
              </a:solidFill>
              <a:latin typeface="Calibri"/>
            </a:endParaRPr>
          </a:p>
          <a:p>
            <a:pPr marL="0" indent="0">
              <a:buNone/>
            </a:pPr>
            <a:endParaRPr lang="en-GB" dirty="0"/>
          </a:p>
        </p:txBody>
      </p:sp>
      <p:pic>
        <p:nvPicPr>
          <p:cNvPr id="5" name="Picture 4">
            <a:extLst>
              <a:ext uri="{FF2B5EF4-FFF2-40B4-BE49-F238E27FC236}">
                <a16:creationId xmlns:a16="http://schemas.microsoft.com/office/drawing/2014/main" xmlns="" id="{C5EB97D9-D633-3042-8965-ECA49BDD994C}"/>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9602" r="12565"/>
          <a:stretch/>
        </p:blipFill>
        <p:spPr>
          <a:xfrm>
            <a:off x="6595441" y="1322779"/>
            <a:ext cx="2667724" cy="2540744"/>
          </a:xfrm>
          <a:prstGeom prst="rect">
            <a:avLst/>
          </a:prstGeom>
          <a:solidFill>
            <a:schemeClr val="bg1">
              <a:alpha val="41000"/>
            </a:schemeClr>
          </a:solidFill>
          <a:effectLst>
            <a:outerShdw blurRad="228600" dist="50800" dir="9480000" sx="103000" sy="103000" algn="ctr" rotWithShape="0">
              <a:srgbClr val="000000">
                <a:alpha val="70000"/>
              </a:srgbClr>
            </a:outerShdw>
          </a:effectLst>
        </p:spPr>
      </p:pic>
      <p:sp>
        <p:nvSpPr>
          <p:cNvPr id="6" name="TextBox 5">
            <a:extLst>
              <a:ext uri="{FF2B5EF4-FFF2-40B4-BE49-F238E27FC236}">
                <a16:creationId xmlns:a16="http://schemas.microsoft.com/office/drawing/2014/main" xmlns="" id="{1ECB3CF1-64A7-A649-AE76-D2832ED5BC1A}"/>
              </a:ext>
            </a:extLst>
          </p:cNvPr>
          <p:cNvSpPr txBox="1"/>
          <p:nvPr/>
        </p:nvSpPr>
        <p:spPr>
          <a:xfrm>
            <a:off x="222572" y="3773116"/>
            <a:ext cx="9341733" cy="2005293"/>
          </a:xfrm>
          <a:prstGeom prst="rect">
            <a:avLst/>
          </a:prstGeom>
          <a:noFill/>
        </p:spPr>
        <p:txBody>
          <a:bodyPr wrap="square" rtlCol="0">
            <a:spAutoFit/>
          </a:bodyPr>
          <a:lstStyle/>
          <a:p>
            <a:pPr fontAlgn="auto">
              <a:spcAft>
                <a:spcPts val="0"/>
              </a:spcAft>
              <a:buFont typeface="Arial" panose="020B0604020202020204" pitchFamily="34" charset="0"/>
              <a:buChar char="•"/>
              <a:defRPr/>
            </a:pPr>
            <a:r>
              <a:rPr lang="en-GB" sz="1950" dirty="0">
                <a:solidFill>
                  <a:sysClr val="windowText" lastClr="000000"/>
                </a:solidFill>
                <a:latin typeface="Calibri"/>
              </a:rPr>
              <a:t>    ESA Calibration landing page</a:t>
            </a:r>
          </a:p>
          <a:p>
            <a:pPr marL="325041" lvl="1" fontAlgn="auto">
              <a:spcAft>
                <a:spcPts val="0"/>
              </a:spcAft>
              <a:defRPr/>
            </a:pPr>
            <a:r>
              <a:rPr lang="en-GB" sz="1950" dirty="0">
                <a:solidFill>
                  <a:sysClr val="windowText" lastClr="000000"/>
                </a:solidFill>
                <a:latin typeface="Calibri"/>
              </a:rPr>
              <a:t>The update ESA Calibration Landing Page is:</a:t>
            </a:r>
          </a:p>
          <a:p>
            <a:pPr marL="325041" lvl="1" fontAlgn="auto">
              <a:spcAft>
                <a:spcPts val="0"/>
              </a:spcAft>
              <a:defRPr/>
            </a:pPr>
            <a:r>
              <a:rPr lang="en-GB" sz="1950" dirty="0">
                <a:solidFill>
                  <a:sysClr val="windowText" lastClr="000000"/>
                </a:solidFill>
                <a:latin typeface="Calibri"/>
                <a:hlinkClick r:id="rId7"/>
              </a:rPr>
              <a:t>https://earth.esa.int/eogateway/activities/esa-satellites-and-instruments-calibration-landing-page</a:t>
            </a:r>
            <a:endParaRPr lang="en-GB" sz="1950" dirty="0">
              <a:solidFill>
                <a:sysClr val="windowText" lastClr="000000"/>
              </a:solidFill>
              <a:latin typeface="Calibri"/>
            </a:endParaRPr>
          </a:p>
          <a:p>
            <a:pPr algn="ctr" fontAlgn="auto">
              <a:spcAft>
                <a:spcPts val="0"/>
              </a:spcAft>
              <a:defRPr/>
            </a:pPr>
            <a:endParaRPr lang="en-GB" sz="1950" dirty="0">
              <a:solidFill>
                <a:sysClr val="windowText" lastClr="000000"/>
              </a:solidFill>
              <a:latin typeface="Calibri"/>
            </a:endParaRPr>
          </a:p>
          <a:p>
            <a:pPr algn="ctr" fontAlgn="auto">
              <a:spcAft>
                <a:spcPts val="0"/>
              </a:spcAft>
              <a:defRPr/>
            </a:pPr>
            <a:r>
              <a:rPr lang="en-GB" sz="1950" dirty="0">
                <a:solidFill>
                  <a:sysClr val="windowText" lastClr="000000"/>
                </a:solidFill>
                <a:latin typeface="Calibri"/>
              </a:rPr>
              <a:t>(Paolo Castracane presentation GDWG  breakout on 16 March)</a:t>
            </a:r>
          </a:p>
          <a:p>
            <a:endParaRPr lang="en-GB" sz="731" dirty="0"/>
          </a:p>
        </p:txBody>
      </p:sp>
    </p:spTree>
    <p:extLst>
      <p:ext uri="{BB962C8B-B14F-4D97-AF65-F5344CB8AC3E}">
        <p14:creationId xmlns:p14="http://schemas.microsoft.com/office/powerpoint/2010/main" xmlns="" val="1051356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2F8F29D-9CC9-45EA-9E13-BF66B3AEA0BC}"/>
              </a:ext>
            </a:extLst>
          </p:cNvPr>
          <p:cNvPicPr>
            <a:picLocks noChangeAspect="1"/>
          </p:cNvPicPr>
          <p:nvPr/>
        </p:nvPicPr>
        <p:blipFill>
          <a:blip r:embed="rId2"/>
          <a:stretch>
            <a:fillRect/>
          </a:stretch>
        </p:blipFill>
        <p:spPr>
          <a:xfrm>
            <a:off x="49636" y="3081866"/>
            <a:ext cx="4242329" cy="2862100"/>
          </a:xfrm>
          <a:prstGeom prst="rect">
            <a:avLst/>
          </a:prstGeom>
        </p:spPr>
      </p:pic>
      <p:pic>
        <p:nvPicPr>
          <p:cNvPr id="5" name="Picture 4">
            <a:extLst>
              <a:ext uri="{FF2B5EF4-FFF2-40B4-BE49-F238E27FC236}">
                <a16:creationId xmlns:a16="http://schemas.microsoft.com/office/drawing/2014/main" xmlns="" id="{81735BF7-A7E3-4A51-8323-3637FB1525B0}"/>
              </a:ext>
            </a:extLst>
          </p:cNvPr>
          <p:cNvPicPr>
            <a:picLocks noChangeAspect="1"/>
          </p:cNvPicPr>
          <p:nvPr/>
        </p:nvPicPr>
        <p:blipFill>
          <a:blip r:embed="rId3"/>
          <a:stretch>
            <a:fillRect/>
          </a:stretch>
        </p:blipFill>
        <p:spPr>
          <a:xfrm>
            <a:off x="4634109" y="195368"/>
            <a:ext cx="4176871" cy="2886498"/>
          </a:xfrm>
          <a:prstGeom prst="rect">
            <a:avLst/>
          </a:prstGeom>
        </p:spPr>
      </p:pic>
      <p:pic>
        <p:nvPicPr>
          <p:cNvPr id="7" name="Picture 6">
            <a:extLst>
              <a:ext uri="{FF2B5EF4-FFF2-40B4-BE49-F238E27FC236}">
                <a16:creationId xmlns:a16="http://schemas.microsoft.com/office/drawing/2014/main" xmlns="" id="{8B80330E-9512-48DC-BB0D-C627B9E6BF13}"/>
              </a:ext>
            </a:extLst>
          </p:cNvPr>
          <p:cNvPicPr>
            <a:picLocks noChangeAspect="1"/>
          </p:cNvPicPr>
          <p:nvPr/>
        </p:nvPicPr>
        <p:blipFill>
          <a:blip r:embed="rId4"/>
          <a:stretch>
            <a:fillRect/>
          </a:stretch>
        </p:blipFill>
        <p:spPr>
          <a:xfrm>
            <a:off x="4552047" y="3081867"/>
            <a:ext cx="4176872" cy="3148706"/>
          </a:xfrm>
          <a:prstGeom prst="rect">
            <a:avLst/>
          </a:prstGeom>
        </p:spPr>
      </p:pic>
      <p:pic>
        <p:nvPicPr>
          <p:cNvPr id="10" name="Picture 9">
            <a:extLst>
              <a:ext uri="{FF2B5EF4-FFF2-40B4-BE49-F238E27FC236}">
                <a16:creationId xmlns:a16="http://schemas.microsoft.com/office/drawing/2014/main" xmlns="" id="{46BD7945-120C-4388-BB31-C2619AA82E9E}"/>
              </a:ext>
            </a:extLst>
          </p:cNvPr>
          <p:cNvPicPr>
            <a:picLocks noChangeAspect="1"/>
          </p:cNvPicPr>
          <p:nvPr/>
        </p:nvPicPr>
        <p:blipFill>
          <a:blip r:embed="rId5"/>
          <a:stretch>
            <a:fillRect/>
          </a:stretch>
        </p:blipFill>
        <p:spPr>
          <a:xfrm>
            <a:off x="160175" y="46851"/>
            <a:ext cx="3376405" cy="2725034"/>
          </a:xfrm>
          <a:prstGeom prst="rect">
            <a:avLst/>
          </a:prstGeom>
        </p:spPr>
      </p:pic>
      <p:sp>
        <p:nvSpPr>
          <p:cNvPr id="11" name="TextBox 10">
            <a:extLst>
              <a:ext uri="{FF2B5EF4-FFF2-40B4-BE49-F238E27FC236}">
                <a16:creationId xmlns:a16="http://schemas.microsoft.com/office/drawing/2014/main" xmlns="" id="{B72428EB-AF15-4C74-AB25-5A9723547A56}"/>
              </a:ext>
            </a:extLst>
          </p:cNvPr>
          <p:cNvSpPr txBox="1"/>
          <p:nvPr/>
        </p:nvSpPr>
        <p:spPr>
          <a:xfrm>
            <a:off x="0" y="6396335"/>
            <a:ext cx="9499716" cy="461665"/>
          </a:xfrm>
          <a:prstGeom prst="rect">
            <a:avLst/>
          </a:prstGeom>
          <a:solidFill>
            <a:schemeClr val="bg1">
              <a:lumMod val="65000"/>
            </a:schemeClr>
          </a:solidFill>
        </p:spPr>
        <p:txBody>
          <a:bodyPr wrap="none" rtlCol="0">
            <a:spAutoFit/>
          </a:bodyPr>
          <a:lstStyle/>
          <a:p>
            <a:r>
              <a:rPr lang="en-US" sz="1200" dirty="0"/>
              <a:t>GSICS Product dissemination (over 74 products) via the Product catalog is supported by robust collaboration server and </a:t>
            </a:r>
          </a:p>
          <a:p>
            <a:r>
              <a:rPr lang="en-US" sz="1200" dirty="0"/>
              <a:t> CF1.4 based  </a:t>
            </a:r>
            <a:r>
              <a:rPr lang="en-US" sz="1200" dirty="0" err="1"/>
              <a:t>filenaming</a:t>
            </a:r>
            <a:r>
              <a:rPr lang="en-US" sz="1200" dirty="0"/>
              <a:t> and metadata conventions</a:t>
            </a:r>
          </a:p>
        </p:txBody>
      </p:sp>
      <p:sp>
        <p:nvSpPr>
          <p:cNvPr id="2" name="TextBox 1">
            <a:extLst>
              <a:ext uri="{FF2B5EF4-FFF2-40B4-BE49-F238E27FC236}">
                <a16:creationId xmlns:a16="http://schemas.microsoft.com/office/drawing/2014/main" xmlns="" id="{F9CF4531-A356-467C-AB93-8EF5DCCB8F8F}"/>
              </a:ext>
            </a:extLst>
          </p:cNvPr>
          <p:cNvSpPr txBox="1"/>
          <p:nvPr/>
        </p:nvSpPr>
        <p:spPr>
          <a:xfrm>
            <a:off x="3581400" y="3200400"/>
            <a:ext cx="2743199"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8" name="TextBox 7">
            <a:extLst>
              <a:ext uri="{FF2B5EF4-FFF2-40B4-BE49-F238E27FC236}">
                <a16:creationId xmlns:a16="http://schemas.microsoft.com/office/drawing/2014/main" xmlns="" id="{FE5B8E7D-83B9-4B0F-A965-0159F5DB2DED}"/>
              </a:ext>
            </a:extLst>
          </p:cNvPr>
          <p:cNvSpPr txBox="1"/>
          <p:nvPr/>
        </p:nvSpPr>
        <p:spPr>
          <a:xfrm>
            <a:off x="161474" y="2495688"/>
            <a:ext cx="1656223" cy="246221"/>
          </a:xfrm>
          <a:prstGeom prst="rect">
            <a:avLst/>
          </a:prstGeom>
          <a:solidFill>
            <a:schemeClr val="accent2">
              <a:lumMod val="60000"/>
              <a:lumOff val="40000"/>
            </a:schemeClr>
          </a:solidFill>
        </p:spPr>
        <p:txBody>
          <a:bodyPr wrap="none" lIns="91440" tIns="45720" rIns="91440" bIns="45720" rtlCol="0" anchor="t">
            <a:spAutoFit/>
          </a:bodyPr>
          <a:lstStyle/>
          <a:p>
            <a:r>
              <a:rPr lang="en-US" sz="1000" u="sng" dirty="0">
                <a:solidFill>
                  <a:srgbClr val="FFFFFF"/>
                </a:solidFill>
                <a:latin typeface="Tahoma"/>
                <a:ea typeface="Tahoma"/>
                <a:cs typeface="Tahoma"/>
                <a:hlinkClick r:id="rId6">
                  <a:extLst>
                    <a:ext uri="{A12FA001-AC4F-418D-AE19-62706E023703}">
                      <ahyp:hlinkClr xmlns:ahyp="http://schemas.microsoft.com/office/drawing/2018/hyperlinkcolor" xmlns="" val="tx"/>
                    </a:ext>
                  </a:extLst>
                </a:hlinkClick>
              </a:rPr>
              <a:t>GSICS Product Catalog</a:t>
            </a:r>
            <a:endParaRPr lang="en-US" sz="1000" u="sng" dirty="0">
              <a:solidFill>
                <a:srgbClr val="FFFFFF"/>
              </a:solidFill>
            </a:endParaRPr>
          </a:p>
        </p:txBody>
      </p:sp>
    </p:spTree>
    <p:extLst>
      <p:ext uri="{BB962C8B-B14F-4D97-AF65-F5344CB8AC3E}">
        <p14:creationId xmlns:p14="http://schemas.microsoft.com/office/powerpoint/2010/main" xmlns="" val="111936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ADF070E-3F8C-4290-B221-3EC0DB562BB7}"/>
              </a:ext>
            </a:extLst>
          </p:cNvPr>
          <p:cNvPicPr>
            <a:picLocks noChangeAspect="1"/>
          </p:cNvPicPr>
          <p:nvPr/>
        </p:nvPicPr>
        <p:blipFill>
          <a:blip r:embed="rId2"/>
          <a:stretch>
            <a:fillRect/>
          </a:stretch>
        </p:blipFill>
        <p:spPr>
          <a:xfrm>
            <a:off x="4838706" y="3185519"/>
            <a:ext cx="5025813" cy="3373325"/>
          </a:xfrm>
          <a:prstGeom prst="rect">
            <a:avLst/>
          </a:prstGeom>
        </p:spPr>
      </p:pic>
      <p:pic>
        <p:nvPicPr>
          <p:cNvPr id="8" name="Picture 7">
            <a:extLst>
              <a:ext uri="{FF2B5EF4-FFF2-40B4-BE49-F238E27FC236}">
                <a16:creationId xmlns:a16="http://schemas.microsoft.com/office/drawing/2014/main" xmlns="" id="{6A1D66EA-E2A7-40AB-B92B-736C604CC2C7}"/>
              </a:ext>
            </a:extLst>
          </p:cNvPr>
          <p:cNvPicPr>
            <a:picLocks noChangeAspect="1"/>
          </p:cNvPicPr>
          <p:nvPr/>
        </p:nvPicPr>
        <p:blipFill>
          <a:blip r:embed="rId3"/>
          <a:stretch>
            <a:fillRect/>
          </a:stretch>
        </p:blipFill>
        <p:spPr>
          <a:xfrm>
            <a:off x="4964518" y="107357"/>
            <a:ext cx="4842933" cy="2858911"/>
          </a:xfrm>
          <a:prstGeom prst="rect">
            <a:avLst/>
          </a:prstGeom>
        </p:spPr>
      </p:pic>
      <p:pic>
        <p:nvPicPr>
          <p:cNvPr id="10" name="Picture 9">
            <a:extLst>
              <a:ext uri="{FF2B5EF4-FFF2-40B4-BE49-F238E27FC236}">
                <a16:creationId xmlns:a16="http://schemas.microsoft.com/office/drawing/2014/main" xmlns="" id="{1CB3F08E-203B-49DF-8EEA-A17E427BC19A}"/>
              </a:ext>
            </a:extLst>
          </p:cNvPr>
          <p:cNvPicPr>
            <a:picLocks noChangeAspect="1"/>
          </p:cNvPicPr>
          <p:nvPr/>
        </p:nvPicPr>
        <p:blipFill>
          <a:blip r:embed="rId4" cstate="print"/>
          <a:stretch>
            <a:fillRect/>
          </a:stretch>
        </p:blipFill>
        <p:spPr>
          <a:xfrm>
            <a:off x="98549" y="143932"/>
            <a:ext cx="4645378" cy="2858911"/>
          </a:xfrm>
          <a:prstGeom prst="rect">
            <a:avLst/>
          </a:prstGeom>
        </p:spPr>
      </p:pic>
      <p:pic>
        <p:nvPicPr>
          <p:cNvPr id="13" name="図 2">
            <a:extLst>
              <a:ext uri="{FF2B5EF4-FFF2-40B4-BE49-F238E27FC236}">
                <a16:creationId xmlns:a16="http://schemas.microsoft.com/office/drawing/2014/main" xmlns="" id="{5126723C-3559-413C-B134-821002F49BED}"/>
              </a:ext>
            </a:extLst>
          </p:cNvPr>
          <p:cNvPicPr>
            <a:picLocks noChangeAspect="1"/>
          </p:cNvPicPr>
          <p:nvPr/>
        </p:nvPicPr>
        <p:blipFill rotWithShape="1">
          <a:blip r:embed="rId5" cstate="print">
            <a:extLst>
              <a:ext uri="{28A0092B-C50C-407E-A947-70E740481C1C}">
                <a14:useLocalDpi xmlns:a14="http://schemas.microsoft.com/office/drawing/2010/main" xmlns=""/>
              </a:ext>
            </a:extLst>
          </a:blip>
          <a:srcRect/>
          <a:stretch/>
        </p:blipFill>
        <p:spPr>
          <a:xfrm>
            <a:off x="286872" y="3185519"/>
            <a:ext cx="4143878" cy="3672481"/>
          </a:xfrm>
          <a:prstGeom prst="rect">
            <a:avLst/>
          </a:prstGeom>
          <a:ln>
            <a:solidFill>
              <a:schemeClr val="tx1">
                <a:lumMod val="50000"/>
                <a:lumOff val="50000"/>
              </a:schemeClr>
            </a:solidFill>
          </a:ln>
        </p:spPr>
      </p:pic>
      <p:pic>
        <p:nvPicPr>
          <p:cNvPr id="14" name="Picture 13">
            <a:extLst>
              <a:ext uri="{FF2B5EF4-FFF2-40B4-BE49-F238E27FC236}">
                <a16:creationId xmlns:a16="http://schemas.microsoft.com/office/drawing/2014/main" xmlns="" id="{4EC4348A-2442-46E0-96AD-581A26673DE2}"/>
              </a:ext>
            </a:extLst>
          </p:cNvPr>
          <p:cNvPicPr>
            <a:picLocks noChangeAspect="1"/>
          </p:cNvPicPr>
          <p:nvPr/>
        </p:nvPicPr>
        <p:blipFill>
          <a:blip r:embed="rId6" cstate="print"/>
          <a:stretch>
            <a:fillRect/>
          </a:stretch>
        </p:blipFill>
        <p:spPr>
          <a:xfrm>
            <a:off x="3191564" y="5792970"/>
            <a:ext cx="1239186" cy="1065030"/>
          </a:xfrm>
          <a:prstGeom prst="rect">
            <a:avLst/>
          </a:prstGeom>
        </p:spPr>
      </p:pic>
      <p:sp>
        <p:nvSpPr>
          <p:cNvPr id="15" name="TextBox 14">
            <a:hlinkClick r:id="rId7"/>
            <a:extLst>
              <a:ext uri="{FF2B5EF4-FFF2-40B4-BE49-F238E27FC236}">
                <a16:creationId xmlns:a16="http://schemas.microsoft.com/office/drawing/2014/main" xmlns="" id="{DBD98991-CFFA-4F95-B32B-52FF07897777}"/>
              </a:ext>
            </a:extLst>
          </p:cNvPr>
          <p:cNvSpPr txBox="1"/>
          <p:nvPr/>
        </p:nvSpPr>
        <p:spPr>
          <a:xfrm>
            <a:off x="48646" y="6334780"/>
            <a:ext cx="4731012" cy="461665"/>
          </a:xfrm>
          <a:prstGeom prst="rect">
            <a:avLst/>
          </a:prstGeom>
          <a:solidFill>
            <a:schemeClr val="bg1">
              <a:lumMod val="75000"/>
            </a:schemeClr>
          </a:solidFill>
        </p:spPr>
        <p:txBody>
          <a:bodyPr wrap="square" rtlCol="0">
            <a:spAutoFit/>
          </a:bodyPr>
          <a:lstStyle/>
          <a:p>
            <a:r>
              <a:rPr lang="en-US" sz="1200" dirty="0">
                <a:solidFill>
                  <a:srgbClr val="000000"/>
                </a:solidFill>
              </a:rPr>
              <a:t>Access GSICS Wiki to exchange ideas meetings/best practices and much more</a:t>
            </a:r>
          </a:p>
        </p:txBody>
      </p:sp>
      <p:sp>
        <p:nvSpPr>
          <p:cNvPr id="16" name="TextBox 15">
            <a:hlinkClick r:id="rId8"/>
            <a:extLst>
              <a:ext uri="{FF2B5EF4-FFF2-40B4-BE49-F238E27FC236}">
                <a16:creationId xmlns:a16="http://schemas.microsoft.com/office/drawing/2014/main" xmlns="" id="{7EE79D1C-F3A6-4F9A-8093-0F7E76F36F31}"/>
              </a:ext>
            </a:extLst>
          </p:cNvPr>
          <p:cNvSpPr txBox="1"/>
          <p:nvPr/>
        </p:nvSpPr>
        <p:spPr>
          <a:xfrm>
            <a:off x="4953000" y="6336493"/>
            <a:ext cx="4731012" cy="276999"/>
          </a:xfrm>
          <a:prstGeom prst="rect">
            <a:avLst/>
          </a:prstGeom>
          <a:solidFill>
            <a:schemeClr val="bg1">
              <a:lumMod val="75000"/>
            </a:schemeClr>
          </a:solidFill>
        </p:spPr>
        <p:txBody>
          <a:bodyPr wrap="square" rtlCol="0">
            <a:spAutoFit/>
          </a:bodyPr>
          <a:lstStyle/>
          <a:p>
            <a:r>
              <a:rPr lang="en-US" sz="1200" dirty="0">
                <a:solidFill>
                  <a:srgbClr val="000000"/>
                </a:solidFill>
              </a:rPr>
              <a:t>Track GSICS products by registering in Status System</a:t>
            </a:r>
          </a:p>
        </p:txBody>
      </p:sp>
      <p:sp>
        <p:nvSpPr>
          <p:cNvPr id="17" name="TextBox 16">
            <a:hlinkClick r:id="rId9"/>
            <a:extLst>
              <a:ext uri="{FF2B5EF4-FFF2-40B4-BE49-F238E27FC236}">
                <a16:creationId xmlns:a16="http://schemas.microsoft.com/office/drawing/2014/main" xmlns="" id="{1C2726CA-10AF-460D-B9C2-9CD8E8515AD0}"/>
              </a:ext>
            </a:extLst>
          </p:cNvPr>
          <p:cNvSpPr txBox="1"/>
          <p:nvPr/>
        </p:nvSpPr>
        <p:spPr>
          <a:xfrm>
            <a:off x="48646" y="2485055"/>
            <a:ext cx="4731012" cy="276999"/>
          </a:xfrm>
          <a:prstGeom prst="rect">
            <a:avLst/>
          </a:prstGeom>
          <a:solidFill>
            <a:schemeClr val="bg1">
              <a:lumMod val="75000"/>
            </a:schemeClr>
          </a:solidFill>
        </p:spPr>
        <p:txBody>
          <a:bodyPr wrap="square" rtlCol="0">
            <a:spAutoFit/>
          </a:bodyPr>
          <a:lstStyle/>
          <a:p>
            <a:r>
              <a:rPr lang="en-US" sz="1200" dirty="0">
                <a:solidFill>
                  <a:srgbClr val="000000"/>
                </a:solidFill>
              </a:rPr>
              <a:t>Plot GSICS products using Plotting Tool</a:t>
            </a:r>
          </a:p>
        </p:txBody>
      </p:sp>
      <p:sp>
        <p:nvSpPr>
          <p:cNvPr id="18" name="TextBox 17">
            <a:hlinkClick r:id="rId10"/>
            <a:extLst>
              <a:ext uri="{FF2B5EF4-FFF2-40B4-BE49-F238E27FC236}">
                <a16:creationId xmlns:a16="http://schemas.microsoft.com/office/drawing/2014/main" xmlns="" id="{7987303F-EB2E-483B-AC7B-655A05F7F3D7}"/>
              </a:ext>
            </a:extLst>
          </p:cNvPr>
          <p:cNvSpPr txBox="1"/>
          <p:nvPr/>
        </p:nvSpPr>
        <p:spPr>
          <a:xfrm>
            <a:off x="5117572" y="2488121"/>
            <a:ext cx="4228984" cy="461665"/>
          </a:xfrm>
          <a:prstGeom prst="rect">
            <a:avLst/>
          </a:prstGeom>
          <a:solidFill>
            <a:schemeClr val="bg1">
              <a:lumMod val="75000"/>
            </a:schemeClr>
          </a:solidFill>
        </p:spPr>
        <p:txBody>
          <a:bodyPr wrap="square" rtlCol="0">
            <a:spAutoFit/>
          </a:bodyPr>
          <a:lstStyle/>
          <a:p>
            <a:r>
              <a:rPr lang="en-US" sz="1200" dirty="0">
                <a:solidFill>
                  <a:srgbClr val="000000"/>
                </a:solidFill>
              </a:rPr>
              <a:t>Visit instrument landing page to get instrument status history/update</a:t>
            </a:r>
          </a:p>
        </p:txBody>
      </p:sp>
    </p:spTree>
    <p:extLst>
      <p:ext uri="{BB962C8B-B14F-4D97-AF65-F5344CB8AC3E}">
        <p14:creationId xmlns:p14="http://schemas.microsoft.com/office/powerpoint/2010/main" xmlns="" val="1249694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256388CB-4B71-4F81-A584-E6B1FA255D15}"/>
              </a:ext>
            </a:extLst>
          </p:cNvPr>
          <p:cNvPicPr>
            <a:picLocks noChangeAspect="1"/>
          </p:cNvPicPr>
          <p:nvPr/>
        </p:nvPicPr>
        <p:blipFill>
          <a:blip r:embed="rId2"/>
          <a:stretch>
            <a:fillRect/>
          </a:stretch>
        </p:blipFill>
        <p:spPr>
          <a:xfrm>
            <a:off x="1456267" y="268596"/>
            <a:ext cx="6827981" cy="5432292"/>
          </a:xfrm>
          <a:prstGeom prst="rect">
            <a:avLst/>
          </a:prstGeom>
        </p:spPr>
      </p:pic>
      <p:sp>
        <p:nvSpPr>
          <p:cNvPr id="17" name="Rectangle 2">
            <a:extLst>
              <a:ext uri="{FF2B5EF4-FFF2-40B4-BE49-F238E27FC236}">
                <a16:creationId xmlns:a16="http://schemas.microsoft.com/office/drawing/2014/main" xmlns="" id="{955122DF-2D64-4847-9135-6C3561254012}"/>
              </a:ext>
            </a:extLst>
          </p:cNvPr>
          <p:cNvSpPr>
            <a:spLocks noChangeArrowheads="1"/>
          </p:cNvSpPr>
          <p:nvPr/>
        </p:nvSpPr>
        <p:spPr bwMode="auto">
          <a:xfrm>
            <a:off x="28835" y="6006552"/>
            <a:ext cx="3980674" cy="923330"/>
          </a:xfrm>
          <a:prstGeom prst="rect">
            <a:avLst/>
          </a:prstGeom>
          <a:solidFill>
            <a:schemeClr val="bg1">
              <a:lumMod val="75000"/>
            </a:schemeClr>
          </a:solidFill>
          <a:ln>
            <a:noFill/>
          </a:ln>
          <a:effec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742950" lvl="1" indent="-285750">
              <a:buFont typeface="Arial" panose="020B0604020202020204" pitchFamily="34" charset="0"/>
              <a:buChar char="•"/>
            </a:pPr>
            <a: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DCC Product  </a:t>
            </a:r>
            <a: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notebook</a:t>
            </a:r>
            <a:endParaRPr lang="en-US" altLang="en-US" b="0" dirty="0">
              <a:solidFill>
                <a:srgbClr val="000000"/>
              </a:solidFill>
            </a:endParaRPr>
          </a:p>
          <a:p>
            <a:pPr marL="1200150" lvl="2" indent="-285750">
              <a:buFont typeface="Arial" panose="020B0604020202020204" pitchFamily="34" charset="0"/>
              <a:buChar char="•"/>
            </a:pPr>
            <a: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This notebook reads DCC products and plots and lists them</a:t>
            </a:r>
            <a:endParaRPr kumimoji="0" lang="en-US" altLang="en-US" b="0" i="0" u="none" strike="noStrike" cap="none" normalizeH="0" baseline="0" dirty="0">
              <a:ln>
                <a:noFill/>
              </a:ln>
              <a:solidFill>
                <a:srgbClr val="000000"/>
              </a:solidFill>
              <a:effectLst/>
            </a:endParaRPr>
          </a:p>
          <a:p>
            <a:pPr marL="742950" lvl="1" indent="-285750">
              <a:buFont typeface="Arial" panose="020B0604020202020204" pitchFamily="34" charset="0"/>
              <a:buChar char="•"/>
            </a:pPr>
            <a: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GIRO SRF   </a:t>
            </a:r>
            <a:r>
              <a:rPr lang="en-US" altLang="en-US" b="0" dirty="0">
                <a:solidFill>
                  <a:srgbClr val="000000"/>
                </a:solidFill>
                <a:cs typeface="Arial" panose="020B0604020202020204" pitchFamily="34" charset="0"/>
              </a:rPr>
              <a:t> </a:t>
            </a:r>
            <a: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notebook</a:t>
            </a:r>
            <a: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r>
              <a:rPr lang="en-US" altLang="en-US" b="0" dirty="0">
                <a:solidFill>
                  <a:srgbClr val="000000"/>
                </a:solidFill>
                <a:cs typeface="Arial" panose="020B0604020202020204" pitchFamily="34" charset="0"/>
              </a:rPr>
              <a:t>GEMS Processing </a:t>
            </a:r>
            <a:r>
              <a:rPr lang="en-US" altLang="en-US" b="0" dirty="0">
                <a:solidFill>
                  <a:srgbClr val="000000"/>
                </a:solidFill>
                <a:cs typeface="Arial" panose="020B0604020202020204" pitchFamily="34" charset="0"/>
                <a:hlinkClick r:id="rId5"/>
              </a:rPr>
              <a:t>notebook</a:t>
            </a:r>
            <a:endPar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kumimoji="0" lang="en-US" altLang="en-US" b="0" i="0" u="none" strike="noStrike" cap="none" normalizeH="0" baseline="0" dirty="0">
                <a:ln>
                  <a:noFill/>
                </a:ln>
                <a:solidFill>
                  <a:srgbClr val="000000"/>
                </a:solidFill>
                <a:effectLst/>
                <a:latin typeface="Arial"/>
                <a:cs typeface="Arial"/>
              </a:rPr>
              <a:t>GSICS Product RAC </a:t>
            </a:r>
            <a:r>
              <a:rPr kumimoji="0" lang="en-US" altLang="en-US" b="0" i="0" u="none" strike="noStrike" cap="none" normalizeH="0" baseline="0" dirty="0">
                <a:ln>
                  <a:noFill/>
                </a:ln>
                <a:solidFill>
                  <a:srgbClr val="000000"/>
                </a:solidFill>
                <a:effectLst/>
                <a:latin typeface="Arial"/>
                <a:cs typeface="Arial"/>
                <a:hlinkClick r:id="rId6">
                  <a:extLst>
                    <a:ext uri="{A12FA001-AC4F-418D-AE19-62706E023703}">
                      <ahyp:hlinkClr xmlns:ahyp="http://schemas.microsoft.com/office/drawing/2018/hyperlinkcolor" xmlns="" val="tx"/>
                    </a:ext>
                  </a:extLst>
                </a:hlinkClick>
              </a:rPr>
              <a:t>notebook</a:t>
            </a:r>
            <a:r>
              <a:rPr kumimoji="0" lang="en-US" altLang="en-US" b="0" i="0" u="none" strike="noStrike" cap="none" normalizeH="0" baseline="0" dirty="0">
                <a:ln>
                  <a:noFill/>
                </a:ln>
                <a:solidFill>
                  <a:srgbClr val="000000"/>
                </a:solidFill>
                <a:effectLst/>
                <a:latin typeface="Arial"/>
                <a:cs typeface="Arial"/>
              </a:rPr>
              <a:t> and NRT notebook</a:t>
            </a:r>
          </a:p>
        </p:txBody>
      </p:sp>
      <p:sp>
        <p:nvSpPr>
          <p:cNvPr id="8" name="Rectangle 2">
            <a:extLst>
              <a:ext uri="{FF2B5EF4-FFF2-40B4-BE49-F238E27FC236}">
                <a16:creationId xmlns:a16="http://schemas.microsoft.com/office/drawing/2014/main" xmlns="" id="{F5EABA8D-4DB2-40F6-85F3-3A91A59A7404}"/>
              </a:ext>
            </a:extLst>
          </p:cNvPr>
          <p:cNvSpPr>
            <a:spLocks noChangeArrowheads="1"/>
          </p:cNvSpPr>
          <p:nvPr/>
        </p:nvSpPr>
        <p:spPr bwMode="auto">
          <a:xfrm>
            <a:off x="5062509" y="6582250"/>
            <a:ext cx="3980674" cy="230832"/>
          </a:xfrm>
          <a:prstGeom prst="rect">
            <a:avLst/>
          </a:prstGeom>
          <a:solidFill>
            <a:schemeClr val="bg1">
              <a:lumMod val="75000"/>
            </a:schemeClr>
          </a:solidFill>
          <a:ln>
            <a:noFill/>
          </a:ln>
          <a:effec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1"/>
            <a:r>
              <a:rPr lang="en-US" altLang="en-US" b="0" dirty="0">
                <a:solidFill>
                  <a:srgbClr val="000000"/>
                </a:solidFill>
                <a:latin typeface="Arial"/>
                <a:cs typeface="Arial"/>
                <a:hlinkClick r:id="rId7"/>
              </a:rPr>
              <a:t>Action Tracker tracks actions from Google and Share point</a:t>
            </a:r>
            <a:endParaRPr lang="en-US" altLang="en-US" b="0" i="0" u="none" strike="noStrike" cap="none" normalizeH="0" baseline="0" dirty="0">
              <a:ln>
                <a:noFill/>
              </a:ln>
              <a:solidFill>
                <a:srgbClr val="000000"/>
              </a:solidFill>
              <a:effectLst/>
              <a:cs typeface="Arial" panose="020B0604020202020204" pitchFamily="34" charset="0"/>
            </a:endParaRPr>
          </a:p>
        </p:txBody>
      </p:sp>
    </p:spTree>
    <p:extLst>
      <p:ext uri="{BB962C8B-B14F-4D97-AF65-F5344CB8AC3E}">
        <p14:creationId xmlns:p14="http://schemas.microsoft.com/office/powerpoint/2010/main" xmlns="" val="856289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FD23CA-C9E8-4516-A3A3-04A4596E5AA6}"/>
              </a:ext>
            </a:extLst>
          </p:cNvPr>
          <p:cNvSpPr>
            <a:spLocks noGrp="1"/>
          </p:cNvSpPr>
          <p:nvPr>
            <p:ph type="title"/>
          </p:nvPr>
        </p:nvSpPr>
        <p:spPr/>
        <p:txBody>
          <a:bodyPr/>
          <a:lstStyle/>
          <a:p>
            <a:r>
              <a:rPr lang="en-IN" dirty="0"/>
              <a:t>Accomplishments in past year</a:t>
            </a:r>
            <a:endParaRPr lang="en-IN" sz="1500" i="1" dirty="0">
              <a:solidFill>
                <a:schemeClr val="accent3">
                  <a:lumMod val="50000"/>
                </a:schemeClr>
              </a:solidFill>
            </a:endParaRPr>
          </a:p>
        </p:txBody>
      </p:sp>
      <p:sp>
        <p:nvSpPr>
          <p:cNvPr id="3" name="Content Placeholder 2">
            <a:extLst>
              <a:ext uri="{FF2B5EF4-FFF2-40B4-BE49-F238E27FC236}">
                <a16:creationId xmlns:a16="http://schemas.microsoft.com/office/drawing/2014/main" xmlns="" id="{DE6ED107-7A07-4A11-8CCD-849C33D4D6B1}"/>
              </a:ext>
            </a:extLst>
          </p:cNvPr>
          <p:cNvSpPr>
            <a:spLocks noGrp="1"/>
          </p:cNvSpPr>
          <p:nvPr>
            <p:ph idx="1"/>
          </p:nvPr>
        </p:nvSpPr>
        <p:spPr>
          <a:xfrm>
            <a:off x="92267" y="1480704"/>
            <a:ext cx="9209401" cy="3896591"/>
          </a:xfrm>
          <a:solidFill>
            <a:schemeClr val="bg1"/>
          </a:solidFill>
        </p:spPr>
        <p:txBody>
          <a:bodyPr/>
          <a:lstStyle/>
          <a:p>
            <a:r>
              <a:rPr lang="en-US" dirty="0">
                <a:solidFill>
                  <a:schemeClr val="accent6"/>
                </a:solidFill>
              </a:rPr>
              <a:t>Discussion on Users feedback on collaborative server directory structure.</a:t>
            </a:r>
          </a:p>
          <a:p>
            <a:r>
              <a:rPr lang="en-US" dirty="0">
                <a:solidFill>
                  <a:schemeClr val="accent3"/>
                </a:solidFill>
              </a:rPr>
              <a:t>Develop a procedure for updating Annual GSICS Calibration Reports.</a:t>
            </a:r>
          </a:p>
          <a:p>
            <a:r>
              <a:rPr lang="en-US" dirty="0">
                <a:solidFill>
                  <a:schemeClr val="accent3"/>
                </a:solidFill>
              </a:rPr>
              <a:t>GSICS Product Alert System and Support to GSICS ISCCP and IOGEO partnerships.</a:t>
            </a:r>
          </a:p>
          <a:p>
            <a:r>
              <a:rPr lang="en-US" dirty="0">
                <a:solidFill>
                  <a:schemeClr val="accent3"/>
                </a:solidFill>
              </a:rPr>
              <a:t>GSICS GitHub</a:t>
            </a:r>
          </a:p>
          <a:p>
            <a:r>
              <a:rPr lang="en-US" dirty="0">
                <a:solidFill>
                  <a:schemeClr val="accent6"/>
                </a:solidFill>
              </a:rPr>
              <a:t>How to roll out changes to the GSICS conventions in the future? - e.g., </a:t>
            </a:r>
            <a:r>
              <a:rPr lang="en-US" dirty="0" err="1">
                <a:solidFill>
                  <a:schemeClr val="accent6"/>
                </a:solidFill>
              </a:rPr>
              <a:t>algorithm_version</a:t>
            </a:r>
            <a:r>
              <a:rPr lang="en-US" dirty="0">
                <a:solidFill>
                  <a:schemeClr val="accent6"/>
                </a:solidFill>
              </a:rPr>
              <a:t> </a:t>
            </a:r>
          </a:p>
          <a:p>
            <a:r>
              <a:rPr lang="en-US" dirty="0">
                <a:solidFill>
                  <a:schemeClr val="accent6"/>
                </a:solidFill>
              </a:rPr>
              <a:t>Landing Pages [ ESA, EUMETSAT, JMA]</a:t>
            </a:r>
          </a:p>
          <a:p>
            <a:r>
              <a:rPr lang="en-US" dirty="0">
                <a:cs typeface="Calibri"/>
              </a:rPr>
              <a:t>Scope of Instrument kiosk on GCC website</a:t>
            </a:r>
          </a:p>
        </p:txBody>
      </p:sp>
      <p:sp>
        <p:nvSpPr>
          <p:cNvPr id="4" name="TextBox 3">
            <a:extLst>
              <a:ext uri="{FF2B5EF4-FFF2-40B4-BE49-F238E27FC236}">
                <a16:creationId xmlns:a16="http://schemas.microsoft.com/office/drawing/2014/main" xmlns="" id="{219BF5EB-75F8-403F-A447-ED092BD18644}"/>
              </a:ext>
            </a:extLst>
          </p:cNvPr>
          <p:cNvSpPr txBox="1"/>
          <p:nvPr/>
        </p:nvSpPr>
        <p:spPr>
          <a:xfrm>
            <a:off x="50292" y="5718048"/>
            <a:ext cx="890016" cy="230832"/>
          </a:xfrm>
          <a:prstGeom prst="rect">
            <a:avLst/>
          </a:prstGeom>
          <a:solidFill>
            <a:schemeClr val="accent6"/>
          </a:solidFill>
        </p:spPr>
        <p:txBody>
          <a:bodyPr wrap="square" rtlCol="0">
            <a:spAutoFit/>
          </a:bodyPr>
          <a:lstStyle/>
          <a:p>
            <a:r>
              <a:rPr lang="en-US" dirty="0"/>
              <a:t>Ongoing</a:t>
            </a:r>
          </a:p>
        </p:txBody>
      </p:sp>
      <p:sp>
        <p:nvSpPr>
          <p:cNvPr id="5" name="TextBox 4">
            <a:extLst>
              <a:ext uri="{FF2B5EF4-FFF2-40B4-BE49-F238E27FC236}">
                <a16:creationId xmlns:a16="http://schemas.microsoft.com/office/drawing/2014/main" xmlns="" id="{37B81653-018A-4731-9D51-76FF340007CC}"/>
              </a:ext>
            </a:extLst>
          </p:cNvPr>
          <p:cNvSpPr txBox="1"/>
          <p:nvPr/>
        </p:nvSpPr>
        <p:spPr>
          <a:xfrm>
            <a:off x="50292" y="6101065"/>
            <a:ext cx="890016" cy="230832"/>
          </a:xfrm>
          <a:prstGeom prst="rect">
            <a:avLst/>
          </a:prstGeom>
          <a:solidFill>
            <a:srgbClr val="92D050"/>
          </a:solidFill>
        </p:spPr>
        <p:txBody>
          <a:bodyPr wrap="square" rtlCol="0">
            <a:spAutoFit/>
          </a:bodyPr>
          <a:lstStyle/>
          <a:p>
            <a:r>
              <a:rPr lang="en-US" dirty="0"/>
              <a:t>Completed</a:t>
            </a:r>
          </a:p>
        </p:txBody>
      </p:sp>
      <p:sp>
        <p:nvSpPr>
          <p:cNvPr id="6" name="TextBox 5">
            <a:extLst>
              <a:ext uri="{FF2B5EF4-FFF2-40B4-BE49-F238E27FC236}">
                <a16:creationId xmlns:a16="http://schemas.microsoft.com/office/drawing/2014/main" xmlns="" id="{33862799-C05B-4942-AC1D-B33FA8C0DC1D}"/>
              </a:ext>
            </a:extLst>
          </p:cNvPr>
          <p:cNvSpPr txBox="1"/>
          <p:nvPr/>
        </p:nvSpPr>
        <p:spPr>
          <a:xfrm>
            <a:off x="28956" y="6541098"/>
            <a:ext cx="1383792" cy="230832"/>
          </a:xfrm>
          <a:prstGeom prst="rect">
            <a:avLst/>
          </a:prstGeom>
          <a:solidFill>
            <a:schemeClr val="bg1">
              <a:lumMod val="75000"/>
            </a:schemeClr>
          </a:solidFill>
        </p:spPr>
        <p:txBody>
          <a:bodyPr wrap="square" rtlCol="0">
            <a:spAutoFit/>
          </a:bodyPr>
          <a:lstStyle/>
          <a:p>
            <a:r>
              <a:rPr lang="en-US" dirty="0"/>
              <a:t>Needs Discussion</a:t>
            </a:r>
          </a:p>
        </p:txBody>
      </p:sp>
    </p:spTree>
    <p:extLst>
      <p:ext uri="{BB962C8B-B14F-4D97-AF65-F5344CB8AC3E}">
        <p14:creationId xmlns:p14="http://schemas.microsoft.com/office/powerpoint/2010/main" xmlns="" val="1529341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902050-60A2-41D6-A187-FB9C1CF00B4C}"/>
              </a:ext>
            </a:extLst>
          </p:cNvPr>
          <p:cNvSpPr>
            <a:spLocks noGrp="1"/>
          </p:cNvSpPr>
          <p:nvPr>
            <p:ph type="title"/>
          </p:nvPr>
        </p:nvSpPr>
        <p:spPr/>
        <p:txBody>
          <a:bodyPr/>
          <a:lstStyle/>
          <a:p>
            <a:r>
              <a:rPr lang="en-US" dirty="0"/>
              <a:t>Ideas for discussions</a:t>
            </a:r>
          </a:p>
        </p:txBody>
      </p:sp>
      <p:sp>
        <p:nvSpPr>
          <p:cNvPr id="3" name="Content Placeholder 2">
            <a:extLst>
              <a:ext uri="{FF2B5EF4-FFF2-40B4-BE49-F238E27FC236}">
                <a16:creationId xmlns:a16="http://schemas.microsoft.com/office/drawing/2014/main" xmlns="" id="{4BD621C5-006D-489D-8F83-B0DE729B317D}"/>
              </a:ext>
            </a:extLst>
          </p:cNvPr>
          <p:cNvSpPr>
            <a:spLocks noGrp="1"/>
          </p:cNvSpPr>
          <p:nvPr>
            <p:ph idx="1"/>
          </p:nvPr>
        </p:nvSpPr>
        <p:spPr/>
        <p:txBody>
          <a:bodyPr/>
          <a:lstStyle/>
          <a:p>
            <a:r>
              <a:rPr lang="en-US" dirty="0"/>
              <a:t>GDWG Breakout can discuss on</a:t>
            </a:r>
          </a:p>
          <a:p>
            <a:r>
              <a:rPr lang="en-US" dirty="0"/>
              <a:t>Directory structure of THREDDS server</a:t>
            </a:r>
          </a:p>
          <a:p>
            <a:r>
              <a:rPr lang="en-US" dirty="0"/>
              <a:t>GSICS Products</a:t>
            </a:r>
          </a:p>
          <a:p>
            <a:r>
              <a:rPr lang="en-US" dirty="0"/>
              <a:t>Product content correction equation</a:t>
            </a:r>
          </a:p>
          <a:p>
            <a:r>
              <a:rPr lang="en-US" dirty="0"/>
              <a:t>Combined Products [ combine inter-comparison of multiple instruments on a single platform into a single product: Tim </a:t>
            </a:r>
            <a:r>
              <a:rPr lang="en-US" dirty="0" err="1"/>
              <a:t>Hewison</a:t>
            </a:r>
            <a:r>
              <a:rPr lang="en-US" dirty="0"/>
              <a:t>]</a:t>
            </a:r>
          </a:p>
          <a:p>
            <a:r>
              <a:rPr lang="en-US" dirty="0"/>
              <a:t>The GDWG can assist in giving guidelines for the formats and helping to provide / test readers for SRFs and solar irradiance datasets for each instrument. (Suggestion UV and MW subgroup)</a:t>
            </a:r>
          </a:p>
        </p:txBody>
      </p:sp>
    </p:spTree>
    <p:extLst>
      <p:ext uri="{BB962C8B-B14F-4D97-AF65-F5344CB8AC3E}">
        <p14:creationId xmlns:p14="http://schemas.microsoft.com/office/powerpoint/2010/main" xmlns="" val="1919303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AE953B-973C-4256-A4F2-C7EE5E4B89E2}"/>
              </a:ext>
            </a:extLst>
          </p:cNvPr>
          <p:cNvSpPr>
            <a:spLocks noGrp="1"/>
          </p:cNvSpPr>
          <p:nvPr>
            <p:ph type="title"/>
          </p:nvPr>
        </p:nvSpPr>
        <p:spPr/>
        <p:txBody>
          <a:bodyPr/>
          <a:lstStyle/>
          <a:p>
            <a:r>
              <a:rPr lang="en-US" sz="4000" dirty="0"/>
              <a:t>Conclusion</a:t>
            </a:r>
          </a:p>
        </p:txBody>
      </p:sp>
      <p:sp>
        <p:nvSpPr>
          <p:cNvPr id="3" name="Content Placeholder 2">
            <a:extLst>
              <a:ext uri="{FF2B5EF4-FFF2-40B4-BE49-F238E27FC236}">
                <a16:creationId xmlns:a16="http://schemas.microsoft.com/office/drawing/2014/main" xmlns="" id="{9369FEC0-3BB0-47C8-A98E-3F72B41E43DD}"/>
              </a:ext>
            </a:extLst>
          </p:cNvPr>
          <p:cNvSpPr>
            <a:spLocks noGrp="1"/>
          </p:cNvSpPr>
          <p:nvPr>
            <p:ph idx="1"/>
          </p:nvPr>
        </p:nvSpPr>
        <p:spPr>
          <a:xfrm>
            <a:off x="0" y="1228725"/>
            <a:ext cx="9906000" cy="3305283"/>
          </a:xfrm>
        </p:spPr>
        <p:txBody>
          <a:bodyPr/>
          <a:lstStyle/>
          <a:p>
            <a:pPr algn="just"/>
            <a:r>
              <a:rPr lang="en-US" sz="1800" dirty="0"/>
              <a:t>Data working group is actively working on GSICS products and deliverables dissemination/standardization and acceptance.</a:t>
            </a:r>
          </a:p>
          <a:p>
            <a:pPr algn="just"/>
            <a:r>
              <a:rPr lang="en-US" sz="1800" dirty="0"/>
              <a:t>Tools are being developed to connect with users of GSICS products and deliverables.</a:t>
            </a:r>
          </a:p>
          <a:p>
            <a:pPr algn="just"/>
            <a:r>
              <a:rPr lang="en-US" sz="1800" dirty="0"/>
              <a:t>Collaboration Server/GPRC/Landing Pages are playing a crucial role in communicating the satellite  monitoring to the community.</a:t>
            </a:r>
          </a:p>
          <a:p>
            <a:pPr algn="just"/>
            <a:r>
              <a:rPr lang="en-US" sz="1800" dirty="0"/>
              <a:t>ESA and JMA have made significant progress on Cal/Val portal and Landing Pages and IMD/ISRO are also working on their page.</a:t>
            </a:r>
          </a:p>
          <a:p>
            <a:pPr algn="just"/>
            <a:r>
              <a:rPr lang="en-US" sz="1800" dirty="0"/>
              <a:t>CMA has built on their GPRC and is developing infrastructure for reprocessing</a:t>
            </a:r>
          </a:p>
          <a:p>
            <a:pPr algn="just"/>
            <a:r>
              <a:rPr lang="en-US" sz="1800" dirty="0"/>
              <a:t>NOAA has developed new </a:t>
            </a:r>
            <a:r>
              <a:rPr lang="en-US" sz="1800" dirty="0" err="1"/>
              <a:t>colab</a:t>
            </a:r>
            <a:r>
              <a:rPr lang="en-US" sz="1800" dirty="0"/>
              <a:t> notebooks for processing GEMS data, Inter-comparing Solar Datasets and SOS reports</a:t>
            </a:r>
          </a:p>
          <a:p>
            <a:pPr algn="just"/>
            <a:r>
              <a:rPr lang="en-US" sz="1800" dirty="0"/>
              <a:t>Tools, such as Google </a:t>
            </a:r>
            <a:r>
              <a:rPr lang="en-US" sz="1800" dirty="0" err="1"/>
              <a:t>Colab</a:t>
            </a:r>
            <a:r>
              <a:rPr lang="en-US" sz="1800" dirty="0"/>
              <a:t>/Product Status System, empower the users to dive into the products directly from the browser and usher in a collaborative development ecosystem in real time.</a:t>
            </a:r>
          </a:p>
          <a:p>
            <a:pPr algn="just"/>
            <a:endParaRPr lang="en-US" sz="1800" dirty="0"/>
          </a:p>
        </p:txBody>
      </p:sp>
    </p:spTree>
    <p:extLst>
      <p:ext uri="{BB962C8B-B14F-4D97-AF65-F5344CB8AC3E}">
        <p14:creationId xmlns:p14="http://schemas.microsoft.com/office/powerpoint/2010/main" xmlns="" val="3737125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528B6EA-B092-24F5-9C1A-58CDF685D334}"/>
              </a:ext>
            </a:extLst>
          </p:cNvPr>
          <p:cNvSpPr txBox="1"/>
          <p:nvPr/>
        </p:nvSpPr>
        <p:spPr>
          <a:xfrm>
            <a:off x="1045029" y="2273274"/>
            <a:ext cx="7358742" cy="2554545"/>
          </a:xfrm>
          <a:prstGeom prst="rect">
            <a:avLst/>
          </a:prstGeom>
          <a:noFill/>
        </p:spPr>
        <p:txBody>
          <a:bodyPr wrap="square" rtlCol="0">
            <a:spAutoFit/>
          </a:bodyPr>
          <a:lstStyle/>
          <a:p>
            <a:r>
              <a:rPr lang="en-US" sz="4000" dirty="0">
                <a:solidFill>
                  <a:schemeClr val="tx1"/>
                </a:solidFill>
              </a:rPr>
              <a:t>Welcome</a:t>
            </a:r>
          </a:p>
          <a:p>
            <a:endParaRPr lang="en-US" sz="4000" dirty="0">
              <a:solidFill>
                <a:schemeClr val="tx1"/>
              </a:solidFill>
            </a:endParaRPr>
          </a:p>
          <a:p>
            <a:r>
              <a:rPr lang="en-US" sz="4000" dirty="0">
                <a:solidFill>
                  <a:schemeClr val="tx1"/>
                </a:solidFill>
              </a:rPr>
              <a:t>GSICS Data Working Group Break out Session</a:t>
            </a:r>
          </a:p>
        </p:txBody>
      </p:sp>
    </p:spTree>
    <p:extLst>
      <p:ext uri="{BB962C8B-B14F-4D97-AF65-F5344CB8AC3E}">
        <p14:creationId xmlns:p14="http://schemas.microsoft.com/office/powerpoint/2010/main" xmlns="" val="3038787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C18FD3-0F84-4AD0-9513-AF6435172BE9}"/>
              </a:ext>
            </a:extLst>
          </p:cNvPr>
          <p:cNvSpPr>
            <a:spLocks noGrp="1"/>
          </p:cNvSpPr>
          <p:nvPr>
            <p:ph type="title"/>
          </p:nvPr>
        </p:nvSpPr>
        <p:spPr/>
        <p:txBody>
          <a:bodyPr/>
          <a:lstStyle/>
          <a:p>
            <a:r>
              <a:rPr lang="en-US" dirty="0"/>
              <a:t>Summary of links to GSICS tools</a:t>
            </a:r>
          </a:p>
        </p:txBody>
      </p:sp>
      <p:sp>
        <p:nvSpPr>
          <p:cNvPr id="4" name="Rectangle 2">
            <a:extLst>
              <a:ext uri="{FF2B5EF4-FFF2-40B4-BE49-F238E27FC236}">
                <a16:creationId xmlns:a16="http://schemas.microsoft.com/office/drawing/2014/main" xmlns="" id="{AB7B38BB-7E02-46C9-9AD6-25A3C6B3DD30}"/>
              </a:ext>
            </a:extLst>
          </p:cNvPr>
          <p:cNvSpPr>
            <a:spLocks noChangeArrowheads="1"/>
          </p:cNvSpPr>
          <p:nvPr/>
        </p:nvSpPr>
        <p:spPr bwMode="auto">
          <a:xfrm>
            <a:off x="348951" y="1720840"/>
            <a:ext cx="9208098" cy="341632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altLang="en-US" sz="1800" b="0" i="0" u="none" strike="noStrike" cap="none" normalizeH="0" baseline="0" dirty="0">
                <a:ln>
                  <a:noFill/>
                </a:ln>
                <a:solidFill>
                  <a:srgbClr val="222222"/>
                </a:solidFill>
                <a:effectLst/>
                <a:latin typeface="Arial"/>
                <a:cs typeface="Arial"/>
              </a:rPr>
              <a:t>Bash script to download GSICS Data </a:t>
            </a:r>
            <a:r>
              <a:rPr kumimoji="0" lang="en-US" altLang="en-US" sz="1800" b="0" i="0" u="none" strike="noStrike" cap="none" normalizeH="0" baseline="0" dirty="0">
                <a:ln>
                  <a:noFill/>
                </a:ln>
                <a:solidFill>
                  <a:srgbClr val="222222"/>
                </a:solidFill>
                <a:effectLst/>
                <a:latin typeface="Arial"/>
                <a:cs typeface="Arial"/>
                <a:hlinkClick r:id="rId2"/>
              </a:rPr>
              <a:t>http://gsics.atmos.umd.edu/bin/view/Development/DownloadGSICSProducts</a:t>
            </a:r>
            <a:endParaRPr lang="en-US" altLang="en-US" sz="1800" b="0" i="0" u="none" strike="noStrike" cap="none" normalizeH="0" baseline="0" dirty="0">
              <a:ln>
                <a:noFill/>
              </a:ln>
              <a:solidFill>
                <a:srgbClr val="222222"/>
              </a:solidFill>
              <a:effectLst/>
              <a:latin typeface="Arial"/>
              <a:cs typeface="Arial"/>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lang="en-US" altLang="en-US" sz="1800" b="0" dirty="0">
                <a:solidFill>
                  <a:srgbClr val="222222"/>
                </a:solidFill>
                <a:cs typeface="Arial" panose="020B0604020202020204" pitchFamily="34" charset="0"/>
              </a:rPr>
              <a:t>Series of notebooks to read, view and process GSICS Data and Deliverables from the browser in a collaborative ecosystem</a:t>
            </a:r>
            <a:endParaRPr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kumimoji="0" lang="en-US" altLang="en-US" sz="1800" b="0" i="0" u="none" strike="noStrike" cap="none" normalizeH="0" baseline="0" dirty="0">
                <a:ln>
                  <a:noFill/>
                </a:ln>
                <a:solidFill>
                  <a:srgbClr val="222222"/>
                </a:solidFill>
                <a:effectLst/>
                <a:latin typeface="Arial"/>
                <a:cs typeface="Arial"/>
              </a:rPr>
              <a:t>DCC Product  </a:t>
            </a:r>
            <a:r>
              <a:rPr kumimoji="0" lang="en-US" altLang="en-US" sz="1800" b="0" i="0" u="none" strike="noStrike" cap="none" normalizeH="0" baseline="0" dirty="0">
                <a:ln>
                  <a:noFill/>
                </a:ln>
                <a:solidFill>
                  <a:srgbClr val="1155CC"/>
                </a:solidFill>
                <a:effectLst/>
                <a:latin typeface="Arial"/>
                <a:cs typeface="Arial"/>
                <a:hlinkClick r:id="rId3"/>
              </a:rPr>
              <a:t>notebook</a:t>
            </a:r>
            <a:endParaRPr lang="en-US" altLang="en-US" sz="1800" b="0">
              <a:latin typeface="Arial"/>
              <a:cs typeface="Arial"/>
            </a:endParaRPr>
          </a:p>
          <a:p>
            <a:pPr marL="1200150" lvl="2" indent="-285750">
              <a:buFont typeface="Arial" panose="020B0604020202020204" pitchFamily="34" charset="0"/>
              <a:buChar char="•"/>
            </a:pPr>
            <a:r>
              <a:rPr kumimoji="0" lang="en-US" altLang="en-US" sz="1800" b="0" i="0" u="none" strike="noStrike" cap="none" normalizeH="0" baseline="0" dirty="0">
                <a:ln>
                  <a:noFill/>
                </a:ln>
                <a:solidFill>
                  <a:srgbClr val="222222"/>
                </a:solidFill>
                <a:effectLst/>
                <a:latin typeface="Arial"/>
                <a:cs typeface="Arial"/>
              </a:rPr>
              <a:t>This notebook reads DCC products and plots and lists them</a:t>
            </a:r>
            <a:endParaRPr lang="en-US" altLang="en-US" sz="1800" b="0" i="0" u="none" strike="noStrike" cap="none" normalizeH="0" baseline="0">
              <a:ln>
                <a:noFill/>
              </a:ln>
              <a:effectLst/>
              <a:latin typeface="Arial"/>
              <a:cs typeface="Arial"/>
            </a:endParaRPr>
          </a:p>
          <a:p>
            <a:pPr marL="742950" lvl="1" indent="-285750">
              <a:buFont typeface="Arial" panose="020B0604020202020204" pitchFamily="34" charset="0"/>
              <a:buChar char="•"/>
            </a:pPr>
            <a:r>
              <a:rPr kumimoji="0" lang="en-US" altLang="en-US" sz="1800" b="0" i="0" u="none" strike="noStrike" cap="none" normalizeH="0" baseline="0" dirty="0">
                <a:ln>
                  <a:noFill/>
                </a:ln>
                <a:solidFill>
                  <a:srgbClr val="222222"/>
                </a:solidFill>
                <a:effectLst/>
                <a:latin typeface="Arial"/>
                <a:cs typeface="Arial"/>
              </a:rPr>
              <a:t>GIRO SRF </a:t>
            </a:r>
            <a:r>
              <a:rPr lang="en-US" altLang="en-US" sz="1800" b="0" dirty="0">
                <a:solidFill>
                  <a:srgbClr val="222222"/>
                </a:solidFill>
                <a:latin typeface="Arial"/>
                <a:cs typeface="Arial"/>
              </a:rPr>
              <a:t>  </a:t>
            </a:r>
            <a:r>
              <a:rPr lang="en-US" altLang="en-US" sz="1800" b="0" dirty="0">
                <a:solidFill>
                  <a:srgbClr val="1155CC"/>
                </a:solidFill>
                <a:latin typeface="Arial"/>
                <a:cs typeface="Arial"/>
              </a:rPr>
              <a:t> </a:t>
            </a:r>
            <a:r>
              <a:rPr kumimoji="0" lang="en-US" altLang="en-US" sz="1800" b="0" i="0" u="none" strike="noStrike" cap="none" normalizeH="0" baseline="0" dirty="0">
                <a:ln>
                  <a:noFill/>
                </a:ln>
                <a:solidFill>
                  <a:srgbClr val="1155CC"/>
                </a:solidFill>
                <a:effectLst/>
                <a:latin typeface="Arial"/>
                <a:cs typeface="Arial"/>
                <a:hlinkClick r:id="rId4"/>
              </a:rPr>
              <a:t>notebook</a:t>
            </a:r>
            <a:r>
              <a:rPr lang="en-US" altLang="en-US" sz="1800" b="0" dirty="0">
                <a:solidFill>
                  <a:srgbClr val="1155CC"/>
                </a:solidFill>
                <a:latin typeface="Arial"/>
                <a:cs typeface="Arial"/>
              </a:rPr>
              <a:t>      </a:t>
            </a:r>
            <a:endParaRPr lang="en-US" altLang="en-US"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kumimoji="0" lang="en-US" altLang="en-US" sz="1800" b="0" i="0" u="none" strike="noStrike" cap="none" normalizeH="0" baseline="0" dirty="0">
                <a:ln>
                  <a:noFill/>
                </a:ln>
                <a:effectLst/>
                <a:latin typeface="Arial"/>
                <a:cs typeface="Arial"/>
              </a:rPr>
              <a:t>GSICS Product RAC </a:t>
            </a:r>
            <a:r>
              <a:rPr kumimoji="0" lang="en-US" altLang="en-US" sz="1800" b="0" i="0" u="none" strike="noStrike" cap="none" normalizeH="0" baseline="0" dirty="0">
                <a:ln>
                  <a:noFill/>
                </a:ln>
                <a:effectLst/>
                <a:latin typeface="Arial"/>
                <a:cs typeface="Arial"/>
                <a:hlinkClick r:id="rId5"/>
              </a:rPr>
              <a:t>notebook</a:t>
            </a:r>
            <a:r>
              <a:rPr kumimoji="0" lang="en-US" altLang="en-US" sz="1800" b="0" i="0" u="none" strike="noStrike" cap="none" normalizeH="0" baseline="0" dirty="0">
                <a:ln>
                  <a:noFill/>
                </a:ln>
                <a:effectLst/>
                <a:latin typeface="Arial"/>
                <a:cs typeface="Arial"/>
              </a:rPr>
              <a:t> and NRT </a:t>
            </a:r>
            <a:r>
              <a:rPr kumimoji="0" lang="en-US" altLang="en-US" sz="1800" b="0" i="0" u="none" strike="noStrike" cap="none" normalizeH="0" baseline="0" dirty="0">
                <a:ln>
                  <a:noFill/>
                </a:ln>
                <a:effectLst/>
                <a:latin typeface="Arial"/>
                <a:cs typeface="Arial"/>
                <a:hlinkClick r:id="rId6"/>
              </a:rPr>
              <a:t>notebook</a:t>
            </a:r>
            <a:endParaRPr lang="en-US" altLang="en-US" sz="1800" b="0" i="0" u="none" strike="noStrike" cap="none" normalizeH="0" baseline="0" dirty="0">
              <a:ln>
                <a:noFill/>
              </a:ln>
              <a:effectLst/>
              <a:latin typeface="Arial"/>
              <a:cs typeface="Arial"/>
            </a:endParaRPr>
          </a:p>
          <a:p>
            <a:r>
              <a:rPr lang="en-US" altLang="en-US" sz="1800" b="0" dirty="0">
                <a:latin typeface="Arial"/>
                <a:cs typeface="Arial"/>
              </a:rPr>
              <a:t>3. Plotting Tool   </a:t>
            </a:r>
            <a:r>
              <a:rPr lang="en-US" sz="1800" b="0" dirty="0">
                <a:latin typeface="Arial"/>
                <a:cs typeface="Arial"/>
                <a:hlinkClick r:id="rId7"/>
              </a:rPr>
              <a:t>http://gsics.tools.eumetsat.int/plotter</a:t>
            </a:r>
            <a:endParaRPr lang="en-US" altLang="en-US" sz="1800" b="0">
              <a:cs typeface="Arial" panose="020B0604020202020204" pitchFamily="34" charset="0"/>
            </a:endParaRPr>
          </a:p>
          <a:p>
            <a:r>
              <a:rPr lang="en-US" altLang="en-US" sz="1800" b="0" dirty="0">
                <a:latin typeface="Arial"/>
                <a:cs typeface="Arial"/>
              </a:rPr>
              <a:t>4. GSICS Product  Catalog: </a:t>
            </a:r>
            <a:r>
              <a:rPr lang="en-US" altLang="en-US" sz="1800" b="0" dirty="0">
                <a:latin typeface="Arial"/>
                <a:cs typeface="Arial"/>
                <a:hlinkClick r:id="rId8"/>
              </a:rPr>
              <a:t>https://www.star.nesdis.noaa.gov/smcd/GCC/ProductCatalog.php</a:t>
            </a:r>
            <a:endParaRPr lang="en-US" altLang="en-US" sz="1800" b="0">
              <a:latin typeface="Arial"/>
              <a:cs typeface="Arial"/>
            </a:endParaRPr>
          </a:p>
          <a:p>
            <a:r>
              <a:rPr lang="en-US" altLang="en-US" sz="1800" b="0" dirty="0">
                <a:solidFill>
                  <a:srgbClr val="000000"/>
                </a:solidFill>
                <a:latin typeface="Arial"/>
                <a:cs typeface="Arial"/>
              </a:rPr>
              <a:t>5. GSICS Product Status registration: Register </a:t>
            </a:r>
            <a:r>
              <a:rPr lang="en-US" altLang="en-US" sz="1800" b="0" dirty="0">
                <a:solidFill>
                  <a:srgbClr val="000000"/>
                </a:solidFill>
                <a:latin typeface="Arial"/>
                <a:cs typeface="Arial"/>
                <a:hlinkClick r:id="rId9"/>
              </a:rPr>
              <a:t>here</a:t>
            </a:r>
            <a:endParaRPr lang="en-US" sz="1800" b="0">
              <a:solidFill>
                <a:srgbClr val="000000"/>
              </a:solidFill>
              <a:cs typeface="Arial" panose="020B0604020202020204" pitchFamily="34" charset="0"/>
            </a:endParaRPr>
          </a:p>
        </p:txBody>
      </p:sp>
    </p:spTree>
    <p:extLst>
      <p:ext uri="{BB962C8B-B14F-4D97-AF65-F5344CB8AC3E}">
        <p14:creationId xmlns:p14="http://schemas.microsoft.com/office/powerpoint/2010/main" xmlns="" val="1751295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174" y="2890521"/>
            <a:ext cx="8915400" cy="954087"/>
          </a:xfrm>
          <a:solidFill>
            <a:schemeClr val="bg1"/>
          </a:solidFill>
        </p:spPr>
        <p:txBody>
          <a:bodyPr/>
          <a:lstStyle/>
          <a:p>
            <a:r>
              <a:rPr lang="en-US" dirty="0"/>
              <a:t>THANK YOU</a:t>
            </a:r>
          </a:p>
        </p:txBody>
      </p:sp>
    </p:spTree>
    <p:extLst>
      <p:ext uri="{BB962C8B-B14F-4D97-AF65-F5344CB8AC3E}">
        <p14:creationId xmlns:p14="http://schemas.microsoft.com/office/powerpoint/2010/main" xmlns="" val="366987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658460" y="1396647"/>
            <a:ext cx="8543925" cy="5038019"/>
          </a:xfrm>
        </p:spPr>
        <p:txBody>
          <a:bodyPr>
            <a:normAutofit fontScale="70000" lnSpcReduction="20000"/>
          </a:bodyPr>
          <a:lstStyle/>
          <a:p>
            <a:pPr marL="342900" indent="-342900">
              <a:lnSpc>
                <a:spcPct val="150000"/>
              </a:lnSpc>
            </a:pPr>
            <a:r>
              <a:rPr lang="en-US" dirty="0" smtClean="0"/>
              <a:t>Data </a:t>
            </a:r>
            <a:r>
              <a:rPr lang="en-US" dirty="0" smtClean="0"/>
              <a:t>working group is actively working on GSICS products and </a:t>
            </a:r>
            <a:r>
              <a:rPr lang="en-US" dirty="0" smtClean="0"/>
              <a:t>deliverables, </a:t>
            </a:r>
            <a:r>
              <a:rPr lang="en-US" dirty="0" smtClean="0"/>
              <a:t>dissemination/standardization and </a:t>
            </a:r>
            <a:r>
              <a:rPr lang="en-US" dirty="0" smtClean="0"/>
              <a:t>acceptance.</a:t>
            </a:r>
          </a:p>
          <a:p>
            <a:pPr marL="342900" indent="-342900">
              <a:lnSpc>
                <a:spcPct val="150000"/>
              </a:lnSpc>
            </a:pPr>
            <a:r>
              <a:rPr lang="en-US" dirty="0" smtClean="0"/>
              <a:t>It </a:t>
            </a:r>
            <a:r>
              <a:rPr lang="en-US" dirty="0" smtClean="0"/>
              <a:t>continues to support the GSICS CAL/VAL </a:t>
            </a:r>
            <a:r>
              <a:rPr lang="en-US" dirty="0" smtClean="0"/>
              <a:t>activities by </a:t>
            </a:r>
            <a:r>
              <a:rPr lang="en-US" dirty="0" smtClean="0"/>
              <a:t>building tools and best practices for the community.</a:t>
            </a:r>
          </a:p>
          <a:p>
            <a:pPr marL="342900" indent="-342900">
              <a:lnSpc>
                <a:spcPct val="150000"/>
              </a:lnSpc>
            </a:pPr>
            <a:r>
              <a:rPr lang="en-US" dirty="0" smtClean="0"/>
              <a:t>Tools are being developed to connect with users of GSICS products and </a:t>
            </a:r>
            <a:r>
              <a:rPr lang="en-US" dirty="0" smtClean="0"/>
              <a:t>deliverables. </a:t>
            </a:r>
          </a:p>
          <a:p>
            <a:pPr marL="342900" indent="-342900">
              <a:lnSpc>
                <a:spcPct val="150000"/>
              </a:lnSpc>
            </a:pPr>
            <a:r>
              <a:rPr lang="en-US" dirty="0" smtClean="0"/>
              <a:t>New </a:t>
            </a:r>
            <a:r>
              <a:rPr lang="en-US" dirty="0" smtClean="0"/>
              <a:t>actions have been picked up to </a:t>
            </a:r>
            <a:r>
              <a:rPr lang="en-US" dirty="0" smtClean="0"/>
              <a:t>support collaborative </a:t>
            </a:r>
            <a:r>
              <a:rPr lang="en-US" dirty="0" smtClean="0"/>
              <a:t>ecosystem of </a:t>
            </a:r>
            <a:r>
              <a:rPr lang="en-US" dirty="0" smtClean="0"/>
              <a:t>development.</a:t>
            </a:r>
          </a:p>
          <a:p>
            <a:pPr marL="342900" indent="-342900">
              <a:lnSpc>
                <a:spcPct val="150000"/>
              </a:lnSpc>
            </a:pPr>
            <a:r>
              <a:rPr lang="en-US" dirty="0" smtClean="0"/>
              <a:t>All agencies share </a:t>
            </a:r>
            <a:r>
              <a:rPr lang="en-US" dirty="0" smtClean="0"/>
              <a:t>development </a:t>
            </a:r>
            <a:r>
              <a:rPr lang="en-US" dirty="0" smtClean="0"/>
              <a:t>efforts, </a:t>
            </a:r>
            <a:r>
              <a:rPr lang="en-US" dirty="0" smtClean="0"/>
              <a:t>significant data management </a:t>
            </a:r>
            <a:r>
              <a:rPr lang="en-US" dirty="0" smtClean="0"/>
              <a:t>efforts, infrastructure</a:t>
            </a:r>
            <a:r>
              <a:rPr lang="en-US" dirty="0" smtClean="0"/>
              <a:t>, test data sets, and the availability of calibration references.</a:t>
            </a:r>
            <a:endParaRPr lang="en-US" dirty="0" smtClean="0"/>
          </a:p>
          <a:p>
            <a:pPr marL="342900" indent="-342900">
              <a:lnSpc>
                <a:spcPct val="150000"/>
              </a:lnSpc>
            </a:pPr>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xmlns="" id="{9563C9D1-BB65-CA41-94F7-56464B35CE7E}"/>
              </a:ext>
            </a:extLst>
          </p:cNvPr>
          <p:cNvSpPr/>
          <p:nvPr/>
        </p:nvSpPr>
        <p:spPr>
          <a:xfrm>
            <a:off x="3202451" y="6097844"/>
            <a:ext cx="2907784" cy="307777"/>
          </a:xfrm>
          <a:prstGeom prst="rect">
            <a:avLst/>
          </a:prstGeom>
        </p:spPr>
        <p:txBody>
          <a:bodyPr wrap="none">
            <a:spAutoFit/>
          </a:bodyPr>
          <a:lstStyle/>
          <a:p>
            <a:pPr defTabSz="457200" fontAlgn="auto">
              <a:spcBef>
                <a:spcPts val="0"/>
              </a:spcBef>
              <a:spcAft>
                <a:spcPts val="0"/>
              </a:spcAft>
            </a:pPr>
            <a:r>
              <a:rPr lang="ja-JP" altLang="en-US" sz="1400" b="0" dirty="0">
                <a:solidFill>
                  <a:prstClr val="black"/>
                </a:solidFill>
                <a:latin typeface="Calibri" panose="020F0502020204030204"/>
                <a:ea typeface="游ゴシック" panose="020B0400000000000000" pitchFamily="34" charset="-128"/>
              </a:rPr>
              <a:t>https://gsics.wmo.int/en/focal-points</a:t>
            </a:r>
          </a:p>
        </p:txBody>
      </p:sp>
      <p:sp>
        <p:nvSpPr>
          <p:cNvPr id="8" name="Title 1">
            <a:extLst>
              <a:ext uri="{FF2B5EF4-FFF2-40B4-BE49-F238E27FC236}">
                <a16:creationId xmlns:a16="http://schemas.microsoft.com/office/drawing/2014/main" xmlns="" id="{9E153FA9-362D-4A91-B241-7635AC5737F9}"/>
              </a:ext>
            </a:extLst>
          </p:cNvPr>
          <p:cNvSpPr txBox="1">
            <a:spLocks/>
          </p:cNvSpPr>
          <p:nvPr/>
        </p:nvSpPr>
        <p:spPr>
          <a:xfrm>
            <a:off x="3430648" y="159065"/>
            <a:ext cx="3044703" cy="66567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auto">
              <a:spcAft>
                <a:spcPts val="0"/>
              </a:spcAft>
            </a:pPr>
            <a:r>
              <a:rPr lang="en-US" sz="2800" dirty="0"/>
              <a:t>GDWG Membership</a:t>
            </a:r>
          </a:p>
        </p:txBody>
      </p:sp>
      <p:graphicFrame>
        <p:nvGraphicFramePr>
          <p:cNvPr id="2" name="Table 1">
            <a:extLst>
              <a:ext uri="{FF2B5EF4-FFF2-40B4-BE49-F238E27FC236}">
                <a16:creationId xmlns:a16="http://schemas.microsoft.com/office/drawing/2014/main" xmlns="" id="{EB0577ED-5A47-D563-D498-63B5F20B616D}"/>
              </a:ext>
            </a:extLst>
          </p:cNvPr>
          <p:cNvGraphicFramePr>
            <a:graphicFrameLocks noGrp="1"/>
          </p:cNvGraphicFramePr>
          <p:nvPr>
            <p:extLst>
              <p:ext uri="{D42A27DB-BD31-4B8C-83A1-F6EECF244321}">
                <p14:modId xmlns:p14="http://schemas.microsoft.com/office/powerpoint/2010/main" xmlns="" val="2801157311"/>
              </p:ext>
            </p:extLst>
          </p:nvPr>
        </p:nvGraphicFramePr>
        <p:xfrm>
          <a:off x="1722991" y="1230919"/>
          <a:ext cx="6284536" cy="3354361"/>
        </p:xfrm>
        <a:graphic>
          <a:graphicData uri="http://schemas.openxmlformats.org/drawingml/2006/table">
            <a:tbl>
              <a:tblPr>
                <a:tableStyleId>{5940675A-B579-460E-94D1-54222C63F5DA}</a:tableStyleId>
              </a:tblPr>
              <a:tblGrid>
                <a:gridCol w="2254724">
                  <a:extLst>
                    <a:ext uri="{9D8B030D-6E8A-4147-A177-3AD203B41FA5}">
                      <a16:colId xmlns:a16="http://schemas.microsoft.com/office/drawing/2014/main" xmlns="" val="3901060350"/>
                    </a:ext>
                  </a:extLst>
                </a:gridCol>
                <a:gridCol w="1315791">
                  <a:extLst>
                    <a:ext uri="{9D8B030D-6E8A-4147-A177-3AD203B41FA5}">
                      <a16:colId xmlns:a16="http://schemas.microsoft.com/office/drawing/2014/main" xmlns="" val="2746181382"/>
                    </a:ext>
                  </a:extLst>
                </a:gridCol>
                <a:gridCol w="2714021">
                  <a:extLst>
                    <a:ext uri="{9D8B030D-6E8A-4147-A177-3AD203B41FA5}">
                      <a16:colId xmlns:a16="http://schemas.microsoft.com/office/drawing/2014/main" xmlns="" val="3025518604"/>
                    </a:ext>
                  </a:extLst>
                </a:gridCol>
              </a:tblGrid>
              <a:tr h="260450">
                <a:tc>
                  <a:txBody>
                    <a:bodyPr/>
                    <a:lstStyle/>
                    <a:p>
                      <a:pPr algn="l"/>
                      <a:r>
                        <a:rPr lang="en-US" sz="1500" b="1" dirty="0">
                          <a:solidFill>
                            <a:schemeClr val="bg1"/>
                          </a:solidFill>
                          <a:effectLst/>
                        </a:rPr>
                        <a:t>Affiliation</a:t>
                      </a:r>
                    </a:p>
                  </a:txBody>
                  <a:tcPr marL="15720" marR="15720" marT="15720" marB="15720" anchor="ctr">
                    <a:solidFill>
                      <a:schemeClr val="accent6">
                        <a:lumMod val="75000"/>
                      </a:schemeClr>
                    </a:solidFill>
                  </a:tcPr>
                </a:tc>
                <a:tc>
                  <a:txBody>
                    <a:bodyPr/>
                    <a:lstStyle/>
                    <a:p>
                      <a:pPr algn="l"/>
                      <a:r>
                        <a:rPr lang="en-US" sz="1500" b="1" dirty="0">
                          <a:solidFill>
                            <a:schemeClr val="bg1"/>
                          </a:solidFill>
                          <a:effectLst/>
                        </a:rPr>
                        <a:t>First Name</a:t>
                      </a:r>
                    </a:p>
                  </a:txBody>
                  <a:tcPr marL="15720" marR="15720" marT="15720" marB="15720" anchor="ctr">
                    <a:solidFill>
                      <a:schemeClr val="accent6">
                        <a:lumMod val="75000"/>
                      </a:schemeClr>
                    </a:solidFill>
                  </a:tcPr>
                </a:tc>
                <a:tc>
                  <a:txBody>
                    <a:bodyPr/>
                    <a:lstStyle/>
                    <a:p>
                      <a:pPr algn="l"/>
                      <a:r>
                        <a:rPr lang="en-US" sz="1500" b="1" dirty="0">
                          <a:solidFill>
                            <a:schemeClr val="bg1"/>
                          </a:solidFill>
                          <a:effectLst/>
                        </a:rPr>
                        <a:t>Last Name</a:t>
                      </a:r>
                    </a:p>
                  </a:txBody>
                  <a:tcPr marL="15720" marR="15720" marT="15720" marB="15720" anchor="ctr">
                    <a:solidFill>
                      <a:schemeClr val="accent6">
                        <a:lumMod val="75000"/>
                      </a:schemeClr>
                    </a:solidFill>
                  </a:tcPr>
                </a:tc>
                <a:extLst>
                  <a:ext uri="{0D108BD9-81ED-4DB2-BD59-A6C34878D82A}">
                    <a16:rowId xmlns:a16="http://schemas.microsoft.com/office/drawing/2014/main" xmlns="" val="2165281888"/>
                  </a:ext>
                </a:extLst>
              </a:tr>
              <a:tr h="260450">
                <a:tc>
                  <a:txBody>
                    <a:bodyPr/>
                    <a:lstStyle/>
                    <a:p>
                      <a:r>
                        <a:rPr lang="en-US" sz="1500" dirty="0">
                          <a:effectLst/>
                        </a:rPr>
                        <a:t>CMA</a:t>
                      </a:r>
                    </a:p>
                  </a:txBody>
                  <a:tcPr marL="15720" marR="15720" marT="15720" marB="15720" anchor="ctr"/>
                </a:tc>
                <a:tc>
                  <a:txBody>
                    <a:bodyPr/>
                    <a:lstStyle/>
                    <a:p>
                      <a:r>
                        <a:rPr lang="en-US" sz="1500" dirty="0">
                          <a:effectLst/>
                        </a:rPr>
                        <a:t>Lin</a:t>
                      </a:r>
                    </a:p>
                  </a:txBody>
                  <a:tcPr marL="15720" marR="15720" marT="15720" marB="15720" anchor="ctr"/>
                </a:tc>
                <a:tc>
                  <a:txBody>
                    <a:bodyPr/>
                    <a:lstStyle/>
                    <a:p>
                      <a:r>
                        <a:rPr lang="en-US" sz="1500" u="sng">
                          <a:solidFill>
                            <a:srgbClr val="0074D0"/>
                          </a:solidFill>
                          <a:effectLst/>
                          <a:hlinkClick r:id="rId2"/>
                        </a:rPr>
                        <a:t>Tian</a:t>
                      </a:r>
                      <a:endParaRPr lang="en-US" sz="1500">
                        <a:effectLst/>
                      </a:endParaRPr>
                    </a:p>
                  </a:txBody>
                  <a:tcPr marL="15720" marR="15720" marT="15720" marB="15720" anchor="ctr"/>
                </a:tc>
                <a:extLst>
                  <a:ext uri="{0D108BD9-81ED-4DB2-BD59-A6C34878D82A}">
                    <a16:rowId xmlns:a16="http://schemas.microsoft.com/office/drawing/2014/main" xmlns="" val="3561964042"/>
                  </a:ext>
                </a:extLst>
              </a:tr>
              <a:tr h="260450">
                <a:tc>
                  <a:txBody>
                    <a:bodyPr/>
                    <a:lstStyle/>
                    <a:p>
                      <a:r>
                        <a:rPr lang="en-US" sz="1500" dirty="0">
                          <a:effectLst/>
                        </a:rPr>
                        <a:t>ESA</a:t>
                      </a:r>
                    </a:p>
                  </a:txBody>
                  <a:tcPr marL="15720" marR="15720" marT="15720" marB="15720" anchor="ctr"/>
                </a:tc>
                <a:tc>
                  <a:txBody>
                    <a:bodyPr/>
                    <a:lstStyle/>
                    <a:p>
                      <a:r>
                        <a:rPr lang="en-US" sz="1500" dirty="0">
                          <a:effectLst/>
                        </a:rPr>
                        <a:t>Paolo</a:t>
                      </a:r>
                    </a:p>
                  </a:txBody>
                  <a:tcPr marL="15720" marR="15720" marT="15720" marB="15720" anchor="ctr"/>
                </a:tc>
                <a:tc>
                  <a:txBody>
                    <a:bodyPr/>
                    <a:lstStyle/>
                    <a:p>
                      <a:r>
                        <a:rPr lang="en-US" sz="1500" u="sng">
                          <a:solidFill>
                            <a:srgbClr val="0074D0"/>
                          </a:solidFill>
                          <a:effectLst/>
                          <a:hlinkClick r:id="rId3"/>
                        </a:rPr>
                        <a:t>Castracane</a:t>
                      </a:r>
                      <a:endParaRPr lang="en-US" sz="1500">
                        <a:effectLst/>
                      </a:endParaRPr>
                    </a:p>
                  </a:txBody>
                  <a:tcPr marL="15720" marR="15720" marT="15720" marB="15720" anchor="ctr"/>
                </a:tc>
                <a:extLst>
                  <a:ext uri="{0D108BD9-81ED-4DB2-BD59-A6C34878D82A}">
                    <a16:rowId xmlns:a16="http://schemas.microsoft.com/office/drawing/2014/main" xmlns="" val="2598425379"/>
                  </a:ext>
                </a:extLst>
              </a:tr>
              <a:tr h="260450">
                <a:tc>
                  <a:txBody>
                    <a:bodyPr/>
                    <a:lstStyle/>
                    <a:p>
                      <a:r>
                        <a:rPr lang="en-US" sz="1500" dirty="0">
                          <a:effectLst/>
                        </a:rPr>
                        <a:t>EUMETSAT</a:t>
                      </a:r>
                    </a:p>
                  </a:txBody>
                  <a:tcPr marL="15720" marR="15720" marT="15720" marB="15720" anchor="ctr"/>
                </a:tc>
                <a:tc>
                  <a:txBody>
                    <a:bodyPr/>
                    <a:lstStyle/>
                    <a:p>
                      <a:r>
                        <a:rPr lang="en-US" sz="1500" dirty="0">
                          <a:effectLst/>
                        </a:rPr>
                        <a:t>Simon</a:t>
                      </a:r>
                    </a:p>
                  </a:txBody>
                  <a:tcPr marL="15720" marR="15720" marT="15720" marB="15720" anchor="ctr"/>
                </a:tc>
                <a:tc>
                  <a:txBody>
                    <a:bodyPr/>
                    <a:lstStyle/>
                    <a:p>
                      <a:r>
                        <a:rPr lang="en-US" sz="1500" u="sng" dirty="0">
                          <a:solidFill>
                            <a:srgbClr val="0074D0"/>
                          </a:solidFill>
                          <a:effectLst/>
                          <a:hlinkClick r:id="rId4"/>
                        </a:rPr>
                        <a:t>Elliott</a:t>
                      </a:r>
                      <a:endParaRPr lang="en-US" sz="1500" dirty="0">
                        <a:effectLst/>
                      </a:endParaRPr>
                    </a:p>
                  </a:txBody>
                  <a:tcPr marL="15720" marR="15720" marT="15720" marB="15720" anchor="ctr"/>
                </a:tc>
                <a:extLst>
                  <a:ext uri="{0D108BD9-81ED-4DB2-BD59-A6C34878D82A}">
                    <a16:rowId xmlns:a16="http://schemas.microsoft.com/office/drawing/2014/main" xmlns="" val="3126645077"/>
                  </a:ext>
                </a:extLst>
              </a:tr>
              <a:tr h="260450">
                <a:tc>
                  <a:txBody>
                    <a:bodyPr/>
                    <a:lstStyle/>
                    <a:p>
                      <a:r>
                        <a:rPr lang="en-US" sz="1500">
                          <a:effectLst/>
                        </a:rPr>
                        <a:t>IMD</a:t>
                      </a:r>
                    </a:p>
                  </a:txBody>
                  <a:tcPr marL="15720" marR="15720" marT="15720" marB="15720" anchor="ctr"/>
                </a:tc>
                <a:tc>
                  <a:txBody>
                    <a:bodyPr/>
                    <a:lstStyle/>
                    <a:p>
                      <a:r>
                        <a:rPr lang="en-US" sz="1500">
                          <a:effectLst/>
                        </a:rPr>
                        <a:t>R.K.</a:t>
                      </a:r>
                    </a:p>
                  </a:txBody>
                  <a:tcPr marL="15720" marR="15720" marT="15720" marB="15720" anchor="ctr"/>
                </a:tc>
                <a:tc>
                  <a:txBody>
                    <a:bodyPr/>
                    <a:lstStyle/>
                    <a:p>
                      <a:r>
                        <a:rPr lang="en-US" sz="1500" u="sng">
                          <a:solidFill>
                            <a:srgbClr val="0074D0"/>
                          </a:solidFill>
                          <a:effectLst/>
                          <a:hlinkClick r:id="rId5"/>
                        </a:rPr>
                        <a:t>Giri</a:t>
                      </a:r>
                      <a:endParaRPr lang="en-US" sz="1500">
                        <a:effectLst/>
                      </a:endParaRPr>
                    </a:p>
                  </a:txBody>
                  <a:tcPr marL="15720" marR="15720" marT="15720" marB="15720" anchor="ctr"/>
                </a:tc>
                <a:extLst>
                  <a:ext uri="{0D108BD9-81ED-4DB2-BD59-A6C34878D82A}">
                    <a16:rowId xmlns:a16="http://schemas.microsoft.com/office/drawing/2014/main" xmlns="" val="3771572663"/>
                  </a:ext>
                </a:extLst>
              </a:tr>
              <a:tr h="489411">
                <a:tc>
                  <a:txBody>
                    <a:bodyPr/>
                    <a:lstStyle/>
                    <a:p>
                      <a:r>
                        <a:rPr lang="en-US" sz="1500">
                          <a:effectLst/>
                        </a:rPr>
                        <a:t>IMD/Ministry of Earth Sciences</a:t>
                      </a:r>
                    </a:p>
                  </a:txBody>
                  <a:tcPr marL="15720" marR="15720" marT="15720" marB="15720" anchor="ctr"/>
                </a:tc>
                <a:tc>
                  <a:txBody>
                    <a:bodyPr/>
                    <a:lstStyle/>
                    <a:p>
                      <a:r>
                        <a:rPr lang="en-US" sz="1500">
                          <a:effectLst/>
                        </a:rPr>
                        <a:t>Kamaljit</a:t>
                      </a:r>
                    </a:p>
                  </a:txBody>
                  <a:tcPr marL="15720" marR="15720" marT="15720" marB="15720" anchor="ctr"/>
                </a:tc>
                <a:tc>
                  <a:txBody>
                    <a:bodyPr/>
                    <a:lstStyle/>
                    <a:p>
                      <a:r>
                        <a:rPr lang="en-US" sz="1500" u="sng" dirty="0">
                          <a:solidFill>
                            <a:srgbClr val="0074D0"/>
                          </a:solidFill>
                          <a:effectLst/>
                          <a:hlinkClick r:id="rId6"/>
                        </a:rPr>
                        <a:t>Ray</a:t>
                      </a:r>
                      <a:r>
                        <a:rPr lang="en-US" sz="1500" dirty="0">
                          <a:effectLst/>
                        </a:rPr>
                        <a:t> </a:t>
                      </a:r>
                      <a:r>
                        <a:rPr lang="en-US" sz="1500" b="0" dirty="0">
                          <a:effectLst/>
                        </a:rPr>
                        <a:t>(Chair)</a:t>
                      </a:r>
                      <a:endParaRPr lang="en-US" sz="1500" dirty="0">
                        <a:effectLst/>
                      </a:endParaRPr>
                    </a:p>
                  </a:txBody>
                  <a:tcPr marL="15720" marR="15720" marT="15720" marB="15720" anchor="ctr"/>
                </a:tc>
                <a:extLst>
                  <a:ext uri="{0D108BD9-81ED-4DB2-BD59-A6C34878D82A}">
                    <a16:rowId xmlns:a16="http://schemas.microsoft.com/office/drawing/2014/main" xmlns="" val="3097897083"/>
                  </a:ext>
                </a:extLst>
              </a:tr>
              <a:tr h="260450">
                <a:tc>
                  <a:txBody>
                    <a:bodyPr/>
                    <a:lstStyle/>
                    <a:p>
                      <a:r>
                        <a:rPr lang="en-US" sz="1500">
                          <a:effectLst/>
                        </a:rPr>
                        <a:t>ISRO</a:t>
                      </a:r>
                    </a:p>
                  </a:txBody>
                  <a:tcPr marL="15720" marR="15720" marT="15720" marB="15720" anchor="ctr"/>
                </a:tc>
                <a:tc>
                  <a:txBody>
                    <a:bodyPr/>
                    <a:lstStyle/>
                    <a:p>
                      <a:r>
                        <a:rPr lang="en-US" sz="1500">
                          <a:effectLst/>
                        </a:rPr>
                        <a:t>Nitant</a:t>
                      </a:r>
                    </a:p>
                  </a:txBody>
                  <a:tcPr marL="15720" marR="15720" marT="15720" marB="15720" anchor="ctr"/>
                </a:tc>
                <a:tc>
                  <a:txBody>
                    <a:bodyPr/>
                    <a:lstStyle/>
                    <a:p>
                      <a:r>
                        <a:rPr lang="en-US" sz="1500" u="sng">
                          <a:solidFill>
                            <a:srgbClr val="0074D0"/>
                          </a:solidFill>
                          <a:effectLst/>
                          <a:hlinkClick r:id="rId7"/>
                        </a:rPr>
                        <a:t>Dube</a:t>
                      </a:r>
                      <a:endParaRPr lang="en-US" sz="1500">
                        <a:effectLst/>
                      </a:endParaRPr>
                    </a:p>
                  </a:txBody>
                  <a:tcPr marL="15720" marR="15720" marT="15720" marB="15720" anchor="ctr"/>
                </a:tc>
                <a:extLst>
                  <a:ext uri="{0D108BD9-81ED-4DB2-BD59-A6C34878D82A}">
                    <a16:rowId xmlns:a16="http://schemas.microsoft.com/office/drawing/2014/main" xmlns="" val="3763058211"/>
                  </a:ext>
                </a:extLst>
              </a:tr>
              <a:tr h="260450">
                <a:tc>
                  <a:txBody>
                    <a:bodyPr/>
                    <a:lstStyle/>
                    <a:p>
                      <a:r>
                        <a:rPr lang="en-US" sz="1500">
                          <a:effectLst/>
                        </a:rPr>
                        <a:t>JMA</a:t>
                      </a:r>
                    </a:p>
                  </a:txBody>
                  <a:tcPr marL="15720" marR="15720" marT="15720" marB="15720" anchor="ctr"/>
                </a:tc>
                <a:tc>
                  <a:txBody>
                    <a:bodyPr/>
                    <a:lstStyle/>
                    <a:p>
                      <a:r>
                        <a:rPr lang="en-US" sz="1500" dirty="0">
                          <a:effectLst/>
                        </a:rPr>
                        <a:t>Arata</a:t>
                      </a:r>
                    </a:p>
                  </a:txBody>
                  <a:tcPr marL="15720" marR="15720" marT="15720" marB="15720" anchor="ctr"/>
                </a:tc>
                <a:tc>
                  <a:txBody>
                    <a:bodyPr/>
                    <a:lstStyle/>
                    <a:p>
                      <a:r>
                        <a:rPr lang="en-US" sz="1500" u="sng" dirty="0" err="1">
                          <a:solidFill>
                            <a:srgbClr val="0074D0"/>
                          </a:solidFill>
                          <a:effectLst/>
                          <a:hlinkClick r:id="rId8"/>
                        </a:rPr>
                        <a:t>Okuyama</a:t>
                      </a:r>
                      <a:endParaRPr lang="en-US" sz="1500" dirty="0">
                        <a:effectLst/>
                      </a:endParaRPr>
                    </a:p>
                  </a:txBody>
                  <a:tcPr marL="15720" marR="15720" marT="15720" marB="15720" anchor="ctr"/>
                </a:tc>
                <a:extLst>
                  <a:ext uri="{0D108BD9-81ED-4DB2-BD59-A6C34878D82A}">
                    <a16:rowId xmlns:a16="http://schemas.microsoft.com/office/drawing/2014/main" xmlns="" val="640699083"/>
                  </a:ext>
                </a:extLst>
              </a:tr>
              <a:tr h="260450">
                <a:tc>
                  <a:txBody>
                    <a:bodyPr/>
                    <a:lstStyle/>
                    <a:p>
                      <a:r>
                        <a:rPr lang="en-US" sz="1500" dirty="0">
                          <a:effectLst/>
                        </a:rPr>
                        <a:t>KMA</a:t>
                      </a:r>
                    </a:p>
                  </a:txBody>
                  <a:tcPr marL="15720" marR="15720" marT="15720" marB="15720" anchor="ctr">
                    <a:solidFill>
                      <a:schemeClr val="bg1">
                        <a:lumMod val="85000"/>
                      </a:schemeClr>
                    </a:solidFill>
                  </a:tcPr>
                </a:tc>
                <a:tc>
                  <a:txBody>
                    <a:bodyPr/>
                    <a:lstStyle/>
                    <a:p>
                      <a:r>
                        <a:rPr lang="en-US" sz="1500" b="0" dirty="0">
                          <a:solidFill>
                            <a:srgbClr val="222222"/>
                          </a:solidFill>
                          <a:effectLst/>
                        </a:rPr>
                        <a:t>Tae-Hyeong</a:t>
                      </a:r>
                      <a:endParaRPr lang="en-US" sz="1500" dirty="0">
                        <a:effectLst/>
                      </a:endParaRPr>
                    </a:p>
                  </a:txBody>
                  <a:tcPr marL="15720" marR="15720" marT="15720" marB="15720" anchor="ctr">
                    <a:solidFill>
                      <a:schemeClr val="bg1">
                        <a:lumMod val="85000"/>
                      </a:schemeClr>
                    </a:solidFill>
                  </a:tcPr>
                </a:tc>
                <a:tc>
                  <a:txBody>
                    <a:bodyPr/>
                    <a:lstStyle/>
                    <a:p>
                      <a:r>
                        <a:rPr lang="en-US" sz="1500" b="0" dirty="0">
                          <a:solidFill>
                            <a:srgbClr val="222222"/>
                          </a:solidFill>
                          <a:effectLst/>
                        </a:rPr>
                        <a:t>OH*</a:t>
                      </a:r>
                      <a:endParaRPr lang="en-US" sz="1500" dirty="0">
                        <a:effectLst/>
                      </a:endParaRPr>
                    </a:p>
                  </a:txBody>
                  <a:tcPr marL="15720" marR="15720" marT="15720" marB="15720" anchor="ctr">
                    <a:solidFill>
                      <a:schemeClr val="bg1">
                        <a:lumMod val="85000"/>
                      </a:schemeClr>
                    </a:solidFill>
                  </a:tcPr>
                </a:tc>
                <a:extLst>
                  <a:ext uri="{0D108BD9-81ED-4DB2-BD59-A6C34878D82A}">
                    <a16:rowId xmlns:a16="http://schemas.microsoft.com/office/drawing/2014/main" xmlns="" val="2630721576"/>
                  </a:ext>
                </a:extLst>
              </a:tr>
              <a:tr h="260450">
                <a:tc>
                  <a:txBody>
                    <a:bodyPr/>
                    <a:lstStyle/>
                    <a:p>
                      <a:r>
                        <a:rPr lang="en-US" sz="1500">
                          <a:effectLst/>
                        </a:rPr>
                        <a:t>NOAA</a:t>
                      </a:r>
                    </a:p>
                  </a:txBody>
                  <a:tcPr marL="15720" marR="15720" marT="15720" marB="15720" anchor="ctr"/>
                </a:tc>
                <a:tc>
                  <a:txBody>
                    <a:bodyPr/>
                    <a:lstStyle/>
                    <a:p>
                      <a:r>
                        <a:rPr lang="en-US" sz="1500">
                          <a:effectLst/>
                        </a:rPr>
                        <a:t>Manik</a:t>
                      </a:r>
                    </a:p>
                  </a:txBody>
                  <a:tcPr marL="15720" marR="15720" marT="15720" marB="15720" anchor="ctr"/>
                </a:tc>
                <a:tc>
                  <a:txBody>
                    <a:bodyPr/>
                    <a:lstStyle/>
                    <a:p>
                      <a:r>
                        <a:rPr lang="en-US" sz="1500" u="sng" dirty="0">
                          <a:solidFill>
                            <a:srgbClr val="0074D0"/>
                          </a:solidFill>
                          <a:effectLst/>
                          <a:hlinkClick r:id="rId9"/>
                        </a:rPr>
                        <a:t>Bali</a:t>
                      </a:r>
                      <a:endParaRPr lang="en-US" sz="1500" dirty="0">
                        <a:effectLst/>
                      </a:endParaRPr>
                    </a:p>
                  </a:txBody>
                  <a:tcPr marL="15720" marR="15720" marT="15720" marB="15720" anchor="ctr"/>
                </a:tc>
                <a:extLst>
                  <a:ext uri="{0D108BD9-81ED-4DB2-BD59-A6C34878D82A}">
                    <a16:rowId xmlns:a16="http://schemas.microsoft.com/office/drawing/2014/main" xmlns="" val="1618599814"/>
                  </a:ext>
                </a:extLst>
              </a:tr>
              <a:tr h="260450">
                <a:tc>
                  <a:txBody>
                    <a:bodyPr/>
                    <a:lstStyle/>
                    <a:p>
                      <a:r>
                        <a:rPr lang="en-US" sz="1500">
                          <a:effectLst/>
                        </a:rPr>
                        <a:t>ROSHYDROMET</a:t>
                      </a:r>
                    </a:p>
                  </a:txBody>
                  <a:tcPr marL="15720" marR="15720" marT="15720" marB="15720" anchor="ctr"/>
                </a:tc>
                <a:tc>
                  <a:txBody>
                    <a:bodyPr/>
                    <a:lstStyle/>
                    <a:p>
                      <a:r>
                        <a:rPr lang="en-US" sz="1500">
                          <a:effectLst/>
                        </a:rPr>
                        <a:t>Sergey</a:t>
                      </a:r>
                    </a:p>
                  </a:txBody>
                  <a:tcPr marL="15720" marR="15720" marT="15720" marB="15720" anchor="ctr"/>
                </a:tc>
                <a:tc>
                  <a:txBody>
                    <a:bodyPr/>
                    <a:lstStyle/>
                    <a:p>
                      <a:r>
                        <a:rPr lang="en-US" sz="1500" u="sng">
                          <a:solidFill>
                            <a:srgbClr val="0074D0"/>
                          </a:solidFill>
                          <a:effectLst/>
                          <a:hlinkClick r:id="rId10"/>
                        </a:rPr>
                        <a:t>Uspensky</a:t>
                      </a:r>
                      <a:endParaRPr lang="en-US" sz="1500">
                        <a:effectLst/>
                      </a:endParaRPr>
                    </a:p>
                  </a:txBody>
                  <a:tcPr marL="15720" marR="15720" marT="15720" marB="15720" anchor="ctr"/>
                </a:tc>
                <a:extLst>
                  <a:ext uri="{0D108BD9-81ED-4DB2-BD59-A6C34878D82A}">
                    <a16:rowId xmlns:a16="http://schemas.microsoft.com/office/drawing/2014/main" xmlns="" val="1938677109"/>
                  </a:ext>
                </a:extLst>
              </a:tr>
              <a:tr h="260450">
                <a:tc>
                  <a:txBody>
                    <a:bodyPr/>
                    <a:lstStyle/>
                    <a:p>
                      <a:r>
                        <a:rPr lang="en-US" sz="1500">
                          <a:effectLst/>
                        </a:rPr>
                        <a:t>WMO</a:t>
                      </a:r>
                    </a:p>
                  </a:txBody>
                  <a:tcPr marL="15720" marR="15720" marT="15720" marB="15720" anchor="ctr"/>
                </a:tc>
                <a:tc>
                  <a:txBody>
                    <a:bodyPr/>
                    <a:lstStyle/>
                    <a:p>
                      <a:r>
                        <a:rPr lang="en-US" sz="1500">
                          <a:effectLst/>
                        </a:rPr>
                        <a:t>Heikki</a:t>
                      </a:r>
                    </a:p>
                  </a:txBody>
                  <a:tcPr marL="15720" marR="15720" marT="15720" marB="15720" anchor="ctr"/>
                </a:tc>
                <a:tc>
                  <a:txBody>
                    <a:bodyPr/>
                    <a:lstStyle/>
                    <a:p>
                      <a:r>
                        <a:rPr lang="en-US" sz="1500" u="sng" dirty="0">
                          <a:solidFill>
                            <a:srgbClr val="0074D0"/>
                          </a:solidFill>
                          <a:effectLst/>
                          <a:hlinkClick r:id="rId11"/>
                        </a:rPr>
                        <a:t>Pohjola</a:t>
                      </a:r>
                      <a:r>
                        <a:rPr lang="en-US" sz="1500" b="0" dirty="0">
                          <a:effectLst/>
                        </a:rPr>
                        <a:t> (Secretariat)</a:t>
                      </a:r>
                      <a:endParaRPr lang="en-US" sz="1500" dirty="0">
                        <a:effectLst/>
                      </a:endParaRPr>
                    </a:p>
                  </a:txBody>
                  <a:tcPr marL="15720" marR="15720" marT="15720" marB="15720" anchor="ctr"/>
                </a:tc>
                <a:extLst>
                  <a:ext uri="{0D108BD9-81ED-4DB2-BD59-A6C34878D82A}">
                    <a16:rowId xmlns:a16="http://schemas.microsoft.com/office/drawing/2014/main" xmlns="" val="2259036283"/>
                  </a:ext>
                </a:extLst>
              </a:tr>
            </a:tbl>
          </a:graphicData>
        </a:graphic>
      </p:graphicFrame>
    </p:spTree>
    <p:extLst>
      <p:ext uri="{BB962C8B-B14F-4D97-AF65-F5344CB8AC3E}">
        <p14:creationId xmlns:p14="http://schemas.microsoft.com/office/powerpoint/2010/main" xmlns="" val="263312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0184419-FDCB-5724-F033-EA1D453AECBA}"/>
              </a:ext>
            </a:extLst>
          </p:cNvPr>
          <p:cNvSpPr>
            <a:spLocks noGrp="1"/>
          </p:cNvSpPr>
          <p:nvPr>
            <p:ph type="title"/>
          </p:nvPr>
        </p:nvSpPr>
        <p:spPr>
          <a:xfrm>
            <a:off x="495300" y="274638"/>
            <a:ext cx="8915400" cy="954087"/>
          </a:xfrm>
        </p:spPr>
        <p:txBody>
          <a:bodyPr/>
          <a:lstStyle/>
          <a:p>
            <a:r>
              <a:rPr lang="en-US" dirty="0"/>
              <a:t>Action Status  [ 2022 ]</a:t>
            </a:r>
          </a:p>
        </p:txBody>
      </p:sp>
      <p:graphicFrame>
        <p:nvGraphicFramePr>
          <p:cNvPr id="3" name="Table 2">
            <a:extLst>
              <a:ext uri="{FF2B5EF4-FFF2-40B4-BE49-F238E27FC236}">
                <a16:creationId xmlns:a16="http://schemas.microsoft.com/office/drawing/2014/main" xmlns="" id="{2AB071BA-EF27-7DEA-D175-B59EC7A64D54}"/>
              </a:ext>
            </a:extLst>
          </p:cNvPr>
          <p:cNvGraphicFramePr>
            <a:graphicFrameLocks noGrp="1"/>
          </p:cNvGraphicFramePr>
          <p:nvPr>
            <p:extLst>
              <p:ext uri="{D42A27DB-BD31-4B8C-83A1-F6EECF244321}">
                <p14:modId xmlns:p14="http://schemas.microsoft.com/office/powerpoint/2010/main" xmlns="" val="1664992418"/>
              </p:ext>
            </p:extLst>
          </p:nvPr>
        </p:nvGraphicFramePr>
        <p:xfrm>
          <a:off x="370114" y="1328057"/>
          <a:ext cx="9454243" cy="5050972"/>
        </p:xfrm>
        <a:graphic>
          <a:graphicData uri="http://schemas.openxmlformats.org/drawingml/2006/table">
            <a:tbl>
              <a:tblPr firstRow="1" bandRow="1">
                <a:solidFill>
                  <a:schemeClr val="bg1">
                    <a:lumMod val="95000"/>
                  </a:schemeClr>
                </a:solidFill>
              </a:tblPr>
              <a:tblGrid>
                <a:gridCol w="1923086">
                  <a:extLst>
                    <a:ext uri="{9D8B030D-6E8A-4147-A177-3AD203B41FA5}">
                      <a16:colId xmlns:a16="http://schemas.microsoft.com/office/drawing/2014/main" xmlns="" val="662869372"/>
                    </a:ext>
                  </a:extLst>
                </a:gridCol>
                <a:gridCol w="6182894">
                  <a:extLst>
                    <a:ext uri="{9D8B030D-6E8A-4147-A177-3AD203B41FA5}">
                      <a16:colId xmlns:a16="http://schemas.microsoft.com/office/drawing/2014/main" xmlns="" val="3808863691"/>
                    </a:ext>
                  </a:extLst>
                </a:gridCol>
                <a:gridCol w="1348263">
                  <a:extLst>
                    <a:ext uri="{9D8B030D-6E8A-4147-A177-3AD203B41FA5}">
                      <a16:colId xmlns:a16="http://schemas.microsoft.com/office/drawing/2014/main" xmlns="" val="4069061333"/>
                    </a:ext>
                  </a:extLst>
                </a:gridCol>
              </a:tblGrid>
              <a:tr h="529224">
                <a:tc>
                  <a:txBody>
                    <a:bodyPr/>
                    <a:lstStyle/>
                    <a:p>
                      <a:pPr algn="ctr" fontAlgn="t"/>
                      <a:r>
                        <a:rPr lang="en-US" sz="1300" b="0" cap="none" spc="0" dirty="0">
                          <a:solidFill>
                            <a:schemeClr val="bg1"/>
                          </a:solidFill>
                          <a:effectLst/>
                        </a:rPr>
                        <a:t>Action ID</a:t>
                      </a:r>
                    </a:p>
                  </a:txBody>
                  <a:tcPr marL="13051" marR="13051" marT="77120" marB="10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fontAlgn="t"/>
                      <a:r>
                        <a:rPr lang="en-US" sz="1300" b="0" cap="none" spc="0" dirty="0">
                          <a:solidFill>
                            <a:schemeClr val="bg1"/>
                          </a:solidFill>
                          <a:effectLst/>
                        </a:rPr>
                        <a:t>Action</a:t>
                      </a:r>
                    </a:p>
                  </a:txBody>
                  <a:tcPr marL="13051" marR="13051" marT="77120" marB="10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fontAlgn="t"/>
                      <a:r>
                        <a:rPr lang="en-US" sz="1300" b="0" cap="none" spc="0" dirty="0">
                          <a:solidFill>
                            <a:schemeClr val="bg1"/>
                          </a:solidFill>
                          <a:effectLst/>
                        </a:rPr>
                        <a:t>Status</a:t>
                      </a:r>
                    </a:p>
                  </a:txBody>
                  <a:tcPr marL="13051" marR="13051" marT="77120" marB="10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xmlns="" val="4014818163"/>
                  </a:ext>
                </a:extLst>
              </a:tr>
              <a:tr h="529224">
                <a:tc>
                  <a:txBody>
                    <a:bodyPr/>
                    <a:lstStyle/>
                    <a:p>
                      <a:pPr fontAlgn="t"/>
                      <a:r>
                        <a:rPr lang="en-US" sz="1200" b="0" cap="none" spc="0" dirty="0">
                          <a:solidFill>
                            <a:schemeClr val="tx1"/>
                          </a:solidFill>
                          <a:effectLst/>
                        </a:rPr>
                        <a:t>A.GDWG.2022031.8  </a:t>
                      </a:r>
                    </a:p>
                  </a:txBody>
                  <a:tcPr marL="13051" marR="13051" marT="77120" marB="10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fontAlgn="t"/>
                      <a:r>
                        <a:rPr lang="en-US" sz="1200" b="0" cap="none" spc="0" dirty="0">
                          <a:solidFill>
                            <a:schemeClr val="tx1"/>
                          </a:solidFill>
                          <a:effectLst/>
                        </a:rPr>
                        <a:t>GDWG to contact GRWG/Tim </a:t>
                      </a:r>
                      <a:r>
                        <a:rPr lang="en-US" sz="1200" b="0" cap="none" spc="0" dirty="0" err="1">
                          <a:solidFill>
                            <a:schemeClr val="tx1"/>
                          </a:solidFill>
                          <a:effectLst/>
                        </a:rPr>
                        <a:t>Hewison</a:t>
                      </a:r>
                      <a:r>
                        <a:rPr lang="en-US" sz="1200" b="0" cap="none" spc="0" dirty="0">
                          <a:solidFill>
                            <a:schemeClr val="tx1"/>
                          </a:solidFill>
                          <a:effectLst/>
                        </a:rPr>
                        <a:t> to get information on Combing products  </a:t>
                      </a:r>
                    </a:p>
                  </a:txBody>
                  <a:tcPr marL="13051" marR="13051" marT="77120" marB="10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t"/>
                      <a:r>
                        <a:rPr lang="en-US" sz="1200" b="0" cap="none" spc="0" dirty="0">
                          <a:solidFill>
                            <a:schemeClr val="tx1"/>
                          </a:solidFill>
                          <a:effectLst/>
                        </a:rPr>
                        <a:t>Ongoing</a:t>
                      </a:r>
                    </a:p>
                  </a:txBody>
                  <a:tcPr marL="13051" marR="13051" marT="77120" marB="10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53691722"/>
                  </a:ext>
                </a:extLst>
              </a:tr>
              <a:tr h="426492">
                <a:tc>
                  <a:txBody>
                    <a:bodyPr/>
                    <a:lstStyle/>
                    <a:p>
                      <a:pPr fontAlgn="t"/>
                      <a:r>
                        <a:rPr lang="en-US" sz="1200" cap="none" spc="0" dirty="0">
                          <a:solidFill>
                            <a:schemeClr val="tx1"/>
                          </a:solidFill>
                          <a:effectLst/>
                        </a:rPr>
                        <a:t>A.GDWG.20220316..9  </a:t>
                      </a:r>
                    </a:p>
                  </a:txBody>
                  <a:tcPr marL="13051" marR="13051" marT="77120" marB="10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fontAlgn="t"/>
                      <a:r>
                        <a:rPr lang="en-US" sz="1200" cap="none" spc="0" dirty="0">
                          <a:solidFill>
                            <a:schemeClr val="tx1"/>
                          </a:solidFill>
                          <a:effectLst/>
                        </a:rPr>
                        <a:t>GDWG to organize a </a:t>
                      </a:r>
                      <a:r>
                        <a:rPr lang="en-US" sz="1200" cap="none" spc="0" dirty="0" err="1">
                          <a:solidFill>
                            <a:schemeClr val="tx1"/>
                          </a:solidFill>
                          <a:effectLst/>
                        </a:rPr>
                        <a:t>webmeeting</a:t>
                      </a:r>
                      <a:r>
                        <a:rPr lang="en-US" sz="1200" cap="none" spc="0" dirty="0">
                          <a:solidFill>
                            <a:schemeClr val="tx1"/>
                          </a:solidFill>
                          <a:effectLst/>
                        </a:rPr>
                        <a:t> to discuss combined products  </a:t>
                      </a:r>
                    </a:p>
                  </a:txBody>
                  <a:tcPr marL="13051" marR="13051" marT="77120" marB="10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t"/>
                      <a:r>
                        <a:rPr lang="en-US" sz="1200" cap="none" spc="0" dirty="0">
                          <a:solidFill>
                            <a:schemeClr val="tx1"/>
                          </a:solidFill>
                          <a:effectLst/>
                        </a:rPr>
                        <a:t>Closed  </a:t>
                      </a:r>
                    </a:p>
                  </a:txBody>
                  <a:tcPr marL="13051" marR="13051" marT="77120" marB="10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1864829358"/>
                  </a:ext>
                </a:extLst>
              </a:tr>
              <a:tr h="426492">
                <a:tc>
                  <a:txBody>
                    <a:bodyPr/>
                    <a:lstStyle/>
                    <a:p>
                      <a:pPr fontAlgn="t"/>
                      <a:r>
                        <a:rPr lang="en-US" sz="1200" cap="none" spc="0" dirty="0">
                          <a:solidFill>
                            <a:schemeClr val="tx1"/>
                          </a:solidFill>
                          <a:effectLst/>
                        </a:rPr>
                        <a:t>A.GDWG.20220316.1  </a:t>
                      </a:r>
                    </a:p>
                  </a:txBody>
                  <a:tcPr marL="13051" marR="13051" marT="77120" marB="10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fontAlgn="t"/>
                      <a:r>
                        <a:rPr lang="en-US" sz="1200" cap="none" spc="0" dirty="0">
                          <a:solidFill>
                            <a:schemeClr val="tx1"/>
                          </a:solidFill>
                          <a:effectLst/>
                        </a:rPr>
                        <a:t>IMD and ISRO to work on enhancing capabilities of RAPID to use visualize GSICS data  </a:t>
                      </a:r>
                    </a:p>
                  </a:txBody>
                  <a:tcPr marL="13051" marR="13051" marT="77120" marB="10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t"/>
                      <a:r>
                        <a:rPr lang="en-US" sz="1200" cap="none" spc="0" dirty="0">
                          <a:solidFill>
                            <a:schemeClr val="tx1"/>
                          </a:solidFill>
                          <a:effectLst/>
                        </a:rPr>
                        <a:t>Open  </a:t>
                      </a:r>
                    </a:p>
                  </a:txBody>
                  <a:tcPr marL="13051" marR="13051" marT="77120" marB="10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240961549"/>
                  </a:ext>
                </a:extLst>
              </a:tr>
              <a:tr h="426492">
                <a:tc>
                  <a:txBody>
                    <a:bodyPr/>
                    <a:lstStyle/>
                    <a:p>
                      <a:pPr fontAlgn="t"/>
                      <a:r>
                        <a:rPr lang="en-US" sz="1200" cap="none" spc="0" dirty="0">
                          <a:solidFill>
                            <a:schemeClr val="tx1"/>
                          </a:solidFill>
                          <a:effectLst/>
                        </a:rPr>
                        <a:t>A.GDWG.20220316.2  </a:t>
                      </a:r>
                    </a:p>
                  </a:txBody>
                  <a:tcPr marL="13051" marR="13051" marT="77120" marB="10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fontAlgn="t"/>
                      <a:r>
                        <a:rPr lang="en-US" sz="1200" cap="none" spc="0" dirty="0">
                          <a:solidFill>
                            <a:schemeClr val="tx1"/>
                          </a:solidFill>
                          <a:effectLst/>
                        </a:rPr>
                        <a:t>Discuss with GRWG if reprocessed data should be designated as a GSICS deliverable  </a:t>
                      </a:r>
                    </a:p>
                  </a:txBody>
                  <a:tcPr marL="13051" marR="13051" marT="77120" marB="10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t"/>
                      <a:r>
                        <a:rPr lang="en-US" sz="1200" cap="none" spc="0" dirty="0">
                          <a:solidFill>
                            <a:schemeClr val="tx1"/>
                          </a:solidFill>
                          <a:effectLst/>
                        </a:rPr>
                        <a:t>Open  </a:t>
                      </a:r>
                    </a:p>
                  </a:txBody>
                  <a:tcPr marL="13051" marR="13051" marT="77120" marB="10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803282157"/>
                  </a:ext>
                </a:extLst>
              </a:tr>
              <a:tr h="426492">
                <a:tc>
                  <a:txBody>
                    <a:bodyPr/>
                    <a:lstStyle/>
                    <a:p>
                      <a:pPr fontAlgn="t"/>
                      <a:r>
                        <a:rPr lang="en-US" sz="1200" cap="none" spc="0" dirty="0">
                          <a:solidFill>
                            <a:schemeClr val="tx1"/>
                          </a:solidFill>
                          <a:effectLst/>
                        </a:rPr>
                        <a:t>A.GDWG.20220316.3  </a:t>
                      </a:r>
                    </a:p>
                  </a:txBody>
                  <a:tcPr marL="13051" marR="13051" marT="77120" marB="10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fontAlgn="t"/>
                      <a:r>
                        <a:rPr lang="en-US" sz="1200" cap="none" spc="0" dirty="0">
                          <a:solidFill>
                            <a:schemeClr val="tx1"/>
                          </a:solidFill>
                          <a:effectLst/>
                        </a:rPr>
                        <a:t>GDWG members to inform GCC about the latest membership  </a:t>
                      </a:r>
                    </a:p>
                  </a:txBody>
                  <a:tcPr marL="13051" marR="13051" marT="77120" marB="10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t"/>
                      <a:r>
                        <a:rPr lang="en-US" sz="1200" cap="none" spc="0" dirty="0">
                          <a:solidFill>
                            <a:schemeClr val="tx1"/>
                          </a:solidFill>
                          <a:effectLst/>
                        </a:rPr>
                        <a:t>Concurrent</a:t>
                      </a:r>
                    </a:p>
                  </a:txBody>
                  <a:tcPr marL="13051" marR="13051" marT="77120" marB="10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3417339866"/>
                  </a:ext>
                </a:extLst>
              </a:tr>
              <a:tr h="426492">
                <a:tc>
                  <a:txBody>
                    <a:bodyPr/>
                    <a:lstStyle/>
                    <a:p>
                      <a:pPr fontAlgn="t"/>
                      <a:r>
                        <a:rPr lang="en-US" sz="1200" cap="none" spc="0">
                          <a:solidFill>
                            <a:schemeClr val="tx1"/>
                          </a:solidFill>
                          <a:effectLst/>
                        </a:rPr>
                        <a:t>A.GDWG.20220316.4  </a:t>
                      </a:r>
                    </a:p>
                  </a:txBody>
                  <a:tcPr marL="13051" marR="13051" marT="77120" marB="10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fontAlgn="t"/>
                      <a:r>
                        <a:rPr lang="en-US" sz="1200" cap="none" spc="0" dirty="0">
                          <a:solidFill>
                            <a:schemeClr val="tx1"/>
                          </a:solidFill>
                          <a:effectLst/>
                        </a:rPr>
                        <a:t>CMA to reveal use of GSICS coefficients in NWP processing  </a:t>
                      </a:r>
                    </a:p>
                  </a:txBody>
                  <a:tcPr marL="13051" marR="13051" marT="77120" marB="10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t"/>
                      <a:r>
                        <a:rPr lang="en-US" sz="1200" cap="none" spc="0" dirty="0">
                          <a:solidFill>
                            <a:schemeClr val="tx1"/>
                          </a:solidFill>
                          <a:effectLst/>
                        </a:rPr>
                        <a:t>Open  </a:t>
                      </a:r>
                    </a:p>
                  </a:txBody>
                  <a:tcPr marL="13051" marR="13051" marT="77120" marB="10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505666310"/>
                  </a:ext>
                </a:extLst>
              </a:tr>
              <a:tr h="426492">
                <a:tc>
                  <a:txBody>
                    <a:bodyPr/>
                    <a:lstStyle/>
                    <a:p>
                      <a:pPr fontAlgn="t"/>
                      <a:r>
                        <a:rPr lang="en-US" sz="1200" cap="none" spc="0">
                          <a:solidFill>
                            <a:schemeClr val="tx1"/>
                          </a:solidFill>
                          <a:effectLst/>
                        </a:rPr>
                        <a:t>A.GDWG.20220316.5  </a:t>
                      </a:r>
                    </a:p>
                  </a:txBody>
                  <a:tcPr marL="13051" marR="13051" marT="77120" marB="10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fontAlgn="t"/>
                      <a:r>
                        <a:rPr lang="en-US" sz="1200" cap="none" spc="0" dirty="0">
                          <a:solidFill>
                            <a:schemeClr val="tx1"/>
                          </a:solidFill>
                          <a:effectLst/>
                        </a:rPr>
                        <a:t>GDWG to contact GRWG to gather requirements for combined product  </a:t>
                      </a:r>
                    </a:p>
                  </a:txBody>
                  <a:tcPr marL="13051" marR="13051" marT="77120" marB="10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t"/>
                      <a:r>
                        <a:rPr lang="en-US" sz="1200" cap="none" spc="0" dirty="0">
                          <a:solidFill>
                            <a:schemeClr val="tx1"/>
                          </a:solidFill>
                          <a:effectLst/>
                        </a:rPr>
                        <a:t>Closed  </a:t>
                      </a:r>
                    </a:p>
                  </a:txBody>
                  <a:tcPr marL="13051" marR="13051" marT="77120" marB="10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3185801344"/>
                  </a:ext>
                </a:extLst>
              </a:tr>
              <a:tr h="426492">
                <a:tc>
                  <a:txBody>
                    <a:bodyPr/>
                    <a:lstStyle/>
                    <a:p>
                      <a:pPr fontAlgn="t"/>
                      <a:r>
                        <a:rPr lang="en-US" sz="1200" cap="none" spc="0" dirty="0">
                          <a:solidFill>
                            <a:schemeClr val="tx1"/>
                          </a:solidFill>
                          <a:effectLst/>
                        </a:rPr>
                        <a:t>A.GDWG.20220316.6  </a:t>
                      </a:r>
                    </a:p>
                  </a:txBody>
                  <a:tcPr marL="13051" marR="13051" marT="77120" marB="10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fontAlgn="t"/>
                      <a:r>
                        <a:rPr lang="en-US" sz="1200" cap="none" spc="0" dirty="0">
                          <a:solidFill>
                            <a:schemeClr val="tx1"/>
                          </a:solidFill>
                          <a:effectLst/>
                        </a:rPr>
                        <a:t>GSICS members to contact Paolo (ESA) and provide feedback to EVDC  </a:t>
                      </a:r>
                    </a:p>
                  </a:txBody>
                  <a:tcPr marL="13051" marR="13051" marT="77120" marB="10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t"/>
                      <a:r>
                        <a:rPr lang="en-US" sz="1200" cap="none" spc="0" dirty="0">
                          <a:solidFill>
                            <a:schemeClr val="tx1"/>
                          </a:solidFill>
                          <a:effectLst/>
                        </a:rPr>
                        <a:t>Closed  </a:t>
                      </a:r>
                    </a:p>
                  </a:txBody>
                  <a:tcPr marL="13051" marR="13051" marT="77120" marB="10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3138128159"/>
                  </a:ext>
                </a:extLst>
              </a:tr>
              <a:tr h="580588">
                <a:tc>
                  <a:txBody>
                    <a:bodyPr/>
                    <a:lstStyle/>
                    <a:p>
                      <a:pPr fontAlgn="t"/>
                      <a:r>
                        <a:rPr lang="en-US" sz="1200" cap="none" spc="0" dirty="0">
                          <a:solidFill>
                            <a:schemeClr val="tx1"/>
                          </a:solidFill>
                          <a:effectLst/>
                        </a:rPr>
                        <a:t>A.GDWG.20220316.6  </a:t>
                      </a:r>
                    </a:p>
                  </a:txBody>
                  <a:tcPr marL="13051" marR="13051" marT="77120" marB="10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fontAlgn="t"/>
                      <a:r>
                        <a:rPr lang="en-US" sz="1200" cap="none" spc="0" dirty="0">
                          <a:solidFill>
                            <a:schemeClr val="tx1"/>
                          </a:solidFill>
                          <a:effectLst/>
                        </a:rPr>
                        <a:t>GSICS-GDWG(Manik) to work closely with ESA ( Paolo) to integrate GSICS notebooks into the ESA metrology notebooks  </a:t>
                      </a:r>
                    </a:p>
                  </a:txBody>
                  <a:tcPr marL="13051" marR="13051" marT="77120" marB="10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t"/>
                      <a:r>
                        <a:rPr lang="en-US" sz="1200" cap="none" spc="0" dirty="0">
                          <a:solidFill>
                            <a:schemeClr val="tx1"/>
                          </a:solidFill>
                          <a:effectLst/>
                        </a:rPr>
                        <a:t>Closed  </a:t>
                      </a:r>
                    </a:p>
                  </a:txBody>
                  <a:tcPr marL="13051" marR="13051" marT="77120" marB="10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1775176803"/>
                  </a:ext>
                </a:extLst>
              </a:tr>
              <a:tr h="426492">
                <a:tc>
                  <a:txBody>
                    <a:bodyPr/>
                    <a:lstStyle/>
                    <a:p>
                      <a:pPr fontAlgn="t"/>
                      <a:r>
                        <a:rPr lang="en-US" sz="1200" cap="none" spc="0" dirty="0">
                          <a:solidFill>
                            <a:schemeClr val="tx1"/>
                          </a:solidFill>
                          <a:effectLst/>
                        </a:rPr>
                        <a:t>A.GDWG.20220316.7  </a:t>
                      </a:r>
                    </a:p>
                  </a:txBody>
                  <a:tcPr marL="13051" marR="13051" marT="77120" marB="10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fontAlgn="t"/>
                      <a:r>
                        <a:rPr lang="en-US" sz="1200" cap="none" spc="0" dirty="0">
                          <a:solidFill>
                            <a:schemeClr val="tx1"/>
                          </a:solidFill>
                          <a:effectLst/>
                        </a:rPr>
                        <a:t>IMD/ISRO Cal/Val portal link to be provided to ESA to be included in the CEOS Cal/Val portal  </a:t>
                      </a:r>
                    </a:p>
                  </a:txBody>
                  <a:tcPr marL="13051" marR="13051" marT="77120" marB="10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t"/>
                      <a:r>
                        <a:rPr lang="en-US" sz="1200" cap="none" spc="0" dirty="0">
                          <a:solidFill>
                            <a:schemeClr val="tx1"/>
                          </a:solidFill>
                          <a:effectLst/>
                        </a:rPr>
                        <a:t>Closed  </a:t>
                      </a:r>
                    </a:p>
                  </a:txBody>
                  <a:tcPr marL="13051" marR="13051" marT="77120" marB="10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1546002022"/>
                  </a:ext>
                </a:extLst>
              </a:tr>
            </a:tbl>
          </a:graphicData>
        </a:graphic>
      </p:graphicFrame>
    </p:spTree>
    <p:extLst>
      <p:ext uri="{BB962C8B-B14F-4D97-AF65-F5344CB8AC3E}">
        <p14:creationId xmlns:p14="http://schemas.microsoft.com/office/powerpoint/2010/main" xmlns="" val="240709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E7F131-8306-B383-BA01-DD34C3155397}"/>
              </a:ext>
            </a:extLst>
          </p:cNvPr>
          <p:cNvSpPr>
            <a:spLocks noGrp="1"/>
          </p:cNvSpPr>
          <p:nvPr>
            <p:ph type="title"/>
          </p:nvPr>
        </p:nvSpPr>
        <p:spPr/>
        <p:txBody>
          <a:bodyPr/>
          <a:lstStyle/>
          <a:p>
            <a:r>
              <a:rPr lang="en-US" dirty="0"/>
              <a:t>GDWG Breakout Session Talks</a:t>
            </a:r>
          </a:p>
        </p:txBody>
      </p:sp>
      <p:graphicFrame>
        <p:nvGraphicFramePr>
          <p:cNvPr id="4" name="Content Placeholder 3">
            <a:extLst>
              <a:ext uri="{FF2B5EF4-FFF2-40B4-BE49-F238E27FC236}">
                <a16:creationId xmlns:a16="http://schemas.microsoft.com/office/drawing/2014/main" xmlns="" id="{7AB49439-9A06-E091-6C8C-A458FA1CE025}"/>
              </a:ext>
            </a:extLst>
          </p:cNvPr>
          <p:cNvGraphicFramePr>
            <a:graphicFrameLocks noGrp="1"/>
          </p:cNvGraphicFramePr>
          <p:nvPr>
            <p:ph idx="1"/>
            <p:extLst>
              <p:ext uri="{D42A27DB-BD31-4B8C-83A1-F6EECF244321}">
                <p14:modId xmlns:p14="http://schemas.microsoft.com/office/powerpoint/2010/main" xmlns="" val="642230227"/>
              </p:ext>
            </p:extLst>
          </p:nvPr>
        </p:nvGraphicFramePr>
        <p:xfrm>
          <a:off x="1480456" y="1940901"/>
          <a:ext cx="6444345" cy="3352162"/>
        </p:xfrm>
        <a:graphic>
          <a:graphicData uri="http://schemas.openxmlformats.org/drawingml/2006/table">
            <a:tbl>
              <a:tblPr/>
              <a:tblGrid>
                <a:gridCol w="1312693">
                  <a:extLst>
                    <a:ext uri="{9D8B030D-6E8A-4147-A177-3AD203B41FA5}">
                      <a16:colId xmlns:a16="http://schemas.microsoft.com/office/drawing/2014/main" xmlns="" val="4048648672"/>
                    </a:ext>
                  </a:extLst>
                </a:gridCol>
                <a:gridCol w="2565826">
                  <a:extLst>
                    <a:ext uri="{9D8B030D-6E8A-4147-A177-3AD203B41FA5}">
                      <a16:colId xmlns:a16="http://schemas.microsoft.com/office/drawing/2014/main" xmlns="" val="1262934353"/>
                    </a:ext>
                  </a:extLst>
                </a:gridCol>
                <a:gridCol w="2565826">
                  <a:extLst>
                    <a:ext uri="{9D8B030D-6E8A-4147-A177-3AD203B41FA5}">
                      <a16:colId xmlns:a16="http://schemas.microsoft.com/office/drawing/2014/main" xmlns="" val="4150909798"/>
                    </a:ext>
                  </a:extLst>
                </a:gridCol>
              </a:tblGrid>
              <a:tr h="353336">
                <a:tc>
                  <a:txBody>
                    <a:bodyPr/>
                    <a:lstStyle/>
                    <a:p>
                      <a:pPr algn="ctr" fontAlgn="ctr"/>
                      <a:r>
                        <a:rPr lang="en-US" sz="1400" b="1" i="0" u="none" strike="noStrike" dirty="0">
                          <a:solidFill>
                            <a:schemeClr val="tx1"/>
                          </a:solidFill>
                          <a:effectLst/>
                          <a:latin typeface="Arial" panose="020B0604020202020204" pitchFamily="34" charset="0"/>
                        </a:rPr>
                        <a:t>Agency</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1400" b="1" i="0" u="none" strike="noStrike" dirty="0">
                          <a:solidFill>
                            <a:schemeClr val="tx1"/>
                          </a:solidFill>
                          <a:effectLst/>
                          <a:latin typeface="Calibri" panose="020F0502020204030204" pitchFamily="34" charset="0"/>
                        </a:rPr>
                        <a:t> Title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1400" b="1" i="0" u="none" strike="noStrike" dirty="0">
                          <a:solidFill>
                            <a:schemeClr val="tx1"/>
                          </a:solidFill>
                          <a:effectLst/>
                          <a:latin typeface="Calibri" panose="020F0502020204030204" pitchFamily="34" charset="0"/>
                        </a:rPr>
                        <a:t>Presenter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3592622556"/>
                  </a:ext>
                </a:extLst>
              </a:tr>
              <a:tr h="353336">
                <a:tc>
                  <a:txBody>
                    <a:bodyPr/>
                    <a:lstStyle/>
                    <a:p>
                      <a:pPr algn="l" fontAlgn="ctr"/>
                      <a:r>
                        <a:rPr lang="en-US" sz="1000" b="1" i="0" u="none" strike="noStrike" dirty="0">
                          <a:solidFill>
                            <a:srgbClr val="000000"/>
                          </a:solidFill>
                          <a:effectLst/>
                          <a:latin typeface="Arial" panose="020B0604020202020204" pitchFamily="34" charset="0"/>
                        </a:rPr>
                        <a:t>    CMA</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1" i="0" u="sng" strike="noStrike" dirty="0" smtClean="0">
                          <a:solidFill>
                            <a:srgbClr val="0563C1"/>
                          </a:solidFill>
                          <a:effectLst/>
                          <a:latin typeface="Calibri" panose="020F0502020204030204" pitchFamily="34" charset="0"/>
                        </a:rPr>
                        <a:t>CMA </a:t>
                      </a:r>
                      <a:r>
                        <a:rPr lang="en-US" sz="1100" b="1" i="0" u="sng" strike="noStrike" dirty="0">
                          <a:solidFill>
                            <a:srgbClr val="0563C1"/>
                          </a:solidFill>
                          <a:effectLst/>
                          <a:latin typeface="Calibri" panose="020F0502020204030204" pitchFamily="34" charset="0"/>
                        </a:rPr>
                        <a:t>GDWG Report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1" i="0" u="sng" strike="noStrike" dirty="0">
                          <a:solidFill>
                            <a:srgbClr val="0563C1"/>
                          </a:solidFill>
                          <a:effectLst/>
                          <a:latin typeface="Calibri" panose="020F0502020204030204" pitchFamily="34" charset="0"/>
                        </a:rPr>
                        <a:t> Tian Lin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25551520"/>
                  </a:ext>
                </a:extLst>
              </a:tr>
              <a:tr h="362396">
                <a:tc>
                  <a:txBody>
                    <a:bodyPr/>
                    <a:lstStyle/>
                    <a:p>
                      <a:pPr algn="l" fontAlgn="ctr"/>
                      <a:r>
                        <a:rPr lang="en-US" sz="1000" b="1" i="0" u="none" strike="noStrike" dirty="0">
                          <a:solidFill>
                            <a:srgbClr val="000000"/>
                          </a:solidFill>
                          <a:effectLst/>
                          <a:latin typeface="Arial" panose="020B0604020202020204" pitchFamily="34" charset="0"/>
                        </a:rPr>
                        <a:t>    IMD </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1" i="0" u="sng" strike="noStrike" dirty="0" smtClean="0">
                          <a:solidFill>
                            <a:srgbClr val="0563C1"/>
                          </a:solidFill>
                          <a:effectLst/>
                          <a:latin typeface="Calibri" panose="020F0502020204030204" pitchFamily="34" charset="0"/>
                        </a:rPr>
                        <a:t> </a:t>
                      </a:r>
                      <a:r>
                        <a:rPr lang="en-US" sz="1100" b="1" i="0" u="sng" strike="noStrike" dirty="0">
                          <a:solidFill>
                            <a:srgbClr val="0563C1"/>
                          </a:solidFill>
                          <a:effectLst/>
                          <a:latin typeface="Calibri" panose="020F0502020204030204" pitchFamily="34" charset="0"/>
                        </a:rPr>
                        <a:t>IMD GDWG Report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1" i="0" u="sng" strike="noStrike" dirty="0">
                          <a:solidFill>
                            <a:srgbClr val="0563C1"/>
                          </a:solidFill>
                          <a:effectLst/>
                          <a:latin typeface="Calibri" panose="020F0502020204030204" pitchFamily="34" charset="0"/>
                        </a:rPr>
                        <a:t>R K </a:t>
                      </a:r>
                      <a:r>
                        <a:rPr lang="en-US" sz="1100" b="1" i="0" u="sng" strike="noStrike" dirty="0" err="1">
                          <a:solidFill>
                            <a:srgbClr val="0563C1"/>
                          </a:solidFill>
                          <a:effectLst/>
                          <a:latin typeface="Calibri" panose="020F0502020204030204" pitchFamily="34" charset="0"/>
                        </a:rPr>
                        <a:t>Giri</a:t>
                      </a:r>
                      <a:r>
                        <a:rPr lang="en-US" sz="1100" b="1" i="0" u="sng" strike="noStrike" dirty="0">
                          <a:solidFill>
                            <a:srgbClr val="0563C1"/>
                          </a:solidFill>
                          <a:effectLst/>
                          <a:latin typeface="Calibri" panose="020F0502020204030204" pitchFamily="34" charset="0"/>
                        </a:rPr>
                        <a:t>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622695748"/>
                  </a:ext>
                </a:extLst>
              </a:tr>
              <a:tr h="377496">
                <a:tc>
                  <a:txBody>
                    <a:bodyPr/>
                    <a:lstStyle/>
                    <a:p>
                      <a:pPr algn="l" fontAlgn="ctr"/>
                      <a:r>
                        <a:rPr lang="en-US" sz="1000" b="1" i="0" u="none" strike="noStrike" dirty="0">
                          <a:solidFill>
                            <a:srgbClr val="000000"/>
                          </a:solidFill>
                          <a:effectLst/>
                          <a:latin typeface="Arial" panose="020B0604020202020204" pitchFamily="34" charset="0"/>
                        </a:rPr>
                        <a:t>    ESA</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1" i="0" u="sng" strike="noStrike" dirty="0" smtClean="0">
                          <a:solidFill>
                            <a:srgbClr val="0563C1"/>
                          </a:solidFill>
                          <a:effectLst/>
                          <a:latin typeface="Calibri" panose="020F0502020204030204" pitchFamily="34" charset="0"/>
                        </a:rPr>
                        <a:t> </a:t>
                      </a:r>
                      <a:r>
                        <a:rPr lang="en-US" sz="1100" b="1" i="0" u="sng" strike="noStrike" dirty="0">
                          <a:solidFill>
                            <a:srgbClr val="0563C1"/>
                          </a:solidFill>
                          <a:effectLst/>
                          <a:latin typeface="Calibri" panose="020F0502020204030204" pitchFamily="34" charset="0"/>
                        </a:rPr>
                        <a:t>ESA GDWG Report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1" i="0" u="sng" strike="noStrike" dirty="0">
                          <a:solidFill>
                            <a:srgbClr val="0563C1"/>
                          </a:solidFill>
                          <a:effectLst/>
                          <a:latin typeface="Calibri" panose="020F0502020204030204" pitchFamily="34" charset="0"/>
                        </a:rPr>
                        <a:t>Paolo </a:t>
                      </a:r>
                      <a:r>
                        <a:rPr lang="en-US" sz="1100" b="1" i="0" u="sng" strike="noStrike" dirty="0" err="1">
                          <a:solidFill>
                            <a:srgbClr val="0563C1"/>
                          </a:solidFill>
                          <a:effectLst/>
                          <a:latin typeface="Calibri" panose="020F0502020204030204" pitchFamily="34" charset="0"/>
                        </a:rPr>
                        <a:t>Castrane</a:t>
                      </a:r>
                      <a:endParaRPr lang="en-US" sz="1100" b="1" i="0" u="sng" strike="noStrike" dirty="0">
                        <a:solidFill>
                          <a:srgbClr val="0563C1"/>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852067394"/>
                  </a:ext>
                </a:extLst>
              </a:tr>
              <a:tr h="437895">
                <a:tc>
                  <a:txBody>
                    <a:bodyPr/>
                    <a:lstStyle/>
                    <a:p>
                      <a:pPr algn="l" fontAlgn="ctr"/>
                      <a:r>
                        <a:rPr lang="en-US" sz="1000" b="1" i="0" u="none" strike="noStrike" dirty="0">
                          <a:solidFill>
                            <a:srgbClr val="000000"/>
                          </a:solidFill>
                          <a:effectLst/>
                          <a:latin typeface="Arial" panose="020B0604020202020204" pitchFamily="34" charset="0"/>
                        </a:rPr>
                        <a:t>   JMA</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1" i="0" u="sng" strike="noStrike" dirty="0" smtClean="0">
                          <a:solidFill>
                            <a:srgbClr val="0563C1"/>
                          </a:solidFill>
                          <a:effectLst/>
                          <a:latin typeface="Calibri" panose="020F0502020204030204" pitchFamily="34" charset="0"/>
                        </a:rPr>
                        <a:t> </a:t>
                      </a:r>
                      <a:r>
                        <a:rPr lang="en-US" sz="1100" b="1" i="0" u="sng" strike="noStrike" dirty="0">
                          <a:solidFill>
                            <a:srgbClr val="0563C1"/>
                          </a:solidFill>
                          <a:effectLst/>
                          <a:latin typeface="Calibri" panose="020F0502020204030204" pitchFamily="34" charset="0"/>
                        </a:rPr>
                        <a:t>JMA GDWG Report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1" i="0" u="sng" strike="noStrike" dirty="0">
                          <a:solidFill>
                            <a:srgbClr val="0563C1"/>
                          </a:solidFill>
                          <a:effectLst/>
                          <a:latin typeface="Calibri" panose="020F0502020204030204" pitchFamily="34" charset="0"/>
                        </a:rPr>
                        <a:t>Arata </a:t>
                      </a:r>
                      <a:r>
                        <a:rPr lang="en-US" sz="1100" b="1" i="0" u="sng" strike="noStrike" dirty="0" err="1">
                          <a:solidFill>
                            <a:srgbClr val="0563C1"/>
                          </a:solidFill>
                          <a:effectLst/>
                          <a:latin typeface="Calibri" panose="020F0502020204030204" pitchFamily="34" charset="0"/>
                        </a:rPr>
                        <a:t>Okuyama</a:t>
                      </a:r>
                      <a:endParaRPr lang="en-US" sz="1100" b="1" i="0" u="sng" strike="noStrike" dirty="0">
                        <a:solidFill>
                          <a:srgbClr val="0563C1"/>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724351292"/>
                  </a:ext>
                </a:extLst>
              </a:tr>
              <a:tr h="407695">
                <a:tc>
                  <a:txBody>
                    <a:bodyPr/>
                    <a:lstStyle/>
                    <a:p>
                      <a:pPr algn="l" fontAlgn="ctr"/>
                      <a:r>
                        <a:rPr lang="en-US" sz="1000" b="1" i="0" u="none" strike="noStrike" dirty="0">
                          <a:solidFill>
                            <a:srgbClr val="000000"/>
                          </a:solidFill>
                          <a:effectLst/>
                          <a:latin typeface="Arial" panose="020B0604020202020204" pitchFamily="34" charset="0"/>
                        </a:rPr>
                        <a:t>   KMA</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1" i="0" u="sng" strike="noStrike" dirty="0" smtClean="0">
                          <a:solidFill>
                            <a:srgbClr val="0563C1"/>
                          </a:solidFill>
                          <a:effectLst/>
                          <a:latin typeface="Calibri" panose="020F0502020204030204" pitchFamily="34" charset="0"/>
                        </a:rPr>
                        <a:t>.KMA </a:t>
                      </a:r>
                      <a:r>
                        <a:rPr lang="en-US" sz="1100" b="1" i="0" u="sng" strike="noStrike" dirty="0">
                          <a:solidFill>
                            <a:srgbClr val="0563C1"/>
                          </a:solidFill>
                          <a:effectLst/>
                          <a:latin typeface="Calibri" panose="020F0502020204030204" pitchFamily="34" charset="0"/>
                        </a:rPr>
                        <a:t>GDWG Report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1" i="0" u="sng" strike="noStrike" dirty="0">
                          <a:solidFill>
                            <a:srgbClr val="0563C1"/>
                          </a:solidFill>
                          <a:effectLst/>
                          <a:latin typeface="Calibri" panose="020F0502020204030204" pitchFamily="34" charset="0"/>
                        </a:rPr>
                        <a:t>Tae-</a:t>
                      </a:r>
                      <a:r>
                        <a:rPr lang="en-US" sz="1100" b="1" i="0" u="sng" strike="noStrike" dirty="0" err="1">
                          <a:solidFill>
                            <a:srgbClr val="0563C1"/>
                          </a:solidFill>
                          <a:effectLst/>
                          <a:latin typeface="Calibri" panose="020F0502020204030204" pitchFamily="34" charset="0"/>
                        </a:rPr>
                        <a:t>Heyong</a:t>
                      </a:r>
                      <a:r>
                        <a:rPr lang="en-US" sz="1100" b="1" i="0" u="sng" strike="noStrike" dirty="0">
                          <a:solidFill>
                            <a:srgbClr val="0563C1"/>
                          </a:solidFill>
                          <a:effectLst/>
                          <a:latin typeface="Calibri" panose="020F0502020204030204" pitchFamily="34" charset="0"/>
                        </a:rPr>
                        <a:t> OH</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756476013"/>
                  </a:ext>
                </a:extLst>
              </a:tr>
              <a:tr h="353336">
                <a:tc>
                  <a:txBody>
                    <a:bodyPr/>
                    <a:lstStyle/>
                    <a:p>
                      <a:pPr algn="l" fontAlgn="ctr"/>
                      <a:r>
                        <a:rPr lang="en-US" sz="1000" b="1" i="0" u="none" strike="noStrike" dirty="0">
                          <a:solidFill>
                            <a:srgbClr val="000000"/>
                          </a:solidFill>
                          <a:effectLst/>
                          <a:latin typeface="Arial" panose="020B0604020202020204" pitchFamily="34" charset="0"/>
                        </a:rPr>
                        <a:t>   EUMETSAT</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1" i="0" u="sng" strike="noStrike" dirty="0" smtClean="0">
                          <a:solidFill>
                            <a:srgbClr val="0563C1"/>
                          </a:solidFill>
                          <a:effectLst/>
                          <a:latin typeface="Calibri" panose="020F0502020204030204" pitchFamily="34" charset="0"/>
                        </a:rPr>
                        <a:t> </a:t>
                      </a:r>
                      <a:r>
                        <a:rPr lang="en-US" sz="1100" b="1" i="0" u="sng" strike="noStrike" dirty="0">
                          <a:solidFill>
                            <a:srgbClr val="0563C1"/>
                          </a:solidFill>
                          <a:effectLst/>
                          <a:latin typeface="Calibri" panose="020F0502020204030204" pitchFamily="34" charset="0"/>
                        </a:rPr>
                        <a:t>Landing Pages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1" i="0" u="sng" strike="noStrike" dirty="0">
                          <a:solidFill>
                            <a:srgbClr val="0563C1"/>
                          </a:solidFill>
                          <a:effectLst/>
                          <a:latin typeface="Calibri" panose="020F0502020204030204" pitchFamily="34" charset="0"/>
                        </a:rPr>
                        <a:t>Rob </a:t>
                      </a:r>
                      <a:r>
                        <a:rPr lang="en-US" sz="1100" b="1" i="0" u="sng" strike="noStrike" dirty="0" err="1">
                          <a:solidFill>
                            <a:srgbClr val="0563C1"/>
                          </a:solidFill>
                          <a:effectLst/>
                          <a:latin typeface="Calibri" panose="020F0502020204030204" pitchFamily="34" charset="0"/>
                        </a:rPr>
                        <a:t>Robelling</a:t>
                      </a:r>
                      <a:endParaRPr lang="en-US" sz="1100" b="1" i="0" u="sng" strike="noStrike" dirty="0">
                        <a:solidFill>
                          <a:srgbClr val="0563C1"/>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006018388"/>
                  </a:ext>
                </a:extLst>
              </a:tr>
              <a:tr h="353336">
                <a:tc>
                  <a:txBody>
                    <a:bodyPr/>
                    <a:lstStyle/>
                    <a:p>
                      <a:pPr algn="l" fontAlgn="ctr"/>
                      <a:r>
                        <a:rPr lang="en-US" sz="1000" b="1" i="0" u="none" strike="noStrike" dirty="0">
                          <a:solidFill>
                            <a:srgbClr val="000000"/>
                          </a:solidFill>
                          <a:effectLst/>
                          <a:latin typeface="Arial" panose="020B0604020202020204" pitchFamily="34" charset="0"/>
                        </a:rPr>
                        <a:t>   NOAA</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1" i="0" u="sng" strike="noStrike" dirty="0" smtClean="0">
                          <a:solidFill>
                            <a:srgbClr val="0563C1"/>
                          </a:solidFill>
                          <a:effectLst/>
                          <a:latin typeface="Calibri" panose="020F0502020204030204" pitchFamily="34" charset="0"/>
                        </a:rPr>
                        <a:t> </a:t>
                      </a:r>
                      <a:r>
                        <a:rPr lang="en-US" sz="1100" b="1" i="0" u="sng" strike="noStrike" dirty="0">
                          <a:solidFill>
                            <a:srgbClr val="0563C1"/>
                          </a:solidFill>
                          <a:effectLst/>
                          <a:latin typeface="Calibri" panose="020F0502020204030204" pitchFamily="34" charset="0"/>
                        </a:rPr>
                        <a:t>NOAA GDWG Report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1" i="0" u="sng" strike="noStrike" dirty="0">
                          <a:solidFill>
                            <a:srgbClr val="0563C1"/>
                          </a:solidFill>
                          <a:effectLst/>
                          <a:latin typeface="Calibri" panose="020F0502020204030204" pitchFamily="34" charset="0"/>
                        </a:rPr>
                        <a:t>Manik Bali</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189652903"/>
                  </a:ext>
                </a:extLst>
              </a:tr>
              <a:tr h="353336">
                <a:tc gridSpan="2">
                  <a:txBody>
                    <a:bodyPr/>
                    <a:lstStyle/>
                    <a:p>
                      <a:pPr algn="l" fontAlgn="ctr"/>
                      <a:r>
                        <a:rPr lang="en-US" sz="1000" b="1" i="0" u="none" strike="noStrike" dirty="0">
                          <a:solidFill>
                            <a:srgbClr val="000000"/>
                          </a:solidFill>
                          <a:effectLst/>
                          <a:latin typeface="Arial" panose="020B0604020202020204" pitchFamily="34" charset="0"/>
                        </a:rPr>
                        <a:t>                                                            Discussions [ White Paper ]</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b"/>
                      <a:endParaRPr lang="en-US" sz="1100" b="1" i="0" u="sng" strike="noStrike" dirty="0">
                        <a:solidFill>
                          <a:srgbClr val="0563C1"/>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000" b="1" i="0" u="none" strike="noStrike" dirty="0">
                          <a:solidFill>
                            <a:srgbClr val="000000"/>
                          </a:solidFill>
                          <a:effectLst/>
                          <a:latin typeface="Arial" panose="020B0604020202020204" pitchFamily="34" charset="0"/>
                        </a:rPr>
                        <a:t>All</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172322072"/>
                  </a:ext>
                </a:extLst>
              </a:tr>
            </a:tbl>
          </a:graphicData>
        </a:graphic>
      </p:graphicFrame>
    </p:spTree>
    <p:extLst>
      <p:ext uri="{BB962C8B-B14F-4D97-AF65-F5344CB8AC3E}">
        <p14:creationId xmlns:p14="http://schemas.microsoft.com/office/powerpoint/2010/main" xmlns="" val="2044052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149425A-AF32-26C9-728C-0E4B852E64EF}"/>
              </a:ext>
            </a:extLst>
          </p:cNvPr>
          <p:cNvSpPr>
            <a:spLocks noGrp="1"/>
          </p:cNvSpPr>
          <p:nvPr>
            <p:ph idx="1"/>
          </p:nvPr>
        </p:nvSpPr>
        <p:spPr>
          <a:xfrm>
            <a:off x="3045279" y="3414261"/>
            <a:ext cx="4226378" cy="794656"/>
          </a:xfrm>
        </p:spPr>
        <p:txBody>
          <a:bodyPr/>
          <a:lstStyle/>
          <a:p>
            <a:pPr marL="0" indent="0">
              <a:buNone/>
            </a:pPr>
            <a:r>
              <a:rPr lang="en-US" sz="4000" dirty="0"/>
              <a:t>THANK YOU</a:t>
            </a:r>
          </a:p>
        </p:txBody>
      </p:sp>
    </p:spTree>
    <p:extLst>
      <p:ext uri="{BB962C8B-B14F-4D97-AF65-F5344CB8AC3E}">
        <p14:creationId xmlns:p14="http://schemas.microsoft.com/office/powerpoint/2010/main" xmlns="" val="11857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3EB958-A3BC-4F09-6563-5CF260439C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1E84E5A8-5497-AA32-7ECC-4611AF1FC6F2}"/>
              </a:ext>
            </a:extLst>
          </p:cNvPr>
          <p:cNvSpPr>
            <a:spLocks noGrp="1"/>
          </p:cNvSpPr>
          <p:nvPr>
            <p:ph idx="1"/>
          </p:nvPr>
        </p:nvSpPr>
        <p:spPr>
          <a:xfrm>
            <a:off x="495300" y="3004459"/>
            <a:ext cx="8915400" cy="849082"/>
          </a:xfrm>
        </p:spPr>
        <p:txBody>
          <a:bodyPr/>
          <a:lstStyle/>
          <a:p>
            <a:r>
              <a:rPr lang="en-US" dirty="0"/>
              <a:t>Material for the GDWG Report on the final day. Will discuss with other members too.</a:t>
            </a:r>
          </a:p>
        </p:txBody>
      </p:sp>
    </p:spTree>
    <p:extLst>
      <p:ext uri="{BB962C8B-B14F-4D97-AF65-F5344CB8AC3E}">
        <p14:creationId xmlns:p14="http://schemas.microsoft.com/office/powerpoint/2010/main" xmlns="" val="1623255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A52DF3-4A1A-4C72-948F-4CB309C7B40C}"/>
              </a:ext>
            </a:extLst>
          </p:cNvPr>
          <p:cNvSpPr>
            <a:spLocks noGrp="1"/>
          </p:cNvSpPr>
          <p:nvPr>
            <p:ph type="title"/>
          </p:nvPr>
        </p:nvSpPr>
        <p:spPr/>
        <p:txBody>
          <a:bodyPr/>
          <a:lstStyle/>
          <a:p>
            <a:r>
              <a:rPr lang="en-US" sz="4000" dirty="0"/>
              <a:t>Introduction</a:t>
            </a:r>
          </a:p>
        </p:txBody>
      </p:sp>
      <p:sp>
        <p:nvSpPr>
          <p:cNvPr id="4" name="TextBox 3">
            <a:extLst>
              <a:ext uri="{FF2B5EF4-FFF2-40B4-BE49-F238E27FC236}">
                <a16:creationId xmlns:a16="http://schemas.microsoft.com/office/drawing/2014/main" xmlns="" id="{AC4BD478-7D5B-4189-8759-329C90E3B5D5}"/>
              </a:ext>
            </a:extLst>
          </p:cNvPr>
          <p:cNvSpPr txBox="1"/>
          <p:nvPr/>
        </p:nvSpPr>
        <p:spPr>
          <a:xfrm>
            <a:off x="1374694" y="1426175"/>
            <a:ext cx="8036006" cy="5267532"/>
          </a:xfrm>
          <a:prstGeom prst="rect">
            <a:avLst/>
          </a:prstGeom>
          <a:noFill/>
        </p:spPr>
        <p:txBody>
          <a:bodyPr wrap="square" lIns="91440" tIns="45720" rIns="91440" bIns="45720" rtlCol="0" anchor="t">
            <a:spAutoFit/>
          </a:bodyPr>
          <a:lstStyle/>
          <a:p>
            <a:pPr marL="457200" indent="-457200">
              <a:lnSpc>
                <a:spcPct val="150000"/>
              </a:lnSpc>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Welcome</a:t>
            </a:r>
          </a:p>
          <a:p>
            <a:pPr marL="457200" indent="-457200">
              <a:lnSpc>
                <a:spcPct val="150000"/>
              </a:lnSpc>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GSICS Data Working Group Membership</a:t>
            </a:r>
          </a:p>
          <a:p>
            <a:pPr marL="457200" indent="-457200">
              <a:lnSpc>
                <a:spcPct val="150000"/>
              </a:lnSpc>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GSICS Data Working Group Actions</a:t>
            </a:r>
          </a:p>
          <a:p>
            <a:pPr marL="457200" indent="-457200">
              <a:lnSpc>
                <a:spcPct val="150000"/>
              </a:lnSpc>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GSICS Data Working Group activities</a:t>
            </a:r>
          </a:p>
          <a:p>
            <a:pPr marL="1257300" lvl="2"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Landing Pages ( ESA, </a:t>
            </a:r>
            <a:r>
              <a:rPr lang="en-GB" sz="2000" dirty="0">
                <a:solidFill>
                  <a:sysClr val="windowText" lastClr="000000"/>
                </a:solidFill>
                <a:latin typeface="Calibri"/>
              </a:rPr>
              <a:t>Paolo </a:t>
            </a:r>
            <a:r>
              <a:rPr lang="en-GB" sz="2000" dirty="0" err="1">
                <a:solidFill>
                  <a:sysClr val="windowText" lastClr="000000"/>
                </a:solidFill>
                <a:latin typeface="Calibri"/>
              </a:rPr>
              <a:t>Castracane</a:t>
            </a:r>
            <a:r>
              <a:rPr lang="en-US" sz="2000" dirty="0">
                <a:solidFill>
                  <a:schemeClr val="tx1"/>
                </a:solidFill>
                <a:latin typeface="Arial" panose="020B0604020202020204" pitchFamily="34" charset="0"/>
                <a:cs typeface="Arial" panose="020B0604020202020204" pitchFamily="34" charset="0"/>
              </a:rPr>
              <a:t>)</a:t>
            </a:r>
          </a:p>
          <a:p>
            <a:pPr marL="1257300" lvl="2"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Collaborative Server </a:t>
            </a:r>
          </a:p>
          <a:p>
            <a:pPr marL="1257300" lvl="2"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Google </a:t>
            </a:r>
            <a:r>
              <a:rPr lang="en-US" sz="2000" dirty="0" err="1">
                <a:solidFill>
                  <a:schemeClr val="tx1"/>
                </a:solidFill>
                <a:latin typeface="Arial" panose="020B0604020202020204" pitchFamily="34" charset="0"/>
                <a:cs typeface="Arial" panose="020B0604020202020204" pitchFamily="34" charset="0"/>
              </a:rPr>
              <a:t>Colab</a:t>
            </a:r>
            <a:r>
              <a:rPr lang="en-US" sz="2000" dirty="0">
                <a:solidFill>
                  <a:schemeClr val="tx1"/>
                </a:solidFill>
                <a:latin typeface="Arial" panose="020B0604020202020204" pitchFamily="34" charset="0"/>
                <a:cs typeface="Arial" panose="020B0604020202020204" pitchFamily="34" charset="0"/>
              </a:rPr>
              <a:t>: GEMS Analysis, Solar Analysis, SOS Report Generation</a:t>
            </a:r>
          </a:p>
          <a:p>
            <a:pPr marL="1257300" lvl="2"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 Product Status Tool: Maintenance</a:t>
            </a:r>
          </a:p>
          <a:p>
            <a:pPr marL="457200" indent="-457200">
              <a:lnSpc>
                <a:spcPct val="150000"/>
              </a:lnSpc>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Topics in GSICS Data Working Group </a:t>
            </a:r>
          </a:p>
          <a:p>
            <a:pPr marL="457200" indent="-457200">
              <a:lnSpc>
                <a:spcPct val="150000"/>
              </a:lnSpc>
              <a:buFont typeface="Arial" panose="020B0604020202020204" pitchFamily="34" charset="0"/>
              <a:buChar char="•"/>
            </a:pPr>
            <a:r>
              <a:rPr lang="en-US" sz="2000" dirty="0">
                <a:solidFill>
                  <a:schemeClr val="tx1"/>
                </a:solidFill>
                <a:latin typeface="Arial"/>
                <a:cs typeface="Arial"/>
              </a:rPr>
              <a:t>Conclusion</a:t>
            </a:r>
          </a:p>
          <a:p>
            <a:pPr marL="457200" indent="-457200">
              <a:lnSpc>
                <a:spcPct val="150000"/>
              </a:lnSpc>
              <a:buFont typeface="Arial" panose="020B0604020202020204" pitchFamily="34" charset="0"/>
              <a:buChar char="•"/>
            </a:pPr>
            <a:r>
              <a:rPr lang="en-US" sz="2000" dirty="0">
                <a:solidFill>
                  <a:schemeClr val="tx1"/>
                </a:solidFill>
                <a:latin typeface="Arial"/>
                <a:cs typeface="Arial"/>
              </a:rPr>
              <a:t>Topics to be discussed in the breakout session</a:t>
            </a:r>
            <a:endParaRPr lang="en-US" sz="2000" dirty="0">
              <a:solidFill>
                <a:schemeClr val="tx1"/>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US" sz="2000" dirty="0">
                <a:solidFill>
                  <a:schemeClr val="tx1"/>
                </a:solidFill>
                <a:latin typeface="Arial"/>
                <a:cs typeface="Arial"/>
              </a:rPr>
              <a:t>Summary of important links</a:t>
            </a:r>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16487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97837</TotalTime>
  <Words>1387</Words>
  <Application>Microsoft Office PowerPoint</Application>
  <PresentationFormat>A4 Paper (210x297 mm)</PresentationFormat>
  <Paragraphs>221</Paragraphs>
  <Slides>21</Slides>
  <Notes>3</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Office テーマ</vt:lpstr>
      <vt:lpstr>GSICS Data Working Group 03/01/2023</vt:lpstr>
      <vt:lpstr>Slide 2</vt:lpstr>
      <vt:lpstr>Background</vt:lpstr>
      <vt:lpstr>Slide 4</vt:lpstr>
      <vt:lpstr>Action Status  [ 2022 ]</vt:lpstr>
      <vt:lpstr>GDWG Breakout Session Talks</vt:lpstr>
      <vt:lpstr>Slide 7</vt:lpstr>
      <vt:lpstr>Slide 8</vt:lpstr>
      <vt:lpstr>Introduction</vt:lpstr>
      <vt:lpstr>GDWG in the GSICS Framework</vt:lpstr>
      <vt:lpstr>TOR-GDWG</vt:lpstr>
      <vt:lpstr>Objectives </vt:lpstr>
      <vt:lpstr>GDWG ESA Activities </vt:lpstr>
      <vt:lpstr>Slide 14</vt:lpstr>
      <vt:lpstr>Slide 15</vt:lpstr>
      <vt:lpstr>Slide 16</vt:lpstr>
      <vt:lpstr>Accomplishments in past year</vt:lpstr>
      <vt:lpstr>Ideas for discussions</vt:lpstr>
      <vt:lpstr>Conclusion</vt:lpstr>
      <vt:lpstr>Summary of links to GSICS tools</vt:lpstr>
      <vt:lpstr>THANK YOU</vt:lpstr>
    </vt:vector>
  </TitlesOfParts>
  <Company>Eumetsat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Staudte</dc:creator>
  <cp:lastModifiedBy>moes</cp:lastModifiedBy>
  <cp:revision>2365</cp:revision>
  <cp:lastPrinted>2006-03-06T14:11:17Z</cp:lastPrinted>
  <dcterms:created xsi:type="dcterms:W3CDTF">2010-09-10T00:53:07Z</dcterms:created>
  <dcterms:modified xsi:type="dcterms:W3CDTF">2023-03-01T03:44:33Z</dcterms:modified>
</cp:coreProperties>
</file>