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733" r:id="rId2"/>
    <p:sldId id="793" r:id="rId3"/>
    <p:sldId id="263" r:id="rId4"/>
    <p:sldId id="3116" r:id="rId5"/>
    <p:sldId id="3120" r:id="rId6"/>
    <p:sldId id="670" r:id="rId7"/>
    <p:sldId id="671" r:id="rId8"/>
    <p:sldId id="3110" r:id="rId9"/>
    <p:sldId id="3117" r:id="rId10"/>
    <p:sldId id="3121" r:id="rId11"/>
    <p:sldId id="3112" r:id="rId12"/>
    <p:sldId id="3122" r:id="rId13"/>
    <p:sldId id="3118" r:id="rId14"/>
    <p:sldId id="3119" r:id="rId15"/>
    <p:sldId id="678" r:id="rId16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333399"/>
    <a:srgbClr val="000000"/>
    <a:srgbClr val="0C45E4"/>
    <a:srgbClr val="008000"/>
    <a:srgbClr val="5F5F5F"/>
    <a:srgbClr val="333333"/>
    <a:srgbClr val="CC33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9" autoAdjust="0"/>
    <p:restoredTop sz="87867" autoAdjust="0"/>
  </p:normalViewPr>
  <p:slideViewPr>
    <p:cSldViewPr snapToGrid="0">
      <p:cViewPr varScale="1">
        <p:scale>
          <a:sx n="94" d="100"/>
          <a:sy n="94" d="100"/>
        </p:scale>
        <p:origin x="51" y="16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2874" y="-108"/>
      </p:cViewPr>
      <p:guideLst>
        <p:guide orient="horz" pos="3126"/>
        <p:guide pos="2142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72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6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GSICS Processing and Research </a:t>
            </a:r>
            <a:r>
              <a:rPr lang="en-US" altLang="zh-CN" dirty="0" err="1"/>
              <a:t>Centres</a:t>
            </a:r>
            <a:r>
              <a:rPr lang="en-US" altLang="zh-CN" dirty="0"/>
              <a:t> (GPRC)</a:t>
            </a:r>
          </a:p>
          <a:p>
            <a:endParaRPr lang="en-US" altLang="zh-CN" dirty="0"/>
          </a:p>
          <a:p>
            <a:r>
              <a:rPr lang="en-US" altLang="zh-CN" dirty="0"/>
              <a:t>Content: GPRC Information, CMA GSICS product sharing, Instrument Operation Status</a:t>
            </a:r>
          </a:p>
          <a:p>
            <a:r>
              <a:rPr lang="en-US" altLang="zh-CN" dirty="0"/>
              <a:t>CMA GRWG: Content provider</a:t>
            </a:r>
          </a:p>
          <a:p>
            <a:r>
              <a:rPr lang="en-US" altLang="zh-CN" dirty="0"/>
              <a:t>CMA GDWG: Website construction and maintain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66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GSICS Processing and Research </a:t>
            </a:r>
            <a:r>
              <a:rPr lang="en-US" altLang="zh-CN" dirty="0" err="1"/>
              <a:t>Centres</a:t>
            </a:r>
            <a:r>
              <a:rPr lang="en-US" altLang="zh-CN" dirty="0"/>
              <a:t> (GPRC)</a:t>
            </a:r>
          </a:p>
          <a:p>
            <a:endParaRPr lang="en-US" altLang="zh-CN" dirty="0"/>
          </a:p>
          <a:p>
            <a:r>
              <a:rPr lang="en-US" altLang="zh-CN" dirty="0"/>
              <a:t>Content: GPRC Information, CMA GSICS product sharing, Instrument Operation Status</a:t>
            </a:r>
          </a:p>
          <a:p>
            <a:r>
              <a:rPr lang="en-US" altLang="zh-CN" dirty="0"/>
              <a:t>CMA GRWG: Content provider</a:t>
            </a:r>
          </a:p>
          <a:p>
            <a:r>
              <a:rPr lang="en-US" altLang="zh-CN" dirty="0"/>
              <a:t>CMA GDWG: Website construction and maintain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66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GSICS Processing and Research </a:t>
            </a:r>
            <a:r>
              <a:rPr lang="en-US" altLang="zh-CN" dirty="0" err="1"/>
              <a:t>Centres</a:t>
            </a:r>
            <a:r>
              <a:rPr lang="en-US" altLang="zh-CN" dirty="0"/>
              <a:t> (GPRC)</a:t>
            </a:r>
          </a:p>
          <a:p>
            <a:endParaRPr lang="en-US" altLang="zh-CN" dirty="0"/>
          </a:p>
          <a:p>
            <a:r>
              <a:rPr lang="en-US" altLang="zh-CN" dirty="0"/>
              <a:t>Content: GPRC Information, CMA GSICS product sharing, Instrument Operation Status</a:t>
            </a:r>
          </a:p>
          <a:p>
            <a:r>
              <a:rPr lang="en-US" altLang="zh-CN" dirty="0"/>
              <a:t>CMA GRWG: Content provider</a:t>
            </a:r>
          </a:p>
          <a:p>
            <a:r>
              <a:rPr lang="en-US" altLang="zh-CN" dirty="0"/>
              <a:t>CMA GDWG: Website construction and maintain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66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16E1F4-C91A-4F44-BD9C-370F412BC27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93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654" y="2130426"/>
            <a:ext cx="10041775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9513" y="3886200"/>
            <a:ext cx="822405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Click to edit Master title style</a:t>
            </a:r>
            <a:endParaRPr lang="en-GB" kern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252728"/>
          </a:xfrm>
        </p:spPr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82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9142" y="6400800"/>
            <a:ext cx="1823258" cy="23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09600" y="1147156"/>
            <a:ext cx="10972800" cy="51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347049" y="6408718"/>
            <a:ext cx="5497902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 dirty="0"/>
              <a:t>27 Feb – 3 March 2023</a:t>
            </a:r>
            <a:r>
              <a:rPr lang="it-IT" sz="1000" b="0" dirty="0"/>
              <a:t>, GSICS Annual Meeting (Hybrid), College Park, MD, USA</a:t>
            </a:r>
            <a:endParaRPr lang="en-US" sz="1000" b="0" dirty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609600" y="6324600"/>
            <a:ext cx="10972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737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609600" y="6400801"/>
            <a:ext cx="2748951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GSICS Agency Report </a:t>
            </a:r>
          </a:p>
        </p:txBody>
      </p:sp>
      <p:pic>
        <p:nvPicPr>
          <p:cNvPr id="11" name="Picture 4" descr="http://gsics.atmos.umd.edu/pub/Development/Logos/GSICS180px.png">
            <a:extLst>
              <a:ext uri="{FF2B5EF4-FFF2-40B4-BE49-F238E27FC236}">
                <a16:creationId xmlns:a16="http://schemas.microsoft.com/office/drawing/2014/main" id="{016C2398-F037-4637-B010-5FD37A6C61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" y="102700"/>
            <a:ext cx="17145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39.GIF"/><Relationship Id="rId5" Type="http://schemas.microsoft.com/office/2007/relationships/media" Target="../media/media3.wmv"/><Relationship Id="rId10" Type="http://schemas.openxmlformats.org/officeDocument/2006/relationships/image" Target="../media/image38.png"/><Relationship Id="rId4" Type="http://schemas.openxmlformats.org/officeDocument/2006/relationships/video" Target="../media/media2.wmv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gsics.wmo.int/" TargetMode="External"/><Relationship Id="rId7" Type="http://schemas.openxmlformats.org/officeDocument/2006/relationships/hyperlink" Target="http://gsics.atmos.umd.edu/wiki/Hom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sics.eumetsat.int/" TargetMode="External"/><Relationship Id="rId5" Type="http://schemas.openxmlformats.org/officeDocument/2006/relationships/hyperlink" Target="https://www.star.nesdis.noaa.gov/smcd/GCC/ProductCatalog.php" TargetMode="External"/><Relationship Id="rId4" Type="http://schemas.openxmlformats.org/officeDocument/2006/relationships/hyperlink" Target="http://www.star.nesdis.noaa.gov/smcd/GCC/index.php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idu.com/link?url=ZtWE9hBkLnCa3MrnesZHqUpbPc1d4xtE9zIHaXKjBbt-3oZH2g6SGvkdCloVx-6y1vi0hEKsuodE3FvcqMhvUFXhLX_ltEk0LAjTKwCpIKn4aUg1nPA6OgbLIpp798LCkd5CKukG8njVh-HIRtJEsrEVnzxoIOptoJqP4Upen6Lq1-gcdqTJCVii-zEopSId48yy1jZcHoQ_aLwwnZncc-YHS-oZebCtgDJTAPa093QVSk2y9LkV-1pgPlFtzN_8v518fGbBMnY9163ilRsGTsMH2Wy9X8buL5ueWzEvE7KW-JVRAU-CDVEiyyPh-IOMsiy6Cnt_XETtXZOic_rxJk451u_rUYVsfs-XjeAk1MU4YtnSRJwdAaGO6jO-eAwL_yBj3fU5LFxneIG7_pRE61V-tzl8ETui4cvbZB1uDNbkLgPlN2tYOHb4E-Uk1NzSTE3WR7liJiRsCrf7sbPwy3biFykD7Oc88g3-j7EQezbMC1AhCzDdOgHgXuu3gPgrM2H5evtOSxjAShDjBVMfCkDi39dxjBZRyIpnkHLiTx2feinaK_Ck2sXH7pSZrT4AFm3VQSJJT0R4yAgAvM2RCCt1p6lKxFZ_lprGi7wsP_u2ZE3BbJ-3_1hR7oEWKAWMDdSo8DSkFgFnjeps4ZqmjjEtTrJehub8877kZ5ZrX4W&amp;timg=https://ss0.bdstatic.com/94oJfD_bAAcT8t7mm9GUKT-xh_/timg?image&amp;quality=100&amp;size=b4000_4000&amp;sec=1540104647&amp;di=5f934a712c8ec83d1833e24ec3276f28&amp;src=http://dingyue.nosdn.127.net/6fThzUBhJqlwhybzJTJKdtysJ34c9eI29eVMPD2fGWNC71513783943882.png&amp;click_t=1540104799719&amp;s_info=1350_651&amp;wd=&amp;eqid=94766f91000719cb000000035bcc21c7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ichceos.cn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16390" y="1335577"/>
            <a:ext cx="8759219" cy="14393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b="1" dirty="0"/>
              <a:t>CMA GDWG ANNUAL REPORT</a:t>
            </a:r>
            <a:br>
              <a:rPr lang="en-US" sz="4000" b="1" dirty="0"/>
            </a:br>
            <a:r>
              <a:rPr lang="en-US" sz="4000" b="1" dirty="0"/>
              <a:t>2022</a:t>
            </a:r>
            <a:br>
              <a:rPr lang="en-IE" sz="4000" dirty="0">
                <a:solidFill>
                  <a:srgbClr val="0000FF"/>
                </a:solidFill>
              </a:rPr>
            </a:br>
            <a:endParaRPr lang="en-US" sz="4000" i="1" dirty="0">
              <a:solidFill>
                <a:srgbClr val="0C45E4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2300" y="3064297"/>
            <a:ext cx="9387400" cy="112531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CN" sz="2000" b="1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dirty="0">
                <a:ea typeface="宋体" pitchFamily="2" charset="-122"/>
              </a:rPr>
              <a:t>Tian Lin</a:t>
            </a: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D605D-C31B-4A74-9F82-60E6B61F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136" y="4397105"/>
            <a:ext cx="9387400" cy="112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None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altLang="zh-CN" sz="2000" b="1" kern="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000" b="1" kern="0" dirty="0">
                <a:solidFill>
                  <a:srgbClr val="FF0000"/>
                </a:solidFill>
                <a:ea typeface="宋体" pitchFamily="2" charset="-122"/>
              </a:rPr>
              <a:t>CMA GDWG</a:t>
            </a:r>
          </a:p>
          <a:p>
            <a:pPr eaLnBrk="1" hangingPunct="1">
              <a:lnSpc>
                <a:spcPct val="80000"/>
              </a:lnSpc>
            </a:pPr>
            <a:endParaRPr lang="en-US" altLang="en-US" sz="1200" kern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56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 noChangeAspect="1"/>
          </p:cNvSpPr>
          <p:nvPr>
            <p:ph type="sldNum" sz="quarter" idx="4294967295"/>
          </p:nvPr>
        </p:nvSpPr>
        <p:spPr bwMode="auto">
          <a:xfrm>
            <a:off x="807720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9" tIns="45675" rIns="91349" bIns="45675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rgbClr val="000000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68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37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055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740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4261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1112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197963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4816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B21048-D770-4E17-A88F-BB1F565A0EC2}" type="slidenum">
              <a:rPr lang="zh-CN" alt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zh-CN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9A46DB2-C24F-4888-9C46-BF9B57F9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651" y="343528"/>
            <a:ext cx="8519228" cy="757989"/>
          </a:xfrm>
        </p:spPr>
        <p:txBody>
          <a:bodyPr anchor="ctr"/>
          <a:lstStyle/>
          <a:p>
            <a:pPr lvl="0" algn="l"/>
            <a:r>
              <a:rPr lang="en-GB" sz="2400" dirty="0"/>
              <a:t>Reprocessing Dataset: Validation – Microwave instruments</a:t>
            </a:r>
            <a:endParaRPr lang="en-GB" sz="1600" dirty="0"/>
          </a:p>
        </p:txBody>
      </p:sp>
      <p:sp>
        <p:nvSpPr>
          <p:cNvPr id="27" name="矩形 26"/>
          <p:cNvSpPr/>
          <p:nvPr/>
        </p:nvSpPr>
        <p:spPr bwMode="auto">
          <a:xfrm>
            <a:off x="104689" y="2321239"/>
            <a:ext cx="4671055" cy="297666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>
              <a:defRPr/>
            </a:pPr>
            <a:endParaRPr lang="zh-CN" altLang="en-US" sz="14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pic>
        <p:nvPicPr>
          <p:cNvPr id="28" name="图片 27" descr="blob:http://10.25.16.2:7000/b7d0b420-c094-4ebb-81bb-29427439d86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986" y="3470381"/>
            <a:ext cx="2073864" cy="1831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图片 28" descr="blob:http://10.25.16.2:7000/bd9b4c90-db45-41ba-95c8-f80892d209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291" y="3476373"/>
            <a:ext cx="2385071" cy="1821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图片 29" descr="blob:http://10.25.16.2:7000/7ad01208-1f4d-41fc-8e97-88e480d76e0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633" y="2637460"/>
            <a:ext cx="2195190" cy="120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图片 31" descr="blob:http://10.25.16.2:7000/7f0a1fbc-16fe-44dd-9de3-4d82b70d67da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1660" y="2637461"/>
            <a:ext cx="2163418" cy="122444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文本框 2"/>
          <p:cNvSpPr txBox="1">
            <a:spLocks noChangeArrowheads="1"/>
          </p:cNvSpPr>
          <p:nvPr/>
        </p:nvSpPr>
        <p:spPr bwMode="auto">
          <a:xfrm>
            <a:off x="3000951" y="3455275"/>
            <a:ext cx="946885" cy="1846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0" tIns="0" rIns="0" bIns="0" anchor="ctr" anchorCtr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10.7GHz V</a:t>
            </a:r>
            <a:endParaRPr lang="zh-CN" altLang="en-US" sz="1200" kern="1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2"/>
          <p:cNvSpPr txBox="1">
            <a:spLocks noChangeArrowheads="1"/>
          </p:cNvSpPr>
          <p:nvPr/>
        </p:nvSpPr>
        <p:spPr bwMode="auto">
          <a:xfrm>
            <a:off x="2483271" y="4760323"/>
            <a:ext cx="1368152" cy="1846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0" tIns="0" rIns="0" bIns="0" anchor="ctr" anchorCtr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36.5GHz</a:t>
            </a:r>
            <a:r>
              <a:rPr lang="en-US" altLang="zh-CN" sz="12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endParaRPr lang="zh-CN" altLang="en-US" sz="1200" kern="1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5" name="图片 54" descr="http://10.25.16.2:7000/cross/img_8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3672" y="2600027"/>
            <a:ext cx="3384376" cy="1465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图片 55" descr="http://10.25.16.2:7000/cross/img_0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7238" y="3880751"/>
            <a:ext cx="3384376" cy="144626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文本框 2"/>
          <p:cNvSpPr txBox="1">
            <a:spLocks noChangeArrowheads="1"/>
          </p:cNvSpPr>
          <p:nvPr/>
        </p:nvSpPr>
        <p:spPr bwMode="auto">
          <a:xfrm>
            <a:off x="7495310" y="4749337"/>
            <a:ext cx="946885" cy="1846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0" tIns="0" rIns="0" bIns="0" anchor="ctr" anchorCtr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183.31</a:t>
            </a:r>
            <a:r>
              <a:rPr lang="en-US" sz="1200" b="1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</a:t>
            </a:r>
            <a:r>
              <a:rPr lang="en-US" sz="1200" b="1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1GHz</a:t>
            </a:r>
            <a:endParaRPr lang="zh-CN" altLang="en-US" sz="1200" kern="1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0" name="图片 1" descr="说明: D:\·2021年工作任务\任务二 微波温度计\课题5\V0精度\新建文件夹\ABCD1-BIAS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6473" y="3425912"/>
            <a:ext cx="3491386" cy="189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" descr="ABCD1-BIAS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1375" y="2617128"/>
            <a:ext cx="3435080" cy="125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文本框 2"/>
          <p:cNvSpPr txBox="1">
            <a:spLocks noChangeArrowheads="1"/>
          </p:cNvSpPr>
          <p:nvPr/>
        </p:nvSpPr>
        <p:spPr bwMode="auto">
          <a:xfrm>
            <a:off x="6149526" y="6495045"/>
            <a:ext cx="946885" cy="1846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rot="0" vert="horz" wrap="square" lIns="0" tIns="0" rIns="0" bIns="0" anchor="ctr" anchorCtr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50.3</a:t>
            </a:r>
            <a:r>
              <a:rPr lang="en-US" altLang="zh-CN" sz="1200" b="1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GHz</a:t>
            </a:r>
            <a:endParaRPr lang="zh-CN" altLang="en-US" sz="1200" kern="1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5" name="矩形 64"/>
          <p:cNvSpPr/>
          <p:nvPr/>
        </p:nvSpPr>
        <p:spPr bwMode="auto">
          <a:xfrm>
            <a:off x="4897070" y="2342249"/>
            <a:ext cx="3728212" cy="298476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>
              <a:defRPr/>
            </a:pPr>
            <a:endParaRPr lang="zh-CN" altLang="en-US" sz="14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66" name="矩形 65"/>
          <p:cNvSpPr/>
          <p:nvPr/>
        </p:nvSpPr>
        <p:spPr bwMode="auto">
          <a:xfrm>
            <a:off x="8701503" y="2332802"/>
            <a:ext cx="3427177" cy="298376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>
              <a:defRPr/>
            </a:pPr>
            <a:endParaRPr lang="zh-CN" altLang="en-US" sz="14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67" name="文本框 24"/>
          <p:cNvSpPr txBox="1"/>
          <p:nvPr/>
        </p:nvSpPr>
        <p:spPr>
          <a:xfrm>
            <a:off x="121894" y="2305060"/>
            <a:ext cx="755335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黑体"/>
              </a:rPr>
              <a:t>MWRI</a:t>
            </a:r>
            <a:endParaRPr lang="zh-CN" altLang="en-US" sz="1600" dirty="0">
              <a:solidFill>
                <a:srgbClr val="000000"/>
              </a:solidFill>
              <a:latin typeface="Arial"/>
              <a:ea typeface="黑体"/>
            </a:endParaRPr>
          </a:p>
        </p:txBody>
      </p:sp>
      <p:sp>
        <p:nvSpPr>
          <p:cNvPr id="68" name="文本框 25"/>
          <p:cNvSpPr txBox="1"/>
          <p:nvPr/>
        </p:nvSpPr>
        <p:spPr>
          <a:xfrm>
            <a:off x="4907829" y="2311957"/>
            <a:ext cx="83388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黑体"/>
              </a:rPr>
              <a:t>MWHS</a:t>
            </a:r>
            <a:endParaRPr lang="zh-CN" altLang="en-US" sz="1600" dirty="0">
              <a:solidFill>
                <a:srgbClr val="000000"/>
              </a:solidFill>
              <a:latin typeface="Arial"/>
              <a:ea typeface="黑体"/>
            </a:endParaRPr>
          </a:p>
        </p:txBody>
      </p:sp>
      <p:sp>
        <p:nvSpPr>
          <p:cNvPr id="69" name="文本框 26"/>
          <p:cNvSpPr txBox="1"/>
          <p:nvPr/>
        </p:nvSpPr>
        <p:spPr>
          <a:xfrm>
            <a:off x="8741376" y="2339899"/>
            <a:ext cx="811441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黑体"/>
              </a:rPr>
              <a:t>MWTS</a:t>
            </a:r>
            <a:endParaRPr lang="zh-CN" altLang="en-US" sz="1600" dirty="0">
              <a:solidFill>
                <a:srgbClr val="000000"/>
              </a:solidFill>
              <a:latin typeface="Arial"/>
              <a:ea typeface="黑体"/>
            </a:endParaRPr>
          </a:p>
        </p:txBody>
      </p:sp>
      <p:sp>
        <p:nvSpPr>
          <p:cNvPr id="70" name="TextBox 18"/>
          <p:cNvSpPr txBox="1">
            <a:spLocks noChangeAspect="1" noChangeArrowheads="1"/>
          </p:cNvSpPr>
          <p:nvPr/>
        </p:nvSpPr>
        <p:spPr bwMode="auto">
          <a:xfrm>
            <a:off x="105508" y="3412615"/>
            <a:ext cx="244802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Before reprocessing</a:t>
            </a:r>
            <a:endParaRPr lang="zh-CN" altLang="en-US" sz="16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" name="TextBox 17"/>
          <p:cNvSpPr txBox="1">
            <a:spLocks noChangeAspect="1" noChangeArrowheads="1"/>
          </p:cNvSpPr>
          <p:nvPr/>
        </p:nvSpPr>
        <p:spPr bwMode="auto">
          <a:xfrm>
            <a:off x="104688" y="4596363"/>
            <a:ext cx="1570086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reprocessed</a:t>
            </a:r>
            <a:endParaRPr lang="zh-CN" altLang="en-US" sz="16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" name="TextBox 18"/>
          <p:cNvSpPr txBox="1">
            <a:spLocks noChangeAspect="1" noChangeArrowheads="1"/>
          </p:cNvSpPr>
          <p:nvPr/>
        </p:nvSpPr>
        <p:spPr bwMode="auto">
          <a:xfrm>
            <a:off x="5474533" y="3365209"/>
            <a:ext cx="244802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Before reprocessing</a:t>
            </a:r>
            <a:endParaRPr lang="zh-CN" altLang="en-US" sz="16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" name="TextBox 17"/>
          <p:cNvSpPr txBox="1">
            <a:spLocks noChangeAspect="1" noChangeArrowheads="1"/>
          </p:cNvSpPr>
          <p:nvPr/>
        </p:nvSpPr>
        <p:spPr bwMode="auto">
          <a:xfrm>
            <a:off x="5473713" y="4548957"/>
            <a:ext cx="1570086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reprocessed</a:t>
            </a:r>
            <a:endParaRPr lang="zh-CN" altLang="en-US" sz="16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4" name="TextBox 18"/>
          <p:cNvSpPr txBox="1">
            <a:spLocks noChangeAspect="1" noChangeArrowheads="1"/>
          </p:cNvSpPr>
          <p:nvPr/>
        </p:nvSpPr>
        <p:spPr bwMode="auto">
          <a:xfrm>
            <a:off x="8974110" y="2678453"/>
            <a:ext cx="244802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Before reprocessing</a:t>
            </a:r>
            <a:endParaRPr lang="zh-CN" altLang="en-US" sz="16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" name="TextBox 17"/>
          <p:cNvSpPr txBox="1">
            <a:spLocks noChangeAspect="1" noChangeArrowheads="1"/>
          </p:cNvSpPr>
          <p:nvPr/>
        </p:nvSpPr>
        <p:spPr bwMode="auto">
          <a:xfrm>
            <a:off x="8973290" y="3862201"/>
            <a:ext cx="1570086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reprocessed</a:t>
            </a:r>
            <a:endParaRPr lang="zh-CN" altLang="en-US" sz="16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8176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9" tIns="45675" rIns="91349" bIns="45675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rgbClr val="000000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68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37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055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740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4261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1112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197963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4816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B21048-D770-4E17-A88F-BB1F565A0EC2}" type="slidenum">
              <a:rPr lang="zh-CN" alt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zh-CN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9A46DB2-C24F-4888-9C46-BF9B57F9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545" y="146586"/>
            <a:ext cx="5796136" cy="757989"/>
          </a:xfrm>
        </p:spPr>
        <p:txBody>
          <a:bodyPr anchor="ctr"/>
          <a:lstStyle/>
          <a:p>
            <a:pPr algn="l"/>
            <a:r>
              <a:rPr lang="en-GB" sz="2400" dirty="0"/>
              <a:t>Reprocessing Products:</a:t>
            </a:r>
            <a:r>
              <a:rPr lang="en-GB" altLang="zh-CN" sz="2400" dirty="0"/>
              <a:t> Overview</a:t>
            </a:r>
            <a:r>
              <a:rPr lang="en-GB" sz="2400" dirty="0"/>
              <a:t> </a:t>
            </a:r>
            <a:endParaRPr lang="en-GB" sz="1600" dirty="0"/>
          </a:p>
        </p:txBody>
      </p:sp>
      <p:sp>
        <p:nvSpPr>
          <p:cNvPr id="12" name="矩形 11"/>
          <p:cNvSpPr/>
          <p:nvPr/>
        </p:nvSpPr>
        <p:spPr>
          <a:xfrm>
            <a:off x="698501" y="1509917"/>
            <a:ext cx="9108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zh-CN" sz="2400" b="1" spc="267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FY satellite reprocessing products: </a:t>
            </a:r>
            <a:r>
              <a:rPr kumimoji="1" lang="en-US" altLang="zh-CN" sz="2400" b="1" spc="267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4TCDR</a:t>
            </a:r>
            <a:endParaRPr kumimoji="1" lang="zh-CN" altLang="en-US" sz="2400" b="1" spc="267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5" name="表格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93869"/>
              </p:ext>
            </p:extLst>
          </p:nvPr>
        </p:nvGraphicFramePr>
        <p:xfrm>
          <a:off x="698501" y="2132857"/>
          <a:ext cx="10464800" cy="3489428"/>
        </p:xfrm>
        <a:graphic>
          <a:graphicData uri="http://schemas.openxmlformats.org/drawingml/2006/table">
            <a:tbl>
              <a:tblPr firstRow="1" firstCol="1" bandRow="1"/>
              <a:tblGrid>
                <a:gridCol w="1730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4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58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36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391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9128"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Products</a:t>
                      </a:r>
                      <a:endParaRPr lang="zh-CN" sz="1200" b="1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Instrument 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Temporal range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Temporal resolution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Spatial resolution</a:t>
                      </a:r>
                      <a:endParaRPr lang="zh-CN" altLang="zh-CN" sz="12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DOI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675"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50" kern="0" dirty="0" err="1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OLR</a:t>
                      </a:r>
                      <a:endParaRPr lang="zh-CN" sz="105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VIRR</a:t>
                      </a:r>
                      <a:endParaRPr lang="zh-CN" sz="105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20081111-20191230</a:t>
                      </a:r>
                      <a:endParaRPr lang="zh-CN" sz="105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Daily</a:t>
                      </a:r>
                      <a:endParaRPr lang="zh-CN" sz="105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5000M</a:t>
                      </a:r>
                      <a:endParaRPr lang="zh-CN" sz="105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10.12185/NSMC.RICHCEOS.</a:t>
                      </a:r>
                      <a:r>
                        <a:rPr lang="en-US" altLang="zh-CN" sz="1050" kern="0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T</a:t>
                      </a:r>
                      <a:r>
                        <a:rPr lang="en-US" sz="1050" kern="0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CDR.FY3VIRRReproDailyOLR.FY3.VIRR.L2.GBAL.POAD.GLL.5000M.HDF.2021.3.V2</a:t>
                      </a:r>
                      <a:endParaRPr lang="zh-CN" altLang="en-US" sz="1050" kern="0" dirty="0"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3987"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SST</a:t>
                      </a:r>
                      <a:endParaRPr lang="zh-CN" sz="105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VIRR</a:t>
                      </a:r>
                      <a:endParaRPr lang="zh-CN" sz="105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FY-1:20001118-20120103</a:t>
                      </a:r>
                      <a:b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</a:b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FY-3:20090107-20191231</a:t>
                      </a:r>
                      <a:endParaRPr lang="zh-CN" sz="105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Daily</a:t>
                      </a:r>
                      <a:endParaRPr lang="zh-CN" sz="105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5000M</a:t>
                      </a:r>
                      <a:endParaRPr lang="zh-CN" sz="105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050" kern="0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10.12185/</a:t>
                      </a:r>
                      <a:r>
                        <a:rPr lang="en-US" altLang="zh-CN" sz="1050" kern="0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NSMC.RICHCEOS.TCDR.SST.FY1-FY3.VIRR.L2.GBAL.POAD.NUL.5000M.HDF.2022.26.V1</a:t>
                      </a:r>
                      <a:endParaRPr lang="zh-CN" altLang="en-US" sz="1050" kern="0" dirty="0"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617"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50" kern="0" dirty="0" err="1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LST</a:t>
                      </a:r>
                      <a:endParaRPr lang="zh-CN" sz="105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VIRR</a:t>
                      </a:r>
                      <a:endParaRPr lang="zh-CN" sz="105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20090107-20191231</a:t>
                      </a:r>
                      <a:endParaRPr lang="zh-CN" sz="105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altLang="zh-CN" sz="105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Daily</a:t>
                      </a:r>
                      <a:endParaRPr lang="zh-CN" sz="105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5000M</a:t>
                      </a:r>
                      <a:endParaRPr lang="zh-CN" sz="105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050" kern="0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10.12185/</a:t>
                      </a:r>
                      <a:r>
                        <a:rPr lang="en-US" altLang="zh-CN" sz="1050" kern="0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NSMC.RICHCEOS.TCDR.LST.FY3.VIRR.L2.GBAL.POAD.NUL.5000M.HDF.2022.25.V1</a:t>
                      </a:r>
                      <a:endParaRPr lang="zh-CN" altLang="en-US" sz="1050" kern="0" dirty="0"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021"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50" kern="0" dirty="0" err="1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NDVI</a:t>
                      </a:r>
                      <a:endParaRPr lang="zh-CN" sz="105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50" kern="0" dirty="0" err="1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VIRR</a:t>
                      </a:r>
                      <a:endParaRPr lang="zh-CN" sz="105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19880907-20201231</a:t>
                      </a:r>
                      <a:endParaRPr lang="zh-CN" sz="105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altLang="zh-CN" sz="1050" kern="0" dirty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Monthly</a:t>
                      </a:r>
                      <a:endParaRPr lang="zh-CN" sz="105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5000M</a:t>
                      </a:r>
                      <a:endParaRPr lang="zh-CN" sz="105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59880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119824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79768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239649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995930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359473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419417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4793615" algn="l" defTabSz="119824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1050" kern="0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10.12185/</a:t>
                      </a:r>
                      <a:r>
                        <a:rPr lang="en-US" altLang="zh-CN" sz="1050" kern="0" dirty="0"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NSMC.RICHCEOS.TCDR.NVI.FY1-FY3.VIRR.L3.GBAL.POAM.NUL.5000M.HDF.2022.24.V1</a:t>
                      </a:r>
                      <a:endParaRPr lang="zh-CN" altLang="en-US" sz="1050" kern="0" dirty="0"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059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9" tIns="45675" rIns="91349" bIns="45675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rgbClr val="000000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68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37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055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740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4261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1112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197963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4816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B21048-D770-4E17-A88F-BB1F565A0EC2}" type="slidenum">
              <a:rPr lang="zh-CN" alt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zh-CN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9A46DB2-C24F-4888-9C46-BF9B57F9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325" y="343528"/>
            <a:ext cx="8538675" cy="757989"/>
          </a:xfrm>
        </p:spPr>
        <p:txBody>
          <a:bodyPr anchor="ctr"/>
          <a:lstStyle/>
          <a:p>
            <a:pPr algn="l"/>
            <a:r>
              <a:rPr lang="en-GB" sz="2400" dirty="0"/>
              <a:t>Reprocessing </a:t>
            </a:r>
            <a:r>
              <a:rPr lang="en-GB" sz="2400" dirty="0" err="1"/>
              <a:t>Products:Validation</a:t>
            </a:r>
            <a:endParaRPr lang="en-GB" sz="16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5"/>
          <a:stretch>
            <a:fillRect/>
          </a:stretch>
        </p:blipFill>
        <p:spPr>
          <a:xfrm>
            <a:off x="6147081" y="1171312"/>
            <a:ext cx="3774632" cy="2196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7" t="1724" r="-335" b="-1724"/>
          <a:stretch>
            <a:fillRect/>
          </a:stretch>
        </p:blipFill>
        <p:spPr>
          <a:xfrm>
            <a:off x="1788815" y="1196753"/>
            <a:ext cx="4214286" cy="2197213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2129325" y="1402262"/>
            <a:ext cx="38263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b="1" dirty="0">
                <a:solidFill>
                  <a:srgbClr val="FFFFFF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Before reprocessing</a:t>
            </a:r>
            <a:r>
              <a:rPr lang="zh-CN" altLang="en-US" sz="1100" b="1" dirty="0">
                <a:solidFill>
                  <a:srgbClr val="FFFFFF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： </a:t>
            </a:r>
            <a:r>
              <a:rPr lang="en-US" altLang="zh-CN" sz="1100" b="1" dirty="0">
                <a:solidFill>
                  <a:srgbClr val="FFFFFF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bias -0.16  RMS 0.73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b="1" dirty="0">
                <a:solidFill>
                  <a:srgbClr val="808080">
                    <a:lumMod val="1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Reprocessed </a:t>
            </a:r>
            <a:r>
              <a:rPr lang="zh-CN" altLang="en-US" sz="11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1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bias  0.06   RMS 0.57</a:t>
            </a:r>
            <a:endParaRPr lang="zh-CN" altLang="en-US" sz="1100" b="1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297076" y="3209299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FY-3 SST</a:t>
            </a:r>
            <a:endParaRPr lang="zh-CN" altLang="en-US" b="1" baseline="30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407462" y="3209299"/>
            <a:ext cx="1253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FY-3 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LST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" descr="http://10.25.16.2:7000/cross/img_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6"/>
          <a:stretch>
            <a:fillRect/>
          </a:stretch>
        </p:blipFill>
        <p:spPr bwMode="auto">
          <a:xfrm>
            <a:off x="1955107" y="3897719"/>
            <a:ext cx="4000565" cy="167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1" descr="http://10.25.16.2:7000/cross/img_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5" r="10145"/>
          <a:stretch>
            <a:fillRect/>
          </a:stretch>
        </p:blipFill>
        <p:spPr bwMode="auto">
          <a:xfrm>
            <a:off x="6358785" y="3832897"/>
            <a:ext cx="3351224" cy="181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/>
          <p:nvPr/>
        </p:nvSpPr>
        <p:spPr>
          <a:xfrm>
            <a:off x="7896200" y="5466059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OLR</a:t>
            </a:r>
            <a:endParaRPr lang="zh-CN" altLang="en-US" b="1" baseline="30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13"/>
          <p:cNvSpPr txBox="1"/>
          <p:nvPr/>
        </p:nvSpPr>
        <p:spPr>
          <a:xfrm>
            <a:off x="3116772" y="5466059"/>
            <a:ext cx="1558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NDVI</a:t>
            </a:r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2446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9" tIns="45675" rIns="91349" bIns="45675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rgbClr val="000000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68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37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055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740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4261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1112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197963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4816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B21048-D770-4E17-A88F-BB1F565A0EC2}" type="slidenum">
              <a:rPr lang="zh-CN" alt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zh-CN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9A46DB2-C24F-4888-9C46-BF9B57F9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200" y="343528"/>
            <a:ext cx="8559800" cy="757989"/>
          </a:xfrm>
        </p:spPr>
        <p:txBody>
          <a:bodyPr anchor="ctr"/>
          <a:lstStyle/>
          <a:p>
            <a:pPr lvl="0" algn="l"/>
            <a:r>
              <a:rPr lang="en-GB" sz="2400" dirty="0"/>
              <a:t>Reprocessing Dataset: Products animation</a:t>
            </a:r>
            <a:endParaRPr lang="en-GB" sz="1600" dirty="0"/>
          </a:p>
        </p:txBody>
      </p:sp>
      <p:pic>
        <p:nvPicPr>
          <p:cNvPr id="8" name="FY3B_201102-2019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981194" y="3662949"/>
            <a:ext cx="4256035" cy="2282146"/>
          </a:xfrm>
          <a:prstGeom prst="rect">
            <a:avLst/>
          </a:prstGeom>
        </p:spPr>
      </p:pic>
      <p:pic>
        <p:nvPicPr>
          <p:cNvPr id="9" name="FY3C_LST_201402-20201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813243" y="1239073"/>
            <a:ext cx="4659259" cy="2295549"/>
          </a:xfrm>
          <a:prstGeom prst="rect">
            <a:avLst/>
          </a:prstGeom>
        </p:spPr>
      </p:pic>
      <p:pic>
        <p:nvPicPr>
          <p:cNvPr id="10" name="FY3A_NDVI_200811-201412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349747" y="1225803"/>
            <a:ext cx="4493301" cy="2322087"/>
          </a:xfrm>
          <a:prstGeom prst="rect">
            <a:avLst/>
          </a:prstGeom>
        </p:spPr>
      </p:pic>
      <p:grpSp>
        <p:nvGrpSpPr>
          <p:cNvPr id="11" name="组合 15"/>
          <p:cNvGrpSpPr>
            <a:grpSpLocks noChangeAspect="1"/>
          </p:cNvGrpSpPr>
          <p:nvPr/>
        </p:nvGrpSpPr>
        <p:grpSpPr>
          <a:xfrm>
            <a:off x="6247835" y="3662949"/>
            <a:ext cx="4420165" cy="2651066"/>
            <a:chOff x="1921397" y="1377391"/>
            <a:chExt cx="7799834" cy="480903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1231" y="1423926"/>
              <a:ext cx="7620000" cy="4762500"/>
            </a:xfrm>
            <a:prstGeom prst="rect">
              <a:avLst/>
            </a:prstGeom>
          </p:spPr>
        </p:pic>
        <p:sp>
          <p:nvSpPr>
            <p:cNvPr id="13" name="文本框 11"/>
            <p:cNvSpPr txBox="1"/>
            <p:nvPr/>
          </p:nvSpPr>
          <p:spPr>
            <a:xfrm>
              <a:off x="1921397" y="1377391"/>
              <a:ext cx="2511707" cy="5443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>
                <a:solidFill>
                  <a:srgbClr val="000000"/>
                </a:solidFill>
                <a:latin typeface="Arial"/>
                <a:ea typeface="黑体"/>
              </a:endParaRPr>
            </a:p>
          </p:txBody>
        </p:sp>
      </p:grpSp>
      <p:sp>
        <p:nvSpPr>
          <p:cNvPr id="14" name="文本框 15"/>
          <p:cNvSpPr txBox="1"/>
          <p:nvPr/>
        </p:nvSpPr>
        <p:spPr>
          <a:xfrm>
            <a:off x="2807184" y="3478283"/>
            <a:ext cx="259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SST</a:t>
            </a:r>
            <a:endParaRPr lang="zh-CN" altLang="en-US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6"/>
          <p:cNvSpPr txBox="1"/>
          <p:nvPr/>
        </p:nvSpPr>
        <p:spPr>
          <a:xfrm>
            <a:off x="2844907" y="972253"/>
            <a:ext cx="259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LST</a:t>
            </a:r>
            <a:endParaRPr lang="zh-CN" altLang="en-US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7"/>
          <p:cNvSpPr txBox="1"/>
          <p:nvPr/>
        </p:nvSpPr>
        <p:spPr>
          <a:xfrm>
            <a:off x="7252427" y="972253"/>
            <a:ext cx="2687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NDVI</a:t>
            </a:r>
            <a:endParaRPr lang="zh-CN" altLang="en-US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8"/>
          <p:cNvSpPr txBox="1"/>
          <p:nvPr/>
        </p:nvSpPr>
        <p:spPr>
          <a:xfrm>
            <a:off x="7260709" y="3478283"/>
            <a:ext cx="259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OLR</a:t>
            </a:r>
            <a:endParaRPr lang="zh-CN" altLang="en-US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68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9" tIns="45675" rIns="91349" bIns="45675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rgbClr val="000000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68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37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055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740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4261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1112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197963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4816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B21048-D770-4E17-A88F-BB1F565A0EC2}" type="slidenum">
              <a:rPr lang="zh-CN" alt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zh-CN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9A46DB2-C24F-4888-9C46-BF9B57F9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151" y="343528"/>
            <a:ext cx="8455728" cy="757989"/>
          </a:xfrm>
        </p:spPr>
        <p:txBody>
          <a:bodyPr anchor="ctr"/>
          <a:lstStyle/>
          <a:p>
            <a:pPr lvl="0" algn="l"/>
            <a:r>
              <a:rPr lang="en-GB" sz="2400" dirty="0" err="1"/>
              <a:t>Reprocessing:Dataset</a:t>
            </a:r>
            <a:r>
              <a:rPr lang="en-GB" sz="2400" dirty="0"/>
              <a:t> </a:t>
            </a:r>
            <a:r>
              <a:rPr lang="en-GB" altLang="zh-CN" sz="2400" dirty="0"/>
              <a:t>Accessing</a:t>
            </a:r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7" y="2944690"/>
            <a:ext cx="4707287" cy="306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3" y="2943607"/>
            <a:ext cx="6041961" cy="307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71003" y="1200893"/>
            <a:ext cx="8602824" cy="1505213"/>
          </a:xfrm>
        </p:spPr>
        <p:txBody>
          <a:bodyPr/>
          <a:lstStyle/>
          <a:p>
            <a:pPr lvl="0"/>
            <a:r>
              <a:rPr lang="en-US" sz="2000" dirty="0"/>
              <a:t>RICH-CEOS Program Website: </a:t>
            </a:r>
          </a:p>
          <a:p>
            <a:pPr lvl="1"/>
            <a:r>
              <a:rPr lang="en-US" sz="1600" dirty="0"/>
              <a:t>Satellite data search</a:t>
            </a:r>
          </a:p>
          <a:p>
            <a:pPr lvl="1"/>
            <a:r>
              <a:rPr lang="en-US" sz="1600" dirty="0"/>
              <a:t>Data Online visualization</a:t>
            </a:r>
          </a:p>
          <a:p>
            <a:pPr lvl="1"/>
            <a:r>
              <a:rPr lang="en-US" sz="1600" dirty="0" err="1"/>
              <a:t>DOI</a:t>
            </a:r>
            <a:r>
              <a:rPr lang="en-US" sz="1600" dirty="0"/>
              <a:t> for </a:t>
            </a:r>
            <a:r>
              <a:rPr lang="en-US" altLang="zh-CN" sz="1600" dirty="0"/>
              <a:t>Dataset</a:t>
            </a:r>
            <a:endParaRPr lang="en-US" sz="1600" dirty="0"/>
          </a:p>
          <a:p>
            <a:pPr lvl="0"/>
            <a:r>
              <a:rPr lang="en-GB" sz="2000" dirty="0"/>
              <a:t>Data Access: http://</a:t>
            </a:r>
            <a:r>
              <a:rPr lang="en-GB" sz="2000" dirty="0" err="1"/>
              <a:t>www.richceos.cn</a:t>
            </a:r>
            <a:endParaRPr lang="en-GB" sz="2000" dirty="0"/>
          </a:p>
          <a:p>
            <a:pPr lvl="0"/>
            <a:endParaRPr lang="en-GB" sz="2000" i="1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053626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BB25FD9-27DC-4523-A484-31120BF8BAA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14869" y="457199"/>
            <a:ext cx="5962261" cy="5492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3200" dirty="0">
                <a:solidFill>
                  <a:schemeClr val="tx1"/>
                </a:solidFill>
              </a:rPr>
              <a:t>Thank you for your attention</a:t>
            </a:r>
          </a:p>
        </p:txBody>
      </p:sp>
      <p:sp>
        <p:nvSpPr>
          <p:cNvPr id="1229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81200" y="1350963"/>
            <a:ext cx="8229600" cy="47752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GB" sz="2400" b="1" dirty="0">
                <a:solidFill>
                  <a:schemeClr val="accent2"/>
                </a:solidFill>
              </a:rPr>
              <a:t>WMO GSICS Portal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GB" sz="2400" b="1" dirty="0">
                <a:solidFill>
                  <a:schemeClr val="accent2"/>
                </a:solidFill>
                <a:hlinkClick r:id="rId3"/>
              </a:rPr>
              <a:t>http://gsics.wmo.int</a:t>
            </a:r>
            <a:endParaRPr lang="en-GB" sz="2400" b="1" dirty="0">
              <a:solidFill>
                <a:schemeClr val="accent2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sz="2400" b="1" dirty="0">
              <a:solidFill>
                <a:schemeClr val="accent2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sz="2400" b="1" dirty="0">
                <a:solidFill>
                  <a:schemeClr val="accent2"/>
                </a:solidFill>
              </a:rPr>
              <a:t>GSICS Coordination Centre </a:t>
            </a:r>
            <a:r>
              <a:rPr lang="en-GB" sz="2000" b="1" dirty="0">
                <a:solidFill>
                  <a:schemeClr val="accent2"/>
                </a:solidFill>
                <a:hlinkClick r:id="rId4"/>
              </a:rPr>
              <a:t>http://www.star.nesdis.noaa.gov/smcd/GCC/index.php</a:t>
            </a:r>
            <a:endParaRPr lang="en-GB" sz="2000" b="1" dirty="0">
              <a:solidFill>
                <a:schemeClr val="accent2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sz="2400" b="1" dirty="0">
              <a:solidFill>
                <a:schemeClr val="accent2"/>
              </a:solidFill>
            </a:endParaRPr>
          </a:p>
          <a:p>
            <a:pPr algn="ctr" eaLnBrk="1" hangingPunct="1">
              <a:buNone/>
            </a:pPr>
            <a:r>
              <a:rPr lang="en-GB" sz="2400" b="1" dirty="0">
                <a:solidFill>
                  <a:schemeClr val="accent2"/>
                </a:solidFill>
              </a:rPr>
              <a:t>GSICS Product </a:t>
            </a:r>
            <a:r>
              <a:rPr lang="en-GB" sz="2400" b="1" dirty="0" err="1">
                <a:solidFill>
                  <a:schemeClr val="accent2"/>
                </a:solidFill>
              </a:rPr>
              <a:t>Catalog</a:t>
            </a:r>
            <a:r>
              <a:rPr lang="en-GB" sz="2400" b="1" dirty="0">
                <a:solidFill>
                  <a:schemeClr val="accent2"/>
                </a:solidFill>
              </a:rPr>
              <a:t> </a:t>
            </a:r>
            <a:r>
              <a:rPr lang="en-GB" sz="1800" b="1" dirty="0">
                <a:solidFill>
                  <a:schemeClr val="accent2"/>
                </a:solidFill>
                <a:hlinkClick r:id="rId5"/>
              </a:rPr>
              <a:t>https://www.star.nesdis.noaa.gov/smcd/GCC/ProductCatalog.php</a:t>
            </a:r>
            <a:endParaRPr lang="en-GB" sz="1800" b="1" dirty="0">
              <a:solidFill>
                <a:schemeClr val="accent2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sz="2400" b="1" dirty="0">
              <a:solidFill>
                <a:schemeClr val="accent2"/>
              </a:solidFill>
              <a:hlinkClick r:id="rId6"/>
            </a:endParaRPr>
          </a:p>
          <a:p>
            <a:pPr algn="ctr" eaLnBrk="1" hangingPunct="1">
              <a:buNone/>
            </a:pPr>
            <a:r>
              <a:rPr lang="en-GB" sz="2400" b="1" dirty="0">
                <a:solidFill>
                  <a:schemeClr val="accent2"/>
                </a:solidFill>
              </a:rPr>
              <a:t>GSICS Wiki</a:t>
            </a:r>
            <a:endParaRPr lang="en-GB" sz="2400" b="1" dirty="0">
              <a:solidFill>
                <a:schemeClr val="accent2"/>
              </a:solidFill>
              <a:hlinkClick r:id="rId6"/>
            </a:endParaRPr>
          </a:p>
          <a:p>
            <a:pPr algn="ctr" eaLnBrk="1" hangingPunct="1">
              <a:buNone/>
            </a:pPr>
            <a:r>
              <a:rPr lang="en-GB" sz="2400" b="1" dirty="0">
                <a:solidFill>
                  <a:schemeClr val="accent2"/>
                </a:solidFill>
                <a:hlinkClick r:id="rId7"/>
              </a:rPr>
              <a:t>http://gsics.atmos.umd.edu/wiki/Home</a:t>
            </a:r>
            <a:endParaRPr lang="en-GB" sz="2400" b="1" dirty="0">
              <a:solidFill>
                <a:schemeClr val="accent2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sz="2400" b="1" dirty="0">
              <a:solidFill>
                <a:schemeClr val="accent2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GB" sz="54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2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Presentation Overview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GB" altLang="zh-CN" sz="3600" dirty="0"/>
          </a:p>
          <a:p>
            <a:pPr lvl="0"/>
            <a:endParaRPr lang="en-GB" altLang="zh-CN" sz="3600" dirty="0"/>
          </a:p>
          <a:p>
            <a:pPr lvl="0"/>
            <a:r>
              <a:rPr lang="en-GB" altLang="zh-CN" sz="3600" dirty="0"/>
              <a:t>CMA GPRC Website </a:t>
            </a:r>
            <a:r>
              <a:rPr lang="en-US" altLang="zh-CN" sz="3600" dirty="0"/>
              <a:t>Operation </a:t>
            </a:r>
          </a:p>
          <a:p>
            <a:pPr lvl="0"/>
            <a:r>
              <a:rPr lang="en-US" altLang="zh-CN" sz="3600" dirty="0"/>
              <a:t>Update of the Landing Pages for WMO-OSCAR </a:t>
            </a:r>
          </a:p>
          <a:p>
            <a:pPr lvl="0"/>
            <a:r>
              <a:rPr lang="en-GB" altLang="zh-CN" sz="3600" dirty="0"/>
              <a:t>New satellite data sharing scheme </a:t>
            </a:r>
          </a:p>
          <a:p>
            <a:pPr lvl="0"/>
            <a:r>
              <a:rPr lang="en-GB" altLang="zh-CN" sz="3600" dirty="0"/>
              <a:t>S</a:t>
            </a:r>
            <a:r>
              <a:rPr lang="en-US" altLang="zh-CN" sz="3600" dirty="0" err="1"/>
              <a:t>upporting</a:t>
            </a:r>
            <a:r>
              <a:rPr lang="en-US" altLang="zh-CN" sz="3600" dirty="0"/>
              <a:t> RICH-CEOS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96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041" y="343528"/>
            <a:ext cx="8446838" cy="757989"/>
          </a:xfrm>
        </p:spPr>
        <p:txBody>
          <a:bodyPr anchor="ctr"/>
          <a:lstStyle/>
          <a:p>
            <a:pPr lvl="0" algn="l"/>
            <a:r>
              <a:rPr lang="en-GB" sz="2400" dirty="0"/>
              <a:t>CMA GDWG TASK: CMA GPRC Website </a:t>
            </a:r>
            <a:r>
              <a:rPr lang="en-US" altLang="zh-CN" sz="2400" dirty="0"/>
              <a:t>Operation</a:t>
            </a:r>
            <a:endParaRPr lang="en-GB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258" y="1101517"/>
            <a:ext cx="8602824" cy="1505213"/>
          </a:xfrm>
        </p:spPr>
        <p:txBody>
          <a:bodyPr/>
          <a:lstStyle/>
          <a:p>
            <a:pPr lvl="0"/>
            <a:r>
              <a:rPr lang="en-US" sz="2000" dirty="0"/>
              <a:t>Keep CMA GPRC Website Content updating: </a:t>
            </a:r>
          </a:p>
          <a:p>
            <a:pPr lvl="1"/>
            <a:r>
              <a:rPr lang="en-US" sz="1600" dirty="0"/>
              <a:t>GPRC Information</a:t>
            </a:r>
          </a:p>
          <a:p>
            <a:pPr lvl="1"/>
            <a:r>
              <a:rPr lang="en-US" sz="1600" dirty="0"/>
              <a:t>CMA GSICS product sharing (</a:t>
            </a:r>
            <a:r>
              <a:rPr lang="en-US" sz="1600" dirty="0" err="1"/>
              <a:t>Thredds</a:t>
            </a:r>
            <a:r>
              <a:rPr lang="en-US" sz="1600" dirty="0"/>
              <a:t>)</a:t>
            </a:r>
          </a:p>
          <a:p>
            <a:pPr lvl="1"/>
            <a:r>
              <a:rPr lang="en-US" sz="1600" dirty="0" err="1"/>
              <a:t>FengYun</a:t>
            </a:r>
            <a:r>
              <a:rPr lang="en-US" sz="1600" dirty="0"/>
              <a:t> Satellites Instrument Operation Status (L</a:t>
            </a:r>
            <a:r>
              <a:rPr lang="en-US" altLang="zh-CN" sz="1600" dirty="0"/>
              <a:t>anding Pages</a:t>
            </a:r>
            <a:r>
              <a:rPr lang="zh-CN" altLang="en-US" sz="1600" dirty="0"/>
              <a:t>）</a:t>
            </a:r>
            <a:endParaRPr lang="en-US" sz="1600" dirty="0"/>
          </a:p>
          <a:p>
            <a:pPr lvl="0"/>
            <a:r>
              <a:rPr lang="en-GB" sz="2000" dirty="0"/>
              <a:t>CMA GDWG: Website construction and maintain</a:t>
            </a:r>
            <a:endParaRPr lang="en-GB" sz="2000" i="1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幻灯片编号占位符 3"/>
          <p:cNvSpPr txBox="1">
            <a:spLocks/>
          </p:cNvSpPr>
          <p:nvPr/>
        </p:nvSpPr>
        <p:spPr bwMode="auto">
          <a:xfrm>
            <a:off x="807720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9" tIns="45675" rIns="91349" bIns="45675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300" kern="1200">
                <a:solidFill>
                  <a:srgbClr val="000000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685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3705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0557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7408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4261" algn="l" defTabSz="913705" rtl="0" eaLnBrk="1" latinLnBrk="0" hangingPunct="1"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1112" algn="l" defTabSz="913705" rtl="0" eaLnBrk="1" latinLnBrk="0" hangingPunct="1"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197963" algn="l" defTabSz="913705" rtl="0" eaLnBrk="1" latinLnBrk="0" hangingPunct="1"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4816" algn="l" defTabSz="913705" rtl="0" eaLnBrk="1" latinLnBrk="0" hangingPunct="1"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B21048-D770-4E17-A88F-BB1F565A0EC2}" type="slidenum">
              <a:rPr lang="zh-CN" altLang="en-US"/>
              <a:pPr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2" y="2824480"/>
            <a:ext cx="5079858" cy="334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01" y="2870200"/>
            <a:ext cx="5438355" cy="334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332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280" y="343528"/>
            <a:ext cx="9484359" cy="757989"/>
          </a:xfrm>
        </p:spPr>
        <p:txBody>
          <a:bodyPr anchor="ctr"/>
          <a:lstStyle/>
          <a:p>
            <a:pPr lvl="0" algn="l"/>
            <a:r>
              <a:rPr lang="en-GB" sz="2400" dirty="0"/>
              <a:t>CMA GDWG TASK: </a:t>
            </a:r>
            <a:r>
              <a:rPr lang="en-US" sz="2400" dirty="0"/>
              <a:t>Update of the Landing Pages for </a:t>
            </a:r>
            <a:r>
              <a:rPr lang="en-US" sz="2400" dirty="0" err="1"/>
              <a:t>WMO</a:t>
            </a:r>
            <a:r>
              <a:rPr lang="en-US" sz="2400" dirty="0"/>
              <a:t>-OSCAR</a:t>
            </a:r>
            <a:endParaRPr lang="en-GB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440" y="1270497"/>
            <a:ext cx="10221242" cy="1505213"/>
          </a:xfrm>
        </p:spPr>
        <p:txBody>
          <a:bodyPr/>
          <a:lstStyle/>
          <a:p>
            <a:pPr lvl="0"/>
            <a:r>
              <a:rPr lang="en-US" sz="2000" dirty="0"/>
              <a:t>Updating the </a:t>
            </a:r>
            <a:r>
              <a:rPr lang="en-US" altLang="zh-CN" sz="2000" dirty="0"/>
              <a:t>list of new Instrument Calibration and Monitoring Landing Page addresses</a:t>
            </a:r>
            <a:r>
              <a:rPr lang="en-US" sz="2000" dirty="0"/>
              <a:t>: </a:t>
            </a:r>
          </a:p>
          <a:p>
            <a:pPr lvl="1"/>
            <a:r>
              <a:rPr lang="en-US" sz="1600" dirty="0"/>
              <a:t>FY-</a:t>
            </a:r>
            <a:r>
              <a:rPr lang="en-US" sz="1600" dirty="0" err="1"/>
              <a:t>3E</a:t>
            </a:r>
            <a:r>
              <a:rPr lang="en-US" sz="1600" dirty="0"/>
              <a:t>: </a:t>
            </a:r>
            <a:r>
              <a:rPr lang="en-US" sz="1600" dirty="0" err="1"/>
              <a:t>MERSI</a:t>
            </a:r>
            <a:r>
              <a:rPr lang="en-US" sz="1600" dirty="0"/>
              <a:t>-LL, </a:t>
            </a:r>
            <a:r>
              <a:rPr lang="en-US" sz="1600" dirty="0" err="1"/>
              <a:t>HIRAS</a:t>
            </a:r>
            <a:r>
              <a:rPr lang="en-US" sz="1600" dirty="0"/>
              <a:t>-2, </a:t>
            </a:r>
            <a:r>
              <a:rPr lang="en-US" sz="1600" dirty="0" err="1"/>
              <a:t>MWTS</a:t>
            </a:r>
            <a:r>
              <a:rPr lang="en-US" sz="1600" dirty="0"/>
              <a:t>-3, </a:t>
            </a:r>
            <a:r>
              <a:rPr lang="en-US" sz="1600" dirty="0" err="1"/>
              <a:t>MWHS</a:t>
            </a:r>
            <a:r>
              <a:rPr lang="en-US" sz="1600" dirty="0"/>
              <a:t>, </a:t>
            </a:r>
            <a:r>
              <a:rPr lang="en-US" sz="1600" dirty="0" err="1"/>
              <a:t>GNOS</a:t>
            </a:r>
            <a:r>
              <a:rPr lang="en-US" sz="1600" dirty="0"/>
              <a:t>-2, </a:t>
            </a:r>
            <a:r>
              <a:rPr lang="en-US" sz="1600" dirty="0" err="1"/>
              <a:t>WindRAD</a:t>
            </a:r>
            <a:r>
              <a:rPr lang="en-US" sz="1600" dirty="0"/>
              <a:t>, </a:t>
            </a:r>
            <a:r>
              <a:rPr lang="en-US" sz="1600" dirty="0" err="1"/>
              <a:t>SSIM</a:t>
            </a:r>
            <a:r>
              <a:rPr lang="en-US" sz="1600" dirty="0"/>
              <a:t>, </a:t>
            </a:r>
            <a:r>
              <a:rPr lang="en-US" sz="1600" dirty="0" err="1"/>
              <a:t>SIM</a:t>
            </a:r>
            <a:r>
              <a:rPr lang="en-US" sz="1600" dirty="0"/>
              <a:t>-2, </a:t>
            </a:r>
            <a:r>
              <a:rPr lang="en-US" sz="1600" dirty="0" err="1"/>
              <a:t>XEUVI</a:t>
            </a:r>
            <a:r>
              <a:rPr lang="en-US" sz="1600" dirty="0"/>
              <a:t>, SWS/Tri-</a:t>
            </a:r>
            <a:r>
              <a:rPr lang="en-US" sz="1600" dirty="0" err="1"/>
              <a:t>IPM</a:t>
            </a:r>
            <a:r>
              <a:rPr lang="en-US" sz="1600" dirty="0"/>
              <a:t>, </a:t>
            </a:r>
            <a:r>
              <a:rPr lang="en-US" altLang="zh-CN" sz="1600" dirty="0"/>
              <a:t>SWS/</a:t>
            </a:r>
            <a:r>
              <a:rPr lang="en-US" altLang="zh-CN" sz="1600" dirty="0" err="1"/>
              <a:t>SEM</a:t>
            </a:r>
            <a:r>
              <a:rPr lang="en-US" altLang="zh-CN" sz="1600" dirty="0"/>
              <a:t>/</a:t>
            </a:r>
            <a:r>
              <a:rPr lang="en-US" altLang="zh-CN" sz="1600" dirty="0" err="1"/>
              <a:t>HEPD</a:t>
            </a:r>
            <a:r>
              <a:rPr lang="en-US" altLang="zh-CN" sz="1600" dirty="0"/>
              <a:t>, SWS/</a:t>
            </a:r>
            <a:r>
              <a:rPr lang="en-US" altLang="zh-CN" sz="1600" dirty="0" err="1"/>
              <a:t>SEM</a:t>
            </a:r>
            <a:r>
              <a:rPr lang="en-US" altLang="zh-CN" sz="1600" dirty="0"/>
              <a:t>/</a:t>
            </a:r>
            <a:r>
              <a:rPr lang="en-US" altLang="zh-CN" sz="1600" dirty="0" err="1"/>
              <a:t>IMS</a:t>
            </a:r>
            <a:r>
              <a:rPr lang="en-US" altLang="zh-CN" sz="1600" dirty="0"/>
              <a:t>, SWS/</a:t>
            </a:r>
            <a:r>
              <a:rPr lang="en-US" altLang="zh-CN" sz="1600" dirty="0" err="1"/>
              <a:t>SEM</a:t>
            </a:r>
            <a:r>
              <a:rPr lang="en-US" altLang="zh-CN" sz="1600" dirty="0"/>
              <a:t>/</a:t>
            </a:r>
            <a:r>
              <a:rPr lang="en-US" altLang="zh-CN" sz="1600" dirty="0" err="1"/>
              <a:t>FGM</a:t>
            </a:r>
            <a:r>
              <a:rPr lang="en-US" sz="1600" dirty="0"/>
              <a:t>;</a:t>
            </a:r>
          </a:p>
          <a:p>
            <a:pPr lvl="1"/>
            <a:r>
              <a:rPr lang="en-US" altLang="zh-CN" sz="1600" dirty="0"/>
              <a:t>FY-</a:t>
            </a:r>
            <a:r>
              <a:rPr lang="en-US" altLang="zh-CN" sz="1600" dirty="0" err="1"/>
              <a:t>4B</a:t>
            </a:r>
            <a:r>
              <a:rPr lang="en-US" altLang="zh-CN" sz="1600" dirty="0"/>
              <a:t>: </a:t>
            </a:r>
            <a:r>
              <a:rPr lang="en-US" altLang="zh-CN" sz="1600" dirty="0" err="1"/>
              <a:t>AGRI</a:t>
            </a:r>
            <a:r>
              <a:rPr lang="en-US" altLang="zh-CN" sz="1600" dirty="0"/>
              <a:t>, </a:t>
            </a:r>
            <a:r>
              <a:rPr lang="en-US" altLang="zh-CN" sz="1600" dirty="0" err="1"/>
              <a:t>GIIRS</a:t>
            </a:r>
            <a:r>
              <a:rPr lang="en-US" altLang="zh-CN" sz="1600" dirty="0"/>
              <a:t>, </a:t>
            </a:r>
            <a:r>
              <a:rPr lang="en-US" altLang="zh-CN" sz="1600" dirty="0" err="1"/>
              <a:t>GHI</a:t>
            </a:r>
            <a:r>
              <a:rPr lang="en-US" altLang="zh-CN" sz="1600" dirty="0"/>
              <a:t>, SEP/</a:t>
            </a:r>
            <a:r>
              <a:rPr lang="en-US" altLang="zh-CN" sz="1600" dirty="0" err="1"/>
              <a:t>HEPS</a:t>
            </a:r>
            <a:r>
              <a:rPr lang="en-US" altLang="zh-CN" sz="1600" dirty="0"/>
              <a:t>, SEP-fields, SEP/</a:t>
            </a:r>
            <a:r>
              <a:rPr lang="en-US" altLang="zh-CN" sz="1600" dirty="0" err="1"/>
              <a:t>MEPS</a:t>
            </a:r>
            <a:r>
              <a:rPr lang="en-US" altLang="zh-CN" sz="1600" dirty="0"/>
              <a:t>, SEP/</a:t>
            </a:r>
            <a:r>
              <a:rPr lang="en-US" altLang="zh-CN" sz="1600" dirty="0" err="1"/>
              <a:t>LEPS</a:t>
            </a:r>
            <a:r>
              <a:rPr lang="en-US" altLang="zh-CN" sz="1600" dirty="0"/>
              <a:t>, </a:t>
            </a:r>
            <a:r>
              <a:rPr lang="en-US" altLang="zh-CN" sz="1600" dirty="0" err="1"/>
              <a:t>FGM</a:t>
            </a:r>
            <a:r>
              <a:rPr lang="en-US" altLang="zh-CN" sz="1600" dirty="0"/>
              <a:t>;</a:t>
            </a:r>
          </a:p>
          <a:p>
            <a:pPr lvl="1"/>
            <a:r>
              <a:rPr lang="en-GB" sz="1600" dirty="0"/>
              <a:t>Tan-Sat: </a:t>
            </a:r>
            <a:r>
              <a:rPr lang="en-GB" sz="1600" dirty="0" err="1"/>
              <a:t>ACGS</a:t>
            </a:r>
            <a:r>
              <a:rPr lang="en-GB" sz="1600" dirty="0"/>
              <a:t>, </a:t>
            </a:r>
            <a:r>
              <a:rPr lang="en-GB" sz="1600" dirty="0" err="1"/>
              <a:t>CAPI</a:t>
            </a:r>
            <a:r>
              <a:rPr lang="en-GB" sz="1600" dirty="0"/>
              <a:t>;</a:t>
            </a:r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幻灯片编号占位符 3"/>
          <p:cNvSpPr txBox="1">
            <a:spLocks/>
          </p:cNvSpPr>
          <p:nvPr/>
        </p:nvSpPr>
        <p:spPr bwMode="auto">
          <a:xfrm>
            <a:off x="807720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9" tIns="45675" rIns="91349" bIns="45675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300" kern="1200">
                <a:solidFill>
                  <a:srgbClr val="000000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685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3705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0557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7408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4261" algn="l" defTabSz="913705" rtl="0" eaLnBrk="1" latinLnBrk="0" hangingPunct="1"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1112" algn="l" defTabSz="913705" rtl="0" eaLnBrk="1" latinLnBrk="0" hangingPunct="1"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197963" algn="l" defTabSz="913705" rtl="0" eaLnBrk="1" latinLnBrk="0" hangingPunct="1"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4816" algn="l" defTabSz="913705" rtl="0" eaLnBrk="1" latinLnBrk="0" hangingPunct="1"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B21048-D770-4E17-A88F-BB1F565A0EC2}" type="slidenum">
              <a:rPr lang="zh-CN" altLang="en-US"/>
              <a:pPr fontAlgn="auto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zh-CN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79" y="3338540"/>
            <a:ext cx="5104638" cy="292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653" y="3338540"/>
            <a:ext cx="375285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990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680" y="343528"/>
            <a:ext cx="10215879" cy="757989"/>
          </a:xfrm>
        </p:spPr>
        <p:txBody>
          <a:bodyPr anchor="ctr"/>
          <a:lstStyle/>
          <a:p>
            <a:pPr lvl="0" algn="l"/>
            <a:r>
              <a:rPr lang="en-GB" sz="2400" dirty="0"/>
              <a:t>CMA GDWG TASK: New satellite data sharing scheme</a:t>
            </a:r>
            <a:endParaRPr lang="en-GB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" y="998398"/>
            <a:ext cx="8091170" cy="1505213"/>
          </a:xfrm>
        </p:spPr>
        <p:txBody>
          <a:bodyPr/>
          <a:lstStyle/>
          <a:p>
            <a:pPr lvl="0"/>
            <a:r>
              <a:rPr lang="en-US" sz="2000" dirty="0" err="1"/>
              <a:t>WMO</a:t>
            </a:r>
            <a:r>
              <a:rPr lang="en-US" sz="2000" dirty="0"/>
              <a:t> released the new </a:t>
            </a:r>
            <a:r>
              <a:rPr lang="en-US" altLang="zh-CN" sz="2000" dirty="0"/>
              <a:t>data policy “</a:t>
            </a:r>
            <a:r>
              <a:rPr lang="en-US" sz="2000" dirty="0" err="1"/>
              <a:t>WMO</a:t>
            </a:r>
            <a:r>
              <a:rPr lang="en-US" sz="2000" dirty="0"/>
              <a:t> UNIFIED DATA POLICY”;</a:t>
            </a:r>
            <a:endParaRPr lang="en-GB" sz="2000" dirty="0"/>
          </a:p>
          <a:p>
            <a:r>
              <a:rPr lang="en-GB" sz="2000" dirty="0"/>
              <a:t>Following the “</a:t>
            </a:r>
            <a:r>
              <a:rPr lang="en-US" altLang="zh-CN" sz="2000" dirty="0" err="1"/>
              <a:t>WMO</a:t>
            </a:r>
            <a:r>
              <a:rPr lang="en-US" altLang="zh-CN" sz="2000" dirty="0"/>
              <a:t> UNIFIED DATA POLICY”, the FY-</a:t>
            </a:r>
            <a:r>
              <a:rPr lang="en-US" altLang="zh-CN" sz="2000" dirty="0" err="1"/>
              <a:t>3E</a:t>
            </a:r>
            <a:r>
              <a:rPr lang="en-US" altLang="zh-CN" sz="2000" dirty="0"/>
              <a:t> and FY-</a:t>
            </a:r>
            <a:r>
              <a:rPr lang="en-US" altLang="zh-CN" sz="2000" dirty="0" err="1"/>
              <a:t>4B</a:t>
            </a:r>
            <a:r>
              <a:rPr lang="en-US" altLang="zh-CN" sz="2000" dirty="0"/>
              <a:t> satellite data sharing scheme was drawn up;</a:t>
            </a:r>
          </a:p>
          <a:p>
            <a:r>
              <a:rPr lang="en-US" altLang="zh-CN" sz="2000" dirty="0"/>
              <a:t>International users were informed through the website of the National Satellite Meteorological Center, </a:t>
            </a:r>
            <a:r>
              <a:rPr lang="en-US" altLang="zh-CN" sz="2000" dirty="0" err="1"/>
              <a:t>CMACast</a:t>
            </a:r>
            <a:r>
              <a:rPr lang="en-US" altLang="zh-CN" sz="2000" dirty="0"/>
              <a:t> and e-mail.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幻灯片编号占位符 3"/>
          <p:cNvSpPr txBox="1">
            <a:spLocks/>
          </p:cNvSpPr>
          <p:nvPr/>
        </p:nvSpPr>
        <p:spPr bwMode="auto">
          <a:xfrm>
            <a:off x="807720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9" tIns="45675" rIns="91349" bIns="45675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300" kern="1200">
                <a:solidFill>
                  <a:srgbClr val="000000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685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3705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0557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7408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4261" algn="l" defTabSz="913705" rtl="0" eaLnBrk="1" latinLnBrk="0" hangingPunct="1"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1112" algn="l" defTabSz="913705" rtl="0" eaLnBrk="1" latinLnBrk="0" hangingPunct="1"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197963" algn="l" defTabSz="913705" rtl="0" eaLnBrk="1" latinLnBrk="0" hangingPunct="1"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4816" algn="l" defTabSz="913705" rtl="0" eaLnBrk="1" latinLnBrk="0" hangingPunct="1">
              <a:defRPr sz="18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B21048-D770-4E17-A88F-BB1F565A0EC2}" type="slidenum">
              <a:rPr lang="zh-CN" altLang="en-US"/>
              <a:pPr fontAlgn="auto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zh-CN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7" y="2825225"/>
            <a:ext cx="2437905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521" y="2826177"/>
            <a:ext cx="4561905" cy="341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D962-6753-39E2-4767-F679F3585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3385" y="1101517"/>
            <a:ext cx="4221979" cy="26302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64B62D8-225C-82FE-D02E-CAA6D24D8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3385" y="3828945"/>
            <a:ext cx="4222800" cy="237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19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06504" y="4239001"/>
            <a:ext cx="36014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kern="0" dirty="0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RICH-FY </a:t>
            </a:r>
            <a:r>
              <a:rPr lang="zh-CN" altLang="en-US" b="1" kern="0" dirty="0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： </a:t>
            </a:r>
            <a:r>
              <a:rPr lang="en-US" altLang="zh-CN" b="1" kern="0" dirty="0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Chinese Meteorological Satellites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kern="0" dirty="0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RICH-ZY :    </a:t>
            </a:r>
            <a:r>
              <a:rPr lang="en-US" altLang="zh-CN" b="1" kern="0" dirty="0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Chinese Land Resources Satellites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kern="0" dirty="0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RICH-HY :   </a:t>
            </a:r>
            <a:r>
              <a:rPr lang="en-US" altLang="zh-CN" b="1" kern="0" dirty="0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Chinese Marine Satellites</a:t>
            </a:r>
          </a:p>
        </p:txBody>
      </p:sp>
      <p:sp>
        <p:nvSpPr>
          <p:cNvPr id="5" name="矩形 4"/>
          <p:cNvSpPr/>
          <p:nvPr/>
        </p:nvSpPr>
        <p:spPr>
          <a:xfrm>
            <a:off x="8904475" y="3128226"/>
            <a:ext cx="19327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rgbClr val="0000FF"/>
                </a:solidFill>
                <a:latin typeface="Calibri" pitchFamily="34" charset="0"/>
                <a:ea typeface="宋体"/>
              </a:rPr>
              <a:t>18 Institutions Involved</a:t>
            </a:r>
            <a:endParaRPr lang="zh-CN" altLang="en-US" sz="1600" b="1" dirty="0">
              <a:solidFill>
                <a:srgbClr val="0000FF"/>
              </a:solidFill>
              <a:latin typeface="Calibri" pitchFamily="34" charset="0"/>
              <a:ea typeface="宋体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694" y="2414430"/>
            <a:ext cx="2812598" cy="129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https://ss3.bdstatic.com/70cFv8Sh_Q1YnxGkpoWK1HF6hhy/it/u=2816341330,3471477975&amp;fm=27&amp;gp=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47" y="2390026"/>
            <a:ext cx="2568001" cy="115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702370" y="3585152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rgbClr val="0000FF"/>
                </a:solidFill>
                <a:latin typeface="Calibri" pitchFamily="34" charset="0"/>
                <a:ea typeface="宋体"/>
              </a:rPr>
              <a:t>National Key R&amp;D Program of China Founded since 2018</a:t>
            </a:r>
          </a:p>
        </p:txBody>
      </p:sp>
      <p:pic>
        <p:nvPicPr>
          <p:cNvPr id="9" name="Picture 8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23" y="4141267"/>
            <a:ext cx="540000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:\Users\panda\Desktop\tubiao\国家卫星海洋应用中心.jpg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7745" r="16019" b="5606"/>
          <a:stretch>
            <a:fillRect/>
          </a:stretch>
        </p:blipFill>
        <p:spPr bwMode="auto">
          <a:xfrm>
            <a:off x="6129924" y="4845892"/>
            <a:ext cx="540000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788" y="5548387"/>
            <a:ext cx="540000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6744060" y="4851743"/>
            <a:ext cx="3543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Satellite Ocean Application Center (NSOAC)</a:t>
            </a:r>
          </a:p>
        </p:txBody>
      </p:sp>
      <p:sp>
        <p:nvSpPr>
          <p:cNvPr id="13" name="矩形 12"/>
          <p:cNvSpPr/>
          <p:nvPr/>
        </p:nvSpPr>
        <p:spPr>
          <a:xfrm>
            <a:off x="6744068" y="4140374"/>
            <a:ext cx="33452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Satellite Meteorological Centre (NSMC)</a:t>
            </a:r>
          </a:p>
        </p:txBody>
      </p:sp>
      <p:sp>
        <p:nvSpPr>
          <p:cNvPr id="14" name="矩形 13"/>
          <p:cNvSpPr/>
          <p:nvPr/>
        </p:nvSpPr>
        <p:spPr>
          <a:xfrm>
            <a:off x="6744060" y="5508526"/>
            <a:ext cx="33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China Center for Resources Satellite Date and Application (CRESDA)</a:t>
            </a:r>
          </a:p>
        </p:txBody>
      </p:sp>
      <p:sp>
        <p:nvSpPr>
          <p:cNvPr id="15" name="矩形 14"/>
          <p:cNvSpPr/>
          <p:nvPr/>
        </p:nvSpPr>
        <p:spPr>
          <a:xfrm>
            <a:off x="1277259" y="1369300"/>
            <a:ext cx="7056784" cy="830997"/>
          </a:xfrm>
          <a:prstGeom prst="rect">
            <a:avLst/>
          </a:prstGeom>
          <a:solidFill>
            <a:srgbClr val="DAEDEF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R</a:t>
            </a:r>
            <a:r>
              <a:rPr lang="en-US" altLang="zh-CN" sz="2400" b="1" kern="0" dirty="0" err="1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etrospect</a:t>
            </a:r>
            <a:r>
              <a:rPr lang="en-US" altLang="zh-CN" sz="2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I</a:t>
            </a:r>
            <a:r>
              <a:rPr lang="en-US" altLang="zh-CN" sz="2400" b="1" kern="0" dirty="0" err="1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ve</a:t>
            </a:r>
            <a:r>
              <a:rPr lang="en-US" altLang="zh-CN" sz="2400" b="1" kern="0" dirty="0">
                <a:solidFill>
                  <a:srgbClr val="0000FF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 </a:t>
            </a:r>
            <a:r>
              <a:rPr lang="en-US" altLang="zh-CN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C</a:t>
            </a:r>
            <a:r>
              <a:rPr lang="en-US" altLang="zh-CN" sz="2400" b="1" kern="0" dirty="0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alibration of</a:t>
            </a:r>
            <a:r>
              <a:rPr lang="en-US" altLang="zh-CN" sz="2400" b="1" kern="0" dirty="0">
                <a:solidFill>
                  <a:srgbClr val="0000FF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 </a:t>
            </a:r>
            <a:r>
              <a:rPr lang="en-US" altLang="zh-CN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H</a:t>
            </a:r>
            <a:r>
              <a:rPr lang="en-US" altLang="zh-CN" sz="2400" b="1" kern="0" dirty="0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istorical </a:t>
            </a:r>
            <a:r>
              <a:rPr lang="en-US" altLang="zh-CN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C</a:t>
            </a:r>
            <a:r>
              <a:rPr lang="en-US" altLang="zh-CN" sz="2400" b="1" kern="0" dirty="0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hinese</a:t>
            </a:r>
            <a:r>
              <a:rPr lang="en-US" altLang="zh-CN" sz="2400" b="1" kern="0" dirty="0">
                <a:solidFill>
                  <a:srgbClr val="0000FF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 </a:t>
            </a:r>
            <a:r>
              <a:rPr lang="en-US" altLang="zh-CN" sz="2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E</a:t>
            </a:r>
            <a:r>
              <a:rPr lang="en-US" altLang="zh-CN" sz="2400" b="1" kern="0" dirty="0" err="1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erth</a:t>
            </a:r>
            <a:r>
              <a:rPr lang="en-US" altLang="zh-CN" sz="2400" b="1" kern="0" dirty="0">
                <a:solidFill>
                  <a:srgbClr val="0000FF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 </a:t>
            </a:r>
            <a:r>
              <a:rPr lang="en-US" altLang="zh-CN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O</a:t>
            </a:r>
            <a:r>
              <a:rPr lang="en-US" altLang="zh-CN" sz="2400" b="1" kern="0" dirty="0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bservation</a:t>
            </a:r>
            <a:r>
              <a:rPr lang="en-US" altLang="zh-CN" sz="2400" b="1" kern="0" dirty="0">
                <a:solidFill>
                  <a:srgbClr val="0000FF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 </a:t>
            </a:r>
            <a:r>
              <a:rPr lang="en-US" altLang="zh-CN" sz="2400" b="1" kern="0" dirty="0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Satellite Data (</a:t>
            </a:r>
            <a:r>
              <a:rPr lang="en-US" altLang="zh-CN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RICH-CEOS</a:t>
            </a:r>
            <a:r>
              <a:rPr lang="en-US" altLang="zh-CN" sz="2400" b="1" kern="0" dirty="0">
                <a:solidFill>
                  <a:srgbClr val="3366CC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Arial" pitchFamily="34" charset="0"/>
              </a:rPr>
              <a:t>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0C0B65F-C0F3-4837-9AAD-9298DD4E2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301" y="343528"/>
            <a:ext cx="8144578" cy="757989"/>
          </a:xfrm>
        </p:spPr>
        <p:txBody>
          <a:bodyPr anchor="ctr"/>
          <a:lstStyle/>
          <a:p>
            <a:pPr lvl="0" algn="l"/>
            <a:r>
              <a:rPr lang="en-GB" sz="2400" dirty="0"/>
              <a:t>CMA GDWG TASK: S</a:t>
            </a:r>
            <a:r>
              <a:rPr lang="en-US" altLang="zh-CN" sz="2400" dirty="0" err="1"/>
              <a:t>upporting</a:t>
            </a:r>
            <a:r>
              <a:rPr lang="en-US" altLang="zh-CN" sz="2400" dirty="0"/>
              <a:t> RICH-CEOS Program</a:t>
            </a:r>
            <a:endParaRPr lang="en-GB" sz="1600" dirty="0"/>
          </a:p>
        </p:txBody>
      </p:sp>
      <p:sp>
        <p:nvSpPr>
          <p:cNvPr id="16" name="幻灯片编号占位符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9" tIns="45675" rIns="91349" bIns="45675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rgbClr val="000000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68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37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055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740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4261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1112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197963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4816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B21048-D770-4E17-A88F-BB1F565A0EC2}" type="slidenum">
              <a:rPr lang="zh-CN" alt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370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292B6C-6A83-45A4-AF88-D8320D5BF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225" y="4636314"/>
            <a:ext cx="8992653" cy="183339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7"/>
          <a:stretch/>
        </p:blipFill>
        <p:spPr bwMode="auto">
          <a:xfrm>
            <a:off x="1524000" y="1232844"/>
            <a:ext cx="914400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240DCC8-3FD4-4BAD-81E1-CA9D417F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351" y="343528"/>
            <a:ext cx="8252528" cy="757989"/>
          </a:xfrm>
        </p:spPr>
        <p:txBody>
          <a:bodyPr anchor="ctr"/>
          <a:lstStyle/>
          <a:p>
            <a:pPr lvl="0" algn="l"/>
            <a:r>
              <a:rPr lang="en-GB" sz="2400" dirty="0"/>
              <a:t>CMA GDWG TASK: S</a:t>
            </a:r>
            <a:r>
              <a:rPr lang="en-US" altLang="zh-CN" sz="2400" dirty="0" err="1"/>
              <a:t>upporting</a:t>
            </a:r>
            <a:r>
              <a:rPr lang="en-US" altLang="zh-CN" sz="2400" dirty="0"/>
              <a:t> RICH-CEOS Program</a:t>
            </a:r>
            <a:endParaRPr lang="en-GB" sz="1600" dirty="0"/>
          </a:p>
        </p:txBody>
      </p:sp>
      <p:sp>
        <p:nvSpPr>
          <p:cNvPr id="5" name="幻灯片编号占位符 3"/>
          <p:cNvSpPr>
            <a:spLocks noGrp="1"/>
          </p:cNvSpPr>
          <p:nvPr>
            <p:ph type="sldNum" sz="quarter" idx="4"/>
          </p:nvPr>
        </p:nvSpPr>
        <p:spPr bwMode="auto">
          <a:xfrm>
            <a:off x="807720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9" tIns="45675" rIns="91349" bIns="45675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rgbClr val="000000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68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37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055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740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4261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1112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197963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4816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B21048-D770-4E17-A88F-BB1F565A0EC2}" type="slidenum">
              <a:rPr lang="zh-CN" alt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937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4"/>
          </p:nvPr>
        </p:nvSpPr>
        <p:spPr bwMode="auto">
          <a:xfrm>
            <a:off x="807720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9" tIns="45675" rIns="91349" bIns="45675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rgbClr val="000000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68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37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055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740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4261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1112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197963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4816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B21048-D770-4E17-A88F-BB1F565A0EC2}" type="slidenum">
              <a:rPr lang="zh-CN" alt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zh-CN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9A46DB2-C24F-4888-9C46-BF9B57F9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1" y="343528"/>
            <a:ext cx="8220778" cy="757989"/>
          </a:xfrm>
        </p:spPr>
        <p:txBody>
          <a:bodyPr anchor="ctr"/>
          <a:lstStyle/>
          <a:p>
            <a:pPr lvl="0" algn="l"/>
            <a:r>
              <a:rPr lang="en-GB" sz="2400" dirty="0"/>
              <a:t>Reprocessing Dataset: Overview</a:t>
            </a:r>
            <a:endParaRPr lang="en-GB" sz="1600" dirty="0"/>
          </a:p>
        </p:txBody>
      </p:sp>
      <p:sp>
        <p:nvSpPr>
          <p:cNvPr id="2" name="矩形 1"/>
          <p:cNvSpPr/>
          <p:nvPr/>
        </p:nvSpPr>
        <p:spPr>
          <a:xfrm>
            <a:off x="1728640" y="5651956"/>
            <a:ext cx="164660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b="1" dirty="0"/>
              <a:t>Data </a:t>
            </a:r>
            <a:r>
              <a:rPr lang="en-US" altLang="zh-CN" b="1" dirty="0" err="1"/>
              <a:t>accesse</a:t>
            </a:r>
            <a:endParaRPr lang="zh-CN" altLang="en-US" b="1" dirty="0"/>
          </a:p>
        </p:txBody>
      </p:sp>
      <p:sp>
        <p:nvSpPr>
          <p:cNvPr id="3" name="矩形 2"/>
          <p:cNvSpPr/>
          <p:nvPr/>
        </p:nvSpPr>
        <p:spPr>
          <a:xfrm>
            <a:off x="1847529" y="5949280"/>
            <a:ext cx="2544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linkClick r:id="rId2"/>
              </a:rPr>
              <a:t>http://</a:t>
            </a:r>
            <a:r>
              <a:rPr lang="en-US" altLang="zh-CN" dirty="0" err="1">
                <a:hlinkClick r:id="rId2"/>
              </a:rPr>
              <a:t>www.richceos.cn</a:t>
            </a:r>
            <a:endParaRPr lang="zh-CN" altLang="zh-CN" dirty="0"/>
          </a:p>
        </p:txBody>
      </p:sp>
      <p:sp>
        <p:nvSpPr>
          <p:cNvPr id="8" name="矩形 7"/>
          <p:cNvSpPr/>
          <p:nvPr/>
        </p:nvSpPr>
        <p:spPr>
          <a:xfrm>
            <a:off x="806450" y="1029509"/>
            <a:ext cx="6411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zh-CN" b="1" spc="267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FY satellite reprocessing data set: 7 </a:t>
            </a:r>
            <a:r>
              <a:rPr kumimoji="1" lang="en-US" altLang="zh-CN" b="1" spc="267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FCDR</a:t>
            </a:r>
            <a:endParaRPr kumimoji="1" lang="zh-CN" altLang="en-US" b="1" spc="267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027233"/>
              </p:ext>
            </p:extLst>
          </p:nvPr>
        </p:nvGraphicFramePr>
        <p:xfrm>
          <a:off x="806450" y="1432178"/>
          <a:ext cx="10706099" cy="48130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7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4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2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6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557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94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91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Instrument 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Temporal range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Temporal resolution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Spatial resolution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Data quality</a:t>
                      </a:r>
                      <a:endParaRPr lang="zh-CN" sz="1200" b="1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DOI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6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VIRR</a:t>
                      </a:r>
                      <a:endParaRPr lang="zh-CN" sz="1000" kern="100" dirty="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20000120-20191230</a:t>
                      </a:r>
                      <a:endParaRPr lang="zh-CN" sz="1000" kern="10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Daily</a:t>
                      </a:r>
                      <a:endParaRPr lang="zh-CN" sz="1000" kern="100" dirty="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3.3km</a:t>
                      </a: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(FY-</a:t>
                      </a: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1C</a:t>
                      </a: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/D)</a:t>
                      </a: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;</a:t>
                      </a:r>
                    </a:p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1.1km</a:t>
                      </a: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(FY-</a:t>
                      </a: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3A</a:t>
                      </a: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/B/C)</a:t>
                      </a:r>
                      <a:endParaRPr lang="zh-CN" sz="1000" kern="100" dirty="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Ref Difference &lt;5% </a:t>
                      </a:r>
                    </a:p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(FY/</a:t>
                      </a: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VIRR</a:t>
                      </a: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vs</a:t>
                      </a: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 Aqua/</a:t>
                      </a: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MODIS</a:t>
                      </a: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)</a:t>
                      </a:r>
                      <a:r>
                        <a:rPr 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；</a:t>
                      </a:r>
                      <a:endParaRPr lang="en-US" altLang="zh-CN" sz="1000" kern="0" dirty="0">
                        <a:solidFill>
                          <a:srgbClr val="000000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宋体" panose="02010600030101010101" pitchFamily="2" charset="-122"/>
                      </a:endParaRP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TB Difference &lt;</a:t>
                      </a:r>
                      <a:r>
                        <a:rPr lang="en-US" altLang="zh-CN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5K</a:t>
                      </a: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 </a:t>
                      </a:r>
                    </a:p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(FY/</a:t>
                      </a:r>
                      <a:r>
                        <a:rPr lang="en-US" altLang="zh-CN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VIRR</a:t>
                      </a: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altLang="zh-CN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vs</a:t>
                      </a: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altLang="zh-CN" sz="1000" kern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MetOp</a:t>
                      </a: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/IASI</a:t>
                      </a: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)</a:t>
                      </a:r>
                      <a:r>
                        <a:rPr lang="zh-CN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；</a:t>
                      </a:r>
                      <a:endParaRPr lang="en-US" altLang="zh-CN" sz="1000" kern="0" dirty="0">
                        <a:solidFill>
                          <a:srgbClr val="000000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b="0" kern="1200" dirty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10.12185/NSMC.RICHCEOS.FCDR.VIRRRecalOrb.FY1_FY3.VIRR.L1.GBAL.ORBIT.NUL.3300(FY1)_1100(FY3).HDF.2022.6.V1</a:t>
                      </a:r>
                      <a:r>
                        <a:rPr lang="zh-CN" altLang="en-US" sz="1000" b="0" kern="1200" dirty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；</a:t>
                      </a:r>
                      <a:r>
                        <a:rPr lang="en-US" sz="1000" b="0" kern="1200" dirty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10.12185/NSMC.RICHCEOS.FCDR.VIRRRSBsRecalCoef.FY.VIRR.L1.GBAL.POAD.NUL.TXT.2021.1.V1</a:t>
                      </a:r>
                      <a:endParaRPr lang="zh-CN" altLang="en-US" sz="1000" b="0" kern="1200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3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MERSI</a:t>
                      </a:r>
                      <a:endParaRPr lang="zh-CN" sz="1000" kern="10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20081112-20181231</a:t>
                      </a:r>
                      <a:endParaRPr lang="zh-CN" sz="1000" kern="10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ORBIT</a:t>
                      </a:r>
                      <a:endParaRPr lang="zh-CN" sz="1000" kern="10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1km</a:t>
                      </a:r>
                      <a:endParaRPr lang="zh-CN" sz="1000" kern="100" dirty="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Error&lt;</a:t>
                      </a: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8%;</a:t>
                      </a:r>
                    </a:p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altLang="zh-CN" sz="1000" kern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Std</a:t>
                      </a: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&lt;</a:t>
                      </a: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2%;</a:t>
                      </a:r>
                      <a:endParaRPr lang="zh-CN" sz="1000" kern="100" dirty="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b="0" kern="1200" dirty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10.12185/NSMC.RICHCEOS.FCDR.MERSI-Recalibration.FY3.MERSI.L1.GBAL.ORBIT.NUL.1000M.HDF.2022.23.V1</a:t>
                      </a:r>
                      <a:endParaRPr lang="zh-CN" altLang="en-US" sz="1000" b="0" kern="1200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6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IRAS</a:t>
                      </a:r>
                      <a:endParaRPr lang="zh-CN" sz="1000" kern="10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20101111-20200203</a:t>
                      </a:r>
                      <a:endParaRPr lang="zh-CN" sz="1000" kern="100" dirty="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ORBIT</a:t>
                      </a:r>
                      <a:endParaRPr lang="zh-CN" sz="1000" kern="100" dirty="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17KM</a:t>
                      </a:r>
                      <a:endParaRPr lang="zh-CN" sz="1000" kern="10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Improving </a:t>
                      </a: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3K</a:t>
                      </a: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(channel 1),</a:t>
                      </a:r>
                      <a:endParaRPr lang="en-US" altLang="zh-CN" sz="1000" kern="0" dirty="0">
                        <a:solidFill>
                          <a:srgbClr val="000000"/>
                        </a:solidFill>
                        <a:effectLst/>
                        <a:latin typeface="黑体" pitchFamily="49" charset="-122"/>
                        <a:ea typeface="黑体" pitchFamily="49" charset="-122"/>
                        <a:cs typeface="宋体" panose="02010600030101010101" pitchFamily="2" charset="-122"/>
                      </a:endParaRPr>
                    </a:p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1K</a:t>
                      </a: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(channel 16),</a:t>
                      </a:r>
                      <a:r>
                        <a:rPr lang="en-US" sz="1000" kern="0" baseline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2K</a:t>
                      </a: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(channel 18)</a:t>
                      </a:r>
                      <a:endParaRPr lang="zh-CN" sz="1000" kern="100" dirty="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b="0" kern="1200" dirty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10.12185/NSMC.RICHCEOS.FCDR.IRASRecalOrb.FY3.IRAS.L1.GBAL.POAD.NUL.17KM.HDF.2022.6.V1</a:t>
                      </a:r>
                      <a:endParaRPr lang="zh-CN" altLang="en-US" sz="1000" b="0" kern="1200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0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VISSR</a:t>
                      </a:r>
                      <a:endParaRPr lang="zh-CN" sz="1000" kern="10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20050101-20200812</a:t>
                      </a:r>
                      <a:endParaRPr lang="zh-CN" sz="1000" kern="100" dirty="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Daily</a:t>
                      </a:r>
                      <a:endParaRPr lang="zh-CN" sz="1000" kern="100" dirty="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无</a:t>
                      </a:r>
                      <a:endParaRPr lang="zh-CN" sz="1000" kern="100" dirty="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Ref Difference &lt;8% ;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TB Difference &lt;</a:t>
                      </a:r>
                      <a:r>
                        <a:rPr lang="en-US" altLang="zh-CN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1K</a:t>
                      </a: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 ;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altLang="zh-CN" sz="1000" b="0" kern="1200" dirty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10.12185/</a:t>
                      </a:r>
                      <a:r>
                        <a:rPr lang="en-US" sz="1000" b="0" kern="1200" dirty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NSMC.RICHCEOS.FCDR.VISSRRecalTab.FY2C/D/E/G.VISSR.L1.GBAL.POAD.NUL.00000.HDF.2022.9.V1</a:t>
                      </a:r>
                      <a:endParaRPr lang="zh-CN" altLang="en-US" sz="1000" b="0" kern="1200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16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MWTS</a:t>
                      </a:r>
                      <a:endParaRPr lang="zh-CN" sz="1000" kern="10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20081129-20200509</a:t>
                      </a:r>
                      <a:endParaRPr lang="zh-CN" sz="1000" kern="10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ORBIT</a:t>
                      </a:r>
                      <a:endParaRPr lang="zh-CN" sz="1000" kern="10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60km</a:t>
                      </a: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(FY-</a:t>
                      </a:r>
                      <a:r>
                        <a:rPr lang="en-US" altLang="zh-CN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3A</a:t>
                      </a: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 &amp; FY-</a:t>
                      </a:r>
                      <a:r>
                        <a:rPr lang="en-US" altLang="zh-CN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3B</a:t>
                      </a: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);</a:t>
                      </a:r>
                    </a:p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33km</a:t>
                      </a: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(FY-</a:t>
                      </a:r>
                      <a:r>
                        <a:rPr lang="en-US" altLang="zh-CN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3C</a:t>
                      </a: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 &amp; FY-</a:t>
                      </a:r>
                      <a:r>
                        <a:rPr lang="en-US" altLang="zh-CN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3D</a:t>
                      </a: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)</a:t>
                      </a:r>
                      <a:endParaRPr lang="zh-CN" sz="1000" kern="100" dirty="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RMSE</a:t>
                      </a: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&lt;</a:t>
                      </a: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1k</a:t>
                      </a:r>
                      <a:endParaRPr lang="zh-CN" sz="1000" kern="100" dirty="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altLang="zh-CN" sz="1000" b="0" kern="1200" dirty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10.12185/</a:t>
                      </a:r>
                      <a:r>
                        <a:rPr lang="en-US" sz="1000" b="0" kern="1200" dirty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NSMC.RCHCEOS.FCDR.MWTSRecalOrb.FY3.MWTS.L1.GBAL.ORBIT.NUL.33KM.HDF.2021.4.V2</a:t>
                      </a:r>
                      <a:endParaRPr lang="zh-CN" altLang="en-US" sz="1000" b="0" kern="1200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6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MWHS</a:t>
                      </a:r>
                      <a:endParaRPr lang="zh-CN" sz="1000" kern="10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20080630-20181230</a:t>
                      </a:r>
                      <a:endParaRPr lang="zh-CN" sz="1000" kern="10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ORBIT</a:t>
                      </a:r>
                      <a:endParaRPr lang="zh-CN" sz="1000" kern="10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015KM</a:t>
                      </a:r>
                      <a:endParaRPr lang="zh-CN" sz="1000" kern="10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RMSE</a:t>
                      </a: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&lt;</a:t>
                      </a: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1K</a:t>
                      </a:r>
                      <a:endParaRPr lang="zh-CN" sz="1000" kern="100" dirty="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b="0" kern="1200" dirty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10.12185/NSMC.RICHCEOS.FCDR.MWHSRecalOrb.FY3.MWHS.L1.GBAL.POAD.NUL.015KM.HDF.2022.8.V1</a:t>
                      </a:r>
                      <a:endParaRPr lang="zh-CN" altLang="en-US" sz="1000" b="0" kern="1200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50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MWRI</a:t>
                      </a:r>
                      <a:endParaRPr lang="zh-CN" sz="1000" kern="10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20101110-20201230</a:t>
                      </a:r>
                      <a:endParaRPr lang="zh-CN" sz="1000" kern="10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ORBIT</a:t>
                      </a:r>
                      <a:endParaRPr lang="zh-CN" sz="1000" kern="10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010KM</a:t>
                      </a:r>
                      <a:endParaRPr lang="zh-CN" sz="1000" kern="100" dirty="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</a:pP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RMSE</a:t>
                      </a:r>
                      <a:r>
                        <a:rPr lang="en-US" altLang="zh-CN" sz="1000" kern="0" dirty="0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&lt;</a:t>
                      </a: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  <a:cs typeface="宋体" panose="02010600030101010101" pitchFamily="2" charset="-122"/>
                        </a:rPr>
                        <a:t>1.5K</a:t>
                      </a:r>
                      <a:endParaRPr lang="zh-CN" sz="1000" kern="100" dirty="0">
                        <a:effectLst/>
                        <a:latin typeface="黑体" pitchFamily="49" charset="-122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fontAlgn="ctr">
                        <a:spcAft>
                          <a:spcPts val="0"/>
                        </a:spcAft>
                      </a:pPr>
                      <a:r>
                        <a:rPr lang="en-US" sz="1000" b="0" kern="1200" dirty="0">
                          <a:solidFill>
                            <a:srgbClr val="0000FF"/>
                          </a:solidFill>
                          <a:latin typeface="黑体" pitchFamily="49" charset="-122"/>
                          <a:ea typeface="黑体" pitchFamily="49" charset="-122"/>
                          <a:cs typeface="+mn-cs"/>
                        </a:rPr>
                        <a:t>10.12185/NSMC.RICHCEOS.FCDR.MWRIRecalOrb.FY3.MWRI.L1.GBAL.POAD.NUL.010KM.HDF.2021.2.V1</a:t>
                      </a:r>
                      <a:endParaRPr lang="zh-CN" altLang="en-US" sz="1000" b="0" kern="1200" dirty="0">
                        <a:solidFill>
                          <a:srgbClr val="0000FF"/>
                        </a:solidFill>
                        <a:latin typeface="黑体" pitchFamily="49" charset="-122"/>
                        <a:ea typeface="黑体" pitchFamily="49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6058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 noChangeAspect="1"/>
          </p:cNvSpPr>
          <p:nvPr>
            <p:ph type="sldNum" sz="quarter" idx="4294967295"/>
          </p:nvPr>
        </p:nvSpPr>
        <p:spPr bwMode="auto">
          <a:xfrm>
            <a:off x="8077205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9" tIns="45675" rIns="91349" bIns="45675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rgbClr val="000000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68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37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055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740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4261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1112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197963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4816" algn="l" defTabSz="913705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B21048-D770-4E17-A88F-BB1F565A0EC2}" type="slidenum">
              <a:rPr lang="zh-CN" alt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zh-CN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9A46DB2-C24F-4888-9C46-BF9B57F9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083" y="328844"/>
            <a:ext cx="8981684" cy="757989"/>
          </a:xfrm>
        </p:spPr>
        <p:txBody>
          <a:bodyPr anchor="ctr"/>
          <a:lstStyle/>
          <a:p>
            <a:pPr lvl="0" algn="l"/>
            <a:r>
              <a:rPr lang="en-GB" sz="2400" dirty="0"/>
              <a:t>Reprocessing Dataset: Validation - Infrared and visible </a:t>
            </a:r>
            <a:r>
              <a:rPr lang="en-GB" altLang="zh-CN" sz="2400" dirty="0"/>
              <a:t>instruments</a:t>
            </a:r>
            <a:r>
              <a:rPr lang="en-GB" sz="2400" dirty="0"/>
              <a:t> </a:t>
            </a:r>
            <a:endParaRPr lang="en-GB" sz="1600" dirty="0"/>
          </a:p>
        </p:txBody>
      </p:sp>
      <p:pic>
        <p:nvPicPr>
          <p:cNvPr id="10" name="图片 4" descr="http://10.25.16.2:7000/cross/img_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917" y="3937212"/>
            <a:ext cx="2986023" cy="122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3" descr="http://10.25.16.2:7000/cross/img_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7" y="5189852"/>
            <a:ext cx="2884949" cy="113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图片 36" descr="SNO_VIRR_MODIS_PDif_CH01_V1_0_202103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32" y="1122105"/>
            <a:ext cx="3497793" cy="140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18"/>
          <p:cNvSpPr txBox="1">
            <a:spLocks noChangeAspect="1" noChangeArrowheads="1"/>
          </p:cNvSpPr>
          <p:nvPr/>
        </p:nvSpPr>
        <p:spPr bwMode="auto">
          <a:xfrm>
            <a:off x="2417239" y="2140333"/>
            <a:ext cx="244802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Before reprocessing</a:t>
            </a:r>
            <a:endParaRPr lang="zh-CN" altLang="en-US" sz="16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9" name="图片 35" descr="SNO_VIRR_MODIS_PDif_CH01_V1_1_202103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624" y="2340400"/>
            <a:ext cx="3568001" cy="143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17"/>
          <p:cNvSpPr txBox="1">
            <a:spLocks noChangeAspect="1" noChangeArrowheads="1"/>
          </p:cNvSpPr>
          <p:nvPr/>
        </p:nvSpPr>
        <p:spPr bwMode="auto">
          <a:xfrm>
            <a:off x="1043274" y="3115684"/>
            <a:ext cx="1570086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reprocessed</a:t>
            </a:r>
            <a:endParaRPr lang="zh-CN" altLang="en-US" sz="16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348" y="2426834"/>
            <a:ext cx="3175571" cy="1180997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444" y="1253362"/>
            <a:ext cx="3135474" cy="1153345"/>
          </a:xfrm>
          <a:prstGeom prst="rect">
            <a:avLst/>
          </a:prstGeom>
        </p:spPr>
      </p:pic>
      <p:sp>
        <p:nvSpPr>
          <p:cNvPr id="47" name="矩形 46"/>
          <p:cNvSpPr>
            <a:spLocks noChangeAspect="1"/>
          </p:cNvSpPr>
          <p:nvPr/>
        </p:nvSpPr>
        <p:spPr bwMode="auto">
          <a:xfrm>
            <a:off x="523940" y="998310"/>
            <a:ext cx="3672881" cy="258850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>
              <a:defRPr/>
            </a:pPr>
            <a:endParaRPr lang="zh-CN" altLang="en-US" sz="14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48" name="矩形 47"/>
          <p:cNvSpPr>
            <a:spLocks noChangeAspect="1"/>
          </p:cNvSpPr>
          <p:nvPr/>
        </p:nvSpPr>
        <p:spPr bwMode="auto">
          <a:xfrm>
            <a:off x="6381385" y="971744"/>
            <a:ext cx="3253909" cy="258850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>
              <a:defRPr/>
            </a:pPr>
            <a:endParaRPr lang="zh-CN" altLang="en-US" sz="14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49" name="矩形 48"/>
          <p:cNvSpPr>
            <a:spLocks noChangeAspect="1"/>
          </p:cNvSpPr>
          <p:nvPr/>
        </p:nvSpPr>
        <p:spPr bwMode="auto">
          <a:xfrm>
            <a:off x="523939" y="3686718"/>
            <a:ext cx="2968175" cy="258850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>
              <a:defRPr/>
            </a:pPr>
            <a:endParaRPr lang="zh-CN" altLang="en-US" sz="14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50" name="文本框 43"/>
          <p:cNvSpPr txBox="1">
            <a:spLocks noChangeAspect="1"/>
          </p:cNvSpPr>
          <p:nvPr/>
        </p:nvSpPr>
        <p:spPr>
          <a:xfrm>
            <a:off x="523939" y="868826"/>
            <a:ext cx="673582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黑体"/>
              </a:rPr>
              <a:t>VIRR</a:t>
            </a:r>
            <a:endParaRPr lang="zh-CN" altLang="en-US" sz="1600" dirty="0">
              <a:solidFill>
                <a:srgbClr val="000000"/>
              </a:solidFill>
              <a:latin typeface="Arial"/>
              <a:ea typeface="黑体"/>
            </a:endParaRPr>
          </a:p>
        </p:txBody>
      </p:sp>
      <p:sp>
        <p:nvSpPr>
          <p:cNvPr id="51" name="文本框 44"/>
          <p:cNvSpPr txBox="1">
            <a:spLocks noChangeAspect="1"/>
          </p:cNvSpPr>
          <p:nvPr/>
        </p:nvSpPr>
        <p:spPr>
          <a:xfrm>
            <a:off x="6430741" y="876458"/>
            <a:ext cx="83388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黑体"/>
              </a:rPr>
              <a:t>MERSI</a:t>
            </a:r>
            <a:endParaRPr lang="zh-CN" altLang="en-US" sz="1600" dirty="0">
              <a:solidFill>
                <a:srgbClr val="000000"/>
              </a:solidFill>
              <a:latin typeface="Arial"/>
              <a:ea typeface="黑体"/>
            </a:endParaRPr>
          </a:p>
        </p:txBody>
      </p:sp>
      <p:sp>
        <p:nvSpPr>
          <p:cNvPr id="52" name="文本框 45"/>
          <p:cNvSpPr txBox="1">
            <a:spLocks noChangeAspect="1"/>
          </p:cNvSpPr>
          <p:nvPr/>
        </p:nvSpPr>
        <p:spPr>
          <a:xfrm>
            <a:off x="617969" y="3659748"/>
            <a:ext cx="798617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黑体"/>
              </a:rPr>
              <a:t>VISSR</a:t>
            </a:r>
            <a:endParaRPr lang="zh-CN" altLang="en-US" sz="1600" dirty="0">
              <a:solidFill>
                <a:srgbClr val="000000"/>
              </a:solidFill>
              <a:latin typeface="Arial"/>
              <a:ea typeface="黑体"/>
            </a:endParaRPr>
          </a:p>
        </p:txBody>
      </p:sp>
      <p:pic>
        <p:nvPicPr>
          <p:cNvPr id="53" name="图片 401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82471" y="3735011"/>
            <a:ext cx="3552823" cy="239197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文本框 47"/>
          <p:cNvSpPr txBox="1">
            <a:spLocks noChangeAspect="1"/>
          </p:cNvSpPr>
          <p:nvPr/>
        </p:nvSpPr>
        <p:spPr>
          <a:xfrm>
            <a:off x="6387925" y="3746708"/>
            <a:ext cx="662361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黑体"/>
              </a:rPr>
              <a:t>IRAS</a:t>
            </a:r>
            <a:endParaRPr lang="zh-CN" altLang="en-US" sz="1600" dirty="0">
              <a:solidFill>
                <a:srgbClr val="000000"/>
              </a:solidFill>
              <a:latin typeface="Arial"/>
              <a:ea typeface="黑体"/>
            </a:endParaRPr>
          </a:p>
        </p:txBody>
      </p:sp>
      <p:sp>
        <p:nvSpPr>
          <p:cNvPr id="56" name="TextBox 18"/>
          <p:cNvSpPr txBox="1">
            <a:spLocks noChangeAspect="1" noChangeArrowheads="1"/>
          </p:cNvSpPr>
          <p:nvPr/>
        </p:nvSpPr>
        <p:spPr bwMode="auto">
          <a:xfrm>
            <a:off x="6784328" y="1840483"/>
            <a:ext cx="244802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Before reprocessing</a:t>
            </a:r>
            <a:endParaRPr lang="zh-CN" altLang="en-US" sz="16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TextBox 17"/>
          <p:cNvSpPr txBox="1">
            <a:spLocks noChangeAspect="1" noChangeArrowheads="1"/>
          </p:cNvSpPr>
          <p:nvPr/>
        </p:nvSpPr>
        <p:spPr bwMode="auto">
          <a:xfrm>
            <a:off x="6772164" y="3017331"/>
            <a:ext cx="1570086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reprocessed</a:t>
            </a:r>
            <a:endParaRPr lang="zh-CN" altLang="en-US" sz="16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8" name="TextBox 18"/>
          <p:cNvSpPr txBox="1">
            <a:spLocks noChangeAspect="1" noChangeArrowheads="1"/>
          </p:cNvSpPr>
          <p:nvPr/>
        </p:nvSpPr>
        <p:spPr bwMode="auto">
          <a:xfrm>
            <a:off x="1017276" y="4612382"/>
            <a:ext cx="244802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Before reprocessing</a:t>
            </a:r>
            <a:endParaRPr lang="zh-CN" altLang="en-US" sz="16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TextBox 17"/>
          <p:cNvSpPr txBox="1">
            <a:spLocks noChangeAspect="1" noChangeArrowheads="1"/>
          </p:cNvSpPr>
          <p:nvPr/>
        </p:nvSpPr>
        <p:spPr bwMode="auto">
          <a:xfrm>
            <a:off x="1044093" y="5691426"/>
            <a:ext cx="1570086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reprocessed</a:t>
            </a:r>
            <a:endParaRPr lang="zh-CN" altLang="en-US" sz="16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691835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43285</TotalTime>
  <Words>1176</Words>
  <Application>Microsoft Office PowerPoint</Application>
  <PresentationFormat>宽屏</PresentationFormat>
  <Paragraphs>226</Paragraphs>
  <Slides>15</Slides>
  <Notes>6</Notes>
  <HiddenSlides>0</HiddenSlides>
  <MMClips>3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2" baseType="lpstr">
      <vt:lpstr>黑体</vt:lpstr>
      <vt:lpstr>微软雅黑</vt:lpstr>
      <vt:lpstr>Arial</vt:lpstr>
      <vt:lpstr>Calibri</vt:lpstr>
      <vt:lpstr>Times New Roman</vt:lpstr>
      <vt:lpstr>Wingdings</vt:lpstr>
      <vt:lpstr>Default Design</vt:lpstr>
      <vt:lpstr>CMA GDWG ANNUAL REPORT 2022 </vt:lpstr>
      <vt:lpstr>Presentation Overview </vt:lpstr>
      <vt:lpstr>CMA GDWG TASK: CMA GPRC Website Operation</vt:lpstr>
      <vt:lpstr>CMA GDWG TASK: Update of the Landing Pages for WMO-OSCAR</vt:lpstr>
      <vt:lpstr>CMA GDWG TASK: New satellite data sharing scheme</vt:lpstr>
      <vt:lpstr>CMA GDWG TASK: Supporting RICH-CEOS Program</vt:lpstr>
      <vt:lpstr>CMA GDWG TASK: Supporting RICH-CEOS Program</vt:lpstr>
      <vt:lpstr>Reprocessing Dataset: Overview</vt:lpstr>
      <vt:lpstr>Reprocessing Dataset: Validation - Infrared and visible instruments </vt:lpstr>
      <vt:lpstr>Reprocessing Dataset: Validation – Microwave instruments</vt:lpstr>
      <vt:lpstr>Reprocessing Products: Overview </vt:lpstr>
      <vt:lpstr>Reprocessing Products:Validation</vt:lpstr>
      <vt:lpstr>Reprocessing Dataset: Products animation</vt:lpstr>
      <vt:lpstr>Reprocessing:Dataset Accessing</vt:lpstr>
      <vt:lpstr>Thank you for your attention</vt:lpstr>
    </vt:vector>
  </TitlesOfParts>
  <Company>NOAA / NESDIS / ORA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Fred Wu</dc:creator>
  <cp:lastModifiedBy>田 林</cp:lastModifiedBy>
  <cp:revision>987</cp:revision>
  <dcterms:created xsi:type="dcterms:W3CDTF">2004-06-10T15:46:18Z</dcterms:created>
  <dcterms:modified xsi:type="dcterms:W3CDTF">2023-02-27T04:57:47Z</dcterms:modified>
</cp:coreProperties>
</file>