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7"/>
  </p:notesMasterIdLst>
  <p:handoutMasterIdLst>
    <p:handoutMasterId r:id="rId18"/>
  </p:handoutMasterIdLst>
  <p:sldIdLst>
    <p:sldId id="589" r:id="rId2"/>
    <p:sldId id="606" r:id="rId3"/>
    <p:sldId id="614" r:id="rId4"/>
    <p:sldId id="621" r:id="rId5"/>
    <p:sldId id="617" r:id="rId6"/>
    <p:sldId id="616" r:id="rId7"/>
    <p:sldId id="618" r:id="rId8"/>
    <p:sldId id="619" r:id="rId9"/>
    <p:sldId id="623" r:id="rId10"/>
    <p:sldId id="622" r:id="rId11"/>
    <p:sldId id="624" r:id="rId12"/>
    <p:sldId id="620" r:id="rId13"/>
    <p:sldId id="604" r:id="rId14"/>
    <p:sldId id="625" r:id="rId15"/>
    <p:sldId id="609" r:id="rId16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04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29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417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98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7582" userDrawn="1">
          <p15:clr>
            <a:srgbClr val="A4A3A4"/>
          </p15:clr>
        </p15:guide>
        <p15:guide id="14" pos="3840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B9AC"/>
    <a:srgbClr val="00205B"/>
    <a:srgbClr val="D6D2C4"/>
    <a:srgbClr val="E8E8E8"/>
    <a:srgbClr val="E0E0E0"/>
    <a:srgbClr val="F1F1F1"/>
    <a:srgbClr val="00B5E2"/>
    <a:srgbClr val="FEDB00"/>
    <a:srgbClr val="99C221"/>
    <a:srgbClr val="FE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0299" autoAdjust="0"/>
  </p:normalViewPr>
  <p:slideViewPr>
    <p:cSldViewPr snapToGrid="0">
      <p:cViewPr varScale="1">
        <p:scale>
          <a:sx n="109" d="100"/>
          <a:sy n="109" d="100"/>
        </p:scale>
        <p:origin x="78" y="144"/>
      </p:cViewPr>
      <p:guideLst>
        <p:guide orient="horz" pos="640"/>
        <p:guide orient="horz" pos="1410"/>
        <p:guide orient="horz" pos="2704"/>
        <p:guide orient="horz" pos="2389"/>
        <p:guide orient="horz" pos="2064"/>
        <p:guide orient="horz" pos="1729"/>
        <p:guide orient="horz" pos="3369"/>
        <p:guide orient="horz" pos="4178"/>
        <p:guide pos="5186"/>
        <p:guide pos="98"/>
        <p:guide pos="1910"/>
        <p:guide pos="6005"/>
        <p:guide pos="7582"/>
        <p:guide pos="3840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2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1074738"/>
            <a:ext cx="9575800" cy="5386387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lag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379" y="1254271"/>
            <a:ext cx="9393251" cy="5322841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ast Build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" y="1240251"/>
            <a:ext cx="9407212" cy="5330752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39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HQ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02" y="1183478"/>
            <a:ext cx="9486293" cy="5375565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75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art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9" y="1240117"/>
            <a:ext cx="9335282" cy="5289992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919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-8718"/>
            <a:ext cx="12192000" cy="913692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>
            <a:spLocks noChangeAspect="1"/>
          </p:cNvSpPr>
          <p:nvPr userDrawn="1"/>
        </p:nvSpPr>
        <p:spPr bwMode="auto">
          <a:xfrm>
            <a:off x="145054" y="-8719"/>
            <a:ext cx="901854" cy="90185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676638" cy="67230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Bahnschrift SemiLight" panose="020B0502040204020203" pitchFamily="34" charset="0"/>
                <a:ea typeface="Roboto" panose="02000000000000000000" pitchFamily="2" charset="0"/>
              </a:rPr>
              <a:t>www.eumetsat.int</a:t>
            </a:r>
          </a:p>
        </p:txBody>
      </p:sp>
    </p:spTree>
    <p:extLst>
      <p:ext uri="{BB962C8B-B14F-4D97-AF65-F5344CB8AC3E}">
        <p14:creationId xmlns:p14="http://schemas.microsoft.com/office/powerpoint/2010/main" val="1035570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/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00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65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54" y="1"/>
            <a:ext cx="11574585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 sz="2000" b="1"/>
            </a:lvl1pPr>
            <a:lvl2pPr>
              <a:defRPr sz="2000" b="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1298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 dirty="0" smtClean="0">
                <a:solidFill>
                  <a:schemeClr val="bg1"/>
                </a:solidFill>
                <a:latin typeface="Bahnschrift SemiLight" panose="020B0502040204020203" pitchFamily="34" charset="0"/>
                <a:ea typeface="Roboto" panose="02000000000000000000" pitchFamily="2" charset="0"/>
              </a:rPr>
              <a:t>www.eumetsat.int</a:t>
            </a:r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576120" y="6649210"/>
            <a:ext cx="31136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1000" b="0" baseline="0" dirty="0">
              <a:solidFill>
                <a:srgbClr val="00B5E2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161047" y="6648056"/>
            <a:ext cx="462861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00" b="0" baseline="0" smtClean="0">
                <a:solidFill>
                  <a:srgbClr val="00B5E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t>EUM/OPS/VWG/23/1352890, v1 Draft, 28 February 2023</a:t>
            </a:r>
            <a:endParaRPr lang="de-DE" sz="1000" b="0" baseline="0" dirty="0">
              <a:solidFill>
                <a:srgbClr val="00B5E2"/>
              </a:solidFill>
              <a:latin typeface="Bahnschrift Light" panose="020B0502040204020203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050" b="0" smtClean="0">
                <a:solidFill>
                  <a:srgbClr val="00B5E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pPr algn="r"/>
              <a:t>‹#›</a:t>
            </a:fld>
            <a:endParaRPr lang="en-GB" sz="1050" dirty="0"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76" r:id="rId2"/>
    <p:sldLayoutId id="2147487671" r:id="rId3"/>
    <p:sldLayoutId id="2147487710" r:id="rId4"/>
    <p:sldLayoutId id="2147487678" r:id="rId5"/>
    <p:sldLayoutId id="2147487677" r:id="rId6"/>
    <p:sldLayoutId id="2147487672" r:id="rId7"/>
    <p:sldLayoutId id="2147487679" r:id="rId8"/>
    <p:sldLayoutId id="2147487711" r:id="rId9"/>
  </p:sldLayoutIdLst>
  <p:transition/>
  <p:timing>
    <p:tnLst>
      <p:par>
        <p:cTn id="1" dur="indefinite" restart="never" nodeType="tmRoot"/>
      </p:par>
    </p:tnLst>
  </p:timing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0" spc="-100" baseline="0">
          <a:solidFill>
            <a:schemeClr val="bg1"/>
          </a:solidFill>
          <a:latin typeface="Bahnschrift SemiLight" panose="020B0502040204020203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gms-info.org/Agendas/GetWpFile.ashx?wid=4dbc1757-2442-47c9-8689-6020926a8ad9&amp;aid=a98d26c2-0664-4a2e-bc11-10a6923d340b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title="[DM_DOCNAME]"/>
          <p:cNvSpPr txBox="1"/>
          <p:nvPr/>
        </p:nvSpPr>
        <p:spPr>
          <a:xfrm>
            <a:off x="-1" y="1884152"/>
            <a:ext cx="5310909" cy="3441281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180000" rIns="288000" bIns="180000" rtlCol="0" anchor="t" anchorCtr="0">
            <a:spAutoFit/>
          </a:bodyPr>
          <a:lstStyle/>
          <a:p>
            <a:pPr algn="ctr">
              <a:defRPr/>
            </a:pPr>
            <a:r>
              <a:rPr lang="en-GB" sz="2800" b="0" spc="-100" dirty="0" smtClean="0">
                <a:solidFill>
                  <a:schemeClr val="tx1"/>
                </a:solidFill>
                <a:latin typeface="Bahnschrift SemiLight" panose="020B0502040204020203" pitchFamily="34" charset="0"/>
                <a:cs typeface="Calibri" panose="020F0502020204030204" pitchFamily="34" charset="0"/>
              </a:rPr>
              <a:t>Update on</a:t>
            </a:r>
            <a:br>
              <a:rPr lang="en-GB" sz="2800" b="0" spc="-100" dirty="0" smtClean="0">
                <a:solidFill>
                  <a:schemeClr val="tx1"/>
                </a:solidFill>
                <a:latin typeface="Bahnschrift SemiLight" panose="020B0502040204020203" pitchFamily="34" charset="0"/>
                <a:cs typeface="Calibri" panose="020F0502020204030204" pitchFamily="34" charset="0"/>
              </a:rPr>
            </a:br>
            <a:r>
              <a:rPr lang="en-GB" sz="2800" b="0" spc="-100" dirty="0" smtClean="0">
                <a:solidFill>
                  <a:schemeClr val="tx1"/>
                </a:solidFill>
                <a:latin typeface="Bahnschrift SemiLight" panose="020B0502040204020203" pitchFamily="34" charset="0"/>
                <a:cs typeface="Calibri" panose="020F0502020204030204" pitchFamily="34" charset="0"/>
              </a:rPr>
              <a:t>Instrument </a:t>
            </a:r>
            <a:r>
              <a:rPr lang="en-GB" sz="2800" b="0" spc="-100" dirty="0">
                <a:solidFill>
                  <a:schemeClr val="tx1"/>
                </a:solidFill>
                <a:latin typeface="Bahnschrift SemiLight" panose="020B0502040204020203" pitchFamily="34" charset="0"/>
                <a:cs typeface="Calibri" panose="020F0502020204030204" pitchFamily="34" charset="0"/>
              </a:rPr>
              <a:t>Specifications and </a:t>
            </a:r>
            <a:br>
              <a:rPr lang="en-GB" sz="2800" b="0" spc="-100" dirty="0">
                <a:solidFill>
                  <a:schemeClr val="tx1"/>
                </a:solidFill>
                <a:latin typeface="Bahnschrift SemiLight" panose="020B0502040204020203" pitchFamily="34" charset="0"/>
                <a:cs typeface="Calibri" panose="020F0502020204030204" pitchFamily="34" charset="0"/>
              </a:rPr>
            </a:br>
            <a:r>
              <a:rPr lang="en-GB" sz="2800" b="0" spc="-100" dirty="0">
                <a:solidFill>
                  <a:schemeClr val="tx1"/>
                </a:solidFill>
                <a:latin typeface="Bahnschrift SemiLight" panose="020B0502040204020203" pitchFamily="34" charset="0"/>
                <a:cs typeface="Calibri" panose="020F0502020204030204" pitchFamily="34" charset="0"/>
              </a:rPr>
              <a:t>Calibration </a:t>
            </a:r>
            <a:r>
              <a:rPr lang="en-GB" sz="2800" b="0" spc="-100" dirty="0" smtClean="0">
                <a:solidFill>
                  <a:schemeClr val="tx1"/>
                </a:solidFill>
                <a:latin typeface="Bahnschrift SemiLight" panose="020B0502040204020203" pitchFamily="34" charset="0"/>
                <a:cs typeface="Calibri" panose="020F0502020204030204" pitchFamily="34" charset="0"/>
              </a:rPr>
              <a:t>Information</a:t>
            </a:r>
            <a:r>
              <a:rPr lang="en-GB" sz="3200" b="0" spc="-100" dirty="0">
                <a:solidFill>
                  <a:schemeClr val="tx1"/>
                </a:solidFill>
                <a:latin typeface="Bahnschrift SemiLight" panose="020B0502040204020203" pitchFamily="34" charset="0"/>
                <a:cs typeface="Calibri" panose="020F0502020204030204" pitchFamily="34" charset="0"/>
              </a:rPr>
              <a:t/>
            </a:r>
            <a:br>
              <a:rPr lang="en-GB" sz="3200" b="0" spc="-100" dirty="0">
                <a:solidFill>
                  <a:schemeClr val="tx1"/>
                </a:solidFill>
                <a:latin typeface="Bahnschrift SemiLight" panose="020B0502040204020203" pitchFamily="34" charset="0"/>
                <a:cs typeface="Calibri" panose="020F0502020204030204" pitchFamily="34" charset="0"/>
              </a:rPr>
            </a:br>
            <a:r>
              <a:rPr lang="en-GB" sz="3200" b="0" spc="-100" dirty="0">
                <a:solidFill>
                  <a:schemeClr val="tx1"/>
                </a:solidFill>
                <a:latin typeface="Bahnschrift SemiLight" panose="020B0502040204020203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endParaRPr lang="en-GB" sz="1800" b="0" kern="0" dirty="0" smtClean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800" b="0" dirty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Presenter Name</a:t>
            </a:r>
          </a:p>
          <a:p>
            <a:pPr>
              <a:defRPr/>
            </a:pPr>
            <a:r>
              <a:rPr lang="en-GB" sz="1800" b="0" i="1" dirty="0" smtClean="0">
                <a:solidFill>
                  <a:schemeClr val="tx1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Calibri" panose="020F0502020204030204" pitchFamily="34" charset="0"/>
              </a:rPr>
              <a:t>Rob Roebeling</a:t>
            </a:r>
            <a:endParaRPr lang="en-GB" sz="1800" b="0" i="1" dirty="0">
              <a:solidFill>
                <a:schemeClr val="tx1"/>
              </a:solidFill>
              <a:latin typeface="Bahnschrift Light" panose="020B0502040204020203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1600" b="0" i="1" kern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400" b="0" i="1" dirty="0" smtClean="0">
                <a:solidFill>
                  <a:schemeClr val="tx1"/>
                </a:solidFill>
                <a:latin typeface="Bahnschrift Light" panose="020B0502040204020203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GSICS DATA WORKING GROUP, March 1</a:t>
            </a:r>
            <a:r>
              <a:rPr lang="en-GB" sz="1400" b="0" i="1" baseline="30000" dirty="0" smtClean="0">
                <a:solidFill>
                  <a:schemeClr val="tx1"/>
                </a:solidFill>
                <a:latin typeface="Bahnschrift Light" panose="020B0502040204020203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st</a:t>
            </a:r>
            <a:r>
              <a:rPr lang="en-GB" sz="1400" b="0" i="1" dirty="0" smtClean="0">
                <a:solidFill>
                  <a:schemeClr val="tx1"/>
                </a:solidFill>
                <a:latin typeface="Bahnschrift Light" panose="020B0502040204020203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 2023</a:t>
            </a:r>
            <a:endParaRPr lang="en-GB" sz="1400" b="0" i="1" dirty="0">
              <a:solidFill>
                <a:schemeClr val="tx1"/>
              </a:solidFill>
              <a:latin typeface="Bahnschrift Light" panose="020B0502040204020203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005897"/>
            <a:ext cx="5867400" cy="568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055802" y="1"/>
            <a:ext cx="10980623" cy="89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>
            <a:lvl1pPr marL="220791" algn="l" rtl="0" eaLnBrk="1" fontAlgn="base" hangingPunct="1">
              <a:spcBef>
                <a:spcPct val="0"/>
              </a:spcBef>
              <a:spcAft>
                <a:spcPct val="0"/>
              </a:spcAft>
              <a:defRPr sz="3200" b="0" spc="-100" baseline="0">
                <a:solidFill>
                  <a:schemeClr val="bg1"/>
                </a:solidFill>
                <a:latin typeface="Bahnschrift SemiLight" panose="020B0502040204020203" pitchFamily="34" charset="0"/>
                <a:ea typeface="+mj-ea"/>
                <a:cs typeface="Arial" pitchFamily="34" charset="0"/>
              </a:defRPr>
            </a:lvl1pPr>
            <a:lvl2pPr marL="220791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220791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220791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20791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562722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Century Gothic" pitchFamily="34" charset="0"/>
              </a:defRPr>
            </a:lvl6pPr>
            <a:lvl7pPr marL="1125444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Century Gothic" pitchFamily="34" charset="0"/>
              </a:defRPr>
            </a:lvl7pPr>
            <a:lvl8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Century Gothic" pitchFamily="34" charset="0"/>
              </a:defRPr>
            </a:lvl8pPr>
            <a:lvl9pPr marL="2250887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en-GB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WMO-OSCAR</a:t>
            </a:r>
            <a:br>
              <a:rPr lang="en-GB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180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Proposed link - one Instrument Landing Pages for multiple satellites</a:t>
            </a:r>
            <a:endParaRPr lang="en-GB" kern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33079" y="1016000"/>
            <a:ext cx="2315291" cy="565608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66913" y="5236029"/>
            <a:ext cx="6400801" cy="677867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97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899" y="1013313"/>
            <a:ext cx="5980083" cy="561657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055802" y="1"/>
            <a:ext cx="10980623" cy="89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 fontScale="92500"/>
          </a:bodyPr>
          <a:lstStyle>
            <a:lvl1pPr marL="220791" algn="l" rtl="0" eaLnBrk="1" fontAlgn="base" hangingPunct="1">
              <a:spcBef>
                <a:spcPct val="0"/>
              </a:spcBef>
              <a:spcAft>
                <a:spcPct val="0"/>
              </a:spcAft>
              <a:defRPr sz="3200" b="0" spc="-100" baseline="0">
                <a:solidFill>
                  <a:schemeClr val="bg1"/>
                </a:solidFill>
                <a:latin typeface="Bahnschrift SemiLight" panose="020B0502040204020203" pitchFamily="34" charset="0"/>
                <a:ea typeface="+mj-ea"/>
                <a:cs typeface="Arial" pitchFamily="34" charset="0"/>
              </a:defRPr>
            </a:lvl1pPr>
            <a:lvl2pPr marL="220791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220791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220791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20791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562722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Century Gothic" pitchFamily="34" charset="0"/>
              </a:defRPr>
            </a:lvl6pPr>
            <a:lvl7pPr marL="1125444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Century Gothic" pitchFamily="34" charset="0"/>
              </a:defRPr>
            </a:lvl7pPr>
            <a:lvl8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Century Gothic" pitchFamily="34" charset="0"/>
              </a:defRPr>
            </a:lvl8pPr>
            <a:lvl9pPr marL="2250887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en-GB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Example (</a:t>
            </a:r>
            <a:r>
              <a:rPr lang="en-GB" b="1" u="sng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one</a:t>
            </a:r>
            <a:r>
              <a:rPr lang="en-GB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Instrument Landing Page for </a:t>
            </a:r>
            <a:r>
              <a:rPr lang="en-GB" b="1" u="sng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multiple satellites</a:t>
            </a:r>
            <a:r>
              <a:rPr lang="en-GB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br>
              <a:rPr lang="en-GB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180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GOME-2 Landing Pages for </a:t>
            </a:r>
            <a:r>
              <a:rPr lang="en-GB" sz="1800" kern="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Metop</a:t>
            </a:r>
            <a:r>
              <a:rPr lang="en-GB" sz="1800" kern="0" dirty="0">
                <a:solidFill>
                  <a:schemeClr val="tx1"/>
                </a:solidFill>
                <a:latin typeface="Century Gothic" panose="020B0502020202020204" pitchFamily="34" charset="0"/>
              </a:rPr>
              <a:t>-A (https://www.eumetsat.int/gome-2-instrument-status-calibration) </a:t>
            </a:r>
            <a:endParaRPr lang="en-GB" kern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80" y="1536690"/>
            <a:ext cx="5783089" cy="19597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028700" y="2185620"/>
            <a:ext cx="4879731" cy="311394"/>
          </a:xfrm>
          <a:prstGeom prst="rect">
            <a:avLst/>
          </a:prstGeom>
          <a:solidFill>
            <a:schemeClr val="tx1">
              <a:lumMod val="85000"/>
              <a:alpha val="30000"/>
            </a:schemeClr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50000"/>
              </a:spcBef>
            </a:pPr>
            <a:endParaRPr lang="en-GB"/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1019908" y="1016000"/>
            <a:ext cx="5055577" cy="1146908"/>
          </a:xfrm>
          <a:prstGeom prst="lin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3" name="Group 22"/>
          <p:cNvGrpSpPr/>
          <p:nvPr/>
        </p:nvGrpSpPr>
        <p:grpSpPr>
          <a:xfrm>
            <a:off x="1025525" y="1050069"/>
            <a:ext cx="10981958" cy="5543062"/>
            <a:chOff x="1025525" y="1050069"/>
            <a:chExt cx="10981958" cy="5543062"/>
          </a:xfrm>
        </p:grpSpPr>
        <p:sp>
          <p:nvSpPr>
            <p:cNvPr id="6" name="Rectangle 5"/>
            <p:cNvSpPr/>
            <p:nvPr/>
          </p:nvSpPr>
          <p:spPr bwMode="auto">
            <a:xfrm>
              <a:off x="6084398" y="1050069"/>
              <a:ext cx="5923085" cy="5543062"/>
            </a:xfrm>
            <a:prstGeom prst="rect">
              <a:avLst/>
            </a:prstGeom>
            <a:solidFill>
              <a:schemeClr val="tx1">
                <a:lumMod val="85000"/>
                <a:alpha val="31000"/>
              </a:schemeClr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50000"/>
                </a:spcBef>
              </a:pPr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V="1">
              <a:off x="1025525" y="1052736"/>
              <a:ext cx="5070475" cy="1125314"/>
            </a:xfrm>
            <a:prstGeom prst="line">
              <a:avLst/>
            </a:prstGeom>
            <a:solidFill>
              <a:schemeClr val="bg2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1038225" y="2495550"/>
              <a:ext cx="5048897" cy="4094640"/>
            </a:xfrm>
            <a:prstGeom prst="line">
              <a:avLst/>
            </a:prstGeom>
            <a:solidFill>
              <a:schemeClr val="bg2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" name="Rounded Rectangle 10"/>
          <p:cNvSpPr/>
          <p:nvPr/>
        </p:nvSpPr>
        <p:spPr bwMode="auto">
          <a:xfrm>
            <a:off x="155575" y="2587626"/>
            <a:ext cx="11899106" cy="2257424"/>
          </a:xfrm>
          <a:prstGeom prst="roundRect">
            <a:avLst/>
          </a:prstGeom>
          <a:gradFill rotWithShape="1">
            <a:gsLst>
              <a:gs pos="0">
                <a:srgbClr val="5B9BD5">
                  <a:lumMod val="60000"/>
                  <a:lumOff val="40000"/>
                </a:srgbClr>
              </a:gs>
              <a:gs pos="35000">
                <a:srgbClr val="5B9BD5">
                  <a:lumMod val="40000"/>
                  <a:lumOff val="60000"/>
                </a:srgbClr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16200000" scaled="1"/>
          </a:gradFill>
          <a:ln w="9525" cap="flat" cmpd="sng" algn="ctr">
            <a:solidFill>
              <a:srgbClr val="27998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2569">
                    <a:lumMod val="50000"/>
                  </a:srgbClr>
                </a:solidFill>
                <a:effectLst/>
                <a:uLnTx/>
                <a:uFillTx/>
                <a:latin typeface="Dosis" panose="02010303020202060003" pitchFamily="2" charset="0"/>
              </a:rPr>
              <a:t>Summary </a:t>
            </a:r>
            <a:r>
              <a:rPr lang="en-GB" sz="2000" kern="0" dirty="0">
                <a:solidFill>
                  <a:srgbClr val="002569">
                    <a:lumMod val="50000"/>
                  </a:srgbClr>
                </a:solidFill>
                <a:latin typeface="Dosis" panose="02010303020202060003" pitchFamily="2" charset="0"/>
              </a:rPr>
              <a:t>proposed linking @WMO-OSCAR</a:t>
            </a:r>
            <a:endParaRPr kumimoji="0" lang="en-GB" sz="2000" i="0" u="none" strike="noStrike" kern="0" cap="none" spc="0" normalizeH="0" baseline="0" noProof="0" dirty="0" smtClean="0">
              <a:ln>
                <a:noFill/>
              </a:ln>
              <a:solidFill>
                <a:srgbClr val="002569">
                  <a:lumMod val="50000"/>
                </a:srgbClr>
              </a:solidFill>
              <a:effectLst/>
              <a:uLnTx/>
              <a:uFillTx/>
              <a:latin typeface="Dosis" panose="02010303020202060003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b="0" kern="0" dirty="0">
                <a:solidFill>
                  <a:srgbClr val="002569">
                    <a:lumMod val="50000"/>
                  </a:srgbClr>
                </a:solidFill>
                <a:latin typeface="Dosis" panose="02010303020202060003" pitchFamily="2" charset="0"/>
                <a:ea typeface="Roboto" panose="02000000000000000000" pitchFamily="2" charset="0"/>
              </a:rPr>
              <a:t>Landing Page link appears on WMO-OSCAR -&gt; “Space-based Capacities” -&gt; “Instruments”</a:t>
            </a:r>
            <a:endParaRPr lang="en-GB" sz="2000" b="0" kern="0" dirty="0" smtClean="0">
              <a:solidFill>
                <a:srgbClr val="002569">
                  <a:lumMod val="50000"/>
                </a:srgbClr>
              </a:solidFill>
              <a:latin typeface="Dosis" panose="02010303020202060003" pitchFamily="2" charset="0"/>
              <a:ea typeface="Roboto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b="0" kern="0" dirty="0" smtClean="0">
                <a:solidFill>
                  <a:srgbClr val="002569">
                    <a:lumMod val="50000"/>
                  </a:srgbClr>
                </a:solidFill>
                <a:latin typeface="Dosis" panose="02010303020202060003" pitchFamily="2" charset="0"/>
                <a:ea typeface="Roboto" panose="02000000000000000000" pitchFamily="2" charset="0"/>
              </a:rPr>
              <a:t>Landing </a:t>
            </a:r>
            <a:r>
              <a:rPr lang="en-GB" sz="2000" b="0" kern="0" dirty="0">
                <a:solidFill>
                  <a:srgbClr val="002569">
                    <a:lumMod val="50000"/>
                  </a:srgbClr>
                </a:solidFill>
                <a:latin typeface="Dosis" panose="02010303020202060003" pitchFamily="2" charset="0"/>
                <a:ea typeface="Roboto" panose="02000000000000000000" pitchFamily="2" charset="0"/>
              </a:rPr>
              <a:t>Page links appear  more prominent on </a:t>
            </a:r>
            <a:r>
              <a:rPr lang="en-GB" sz="2000" b="0" kern="0" dirty="0" smtClean="0">
                <a:solidFill>
                  <a:srgbClr val="002569">
                    <a:lumMod val="50000"/>
                  </a:srgbClr>
                </a:solidFill>
                <a:latin typeface="Dosis" panose="02010303020202060003" pitchFamily="2" charset="0"/>
                <a:ea typeface="Roboto" panose="02000000000000000000" pitchFamily="2" charset="0"/>
              </a:rPr>
              <a:t>WMO-OSCAR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b="0" kern="0" dirty="0" smtClean="0">
                <a:solidFill>
                  <a:srgbClr val="002569">
                    <a:lumMod val="50000"/>
                  </a:srgbClr>
                </a:solidFill>
                <a:latin typeface="Dosis" panose="02010303020202060003" pitchFamily="2" charset="0"/>
                <a:ea typeface="Roboto" panose="02000000000000000000" pitchFamily="2" charset="0"/>
              </a:rPr>
              <a:t>CGMS-Operators </a:t>
            </a:r>
            <a:r>
              <a:rPr lang="en-GB" sz="2000" b="0" kern="0" dirty="0">
                <a:solidFill>
                  <a:srgbClr val="002569">
                    <a:lumMod val="50000"/>
                  </a:srgbClr>
                </a:solidFill>
                <a:latin typeface="Dosis" panose="02010303020202060003" pitchFamily="2" charset="0"/>
                <a:ea typeface="Roboto" panose="02000000000000000000" pitchFamily="2" charset="0"/>
              </a:rPr>
              <a:t>are asked to provide one </a:t>
            </a:r>
            <a:r>
              <a:rPr lang="en-GB" sz="2000" b="0" kern="0" dirty="0" smtClean="0">
                <a:solidFill>
                  <a:srgbClr val="002569">
                    <a:lumMod val="50000"/>
                  </a:srgbClr>
                </a:solidFill>
                <a:latin typeface="Dosis" panose="02010303020202060003" pitchFamily="2" charset="0"/>
                <a:ea typeface="Roboto" panose="02000000000000000000" pitchFamily="2" charset="0"/>
              </a:rPr>
              <a:t>Landing Page per instrument for multiple satellites</a:t>
            </a:r>
            <a:br>
              <a:rPr lang="en-GB" sz="2000" b="0" kern="0" dirty="0" smtClean="0">
                <a:solidFill>
                  <a:srgbClr val="002569">
                    <a:lumMod val="50000"/>
                  </a:srgbClr>
                </a:solidFill>
                <a:latin typeface="Dosis" panose="02010303020202060003" pitchFamily="2" charset="0"/>
                <a:ea typeface="Roboto" panose="02000000000000000000" pitchFamily="2" charset="0"/>
              </a:rPr>
            </a:br>
            <a:r>
              <a:rPr lang="en-GB" sz="2000" b="0" i="1" kern="0" dirty="0" smtClean="0">
                <a:solidFill>
                  <a:srgbClr val="002569">
                    <a:lumMod val="50000"/>
                  </a:srgbClr>
                </a:solidFill>
                <a:latin typeface="Dosis" panose="02010303020202060003" pitchFamily="2" charset="0"/>
                <a:ea typeface="Roboto" panose="02000000000000000000" pitchFamily="2" charset="0"/>
              </a:rPr>
              <a:t>Note, this is already the case for most Landing pages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b="0" kern="0" dirty="0">
              <a:solidFill>
                <a:srgbClr val="002569">
                  <a:lumMod val="50000"/>
                </a:srgbClr>
              </a:solidFill>
              <a:latin typeface="Dosis" panose="02010303020202060003" pitchFamily="2" charset="0"/>
              <a:ea typeface="Roboto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b="0" kern="0" dirty="0">
              <a:solidFill>
                <a:srgbClr val="002569">
                  <a:lumMod val="50000"/>
                </a:srgbClr>
              </a:solidFill>
              <a:latin typeface="Dosis" panose="02010303020202060003" pitchFamily="2" charset="0"/>
              <a:ea typeface="Roboto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2569">
                  <a:lumMod val="50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3564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>
          <a:xfrm>
            <a:off x="0" y="1139825"/>
            <a:ext cx="11628438" cy="5262563"/>
          </a:xfrm>
        </p:spPr>
        <p:txBody>
          <a:bodyPr/>
          <a:lstStyle/>
          <a:p>
            <a:pPr marL="250825" indent="-250825" algn="ctr">
              <a:spcBef>
                <a:spcPct val="0"/>
              </a:spcBef>
            </a:pPr>
            <a:endParaRPr lang="en-GB" altLang="en-US" sz="4000" dirty="0">
              <a:latin typeface="Tahoma" panose="020B0604030504040204" pitchFamily="34" charset="0"/>
            </a:endParaRPr>
          </a:p>
          <a:p>
            <a:pPr marL="250825" indent="-250825" algn="ctr">
              <a:spcBef>
                <a:spcPct val="0"/>
              </a:spcBef>
              <a:buNone/>
            </a:pPr>
            <a:r>
              <a:rPr lang="en-GB" altLang="en-US" sz="4000" dirty="0">
                <a:latin typeface="Tahoma" panose="020B0604030504040204" pitchFamily="34" charset="0"/>
              </a:rPr>
              <a:t> </a:t>
            </a:r>
          </a:p>
          <a:p>
            <a:pPr marL="250825" indent="-250825" algn="ctr">
              <a:spcBef>
                <a:spcPct val="0"/>
              </a:spcBef>
              <a:buNone/>
            </a:pPr>
            <a:r>
              <a:rPr lang="en-IE" altLang="en-US" sz="2800" dirty="0" smtClean="0">
                <a:latin typeface="Tahoma" panose="020B0604030504040204" pitchFamily="34" charset="0"/>
              </a:rPr>
              <a:t>Discussion</a:t>
            </a:r>
            <a:endParaRPr lang="en-GB" altLang="en-US" b="0" i="1" dirty="0" smtClean="0">
              <a:latin typeface="Tahoma" panose="020B0604030504040204" pitchFamily="34" charset="0"/>
            </a:endParaRPr>
          </a:p>
          <a:p>
            <a:pPr marL="250825" indent="-250825" algn="ctr">
              <a:spcBef>
                <a:spcPct val="0"/>
              </a:spcBef>
              <a:buNone/>
            </a:pPr>
            <a:endParaRPr lang="en-GB" altLang="en-US" b="0" i="1" dirty="0" smtClean="0">
              <a:latin typeface="Tahoma" panose="020B0604030504040204" pitchFamily="34" charset="0"/>
            </a:endParaRPr>
          </a:p>
          <a:p>
            <a:pPr marL="250825" indent="-250825" algn="ctr">
              <a:spcBef>
                <a:spcPct val="0"/>
              </a:spcBef>
              <a:buNone/>
            </a:pPr>
            <a:endParaRPr lang="en-GB" altLang="en-US" b="0" i="1" dirty="0" smtClean="0">
              <a:latin typeface="Tahoma" panose="020B0604030504040204" pitchFamily="34" charset="0"/>
            </a:endParaRPr>
          </a:p>
          <a:p>
            <a:pPr marL="250825" indent="-250825" algn="ctr">
              <a:spcBef>
                <a:spcPct val="0"/>
              </a:spcBef>
              <a:buNone/>
            </a:pPr>
            <a:endParaRPr lang="en-GB" altLang="en-US" b="0" i="1" dirty="0" smtClean="0">
              <a:latin typeface="Tahoma" panose="020B0604030504040204" pitchFamily="34" charset="0"/>
            </a:endParaRPr>
          </a:p>
          <a:p>
            <a:pPr marL="250825" indent="-250825" algn="ctr">
              <a:spcBef>
                <a:spcPct val="0"/>
              </a:spcBef>
              <a:buNone/>
            </a:pPr>
            <a:endParaRPr lang="en-GB" altLang="en-US" b="0" i="1" dirty="0" smtClean="0">
              <a:latin typeface="Tahoma" panose="020B0604030504040204" pitchFamily="34" charset="0"/>
            </a:endParaRPr>
          </a:p>
          <a:p>
            <a:pPr marL="250825" indent="-250825" algn="ctr">
              <a:spcBef>
                <a:spcPct val="0"/>
              </a:spcBef>
              <a:buNone/>
            </a:pPr>
            <a:endParaRPr lang="en-GB" altLang="en-US" b="0" i="1" dirty="0" smtClean="0">
              <a:latin typeface="Tahoma" panose="020B0604030504040204" pitchFamily="34" charset="0"/>
            </a:endParaRPr>
          </a:p>
          <a:p>
            <a:pPr marL="250825" indent="-250825" algn="ctr">
              <a:spcBef>
                <a:spcPct val="0"/>
              </a:spcBef>
              <a:buNone/>
            </a:pPr>
            <a:endParaRPr lang="en-GB" altLang="en-US" b="0" i="1" dirty="0" smtClean="0">
              <a:latin typeface="Tahoma" panose="020B0604030504040204" pitchFamily="34" charset="0"/>
            </a:endParaRPr>
          </a:p>
          <a:p>
            <a:pPr marL="250825" indent="-250825" algn="ctr">
              <a:spcBef>
                <a:spcPct val="0"/>
              </a:spcBef>
              <a:buNone/>
            </a:pPr>
            <a:endParaRPr lang="en-GB" altLang="en-US" b="0" i="1" dirty="0" smtClean="0">
              <a:latin typeface="Tahoma" panose="020B060403050404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92480" y="1"/>
            <a:ext cx="11399520" cy="64007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790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 idx="4294967295"/>
          </p:nvPr>
        </p:nvSpPr>
        <p:spPr>
          <a:xfrm>
            <a:off x="1021278" y="1"/>
            <a:ext cx="11015147" cy="878773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Discussion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55575" y="1016000"/>
            <a:ext cx="11627339" cy="56165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 smtClean="0"/>
              <a:t>Are there any changes of representatives of CGMS Task-Team?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 smtClean="0"/>
              <a:t>What CGMS satellite operators shall, at least, be still added </a:t>
            </a:r>
            <a:r>
              <a:rPr lang="en-GB" sz="2800" dirty="0"/>
              <a:t>to the CGMS </a:t>
            </a:r>
            <a:r>
              <a:rPr lang="en-GB" sz="2800" dirty="0" smtClean="0"/>
              <a:t>Task-Team? (</a:t>
            </a:r>
            <a:r>
              <a:rPr lang="en-GB" sz="2800" i="1" dirty="0" smtClean="0"/>
              <a:t>taking their </a:t>
            </a:r>
            <a:r>
              <a:rPr lang="en-GB" sz="2800" i="1" dirty="0"/>
              <a:t>weight in </a:t>
            </a:r>
            <a:r>
              <a:rPr lang="en-GB" sz="2800" i="1" dirty="0" smtClean="0"/>
              <a:t>WMO-OSCAR as starting point</a:t>
            </a:r>
            <a:r>
              <a:rPr lang="en-GB" sz="2800" dirty="0" smtClean="0"/>
              <a:t>)</a:t>
            </a:r>
            <a:endParaRPr lang="en-GB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 smtClean="0"/>
              <a:t>How to achieve more members </a:t>
            </a:r>
            <a:r>
              <a:rPr lang="en-GB" sz="2800" dirty="0"/>
              <a:t>of the CGMS </a:t>
            </a:r>
            <a:r>
              <a:rPr lang="en-GB" sz="2800" dirty="0" smtClean="0"/>
              <a:t>Task-Team: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p</a:t>
            </a:r>
            <a:r>
              <a:rPr lang="en-GB" sz="2400" dirty="0" smtClean="0"/>
              <a:t>roviding an annual check/update of their Landing Pages?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i</a:t>
            </a:r>
            <a:r>
              <a:rPr lang="en-GB" sz="2400" dirty="0" smtClean="0"/>
              <a:t>mplementing the CGMS Landing Page concept?</a:t>
            </a:r>
            <a:endParaRPr lang="en-GB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 smtClean="0"/>
              <a:t>What role can the GSICS play in moving towards using common standards and nomenclature?</a:t>
            </a:r>
          </a:p>
        </p:txBody>
      </p:sp>
    </p:spTree>
    <p:extLst>
      <p:ext uri="{BB962C8B-B14F-4D97-AF65-F5344CB8AC3E}">
        <p14:creationId xmlns:p14="http://schemas.microsoft.com/office/powerpoint/2010/main" val="2314081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419" y="1016000"/>
            <a:ext cx="7573026" cy="5469799"/>
          </a:xfrm>
          <a:prstGeom prst="rect">
            <a:avLst/>
          </a:prstGeom>
        </p:spPr>
      </p:pic>
      <p:sp>
        <p:nvSpPr>
          <p:cNvPr id="4" name="Title 14"/>
          <p:cNvSpPr txBox="1">
            <a:spLocks/>
          </p:cNvSpPr>
          <p:nvPr/>
        </p:nvSpPr>
        <p:spPr bwMode="auto">
          <a:xfrm>
            <a:off x="1021278" y="1"/>
            <a:ext cx="11015147" cy="87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marL="220791" algn="l" rtl="0" eaLnBrk="1" fontAlgn="base" hangingPunct="1">
              <a:spcBef>
                <a:spcPct val="0"/>
              </a:spcBef>
              <a:spcAft>
                <a:spcPct val="0"/>
              </a:spcAft>
              <a:defRPr sz="3200" b="0" spc="-100" baseline="0">
                <a:solidFill>
                  <a:schemeClr val="bg1"/>
                </a:solidFill>
                <a:latin typeface="Bahnschrift SemiLight" panose="020B0502040204020203" pitchFamily="34" charset="0"/>
                <a:ea typeface="+mj-ea"/>
                <a:cs typeface="Arial" pitchFamily="34" charset="0"/>
              </a:defRPr>
            </a:lvl1pPr>
            <a:lvl2pPr marL="220791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220791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220791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20791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562722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Century Gothic" pitchFamily="34" charset="0"/>
              </a:defRPr>
            </a:lvl6pPr>
            <a:lvl7pPr marL="1125444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Century Gothic" pitchFamily="34" charset="0"/>
              </a:defRPr>
            </a:lvl7pPr>
            <a:lvl8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Century Gothic" pitchFamily="34" charset="0"/>
              </a:defRPr>
            </a:lvl8pPr>
            <a:lvl9pPr marL="2250887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en-GB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Discussion – Desired integrated concept on Instrument and Calibration Database</a:t>
            </a:r>
            <a:endParaRPr lang="en-GB" kern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63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/>
          <a:p>
            <a:pPr marL="0" indent="0">
              <a:buNone/>
            </a:pPr>
            <a:r>
              <a:rPr lang="en-GB" sz="2800" dirty="0" smtClean="0">
                <a:latin typeface="Bahnschrift SemiLight" panose="020B0502040204020203" pitchFamily="34" charset="0"/>
              </a:rPr>
              <a:t>Thank you!</a:t>
            </a:r>
          </a:p>
          <a:p>
            <a:pPr marL="0" indent="0">
              <a:buNone/>
            </a:pPr>
            <a:r>
              <a:rPr lang="en-GB" sz="2000" dirty="0" smtClean="0">
                <a:latin typeface="Bahnschrift Light" panose="020B0502040204020203" pitchFamily="34" charset="0"/>
                <a:ea typeface="Roboto Light" panose="02000000000000000000" pitchFamily="2" charset="0"/>
              </a:rPr>
              <a:t>Questions are welcome.</a:t>
            </a:r>
          </a:p>
        </p:txBody>
      </p:sp>
    </p:spTree>
    <p:extLst>
      <p:ext uri="{BB962C8B-B14F-4D97-AF65-F5344CB8AC3E}">
        <p14:creationId xmlns:p14="http://schemas.microsoft.com/office/powerpoint/2010/main" val="1881492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1200" spc="-1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Agenda</a:t>
            </a:r>
            <a:endParaRPr lang="en-GB" kern="1200" spc="-1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>
                <a:latin typeface="Bahnschrift SemiLight" panose="020B0502040204020203" pitchFamily="34" charset="0"/>
              </a:rPr>
              <a:t>CGMS landing page action</a:t>
            </a:r>
          </a:p>
          <a:p>
            <a:pPr marL="0" indent="0">
              <a:buNone/>
            </a:pPr>
            <a:r>
              <a:rPr lang="en-GB" sz="2000" dirty="0" smtClean="0">
                <a:latin typeface="Bahnschrift Light" panose="020B0502040204020203" pitchFamily="34" charset="0"/>
                <a:ea typeface="Roboto Light" panose="02000000000000000000" pitchFamily="2" charset="0"/>
              </a:rPr>
              <a:t>Short description for first agenda point.</a:t>
            </a:r>
          </a:p>
          <a:p>
            <a:pPr marL="0" indent="0">
              <a:buNone/>
            </a:pPr>
            <a:endParaRPr lang="en-GB" sz="2000" dirty="0" smtClean="0">
              <a:latin typeface="Bahnschrift Light" panose="020B0502040204020203" pitchFamily="34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Bahnschrift SemiLight" panose="020B0502040204020203" pitchFamily="34" charset="0"/>
              </a:rPr>
              <a:t>Status</a:t>
            </a:r>
            <a:endParaRPr lang="en-GB" sz="2800" dirty="0">
              <a:latin typeface="Bahnschrift SemiLight" panose="020B0502040204020203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Bahnschrift Light" panose="020B0502040204020203" pitchFamily="34" charset="0"/>
                <a:ea typeface="Roboto Light" panose="02000000000000000000" pitchFamily="2" charset="0"/>
              </a:rPr>
              <a:t>Short description for </a:t>
            </a:r>
            <a:r>
              <a:rPr lang="en-GB" sz="2000" dirty="0" smtClean="0">
                <a:latin typeface="Bahnschrift Light" panose="020B0502040204020203" pitchFamily="34" charset="0"/>
                <a:ea typeface="Roboto Light" panose="02000000000000000000" pitchFamily="2" charset="0"/>
              </a:rPr>
              <a:t>second </a:t>
            </a:r>
            <a:r>
              <a:rPr lang="en-GB" sz="2000" dirty="0">
                <a:latin typeface="Bahnschrift Light" panose="020B0502040204020203" pitchFamily="34" charset="0"/>
                <a:ea typeface="Roboto Light" panose="02000000000000000000" pitchFamily="2" charset="0"/>
              </a:rPr>
              <a:t>agenda point</a:t>
            </a:r>
            <a:r>
              <a:rPr lang="en-GB" sz="2000" dirty="0" smtClean="0">
                <a:latin typeface="Bahnschrift Light" panose="020B0502040204020203" pitchFamily="34" charset="0"/>
                <a:ea typeface="Roboto Light" panose="02000000000000000000" pitchFamily="2" charset="0"/>
              </a:rPr>
              <a:t>.</a:t>
            </a:r>
          </a:p>
          <a:p>
            <a:pPr marL="0" indent="0">
              <a:buNone/>
            </a:pPr>
            <a:endParaRPr lang="en-GB" sz="2000" dirty="0">
              <a:latin typeface="Bahnschrift Light" panose="020B0502040204020203" pitchFamily="34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Bahnschrift SemiLight" panose="020B0502040204020203" pitchFamily="34" charset="0"/>
              </a:rPr>
              <a:t>Proposed updates</a:t>
            </a:r>
            <a:endParaRPr lang="en-GB" sz="2800" dirty="0">
              <a:latin typeface="Bahnschrift SemiLight" panose="020B0502040204020203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Bahnschrift Light" panose="020B0502040204020203" pitchFamily="34" charset="0"/>
                <a:ea typeface="Roboto Light" panose="02000000000000000000" pitchFamily="2" charset="0"/>
              </a:rPr>
              <a:t>Short description for </a:t>
            </a:r>
            <a:r>
              <a:rPr lang="en-GB" sz="2000" dirty="0" smtClean="0">
                <a:latin typeface="Bahnschrift Light" panose="020B0502040204020203" pitchFamily="34" charset="0"/>
                <a:ea typeface="Roboto Light" panose="02000000000000000000" pitchFamily="2" charset="0"/>
              </a:rPr>
              <a:t>third </a:t>
            </a:r>
            <a:r>
              <a:rPr lang="en-GB" sz="2000" dirty="0">
                <a:latin typeface="Bahnschrift Light" panose="020B0502040204020203" pitchFamily="34" charset="0"/>
                <a:ea typeface="Roboto Light" panose="02000000000000000000" pitchFamily="2" charset="0"/>
              </a:rPr>
              <a:t>agenda point.</a:t>
            </a:r>
          </a:p>
          <a:p>
            <a:pPr marL="0" indent="0">
              <a:buNone/>
            </a:pPr>
            <a:endParaRPr lang="en-GB" sz="2000" dirty="0">
              <a:latin typeface="Bahnschrift Light" panose="020B0502040204020203" pitchFamily="34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endParaRPr lang="en-GB" sz="2000" dirty="0">
              <a:latin typeface="Bahnschrift Light" panose="020B0502040204020203" pitchFamily="34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69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4294967295"/>
          </p:nvPr>
        </p:nvSpPr>
        <p:spPr>
          <a:xfrm>
            <a:off x="155576" y="975945"/>
            <a:ext cx="11880850" cy="5116879"/>
          </a:xfrm>
        </p:spPr>
        <p:txBody>
          <a:bodyPr rtlCol="0" anchor="ctr"/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GB" sz="3600" dirty="0" smtClean="0">
                <a:ea typeface="+mj-ea"/>
              </a:rPr>
              <a:t>CGMS Landing Page action</a:t>
            </a:r>
            <a:endParaRPr lang="en-GB" sz="36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74144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1046374" y="0"/>
            <a:ext cx="10834475" cy="8540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marL="179388"/>
            <a:r>
              <a:rPr lang="en-GB" alt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Proposed Actions to GSICS</a:t>
            </a:r>
            <a:br>
              <a:rPr lang="en-GB" altLang="en-US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alt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From CGMS White Paper: CGMS-45-EUM-WP-33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155574" y="1016001"/>
            <a:ext cx="11472863" cy="5386388"/>
          </a:xfrm>
        </p:spPr>
        <p:txBody>
          <a:bodyPr>
            <a:normAutofit/>
          </a:bodyPr>
          <a:lstStyle/>
          <a:p>
            <a:pPr marL="0" lvl="1" indent="0" fontAlgn="auto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altLang="zh-CN" sz="2000" dirty="0" smtClean="0">
                <a:cs typeface="Arial" charset="0"/>
              </a:rPr>
              <a:t>The CGMS White Paper recommends to </a:t>
            </a:r>
            <a:r>
              <a:rPr lang="en-GB" altLang="zh-CN" sz="2000" dirty="0">
                <a:cs typeface="Arial" charset="0"/>
              </a:rPr>
              <a:t>CGMS </a:t>
            </a:r>
            <a:r>
              <a:rPr lang="en-GB" sz="2000" dirty="0">
                <a:cs typeface="Arial" charset="0"/>
              </a:rPr>
              <a:t>Satellite </a:t>
            </a:r>
            <a:r>
              <a:rPr lang="en-GB" sz="2000" dirty="0" smtClean="0">
                <a:cs typeface="Arial" charset="0"/>
              </a:rPr>
              <a:t>Operators:</a:t>
            </a:r>
            <a:endParaRPr lang="en-GB" altLang="zh-CN" sz="2000" dirty="0">
              <a:cs typeface="Arial" charset="0"/>
            </a:endParaRPr>
          </a:p>
          <a:p>
            <a:pPr marL="182563" lvl="1" indent="-182563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000" dirty="0" smtClean="0">
                <a:cs typeface="Arial" charset="0"/>
              </a:rPr>
              <a:t>T</a:t>
            </a:r>
            <a:r>
              <a:rPr lang="en-GB" altLang="zh-CN" sz="2000" dirty="0" smtClean="0">
                <a:cs typeface="Arial" charset="0"/>
              </a:rPr>
              <a:t>o create </a:t>
            </a:r>
            <a:r>
              <a:rPr lang="en-GB" altLang="zh-CN" sz="2000" dirty="0">
                <a:cs typeface="Arial" charset="0"/>
              </a:rPr>
              <a:t>and maintain,  for their </a:t>
            </a:r>
            <a:r>
              <a:rPr lang="en-GB" altLang="zh-CN" sz="2000" dirty="0" smtClean="0">
                <a:cs typeface="Arial" charset="0"/>
              </a:rPr>
              <a:t>instruments, a set of stable </a:t>
            </a:r>
            <a:r>
              <a:rPr lang="en-GB" altLang="zh-CN" sz="2000" i="1" dirty="0" smtClean="0">
                <a:cs typeface="Arial" charset="0"/>
              </a:rPr>
              <a:t>Satellites/Instruments </a:t>
            </a:r>
            <a:r>
              <a:rPr lang="en-GB" altLang="zh-CN" sz="2000" i="1" dirty="0">
                <a:cs typeface="Arial" charset="0"/>
              </a:rPr>
              <a:t>Landing Pages </a:t>
            </a:r>
            <a:endParaRPr lang="en-GB" altLang="zh-CN" sz="2000" dirty="0" smtClean="0">
              <a:cs typeface="Arial" charset="0"/>
            </a:endParaRPr>
          </a:p>
          <a:p>
            <a:pPr marL="182563" lvl="1" indent="-182563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GB" altLang="zh-CN" sz="2000" dirty="0" smtClean="0">
                <a:cs typeface="Arial" charset="0"/>
              </a:rPr>
              <a:t>T</a:t>
            </a:r>
            <a:r>
              <a:rPr lang="en-GB" sz="2000" dirty="0" smtClean="0">
                <a:cs typeface="Arial" charset="0"/>
              </a:rPr>
              <a:t>o follow </a:t>
            </a:r>
            <a:r>
              <a:rPr lang="en-GB" sz="2000" dirty="0">
                <a:cs typeface="Arial" charset="0"/>
              </a:rPr>
              <a:t>CGMS’s </a:t>
            </a:r>
            <a:r>
              <a:rPr lang="en-GB" sz="2000" dirty="0" smtClean="0">
                <a:cs typeface="Arial" charset="0"/>
              </a:rPr>
              <a:t>recommended common concept for </a:t>
            </a:r>
            <a:r>
              <a:rPr lang="en-GB" altLang="zh-CN" sz="2000" i="1" dirty="0" smtClean="0">
                <a:cs typeface="Arial" charset="0"/>
              </a:rPr>
              <a:t>Satellites/Instruments Landing Pages </a:t>
            </a:r>
            <a:endParaRPr lang="en-GB" sz="2000" dirty="0" smtClean="0">
              <a:cs typeface="Arial" charset="0"/>
            </a:endParaRPr>
          </a:p>
          <a:p>
            <a:pPr marL="182563" lvl="1" indent="-182563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000" dirty="0" smtClean="0">
                <a:cs typeface="Arial" charset="0"/>
              </a:rPr>
              <a:t>To </a:t>
            </a:r>
            <a:r>
              <a:rPr lang="en-GB" sz="2000" dirty="0" smtClean="0"/>
              <a:t>encouraged the use of </a:t>
            </a:r>
            <a:r>
              <a:rPr lang="en-GB" sz="2000" dirty="0"/>
              <a:t>common standards (metadata) for reporting on instrument events, to ensure traceability, uniformity, and interoperability across </a:t>
            </a:r>
            <a:r>
              <a:rPr lang="en-GB" altLang="zh-CN" sz="2000" dirty="0">
                <a:cs typeface="Arial" charset="0"/>
              </a:rPr>
              <a:t>CGMS </a:t>
            </a:r>
            <a:r>
              <a:rPr lang="en-GB" sz="2000" dirty="0">
                <a:cs typeface="Arial" charset="0"/>
              </a:rPr>
              <a:t>Satellite </a:t>
            </a:r>
            <a:r>
              <a:rPr lang="en-GB" sz="2000" dirty="0" smtClean="0">
                <a:cs typeface="Arial" charset="0"/>
              </a:rPr>
              <a:t>Operators</a:t>
            </a:r>
            <a:r>
              <a:rPr lang="en-GB" sz="2000" dirty="0" smtClean="0"/>
              <a:t>.</a:t>
            </a:r>
          </a:p>
          <a:p>
            <a:pPr marL="182563" lvl="1" indent="-182563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dirty="0" smtClean="0">
                <a:cs typeface="Arial" charset="0"/>
              </a:rPr>
              <a:t>To establish </a:t>
            </a:r>
            <a:r>
              <a:rPr lang="en-GB" sz="2000" i="1" dirty="0"/>
              <a:t>CGMS Task Team on Calibration Events </a:t>
            </a:r>
            <a:r>
              <a:rPr lang="en-GB" sz="2000" i="1" dirty="0" smtClean="0"/>
              <a:t>Logging (CGMS Task Team)</a:t>
            </a:r>
            <a:r>
              <a:rPr lang="en-GB" sz="2000" dirty="0" smtClean="0">
                <a:cs typeface="Arial" charset="0"/>
              </a:rPr>
              <a:t>,  </a:t>
            </a:r>
            <a:r>
              <a:rPr lang="en-GB" sz="2000" dirty="0">
                <a:cs typeface="Arial" charset="0"/>
              </a:rPr>
              <a:t>through </a:t>
            </a:r>
            <a:r>
              <a:rPr lang="en-GB" sz="2000" dirty="0" smtClean="0">
                <a:cs typeface="Arial" charset="0"/>
              </a:rPr>
              <a:t>GSICS, that:</a:t>
            </a:r>
          </a:p>
          <a:p>
            <a:pPr marL="835281" lvl="2" indent="-34290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1800" dirty="0" smtClean="0">
                <a:cs typeface="Arial" charset="0"/>
              </a:rPr>
              <a:t>coordinates the implementation and annual updates of landing pages</a:t>
            </a:r>
            <a:endParaRPr lang="en-GB" sz="1800" dirty="0">
              <a:cs typeface="Arial" charset="0"/>
            </a:endParaRPr>
          </a:p>
          <a:p>
            <a:pPr marL="835281" lvl="2" indent="-34290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1800" dirty="0" smtClean="0">
                <a:cs typeface="Arial" charset="0"/>
              </a:rPr>
              <a:t>discusses steps towards achieving common nomenclature</a:t>
            </a:r>
          </a:p>
          <a:p>
            <a:pPr marL="182563" lvl="1" indent="-18256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altLang="zh-CN" sz="2000" dirty="0">
              <a:cs typeface="Arial" charset="0"/>
            </a:endParaRP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altLang="zh-CN" sz="2000" dirty="0">
                <a:cs typeface="Arial" charset="0"/>
              </a:rPr>
              <a:t>The CGMS White Paper recommends to </a:t>
            </a:r>
            <a:r>
              <a:rPr lang="en-GB" altLang="zh-CN" sz="2000" dirty="0" smtClean="0">
                <a:cs typeface="Arial" charset="0"/>
              </a:rPr>
              <a:t>WMO</a:t>
            </a:r>
            <a:r>
              <a:rPr lang="en-GB" sz="2000" dirty="0" smtClean="0">
                <a:cs typeface="Arial" charset="0"/>
              </a:rPr>
              <a:t>:</a:t>
            </a: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zh-CN" sz="2000" dirty="0" smtClean="0">
                <a:cs typeface="Arial" charset="0"/>
              </a:rPr>
              <a:t>To implement and maintain the links to the </a:t>
            </a:r>
            <a:r>
              <a:rPr lang="en-GB" altLang="zh-CN" sz="2000" i="1" dirty="0">
                <a:cs typeface="Arial" charset="0"/>
              </a:rPr>
              <a:t>Satellites/Instruments Landing Pages </a:t>
            </a:r>
            <a:r>
              <a:rPr lang="en-GB" altLang="zh-CN" sz="2000" dirty="0" smtClean="0">
                <a:cs typeface="Arial" charset="0"/>
              </a:rPr>
              <a:t> on the </a:t>
            </a:r>
            <a:br>
              <a:rPr lang="en-GB" altLang="zh-CN" sz="2000" dirty="0" smtClean="0">
                <a:cs typeface="Arial" charset="0"/>
              </a:rPr>
            </a:br>
            <a:r>
              <a:rPr lang="en-GB" altLang="zh-CN" sz="2000" dirty="0" smtClean="0">
                <a:cs typeface="Arial" charset="0"/>
              </a:rPr>
              <a:t>WMO-OSCAR web-portal (-&gt; Space capabilities -&gt; Satellites)</a:t>
            </a: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zh-CN" sz="2000" dirty="0" smtClean="0">
                <a:cs typeface="Arial" charset="0"/>
              </a:rPr>
              <a:t>To discuss further improvements and modifications to WMO-OSCAR with the </a:t>
            </a:r>
            <a:r>
              <a:rPr lang="en-GB" altLang="zh-CN" sz="2000" i="1" dirty="0" smtClean="0">
                <a:cs typeface="Arial" charset="0"/>
              </a:rPr>
              <a:t>CGMS Task Team</a:t>
            </a:r>
          </a:p>
        </p:txBody>
      </p:sp>
      <p:sp>
        <p:nvSpPr>
          <p:cNvPr id="2" name="Rectangle 1"/>
          <p:cNvSpPr/>
          <p:nvPr/>
        </p:nvSpPr>
        <p:spPr>
          <a:xfrm>
            <a:off x="3715970" y="6401743"/>
            <a:ext cx="83206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0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details on CGMS </a:t>
            </a:r>
            <a:r>
              <a:rPr lang="en-US" b="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recommended </a:t>
            </a:r>
            <a:r>
              <a:rPr lang="en-US" b="0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 for Instrument Landing see CGMS-45 </a:t>
            </a:r>
            <a:r>
              <a:rPr lang="en-US" b="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working paper </a:t>
            </a:r>
            <a:r>
              <a:rPr lang="en-US" b="0" i="1" u="sng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CGMS-45-EUMETSAT-WP-33</a:t>
            </a:r>
            <a:r>
              <a:rPr lang="en-US" b="0" i="1" u="sng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0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(assessed on 1 March 2023)</a:t>
            </a:r>
            <a:endParaRPr lang="en-GB" b="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60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416050" y="1263650"/>
            <a:ext cx="9366250" cy="1174750"/>
          </a:xfrm>
          <a:prstGeom prst="roundRect">
            <a:avLst>
              <a:gd name="adj" fmla="val 6750"/>
            </a:avLst>
          </a:prstGeom>
          <a:solidFill>
            <a:srgbClr val="FF9900">
              <a:alpha val="30000"/>
            </a:srgbClr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kern="0" dirty="0">
                <a:solidFill>
                  <a:srgbClr val="FF6432"/>
                </a:solidFill>
                <a:latin typeface="Arial"/>
                <a:cs typeface="Arial" charset="0"/>
              </a:rPr>
              <a:t>Landing Page Categories </a:t>
            </a:r>
          </a:p>
        </p:txBody>
      </p:sp>
      <p:sp>
        <p:nvSpPr>
          <p:cNvPr id="19459" name="Title 1"/>
          <p:cNvSpPr>
            <a:spLocks noGrp="1"/>
          </p:cNvSpPr>
          <p:nvPr>
            <p:ph type="title" idx="4294967295"/>
          </p:nvPr>
        </p:nvSpPr>
        <p:spPr>
          <a:xfrm>
            <a:off x="1036948" y="0"/>
            <a:ext cx="10843902" cy="854075"/>
          </a:xfrm>
        </p:spPr>
        <p:txBody>
          <a:bodyPr/>
          <a:lstStyle/>
          <a:p>
            <a:pPr marL="179388"/>
            <a:r>
              <a:rPr lang="en-GB" alt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Concept of Standardised Landing Pages </a:t>
            </a:r>
            <a:br>
              <a:rPr lang="en-GB" alt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altLang="en-US" sz="1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From CGMS White Paper: CGMS-45-EUM-WP-33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50976" y="1366839"/>
            <a:ext cx="1800225" cy="72072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600" kern="0" dirty="0">
                <a:solidFill>
                  <a:sysClr val="window" lastClr="FFFFFF"/>
                </a:solidFill>
                <a:latin typeface="Calibri"/>
                <a:cs typeface="Arial" panose="020B0604020202020204" pitchFamily="34" charset="0"/>
              </a:rPr>
              <a:t>Instrument Specifications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32164" y="1366839"/>
            <a:ext cx="1800225" cy="72072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600" kern="0" dirty="0">
                <a:solidFill>
                  <a:sysClr val="window" lastClr="FFFFFF"/>
                </a:solidFill>
                <a:latin typeface="Calibri"/>
                <a:cs typeface="Arial" panose="020B0604020202020204" pitchFamily="34" charset="0"/>
              </a:rPr>
              <a:t>Instrument </a:t>
            </a:r>
            <a:br>
              <a:rPr lang="en-GB" sz="1600" kern="0" dirty="0">
                <a:solidFill>
                  <a:sysClr val="window" lastClr="FFFFFF"/>
                </a:solidFill>
                <a:latin typeface="Calibri"/>
                <a:cs typeface="Arial" panose="020B0604020202020204" pitchFamily="34" charset="0"/>
              </a:rPr>
            </a:br>
            <a:r>
              <a:rPr lang="en-GB" sz="1600" kern="0" dirty="0">
                <a:solidFill>
                  <a:sysClr val="window" lastClr="FFFFFF"/>
                </a:solidFill>
                <a:latin typeface="Calibri"/>
                <a:cs typeface="Arial" panose="020B0604020202020204" pitchFamily="34" charset="0"/>
              </a:rPr>
              <a:t>Events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80251" y="1366839"/>
            <a:ext cx="1800225" cy="72072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600" kern="0" dirty="0">
                <a:solidFill>
                  <a:sysClr val="window" lastClr="FFFFFF"/>
                </a:solidFill>
                <a:latin typeface="Calibri"/>
                <a:cs typeface="Arial" panose="020B0604020202020204" pitchFamily="34" charset="0"/>
              </a:rPr>
              <a:t>Data </a:t>
            </a:r>
          </a:p>
          <a:p>
            <a:pPr algn="ctr">
              <a:defRPr/>
            </a:pPr>
            <a:r>
              <a:rPr lang="en-GB" sz="1600" kern="0" dirty="0">
                <a:solidFill>
                  <a:sysClr val="window" lastClr="FFFFFF"/>
                </a:solidFill>
                <a:latin typeface="Calibri"/>
                <a:cs typeface="Arial" panose="020B0604020202020204" pitchFamily="34" charset="0"/>
              </a:rPr>
              <a:t>Outages</a:t>
            </a:r>
          </a:p>
        </p:txBody>
      </p:sp>
      <p:sp>
        <p:nvSpPr>
          <p:cNvPr id="19463" name="Rectangle 6"/>
          <p:cNvSpPr txBox="1">
            <a:spLocks noChangeArrowheads="1"/>
          </p:cNvSpPr>
          <p:nvPr/>
        </p:nvSpPr>
        <p:spPr bwMode="auto">
          <a:xfrm>
            <a:off x="1403351" y="2438401"/>
            <a:ext cx="9356725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srgbClr val="002569"/>
                </a:solidFill>
              </a:rPr>
              <a:t>Instrument Specifications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600" b="0">
                <a:solidFill>
                  <a:srgbClr val="002569"/>
                </a:solidFill>
              </a:rPr>
              <a:t>General information on the platform, instruments, and sensors operated in the mission that is relevant to all users of the satellite data (see OSCAR website).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srgbClr val="002569"/>
                </a:solidFill>
              </a:rPr>
              <a:t>Instrument Events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600" b="0">
                <a:solidFill>
                  <a:srgbClr val="002569"/>
                </a:solidFill>
              </a:rPr>
              <a:t>Database (and graphical interface) of events at satellite and processing level that are not occurring systematically and that </a:t>
            </a:r>
            <a:r>
              <a:rPr lang="en-GB" altLang="en-US" sz="1600" b="0" u="sng">
                <a:solidFill>
                  <a:srgbClr val="002569"/>
                </a:solidFill>
              </a:rPr>
              <a:t>impact the radiometric or geometric quality</a:t>
            </a:r>
            <a:r>
              <a:rPr lang="en-GB" altLang="en-US" sz="1600" b="0">
                <a:solidFill>
                  <a:srgbClr val="002569"/>
                </a:solidFill>
              </a:rPr>
              <a:t> of the observations due to instruments calibrations, manoeuvres or miscellaneous.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srgbClr val="002569"/>
                </a:solidFill>
              </a:rPr>
              <a:t>Instrument Monitoring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600" b="0">
                <a:solidFill>
                  <a:srgbClr val="002569"/>
                </a:solidFill>
              </a:rPr>
              <a:t>Database (and graphical interface) of quasi continues information on the present state of the instruments and sensors operated on the platform. 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srgbClr val="002569"/>
                </a:solidFill>
              </a:rPr>
              <a:t>Data Outages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600" b="0">
                <a:solidFill>
                  <a:srgbClr val="002569"/>
                </a:solidFill>
              </a:rPr>
              <a:t>Events that triggered the </a:t>
            </a:r>
            <a:r>
              <a:rPr lang="en-GB" altLang="en-US" sz="1600" b="0" u="sng">
                <a:solidFill>
                  <a:srgbClr val="002569"/>
                </a:solidFill>
              </a:rPr>
              <a:t>temporary or definitive end of the data collection</a:t>
            </a:r>
            <a:r>
              <a:rPr lang="en-GB" altLang="en-US" sz="1600" b="0">
                <a:solidFill>
                  <a:srgbClr val="002569"/>
                </a:solidFill>
              </a:rPr>
              <a:t>.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2569"/>
                </a:solidFill>
              </a:rPr>
              <a:t>Relevant Documents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0">
                <a:solidFill>
                  <a:srgbClr val="002569"/>
                </a:solidFill>
              </a:rPr>
              <a:t>Other documents relevant for calibration and event logging that the satellite operator wants to share.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2569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600" b="0">
              <a:solidFill>
                <a:srgbClr val="00256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2239" y="1366839"/>
            <a:ext cx="1800225" cy="72072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600" kern="0" dirty="0">
                <a:solidFill>
                  <a:sysClr val="window" lastClr="FFFFFF"/>
                </a:solidFill>
                <a:latin typeface="Calibri"/>
                <a:cs typeface="Arial" panose="020B0604020202020204" pitchFamily="34" charset="0"/>
              </a:rPr>
              <a:t>Instrument Monitoring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59851" y="1366839"/>
            <a:ext cx="1800225" cy="72072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600" kern="0" dirty="0">
                <a:solidFill>
                  <a:sysClr val="window" lastClr="FFFFFF"/>
                </a:solidFill>
                <a:latin typeface="Calibri"/>
                <a:cs typeface="Arial" panose="020B0604020202020204" pitchFamily="34" charset="0"/>
              </a:rPr>
              <a:t>Relevant  </a:t>
            </a:r>
          </a:p>
          <a:p>
            <a:pPr algn="ctr">
              <a:defRPr/>
            </a:pPr>
            <a:r>
              <a:rPr lang="en-US" sz="1600" kern="0" dirty="0">
                <a:solidFill>
                  <a:sysClr val="window" lastClr="FFFFFF"/>
                </a:solidFill>
                <a:latin typeface="Calibri"/>
                <a:cs typeface="Arial" panose="020B0604020202020204" pitchFamily="34" charset="0"/>
              </a:rPr>
              <a:t>Documents</a:t>
            </a:r>
            <a:endParaRPr lang="en-GB" sz="1600" kern="0" dirty="0">
              <a:solidFill>
                <a:sysClr val="window" lastClr="FFFFFF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03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036948" y="0"/>
            <a:ext cx="10843902" cy="839788"/>
          </a:xfrm>
        </p:spPr>
        <p:txBody>
          <a:bodyPr/>
          <a:lstStyle/>
          <a:p>
            <a:pPr marL="179388"/>
            <a:r>
              <a:rPr lang="en-US" alt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Status landing pages </a:t>
            </a:r>
            <a:br>
              <a:rPr lang="en-US" alt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alt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(March 2023)</a:t>
            </a:r>
          </a:p>
        </p:txBody>
      </p:sp>
      <p:sp>
        <p:nvSpPr>
          <p:cNvPr id="12291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155574" y="1021840"/>
            <a:ext cx="11880851" cy="1112837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b="0" dirty="0"/>
              <a:t>EUMETSAT (Rob Roebeling</a:t>
            </a:r>
            <a:r>
              <a:rPr lang="en-GB" sz="1600" b="0" dirty="0" smtClean="0"/>
              <a:t>) coordinates Landing Page updates of CGMS operators 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b="0" dirty="0" smtClean="0"/>
              <a:t>CGMS </a:t>
            </a:r>
            <a:r>
              <a:rPr lang="en-GB" sz="1600" b="0" dirty="0"/>
              <a:t>Task Team members </a:t>
            </a:r>
            <a:r>
              <a:rPr lang="en-GB" sz="1600" b="0" dirty="0" smtClean="0"/>
              <a:t>are encouraged to follow the CGMS standard concept for their Landing Pages 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b="0" dirty="0" smtClean="0"/>
              <a:t>CGMS Task Team members are encouraged to check/update their landing page links each year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b="0" dirty="0" smtClean="0"/>
              <a:t>The latest updates were made in 2022. The current status is summarized below. </a:t>
            </a:r>
            <a:endParaRPr lang="en-GB" sz="16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03575" y="50768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286425"/>
              </p:ext>
            </p:extLst>
          </p:nvPr>
        </p:nvGraphicFramePr>
        <p:xfrm>
          <a:off x="144463" y="2344708"/>
          <a:ext cx="11891964" cy="4258265"/>
        </p:xfrm>
        <a:graphic>
          <a:graphicData uri="http://schemas.openxmlformats.org/drawingml/2006/table">
            <a:tbl>
              <a:tblPr/>
              <a:tblGrid>
                <a:gridCol w="961323">
                  <a:extLst>
                    <a:ext uri="{9D8B030D-6E8A-4147-A177-3AD203B41FA5}">
                      <a16:colId xmlns:a16="http://schemas.microsoft.com/office/drawing/2014/main" val="161827306"/>
                    </a:ext>
                  </a:extLst>
                </a:gridCol>
                <a:gridCol w="1648047">
                  <a:extLst>
                    <a:ext uri="{9D8B030D-6E8A-4147-A177-3AD203B41FA5}">
                      <a16:colId xmlns:a16="http://schemas.microsoft.com/office/drawing/2014/main" val="3953120001"/>
                    </a:ext>
                  </a:extLst>
                </a:gridCol>
                <a:gridCol w="2488018">
                  <a:extLst>
                    <a:ext uri="{9D8B030D-6E8A-4147-A177-3AD203B41FA5}">
                      <a16:colId xmlns:a16="http://schemas.microsoft.com/office/drawing/2014/main" val="1940305947"/>
                    </a:ext>
                  </a:extLst>
                </a:gridCol>
                <a:gridCol w="2721935">
                  <a:extLst>
                    <a:ext uri="{9D8B030D-6E8A-4147-A177-3AD203B41FA5}">
                      <a16:colId xmlns:a16="http://schemas.microsoft.com/office/drawing/2014/main" val="16907234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853938810"/>
                    </a:ext>
                  </a:extLst>
                </a:gridCol>
                <a:gridCol w="1329441">
                  <a:extLst>
                    <a:ext uri="{9D8B030D-6E8A-4147-A177-3AD203B41FA5}">
                      <a16:colId xmlns:a16="http://schemas.microsoft.com/office/drawing/2014/main" val="3784474378"/>
                    </a:ext>
                  </a:extLst>
                </a:gridCol>
              </a:tblGrid>
              <a:tr h="27050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GPRC</a:t>
                      </a:r>
                      <a:endParaRPr lang="en-GB" sz="12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Representative</a:t>
                      </a:r>
                      <a:endParaRPr lang="en-GB" sz="12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email</a:t>
                      </a:r>
                      <a:endParaRPr lang="en-GB" sz="12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Landing Page</a:t>
                      </a:r>
                      <a:endParaRPr lang="en-GB" sz="12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Last update</a:t>
                      </a:r>
                      <a:endParaRPr lang="en-GB" sz="12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79757888"/>
                  </a:ext>
                </a:extLst>
              </a:tr>
              <a:tr h="23569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WMO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Mr. Pohjola, Heikki (WMO)      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hpohjola@wmo.int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42807"/>
                  </a:ext>
                </a:extLst>
              </a:tr>
              <a:tr h="23569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WMO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Dr. Saunders, Roger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sat.metman@gmail.com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851482"/>
                  </a:ext>
                </a:extLst>
              </a:tr>
              <a:tr h="23569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CMA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?? Tain, Lin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tianl@cma.gov.cn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CGMS concept implemented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! 2021: needs check/update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cap="small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needs check 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340922"/>
                  </a:ext>
                </a:extLst>
              </a:tr>
              <a:tr h="23569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EUMETSAT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Dr. Roebeling, Rob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Rob.Roebeling@eumetsat.int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CGMS concept implemented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600"/>
                        </a:spcAft>
                        <a:buBlip>
                          <a:blip r:embed="rId2"/>
                        </a:buBlip>
                        <a:tabLst>
                          <a:tab pos="228600" algn="l"/>
                        </a:tabLs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2022: up-to-date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cap="small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up-to-date 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527038"/>
                  </a:ext>
                </a:extLst>
              </a:tr>
              <a:tr h="23569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ESA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Dr. Goryl, Philippe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Philippe.Goryl@esa.int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CGMS concept implemented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! 2021: needs check/update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cap="small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needs check 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248580"/>
                  </a:ext>
                </a:extLst>
              </a:tr>
              <a:tr h="23569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IMD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Dr.  Mitra, A.K.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ashimmitra@gmail.com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! CGMS concept not implemented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! Landing page not provided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cap="small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needs creation 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433984"/>
                  </a:ext>
                </a:extLst>
              </a:tr>
              <a:tr h="49676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JAXA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?? Murakami, Hiroshi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?? Kachi, Misako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murakami.hiroshi.eo@jaxa.jp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kachi.misako@jaxa.jp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contacted yet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! Needs to be contacted!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331871"/>
                  </a:ext>
                </a:extLst>
              </a:tr>
              <a:tr h="23569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JMA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Mr. Okuyama, Arata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okuyama.arata@met.kishou.go.jp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CGMS concept implemented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600"/>
                        </a:spcAft>
                        <a:buBlip>
                          <a:blip r:embed="rId2"/>
                        </a:buBlip>
                        <a:tabLst>
                          <a:tab pos="228600" algn="l"/>
                        </a:tabLs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2022: up-to-date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cap="small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up-to-date 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077964"/>
                  </a:ext>
                </a:extLst>
              </a:tr>
              <a:tr h="40974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KMA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Ms. Woo, Jin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superjwoo@korea.kr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CGMS concept implemented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! 2017: needs update</a:t>
                      </a:r>
                      <a:b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(links are not working)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cap="small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needs update 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795280"/>
                  </a:ext>
                </a:extLst>
              </a:tr>
              <a:tr h="49676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NASA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Ms. Wicks, Jamie W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Ms. McCarthy, Lacey G. 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jamie.wilson.wicks@nasa.gov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lacey.g.mccarthy@nasa.gov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! CGMS concept not implemented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600"/>
                        </a:spcAft>
                        <a:buBlip>
                          <a:blip r:embed="rId2"/>
                        </a:buBlip>
                        <a:tabLst>
                          <a:tab pos="228600" algn="l"/>
                        </a:tabLs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2022: spreadsheet filled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Wingdings" panose="05000000000000000000" pitchFamily="2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! Landing page not provided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cap="small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needs creation 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153423"/>
                  </a:ext>
                </a:extLst>
              </a:tr>
              <a:tr h="23569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NOAA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Mr. Bali, Manik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u="sng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manik.bali@noaa.gov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! CGMS concept not implemented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! 2021: needs check/update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cap="small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needs check 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30320"/>
                  </a:ext>
                </a:extLst>
              </a:tr>
              <a:tr h="49676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ROS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Dr. Rublev,  Alex 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Ms.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Kiseleva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Julia (del.)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alex.rublev@mail.ru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julia.v.kiseleva@mail.ru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CGMS concept implemented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! 2018: needs check/update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cap="small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needs update 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1778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879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744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4294967295"/>
          </p:nvPr>
        </p:nvSpPr>
        <p:spPr>
          <a:xfrm>
            <a:off x="155575" y="944563"/>
            <a:ext cx="11880850" cy="5327650"/>
          </a:xfrm>
        </p:spPr>
        <p:txBody>
          <a:bodyPr rtlCol="0" anchor="ctr"/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GB" sz="3600" dirty="0" smtClean="0">
                <a:ea typeface="+mj-ea"/>
              </a:rPr>
              <a:t>WMO OSCAR webpage</a:t>
            </a:r>
            <a:endParaRPr lang="en-GB" sz="36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10813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5802" y="1"/>
            <a:ext cx="10980623" cy="895545"/>
          </a:xfrm>
        </p:spPr>
        <p:txBody>
          <a:bodyPr anchor="ctr"/>
          <a:lstStyle/>
          <a:p>
            <a:r>
              <a:rPr lang="en-GB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WMO-OSCAR</a:t>
            </a:r>
            <a:br>
              <a:rPr lang="en-GB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Current link - one Instrument Landing Pages per Satellite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016000"/>
            <a:ext cx="9607927" cy="56165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1034142" y="1301573"/>
            <a:ext cx="2315291" cy="565608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660570" y="6189258"/>
            <a:ext cx="2438401" cy="565608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711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92" y="1016000"/>
            <a:ext cx="5980083" cy="561657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055802" y="1"/>
            <a:ext cx="10980623" cy="89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>
            <a:lvl1pPr marL="220791" algn="l" rtl="0" eaLnBrk="1" fontAlgn="base" hangingPunct="1">
              <a:spcBef>
                <a:spcPct val="0"/>
              </a:spcBef>
              <a:spcAft>
                <a:spcPct val="0"/>
              </a:spcAft>
              <a:defRPr sz="3200" b="0" spc="-100" baseline="0">
                <a:solidFill>
                  <a:schemeClr val="bg1"/>
                </a:solidFill>
                <a:latin typeface="Bahnschrift SemiLight" panose="020B0502040204020203" pitchFamily="34" charset="0"/>
                <a:ea typeface="+mj-ea"/>
                <a:cs typeface="Arial" pitchFamily="34" charset="0"/>
              </a:defRPr>
            </a:lvl1pPr>
            <a:lvl2pPr marL="220791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220791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220791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20791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562722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Century Gothic" pitchFamily="34" charset="0"/>
              </a:defRPr>
            </a:lvl6pPr>
            <a:lvl7pPr marL="1125444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Century Gothic" pitchFamily="34" charset="0"/>
              </a:defRPr>
            </a:lvl7pPr>
            <a:lvl8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Century Gothic" pitchFamily="34" charset="0"/>
              </a:defRPr>
            </a:lvl8pPr>
            <a:lvl9pPr marL="2250887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en-GB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Example (</a:t>
            </a:r>
            <a:r>
              <a:rPr lang="en-GB" b="1" u="sng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one</a:t>
            </a:r>
            <a:r>
              <a:rPr lang="en-GB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Instrument Landing Page for </a:t>
            </a:r>
            <a:r>
              <a:rPr lang="en-GB" b="1" u="sng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one satellite</a:t>
            </a:r>
            <a:r>
              <a:rPr lang="en-GB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br>
              <a:rPr lang="en-GB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1800" kern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GOME-2 Landing Pages for </a:t>
            </a:r>
            <a:r>
              <a:rPr lang="en-GB" sz="1800" kern="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Metop</a:t>
            </a:r>
            <a:r>
              <a:rPr lang="en-GB" sz="1800" kern="0" dirty="0">
                <a:solidFill>
                  <a:schemeClr val="tx1"/>
                </a:solidFill>
                <a:latin typeface="Century Gothic" panose="020B0502020202020204" pitchFamily="34" charset="0"/>
              </a:rPr>
              <a:t>-A (https://www.eumetsat.int/gome-2-instrument-status-calibration) </a:t>
            </a:r>
            <a:endParaRPr lang="en-GB" kern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55575" y="2587626"/>
            <a:ext cx="11899106" cy="2257424"/>
          </a:xfrm>
          <a:prstGeom prst="roundRect">
            <a:avLst/>
          </a:prstGeom>
          <a:gradFill rotWithShape="1">
            <a:gsLst>
              <a:gs pos="0">
                <a:srgbClr val="5B9BD5">
                  <a:lumMod val="60000"/>
                  <a:lumOff val="40000"/>
                </a:srgbClr>
              </a:gs>
              <a:gs pos="35000">
                <a:srgbClr val="5B9BD5">
                  <a:lumMod val="40000"/>
                  <a:lumOff val="60000"/>
                </a:srgbClr>
              </a:gs>
              <a:gs pos="100000">
                <a:srgbClr val="5B9BD5">
                  <a:lumMod val="20000"/>
                  <a:lumOff val="80000"/>
                </a:srgbClr>
              </a:gs>
            </a:gsLst>
            <a:lin ang="16200000" scaled="1"/>
          </a:gradFill>
          <a:ln w="9525" cap="flat" cmpd="sng" algn="ctr">
            <a:solidFill>
              <a:srgbClr val="27998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2569">
                    <a:lumMod val="50000"/>
                  </a:srgbClr>
                </a:solidFill>
                <a:effectLst/>
                <a:uLnTx/>
                <a:uFillTx/>
                <a:latin typeface="Dosis" panose="02010303020202060003" pitchFamily="2" charset="0"/>
              </a:rPr>
              <a:t>Summary current linking @WMO-OSCAR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b="0" kern="0" dirty="0">
                <a:solidFill>
                  <a:srgbClr val="002569">
                    <a:lumMod val="50000"/>
                  </a:srgbClr>
                </a:solidFill>
                <a:latin typeface="Dosis" panose="02010303020202060003" pitchFamily="2" charset="0"/>
                <a:ea typeface="Roboto" panose="02000000000000000000" pitchFamily="2" charset="0"/>
              </a:rPr>
              <a:t>Landing Page link appears on WMO-OSCAR -&gt; “Space-based Capacities” -&gt; “Satellites”</a:t>
            </a:r>
            <a:endParaRPr lang="en-GB" sz="2000" b="0" kern="0" dirty="0" smtClean="0">
              <a:solidFill>
                <a:srgbClr val="002569">
                  <a:lumMod val="50000"/>
                </a:srgbClr>
              </a:solidFill>
              <a:latin typeface="Dosis" panose="02010303020202060003" pitchFamily="2" charset="0"/>
              <a:ea typeface="Roboto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b="0" kern="0" dirty="0" smtClean="0">
                <a:solidFill>
                  <a:srgbClr val="002569">
                    <a:lumMod val="50000"/>
                  </a:srgbClr>
                </a:solidFill>
                <a:latin typeface="Dosis" panose="02010303020202060003" pitchFamily="2" charset="0"/>
                <a:ea typeface="Roboto" panose="02000000000000000000" pitchFamily="2" charset="0"/>
              </a:rPr>
              <a:t>Landing </a:t>
            </a:r>
            <a:r>
              <a:rPr lang="en-GB" sz="2000" b="0" kern="0" dirty="0">
                <a:solidFill>
                  <a:srgbClr val="002569">
                    <a:lumMod val="50000"/>
                  </a:srgbClr>
                </a:solidFill>
                <a:latin typeface="Dosis" panose="02010303020202060003" pitchFamily="2" charset="0"/>
                <a:ea typeface="Roboto" panose="02000000000000000000" pitchFamily="2" charset="0"/>
              </a:rPr>
              <a:t>Page links are </a:t>
            </a:r>
            <a:r>
              <a:rPr lang="en-GB" sz="2000" b="0" kern="0" dirty="0" smtClean="0">
                <a:solidFill>
                  <a:srgbClr val="002569">
                    <a:lumMod val="50000"/>
                  </a:srgbClr>
                </a:solidFill>
                <a:latin typeface="Dosis" panose="02010303020202060003" pitchFamily="2" charset="0"/>
                <a:ea typeface="Roboto" panose="02000000000000000000" pitchFamily="2" charset="0"/>
              </a:rPr>
              <a:t>hidden and difficult </a:t>
            </a:r>
            <a:r>
              <a:rPr lang="en-GB" sz="2000" b="0" kern="0" dirty="0">
                <a:solidFill>
                  <a:srgbClr val="002569">
                    <a:lumMod val="50000"/>
                  </a:srgbClr>
                </a:solidFill>
                <a:latin typeface="Dosis" panose="02010303020202060003" pitchFamily="2" charset="0"/>
                <a:ea typeface="Roboto" panose="02000000000000000000" pitchFamily="2" charset="0"/>
              </a:rPr>
              <a:t>to find  </a:t>
            </a:r>
            <a:endParaRPr lang="en-GB" sz="2000" b="0" kern="0" dirty="0" smtClean="0">
              <a:solidFill>
                <a:srgbClr val="002569">
                  <a:lumMod val="50000"/>
                </a:srgbClr>
              </a:solidFill>
              <a:latin typeface="Dosis" panose="02010303020202060003" pitchFamily="2" charset="0"/>
              <a:ea typeface="Roboto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b="0" kern="0" dirty="0" smtClean="0">
                <a:solidFill>
                  <a:srgbClr val="002569">
                    <a:lumMod val="50000"/>
                  </a:srgbClr>
                </a:solidFill>
                <a:latin typeface="Dosis" panose="02010303020202060003" pitchFamily="2" charset="0"/>
                <a:ea typeface="Roboto" panose="02000000000000000000" pitchFamily="2" charset="0"/>
              </a:rPr>
              <a:t>CGMS-Operators </a:t>
            </a:r>
            <a:r>
              <a:rPr lang="en-GB" sz="2000" b="0" kern="0" dirty="0">
                <a:solidFill>
                  <a:srgbClr val="002569">
                    <a:lumMod val="50000"/>
                  </a:srgbClr>
                </a:solidFill>
                <a:latin typeface="Dosis" panose="02010303020202060003" pitchFamily="2" charset="0"/>
                <a:ea typeface="Roboto" panose="02000000000000000000" pitchFamily="2" charset="0"/>
              </a:rPr>
              <a:t>are asked to provide one link per satellite per instrument </a:t>
            </a:r>
            <a:endParaRPr lang="en-GB" sz="2000" b="0" kern="0" dirty="0" smtClean="0">
              <a:solidFill>
                <a:srgbClr val="002569">
                  <a:lumMod val="50000"/>
                </a:srgbClr>
              </a:solidFill>
              <a:latin typeface="Dosis" panose="02010303020202060003" pitchFamily="2" charset="0"/>
              <a:ea typeface="Roboto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b="0" kern="0" dirty="0">
              <a:solidFill>
                <a:srgbClr val="002569">
                  <a:lumMod val="50000"/>
                </a:srgbClr>
              </a:solidFill>
              <a:latin typeface="Dosis" panose="02010303020202060003" pitchFamily="2" charset="0"/>
              <a:ea typeface="Roboto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b="0" kern="0" dirty="0">
              <a:solidFill>
                <a:srgbClr val="002569">
                  <a:lumMod val="50000"/>
                </a:srgbClr>
              </a:solidFill>
              <a:latin typeface="Dosis" panose="02010303020202060003" pitchFamily="2" charset="0"/>
              <a:ea typeface="Roboto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2569">
                  <a:lumMod val="50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94694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orporate Template">
  <a:themeElements>
    <a:clrScheme name="EUMETSAT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EUMETSAT Font">
      <a:majorFont>
        <a:latin typeface="Bahnschrift SemiBold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b="0" kern="100" spc="-100" dirty="0" err="1" smtClean="0">
            <a:solidFill>
              <a:schemeClr val="tx2"/>
            </a:solidFill>
            <a:latin typeface="Bahnschrift Light" panose="020B0502040204020203" pitchFamily="34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Landscape Template (Corporate)" id="{700658B4-1887-4E74-8C09-D39B3D14ACA5}" vid="{7AB13581-7F32-47D6-B0F7-E1217CBC87B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(Corporate)</Template>
  <TotalTime>348</TotalTime>
  <Words>987</Words>
  <Application>Microsoft Office PowerPoint</Application>
  <PresentationFormat>Widescreen</PresentationFormat>
  <Paragraphs>173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Arial</vt:lpstr>
      <vt:lpstr>Bahnschrift Light</vt:lpstr>
      <vt:lpstr>Bahnschrift SemiBold</vt:lpstr>
      <vt:lpstr>Bahnschrift SemiLight</vt:lpstr>
      <vt:lpstr>Calibri</vt:lpstr>
      <vt:lpstr>Calibri Light</vt:lpstr>
      <vt:lpstr>Century Gothic</vt:lpstr>
      <vt:lpstr>Dosis</vt:lpstr>
      <vt:lpstr>Helvetica</vt:lpstr>
      <vt:lpstr>Roboto</vt:lpstr>
      <vt:lpstr>Roboto Light</vt:lpstr>
      <vt:lpstr>Roboto Medium</vt:lpstr>
      <vt:lpstr>Tahoma</vt:lpstr>
      <vt:lpstr>Times New Roman</vt:lpstr>
      <vt:lpstr>Wingdings</vt:lpstr>
      <vt:lpstr>Corporate Template</vt:lpstr>
      <vt:lpstr>PowerPoint Presentation</vt:lpstr>
      <vt:lpstr>Agenda</vt:lpstr>
      <vt:lpstr>PowerPoint Presentation</vt:lpstr>
      <vt:lpstr>Proposed Actions to GSICS From CGMS White Paper: CGMS-45-EUM-WP-33</vt:lpstr>
      <vt:lpstr>Concept of Standardised Landing Pages  From CGMS White Paper: CGMS-45-EUM-WP-33</vt:lpstr>
      <vt:lpstr>Status landing pages  (March 2023)</vt:lpstr>
      <vt:lpstr>PowerPoint Presentation</vt:lpstr>
      <vt:lpstr>WMO-OSCAR Current link - one Instrument Landing Pages per Satellite</vt:lpstr>
      <vt:lpstr>PowerPoint Presentation</vt:lpstr>
      <vt:lpstr>PowerPoint Presentation</vt:lpstr>
      <vt:lpstr>PowerPoint Presentation</vt:lpstr>
      <vt:lpstr>PowerPoint Presentation</vt:lpstr>
      <vt:lpstr>Discussion</vt:lpstr>
      <vt:lpstr>PowerPoint Presentation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Roebeling</dc:creator>
  <cp:lastModifiedBy>Rob Roebeling</cp:lastModifiedBy>
  <cp:revision>29</cp:revision>
  <cp:lastPrinted>2006-03-06T14:11:17Z</cp:lastPrinted>
  <dcterms:created xsi:type="dcterms:W3CDTF">2023-02-28T16:22:25Z</dcterms:created>
  <dcterms:modified xsi:type="dcterms:W3CDTF">2023-03-01T13:08:40Z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1352890</vt:lpwstr>
  </property>
  <property fmtid="{D5CDD505-2E9C-101B-9397-08002B2CF9AE}" pid="3" name="DM_DOCNAME">
    <vt:lpwstr>Presentation_GSICS_GDWG_2023_EventLogging</vt:lpwstr>
  </property>
  <property fmtid="{D5CDD505-2E9C-101B-9397-08002B2CF9AE}" pid="4" name="DM_AUTHOR">
    <vt:lpwstr>Rob Roebeling</vt:lpwstr>
  </property>
  <property fmtid="{D5CDD505-2E9C-101B-9397-08002B2CF9AE}" pid="5" name="DM_E_DOC_NO">
    <vt:lpwstr>EUM/OPS/VWG/23/1352890</vt:lpwstr>
  </property>
  <property fmtid="{D5CDD505-2E9C-101B-9397-08002B2CF9AE}" pid="6" name="DM_E_VER_NO">
    <vt:lpwstr>1 Draft</vt:lpwstr>
  </property>
  <property fmtid="{D5CDD505-2E9C-101B-9397-08002B2CF9AE}" pid="7" name="DM_E_ISS_DATE">
    <vt:lpwstr>28 February 2023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  <property fmtid="{D5CDD505-2E9C-101B-9397-08002B2CF9AE}" pid="12" name="DIGITAL_SIGNATURE">
    <vt:lpwstr/>
  </property>
</Properties>
</file>