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72" r:id="rId1"/>
  </p:sldMasterIdLst>
  <p:notesMasterIdLst>
    <p:notesMasterId r:id="rId25"/>
  </p:notesMasterIdLst>
  <p:sldIdLst>
    <p:sldId id="256" r:id="rId2"/>
    <p:sldId id="276" r:id="rId3"/>
    <p:sldId id="779" r:id="rId4"/>
    <p:sldId id="257" r:id="rId5"/>
    <p:sldId id="259" r:id="rId6"/>
    <p:sldId id="269" r:id="rId7"/>
    <p:sldId id="260" r:id="rId8"/>
    <p:sldId id="286" r:id="rId9"/>
    <p:sldId id="289" r:id="rId10"/>
    <p:sldId id="261" r:id="rId11"/>
    <p:sldId id="290" r:id="rId12"/>
    <p:sldId id="294" r:id="rId13"/>
    <p:sldId id="279" r:id="rId14"/>
    <p:sldId id="292" r:id="rId15"/>
    <p:sldId id="293" r:id="rId16"/>
    <p:sldId id="264" r:id="rId17"/>
    <p:sldId id="265" r:id="rId18"/>
    <p:sldId id="266" r:id="rId19"/>
    <p:sldId id="268" r:id="rId20"/>
    <p:sldId id="295" r:id="rId21"/>
    <p:sldId id="296" r:id="rId22"/>
    <p:sldId id="776" r:id="rId23"/>
    <p:sldId id="777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67" autoAdjust="0"/>
    <p:restoredTop sz="66890" autoAdjust="0"/>
  </p:normalViewPr>
  <p:slideViewPr>
    <p:cSldViewPr snapToGrid="0">
      <p:cViewPr varScale="1">
        <p:scale>
          <a:sx n="49" d="100"/>
          <a:sy n="49" d="100"/>
        </p:scale>
        <p:origin x="16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6DAD3-1139-4F80-8DD7-44EE43E999FB}" type="datetimeFigureOut">
              <a:rPr kumimoji="1" lang="ja-JP" altLang="en-US" smtClean="0"/>
              <a:t>2023/3/1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1438C-BDDF-41AC-9EE1-772CB5179D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3174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1438C-BDDF-41AC-9EE1-772CB5179D0E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43825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1438C-BDDF-41AC-9EE1-772CB5179D0E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19682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1438C-BDDF-41AC-9EE1-772CB5179D0E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64289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1438C-BDDF-41AC-9EE1-772CB5179D0E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66922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1438C-BDDF-41AC-9EE1-772CB5179D0E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67185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1438C-BDDF-41AC-9EE1-772CB5179D0E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09248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1438C-BDDF-41AC-9EE1-772CB5179D0E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72655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1438C-BDDF-41AC-9EE1-772CB5179D0E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3573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1438C-BDDF-41AC-9EE1-772CB5179D0E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9014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1438C-BDDF-41AC-9EE1-772CB5179D0E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8526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1438C-BDDF-41AC-9EE1-772CB5179D0E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0236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1438C-BDDF-41AC-9EE1-772CB5179D0E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048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1438C-BDDF-41AC-9EE1-772CB5179D0E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69036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1438C-BDDF-41AC-9EE1-772CB5179D0E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83746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1438C-BDDF-41AC-9EE1-772CB5179D0E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36496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1438C-BDDF-41AC-9EE1-772CB5179D0E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9351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 sz="4000" b="1" u="none">
                <a:latin typeface="+mn-lt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400">
                <a:latin typeface="+mn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  <a:endParaRPr lang="en-GB"/>
          </a:p>
        </p:txBody>
      </p:sp>
      <p:sp>
        <p:nvSpPr>
          <p:cNvPr id="11" name="日付プレースホルダー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2 Mar 2023</a:t>
            </a:r>
            <a:endParaRPr lang="ja-JP" altLang="en-US" dirty="0"/>
          </a:p>
        </p:txBody>
      </p:sp>
      <p:sp>
        <p:nvSpPr>
          <p:cNvPr id="12" name="フッター プレースホルダー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GSICS Annual Meeting in College Park, Maryland, USA </a:t>
            </a:r>
            <a:endParaRPr lang="ja-JP" altLang="en-US" dirty="0"/>
          </a:p>
        </p:txBody>
      </p:sp>
      <p:sp>
        <p:nvSpPr>
          <p:cNvPr id="13" name="スライド番号プレースホルダー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D270A-845E-48B6-946F-4CA8C151B3E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51448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20000" y="6326753"/>
            <a:ext cx="1069794" cy="27248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053ABD3-77C6-4371-90FA-AB3665588B2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altLang="ja-JP"/>
              <a:t>2 Mar 2023</a:t>
            </a:r>
            <a:endParaRPr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ja-JP"/>
              <a:t>GSICS Annual Meeting in College Park, Maryland, USA 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06385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20000" y="6326753"/>
            <a:ext cx="1069794" cy="27248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053ABD3-77C6-4371-90FA-AB3665588B2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altLang="ja-JP"/>
              <a:t>2 Mar 2023</a:t>
            </a:r>
            <a:endParaRPr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ja-JP"/>
              <a:t>GSICS Annual Meeting in College Park, Maryland, USA 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1526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>
                <a:latin typeface="+mn-lt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400"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20000" y="6326753"/>
            <a:ext cx="1069794" cy="272484"/>
          </a:xfrm>
          <a:prstGeom prst="rect">
            <a:avLst/>
          </a:prstGeom>
          <a:ln/>
        </p:spPr>
        <p:txBody>
          <a:bodyPr/>
          <a:lstStyle>
            <a:lvl1pPr>
              <a:defRPr sz="1000"/>
            </a:lvl1pPr>
          </a:lstStyle>
          <a:p>
            <a:fld id="{A053ABD3-77C6-4371-90FA-AB3665588B2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en-US" altLang="ja-JP"/>
              <a:t>2 Mar 2023</a:t>
            </a:r>
            <a:endParaRPr lang="ja-JP" altLang="en-US" dirty="0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en-US" altLang="ja-JP"/>
              <a:t>GSICS Annual Meeting in College Park, Maryland, USA 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35039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20000" y="6326753"/>
            <a:ext cx="1069794" cy="272484"/>
          </a:xfrm>
          <a:prstGeom prst="rect">
            <a:avLst/>
          </a:prstGeom>
          <a:ln/>
        </p:spPr>
        <p:txBody>
          <a:bodyPr/>
          <a:lstStyle>
            <a:lvl1pPr>
              <a:defRPr sz="1600"/>
            </a:lvl1pPr>
          </a:lstStyle>
          <a:p>
            <a:fld id="{A053ABD3-77C6-4371-90FA-AB3665588B2F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196752"/>
            <a:ext cx="8229600" cy="5127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9" name="タイトル 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0" name="日付プレースホルダー 9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altLang="ja-JP"/>
              <a:t>2 Mar 2023</a:t>
            </a:r>
            <a:endParaRPr lang="ja-JP" altLang="en-US" dirty="0"/>
          </a:p>
        </p:txBody>
      </p:sp>
      <p:sp>
        <p:nvSpPr>
          <p:cNvPr id="11" name="フッター プレースホルダー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ja-JP"/>
              <a:t>GSICS Annual Meeting in College Park, Maryland, USA 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79042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9" name="日付プレースホルダー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2 Mar 2023</a:t>
            </a:r>
            <a:endParaRPr lang="ja-JP" altLang="en-US" dirty="0"/>
          </a:p>
        </p:txBody>
      </p:sp>
      <p:sp>
        <p:nvSpPr>
          <p:cNvPr id="10" name="フッター プレースホルダー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GSICS Annual Meeting in College Park, Maryland, USA </a:t>
            </a:r>
            <a:endParaRPr lang="ja-JP" altLang="en-US" dirty="0"/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D270A-845E-48B6-946F-4CA8C151B3E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30548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20000" y="6326753"/>
            <a:ext cx="1069794" cy="27248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053ABD3-77C6-4371-90FA-AB3665588B2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9" name="日付プレースホルダー 8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altLang="ja-JP"/>
              <a:t>2 Mar 2023</a:t>
            </a:r>
            <a:endParaRPr lang="ja-JP" altLang="en-US" dirty="0"/>
          </a:p>
        </p:txBody>
      </p:sp>
      <p:sp>
        <p:nvSpPr>
          <p:cNvPr id="10" name="フッター プレースホルダー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ja-JP"/>
              <a:t>GSICS Annual Meeting in College Park, Maryland, USA 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23677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20000" y="6326753"/>
            <a:ext cx="1069794" cy="27248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053ABD3-77C6-4371-90FA-AB3665588B2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altLang="ja-JP"/>
              <a:t>2 Mar 2023</a:t>
            </a:r>
            <a:endParaRPr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ja-JP"/>
              <a:t>GSICS Annual Meeting in College Park, Maryland, USA 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84521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20000" y="6326753"/>
            <a:ext cx="1069794" cy="27248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053ABD3-77C6-4371-90FA-AB3665588B2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altLang="ja-JP"/>
              <a:t>2 Mar 2023</a:t>
            </a:r>
            <a:endParaRPr lang="ja-JP" altLang="en-US" dirty="0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ja-JP"/>
              <a:t>GSICS Annual Meeting in College Park, Maryland, USA 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20471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dirty="0"/>
              <a:t>アイコンをクリックして図を追加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20000" y="6326753"/>
            <a:ext cx="1069794" cy="27248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053ABD3-77C6-4371-90FA-AB3665588B2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altLang="ja-JP"/>
              <a:t>2 Mar 2023</a:t>
            </a:r>
            <a:endParaRPr lang="ja-JP" altLang="en-US" dirty="0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ja-JP"/>
              <a:t>GSICS Annual Meeting in College Park, Maryland, USA 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63514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20000" y="6326753"/>
            <a:ext cx="1069794" cy="27248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053ABD3-77C6-4371-90FA-AB3665588B2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altLang="ja-JP"/>
              <a:t>2 Mar 2023</a:t>
            </a:r>
            <a:endParaRPr lang="ja-JP" altLang="en-US" dirty="0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ja-JP"/>
              <a:t>GSICS Annual Meeting in College Park, Maryland, USA 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94410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752"/>
            <a:ext cx="8229600" cy="5127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57200" y="16002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v"/>
              <a:defRPr/>
            </a:pPr>
            <a:endParaRPr lang="en-GB" sz="3200" dirty="0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 flipV="1">
            <a:off x="457200" y="6324600"/>
            <a:ext cx="82296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252" y="43115"/>
            <a:ext cx="1772576" cy="719666"/>
          </a:xfrm>
          <a:prstGeom prst="rect">
            <a:avLst/>
          </a:prstGeom>
          <a:noFill/>
        </p:spPr>
      </p:pic>
      <p:sp>
        <p:nvSpPr>
          <p:cNvPr id="5" name="日付プレースホルダー 4"/>
          <p:cNvSpPr>
            <a:spLocks noGrp="1"/>
          </p:cNvSpPr>
          <p:nvPr>
            <p:ph type="dt" sz="half" idx="2"/>
          </p:nvPr>
        </p:nvSpPr>
        <p:spPr>
          <a:xfrm>
            <a:off x="457200" y="6324600"/>
            <a:ext cx="1450504" cy="272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r>
              <a:rPr lang="en-US" altLang="ja-JP"/>
              <a:t>2 Mar 2023</a:t>
            </a:r>
            <a:endParaRPr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3"/>
          </p:nvPr>
        </p:nvSpPr>
        <p:spPr>
          <a:xfrm>
            <a:off x="1907704" y="6324601"/>
            <a:ext cx="5328592" cy="272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r>
              <a:rPr lang="en-US" altLang="ja-JP"/>
              <a:t>GSICS Annual Meeting in College Park, Maryland, USA </a:t>
            </a:r>
            <a:endParaRPr lang="ja-JP" altLang="en-US" dirty="0"/>
          </a:p>
        </p:txBody>
      </p:sp>
      <p:sp>
        <p:nvSpPr>
          <p:cNvPr id="7" name="タイトル プレースホルダー 6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5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4"/>
          </p:nvPr>
        </p:nvSpPr>
        <p:spPr>
          <a:xfrm>
            <a:off x="7236296" y="6324600"/>
            <a:ext cx="145050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B6D270A-845E-48B6-946F-4CA8C151B3E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70791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2800" i="0" u="none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v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6600"/>
        </a:buClr>
        <a:buFont typeface="Wingdings" pitchFamily="2" charset="2"/>
        <a:buChar char="§"/>
        <a:defRPr kumimoji="1"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8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3200" i="0" dirty="0">
                <a:effectLst/>
                <a:latin typeface="+mn-lt"/>
              </a:rPr>
              <a:t>Impact analysis of change in input data on the AHI vicarious calibration</a:t>
            </a:r>
            <a:br>
              <a:rPr lang="en-US" altLang="ja-JP" sz="900" b="0" i="0" dirty="0">
                <a:effectLst/>
                <a:latin typeface="-apple-system"/>
              </a:rPr>
            </a:br>
            <a:endParaRPr kumimoji="1" lang="ja-JP" altLang="en-US" sz="28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/>
              <a:t>EIKI Misaki</a:t>
            </a:r>
          </a:p>
          <a:p>
            <a:r>
              <a:rPr lang="en-US" altLang="ja-JP" dirty="0"/>
              <a:t>Meteorological Satellite Center of Japan Meteorological Agency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39968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sz="2400" dirty="0"/>
              <a:t>There is </a:t>
            </a:r>
            <a:r>
              <a:rPr lang="en-US" altLang="ja-JP" sz="2400" dirty="0"/>
              <a:t>no significant difference in appearance.</a:t>
            </a:r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kumimoji="1" lang="en-US" altLang="ja-JP" sz="2400" dirty="0"/>
              <a:t>Difference of slope is about 0.2%</a:t>
            </a:r>
            <a:endParaRPr kumimoji="1" lang="ja-JP" altLang="en-US" sz="240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200" b="1" dirty="0"/>
              <a:t>1. JRA-55 vs. JRA-3Q</a:t>
            </a:r>
            <a:endParaRPr kumimoji="1" lang="ja-JP" altLang="en-US" sz="32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3ABD3-77C6-4371-90FA-AB3665588B2F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B43F1F0-6679-6384-0CFA-26FBDA7C22F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altLang="ja-JP"/>
              <a:t>2 Mar 2023</a:t>
            </a:r>
            <a:endParaRPr lang="ja-JP" altLang="en-US" dirty="0"/>
          </a:p>
        </p:txBody>
      </p:sp>
      <p:sp>
        <p:nvSpPr>
          <p:cNvPr id="7" name="フッター プレースホルダー 6">
            <a:extLst>
              <a:ext uri="{FF2B5EF4-FFF2-40B4-BE49-F238E27FC236}">
                <a16:creationId xmlns:a16="http://schemas.microsoft.com/office/drawing/2014/main" id="{EB2D76B4-DB67-1A9B-555C-2A00637644E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ja-JP"/>
              <a:t>GSICS Annual Meeting in College Park, Maryland, USA </a:t>
            </a:r>
            <a:endParaRPr lang="ja-JP" altLang="en-US" dirty="0"/>
          </a:p>
        </p:txBody>
      </p:sp>
      <p:graphicFrame>
        <p:nvGraphicFramePr>
          <p:cNvPr id="6" name="表 7">
            <a:extLst>
              <a:ext uri="{FF2B5EF4-FFF2-40B4-BE49-F238E27FC236}">
                <a16:creationId xmlns:a16="http://schemas.microsoft.com/office/drawing/2014/main" id="{28E1B943-02F1-5CC1-3E91-A2FDB327B9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5457769"/>
              </p:ext>
            </p:extLst>
          </p:nvPr>
        </p:nvGraphicFramePr>
        <p:xfrm>
          <a:off x="1249680" y="3058051"/>
          <a:ext cx="6291260" cy="3240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8252">
                  <a:extLst>
                    <a:ext uri="{9D8B030D-6E8A-4147-A177-3AD203B41FA5}">
                      <a16:colId xmlns:a16="http://schemas.microsoft.com/office/drawing/2014/main" val="2644930360"/>
                    </a:ext>
                  </a:extLst>
                </a:gridCol>
                <a:gridCol w="1258252">
                  <a:extLst>
                    <a:ext uri="{9D8B030D-6E8A-4147-A177-3AD203B41FA5}">
                      <a16:colId xmlns:a16="http://schemas.microsoft.com/office/drawing/2014/main" val="3199169146"/>
                    </a:ext>
                  </a:extLst>
                </a:gridCol>
                <a:gridCol w="1258252">
                  <a:extLst>
                    <a:ext uri="{9D8B030D-6E8A-4147-A177-3AD203B41FA5}">
                      <a16:colId xmlns:a16="http://schemas.microsoft.com/office/drawing/2014/main" val="383173166"/>
                    </a:ext>
                  </a:extLst>
                </a:gridCol>
                <a:gridCol w="1258252">
                  <a:extLst>
                    <a:ext uri="{9D8B030D-6E8A-4147-A177-3AD203B41FA5}">
                      <a16:colId xmlns:a16="http://schemas.microsoft.com/office/drawing/2014/main" val="662415260"/>
                    </a:ext>
                  </a:extLst>
                </a:gridCol>
                <a:gridCol w="1258252">
                  <a:extLst>
                    <a:ext uri="{9D8B030D-6E8A-4147-A177-3AD203B41FA5}">
                      <a16:colId xmlns:a16="http://schemas.microsoft.com/office/drawing/2014/main" val="3895256127"/>
                    </a:ext>
                  </a:extLst>
                </a:gridCol>
              </a:tblGrid>
              <a:tr h="943689"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 marL="94369" marR="94369" marT="47184" marB="47184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0" dirty="0"/>
                        <a:t>JRA-55</a:t>
                      </a:r>
                    </a:p>
                    <a:p>
                      <a:r>
                        <a:rPr kumimoji="1" lang="en-US" altLang="ja-JP" sz="1800" b="0" dirty="0"/>
                        <a:t>(Aqua/</a:t>
                      </a:r>
                    </a:p>
                    <a:p>
                      <a:r>
                        <a:rPr kumimoji="1" lang="en-US" altLang="ja-JP" sz="1800" b="0" dirty="0"/>
                        <a:t>MODIS)</a:t>
                      </a:r>
                      <a:endParaRPr kumimoji="1" lang="ja-JP" altLang="en-US" sz="1800" b="0" dirty="0"/>
                    </a:p>
                  </a:txBody>
                  <a:tcPr marL="94369" marR="94369" marT="47184" marB="47184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0" dirty="0"/>
                        <a:t>JRA-3Q</a:t>
                      </a:r>
                    </a:p>
                    <a:p>
                      <a:r>
                        <a:rPr kumimoji="1" lang="en-US" altLang="ja-JP" sz="1800" b="0" dirty="0"/>
                        <a:t>(Aqua</a:t>
                      </a:r>
                    </a:p>
                    <a:p>
                      <a:r>
                        <a:rPr kumimoji="1" lang="en-US" altLang="ja-JP" sz="1800" b="0" dirty="0"/>
                        <a:t>/MODIS)</a:t>
                      </a:r>
                      <a:endParaRPr kumimoji="1" lang="ja-JP" altLang="en-US" sz="1800" b="0" dirty="0"/>
                    </a:p>
                  </a:txBody>
                  <a:tcPr marL="94369" marR="94369" marT="47184" marB="47184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0" dirty="0"/>
                        <a:t>JRA-55</a:t>
                      </a:r>
                    </a:p>
                    <a:p>
                      <a:r>
                        <a:rPr kumimoji="1" lang="en-US" altLang="ja-JP" sz="1800" b="0" dirty="0"/>
                        <a:t>(Terra/</a:t>
                      </a:r>
                    </a:p>
                    <a:p>
                      <a:r>
                        <a:rPr kumimoji="1" lang="en-US" altLang="ja-JP" sz="1800" b="0" dirty="0"/>
                        <a:t>MODIS)</a:t>
                      </a:r>
                      <a:endParaRPr kumimoji="1" lang="ja-JP" altLang="en-US" sz="1800" b="0" dirty="0"/>
                    </a:p>
                  </a:txBody>
                  <a:tcPr marL="94369" marR="94369" marT="47184" marB="47184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0" dirty="0"/>
                        <a:t>JRA-3Q</a:t>
                      </a:r>
                    </a:p>
                    <a:p>
                      <a:r>
                        <a:rPr kumimoji="1" lang="en-US" altLang="ja-JP" sz="1800" b="0" dirty="0"/>
                        <a:t>(Terra/</a:t>
                      </a:r>
                    </a:p>
                    <a:p>
                      <a:r>
                        <a:rPr kumimoji="1" lang="en-US" altLang="ja-JP" sz="1800" b="0" dirty="0"/>
                        <a:t>MODIS)</a:t>
                      </a:r>
                      <a:endParaRPr kumimoji="1" lang="ja-JP" altLang="en-US" sz="1800" b="0" dirty="0"/>
                    </a:p>
                  </a:txBody>
                  <a:tcPr marL="94369" marR="94369" marT="47184" marB="47184"/>
                </a:tc>
                <a:extLst>
                  <a:ext uri="{0D108BD9-81ED-4DB2-BD59-A6C34878D82A}">
                    <a16:rowId xmlns:a16="http://schemas.microsoft.com/office/drawing/2014/main" val="2623501951"/>
                  </a:ext>
                </a:extLst>
              </a:tr>
              <a:tr h="382719"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B01</a:t>
                      </a:r>
                      <a:endParaRPr kumimoji="1" lang="ja-JP" altLang="en-US" sz="1800" dirty="0"/>
                    </a:p>
                  </a:txBody>
                  <a:tcPr marL="94369" marR="94369" marT="47184" marB="47184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1.014</a:t>
                      </a:r>
                      <a:endParaRPr kumimoji="1" lang="ja-JP" altLang="en-US" sz="1800" dirty="0"/>
                    </a:p>
                  </a:txBody>
                  <a:tcPr marL="94369" marR="94369" marT="47184" marB="47184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1.014</a:t>
                      </a:r>
                      <a:endParaRPr kumimoji="1" lang="ja-JP" altLang="en-US" sz="1800" dirty="0"/>
                    </a:p>
                  </a:txBody>
                  <a:tcPr marL="94369" marR="94369" marT="47184" marB="47184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1.001</a:t>
                      </a:r>
                      <a:endParaRPr kumimoji="1" lang="ja-JP" altLang="en-US" sz="1800" dirty="0"/>
                    </a:p>
                  </a:txBody>
                  <a:tcPr marL="94369" marR="94369" marT="47184" marB="47184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/>
                        <a:t>1.001</a:t>
                      </a:r>
                      <a:endParaRPr kumimoji="1" lang="ja-JP" altLang="en-US" sz="1800" dirty="0"/>
                    </a:p>
                  </a:txBody>
                  <a:tcPr marL="94369" marR="94369" marT="47184" marB="47184"/>
                </a:tc>
                <a:extLst>
                  <a:ext uri="{0D108BD9-81ED-4DB2-BD59-A6C34878D82A}">
                    <a16:rowId xmlns:a16="http://schemas.microsoft.com/office/drawing/2014/main" val="1088830332"/>
                  </a:ext>
                </a:extLst>
              </a:tr>
              <a:tr h="382719"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B02</a:t>
                      </a:r>
                      <a:endParaRPr kumimoji="1" lang="ja-JP" altLang="en-US" sz="1800" dirty="0"/>
                    </a:p>
                  </a:txBody>
                  <a:tcPr marL="94369" marR="94369" marT="47184" marB="47184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1.026</a:t>
                      </a:r>
                      <a:endParaRPr kumimoji="1" lang="ja-JP" altLang="en-US" sz="1800" dirty="0"/>
                    </a:p>
                  </a:txBody>
                  <a:tcPr marL="94369" marR="94369" marT="47184" marB="47184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1.026</a:t>
                      </a:r>
                      <a:endParaRPr kumimoji="1" lang="ja-JP" altLang="en-US" sz="1800" dirty="0"/>
                    </a:p>
                  </a:txBody>
                  <a:tcPr marL="94369" marR="94369" marT="47184" marB="47184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1.012</a:t>
                      </a:r>
                      <a:endParaRPr kumimoji="1" lang="ja-JP" altLang="en-US" sz="1800" dirty="0"/>
                    </a:p>
                  </a:txBody>
                  <a:tcPr marL="94369" marR="94369" marT="47184" marB="47184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1.013</a:t>
                      </a:r>
                      <a:endParaRPr kumimoji="1" lang="ja-JP" altLang="en-US" sz="1800" dirty="0"/>
                    </a:p>
                  </a:txBody>
                  <a:tcPr marL="94369" marR="94369" marT="47184" marB="47184"/>
                </a:tc>
                <a:extLst>
                  <a:ext uri="{0D108BD9-81ED-4DB2-BD59-A6C34878D82A}">
                    <a16:rowId xmlns:a16="http://schemas.microsoft.com/office/drawing/2014/main" val="3823660984"/>
                  </a:ext>
                </a:extLst>
              </a:tr>
              <a:tr h="382719"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B03</a:t>
                      </a:r>
                      <a:endParaRPr kumimoji="1" lang="ja-JP" altLang="en-US" sz="1800" dirty="0"/>
                    </a:p>
                  </a:txBody>
                  <a:tcPr marL="94369" marR="94369" marT="47184" marB="47184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1.009</a:t>
                      </a:r>
                      <a:endParaRPr kumimoji="1" lang="ja-JP" altLang="en-US" sz="1800" dirty="0"/>
                    </a:p>
                  </a:txBody>
                  <a:tcPr marL="94369" marR="94369" marT="47184" marB="47184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1.008</a:t>
                      </a:r>
                      <a:endParaRPr kumimoji="1" lang="ja-JP" altLang="en-US" sz="1800" dirty="0"/>
                    </a:p>
                  </a:txBody>
                  <a:tcPr marL="94369" marR="94369" marT="47184" marB="47184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0.991</a:t>
                      </a:r>
                      <a:endParaRPr kumimoji="1" lang="ja-JP" altLang="en-US" sz="1800" dirty="0"/>
                    </a:p>
                  </a:txBody>
                  <a:tcPr marL="94369" marR="94369" marT="47184" marB="47184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0.991</a:t>
                      </a:r>
                      <a:endParaRPr kumimoji="1" lang="ja-JP" altLang="en-US" sz="1800" dirty="0"/>
                    </a:p>
                  </a:txBody>
                  <a:tcPr marL="94369" marR="94369" marT="47184" marB="47184"/>
                </a:tc>
                <a:extLst>
                  <a:ext uri="{0D108BD9-81ED-4DB2-BD59-A6C34878D82A}">
                    <a16:rowId xmlns:a16="http://schemas.microsoft.com/office/drawing/2014/main" val="1634244679"/>
                  </a:ext>
                </a:extLst>
              </a:tr>
              <a:tr h="382719"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B04</a:t>
                      </a:r>
                      <a:endParaRPr kumimoji="1" lang="ja-JP" altLang="en-US" sz="1800" dirty="0"/>
                    </a:p>
                  </a:txBody>
                  <a:tcPr marL="94369" marR="94369" marT="47184" marB="47184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1.000</a:t>
                      </a:r>
                      <a:endParaRPr kumimoji="1" lang="ja-JP" altLang="en-US" sz="1800" dirty="0"/>
                    </a:p>
                  </a:txBody>
                  <a:tcPr marL="94369" marR="94369" marT="47184" marB="47184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0.999</a:t>
                      </a:r>
                      <a:endParaRPr kumimoji="1" lang="ja-JP" altLang="en-US" sz="1800" dirty="0"/>
                    </a:p>
                  </a:txBody>
                  <a:tcPr marL="94369" marR="94369" marT="47184" marB="47184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0.982</a:t>
                      </a:r>
                      <a:endParaRPr kumimoji="1" lang="ja-JP" altLang="en-US" sz="1800" dirty="0"/>
                    </a:p>
                  </a:txBody>
                  <a:tcPr marL="94369" marR="94369" marT="47184" marB="47184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0.983</a:t>
                      </a:r>
                      <a:endParaRPr kumimoji="1" lang="ja-JP" altLang="en-US" sz="1800" dirty="0"/>
                    </a:p>
                  </a:txBody>
                  <a:tcPr marL="94369" marR="94369" marT="47184" marB="47184"/>
                </a:tc>
                <a:extLst>
                  <a:ext uri="{0D108BD9-81ED-4DB2-BD59-A6C34878D82A}">
                    <a16:rowId xmlns:a16="http://schemas.microsoft.com/office/drawing/2014/main" val="1353326076"/>
                  </a:ext>
                </a:extLst>
              </a:tr>
              <a:tr h="382719"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B05</a:t>
                      </a:r>
                      <a:endParaRPr kumimoji="1" lang="ja-JP" altLang="en-US" sz="1800" dirty="0"/>
                    </a:p>
                  </a:txBody>
                  <a:tcPr marL="94369" marR="94369" marT="47184" marB="47184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0.960</a:t>
                      </a:r>
                      <a:endParaRPr kumimoji="1" lang="ja-JP" altLang="en-US" sz="1800" dirty="0"/>
                    </a:p>
                  </a:txBody>
                  <a:tcPr marL="94369" marR="94369" marT="47184" marB="47184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0.961</a:t>
                      </a:r>
                      <a:endParaRPr kumimoji="1" lang="ja-JP" altLang="en-US" sz="1800" dirty="0"/>
                    </a:p>
                  </a:txBody>
                  <a:tcPr marL="94369" marR="94369" marT="47184" marB="47184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0.969</a:t>
                      </a:r>
                      <a:endParaRPr kumimoji="1" lang="ja-JP" altLang="en-US" sz="1800" dirty="0"/>
                    </a:p>
                  </a:txBody>
                  <a:tcPr marL="94369" marR="94369" marT="47184" marB="47184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0.970</a:t>
                      </a:r>
                      <a:endParaRPr kumimoji="1" lang="ja-JP" altLang="en-US" sz="1800" dirty="0"/>
                    </a:p>
                  </a:txBody>
                  <a:tcPr marL="94369" marR="94369" marT="47184" marB="47184"/>
                </a:tc>
                <a:extLst>
                  <a:ext uri="{0D108BD9-81ED-4DB2-BD59-A6C34878D82A}">
                    <a16:rowId xmlns:a16="http://schemas.microsoft.com/office/drawing/2014/main" val="555087721"/>
                  </a:ext>
                </a:extLst>
              </a:tr>
              <a:tr h="382719"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B06</a:t>
                      </a:r>
                      <a:endParaRPr kumimoji="1" lang="ja-JP" altLang="en-US" sz="1800" dirty="0"/>
                    </a:p>
                  </a:txBody>
                  <a:tcPr marL="94369" marR="94369" marT="47184" marB="47184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1.058</a:t>
                      </a:r>
                      <a:endParaRPr kumimoji="1" lang="ja-JP" altLang="en-US" sz="1800" dirty="0"/>
                    </a:p>
                  </a:txBody>
                  <a:tcPr marL="94369" marR="94369" marT="47184" marB="47184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1.060</a:t>
                      </a:r>
                      <a:endParaRPr kumimoji="1" lang="ja-JP" altLang="en-US" sz="1800" dirty="0"/>
                    </a:p>
                  </a:txBody>
                  <a:tcPr marL="94369" marR="94369" marT="47184" marB="47184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1.095</a:t>
                      </a:r>
                      <a:endParaRPr kumimoji="1" lang="ja-JP" altLang="en-US" sz="1800" dirty="0"/>
                    </a:p>
                  </a:txBody>
                  <a:tcPr marL="94369" marR="94369" marT="47184" marB="47184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1.097</a:t>
                      </a:r>
                      <a:endParaRPr kumimoji="1" lang="ja-JP" altLang="en-US" sz="1800" dirty="0"/>
                    </a:p>
                  </a:txBody>
                  <a:tcPr marL="94369" marR="94369" marT="47184" marB="47184"/>
                </a:tc>
                <a:extLst>
                  <a:ext uri="{0D108BD9-81ED-4DB2-BD59-A6C34878D82A}">
                    <a16:rowId xmlns:a16="http://schemas.microsoft.com/office/drawing/2014/main" val="382570841"/>
                  </a:ext>
                </a:extLst>
              </a:tr>
            </a:tbl>
          </a:graphicData>
        </a:graphic>
      </p:graphicFrame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E256444-4F3C-B485-D7F3-690CD24680AB}"/>
              </a:ext>
            </a:extLst>
          </p:cNvPr>
          <p:cNvSpPr txBox="1"/>
          <p:nvPr/>
        </p:nvSpPr>
        <p:spPr>
          <a:xfrm>
            <a:off x="1286544" y="2679409"/>
            <a:ext cx="4667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Slope of regression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60509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200" b="1" dirty="0"/>
              <a:t>2</a:t>
            </a:r>
            <a:r>
              <a:rPr kumimoji="1" lang="en-US" altLang="ja-JP" sz="3200" b="1" dirty="0"/>
              <a:t>. OMI vs. </a:t>
            </a:r>
            <a:r>
              <a:rPr lang="en-US" altLang="ja-JP" sz="3200" b="1" dirty="0"/>
              <a:t>OMPS</a:t>
            </a:r>
            <a:endParaRPr kumimoji="1" lang="ja-JP" altLang="en-US" sz="3200" b="1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6E239A9-F22E-4384-2C23-BC45315309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2450" y="1419900"/>
            <a:ext cx="3120000" cy="468000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9ADC6F9-4445-4F5C-5375-A0D3F0CF63D1}"/>
              </a:ext>
            </a:extLst>
          </p:cNvPr>
          <p:cNvSpPr txBox="1"/>
          <p:nvPr/>
        </p:nvSpPr>
        <p:spPr>
          <a:xfrm>
            <a:off x="446123" y="1073999"/>
            <a:ext cx="2800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OMI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2037865-DA6C-243F-5E3A-C49E3D02D8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74186" y="1440938"/>
            <a:ext cx="3120000" cy="4680000"/>
          </a:xfrm>
          <a:prstGeom prst="rect">
            <a:avLst/>
          </a:prstGeom>
        </p:spPr>
      </p:pic>
      <p:sp>
        <p:nvSpPr>
          <p:cNvPr id="8" name="スライド番号プレースホルダー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3ABD3-77C6-4371-90FA-AB3665588B2F}" type="slidenum">
              <a:rPr kumimoji="1" lang="ja-JP" altLang="en-US" smtClean="0"/>
              <a:t>11</a:t>
            </a:fld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1CEF125-ECD0-08D3-751A-2E0B77E92812}"/>
              </a:ext>
            </a:extLst>
          </p:cNvPr>
          <p:cNvSpPr txBox="1"/>
          <p:nvPr/>
        </p:nvSpPr>
        <p:spPr>
          <a:xfrm>
            <a:off x="813816" y="1584492"/>
            <a:ext cx="1188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200" dirty="0"/>
              <a:t>B01</a:t>
            </a:r>
            <a:endParaRPr kumimoji="1" lang="ja-JP" altLang="en-US" sz="12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A794C41-6448-F969-E063-E1D3CC69EB95}"/>
              </a:ext>
            </a:extLst>
          </p:cNvPr>
          <p:cNvSpPr txBox="1"/>
          <p:nvPr/>
        </p:nvSpPr>
        <p:spPr>
          <a:xfrm>
            <a:off x="2374392" y="1581444"/>
            <a:ext cx="1188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200" dirty="0"/>
              <a:t>B02</a:t>
            </a:r>
            <a:endParaRPr kumimoji="1" lang="ja-JP" altLang="en-US" sz="12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A4A7674-92C8-5858-D72F-C36F14B57A9A}"/>
              </a:ext>
            </a:extLst>
          </p:cNvPr>
          <p:cNvSpPr txBox="1"/>
          <p:nvPr/>
        </p:nvSpPr>
        <p:spPr>
          <a:xfrm>
            <a:off x="2380488" y="3132876"/>
            <a:ext cx="1188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200" dirty="0"/>
              <a:t>B04</a:t>
            </a:r>
            <a:endParaRPr kumimoji="1" lang="ja-JP" altLang="en-US" sz="12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6EB46CD-6086-C8B1-12B2-60C2428C25A7}"/>
              </a:ext>
            </a:extLst>
          </p:cNvPr>
          <p:cNvSpPr txBox="1"/>
          <p:nvPr/>
        </p:nvSpPr>
        <p:spPr>
          <a:xfrm>
            <a:off x="816864" y="3132876"/>
            <a:ext cx="1188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200" dirty="0"/>
              <a:t>B03</a:t>
            </a:r>
            <a:endParaRPr kumimoji="1" lang="ja-JP" altLang="en-US" sz="120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6CD42C0-758B-3100-DBD8-8E221399D932}"/>
              </a:ext>
            </a:extLst>
          </p:cNvPr>
          <p:cNvSpPr txBox="1"/>
          <p:nvPr/>
        </p:nvSpPr>
        <p:spPr>
          <a:xfrm>
            <a:off x="2371344" y="4696500"/>
            <a:ext cx="1188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200" dirty="0"/>
              <a:t>B06</a:t>
            </a:r>
            <a:endParaRPr kumimoji="1" lang="ja-JP" altLang="en-US" sz="120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8190D29-9682-A91F-F07C-2A585999911C}"/>
              </a:ext>
            </a:extLst>
          </p:cNvPr>
          <p:cNvSpPr txBox="1"/>
          <p:nvPr/>
        </p:nvSpPr>
        <p:spPr>
          <a:xfrm>
            <a:off x="816864" y="4696500"/>
            <a:ext cx="1188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200" dirty="0"/>
              <a:t>B05</a:t>
            </a:r>
            <a:endParaRPr kumimoji="1" lang="ja-JP" altLang="en-US" sz="12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3EDEF9B-4169-23EE-7EFE-F771C1761577}"/>
              </a:ext>
            </a:extLst>
          </p:cNvPr>
          <p:cNvSpPr txBox="1"/>
          <p:nvPr/>
        </p:nvSpPr>
        <p:spPr>
          <a:xfrm>
            <a:off x="4038600" y="1596684"/>
            <a:ext cx="1188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200" dirty="0"/>
              <a:t>B01</a:t>
            </a:r>
            <a:endParaRPr kumimoji="1" lang="ja-JP" altLang="en-US" sz="1200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B599446-30C1-3D0B-02C9-C7F3D5390217}"/>
              </a:ext>
            </a:extLst>
          </p:cNvPr>
          <p:cNvSpPr txBox="1"/>
          <p:nvPr/>
        </p:nvSpPr>
        <p:spPr>
          <a:xfrm>
            <a:off x="5593080" y="1596684"/>
            <a:ext cx="1188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200" dirty="0"/>
              <a:t>B02</a:t>
            </a:r>
            <a:endParaRPr kumimoji="1" lang="ja-JP" altLang="en-US" sz="1200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FD338C4-B5D4-C218-1655-6FDA004CEE73}"/>
              </a:ext>
            </a:extLst>
          </p:cNvPr>
          <p:cNvSpPr txBox="1"/>
          <p:nvPr/>
        </p:nvSpPr>
        <p:spPr>
          <a:xfrm>
            <a:off x="4029456" y="3160308"/>
            <a:ext cx="1188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200" dirty="0"/>
              <a:t>B03</a:t>
            </a:r>
            <a:endParaRPr kumimoji="1" lang="ja-JP" altLang="en-US" sz="1200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4695B30-2F69-86A5-E5CF-4678578A6E54}"/>
              </a:ext>
            </a:extLst>
          </p:cNvPr>
          <p:cNvSpPr txBox="1"/>
          <p:nvPr/>
        </p:nvSpPr>
        <p:spPr>
          <a:xfrm>
            <a:off x="5586399" y="3159470"/>
            <a:ext cx="1188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200" dirty="0"/>
              <a:t>B04</a:t>
            </a:r>
            <a:endParaRPr kumimoji="1" lang="ja-JP" altLang="en-US" sz="1200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AA5B089E-392A-BE26-E71D-EC7F7BA1D867}"/>
              </a:ext>
            </a:extLst>
          </p:cNvPr>
          <p:cNvSpPr txBox="1"/>
          <p:nvPr/>
        </p:nvSpPr>
        <p:spPr>
          <a:xfrm>
            <a:off x="4038600" y="4714788"/>
            <a:ext cx="1188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200" dirty="0"/>
              <a:t>B05</a:t>
            </a:r>
            <a:endParaRPr kumimoji="1" lang="ja-JP" altLang="en-US" sz="1200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09DAA1A8-30F9-DA75-43FC-74F7BBFE9FEC}"/>
              </a:ext>
            </a:extLst>
          </p:cNvPr>
          <p:cNvSpPr txBox="1"/>
          <p:nvPr/>
        </p:nvSpPr>
        <p:spPr>
          <a:xfrm>
            <a:off x="5593080" y="4714788"/>
            <a:ext cx="1188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200" dirty="0"/>
              <a:t>B06</a:t>
            </a:r>
            <a:endParaRPr kumimoji="1" lang="ja-JP" altLang="en-US" sz="1200" dirty="0"/>
          </a:p>
        </p:txBody>
      </p:sp>
      <p:sp>
        <p:nvSpPr>
          <p:cNvPr id="22" name="日付プレースホルダー 21">
            <a:extLst>
              <a:ext uri="{FF2B5EF4-FFF2-40B4-BE49-F238E27FC236}">
                <a16:creationId xmlns:a16="http://schemas.microsoft.com/office/drawing/2014/main" id="{C0DFEDB5-9DB6-AD5E-23E8-DD8260E61D5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altLang="ja-JP"/>
              <a:t>2 Mar 2023</a:t>
            </a:r>
            <a:endParaRPr lang="ja-JP" altLang="en-US" dirty="0"/>
          </a:p>
        </p:txBody>
      </p:sp>
      <p:sp>
        <p:nvSpPr>
          <p:cNvPr id="24" name="フッター プレースホルダー 23">
            <a:extLst>
              <a:ext uri="{FF2B5EF4-FFF2-40B4-BE49-F238E27FC236}">
                <a16:creationId xmlns:a16="http://schemas.microsoft.com/office/drawing/2014/main" id="{2EA58D67-6A74-1923-A523-BA0C088F934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ja-JP"/>
              <a:t>GSICS Annual Meeting in College Park, Maryland, USA </a:t>
            </a:r>
            <a:endParaRPr lang="ja-JP" altLang="en-US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E19BF76-3B9C-49F4-159E-96A4C8A777DE}"/>
              </a:ext>
            </a:extLst>
          </p:cNvPr>
          <p:cNvSpPr txBox="1"/>
          <p:nvPr/>
        </p:nvSpPr>
        <p:spPr>
          <a:xfrm>
            <a:off x="7000240" y="1581444"/>
            <a:ext cx="216372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Vertical:</a:t>
            </a:r>
          </a:p>
          <a:p>
            <a:r>
              <a:rPr kumimoji="1" lang="en-US" altLang="ja-JP" sz="1600" dirty="0"/>
              <a:t>Simulated reflectivity</a:t>
            </a:r>
          </a:p>
          <a:p>
            <a:r>
              <a:rPr kumimoji="1" lang="en-US" altLang="ja-JP" dirty="0"/>
              <a:t>Horizontal:</a:t>
            </a:r>
          </a:p>
          <a:p>
            <a:r>
              <a:rPr kumimoji="1" lang="en-US" altLang="ja-JP" sz="1600" dirty="0"/>
              <a:t>Observed reflectivity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B01: 0.47um</a:t>
            </a:r>
          </a:p>
          <a:p>
            <a:r>
              <a:rPr kumimoji="1" lang="en-US" altLang="ja-JP" dirty="0"/>
              <a:t>B02: 0.51um</a:t>
            </a:r>
          </a:p>
          <a:p>
            <a:r>
              <a:rPr kumimoji="1" lang="en-US" altLang="ja-JP" dirty="0"/>
              <a:t>B03: 0.64um</a:t>
            </a:r>
          </a:p>
          <a:p>
            <a:r>
              <a:rPr kumimoji="1" lang="en-US" altLang="ja-JP" dirty="0"/>
              <a:t>B04: 0.86um</a:t>
            </a:r>
          </a:p>
          <a:p>
            <a:r>
              <a:rPr kumimoji="1" lang="en-US" altLang="ja-JP" dirty="0"/>
              <a:t>B05: 1.6um</a:t>
            </a:r>
          </a:p>
          <a:p>
            <a:r>
              <a:rPr kumimoji="1" lang="en-US" altLang="ja-JP" dirty="0"/>
              <a:t>B06: 2.3um</a:t>
            </a:r>
          </a:p>
          <a:p>
            <a:endParaRPr kumimoji="1" lang="ja-JP" altLang="en-US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CC02E0C7-449C-CDD1-C38C-4B6B056C701C}"/>
              </a:ext>
            </a:extLst>
          </p:cNvPr>
          <p:cNvSpPr txBox="1"/>
          <p:nvPr/>
        </p:nvSpPr>
        <p:spPr>
          <a:xfrm>
            <a:off x="683814" y="2813975"/>
            <a:ext cx="1480652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dirty="0"/>
              <a:t>0.0     0.2       0.4       0.6     0.8       1.0</a:t>
            </a:r>
            <a:endParaRPr kumimoji="1" lang="ja-JP" altLang="en-US" sz="600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B4C0F95C-3EA8-2BA6-467D-2302C1C75225}"/>
              </a:ext>
            </a:extLst>
          </p:cNvPr>
          <p:cNvSpPr txBox="1"/>
          <p:nvPr/>
        </p:nvSpPr>
        <p:spPr>
          <a:xfrm rot="16200000">
            <a:off x="-70291" y="2067862"/>
            <a:ext cx="1480652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dirty="0"/>
              <a:t>0.0     0.2       0.4       0.6     0.8       1.0</a:t>
            </a:r>
            <a:endParaRPr kumimoji="1" lang="ja-JP" altLang="en-US" sz="600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B8BC907A-2072-B90C-C07E-5C591761FAEF}"/>
              </a:ext>
            </a:extLst>
          </p:cNvPr>
          <p:cNvSpPr txBox="1"/>
          <p:nvPr/>
        </p:nvSpPr>
        <p:spPr>
          <a:xfrm>
            <a:off x="2259891" y="2810119"/>
            <a:ext cx="1480652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dirty="0"/>
              <a:t>0.0     0.2       0.4       0.6     0.8       1.0</a:t>
            </a:r>
            <a:endParaRPr kumimoji="1" lang="ja-JP" altLang="en-US" sz="600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D6ECE838-842B-60EC-7AD0-AD4854CCE3F0}"/>
              </a:ext>
            </a:extLst>
          </p:cNvPr>
          <p:cNvSpPr txBox="1"/>
          <p:nvPr/>
        </p:nvSpPr>
        <p:spPr>
          <a:xfrm rot="16200000">
            <a:off x="1505786" y="2064006"/>
            <a:ext cx="1480652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dirty="0"/>
              <a:t>0.0     0.2       0.4       0.6     0.8       1.0</a:t>
            </a:r>
            <a:endParaRPr kumimoji="1" lang="ja-JP" altLang="en-US" sz="600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D44F49C8-2264-E39B-6CAA-40E92BABF3FA}"/>
              </a:ext>
            </a:extLst>
          </p:cNvPr>
          <p:cNvSpPr txBox="1"/>
          <p:nvPr/>
        </p:nvSpPr>
        <p:spPr>
          <a:xfrm>
            <a:off x="691531" y="4366907"/>
            <a:ext cx="1480652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dirty="0"/>
              <a:t>0.0     0.2       0.4       0.6     0.8       1.0</a:t>
            </a:r>
            <a:endParaRPr kumimoji="1" lang="ja-JP" altLang="en-US" sz="600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2866F92B-E830-38C7-AB7D-8C53AE49A711}"/>
              </a:ext>
            </a:extLst>
          </p:cNvPr>
          <p:cNvSpPr txBox="1"/>
          <p:nvPr/>
        </p:nvSpPr>
        <p:spPr>
          <a:xfrm rot="16200000">
            <a:off x="-62574" y="3620794"/>
            <a:ext cx="1480652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dirty="0"/>
              <a:t>0.0     0.2       0.4       0.6     0.8       1.0</a:t>
            </a:r>
            <a:endParaRPr kumimoji="1" lang="ja-JP" altLang="en-US" sz="600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99DFFE99-DEC2-4E52-7951-4797E2E2FE9E}"/>
              </a:ext>
            </a:extLst>
          </p:cNvPr>
          <p:cNvSpPr txBox="1"/>
          <p:nvPr/>
        </p:nvSpPr>
        <p:spPr>
          <a:xfrm>
            <a:off x="2259890" y="4372693"/>
            <a:ext cx="1480652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dirty="0"/>
              <a:t>0.0     0.2       0.4       0.6     0.8       1.0</a:t>
            </a:r>
            <a:endParaRPr kumimoji="1" lang="ja-JP" altLang="en-US" sz="600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01BFC6A6-51DF-B4E2-F43D-D842E9E3BA4D}"/>
              </a:ext>
            </a:extLst>
          </p:cNvPr>
          <p:cNvSpPr txBox="1"/>
          <p:nvPr/>
        </p:nvSpPr>
        <p:spPr>
          <a:xfrm rot="16200000">
            <a:off x="1505785" y="3626580"/>
            <a:ext cx="1480652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dirty="0"/>
              <a:t>0.0     0.2       0.4       0.6     0.8       1.0</a:t>
            </a:r>
            <a:endParaRPr kumimoji="1" lang="ja-JP" altLang="en-US" sz="600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F521AFDD-14A2-85A5-1258-6C8F16473ACA}"/>
              </a:ext>
            </a:extLst>
          </p:cNvPr>
          <p:cNvSpPr txBox="1"/>
          <p:nvPr/>
        </p:nvSpPr>
        <p:spPr>
          <a:xfrm>
            <a:off x="685745" y="5923681"/>
            <a:ext cx="1480652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dirty="0"/>
              <a:t>0.0     0.2       0.4       0.6     0.8       1.0</a:t>
            </a:r>
            <a:endParaRPr kumimoji="1" lang="ja-JP" altLang="en-US" sz="6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5BE1DC8-114E-6B95-1BE9-6364ECD2C424}"/>
              </a:ext>
            </a:extLst>
          </p:cNvPr>
          <p:cNvSpPr txBox="1"/>
          <p:nvPr/>
        </p:nvSpPr>
        <p:spPr>
          <a:xfrm>
            <a:off x="810995" y="6019395"/>
            <a:ext cx="2486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Aqua/MODIS</a:t>
            </a:r>
            <a:endParaRPr kumimoji="1" lang="ja-JP" altLang="en-US" sz="1200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3011F889-0BA5-5283-005B-C0EA3BEB81F0}"/>
              </a:ext>
            </a:extLst>
          </p:cNvPr>
          <p:cNvSpPr txBox="1"/>
          <p:nvPr/>
        </p:nvSpPr>
        <p:spPr>
          <a:xfrm rot="16200000">
            <a:off x="-68360" y="5177568"/>
            <a:ext cx="1480652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dirty="0"/>
              <a:t>0.0     0.2       0.4       0.6     0.8       1.0</a:t>
            </a:r>
            <a:endParaRPr kumimoji="1" lang="ja-JP" altLang="en-US" sz="600" dirty="0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70A67386-B530-55BC-0659-85F08B3F7B18}"/>
              </a:ext>
            </a:extLst>
          </p:cNvPr>
          <p:cNvSpPr txBox="1"/>
          <p:nvPr/>
        </p:nvSpPr>
        <p:spPr>
          <a:xfrm>
            <a:off x="2254104" y="5929481"/>
            <a:ext cx="1480652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dirty="0"/>
              <a:t>0.0     0.2       0.4       0.6     0.8       1.0</a:t>
            </a:r>
            <a:endParaRPr kumimoji="1" lang="ja-JP" altLang="en-US" sz="600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718130AF-8463-2645-68CB-A799403AEED2}"/>
              </a:ext>
            </a:extLst>
          </p:cNvPr>
          <p:cNvSpPr txBox="1"/>
          <p:nvPr/>
        </p:nvSpPr>
        <p:spPr>
          <a:xfrm rot="16200000">
            <a:off x="1499999" y="5183368"/>
            <a:ext cx="1480652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dirty="0"/>
              <a:t>0.0     0.2       0.4       0.6     0.8       1.0</a:t>
            </a:r>
            <a:endParaRPr kumimoji="1" lang="ja-JP" altLang="en-US" sz="600" dirty="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CF652C49-0F26-8901-4F25-DC0B3B018530}"/>
              </a:ext>
            </a:extLst>
          </p:cNvPr>
          <p:cNvSpPr txBox="1"/>
          <p:nvPr/>
        </p:nvSpPr>
        <p:spPr>
          <a:xfrm>
            <a:off x="3911392" y="2837597"/>
            <a:ext cx="1480652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dirty="0"/>
              <a:t>0.0     0.2       0.4       0.6     0.8       1.0</a:t>
            </a:r>
            <a:endParaRPr kumimoji="1" lang="ja-JP" altLang="en-US" sz="600" dirty="0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E700FC3A-B370-8B05-0387-DF0C727EA48A}"/>
              </a:ext>
            </a:extLst>
          </p:cNvPr>
          <p:cNvSpPr txBox="1"/>
          <p:nvPr/>
        </p:nvSpPr>
        <p:spPr>
          <a:xfrm rot="16200000">
            <a:off x="3157287" y="2091484"/>
            <a:ext cx="1480652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dirty="0"/>
              <a:t>0.0     0.2       0.4       0.6     0.8       1.0</a:t>
            </a:r>
            <a:endParaRPr kumimoji="1" lang="ja-JP" altLang="en-US" sz="600" dirty="0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DB0F7DF6-9418-31CF-C80A-F0548E520368}"/>
              </a:ext>
            </a:extLst>
          </p:cNvPr>
          <p:cNvSpPr txBox="1"/>
          <p:nvPr/>
        </p:nvSpPr>
        <p:spPr>
          <a:xfrm>
            <a:off x="5487469" y="2833741"/>
            <a:ext cx="1480652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dirty="0"/>
              <a:t>0.0     0.2       0.4       0.6     0.8       1.0</a:t>
            </a:r>
            <a:endParaRPr kumimoji="1" lang="ja-JP" altLang="en-US" sz="600" dirty="0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A8F11F61-A8AB-5242-3C5D-7A00F941B17D}"/>
              </a:ext>
            </a:extLst>
          </p:cNvPr>
          <p:cNvSpPr txBox="1"/>
          <p:nvPr/>
        </p:nvSpPr>
        <p:spPr>
          <a:xfrm rot="16200000">
            <a:off x="4733364" y="2087628"/>
            <a:ext cx="1480652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dirty="0"/>
              <a:t>0.0     0.2       0.4       0.6     0.8       1.0</a:t>
            </a:r>
            <a:endParaRPr kumimoji="1" lang="ja-JP" altLang="en-US" sz="600" dirty="0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D406759F-BB1D-BEC0-30E1-1585CFEA2BCB}"/>
              </a:ext>
            </a:extLst>
          </p:cNvPr>
          <p:cNvSpPr txBox="1"/>
          <p:nvPr/>
        </p:nvSpPr>
        <p:spPr>
          <a:xfrm>
            <a:off x="3919109" y="4390529"/>
            <a:ext cx="1480652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dirty="0"/>
              <a:t>0.0     0.2       0.4       0.6     0.8       1.0</a:t>
            </a:r>
            <a:endParaRPr kumimoji="1" lang="ja-JP" altLang="en-US" sz="600" dirty="0"/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339854D5-7496-06DA-1688-AC42FA41B21E}"/>
              </a:ext>
            </a:extLst>
          </p:cNvPr>
          <p:cNvSpPr txBox="1"/>
          <p:nvPr/>
        </p:nvSpPr>
        <p:spPr>
          <a:xfrm rot="16200000">
            <a:off x="3165004" y="3644416"/>
            <a:ext cx="1480652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dirty="0"/>
              <a:t>0.0     0.2       0.4       0.6     0.8       1.0</a:t>
            </a:r>
            <a:endParaRPr kumimoji="1" lang="ja-JP" altLang="en-US" sz="600" dirty="0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E5ECD058-666F-078A-774C-292937AE7EB9}"/>
              </a:ext>
            </a:extLst>
          </p:cNvPr>
          <p:cNvSpPr txBox="1"/>
          <p:nvPr/>
        </p:nvSpPr>
        <p:spPr>
          <a:xfrm>
            <a:off x="5487468" y="4396315"/>
            <a:ext cx="1480652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dirty="0"/>
              <a:t>0.0     0.2       0.4       0.6     0.8       1.0</a:t>
            </a:r>
            <a:endParaRPr kumimoji="1" lang="ja-JP" altLang="en-US" sz="600" dirty="0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0876F809-CE4C-D753-943E-C61E585D9FF5}"/>
              </a:ext>
            </a:extLst>
          </p:cNvPr>
          <p:cNvSpPr txBox="1"/>
          <p:nvPr/>
        </p:nvSpPr>
        <p:spPr>
          <a:xfrm rot="16200000">
            <a:off x="4733363" y="3650202"/>
            <a:ext cx="1480652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dirty="0"/>
              <a:t>0.0     0.2       0.4       0.6     0.8       1.0</a:t>
            </a:r>
            <a:endParaRPr kumimoji="1" lang="ja-JP" altLang="en-US" sz="600" dirty="0"/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5C5840C7-B858-12C4-825E-58202D9634D7}"/>
              </a:ext>
            </a:extLst>
          </p:cNvPr>
          <p:cNvSpPr txBox="1"/>
          <p:nvPr/>
        </p:nvSpPr>
        <p:spPr>
          <a:xfrm>
            <a:off x="3913323" y="5947303"/>
            <a:ext cx="1480652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dirty="0"/>
              <a:t>0.0     0.2       0.4       0.6     0.8       1.0</a:t>
            </a:r>
            <a:endParaRPr kumimoji="1" lang="ja-JP" altLang="en-US" sz="600" dirty="0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CF298653-CFD9-0513-F122-169114EDF583}"/>
              </a:ext>
            </a:extLst>
          </p:cNvPr>
          <p:cNvSpPr txBox="1"/>
          <p:nvPr/>
        </p:nvSpPr>
        <p:spPr>
          <a:xfrm rot="16200000">
            <a:off x="3159218" y="5201190"/>
            <a:ext cx="1480652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dirty="0"/>
              <a:t>0.0     0.2       0.4       0.6     0.8       1.0</a:t>
            </a:r>
            <a:endParaRPr kumimoji="1" lang="ja-JP" altLang="en-US" sz="600" dirty="0"/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3E1A104B-09EE-ECB2-B0EA-0CC6585C861D}"/>
              </a:ext>
            </a:extLst>
          </p:cNvPr>
          <p:cNvSpPr txBox="1"/>
          <p:nvPr/>
        </p:nvSpPr>
        <p:spPr>
          <a:xfrm>
            <a:off x="5481682" y="5953103"/>
            <a:ext cx="1480652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dirty="0"/>
              <a:t>0.0     0.2       0.4       0.6     0.8       1.0</a:t>
            </a:r>
            <a:endParaRPr kumimoji="1" lang="ja-JP" altLang="en-US" sz="6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C3EDC6A-AB67-C5BA-0DB9-931611BE1E9E}"/>
              </a:ext>
            </a:extLst>
          </p:cNvPr>
          <p:cNvSpPr txBox="1"/>
          <p:nvPr/>
        </p:nvSpPr>
        <p:spPr>
          <a:xfrm>
            <a:off x="4038764" y="6012101"/>
            <a:ext cx="2486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Terra/MODIS</a:t>
            </a:r>
            <a:endParaRPr kumimoji="1" lang="ja-JP" altLang="en-US" sz="1200" dirty="0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3BD5B4A2-2E0C-2885-8016-78659A11FBD5}"/>
              </a:ext>
            </a:extLst>
          </p:cNvPr>
          <p:cNvSpPr txBox="1"/>
          <p:nvPr/>
        </p:nvSpPr>
        <p:spPr>
          <a:xfrm rot="16200000">
            <a:off x="4727577" y="5206990"/>
            <a:ext cx="1480652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dirty="0"/>
              <a:t>0.0     0.2       0.4       0.6     0.8       1.0</a:t>
            </a:r>
            <a:endParaRPr kumimoji="1" lang="ja-JP" altLang="en-US" sz="600" dirty="0"/>
          </a:p>
        </p:txBody>
      </p:sp>
    </p:spTree>
    <p:extLst>
      <p:ext uri="{BB962C8B-B14F-4D97-AF65-F5344CB8AC3E}">
        <p14:creationId xmlns:p14="http://schemas.microsoft.com/office/powerpoint/2010/main" val="4047128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200" b="1" dirty="0"/>
              <a:t>2</a:t>
            </a:r>
            <a:r>
              <a:rPr kumimoji="1" lang="en-US" altLang="ja-JP" sz="3200" b="1" dirty="0"/>
              <a:t>. OMI vs. </a:t>
            </a:r>
            <a:r>
              <a:rPr lang="en-US" altLang="ja-JP" sz="3200" b="1" dirty="0"/>
              <a:t>OMPS</a:t>
            </a:r>
            <a:endParaRPr kumimoji="1" lang="ja-JP" altLang="en-US" sz="3200" b="1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6E239A9-F22E-4384-2C23-BC45315309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" y="1419900"/>
            <a:ext cx="3120000" cy="468000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9ADC6F9-4445-4F5C-5375-A0D3F0CF63D1}"/>
              </a:ext>
            </a:extLst>
          </p:cNvPr>
          <p:cNvSpPr txBox="1"/>
          <p:nvPr/>
        </p:nvSpPr>
        <p:spPr>
          <a:xfrm>
            <a:off x="446123" y="1073999"/>
            <a:ext cx="2800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OMPS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2037865-DA6C-243F-5E3A-C49E3D02D8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186" y="1440938"/>
            <a:ext cx="3120000" cy="4680000"/>
          </a:xfrm>
          <a:prstGeom prst="rect">
            <a:avLst/>
          </a:prstGeom>
        </p:spPr>
      </p:pic>
      <p:sp>
        <p:nvSpPr>
          <p:cNvPr id="8" name="スライド番号プレースホルダー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3ABD3-77C6-4371-90FA-AB3665588B2F}" type="slidenum">
              <a:rPr kumimoji="1" lang="ja-JP" altLang="en-US" smtClean="0"/>
              <a:t>12</a:t>
            </a:fld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1CEF125-ECD0-08D3-751A-2E0B77E92812}"/>
              </a:ext>
            </a:extLst>
          </p:cNvPr>
          <p:cNvSpPr txBox="1"/>
          <p:nvPr/>
        </p:nvSpPr>
        <p:spPr>
          <a:xfrm>
            <a:off x="813816" y="1584492"/>
            <a:ext cx="1188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200" dirty="0"/>
              <a:t>B01</a:t>
            </a:r>
            <a:endParaRPr kumimoji="1" lang="ja-JP" altLang="en-US" sz="12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A794C41-6448-F969-E063-E1D3CC69EB95}"/>
              </a:ext>
            </a:extLst>
          </p:cNvPr>
          <p:cNvSpPr txBox="1"/>
          <p:nvPr/>
        </p:nvSpPr>
        <p:spPr>
          <a:xfrm>
            <a:off x="2374392" y="1581444"/>
            <a:ext cx="1188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200" dirty="0"/>
              <a:t>B02</a:t>
            </a:r>
            <a:endParaRPr kumimoji="1" lang="ja-JP" altLang="en-US" sz="12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A4A7674-92C8-5858-D72F-C36F14B57A9A}"/>
              </a:ext>
            </a:extLst>
          </p:cNvPr>
          <p:cNvSpPr txBox="1"/>
          <p:nvPr/>
        </p:nvSpPr>
        <p:spPr>
          <a:xfrm>
            <a:off x="2380488" y="3132876"/>
            <a:ext cx="1188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200" dirty="0"/>
              <a:t>B04</a:t>
            </a:r>
            <a:endParaRPr kumimoji="1" lang="ja-JP" altLang="en-US" sz="12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6EB46CD-6086-C8B1-12B2-60C2428C25A7}"/>
              </a:ext>
            </a:extLst>
          </p:cNvPr>
          <p:cNvSpPr txBox="1"/>
          <p:nvPr/>
        </p:nvSpPr>
        <p:spPr>
          <a:xfrm>
            <a:off x="816864" y="3132876"/>
            <a:ext cx="1188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200" dirty="0"/>
              <a:t>B03</a:t>
            </a:r>
            <a:endParaRPr kumimoji="1" lang="ja-JP" altLang="en-US" sz="120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6CD42C0-758B-3100-DBD8-8E221399D932}"/>
              </a:ext>
            </a:extLst>
          </p:cNvPr>
          <p:cNvSpPr txBox="1"/>
          <p:nvPr/>
        </p:nvSpPr>
        <p:spPr>
          <a:xfrm>
            <a:off x="2371344" y="4696500"/>
            <a:ext cx="1188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200" dirty="0"/>
              <a:t>B06</a:t>
            </a:r>
            <a:endParaRPr kumimoji="1" lang="ja-JP" altLang="en-US" sz="120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8190D29-9682-A91F-F07C-2A585999911C}"/>
              </a:ext>
            </a:extLst>
          </p:cNvPr>
          <p:cNvSpPr txBox="1"/>
          <p:nvPr/>
        </p:nvSpPr>
        <p:spPr>
          <a:xfrm>
            <a:off x="816864" y="4696500"/>
            <a:ext cx="1188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200" dirty="0"/>
              <a:t>B05</a:t>
            </a:r>
            <a:endParaRPr kumimoji="1" lang="ja-JP" altLang="en-US" sz="12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3EDEF9B-4169-23EE-7EFE-F771C1761577}"/>
              </a:ext>
            </a:extLst>
          </p:cNvPr>
          <p:cNvSpPr txBox="1"/>
          <p:nvPr/>
        </p:nvSpPr>
        <p:spPr>
          <a:xfrm>
            <a:off x="4038600" y="1596684"/>
            <a:ext cx="1188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200" dirty="0"/>
              <a:t>B01</a:t>
            </a:r>
            <a:endParaRPr kumimoji="1" lang="ja-JP" altLang="en-US" sz="1200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B599446-30C1-3D0B-02C9-C7F3D5390217}"/>
              </a:ext>
            </a:extLst>
          </p:cNvPr>
          <p:cNvSpPr txBox="1"/>
          <p:nvPr/>
        </p:nvSpPr>
        <p:spPr>
          <a:xfrm>
            <a:off x="5593080" y="1596684"/>
            <a:ext cx="1188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200" dirty="0"/>
              <a:t>B02</a:t>
            </a:r>
            <a:endParaRPr kumimoji="1" lang="ja-JP" altLang="en-US" sz="1200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FD338C4-B5D4-C218-1655-6FDA004CEE73}"/>
              </a:ext>
            </a:extLst>
          </p:cNvPr>
          <p:cNvSpPr txBox="1"/>
          <p:nvPr/>
        </p:nvSpPr>
        <p:spPr>
          <a:xfrm>
            <a:off x="4029456" y="3160308"/>
            <a:ext cx="1188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200" dirty="0"/>
              <a:t>B03</a:t>
            </a:r>
            <a:endParaRPr kumimoji="1" lang="ja-JP" altLang="en-US" sz="1200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4695B30-2F69-86A5-E5CF-4678578A6E54}"/>
              </a:ext>
            </a:extLst>
          </p:cNvPr>
          <p:cNvSpPr txBox="1"/>
          <p:nvPr/>
        </p:nvSpPr>
        <p:spPr>
          <a:xfrm>
            <a:off x="5586399" y="3159470"/>
            <a:ext cx="1188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200" dirty="0"/>
              <a:t>B04</a:t>
            </a:r>
            <a:endParaRPr kumimoji="1" lang="ja-JP" altLang="en-US" sz="1200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AA5B089E-392A-BE26-E71D-EC7F7BA1D867}"/>
              </a:ext>
            </a:extLst>
          </p:cNvPr>
          <p:cNvSpPr txBox="1"/>
          <p:nvPr/>
        </p:nvSpPr>
        <p:spPr>
          <a:xfrm>
            <a:off x="4038600" y="4714788"/>
            <a:ext cx="1188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200" dirty="0"/>
              <a:t>B05</a:t>
            </a:r>
            <a:endParaRPr kumimoji="1" lang="ja-JP" altLang="en-US" sz="1200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09DAA1A8-30F9-DA75-43FC-74F7BBFE9FEC}"/>
              </a:ext>
            </a:extLst>
          </p:cNvPr>
          <p:cNvSpPr txBox="1"/>
          <p:nvPr/>
        </p:nvSpPr>
        <p:spPr>
          <a:xfrm>
            <a:off x="5593080" y="4714788"/>
            <a:ext cx="1188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200" dirty="0"/>
              <a:t>B06</a:t>
            </a:r>
            <a:endParaRPr kumimoji="1" lang="ja-JP" altLang="en-US" sz="1200" dirty="0"/>
          </a:p>
        </p:txBody>
      </p:sp>
      <p:sp>
        <p:nvSpPr>
          <p:cNvPr id="22" name="日付プレースホルダー 21">
            <a:extLst>
              <a:ext uri="{FF2B5EF4-FFF2-40B4-BE49-F238E27FC236}">
                <a16:creationId xmlns:a16="http://schemas.microsoft.com/office/drawing/2014/main" id="{C0DFEDB5-9DB6-AD5E-23E8-DD8260E61D5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altLang="ja-JP"/>
              <a:t>2 Mar 2023</a:t>
            </a:r>
            <a:endParaRPr lang="ja-JP" altLang="en-US" dirty="0"/>
          </a:p>
        </p:txBody>
      </p:sp>
      <p:sp>
        <p:nvSpPr>
          <p:cNvPr id="24" name="フッター プレースホルダー 23">
            <a:extLst>
              <a:ext uri="{FF2B5EF4-FFF2-40B4-BE49-F238E27FC236}">
                <a16:creationId xmlns:a16="http://schemas.microsoft.com/office/drawing/2014/main" id="{2EA58D67-6A74-1923-A523-BA0C088F934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ja-JP"/>
              <a:t>GSICS Annual Meeting in College Park, Maryland, USA </a:t>
            </a:r>
            <a:endParaRPr lang="ja-JP" altLang="en-US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E19BF76-3B9C-49F4-159E-96A4C8A777DE}"/>
              </a:ext>
            </a:extLst>
          </p:cNvPr>
          <p:cNvSpPr txBox="1"/>
          <p:nvPr/>
        </p:nvSpPr>
        <p:spPr>
          <a:xfrm>
            <a:off x="7000240" y="1581444"/>
            <a:ext cx="216372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Vertical:</a:t>
            </a:r>
          </a:p>
          <a:p>
            <a:r>
              <a:rPr kumimoji="1" lang="en-US" altLang="ja-JP" sz="1600" dirty="0"/>
              <a:t>Simulated reflectivity</a:t>
            </a:r>
          </a:p>
          <a:p>
            <a:r>
              <a:rPr kumimoji="1" lang="en-US" altLang="ja-JP" dirty="0"/>
              <a:t>Horizontal:</a:t>
            </a:r>
          </a:p>
          <a:p>
            <a:r>
              <a:rPr kumimoji="1" lang="en-US" altLang="ja-JP" sz="1600" dirty="0"/>
              <a:t>Observed reflectivity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B01: 0.47um</a:t>
            </a:r>
          </a:p>
          <a:p>
            <a:r>
              <a:rPr kumimoji="1" lang="en-US" altLang="ja-JP" dirty="0"/>
              <a:t>B02: 0.51um</a:t>
            </a:r>
          </a:p>
          <a:p>
            <a:r>
              <a:rPr kumimoji="1" lang="en-US" altLang="ja-JP" dirty="0"/>
              <a:t>B03: 0.64um</a:t>
            </a:r>
          </a:p>
          <a:p>
            <a:r>
              <a:rPr kumimoji="1" lang="en-US" altLang="ja-JP" dirty="0"/>
              <a:t>B04: 0.86um</a:t>
            </a:r>
          </a:p>
          <a:p>
            <a:r>
              <a:rPr kumimoji="1" lang="en-US" altLang="ja-JP" dirty="0"/>
              <a:t>B05: 1.6um</a:t>
            </a:r>
          </a:p>
          <a:p>
            <a:r>
              <a:rPr kumimoji="1" lang="en-US" altLang="ja-JP" dirty="0"/>
              <a:t>B06: 2.3um</a:t>
            </a:r>
          </a:p>
          <a:p>
            <a:endParaRPr kumimoji="1" lang="ja-JP" altLang="en-US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CC02E0C7-449C-CDD1-C38C-4B6B056C701C}"/>
              </a:ext>
            </a:extLst>
          </p:cNvPr>
          <p:cNvSpPr txBox="1"/>
          <p:nvPr/>
        </p:nvSpPr>
        <p:spPr>
          <a:xfrm>
            <a:off x="683814" y="2813975"/>
            <a:ext cx="1480652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dirty="0"/>
              <a:t>0.0     0.2       0.4       0.6     0.8       1.0</a:t>
            </a:r>
            <a:endParaRPr kumimoji="1" lang="ja-JP" altLang="en-US" sz="600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B4C0F95C-3EA8-2BA6-467D-2302C1C75225}"/>
              </a:ext>
            </a:extLst>
          </p:cNvPr>
          <p:cNvSpPr txBox="1"/>
          <p:nvPr/>
        </p:nvSpPr>
        <p:spPr>
          <a:xfrm rot="16200000">
            <a:off x="-70291" y="2067862"/>
            <a:ext cx="1480652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dirty="0"/>
              <a:t>0.0     0.2       0.4       0.6     0.8       1.0</a:t>
            </a:r>
            <a:endParaRPr kumimoji="1" lang="ja-JP" altLang="en-US" sz="600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B8BC907A-2072-B90C-C07E-5C591761FAEF}"/>
              </a:ext>
            </a:extLst>
          </p:cNvPr>
          <p:cNvSpPr txBox="1"/>
          <p:nvPr/>
        </p:nvSpPr>
        <p:spPr>
          <a:xfrm>
            <a:off x="2259891" y="2810119"/>
            <a:ext cx="1480652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dirty="0"/>
              <a:t>0.0     0.2       0.4       0.6     0.8       1.0</a:t>
            </a:r>
            <a:endParaRPr kumimoji="1" lang="ja-JP" altLang="en-US" sz="600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D6ECE838-842B-60EC-7AD0-AD4854CCE3F0}"/>
              </a:ext>
            </a:extLst>
          </p:cNvPr>
          <p:cNvSpPr txBox="1"/>
          <p:nvPr/>
        </p:nvSpPr>
        <p:spPr>
          <a:xfrm rot="16200000">
            <a:off x="1505786" y="2064006"/>
            <a:ext cx="1480652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dirty="0"/>
              <a:t>0.0     0.2       0.4       0.6     0.8       1.0</a:t>
            </a:r>
            <a:endParaRPr kumimoji="1" lang="ja-JP" altLang="en-US" sz="600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D44F49C8-2264-E39B-6CAA-40E92BABF3FA}"/>
              </a:ext>
            </a:extLst>
          </p:cNvPr>
          <p:cNvSpPr txBox="1"/>
          <p:nvPr/>
        </p:nvSpPr>
        <p:spPr>
          <a:xfrm>
            <a:off x="691531" y="4366907"/>
            <a:ext cx="1480652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dirty="0"/>
              <a:t>0.0     0.2       0.4       0.6     0.8       1.0</a:t>
            </a:r>
            <a:endParaRPr kumimoji="1" lang="ja-JP" altLang="en-US" sz="600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2866F92B-E830-38C7-AB7D-8C53AE49A711}"/>
              </a:ext>
            </a:extLst>
          </p:cNvPr>
          <p:cNvSpPr txBox="1"/>
          <p:nvPr/>
        </p:nvSpPr>
        <p:spPr>
          <a:xfrm rot="16200000">
            <a:off x="-62574" y="3620794"/>
            <a:ext cx="1480652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dirty="0"/>
              <a:t>0.0     0.2       0.4       0.6     0.8       1.0</a:t>
            </a:r>
            <a:endParaRPr kumimoji="1" lang="ja-JP" altLang="en-US" sz="600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99DFFE99-DEC2-4E52-7951-4797E2E2FE9E}"/>
              </a:ext>
            </a:extLst>
          </p:cNvPr>
          <p:cNvSpPr txBox="1"/>
          <p:nvPr/>
        </p:nvSpPr>
        <p:spPr>
          <a:xfrm>
            <a:off x="2259890" y="4372693"/>
            <a:ext cx="1480652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dirty="0"/>
              <a:t>0.0     0.2       0.4       0.6     0.8       1.0</a:t>
            </a:r>
            <a:endParaRPr kumimoji="1" lang="ja-JP" altLang="en-US" sz="600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01BFC6A6-51DF-B4E2-F43D-D842E9E3BA4D}"/>
              </a:ext>
            </a:extLst>
          </p:cNvPr>
          <p:cNvSpPr txBox="1"/>
          <p:nvPr/>
        </p:nvSpPr>
        <p:spPr>
          <a:xfrm rot="16200000">
            <a:off x="1505785" y="3626580"/>
            <a:ext cx="1480652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dirty="0"/>
              <a:t>0.0     0.2       0.4       0.6     0.8       1.0</a:t>
            </a:r>
            <a:endParaRPr kumimoji="1" lang="ja-JP" altLang="en-US" sz="600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F521AFDD-14A2-85A5-1258-6C8F16473ACA}"/>
              </a:ext>
            </a:extLst>
          </p:cNvPr>
          <p:cNvSpPr txBox="1"/>
          <p:nvPr/>
        </p:nvSpPr>
        <p:spPr>
          <a:xfrm>
            <a:off x="685745" y="5923681"/>
            <a:ext cx="1480652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dirty="0"/>
              <a:t>0.0     0.2       0.4       0.6     0.8       1.0</a:t>
            </a:r>
            <a:endParaRPr kumimoji="1" lang="ja-JP" altLang="en-US" sz="6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5BE1DC8-114E-6B95-1BE9-6364ECD2C424}"/>
              </a:ext>
            </a:extLst>
          </p:cNvPr>
          <p:cNvSpPr txBox="1"/>
          <p:nvPr/>
        </p:nvSpPr>
        <p:spPr>
          <a:xfrm>
            <a:off x="810995" y="6019395"/>
            <a:ext cx="2486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Aqua/MODIS</a:t>
            </a:r>
            <a:endParaRPr kumimoji="1" lang="ja-JP" altLang="en-US" sz="1200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3011F889-0BA5-5283-005B-C0EA3BEB81F0}"/>
              </a:ext>
            </a:extLst>
          </p:cNvPr>
          <p:cNvSpPr txBox="1"/>
          <p:nvPr/>
        </p:nvSpPr>
        <p:spPr>
          <a:xfrm rot="16200000">
            <a:off x="-68360" y="5177568"/>
            <a:ext cx="1480652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dirty="0"/>
              <a:t>0.0     0.2       0.4       0.6     0.8       1.0</a:t>
            </a:r>
            <a:endParaRPr kumimoji="1" lang="ja-JP" altLang="en-US" sz="600" dirty="0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70A67386-B530-55BC-0659-85F08B3F7B18}"/>
              </a:ext>
            </a:extLst>
          </p:cNvPr>
          <p:cNvSpPr txBox="1"/>
          <p:nvPr/>
        </p:nvSpPr>
        <p:spPr>
          <a:xfrm>
            <a:off x="2254104" y="5929481"/>
            <a:ext cx="1480652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dirty="0"/>
              <a:t>0.0     0.2       0.4       0.6     0.8       1.0</a:t>
            </a:r>
            <a:endParaRPr kumimoji="1" lang="ja-JP" altLang="en-US" sz="600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718130AF-8463-2645-68CB-A799403AEED2}"/>
              </a:ext>
            </a:extLst>
          </p:cNvPr>
          <p:cNvSpPr txBox="1"/>
          <p:nvPr/>
        </p:nvSpPr>
        <p:spPr>
          <a:xfrm rot="16200000">
            <a:off x="1499999" y="5183368"/>
            <a:ext cx="1480652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dirty="0"/>
              <a:t>0.0     0.2       0.4       0.6     0.8       1.0</a:t>
            </a:r>
            <a:endParaRPr kumimoji="1" lang="ja-JP" altLang="en-US" sz="600" dirty="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CF652C49-0F26-8901-4F25-DC0B3B018530}"/>
              </a:ext>
            </a:extLst>
          </p:cNvPr>
          <p:cNvSpPr txBox="1"/>
          <p:nvPr/>
        </p:nvSpPr>
        <p:spPr>
          <a:xfrm>
            <a:off x="3911392" y="2837597"/>
            <a:ext cx="1480652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dirty="0"/>
              <a:t>0.0     0.2       0.4       0.6     0.8       1.0</a:t>
            </a:r>
            <a:endParaRPr kumimoji="1" lang="ja-JP" altLang="en-US" sz="600" dirty="0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E700FC3A-B370-8B05-0387-DF0C727EA48A}"/>
              </a:ext>
            </a:extLst>
          </p:cNvPr>
          <p:cNvSpPr txBox="1"/>
          <p:nvPr/>
        </p:nvSpPr>
        <p:spPr>
          <a:xfrm rot="16200000">
            <a:off x="3157287" y="2091484"/>
            <a:ext cx="1480652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dirty="0"/>
              <a:t>0.0     0.2       0.4       0.6     0.8       1.0</a:t>
            </a:r>
            <a:endParaRPr kumimoji="1" lang="ja-JP" altLang="en-US" sz="600" dirty="0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DB0F7DF6-9418-31CF-C80A-F0548E520368}"/>
              </a:ext>
            </a:extLst>
          </p:cNvPr>
          <p:cNvSpPr txBox="1"/>
          <p:nvPr/>
        </p:nvSpPr>
        <p:spPr>
          <a:xfrm>
            <a:off x="5487469" y="2833741"/>
            <a:ext cx="1480652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dirty="0"/>
              <a:t>0.0     0.2       0.4       0.6     0.8       1.0</a:t>
            </a:r>
            <a:endParaRPr kumimoji="1" lang="ja-JP" altLang="en-US" sz="600" dirty="0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A8F11F61-A8AB-5242-3C5D-7A00F941B17D}"/>
              </a:ext>
            </a:extLst>
          </p:cNvPr>
          <p:cNvSpPr txBox="1"/>
          <p:nvPr/>
        </p:nvSpPr>
        <p:spPr>
          <a:xfrm rot="16200000">
            <a:off x="4733364" y="2087628"/>
            <a:ext cx="1480652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dirty="0"/>
              <a:t>0.0     0.2       0.4       0.6     0.8       1.0</a:t>
            </a:r>
            <a:endParaRPr kumimoji="1" lang="ja-JP" altLang="en-US" sz="600" dirty="0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D406759F-BB1D-BEC0-30E1-1585CFEA2BCB}"/>
              </a:ext>
            </a:extLst>
          </p:cNvPr>
          <p:cNvSpPr txBox="1"/>
          <p:nvPr/>
        </p:nvSpPr>
        <p:spPr>
          <a:xfrm>
            <a:off x="3919109" y="4390529"/>
            <a:ext cx="1480652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dirty="0"/>
              <a:t>0.0     0.2       0.4       0.6     0.8       1.0</a:t>
            </a:r>
            <a:endParaRPr kumimoji="1" lang="ja-JP" altLang="en-US" sz="600" dirty="0"/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339854D5-7496-06DA-1688-AC42FA41B21E}"/>
              </a:ext>
            </a:extLst>
          </p:cNvPr>
          <p:cNvSpPr txBox="1"/>
          <p:nvPr/>
        </p:nvSpPr>
        <p:spPr>
          <a:xfrm rot="16200000">
            <a:off x="3165004" y="3644416"/>
            <a:ext cx="1480652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dirty="0"/>
              <a:t>0.0     0.2       0.4       0.6     0.8       1.0</a:t>
            </a:r>
            <a:endParaRPr kumimoji="1" lang="ja-JP" altLang="en-US" sz="600" dirty="0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E5ECD058-666F-078A-774C-292937AE7EB9}"/>
              </a:ext>
            </a:extLst>
          </p:cNvPr>
          <p:cNvSpPr txBox="1"/>
          <p:nvPr/>
        </p:nvSpPr>
        <p:spPr>
          <a:xfrm>
            <a:off x="5487468" y="4396315"/>
            <a:ext cx="1480652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dirty="0"/>
              <a:t>0.0     0.2       0.4       0.6     0.8       1.0</a:t>
            </a:r>
            <a:endParaRPr kumimoji="1" lang="ja-JP" altLang="en-US" sz="600" dirty="0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0876F809-CE4C-D753-943E-C61E585D9FF5}"/>
              </a:ext>
            </a:extLst>
          </p:cNvPr>
          <p:cNvSpPr txBox="1"/>
          <p:nvPr/>
        </p:nvSpPr>
        <p:spPr>
          <a:xfrm rot="16200000">
            <a:off x="4733363" y="3650202"/>
            <a:ext cx="1480652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dirty="0"/>
              <a:t>0.0     0.2       0.4       0.6     0.8       1.0</a:t>
            </a:r>
            <a:endParaRPr kumimoji="1" lang="ja-JP" altLang="en-US" sz="600" dirty="0"/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5C5840C7-B858-12C4-825E-58202D9634D7}"/>
              </a:ext>
            </a:extLst>
          </p:cNvPr>
          <p:cNvSpPr txBox="1"/>
          <p:nvPr/>
        </p:nvSpPr>
        <p:spPr>
          <a:xfrm>
            <a:off x="3913323" y="5947303"/>
            <a:ext cx="1480652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dirty="0"/>
              <a:t>0.0     0.2       0.4       0.6     0.8       1.0</a:t>
            </a:r>
            <a:endParaRPr kumimoji="1" lang="ja-JP" altLang="en-US" sz="600" dirty="0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CF298653-CFD9-0513-F122-169114EDF583}"/>
              </a:ext>
            </a:extLst>
          </p:cNvPr>
          <p:cNvSpPr txBox="1"/>
          <p:nvPr/>
        </p:nvSpPr>
        <p:spPr>
          <a:xfrm rot="16200000">
            <a:off x="3159218" y="5201190"/>
            <a:ext cx="1480652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dirty="0"/>
              <a:t>0.0     0.2       0.4       0.6     0.8       1.0</a:t>
            </a:r>
            <a:endParaRPr kumimoji="1" lang="ja-JP" altLang="en-US" sz="600" dirty="0"/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3E1A104B-09EE-ECB2-B0EA-0CC6585C861D}"/>
              </a:ext>
            </a:extLst>
          </p:cNvPr>
          <p:cNvSpPr txBox="1"/>
          <p:nvPr/>
        </p:nvSpPr>
        <p:spPr>
          <a:xfrm>
            <a:off x="5481682" y="5953103"/>
            <a:ext cx="1480652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dirty="0"/>
              <a:t>0.0     0.2       0.4       0.6     0.8       1.0</a:t>
            </a:r>
            <a:endParaRPr kumimoji="1" lang="ja-JP" altLang="en-US" sz="6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C3EDC6A-AB67-C5BA-0DB9-931611BE1E9E}"/>
              </a:ext>
            </a:extLst>
          </p:cNvPr>
          <p:cNvSpPr txBox="1"/>
          <p:nvPr/>
        </p:nvSpPr>
        <p:spPr>
          <a:xfrm>
            <a:off x="4038764" y="6012101"/>
            <a:ext cx="2486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Terra/MODIS</a:t>
            </a:r>
            <a:endParaRPr kumimoji="1" lang="ja-JP" altLang="en-US" sz="1200" dirty="0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3BD5B4A2-2E0C-2885-8016-78659A11FBD5}"/>
              </a:ext>
            </a:extLst>
          </p:cNvPr>
          <p:cNvSpPr txBox="1"/>
          <p:nvPr/>
        </p:nvSpPr>
        <p:spPr>
          <a:xfrm rot="16200000">
            <a:off x="4727577" y="5206990"/>
            <a:ext cx="1480652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dirty="0"/>
              <a:t>0.0     0.2       0.4       0.6     0.8       1.0</a:t>
            </a:r>
            <a:endParaRPr kumimoji="1" lang="ja-JP" altLang="en-US" sz="600" dirty="0"/>
          </a:p>
        </p:txBody>
      </p:sp>
    </p:spTree>
    <p:extLst>
      <p:ext uri="{BB962C8B-B14F-4D97-AF65-F5344CB8AC3E}">
        <p14:creationId xmlns:p14="http://schemas.microsoft.com/office/powerpoint/2010/main" val="4114956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sz="2400" dirty="0"/>
              <a:t>There is </a:t>
            </a:r>
            <a:r>
              <a:rPr lang="en-US" altLang="ja-JP" sz="2400" dirty="0"/>
              <a:t>no significant difference in appearance.</a:t>
            </a:r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kumimoji="1" lang="en-US" altLang="ja-JP" sz="2400" dirty="0"/>
              <a:t>Difference of slope is about 0.9%</a:t>
            </a:r>
            <a:endParaRPr kumimoji="1" lang="ja-JP" altLang="en-US" sz="2400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200" b="1" dirty="0"/>
              <a:t>2</a:t>
            </a:r>
            <a:r>
              <a:rPr kumimoji="1" lang="en-US" altLang="ja-JP" sz="3200" b="1" dirty="0"/>
              <a:t>. </a:t>
            </a:r>
            <a:r>
              <a:rPr lang="en-US" altLang="ja-JP" sz="3200" b="1" dirty="0"/>
              <a:t>OMI</a:t>
            </a:r>
            <a:r>
              <a:rPr kumimoji="1" lang="en-US" altLang="ja-JP" sz="3200" b="1" dirty="0"/>
              <a:t> vs. </a:t>
            </a:r>
            <a:r>
              <a:rPr lang="en-US" altLang="ja-JP" sz="3200" b="1" dirty="0"/>
              <a:t>OMPS</a:t>
            </a:r>
            <a:endParaRPr kumimoji="1" lang="ja-JP" altLang="en-US" sz="32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3ABD3-77C6-4371-90FA-AB3665588B2F}" type="slidenum">
              <a:rPr kumimoji="1" lang="ja-JP" altLang="en-US" smtClean="0"/>
              <a:t>13</a:t>
            </a:fld>
            <a:endParaRPr kumimoji="1" lang="ja-JP" altLang="en-US" dirty="0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866DDA8-B5C3-2579-2FD6-A1AD5E365F2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altLang="ja-JP"/>
              <a:t>2 Mar 2023</a:t>
            </a:r>
            <a:endParaRPr lang="ja-JP" altLang="en-US" dirty="0"/>
          </a:p>
        </p:txBody>
      </p:sp>
      <p:sp>
        <p:nvSpPr>
          <p:cNvPr id="7" name="フッター プレースホルダー 6">
            <a:extLst>
              <a:ext uri="{FF2B5EF4-FFF2-40B4-BE49-F238E27FC236}">
                <a16:creationId xmlns:a16="http://schemas.microsoft.com/office/drawing/2014/main" id="{D8575D1A-610B-EE5D-6420-126FD41FC74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ja-JP"/>
              <a:t>GSICS Annual Meeting in College Park, Maryland, USA </a:t>
            </a:r>
            <a:endParaRPr lang="ja-JP" altLang="en-US" dirty="0"/>
          </a:p>
        </p:txBody>
      </p:sp>
      <p:graphicFrame>
        <p:nvGraphicFramePr>
          <p:cNvPr id="6" name="表 7">
            <a:extLst>
              <a:ext uri="{FF2B5EF4-FFF2-40B4-BE49-F238E27FC236}">
                <a16:creationId xmlns:a16="http://schemas.microsoft.com/office/drawing/2014/main" id="{E95329A9-2AAC-91FC-EDF7-9F6B9A0F28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9149872"/>
              </p:ext>
            </p:extLst>
          </p:nvPr>
        </p:nvGraphicFramePr>
        <p:xfrm>
          <a:off x="1249680" y="3058042"/>
          <a:ext cx="6291260" cy="3240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8252">
                  <a:extLst>
                    <a:ext uri="{9D8B030D-6E8A-4147-A177-3AD203B41FA5}">
                      <a16:colId xmlns:a16="http://schemas.microsoft.com/office/drawing/2014/main" val="2644930360"/>
                    </a:ext>
                  </a:extLst>
                </a:gridCol>
                <a:gridCol w="1258252">
                  <a:extLst>
                    <a:ext uri="{9D8B030D-6E8A-4147-A177-3AD203B41FA5}">
                      <a16:colId xmlns:a16="http://schemas.microsoft.com/office/drawing/2014/main" val="3199169146"/>
                    </a:ext>
                  </a:extLst>
                </a:gridCol>
                <a:gridCol w="1258252">
                  <a:extLst>
                    <a:ext uri="{9D8B030D-6E8A-4147-A177-3AD203B41FA5}">
                      <a16:colId xmlns:a16="http://schemas.microsoft.com/office/drawing/2014/main" val="383173166"/>
                    </a:ext>
                  </a:extLst>
                </a:gridCol>
                <a:gridCol w="1258252">
                  <a:extLst>
                    <a:ext uri="{9D8B030D-6E8A-4147-A177-3AD203B41FA5}">
                      <a16:colId xmlns:a16="http://schemas.microsoft.com/office/drawing/2014/main" val="662415260"/>
                    </a:ext>
                  </a:extLst>
                </a:gridCol>
                <a:gridCol w="1258252">
                  <a:extLst>
                    <a:ext uri="{9D8B030D-6E8A-4147-A177-3AD203B41FA5}">
                      <a16:colId xmlns:a16="http://schemas.microsoft.com/office/drawing/2014/main" val="3895256127"/>
                    </a:ext>
                  </a:extLst>
                </a:gridCol>
              </a:tblGrid>
              <a:tr h="943689"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 marL="94369" marR="94369" marT="47184" marB="47184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0" dirty="0"/>
                        <a:t>OMI</a:t>
                      </a:r>
                    </a:p>
                    <a:p>
                      <a:r>
                        <a:rPr kumimoji="1" lang="en-US" altLang="ja-JP" sz="1800" b="0" dirty="0"/>
                        <a:t>(Aqua/</a:t>
                      </a:r>
                    </a:p>
                    <a:p>
                      <a:r>
                        <a:rPr kumimoji="1" lang="en-US" altLang="ja-JP" sz="1800" b="0" dirty="0"/>
                        <a:t>MODIS)</a:t>
                      </a:r>
                      <a:endParaRPr kumimoji="1" lang="ja-JP" altLang="en-US" sz="1800" b="0" dirty="0"/>
                    </a:p>
                  </a:txBody>
                  <a:tcPr marL="94369" marR="94369" marT="47184" marB="47184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0" dirty="0"/>
                        <a:t>OMPS</a:t>
                      </a:r>
                    </a:p>
                    <a:p>
                      <a:r>
                        <a:rPr kumimoji="1" lang="en-US" altLang="ja-JP" sz="1800" b="0" dirty="0"/>
                        <a:t>(Aqua</a:t>
                      </a:r>
                    </a:p>
                    <a:p>
                      <a:r>
                        <a:rPr kumimoji="1" lang="en-US" altLang="ja-JP" sz="1800" b="0" dirty="0"/>
                        <a:t>/MODIS)</a:t>
                      </a:r>
                      <a:endParaRPr kumimoji="1" lang="ja-JP" altLang="en-US" sz="1800" b="0" dirty="0"/>
                    </a:p>
                  </a:txBody>
                  <a:tcPr marL="94369" marR="94369" marT="47184" marB="47184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0" dirty="0"/>
                        <a:t>OMI</a:t>
                      </a:r>
                    </a:p>
                    <a:p>
                      <a:r>
                        <a:rPr kumimoji="1" lang="en-US" altLang="ja-JP" sz="1800" b="0" dirty="0"/>
                        <a:t>(Terra/</a:t>
                      </a:r>
                    </a:p>
                    <a:p>
                      <a:r>
                        <a:rPr kumimoji="1" lang="en-US" altLang="ja-JP" sz="1800" b="0" dirty="0"/>
                        <a:t>MODIS)</a:t>
                      </a:r>
                      <a:endParaRPr kumimoji="1" lang="ja-JP" altLang="en-US" sz="1800" b="0" dirty="0"/>
                    </a:p>
                  </a:txBody>
                  <a:tcPr marL="94369" marR="94369" marT="47184" marB="47184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0" dirty="0"/>
                        <a:t>OMPS</a:t>
                      </a:r>
                    </a:p>
                    <a:p>
                      <a:r>
                        <a:rPr kumimoji="1" lang="en-US" altLang="ja-JP" sz="1800" b="0" dirty="0"/>
                        <a:t>(Terra/</a:t>
                      </a:r>
                    </a:p>
                    <a:p>
                      <a:r>
                        <a:rPr kumimoji="1" lang="en-US" altLang="ja-JP" sz="1800" b="0" dirty="0"/>
                        <a:t>MODIS)</a:t>
                      </a:r>
                      <a:endParaRPr kumimoji="1" lang="ja-JP" altLang="en-US" sz="1800" b="0" dirty="0"/>
                    </a:p>
                  </a:txBody>
                  <a:tcPr marL="94369" marR="94369" marT="47184" marB="47184"/>
                </a:tc>
                <a:extLst>
                  <a:ext uri="{0D108BD9-81ED-4DB2-BD59-A6C34878D82A}">
                    <a16:rowId xmlns:a16="http://schemas.microsoft.com/office/drawing/2014/main" val="2623501951"/>
                  </a:ext>
                </a:extLst>
              </a:tr>
              <a:tr h="382719"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B01</a:t>
                      </a:r>
                      <a:endParaRPr kumimoji="1" lang="ja-JP" altLang="en-US" sz="1800" dirty="0"/>
                    </a:p>
                  </a:txBody>
                  <a:tcPr marL="94369" marR="94369" marT="47184" marB="47184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1.033</a:t>
                      </a:r>
                      <a:endParaRPr kumimoji="1" lang="ja-JP" altLang="en-US" sz="1800" dirty="0"/>
                    </a:p>
                  </a:txBody>
                  <a:tcPr marL="94369" marR="94369" marT="47184" marB="47184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1.033</a:t>
                      </a:r>
                      <a:endParaRPr kumimoji="1" lang="ja-JP" altLang="en-US" sz="1800" dirty="0"/>
                    </a:p>
                  </a:txBody>
                  <a:tcPr marL="94369" marR="94369" marT="47184" marB="47184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1.022</a:t>
                      </a:r>
                      <a:endParaRPr kumimoji="1" lang="ja-JP" altLang="en-US" sz="1800" dirty="0"/>
                    </a:p>
                  </a:txBody>
                  <a:tcPr marL="94369" marR="94369" marT="47184" marB="47184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1.021</a:t>
                      </a:r>
                      <a:endParaRPr kumimoji="1" lang="ja-JP" altLang="en-US" sz="1800" dirty="0"/>
                    </a:p>
                  </a:txBody>
                  <a:tcPr marL="94369" marR="94369" marT="47184" marB="47184"/>
                </a:tc>
                <a:extLst>
                  <a:ext uri="{0D108BD9-81ED-4DB2-BD59-A6C34878D82A}">
                    <a16:rowId xmlns:a16="http://schemas.microsoft.com/office/drawing/2014/main" val="1088830332"/>
                  </a:ext>
                </a:extLst>
              </a:tr>
              <a:tr h="382719"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B02</a:t>
                      </a:r>
                      <a:endParaRPr kumimoji="1" lang="ja-JP" altLang="en-US" sz="1800" dirty="0"/>
                    </a:p>
                  </a:txBody>
                  <a:tcPr marL="94369" marR="94369" marT="47184" marB="47184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1.045</a:t>
                      </a:r>
                      <a:endParaRPr kumimoji="1" lang="ja-JP" altLang="en-US" sz="1800" dirty="0"/>
                    </a:p>
                  </a:txBody>
                  <a:tcPr marL="94369" marR="94369" marT="47184" marB="47184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1.045</a:t>
                      </a:r>
                      <a:endParaRPr kumimoji="1" lang="ja-JP" altLang="en-US" sz="1800" dirty="0"/>
                    </a:p>
                  </a:txBody>
                  <a:tcPr marL="94369" marR="94369" marT="47184" marB="47184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1.034</a:t>
                      </a:r>
                      <a:endParaRPr kumimoji="1" lang="ja-JP" altLang="en-US" sz="1800" dirty="0"/>
                    </a:p>
                  </a:txBody>
                  <a:tcPr marL="94369" marR="94369" marT="47184" marB="47184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1.033</a:t>
                      </a:r>
                      <a:endParaRPr kumimoji="1" lang="ja-JP" altLang="en-US" sz="1800" dirty="0"/>
                    </a:p>
                  </a:txBody>
                  <a:tcPr marL="94369" marR="94369" marT="47184" marB="47184"/>
                </a:tc>
                <a:extLst>
                  <a:ext uri="{0D108BD9-81ED-4DB2-BD59-A6C34878D82A}">
                    <a16:rowId xmlns:a16="http://schemas.microsoft.com/office/drawing/2014/main" val="3823660984"/>
                  </a:ext>
                </a:extLst>
              </a:tr>
              <a:tr h="382719"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B03</a:t>
                      </a:r>
                      <a:endParaRPr kumimoji="1" lang="ja-JP" altLang="en-US" sz="1800" dirty="0"/>
                    </a:p>
                  </a:txBody>
                  <a:tcPr marL="94369" marR="94369" marT="47184" marB="47184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1.024</a:t>
                      </a:r>
                      <a:endParaRPr kumimoji="1" lang="ja-JP" altLang="en-US" sz="1800" dirty="0"/>
                    </a:p>
                  </a:txBody>
                  <a:tcPr marL="94369" marR="94369" marT="47184" marB="47184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1.025</a:t>
                      </a:r>
                      <a:endParaRPr kumimoji="1" lang="ja-JP" altLang="en-US" sz="1800" dirty="0"/>
                    </a:p>
                  </a:txBody>
                  <a:tcPr marL="94369" marR="94369" marT="47184" marB="47184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1.011</a:t>
                      </a:r>
                      <a:endParaRPr kumimoji="1" lang="ja-JP" altLang="en-US" sz="1800" dirty="0"/>
                    </a:p>
                  </a:txBody>
                  <a:tcPr marL="94369" marR="94369" marT="47184" marB="47184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1.011</a:t>
                      </a:r>
                      <a:endParaRPr kumimoji="1" lang="ja-JP" altLang="en-US" sz="1800" dirty="0"/>
                    </a:p>
                  </a:txBody>
                  <a:tcPr marL="94369" marR="94369" marT="47184" marB="47184"/>
                </a:tc>
                <a:extLst>
                  <a:ext uri="{0D108BD9-81ED-4DB2-BD59-A6C34878D82A}">
                    <a16:rowId xmlns:a16="http://schemas.microsoft.com/office/drawing/2014/main" val="1634244679"/>
                  </a:ext>
                </a:extLst>
              </a:tr>
              <a:tr h="382719"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B04</a:t>
                      </a:r>
                      <a:endParaRPr kumimoji="1" lang="ja-JP" altLang="en-US" sz="1800" dirty="0"/>
                    </a:p>
                  </a:txBody>
                  <a:tcPr marL="94369" marR="94369" marT="47184" marB="47184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1.014</a:t>
                      </a:r>
                      <a:endParaRPr kumimoji="1" lang="ja-JP" altLang="en-US" sz="1800" dirty="0"/>
                    </a:p>
                  </a:txBody>
                  <a:tcPr marL="94369" marR="94369" marT="47184" marB="47184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1.015</a:t>
                      </a:r>
                      <a:endParaRPr kumimoji="1" lang="ja-JP" altLang="en-US" sz="1800" dirty="0"/>
                    </a:p>
                  </a:txBody>
                  <a:tcPr marL="94369" marR="94369" marT="47184" marB="47184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1.002</a:t>
                      </a:r>
                      <a:endParaRPr kumimoji="1" lang="ja-JP" altLang="en-US" sz="1800" dirty="0"/>
                    </a:p>
                  </a:txBody>
                  <a:tcPr marL="94369" marR="94369" marT="47184" marB="47184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1.001</a:t>
                      </a:r>
                      <a:endParaRPr kumimoji="1" lang="ja-JP" altLang="en-US" sz="1800" dirty="0"/>
                    </a:p>
                  </a:txBody>
                  <a:tcPr marL="94369" marR="94369" marT="47184" marB="47184"/>
                </a:tc>
                <a:extLst>
                  <a:ext uri="{0D108BD9-81ED-4DB2-BD59-A6C34878D82A}">
                    <a16:rowId xmlns:a16="http://schemas.microsoft.com/office/drawing/2014/main" val="1353326076"/>
                  </a:ext>
                </a:extLst>
              </a:tr>
              <a:tr h="382719"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B05</a:t>
                      </a:r>
                      <a:endParaRPr kumimoji="1" lang="ja-JP" altLang="en-US" sz="1800" dirty="0"/>
                    </a:p>
                  </a:txBody>
                  <a:tcPr marL="94369" marR="94369" marT="47184" marB="47184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0.967</a:t>
                      </a:r>
                      <a:endParaRPr kumimoji="1" lang="ja-JP" altLang="en-US" sz="1800" dirty="0"/>
                    </a:p>
                  </a:txBody>
                  <a:tcPr marL="94369" marR="94369" marT="47184" marB="47184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0.971</a:t>
                      </a:r>
                      <a:endParaRPr kumimoji="1" lang="ja-JP" altLang="en-US" sz="1800" dirty="0"/>
                    </a:p>
                  </a:txBody>
                  <a:tcPr marL="94369" marR="94369" marT="47184" marB="47184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0.969</a:t>
                      </a:r>
                      <a:endParaRPr kumimoji="1" lang="ja-JP" altLang="en-US" sz="1800" dirty="0"/>
                    </a:p>
                  </a:txBody>
                  <a:tcPr marL="94369" marR="94369" marT="47184" marB="47184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0.969</a:t>
                      </a:r>
                      <a:endParaRPr kumimoji="1" lang="ja-JP" altLang="en-US" sz="1800" dirty="0"/>
                    </a:p>
                  </a:txBody>
                  <a:tcPr marL="94369" marR="94369" marT="47184" marB="47184"/>
                </a:tc>
                <a:extLst>
                  <a:ext uri="{0D108BD9-81ED-4DB2-BD59-A6C34878D82A}">
                    <a16:rowId xmlns:a16="http://schemas.microsoft.com/office/drawing/2014/main" val="555087721"/>
                  </a:ext>
                </a:extLst>
              </a:tr>
              <a:tr h="382719"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B06</a:t>
                      </a:r>
                      <a:endParaRPr kumimoji="1" lang="ja-JP" altLang="en-US" sz="1800" dirty="0"/>
                    </a:p>
                  </a:txBody>
                  <a:tcPr marL="94369" marR="94369" marT="47184" marB="47184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1.059</a:t>
                      </a:r>
                      <a:endParaRPr kumimoji="1" lang="ja-JP" altLang="en-US" sz="1800" dirty="0"/>
                    </a:p>
                  </a:txBody>
                  <a:tcPr marL="94369" marR="94369" marT="47184" marB="47184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1.065</a:t>
                      </a:r>
                      <a:endParaRPr kumimoji="1" lang="ja-JP" altLang="en-US" sz="1800" dirty="0"/>
                    </a:p>
                  </a:txBody>
                  <a:tcPr marL="94369" marR="94369" marT="47184" marB="47184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1.069</a:t>
                      </a:r>
                      <a:endParaRPr kumimoji="1" lang="ja-JP" altLang="en-US" sz="1800" dirty="0"/>
                    </a:p>
                  </a:txBody>
                  <a:tcPr marL="94369" marR="94369" marT="47184" marB="47184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1.068</a:t>
                      </a:r>
                      <a:endParaRPr kumimoji="1" lang="ja-JP" altLang="en-US" sz="1800" dirty="0"/>
                    </a:p>
                  </a:txBody>
                  <a:tcPr marL="94369" marR="94369" marT="47184" marB="47184"/>
                </a:tc>
                <a:extLst>
                  <a:ext uri="{0D108BD9-81ED-4DB2-BD59-A6C34878D82A}">
                    <a16:rowId xmlns:a16="http://schemas.microsoft.com/office/drawing/2014/main" val="382570841"/>
                  </a:ext>
                </a:extLst>
              </a:tr>
            </a:tbl>
          </a:graphicData>
        </a:graphic>
      </p:graphicFrame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8EB33FE-0C51-3AAC-266B-86D4FB55A2F1}"/>
              </a:ext>
            </a:extLst>
          </p:cNvPr>
          <p:cNvSpPr txBox="1"/>
          <p:nvPr/>
        </p:nvSpPr>
        <p:spPr>
          <a:xfrm>
            <a:off x="1286544" y="2679409"/>
            <a:ext cx="4667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Slope of regression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06478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200" b="1" dirty="0"/>
              <a:t>3. OMI,JRA-55 vs. OMPS,JRA-3Q</a:t>
            </a:r>
            <a:endParaRPr kumimoji="1" lang="ja-JP" altLang="en-US" sz="32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3ABD3-77C6-4371-90FA-AB3665588B2F}" type="slidenum">
              <a:rPr kumimoji="1" lang="ja-JP" altLang="en-US" smtClean="0"/>
              <a:t>14</a:t>
            </a:fld>
            <a:endParaRPr kumimoji="1" lang="ja-JP" altLang="en-US" dirty="0"/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21217A2B-44E8-DB28-91FF-FF97B39F040F}"/>
              </a:ext>
            </a:extLst>
          </p:cNvPr>
          <p:cNvGrpSpPr>
            <a:grpSpLocks noChangeAspect="1"/>
          </p:cNvGrpSpPr>
          <p:nvPr/>
        </p:nvGrpSpPr>
        <p:grpSpPr>
          <a:xfrm>
            <a:off x="82856" y="1282033"/>
            <a:ext cx="6853624" cy="4658736"/>
            <a:chOff x="-1987377" y="-1399564"/>
            <a:chExt cx="13181418" cy="8960058"/>
          </a:xfrm>
        </p:grpSpPr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762214F8-67FF-D989-4851-8824762614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81196" y="-1399564"/>
              <a:ext cx="4571991" cy="4572000"/>
            </a:xfrm>
            <a:prstGeom prst="rect">
              <a:avLst/>
            </a:prstGeom>
          </p:spPr>
        </p:pic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99E90B78-639A-5E48-FFDD-EAD8F4C6A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2050" y="-1385674"/>
              <a:ext cx="4571991" cy="4572000"/>
            </a:xfrm>
            <a:prstGeom prst="rect">
              <a:avLst/>
            </a:prstGeom>
          </p:spPr>
        </p:pic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EDF1B827-4548-BDF5-1288-33B3F0A3A0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87377" y="2957094"/>
              <a:ext cx="4571991" cy="4572000"/>
            </a:xfrm>
            <a:prstGeom prst="rect">
              <a:avLst/>
            </a:prstGeom>
          </p:spPr>
        </p:pic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E2F7CEF0-248F-51FC-C437-88001CF046D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1738" y="-1390257"/>
              <a:ext cx="4571991" cy="4572000"/>
            </a:xfrm>
            <a:prstGeom prst="rect">
              <a:avLst/>
            </a:prstGeom>
          </p:spPr>
        </p:pic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2B15A5B7-593B-D5AA-9D6F-857E6501D2F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6167" y="2966549"/>
              <a:ext cx="4571991" cy="4572000"/>
            </a:xfrm>
            <a:prstGeom prst="rect">
              <a:avLst/>
            </a:prstGeom>
          </p:spPr>
        </p:pic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D8CFBD34-8E19-964B-88CC-D3B19CC5A53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2050" y="2988494"/>
              <a:ext cx="4571991" cy="4572000"/>
            </a:xfrm>
            <a:prstGeom prst="rect">
              <a:avLst/>
            </a:prstGeom>
          </p:spPr>
        </p:pic>
      </p:grp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0AB2BAB-D99C-65E8-E4C0-4FCAF6D19922}"/>
              </a:ext>
            </a:extLst>
          </p:cNvPr>
          <p:cNvSpPr txBox="1"/>
          <p:nvPr/>
        </p:nvSpPr>
        <p:spPr>
          <a:xfrm>
            <a:off x="746158" y="3494546"/>
            <a:ext cx="137160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sz="800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1314FE5-5E10-C8F9-73B1-0BAB39F62A64}"/>
              </a:ext>
            </a:extLst>
          </p:cNvPr>
          <p:cNvSpPr txBox="1"/>
          <p:nvPr/>
        </p:nvSpPr>
        <p:spPr>
          <a:xfrm>
            <a:off x="384048" y="1282740"/>
            <a:ext cx="118872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endParaRPr kumimoji="1" lang="ja-JP" altLang="en-US" sz="1200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2F26E59-52A5-6D7C-9234-58DA4EC13EA2}"/>
              </a:ext>
            </a:extLst>
          </p:cNvPr>
          <p:cNvSpPr txBox="1"/>
          <p:nvPr/>
        </p:nvSpPr>
        <p:spPr>
          <a:xfrm>
            <a:off x="381000" y="3547404"/>
            <a:ext cx="118872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endParaRPr kumimoji="1" lang="ja-JP" altLang="en-US" sz="1200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D794262-E238-3818-DC1F-2EDA6128F4AA}"/>
              </a:ext>
            </a:extLst>
          </p:cNvPr>
          <p:cNvSpPr txBox="1"/>
          <p:nvPr/>
        </p:nvSpPr>
        <p:spPr>
          <a:xfrm>
            <a:off x="2612136" y="1297980"/>
            <a:ext cx="118872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endParaRPr kumimoji="1" lang="ja-JP" altLang="en-US" sz="1200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7C7B4CF9-1802-0A7C-3FC5-8BC16BF0158E}"/>
              </a:ext>
            </a:extLst>
          </p:cNvPr>
          <p:cNvSpPr txBox="1"/>
          <p:nvPr/>
        </p:nvSpPr>
        <p:spPr>
          <a:xfrm>
            <a:off x="3056542" y="3500642"/>
            <a:ext cx="137160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sz="800" b="1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F18E186-CD9D-F41D-7E0F-2DCC4BD77507}"/>
              </a:ext>
            </a:extLst>
          </p:cNvPr>
          <p:cNvSpPr txBox="1"/>
          <p:nvPr/>
        </p:nvSpPr>
        <p:spPr>
          <a:xfrm>
            <a:off x="4861560" y="1298399"/>
            <a:ext cx="118872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endParaRPr kumimoji="1" lang="ja-JP" altLang="en-US" sz="1200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B58A2CF3-72E9-B782-9CAB-57409B22DB53}"/>
              </a:ext>
            </a:extLst>
          </p:cNvPr>
          <p:cNvSpPr txBox="1"/>
          <p:nvPr/>
        </p:nvSpPr>
        <p:spPr>
          <a:xfrm>
            <a:off x="5098702" y="3485402"/>
            <a:ext cx="137160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sz="800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4D99E31C-29A6-163A-C370-0CE49A3F80B9}"/>
              </a:ext>
            </a:extLst>
          </p:cNvPr>
          <p:cNvSpPr txBox="1"/>
          <p:nvPr/>
        </p:nvSpPr>
        <p:spPr>
          <a:xfrm>
            <a:off x="2621280" y="3553572"/>
            <a:ext cx="118872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endParaRPr kumimoji="1" lang="ja-JP" altLang="en-US" sz="1200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7607B6F6-0C68-BB93-0CDE-A64C79E844A9}"/>
              </a:ext>
            </a:extLst>
          </p:cNvPr>
          <p:cNvSpPr txBox="1"/>
          <p:nvPr/>
        </p:nvSpPr>
        <p:spPr>
          <a:xfrm>
            <a:off x="4861560" y="3564772"/>
            <a:ext cx="118872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endParaRPr kumimoji="1" lang="ja-JP" altLang="en-US" sz="1200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7E7C2EE6-D620-FF1D-E12B-76E21015FC27}"/>
              </a:ext>
            </a:extLst>
          </p:cNvPr>
          <p:cNvSpPr txBox="1"/>
          <p:nvPr/>
        </p:nvSpPr>
        <p:spPr>
          <a:xfrm>
            <a:off x="463523" y="6019395"/>
            <a:ext cx="2486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Aqua/MODIS</a:t>
            </a:r>
            <a:endParaRPr kumimoji="1" lang="ja-JP" altLang="en-US" sz="1200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E4D3439-57D2-9FF6-87FC-014BF10130F6}"/>
              </a:ext>
            </a:extLst>
          </p:cNvPr>
          <p:cNvSpPr txBox="1"/>
          <p:nvPr/>
        </p:nvSpPr>
        <p:spPr>
          <a:xfrm>
            <a:off x="6800527" y="1197864"/>
            <a:ext cx="2169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solidFill>
                  <a:srgbClr val="0070C0"/>
                </a:solidFill>
              </a:rPr>
              <a:t>Blue</a:t>
            </a:r>
            <a:r>
              <a:rPr kumimoji="1" lang="en-US" altLang="ja-JP" sz="1600" dirty="0"/>
              <a:t>:OMI,JRA-55</a:t>
            </a:r>
          </a:p>
          <a:p>
            <a:r>
              <a:rPr kumimoji="1" lang="en-US" altLang="ja-JP" sz="1600" dirty="0">
                <a:solidFill>
                  <a:srgbClr val="FF0000"/>
                </a:solidFill>
              </a:rPr>
              <a:t>Red</a:t>
            </a:r>
            <a:r>
              <a:rPr kumimoji="1" lang="en-US" altLang="ja-JP" sz="1600" dirty="0"/>
              <a:t>:OMPS,JRA-3Q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BD28B4CA-09C5-A378-B793-B092D4820ABD}"/>
              </a:ext>
            </a:extLst>
          </p:cNvPr>
          <p:cNvSpPr txBox="1"/>
          <p:nvPr/>
        </p:nvSpPr>
        <p:spPr>
          <a:xfrm>
            <a:off x="6784601" y="2154683"/>
            <a:ext cx="2275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Difference of slope is about 0.4%</a:t>
            </a:r>
            <a:endParaRPr kumimoji="1" lang="ja-JP" altLang="en-US" dirty="0"/>
          </a:p>
        </p:txBody>
      </p:sp>
      <p:sp>
        <p:nvSpPr>
          <p:cNvPr id="30" name="日付プレースホルダー 29">
            <a:extLst>
              <a:ext uri="{FF2B5EF4-FFF2-40B4-BE49-F238E27FC236}">
                <a16:creationId xmlns:a16="http://schemas.microsoft.com/office/drawing/2014/main" id="{6C138DC0-431B-F8AF-8744-487E4F66270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altLang="ja-JP"/>
              <a:t>2 Mar 2023</a:t>
            </a:r>
            <a:endParaRPr lang="ja-JP" altLang="en-US" dirty="0"/>
          </a:p>
        </p:txBody>
      </p:sp>
      <p:sp>
        <p:nvSpPr>
          <p:cNvPr id="32" name="フッター プレースホルダー 31">
            <a:extLst>
              <a:ext uri="{FF2B5EF4-FFF2-40B4-BE49-F238E27FC236}">
                <a16:creationId xmlns:a16="http://schemas.microsoft.com/office/drawing/2014/main" id="{C6FBD523-E3E7-F07A-61F1-67EB8576B71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ja-JP"/>
              <a:t>GSICS Annual Meeting in College Park, Maryland, USA </a:t>
            </a:r>
            <a:endParaRPr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81A8B98-3A47-E41D-C3F5-1C8F26398DF5}"/>
              </a:ext>
            </a:extLst>
          </p:cNvPr>
          <p:cNvSpPr txBox="1"/>
          <p:nvPr/>
        </p:nvSpPr>
        <p:spPr>
          <a:xfrm>
            <a:off x="4861560" y="3870310"/>
            <a:ext cx="1188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/>
              <a:t>B06</a:t>
            </a:r>
            <a:endParaRPr kumimoji="1" lang="ja-JP" altLang="en-US" sz="12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6EC25D7-B09D-1294-82C0-9091870F9EE6}"/>
              </a:ext>
            </a:extLst>
          </p:cNvPr>
          <p:cNvSpPr txBox="1"/>
          <p:nvPr/>
        </p:nvSpPr>
        <p:spPr>
          <a:xfrm>
            <a:off x="2621280" y="3859110"/>
            <a:ext cx="1188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/>
              <a:t>B05</a:t>
            </a:r>
            <a:endParaRPr kumimoji="1" lang="ja-JP" altLang="en-US" sz="1200" b="1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9C0CC69-DB22-6D1C-3A0A-6820EFDD4D36}"/>
              </a:ext>
            </a:extLst>
          </p:cNvPr>
          <p:cNvSpPr txBox="1"/>
          <p:nvPr/>
        </p:nvSpPr>
        <p:spPr>
          <a:xfrm>
            <a:off x="387350" y="3845854"/>
            <a:ext cx="1188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/>
              <a:t>B04</a:t>
            </a:r>
            <a:endParaRPr kumimoji="1" lang="ja-JP" altLang="en-US" sz="1200" b="1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D57E917-C9E6-DFEF-B032-886F2BA42FE1}"/>
              </a:ext>
            </a:extLst>
          </p:cNvPr>
          <p:cNvSpPr txBox="1"/>
          <p:nvPr/>
        </p:nvSpPr>
        <p:spPr>
          <a:xfrm>
            <a:off x="387595" y="1591084"/>
            <a:ext cx="1188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/>
              <a:t>B01</a:t>
            </a:r>
            <a:endParaRPr kumimoji="1" lang="ja-JP" altLang="en-US" sz="1200" b="1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542B9EA-8705-E6DD-7261-21D2D3F4F6DC}"/>
              </a:ext>
            </a:extLst>
          </p:cNvPr>
          <p:cNvSpPr txBox="1"/>
          <p:nvPr/>
        </p:nvSpPr>
        <p:spPr>
          <a:xfrm>
            <a:off x="2622771" y="1585060"/>
            <a:ext cx="1188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/>
              <a:t>B02</a:t>
            </a:r>
            <a:endParaRPr kumimoji="1" lang="ja-JP" altLang="en-US" sz="1200" b="1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026E7A1-3DFA-336D-C597-C577A7E1A5FD}"/>
              </a:ext>
            </a:extLst>
          </p:cNvPr>
          <p:cNvSpPr txBox="1"/>
          <p:nvPr/>
        </p:nvSpPr>
        <p:spPr>
          <a:xfrm>
            <a:off x="4865109" y="1585474"/>
            <a:ext cx="1188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/>
              <a:t>B03</a:t>
            </a:r>
            <a:endParaRPr kumimoji="1" lang="ja-JP" altLang="en-US" sz="1200" b="1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D5D69DD2-30C7-7BC7-2C5F-E771C5915219}"/>
              </a:ext>
            </a:extLst>
          </p:cNvPr>
          <p:cNvSpPr txBox="1"/>
          <p:nvPr/>
        </p:nvSpPr>
        <p:spPr>
          <a:xfrm rot="16200000">
            <a:off x="1459303" y="2235261"/>
            <a:ext cx="1951843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sz="700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FA6F464D-17C2-B38F-11CE-55F91D53683B}"/>
              </a:ext>
            </a:extLst>
          </p:cNvPr>
          <p:cNvSpPr txBox="1"/>
          <p:nvPr/>
        </p:nvSpPr>
        <p:spPr>
          <a:xfrm rot="16200000">
            <a:off x="-769996" y="2387661"/>
            <a:ext cx="1951843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sz="700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83365FF4-B261-BD06-81F5-EDB8445C93CD}"/>
              </a:ext>
            </a:extLst>
          </p:cNvPr>
          <p:cNvSpPr txBox="1"/>
          <p:nvPr/>
        </p:nvSpPr>
        <p:spPr>
          <a:xfrm rot="16200000">
            <a:off x="3716944" y="2387661"/>
            <a:ext cx="1951843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sz="700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69AB2624-9484-FD77-499A-BFBB2D14FFFB}"/>
              </a:ext>
            </a:extLst>
          </p:cNvPr>
          <p:cNvSpPr txBox="1"/>
          <p:nvPr/>
        </p:nvSpPr>
        <p:spPr>
          <a:xfrm rot="16200000">
            <a:off x="-777082" y="4556697"/>
            <a:ext cx="1951843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sz="700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D02A384C-5A23-5D35-E3A6-130F0765564D}"/>
              </a:ext>
            </a:extLst>
          </p:cNvPr>
          <p:cNvSpPr txBox="1"/>
          <p:nvPr/>
        </p:nvSpPr>
        <p:spPr>
          <a:xfrm rot="16200000">
            <a:off x="-885996" y="2257466"/>
            <a:ext cx="2165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/>
              <a:t>                          Slope</a:t>
            </a:r>
          </a:p>
          <a:p>
            <a:r>
              <a:rPr kumimoji="1" lang="en-US" altLang="ja-JP" sz="900" dirty="0"/>
              <a:t>   0.95         1.00          1.05          1.10</a:t>
            </a:r>
            <a:endParaRPr kumimoji="1" lang="ja-JP" altLang="en-US" sz="900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A2648DCC-E402-98B5-0635-F87877E3952A}"/>
              </a:ext>
            </a:extLst>
          </p:cNvPr>
          <p:cNvSpPr txBox="1"/>
          <p:nvPr/>
        </p:nvSpPr>
        <p:spPr>
          <a:xfrm>
            <a:off x="381000" y="3339352"/>
            <a:ext cx="20665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900" dirty="0"/>
              <a:t>      May        Jul          Sep       Nov</a:t>
            </a:r>
          </a:p>
          <a:p>
            <a:r>
              <a:rPr kumimoji="1" lang="en-US" altLang="ja-JP" sz="900" dirty="0"/>
              <a:t>                           2022</a:t>
            </a:r>
            <a:endParaRPr kumimoji="1" lang="ja-JP" altLang="en-US" sz="900" dirty="0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9E1D3BDC-E46B-7FD0-8962-B38C89A615F3}"/>
              </a:ext>
            </a:extLst>
          </p:cNvPr>
          <p:cNvSpPr txBox="1"/>
          <p:nvPr/>
        </p:nvSpPr>
        <p:spPr>
          <a:xfrm>
            <a:off x="2603500" y="3345702"/>
            <a:ext cx="20665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900" dirty="0"/>
              <a:t>      May        Jul          Sep       Nov</a:t>
            </a:r>
          </a:p>
          <a:p>
            <a:r>
              <a:rPr kumimoji="1" lang="en-US" altLang="ja-JP" sz="900" dirty="0"/>
              <a:t>                           2022</a:t>
            </a:r>
            <a:endParaRPr kumimoji="1" lang="ja-JP" altLang="en-US" sz="900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4C8487A3-25A1-3E07-65AE-E2B33F227264}"/>
              </a:ext>
            </a:extLst>
          </p:cNvPr>
          <p:cNvSpPr txBox="1"/>
          <p:nvPr/>
        </p:nvSpPr>
        <p:spPr>
          <a:xfrm rot="16200000">
            <a:off x="1336504" y="2257466"/>
            <a:ext cx="2165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/>
              <a:t>                          </a:t>
            </a:r>
          </a:p>
          <a:p>
            <a:r>
              <a:rPr kumimoji="1" lang="en-US" altLang="ja-JP" sz="900" dirty="0"/>
              <a:t>   0.95         1.00          1.05          1.10</a:t>
            </a:r>
            <a:endParaRPr kumimoji="1" lang="ja-JP" altLang="en-US" sz="900" dirty="0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D812E0BD-3B6F-06F7-8816-4F025461DCCD}"/>
              </a:ext>
            </a:extLst>
          </p:cNvPr>
          <p:cNvSpPr txBox="1"/>
          <p:nvPr/>
        </p:nvSpPr>
        <p:spPr>
          <a:xfrm rot="16200000">
            <a:off x="1466386" y="4659481"/>
            <a:ext cx="1951843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sz="700" dirty="0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97315C8F-B6D0-AD67-D765-EB6BA95A2B71}"/>
              </a:ext>
            </a:extLst>
          </p:cNvPr>
          <p:cNvSpPr txBox="1"/>
          <p:nvPr/>
        </p:nvSpPr>
        <p:spPr>
          <a:xfrm rot="16200000">
            <a:off x="3706327" y="4709097"/>
            <a:ext cx="1951843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sz="700" dirty="0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0525907E-BA92-9CCB-2A26-ECDF0DCF90B8}"/>
              </a:ext>
            </a:extLst>
          </p:cNvPr>
          <p:cNvSpPr txBox="1"/>
          <p:nvPr/>
        </p:nvSpPr>
        <p:spPr>
          <a:xfrm rot="16200000">
            <a:off x="-889539" y="4515111"/>
            <a:ext cx="2165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/>
              <a:t>                          Slope</a:t>
            </a:r>
          </a:p>
          <a:p>
            <a:r>
              <a:rPr kumimoji="1" lang="en-US" altLang="ja-JP" sz="900" dirty="0"/>
              <a:t>   0.95         1.00          1.05          1.10</a:t>
            </a:r>
            <a:endParaRPr kumimoji="1" lang="ja-JP" altLang="en-US" sz="900" dirty="0"/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D63BDDB5-2BE1-80D7-7F3C-9188F34AF302}"/>
              </a:ext>
            </a:extLst>
          </p:cNvPr>
          <p:cNvSpPr txBox="1"/>
          <p:nvPr/>
        </p:nvSpPr>
        <p:spPr>
          <a:xfrm>
            <a:off x="377456" y="5604090"/>
            <a:ext cx="20665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900" dirty="0"/>
              <a:t>      May        Jul          Sep       Nov</a:t>
            </a:r>
          </a:p>
          <a:p>
            <a:r>
              <a:rPr kumimoji="1" lang="en-US" altLang="ja-JP" sz="900" dirty="0"/>
              <a:t>                           2022</a:t>
            </a:r>
            <a:endParaRPr kumimoji="1" lang="ja-JP" altLang="en-US" sz="900" dirty="0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7C62EC70-4D2D-4885-A8FE-BBB0C69A05D8}"/>
              </a:ext>
            </a:extLst>
          </p:cNvPr>
          <p:cNvSpPr txBox="1"/>
          <p:nvPr/>
        </p:nvSpPr>
        <p:spPr>
          <a:xfrm rot="16200000">
            <a:off x="3572888" y="2261011"/>
            <a:ext cx="2165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/>
              <a:t>                          </a:t>
            </a:r>
          </a:p>
          <a:p>
            <a:r>
              <a:rPr kumimoji="1" lang="en-US" altLang="ja-JP" sz="900" dirty="0"/>
              <a:t>   0.95         1.00          1.05          1.10</a:t>
            </a:r>
            <a:endParaRPr kumimoji="1" lang="ja-JP" altLang="en-US" sz="900" dirty="0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3E9DB7F1-CD0D-2F9F-C093-DB353CB41798}"/>
              </a:ext>
            </a:extLst>
          </p:cNvPr>
          <p:cNvSpPr txBox="1"/>
          <p:nvPr/>
        </p:nvSpPr>
        <p:spPr>
          <a:xfrm>
            <a:off x="4868237" y="3349248"/>
            <a:ext cx="20665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900" dirty="0"/>
              <a:t>      May        Jul          Sep       Nov</a:t>
            </a:r>
          </a:p>
          <a:p>
            <a:r>
              <a:rPr kumimoji="1" lang="en-US" altLang="ja-JP" sz="900" dirty="0"/>
              <a:t>                           2022</a:t>
            </a:r>
            <a:endParaRPr kumimoji="1" lang="ja-JP" altLang="en-US" sz="900" dirty="0"/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E813693B-0EE2-03F1-BDE3-10EDBE508517}"/>
              </a:ext>
            </a:extLst>
          </p:cNvPr>
          <p:cNvSpPr txBox="1"/>
          <p:nvPr/>
        </p:nvSpPr>
        <p:spPr>
          <a:xfrm rot="16200000">
            <a:off x="1339759" y="4511567"/>
            <a:ext cx="2165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/>
              <a:t>                          </a:t>
            </a:r>
          </a:p>
          <a:p>
            <a:r>
              <a:rPr kumimoji="1" lang="en-US" altLang="ja-JP" sz="900" dirty="0"/>
              <a:t>   0.95         1.00          1.05          1.10</a:t>
            </a:r>
            <a:endParaRPr kumimoji="1" lang="ja-JP" altLang="en-US" sz="900" dirty="0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23FB3A5A-DA89-B7FB-E993-C6785655CA3A}"/>
              </a:ext>
            </a:extLst>
          </p:cNvPr>
          <p:cNvSpPr txBox="1"/>
          <p:nvPr/>
        </p:nvSpPr>
        <p:spPr>
          <a:xfrm rot="16200000">
            <a:off x="3583227" y="4522202"/>
            <a:ext cx="2165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/>
              <a:t>                          </a:t>
            </a:r>
          </a:p>
          <a:p>
            <a:r>
              <a:rPr kumimoji="1" lang="en-US" altLang="ja-JP" sz="900" dirty="0"/>
              <a:t>   0.95         1.00          1.05          1.10</a:t>
            </a:r>
            <a:endParaRPr kumimoji="1" lang="ja-JP" altLang="en-US" sz="900" dirty="0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2C820D66-04B6-58C5-5D36-EAD49E353786}"/>
              </a:ext>
            </a:extLst>
          </p:cNvPr>
          <p:cNvSpPr txBox="1"/>
          <p:nvPr/>
        </p:nvSpPr>
        <p:spPr>
          <a:xfrm>
            <a:off x="2606746" y="5600549"/>
            <a:ext cx="20665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900" dirty="0"/>
              <a:t>      May        Jul          Sep       Nov</a:t>
            </a:r>
          </a:p>
          <a:p>
            <a:r>
              <a:rPr kumimoji="1" lang="en-US" altLang="ja-JP" sz="900" dirty="0"/>
              <a:t>                           2022</a:t>
            </a:r>
            <a:endParaRPr kumimoji="1" lang="ja-JP" altLang="en-US" sz="900" dirty="0"/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804DE4EE-2C17-B576-3FA2-5F1FA5BE0989}"/>
              </a:ext>
            </a:extLst>
          </p:cNvPr>
          <p:cNvSpPr txBox="1"/>
          <p:nvPr/>
        </p:nvSpPr>
        <p:spPr>
          <a:xfrm>
            <a:off x="4846701" y="5600547"/>
            <a:ext cx="20665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900" dirty="0"/>
              <a:t>      May        Jul          Sep       Nov</a:t>
            </a:r>
          </a:p>
          <a:p>
            <a:r>
              <a:rPr kumimoji="1" lang="en-US" altLang="ja-JP" sz="900" dirty="0"/>
              <a:t>                           2022</a:t>
            </a:r>
            <a:endParaRPr kumimoji="1" lang="ja-JP" altLang="en-US" sz="900" dirty="0"/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47AF866D-C0F5-43AA-A4C5-98FA42E119B5}"/>
              </a:ext>
            </a:extLst>
          </p:cNvPr>
          <p:cNvSpPr txBox="1"/>
          <p:nvPr/>
        </p:nvSpPr>
        <p:spPr>
          <a:xfrm>
            <a:off x="298867" y="1020726"/>
            <a:ext cx="5113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Slope of the regression(2022/03 to 2022/12)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67810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200" b="1" dirty="0"/>
              <a:t>3. OMI,JRA-55 vs. OMPS,JRA-3Q</a:t>
            </a:r>
            <a:endParaRPr kumimoji="1" lang="ja-JP" altLang="en-US" sz="32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3ABD3-77C6-4371-90FA-AB3665588B2F}" type="slidenum">
              <a:rPr kumimoji="1" lang="ja-JP" altLang="en-US" smtClean="0"/>
              <a:t>15</a:t>
            </a:fld>
            <a:endParaRPr kumimoji="1" lang="ja-JP" altLang="en-US" dirty="0"/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21217A2B-44E8-DB28-91FF-FF97B39F040F}"/>
              </a:ext>
            </a:extLst>
          </p:cNvPr>
          <p:cNvGrpSpPr>
            <a:grpSpLocks noChangeAspect="1"/>
          </p:cNvGrpSpPr>
          <p:nvPr/>
        </p:nvGrpSpPr>
        <p:grpSpPr>
          <a:xfrm>
            <a:off x="82856" y="1282033"/>
            <a:ext cx="6853624" cy="4658736"/>
            <a:chOff x="-1987377" y="-1399564"/>
            <a:chExt cx="13181418" cy="8960058"/>
          </a:xfrm>
        </p:grpSpPr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762214F8-67FF-D989-4851-8824762614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81196" y="-1399564"/>
              <a:ext cx="4571991" cy="4572000"/>
            </a:xfrm>
            <a:prstGeom prst="rect">
              <a:avLst/>
            </a:prstGeom>
          </p:spPr>
        </p:pic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99E90B78-639A-5E48-FFDD-EAD8F4C6A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2050" y="-1385674"/>
              <a:ext cx="4571991" cy="4572000"/>
            </a:xfrm>
            <a:prstGeom prst="rect">
              <a:avLst/>
            </a:prstGeom>
          </p:spPr>
        </p:pic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EDF1B827-4548-BDF5-1288-33B3F0A3A0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87377" y="2957094"/>
              <a:ext cx="4571991" cy="4572000"/>
            </a:xfrm>
            <a:prstGeom prst="rect">
              <a:avLst/>
            </a:prstGeom>
          </p:spPr>
        </p:pic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E2F7CEF0-248F-51FC-C437-88001CF046D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1738" y="-1390257"/>
              <a:ext cx="4571991" cy="4572000"/>
            </a:xfrm>
            <a:prstGeom prst="rect">
              <a:avLst/>
            </a:prstGeom>
          </p:spPr>
        </p:pic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2B15A5B7-593B-D5AA-9D6F-857E6501D2F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6167" y="2966549"/>
              <a:ext cx="4571991" cy="4572000"/>
            </a:xfrm>
            <a:prstGeom prst="rect">
              <a:avLst/>
            </a:prstGeom>
          </p:spPr>
        </p:pic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D8CFBD34-8E19-964B-88CC-D3B19CC5A53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2050" y="2988494"/>
              <a:ext cx="4571991" cy="4572000"/>
            </a:xfrm>
            <a:prstGeom prst="rect">
              <a:avLst/>
            </a:prstGeom>
          </p:spPr>
        </p:pic>
      </p:grp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0AB2BAB-D99C-65E8-E4C0-4FCAF6D19922}"/>
              </a:ext>
            </a:extLst>
          </p:cNvPr>
          <p:cNvSpPr txBox="1"/>
          <p:nvPr/>
        </p:nvSpPr>
        <p:spPr>
          <a:xfrm>
            <a:off x="746158" y="3494546"/>
            <a:ext cx="137160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sz="800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1314FE5-5E10-C8F9-73B1-0BAB39F62A64}"/>
              </a:ext>
            </a:extLst>
          </p:cNvPr>
          <p:cNvSpPr txBox="1"/>
          <p:nvPr/>
        </p:nvSpPr>
        <p:spPr>
          <a:xfrm>
            <a:off x="384048" y="1282740"/>
            <a:ext cx="118872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endParaRPr kumimoji="1" lang="ja-JP" altLang="en-US" sz="1200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2F26E59-52A5-6D7C-9234-58DA4EC13EA2}"/>
              </a:ext>
            </a:extLst>
          </p:cNvPr>
          <p:cNvSpPr txBox="1"/>
          <p:nvPr/>
        </p:nvSpPr>
        <p:spPr>
          <a:xfrm>
            <a:off x="381000" y="3547404"/>
            <a:ext cx="118872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endParaRPr kumimoji="1" lang="ja-JP" altLang="en-US" sz="1200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D794262-E238-3818-DC1F-2EDA6128F4AA}"/>
              </a:ext>
            </a:extLst>
          </p:cNvPr>
          <p:cNvSpPr txBox="1"/>
          <p:nvPr/>
        </p:nvSpPr>
        <p:spPr>
          <a:xfrm>
            <a:off x="2612136" y="1297980"/>
            <a:ext cx="118872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endParaRPr kumimoji="1" lang="ja-JP" altLang="en-US" sz="1200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7C7B4CF9-1802-0A7C-3FC5-8BC16BF0158E}"/>
              </a:ext>
            </a:extLst>
          </p:cNvPr>
          <p:cNvSpPr txBox="1"/>
          <p:nvPr/>
        </p:nvSpPr>
        <p:spPr>
          <a:xfrm>
            <a:off x="3056542" y="3500642"/>
            <a:ext cx="137160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sz="800" b="1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F18E186-CD9D-F41D-7E0F-2DCC4BD77507}"/>
              </a:ext>
            </a:extLst>
          </p:cNvPr>
          <p:cNvSpPr txBox="1"/>
          <p:nvPr/>
        </p:nvSpPr>
        <p:spPr>
          <a:xfrm>
            <a:off x="4861560" y="1298399"/>
            <a:ext cx="118872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endParaRPr kumimoji="1" lang="ja-JP" altLang="en-US" sz="1200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B58A2CF3-72E9-B782-9CAB-57409B22DB53}"/>
              </a:ext>
            </a:extLst>
          </p:cNvPr>
          <p:cNvSpPr txBox="1"/>
          <p:nvPr/>
        </p:nvSpPr>
        <p:spPr>
          <a:xfrm>
            <a:off x="5098702" y="3485402"/>
            <a:ext cx="137160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sz="800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4D99E31C-29A6-163A-C370-0CE49A3F80B9}"/>
              </a:ext>
            </a:extLst>
          </p:cNvPr>
          <p:cNvSpPr txBox="1"/>
          <p:nvPr/>
        </p:nvSpPr>
        <p:spPr>
          <a:xfrm>
            <a:off x="2621280" y="3553572"/>
            <a:ext cx="118872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endParaRPr kumimoji="1" lang="ja-JP" altLang="en-US" sz="1200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7607B6F6-0C68-BB93-0CDE-A64C79E844A9}"/>
              </a:ext>
            </a:extLst>
          </p:cNvPr>
          <p:cNvSpPr txBox="1"/>
          <p:nvPr/>
        </p:nvSpPr>
        <p:spPr>
          <a:xfrm>
            <a:off x="4861560" y="3564772"/>
            <a:ext cx="118872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endParaRPr kumimoji="1" lang="ja-JP" altLang="en-US" sz="1200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7E7C2EE6-D620-FF1D-E12B-76E21015FC27}"/>
              </a:ext>
            </a:extLst>
          </p:cNvPr>
          <p:cNvSpPr txBox="1"/>
          <p:nvPr/>
        </p:nvSpPr>
        <p:spPr>
          <a:xfrm>
            <a:off x="463523" y="6019395"/>
            <a:ext cx="2486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Terra/MODIS</a:t>
            </a:r>
            <a:endParaRPr kumimoji="1" lang="ja-JP" altLang="en-US" sz="1200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E4D3439-57D2-9FF6-87FC-014BF10130F6}"/>
              </a:ext>
            </a:extLst>
          </p:cNvPr>
          <p:cNvSpPr txBox="1"/>
          <p:nvPr/>
        </p:nvSpPr>
        <p:spPr>
          <a:xfrm>
            <a:off x="6800527" y="1197864"/>
            <a:ext cx="2169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solidFill>
                  <a:srgbClr val="0070C0"/>
                </a:solidFill>
              </a:rPr>
              <a:t>Blue</a:t>
            </a:r>
            <a:r>
              <a:rPr kumimoji="1" lang="en-US" altLang="ja-JP" sz="1600" dirty="0"/>
              <a:t>:OMI,JRA-55</a:t>
            </a:r>
          </a:p>
          <a:p>
            <a:r>
              <a:rPr kumimoji="1" lang="en-US" altLang="ja-JP" sz="1600" dirty="0">
                <a:solidFill>
                  <a:srgbClr val="FF0000"/>
                </a:solidFill>
              </a:rPr>
              <a:t>Red</a:t>
            </a:r>
            <a:r>
              <a:rPr kumimoji="1" lang="en-US" altLang="ja-JP" sz="1600" dirty="0"/>
              <a:t>:OMPS,JRA-3Q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BD28B4CA-09C5-A378-B793-B092D4820ABD}"/>
              </a:ext>
            </a:extLst>
          </p:cNvPr>
          <p:cNvSpPr txBox="1"/>
          <p:nvPr/>
        </p:nvSpPr>
        <p:spPr>
          <a:xfrm>
            <a:off x="6784601" y="2154683"/>
            <a:ext cx="2275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Difference of slope is about 0.3%</a:t>
            </a:r>
            <a:endParaRPr kumimoji="1" lang="ja-JP" altLang="en-US" dirty="0"/>
          </a:p>
        </p:txBody>
      </p:sp>
      <p:sp>
        <p:nvSpPr>
          <p:cNvPr id="30" name="日付プレースホルダー 29">
            <a:extLst>
              <a:ext uri="{FF2B5EF4-FFF2-40B4-BE49-F238E27FC236}">
                <a16:creationId xmlns:a16="http://schemas.microsoft.com/office/drawing/2014/main" id="{6C138DC0-431B-F8AF-8744-487E4F66270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altLang="ja-JP"/>
              <a:t>2 Mar 2023</a:t>
            </a:r>
            <a:endParaRPr lang="ja-JP" altLang="en-US" dirty="0"/>
          </a:p>
        </p:txBody>
      </p:sp>
      <p:sp>
        <p:nvSpPr>
          <p:cNvPr id="32" name="フッター プレースホルダー 31">
            <a:extLst>
              <a:ext uri="{FF2B5EF4-FFF2-40B4-BE49-F238E27FC236}">
                <a16:creationId xmlns:a16="http://schemas.microsoft.com/office/drawing/2014/main" id="{C6FBD523-E3E7-F07A-61F1-67EB8576B71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ja-JP"/>
              <a:t>GSICS Annual Meeting in College Park, Maryland, USA </a:t>
            </a:r>
            <a:endParaRPr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81A8B98-3A47-E41D-C3F5-1C8F26398DF5}"/>
              </a:ext>
            </a:extLst>
          </p:cNvPr>
          <p:cNvSpPr txBox="1"/>
          <p:nvPr/>
        </p:nvSpPr>
        <p:spPr>
          <a:xfrm>
            <a:off x="4861560" y="3870310"/>
            <a:ext cx="1188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/>
              <a:t>B06</a:t>
            </a:r>
            <a:endParaRPr kumimoji="1" lang="ja-JP" altLang="en-US" sz="12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6EC25D7-B09D-1294-82C0-9091870F9EE6}"/>
              </a:ext>
            </a:extLst>
          </p:cNvPr>
          <p:cNvSpPr txBox="1"/>
          <p:nvPr/>
        </p:nvSpPr>
        <p:spPr>
          <a:xfrm>
            <a:off x="2621280" y="3859110"/>
            <a:ext cx="1188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/>
              <a:t>B05</a:t>
            </a:r>
            <a:endParaRPr kumimoji="1" lang="ja-JP" altLang="en-US" sz="1200" b="1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9C0CC69-DB22-6D1C-3A0A-6820EFDD4D36}"/>
              </a:ext>
            </a:extLst>
          </p:cNvPr>
          <p:cNvSpPr txBox="1"/>
          <p:nvPr/>
        </p:nvSpPr>
        <p:spPr>
          <a:xfrm>
            <a:off x="387350" y="3845854"/>
            <a:ext cx="1188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/>
              <a:t>B04</a:t>
            </a:r>
            <a:endParaRPr kumimoji="1" lang="ja-JP" altLang="en-US" sz="1200" b="1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D57E917-C9E6-DFEF-B032-886F2BA42FE1}"/>
              </a:ext>
            </a:extLst>
          </p:cNvPr>
          <p:cNvSpPr txBox="1"/>
          <p:nvPr/>
        </p:nvSpPr>
        <p:spPr>
          <a:xfrm>
            <a:off x="387595" y="1591084"/>
            <a:ext cx="1188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/>
              <a:t>B01</a:t>
            </a:r>
            <a:endParaRPr kumimoji="1" lang="ja-JP" altLang="en-US" sz="1200" b="1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542B9EA-8705-E6DD-7261-21D2D3F4F6DC}"/>
              </a:ext>
            </a:extLst>
          </p:cNvPr>
          <p:cNvSpPr txBox="1"/>
          <p:nvPr/>
        </p:nvSpPr>
        <p:spPr>
          <a:xfrm>
            <a:off x="2622771" y="1585060"/>
            <a:ext cx="1188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/>
              <a:t>B02</a:t>
            </a:r>
            <a:endParaRPr kumimoji="1" lang="ja-JP" altLang="en-US" sz="1200" b="1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026E7A1-3DFA-336D-C597-C577A7E1A5FD}"/>
              </a:ext>
            </a:extLst>
          </p:cNvPr>
          <p:cNvSpPr txBox="1"/>
          <p:nvPr/>
        </p:nvSpPr>
        <p:spPr>
          <a:xfrm>
            <a:off x="4865109" y="1585474"/>
            <a:ext cx="1188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/>
              <a:t>B03</a:t>
            </a:r>
            <a:endParaRPr kumimoji="1" lang="ja-JP" altLang="en-US" sz="1200" b="1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D5D69DD2-30C7-7BC7-2C5F-E771C5915219}"/>
              </a:ext>
            </a:extLst>
          </p:cNvPr>
          <p:cNvSpPr txBox="1"/>
          <p:nvPr/>
        </p:nvSpPr>
        <p:spPr>
          <a:xfrm rot="16200000">
            <a:off x="1459303" y="2235261"/>
            <a:ext cx="1951843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sz="700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FA6F464D-17C2-B38F-11CE-55F91D53683B}"/>
              </a:ext>
            </a:extLst>
          </p:cNvPr>
          <p:cNvSpPr txBox="1"/>
          <p:nvPr/>
        </p:nvSpPr>
        <p:spPr>
          <a:xfrm rot="16200000">
            <a:off x="-769996" y="2387661"/>
            <a:ext cx="1951843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sz="700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83365FF4-B261-BD06-81F5-EDB8445C93CD}"/>
              </a:ext>
            </a:extLst>
          </p:cNvPr>
          <p:cNvSpPr txBox="1"/>
          <p:nvPr/>
        </p:nvSpPr>
        <p:spPr>
          <a:xfrm rot="16200000">
            <a:off x="3716944" y="2387661"/>
            <a:ext cx="1951843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sz="700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69AB2624-9484-FD77-499A-BFBB2D14FFFB}"/>
              </a:ext>
            </a:extLst>
          </p:cNvPr>
          <p:cNvSpPr txBox="1"/>
          <p:nvPr/>
        </p:nvSpPr>
        <p:spPr>
          <a:xfrm rot="16200000">
            <a:off x="-777082" y="4556697"/>
            <a:ext cx="1951843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sz="700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D02A384C-5A23-5D35-E3A6-130F0765564D}"/>
              </a:ext>
            </a:extLst>
          </p:cNvPr>
          <p:cNvSpPr txBox="1"/>
          <p:nvPr/>
        </p:nvSpPr>
        <p:spPr>
          <a:xfrm rot="16200000">
            <a:off x="-885996" y="2257466"/>
            <a:ext cx="2165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/>
              <a:t>                          Slope</a:t>
            </a:r>
          </a:p>
          <a:p>
            <a:r>
              <a:rPr kumimoji="1" lang="en-US" altLang="ja-JP" sz="900" dirty="0"/>
              <a:t>   0.95         1.00          1.05          1.10</a:t>
            </a:r>
            <a:endParaRPr kumimoji="1" lang="ja-JP" altLang="en-US" sz="900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A2648DCC-E402-98B5-0635-F87877E3952A}"/>
              </a:ext>
            </a:extLst>
          </p:cNvPr>
          <p:cNvSpPr txBox="1"/>
          <p:nvPr/>
        </p:nvSpPr>
        <p:spPr>
          <a:xfrm>
            <a:off x="424545" y="3339352"/>
            <a:ext cx="20665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900" dirty="0"/>
              <a:t>      May        Jul          Sep       Nov</a:t>
            </a:r>
          </a:p>
          <a:p>
            <a:r>
              <a:rPr kumimoji="1" lang="en-US" altLang="ja-JP" sz="900" dirty="0"/>
              <a:t>                           2022</a:t>
            </a:r>
            <a:endParaRPr kumimoji="1" lang="ja-JP" altLang="en-US" sz="900" dirty="0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9E1D3BDC-E46B-7FD0-8962-B38C89A615F3}"/>
              </a:ext>
            </a:extLst>
          </p:cNvPr>
          <p:cNvSpPr txBox="1"/>
          <p:nvPr/>
        </p:nvSpPr>
        <p:spPr>
          <a:xfrm>
            <a:off x="2647045" y="3345702"/>
            <a:ext cx="20665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900" dirty="0"/>
              <a:t>      May        Jul          Sep       Nov</a:t>
            </a:r>
          </a:p>
          <a:p>
            <a:r>
              <a:rPr kumimoji="1" lang="en-US" altLang="ja-JP" sz="900" dirty="0"/>
              <a:t>                           2022</a:t>
            </a:r>
            <a:endParaRPr kumimoji="1" lang="ja-JP" altLang="en-US" sz="900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4C8487A3-25A1-3E07-65AE-E2B33F227264}"/>
              </a:ext>
            </a:extLst>
          </p:cNvPr>
          <p:cNvSpPr txBox="1"/>
          <p:nvPr/>
        </p:nvSpPr>
        <p:spPr>
          <a:xfrm rot="16200000">
            <a:off x="1336504" y="2257466"/>
            <a:ext cx="2165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/>
              <a:t>                          </a:t>
            </a:r>
          </a:p>
          <a:p>
            <a:r>
              <a:rPr kumimoji="1" lang="en-US" altLang="ja-JP" sz="900" dirty="0"/>
              <a:t>   0.95         1.00          1.05          1.10</a:t>
            </a:r>
            <a:endParaRPr kumimoji="1" lang="ja-JP" altLang="en-US" sz="900" dirty="0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D812E0BD-3B6F-06F7-8816-4F025461DCCD}"/>
              </a:ext>
            </a:extLst>
          </p:cNvPr>
          <p:cNvSpPr txBox="1"/>
          <p:nvPr/>
        </p:nvSpPr>
        <p:spPr>
          <a:xfrm rot="16200000">
            <a:off x="1466386" y="4659481"/>
            <a:ext cx="1951843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sz="700" dirty="0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97315C8F-B6D0-AD67-D765-EB6BA95A2B71}"/>
              </a:ext>
            </a:extLst>
          </p:cNvPr>
          <p:cNvSpPr txBox="1"/>
          <p:nvPr/>
        </p:nvSpPr>
        <p:spPr>
          <a:xfrm rot="16200000">
            <a:off x="3706327" y="4709097"/>
            <a:ext cx="1951843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sz="700" dirty="0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0525907E-BA92-9CCB-2A26-ECDF0DCF90B8}"/>
              </a:ext>
            </a:extLst>
          </p:cNvPr>
          <p:cNvSpPr txBox="1"/>
          <p:nvPr/>
        </p:nvSpPr>
        <p:spPr>
          <a:xfrm rot="16200000">
            <a:off x="-889539" y="4515111"/>
            <a:ext cx="2165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/>
              <a:t>                          Slope</a:t>
            </a:r>
          </a:p>
          <a:p>
            <a:r>
              <a:rPr kumimoji="1" lang="en-US" altLang="ja-JP" sz="900" dirty="0"/>
              <a:t>   0.95         1.00          1.05          1.10</a:t>
            </a:r>
            <a:endParaRPr kumimoji="1" lang="ja-JP" altLang="en-US" sz="900" dirty="0"/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D63BDDB5-2BE1-80D7-7F3C-9188F34AF302}"/>
              </a:ext>
            </a:extLst>
          </p:cNvPr>
          <p:cNvSpPr txBox="1"/>
          <p:nvPr/>
        </p:nvSpPr>
        <p:spPr>
          <a:xfrm>
            <a:off x="421001" y="5604090"/>
            <a:ext cx="20665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900" dirty="0"/>
              <a:t>      May        Jul          Sep       Nov</a:t>
            </a:r>
          </a:p>
          <a:p>
            <a:r>
              <a:rPr kumimoji="1" lang="en-US" altLang="ja-JP" sz="900" dirty="0"/>
              <a:t>                           2022</a:t>
            </a:r>
            <a:endParaRPr kumimoji="1" lang="ja-JP" altLang="en-US" sz="900" dirty="0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7C62EC70-4D2D-4885-A8FE-BBB0C69A05D8}"/>
              </a:ext>
            </a:extLst>
          </p:cNvPr>
          <p:cNvSpPr txBox="1"/>
          <p:nvPr/>
        </p:nvSpPr>
        <p:spPr>
          <a:xfrm rot="16200000">
            <a:off x="3572888" y="2261011"/>
            <a:ext cx="2165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/>
              <a:t>                          </a:t>
            </a:r>
          </a:p>
          <a:p>
            <a:r>
              <a:rPr kumimoji="1" lang="en-US" altLang="ja-JP" sz="900" dirty="0"/>
              <a:t>   0.95         1.00          1.05          1.10</a:t>
            </a:r>
            <a:endParaRPr kumimoji="1" lang="ja-JP" altLang="en-US" sz="900" dirty="0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3E9DB7F1-CD0D-2F9F-C093-DB353CB41798}"/>
              </a:ext>
            </a:extLst>
          </p:cNvPr>
          <p:cNvSpPr txBox="1"/>
          <p:nvPr/>
        </p:nvSpPr>
        <p:spPr>
          <a:xfrm>
            <a:off x="4911782" y="3349248"/>
            <a:ext cx="20665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900" dirty="0"/>
              <a:t>      May        Jul          Sep       Nov</a:t>
            </a:r>
          </a:p>
          <a:p>
            <a:r>
              <a:rPr kumimoji="1" lang="en-US" altLang="ja-JP" sz="900" dirty="0"/>
              <a:t>                           2022</a:t>
            </a:r>
            <a:endParaRPr kumimoji="1" lang="ja-JP" altLang="en-US" sz="900" dirty="0"/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E813693B-0EE2-03F1-BDE3-10EDBE508517}"/>
              </a:ext>
            </a:extLst>
          </p:cNvPr>
          <p:cNvSpPr txBox="1"/>
          <p:nvPr/>
        </p:nvSpPr>
        <p:spPr>
          <a:xfrm rot="16200000">
            <a:off x="1339759" y="4511567"/>
            <a:ext cx="2165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/>
              <a:t>                          </a:t>
            </a:r>
          </a:p>
          <a:p>
            <a:r>
              <a:rPr kumimoji="1" lang="en-US" altLang="ja-JP" sz="900" dirty="0"/>
              <a:t>   0.95         1.00          1.05          1.10</a:t>
            </a:r>
            <a:endParaRPr kumimoji="1" lang="ja-JP" altLang="en-US" sz="900" dirty="0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23FB3A5A-DA89-B7FB-E993-C6785655CA3A}"/>
              </a:ext>
            </a:extLst>
          </p:cNvPr>
          <p:cNvSpPr txBox="1"/>
          <p:nvPr/>
        </p:nvSpPr>
        <p:spPr>
          <a:xfrm rot="16200000">
            <a:off x="3583227" y="4522202"/>
            <a:ext cx="2165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/>
              <a:t>                          </a:t>
            </a:r>
          </a:p>
          <a:p>
            <a:r>
              <a:rPr kumimoji="1" lang="en-US" altLang="ja-JP" sz="900" dirty="0"/>
              <a:t>   0.95         1.00          1.05          1.10</a:t>
            </a:r>
            <a:endParaRPr kumimoji="1" lang="ja-JP" altLang="en-US" sz="900" dirty="0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2C820D66-04B6-58C5-5D36-EAD49E353786}"/>
              </a:ext>
            </a:extLst>
          </p:cNvPr>
          <p:cNvSpPr txBox="1"/>
          <p:nvPr/>
        </p:nvSpPr>
        <p:spPr>
          <a:xfrm>
            <a:off x="2650291" y="5600549"/>
            <a:ext cx="20665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900" dirty="0"/>
              <a:t>      May        Jul          Sep       Nov</a:t>
            </a:r>
          </a:p>
          <a:p>
            <a:r>
              <a:rPr kumimoji="1" lang="en-US" altLang="ja-JP" sz="900" dirty="0"/>
              <a:t>                           2022</a:t>
            </a:r>
            <a:endParaRPr kumimoji="1" lang="ja-JP" altLang="en-US" sz="900" dirty="0"/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804DE4EE-2C17-B576-3FA2-5F1FA5BE0989}"/>
              </a:ext>
            </a:extLst>
          </p:cNvPr>
          <p:cNvSpPr txBox="1"/>
          <p:nvPr/>
        </p:nvSpPr>
        <p:spPr>
          <a:xfrm>
            <a:off x="4890246" y="5600547"/>
            <a:ext cx="20665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900" dirty="0"/>
              <a:t>      May        Jul          Sep       Nov</a:t>
            </a:r>
          </a:p>
          <a:p>
            <a:r>
              <a:rPr kumimoji="1" lang="en-US" altLang="ja-JP" sz="900" dirty="0"/>
              <a:t>                           2022</a:t>
            </a:r>
            <a:endParaRPr kumimoji="1" lang="ja-JP" altLang="en-US" sz="900" dirty="0"/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47AF866D-C0F5-43AA-A4C5-98FA42E119B5}"/>
              </a:ext>
            </a:extLst>
          </p:cNvPr>
          <p:cNvSpPr txBox="1"/>
          <p:nvPr/>
        </p:nvSpPr>
        <p:spPr>
          <a:xfrm>
            <a:off x="298867" y="1020726"/>
            <a:ext cx="5113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Slope of the regression(2022/03 to 2022/12)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78276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・</a:t>
            </a:r>
            <a:r>
              <a:rPr kumimoji="1" lang="en-US" altLang="ja-JP" dirty="0"/>
              <a:t>Summary</a:t>
            </a:r>
          </a:p>
          <a:p>
            <a:pPr marL="0" indent="0">
              <a:buNone/>
            </a:pPr>
            <a:r>
              <a:rPr lang="en-US" altLang="ja-JP" sz="2400" dirty="0"/>
              <a:t>JMA/MSC </a:t>
            </a:r>
            <a:r>
              <a:rPr kumimoji="1" lang="en-US" altLang="ja-JP" sz="2400" dirty="0"/>
              <a:t>compares Himawari-8/9 </a:t>
            </a:r>
            <a:r>
              <a:rPr lang="en-US" altLang="ja-JP" sz="2400" dirty="0"/>
              <a:t>AHI visible and near-infrared data</a:t>
            </a:r>
            <a:r>
              <a:rPr kumimoji="1" lang="en-US" altLang="ja-JP" sz="2400" dirty="0"/>
              <a:t> </a:t>
            </a:r>
            <a:r>
              <a:rPr lang="en-US" altLang="ja-JP" sz="2400" dirty="0"/>
              <a:t>with radiative transfer calculation to check its </a:t>
            </a:r>
            <a:r>
              <a:rPr kumimoji="1" lang="en-US" altLang="ja-JP" sz="2400" dirty="0"/>
              <a:t>calibration accuracy</a:t>
            </a:r>
            <a:r>
              <a:rPr lang="en-US" altLang="ja-JP" sz="2400" dirty="0"/>
              <a:t>.</a:t>
            </a: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kumimoji="1" lang="en-US" altLang="ja-JP" sz="2400" dirty="0"/>
              <a:t>Input data of vicarious calibration </a:t>
            </a:r>
            <a:r>
              <a:rPr lang="en-US" altLang="ja-JP" sz="2400" dirty="0"/>
              <a:t>was</a:t>
            </a:r>
            <a:r>
              <a:rPr kumimoji="1" lang="en-US" altLang="ja-JP" sz="2400" dirty="0"/>
              <a:t> changed.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There is no significant difference, which indicates that the vicarious calibration approach robust for the input atmospheric profiles.</a:t>
            </a:r>
          </a:p>
          <a:p>
            <a:pPr marL="0" indent="0">
              <a:buNone/>
            </a:pPr>
            <a:r>
              <a:rPr lang="ja-JP" altLang="en-US" dirty="0"/>
              <a:t>・</a:t>
            </a:r>
            <a:r>
              <a:rPr lang="en-US" altLang="ja-JP" dirty="0"/>
              <a:t>Future work</a:t>
            </a:r>
          </a:p>
          <a:p>
            <a:pPr marL="0" indent="0">
              <a:buNone/>
            </a:pPr>
            <a:r>
              <a:rPr kumimoji="1" lang="en-US" altLang="ja-JP" dirty="0"/>
              <a:t> </a:t>
            </a:r>
            <a:r>
              <a:rPr lang="en-US" altLang="ja-JP" sz="2400" dirty="0"/>
              <a:t>T</a:t>
            </a:r>
            <a:r>
              <a:rPr kumimoji="1" lang="en-US" altLang="ja-JP" sz="2400" dirty="0"/>
              <a:t>ransition from MODIS to V</a:t>
            </a:r>
            <a:r>
              <a:rPr lang="en-US" altLang="ja-JP" sz="2400" dirty="0"/>
              <a:t>IIRS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200" b="1" dirty="0"/>
              <a:t>Summary and Future work</a:t>
            </a:r>
            <a:endParaRPr kumimoji="1" lang="ja-JP" altLang="en-US" sz="32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3ABD3-77C6-4371-90FA-AB3665588B2F}" type="slidenum">
              <a:rPr kumimoji="1" lang="ja-JP" altLang="en-US" smtClean="0"/>
              <a:t>16</a:t>
            </a:fld>
            <a:endParaRPr kumimoji="1" lang="ja-JP" altLang="en-US" dirty="0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EB65F7E-9235-536C-BFDA-788DC966087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altLang="ja-JP"/>
              <a:t>2 Mar 2023</a:t>
            </a:r>
            <a:endParaRPr lang="ja-JP" altLang="en-US" dirty="0"/>
          </a:p>
        </p:txBody>
      </p:sp>
      <p:sp>
        <p:nvSpPr>
          <p:cNvPr id="7" name="フッター プレースホルダー 6">
            <a:extLst>
              <a:ext uri="{FF2B5EF4-FFF2-40B4-BE49-F238E27FC236}">
                <a16:creationId xmlns:a16="http://schemas.microsoft.com/office/drawing/2014/main" id="{EC9971AB-6598-60B4-1E9C-6C88E1AC511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ja-JP"/>
              <a:t>GSICS Annual Meeting in College Park, Maryland, USA 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878439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altLang="ja-JP" dirty="0"/>
          </a:p>
          <a:p>
            <a:pPr marL="0" indent="0" algn="ctr">
              <a:buNone/>
            </a:pPr>
            <a:endParaRPr lang="en-US" altLang="ja-JP" dirty="0"/>
          </a:p>
          <a:p>
            <a:pPr marL="0" indent="0" algn="ctr">
              <a:buNone/>
            </a:pPr>
            <a:endParaRPr lang="en-US" altLang="ja-JP" dirty="0"/>
          </a:p>
          <a:p>
            <a:pPr marL="0" indent="0" algn="ctr">
              <a:buNone/>
            </a:pPr>
            <a:r>
              <a:rPr lang="en-US" altLang="ja-JP" dirty="0"/>
              <a:t>Thank you for your attention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kumimoji="1" lang="ja-JP" altLang="en-US" sz="32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3ABD3-77C6-4371-90FA-AB3665588B2F}" type="slidenum">
              <a:rPr kumimoji="1" lang="ja-JP" altLang="en-US" smtClean="0"/>
              <a:t>17</a:t>
            </a:fld>
            <a:endParaRPr kumimoji="1" lang="ja-JP" altLang="en-US" dirty="0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6804049-8775-4770-F023-FC1F0E95F2B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altLang="ja-JP"/>
              <a:t>2 Mar 2023</a:t>
            </a:r>
            <a:endParaRPr lang="ja-JP" altLang="en-US" dirty="0"/>
          </a:p>
        </p:txBody>
      </p:sp>
      <p:sp>
        <p:nvSpPr>
          <p:cNvPr id="7" name="フッター プレースホルダー 6">
            <a:extLst>
              <a:ext uri="{FF2B5EF4-FFF2-40B4-BE49-F238E27FC236}">
                <a16:creationId xmlns:a16="http://schemas.microsoft.com/office/drawing/2014/main" id="{9F6349DC-CAAA-9584-6BA0-33A811DA368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ja-JP"/>
              <a:t>GSICS Annual Meeting in College Park, Maryland, USA 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526038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sz="2000" dirty="0"/>
              <a:t>Kobayashi, S., Y. </a:t>
            </a:r>
            <a:r>
              <a:rPr kumimoji="1" lang="en-US" altLang="ja-JP" sz="2000" dirty="0" err="1"/>
              <a:t>Kosaka</a:t>
            </a:r>
            <a:r>
              <a:rPr kumimoji="1" lang="en-US" altLang="ja-JP" sz="2000" dirty="0"/>
              <a:t>, J. Chiba, T. Tokuhiro, Y. Harada, C. Kobayashi, and H. </a:t>
            </a:r>
            <a:r>
              <a:rPr kumimoji="1" lang="en-US" altLang="ja-JP" sz="2000" dirty="0" err="1"/>
              <a:t>Naoe</a:t>
            </a:r>
            <a:r>
              <a:rPr kumimoji="1" lang="en-US" altLang="ja-JP" sz="2000" dirty="0"/>
              <a:t>, 2021: JRA-3Q: Japanese Reanalysis for Three Quarters of a Century. Joint WCRP-WWRP Symposium on Data Assimilation and Reanalysis/ECMWF Annual Seminar 2021, online, 13-17 September 2021, O4-2.</a:t>
            </a:r>
            <a:endParaRPr kumimoji="1" lang="ja-JP" altLang="en-US" sz="200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Reference</a:t>
            </a:r>
            <a:endParaRPr kumimoji="1" lang="ja-JP" altLang="en-US" sz="2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3ABD3-77C6-4371-90FA-AB3665588B2F}" type="slidenum">
              <a:rPr kumimoji="1" lang="ja-JP" altLang="en-US" smtClean="0"/>
              <a:t>18</a:t>
            </a:fld>
            <a:endParaRPr kumimoji="1" lang="ja-JP" altLang="en-US" dirty="0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2CEEE62-DDF8-AA48-7652-9241FD53E9B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altLang="ja-JP"/>
              <a:t>2 Mar 2023</a:t>
            </a:r>
            <a:endParaRPr lang="ja-JP" altLang="en-US" dirty="0"/>
          </a:p>
        </p:txBody>
      </p:sp>
      <p:sp>
        <p:nvSpPr>
          <p:cNvPr id="7" name="フッター プレースホルダー 6">
            <a:extLst>
              <a:ext uri="{FF2B5EF4-FFF2-40B4-BE49-F238E27FC236}">
                <a16:creationId xmlns:a16="http://schemas.microsoft.com/office/drawing/2014/main" id="{010DA233-E20A-3941-9F4C-731E85FE905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ja-JP"/>
              <a:t>GSICS Annual Meeting in College Park, Maryland, USA 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257087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3ABD3-77C6-4371-90FA-AB3665588B2F}" type="slidenum">
              <a:rPr kumimoji="1" lang="ja-JP" altLang="en-US" smtClean="0"/>
              <a:t>19</a:t>
            </a:fld>
            <a:endParaRPr kumimoji="1" lang="ja-JP" altLang="en-US" dirty="0"/>
          </a:p>
        </p:txBody>
      </p:sp>
      <p:sp>
        <p:nvSpPr>
          <p:cNvPr id="12" name="日付プレースホルダー 11">
            <a:extLst>
              <a:ext uri="{FF2B5EF4-FFF2-40B4-BE49-F238E27FC236}">
                <a16:creationId xmlns:a16="http://schemas.microsoft.com/office/drawing/2014/main" id="{CB774961-B307-9FE3-92B6-1C287D1D6C0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altLang="ja-JP"/>
              <a:t>2 Mar 2023</a:t>
            </a:r>
            <a:endParaRPr lang="ja-JP" altLang="en-US" dirty="0"/>
          </a:p>
        </p:txBody>
      </p:sp>
      <p:sp>
        <p:nvSpPr>
          <p:cNvPr id="16" name="フッター プレースホルダー 15">
            <a:extLst>
              <a:ext uri="{FF2B5EF4-FFF2-40B4-BE49-F238E27FC236}">
                <a16:creationId xmlns:a16="http://schemas.microsoft.com/office/drawing/2014/main" id="{66C6C118-6E60-716A-1881-A01FCC9F544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ja-JP"/>
              <a:t>GSICS Annual Meeting in College Park, Maryland, USA 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66309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・</a:t>
            </a:r>
            <a:r>
              <a:rPr lang="en-US" altLang="ja-JP" dirty="0"/>
              <a:t>Himawari-8/9 </a:t>
            </a:r>
            <a:r>
              <a:rPr kumimoji="1" lang="en-US" altLang="ja-JP" sz="2800" dirty="0"/>
              <a:t>AHI</a:t>
            </a:r>
            <a:r>
              <a:rPr kumimoji="1" lang="en-US" altLang="ja-JP" sz="2800" b="1" dirty="0"/>
              <a:t> </a:t>
            </a:r>
            <a:r>
              <a:rPr lang="en-US" altLang="ja-JP" dirty="0"/>
              <a:t>visible and near-infrared data</a:t>
            </a:r>
            <a:r>
              <a:rPr kumimoji="1" lang="en-US" altLang="ja-JP" sz="2800" dirty="0"/>
              <a:t> calibration accuracy has been monitored by referring</a:t>
            </a:r>
            <a:r>
              <a:rPr lang="en-US" altLang="ja-JP" dirty="0"/>
              <a:t> radiative transfer calculation.</a:t>
            </a:r>
          </a:p>
          <a:p>
            <a:pPr marL="0" indent="0">
              <a:buNone/>
            </a:pPr>
            <a:endParaRPr kumimoji="1" lang="en-US" altLang="ja-JP" sz="2800" dirty="0"/>
          </a:p>
          <a:p>
            <a:pPr marL="0" indent="0">
              <a:buNone/>
            </a:pPr>
            <a:r>
              <a:rPr kumimoji="1" lang="ja-JP" altLang="en-US" sz="2800" dirty="0"/>
              <a:t>・</a:t>
            </a:r>
            <a:r>
              <a:rPr kumimoji="1" lang="en-US" altLang="ja-JP" sz="2800" dirty="0"/>
              <a:t>Input data of the vicarious calibration </a:t>
            </a:r>
            <a:r>
              <a:rPr lang="en-US" altLang="ja-JP" dirty="0"/>
              <a:t>was</a:t>
            </a:r>
            <a:r>
              <a:rPr kumimoji="1" lang="en-US" altLang="ja-JP" sz="2800" dirty="0"/>
              <a:t> </a:t>
            </a:r>
            <a:r>
              <a:rPr lang="en-US" altLang="ja-JP" dirty="0"/>
              <a:t>updated</a:t>
            </a:r>
            <a:r>
              <a:rPr kumimoji="1" lang="en-US" altLang="ja-JP" sz="2800" dirty="0"/>
              <a:t>.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・</a:t>
            </a:r>
            <a:r>
              <a:rPr lang="en-US" altLang="ja-JP" dirty="0"/>
              <a:t>Impact of the change was investigated.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200" b="1" dirty="0"/>
              <a:t>O</a:t>
            </a:r>
            <a:r>
              <a:rPr kumimoji="1" lang="en-US" altLang="ja-JP" sz="3200" b="1" dirty="0"/>
              <a:t>utline</a:t>
            </a:r>
            <a:endParaRPr kumimoji="1" lang="ja-JP" altLang="en-US" sz="32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3ABD3-77C6-4371-90FA-AB3665588B2F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9098F66-9BEB-05C7-9AA5-1F1897DC115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altLang="ja-JP"/>
              <a:t>2 Mar 2023</a:t>
            </a:r>
            <a:endParaRPr lang="ja-JP" altLang="en-US" dirty="0"/>
          </a:p>
        </p:txBody>
      </p:sp>
      <p:sp>
        <p:nvSpPr>
          <p:cNvPr id="7" name="フッター プレースホルダー 6">
            <a:extLst>
              <a:ext uri="{FF2B5EF4-FFF2-40B4-BE49-F238E27FC236}">
                <a16:creationId xmlns:a16="http://schemas.microsoft.com/office/drawing/2014/main" id="{C456AD28-0CE3-6D1E-C5D0-49B648ACA57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ja-JP"/>
              <a:t>GSICS Annual Meeting in College Park, Maryland, USA 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735054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3200" b="1" dirty="0"/>
              <a:t>3. OMI,JRA-55 vs. OMPS,JRA-3Q</a:t>
            </a:r>
            <a:br>
              <a:rPr lang="en-US" altLang="ja-JP" sz="3200" b="1" dirty="0"/>
            </a:br>
            <a:r>
              <a:rPr lang="en-US" altLang="ja-JP" sz="3200" b="1" dirty="0"/>
              <a:t>Himawari-9</a:t>
            </a:r>
            <a:endParaRPr kumimoji="1" lang="ja-JP" altLang="en-US" sz="32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3ABD3-77C6-4371-90FA-AB3665588B2F}" type="slidenum">
              <a:rPr kumimoji="1" lang="ja-JP" altLang="en-US" smtClean="0"/>
              <a:t>20</a:t>
            </a:fld>
            <a:endParaRPr kumimoji="1" lang="ja-JP" altLang="en-US" dirty="0"/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21217A2B-44E8-DB28-91FF-FF97B39F040F}"/>
              </a:ext>
            </a:extLst>
          </p:cNvPr>
          <p:cNvGrpSpPr>
            <a:grpSpLocks noChangeAspect="1"/>
          </p:cNvGrpSpPr>
          <p:nvPr/>
        </p:nvGrpSpPr>
        <p:grpSpPr>
          <a:xfrm>
            <a:off x="82856" y="1282033"/>
            <a:ext cx="6853624" cy="4658736"/>
            <a:chOff x="-1987377" y="-1399564"/>
            <a:chExt cx="13181418" cy="8960058"/>
          </a:xfrm>
        </p:grpSpPr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762214F8-67FF-D989-4851-8824762614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981196" y="-1399564"/>
              <a:ext cx="4571991" cy="4572000"/>
            </a:xfrm>
            <a:prstGeom prst="rect">
              <a:avLst/>
            </a:prstGeom>
          </p:spPr>
        </p:pic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99E90B78-639A-5E48-FFDD-EAD8F4C6A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622050" y="-1385674"/>
              <a:ext cx="4571991" cy="4572000"/>
            </a:xfrm>
            <a:prstGeom prst="rect">
              <a:avLst/>
            </a:prstGeom>
          </p:spPr>
        </p:pic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EDF1B827-4548-BDF5-1288-33B3F0A3A0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987377" y="2957094"/>
              <a:ext cx="4571991" cy="4572000"/>
            </a:xfrm>
            <a:prstGeom prst="rect">
              <a:avLst/>
            </a:prstGeom>
          </p:spPr>
        </p:pic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E2F7CEF0-248F-51FC-C437-88001CF046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11738" y="-1390257"/>
              <a:ext cx="4571991" cy="4572000"/>
            </a:xfrm>
            <a:prstGeom prst="rect">
              <a:avLst/>
            </a:prstGeom>
          </p:spPr>
        </p:pic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2B15A5B7-593B-D5AA-9D6F-857E6501D2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16167" y="2966549"/>
              <a:ext cx="4571991" cy="4572000"/>
            </a:xfrm>
            <a:prstGeom prst="rect">
              <a:avLst/>
            </a:prstGeom>
          </p:spPr>
        </p:pic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D8CFBD34-8E19-964B-88CC-D3B19CC5A53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622050" y="2988494"/>
              <a:ext cx="4571991" cy="4572000"/>
            </a:xfrm>
            <a:prstGeom prst="rect">
              <a:avLst/>
            </a:prstGeom>
          </p:spPr>
        </p:pic>
      </p:grp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0AB2BAB-D99C-65E8-E4C0-4FCAF6D19922}"/>
              </a:ext>
            </a:extLst>
          </p:cNvPr>
          <p:cNvSpPr txBox="1"/>
          <p:nvPr/>
        </p:nvSpPr>
        <p:spPr>
          <a:xfrm>
            <a:off x="746158" y="3494546"/>
            <a:ext cx="137160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sz="800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1314FE5-5E10-C8F9-73B1-0BAB39F62A64}"/>
              </a:ext>
            </a:extLst>
          </p:cNvPr>
          <p:cNvSpPr txBox="1"/>
          <p:nvPr/>
        </p:nvSpPr>
        <p:spPr>
          <a:xfrm>
            <a:off x="384048" y="1282740"/>
            <a:ext cx="118872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endParaRPr kumimoji="1" lang="ja-JP" altLang="en-US" sz="1200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2F26E59-52A5-6D7C-9234-58DA4EC13EA2}"/>
              </a:ext>
            </a:extLst>
          </p:cNvPr>
          <p:cNvSpPr txBox="1"/>
          <p:nvPr/>
        </p:nvSpPr>
        <p:spPr>
          <a:xfrm>
            <a:off x="381000" y="3547404"/>
            <a:ext cx="118872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endParaRPr kumimoji="1" lang="ja-JP" altLang="en-US" sz="1200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D794262-E238-3818-DC1F-2EDA6128F4AA}"/>
              </a:ext>
            </a:extLst>
          </p:cNvPr>
          <p:cNvSpPr txBox="1"/>
          <p:nvPr/>
        </p:nvSpPr>
        <p:spPr>
          <a:xfrm>
            <a:off x="2612136" y="1297980"/>
            <a:ext cx="118872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endParaRPr kumimoji="1" lang="ja-JP" altLang="en-US" sz="1200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7C7B4CF9-1802-0A7C-3FC5-8BC16BF0158E}"/>
              </a:ext>
            </a:extLst>
          </p:cNvPr>
          <p:cNvSpPr txBox="1"/>
          <p:nvPr/>
        </p:nvSpPr>
        <p:spPr>
          <a:xfrm>
            <a:off x="3056542" y="3500642"/>
            <a:ext cx="137160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sz="800" b="1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F18E186-CD9D-F41D-7E0F-2DCC4BD77507}"/>
              </a:ext>
            </a:extLst>
          </p:cNvPr>
          <p:cNvSpPr txBox="1"/>
          <p:nvPr/>
        </p:nvSpPr>
        <p:spPr>
          <a:xfrm>
            <a:off x="4861560" y="1298399"/>
            <a:ext cx="118872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endParaRPr kumimoji="1" lang="ja-JP" altLang="en-US" sz="1200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B58A2CF3-72E9-B782-9CAB-57409B22DB53}"/>
              </a:ext>
            </a:extLst>
          </p:cNvPr>
          <p:cNvSpPr txBox="1"/>
          <p:nvPr/>
        </p:nvSpPr>
        <p:spPr>
          <a:xfrm>
            <a:off x="5098702" y="3485402"/>
            <a:ext cx="137160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sz="800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4D99E31C-29A6-163A-C370-0CE49A3F80B9}"/>
              </a:ext>
            </a:extLst>
          </p:cNvPr>
          <p:cNvSpPr txBox="1"/>
          <p:nvPr/>
        </p:nvSpPr>
        <p:spPr>
          <a:xfrm>
            <a:off x="2621280" y="3553572"/>
            <a:ext cx="118872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endParaRPr kumimoji="1" lang="ja-JP" altLang="en-US" sz="1200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7607B6F6-0C68-BB93-0CDE-A64C79E844A9}"/>
              </a:ext>
            </a:extLst>
          </p:cNvPr>
          <p:cNvSpPr txBox="1"/>
          <p:nvPr/>
        </p:nvSpPr>
        <p:spPr>
          <a:xfrm>
            <a:off x="4861560" y="3564772"/>
            <a:ext cx="118872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endParaRPr kumimoji="1" lang="ja-JP" altLang="en-US" sz="1200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7E7C2EE6-D620-FF1D-E12B-76E21015FC27}"/>
              </a:ext>
            </a:extLst>
          </p:cNvPr>
          <p:cNvSpPr txBox="1"/>
          <p:nvPr/>
        </p:nvSpPr>
        <p:spPr>
          <a:xfrm>
            <a:off x="463523" y="6019395"/>
            <a:ext cx="2486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Aqua/MODIS</a:t>
            </a:r>
            <a:endParaRPr kumimoji="1" lang="ja-JP" altLang="en-US" sz="1200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E4D3439-57D2-9FF6-87FC-014BF10130F6}"/>
              </a:ext>
            </a:extLst>
          </p:cNvPr>
          <p:cNvSpPr txBox="1"/>
          <p:nvPr/>
        </p:nvSpPr>
        <p:spPr>
          <a:xfrm>
            <a:off x="6800527" y="1197864"/>
            <a:ext cx="2169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solidFill>
                  <a:srgbClr val="0070C0"/>
                </a:solidFill>
              </a:rPr>
              <a:t>Bule</a:t>
            </a:r>
            <a:r>
              <a:rPr kumimoji="1" lang="en-US" altLang="ja-JP" sz="1600" dirty="0"/>
              <a:t>:OMI,JRA-55</a:t>
            </a:r>
          </a:p>
          <a:p>
            <a:r>
              <a:rPr kumimoji="1" lang="en-US" altLang="ja-JP" sz="1600" dirty="0">
                <a:solidFill>
                  <a:srgbClr val="FF0000"/>
                </a:solidFill>
              </a:rPr>
              <a:t>Red</a:t>
            </a:r>
            <a:r>
              <a:rPr kumimoji="1" lang="en-US" altLang="ja-JP" sz="1600" dirty="0"/>
              <a:t>:OMPS,JRA-3Q</a:t>
            </a:r>
          </a:p>
        </p:txBody>
      </p:sp>
      <p:sp>
        <p:nvSpPr>
          <p:cNvPr id="30" name="日付プレースホルダー 29">
            <a:extLst>
              <a:ext uri="{FF2B5EF4-FFF2-40B4-BE49-F238E27FC236}">
                <a16:creationId xmlns:a16="http://schemas.microsoft.com/office/drawing/2014/main" id="{6C138DC0-431B-F8AF-8744-487E4F66270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altLang="ja-JP"/>
              <a:t>2 Mar 2023</a:t>
            </a:r>
            <a:endParaRPr lang="ja-JP" altLang="en-US" dirty="0"/>
          </a:p>
        </p:txBody>
      </p:sp>
      <p:sp>
        <p:nvSpPr>
          <p:cNvPr id="32" name="フッター プレースホルダー 31">
            <a:extLst>
              <a:ext uri="{FF2B5EF4-FFF2-40B4-BE49-F238E27FC236}">
                <a16:creationId xmlns:a16="http://schemas.microsoft.com/office/drawing/2014/main" id="{C6FBD523-E3E7-F07A-61F1-67EB8576B71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ja-JP"/>
              <a:t>GSICS Annual Meeting in College Park, Maryland, USA </a:t>
            </a:r>
            <a:endParaRPr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81A8B98-3A47-E41D-C3F5-1C8F26398DF5}"/>
              </a:ext>
            </a:extLst>
          </p:cNvPr>
          <p:cNvSpPr txBox="1"/>
          <p:nvPr/>
        </p:nvSpPr>
        <p:spPr>
          <a:xfrm>
            <a:off x="4861560" y="3870310"/>
            <a:ext cx="1188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/>
              <a:t>B06</a:t>
            </a:r>
            <a:endParaRPr kumimoji="1" lang="ja-JP" altLang="en-US" sz="12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6EC25D7-B09D-1294-82C0-9091870F9EE6}"/>
              </a:ext>
            </a:extLst>
          </p:cNvPr>
          <p:cNvSpPr txBox="1"/>
          <p:nvPr/>
        </p:nvSpPr>
        <p:spPr>
          <a:xfrm>
            <a:off x="2621280" y="3859110"/>
            <a:ext cx="1188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/>
              <a:t>B05</a:t>
            </a:r>
            <a:endParaRPr kumimoji="1" lang="ja-JP" altLang="en-US" sz="1200" b="1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9C0CC69-DB22-6D1C-3A0A-6820EFDD4D36}"/>
              </a:ext>
            </a:extLst>
          </p:cNvPr>
          <p:cNvSpPr txBox="1"/>
          <p:nvPr/>
        </p:nvSpPr>
        <p:spPr>
          <a:xfrm>
            <a:off x="387350" y="3845854"/>
            <a:ext cx="1188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/>
              <a:t>B04</a:t>
            </a:r>
            <a:endParaRPr kumimoji="1" lang="ja-JP" altLang="en-US" sz="1200" b="1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D57E917-C9E6-DFEF-B032-886F2BA42FE1}"/>
              </a:ext>
            </a:extLst>
          </p:cNvPr>
          <p:cNvSpPr txBox="1"/>
          <p:nvPr/>
        </p:nvSpPr>
        <p:spPr>
          <a:xfrm>
            <a:off x="387595" y="1591084"/>
            <a:ext cx="1188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/>
              <a:t>B01</a:t>
            </a:r>
            <a:endParaRPr kumimoji="1" lang="ja-JP" altLang="en-US" sz="1200" b="1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542B9EA-8705-E6DD-7261-21D2D3F4F6DC}"/>
              </a:ext>
            </a:extLst>
          </p:cNvPr>
          <p:cNvSpPr txBox="1"/>
          <p:nvPr/>
        </p:nvSpPr>
        <p:spPr>
          <a:xfrm>
            <a:off x="2622771" y="1585060"/>
            <a:ext cx="1188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/>
              <a:t>B02</a:t>
            </a:r>
            <a:endParaRPr kumimoji="1" lang="ja-JP" altLang="en-US" sz="1200" b="1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026E7A1-3DFA-336D-C597-C577A7E1A5FD}"/>
              </a:ext>
            </a:extLst>
          </p:cNvPr>
          <p:cNvSpPr txBox="1"/>
          <p:nvPr/>
        </p:nvSpPr>
        <p:spPr>
          <a:xfrm>
            <a:off x="4865109" y="1585474"/>
            <a:ext cx="1188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/>
              <a:t>B03</a:t>
            </a:r>
            <a:endParaRPr kumimoji="1" lang="ja-JP" altLang="en-US" sz="1200" b="1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D5D69DD2-30C7-7BC7-2C5F-E771C5915219}"/>
              </a:ext>
            </a:extLst>
          </p:cNvPr>
          <p:cNvSpPr txBox="1"/>
          <p:nvPr/>
        </p:nvSpPr>
        <p:spPr>
          <a:xfrm rot="16200000">
            <a:off x="1459303" y="2235261"/>
            <a:ext cx="1951843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sz="700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FA6F464D-17C2-B38F-11CE-55F91D53683B}"/>
              </a:ext>
            </a:extLst>
          </p:cNvPr>
          <p:cNvSpPr txBox="1"/>
          <p:nvPr/>
        </p:nvSpPr>
        <p:spPr>
          <a:xfrm rot="16200000">
            <a:off x="-769996" y="2387661"/>
            <a:ext cx="1951843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sz="700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83365FF4-B261-BD06-81F5-EDB8445C93CD}"/>
              </a:ext>
            </a:extLst>
          </p:cNvPr>
          <p:cNvSpPr txBox="1"/>
          <p:nvPr/>
        </p:nvSpPr>
        <p:spPr>
          <a:xfrm rot="16200000">
            <a:off x="3716944" y="2387661"/>
            <a:ext cx="1951843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sz="700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69AB2624-9484-FD77-499A-BFBB2D14FFFB}"/>
              </a:ext>
            </a:extLst>
          </p:cNvPr>
          <p:cNvSpPr txBox="1"/>
          <p:nvPr/>
        </p:nvSpPr>
        <p:spPr>
          <a:xfrm rot="16200000">
            <a:off x="-777082" y="4556697"/>
            <a:ext cx="1951843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sz="700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D02A384C-5A23-5D35-E3A6-130F0765564D}"/>
              </a:ext>
            </a:extLst>
          </p:cNvPr>
          <p:cNvSpPr txBox="1"/>
          <p:nvPr/>
        </p:nvSpPr>
        <p:spPr>
          <a:xfrm rot="16200000">
            <a:off x="-885996" y="2257466"/>
            <a:ext cx="2165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/>
              <a:t>                          Slope</a:t>
            </a:r>
          </a:p>
          <a:p>
            <a:r>
              <a:rPr kumimoji="1" lang="en-US" altLang="ja-JP" sz="900" dirty="0"/>
              <a:t>   0.95         1.00          1.05          1.10</a:t>
            </a:r>
            <a:endParaRPr kumimoji="1" lang="ja-JP" altLang="en-US" sz="900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A2648DCC-E402-98B5-0635-F87877E3952A}"/>
              </a:ext>
            </a:extLst>
          </p:cNvPr>
          <p:cNvSpPr txBox="1"/>
          <p:nvPr/>
        </p:nvSpPr>
        <p:spPr>
          <a:xfrm>
            <a:off x="381000" y="3339352"/>
            <a:ext cx="20665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900" dirty="0"/>
              <a:t>                      Nov                       Jan</a:t>
            </a:r>
          </a:p>
          <a:p>
            <a:r>
              <a:rPr kumimoji="1" lang="en-US" altLang="ja-JP" sz="900" dirty="0"/>
              <a:t>            2022                             2023 </a:t>
            </a:r>
            <a:endParaRPr kumimoji="1" lang="ja-JP" altLang="en-US" sz="900" dirty="0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9E1D3BDC-E46B-7FD0-8962-B38C89A615F3}"/>
              </a:ext>
            </a:extLst>
          </p:cNvPr>
          <p:cNvSpPr txBox="1"/>
          <p:nvPr/>
        </p:nvSpPr>
        <p:spPr>
          <a:xfrm>
            <a:off x="2603500" y="3345702"/>
            <a:ext cx="20665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900" dirty="0"/>
              <a:t>                      Nov                       Jan</a:t>
            </a:r>
          </a:p>
          <a:p>
            <a:r>
              <a:rPr kumimoji="1" lang="en-US" altLang="ja-JP" sz="900" dirty="0"/>
              <a:t>            2022                             2023</a:t>
            </a:r>
            <a:endParaRPr kumimoji="1" lang="ja-JP" altLang="en-US" sz="900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4C8487A3-25A1-3E07-65AE-E2B33F227264}"/>
              </a:ext>
            </a:extLst>
          </p:cNvPr>
          <p:cNvSpPr txBox="1"/>
          <p:nvPr/>
        </p:nvSpPr>
        <p:spPr>
          <a:xfrm rot="16200000">
            <a:off x="1336504" y="2257466"/>
            <a:ext cx="2165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/>
              <a:t>                          </a:t>
            </a:r>
          </a:p>
          <a:p>
            <a:r>
              <a:rPr kumimoji="1" lang="en-US" altLang="ja-JP" sz="900" dirty="0"/>
              <a:t>   0.95         1.00          1.05          1.10</a:t>
            </a:r>
            <a:endParaRPr kumimoji="1" lang="ja-JP" altLang="en-US" sz="900" dirty="0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D812E0BD-3B6F-06F7-8816-4F025461DCCD}"/>
              </a:ext>
            </a:extLst>
          </p:cNvPr>
          <p:cNvSpPr txBox="1"/>
          <p:nvPr/>
        </p:nvSpPr>
        <p:spPr>
          <a:xfrm rot="16200000">
            <a:off x="1466386" y="4659481"/>
            <a:ext cx="1951843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sz="700" dirty="0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97315C8F-B6D0-AD67-D765-EB6BA95A2B71}"/>
              </a:ext>
            </a:extLst>
          </p:cNvPr>
          <p:cNvSpPr txBox="1"/>
          <p:nvPr/>
        </p:nvSpPr>
        <p:spPr>
          <a:xfrm rot="16200000">
            <a:off x="3706327" y="4709097"/>
            <a:ext cx="1951843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sz="700" dirty="0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0525907E-BA92-9CCB-2A26-ECDF0DCF90B8}"/>
              </a:ext>
            </a:extLst>
          </p:cNvPr>
          <p:cNvSpPr txBox="1"/>
          <p:nvPr/>
        </p:nvSpPr>
        <p:spPr>
          <a:xfrm rot="16200000">
            <a:off x="-889539" y="4515111"/>
            <a:ext cx="2165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/>
              <a:t>                          Slope</a:t>
            </a:r>
          </a:p>
          <a:p>
            <a:r>
              <a:rPr kumimoji="1" lang="en-US" altLang="ja-JP" sz="900" dirty="0"/>
              <a:t>   0.95         1.00          1.05          1.10</a:t>
            </a:r>
            <a:endParaRPr kumimoji="1" lang="ja-JP" altLang="en-US" sz="900" dirty="0"/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D63BDDB5-2BE1-80D7-7F3C-9188F34AF302}"/>
              </a:ext>
            </a:extLst>
          </p:cNvPr>
          <p:cNvSpPr txBox="1"/>
          <p:nvPr/>
        </p:nvSpPr>
        <p:spPr>
          <a:xfrm>
            <a:off x="377456" y="5604090"/>
            <a:ext cx="20665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900" dirty="0"/>
              <a:t>                     Nov                        Jan</a:t>
            </a:r>
          </a:p>
          <a:p>
            <a:r>
              <a:rPr kumimoji="1" lang="en-US" altLang="ja-JP" sz="900" dirty="0"/>
              <a:t>           2022                              2023</a:t>
            </a:r>
            <a:endParaRPr kumimoji="1" lang="ja-JP" altLang="en-US" sz="900" dirty="0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7C62EC70-4D2D-4885-A8FE-BBB0C69A05D8}"/>
              </a:ext>
            </a:extLst>
          </p:cNvPr>
          <p:cNvSpPr txBox="1"/>
          <p:nvPr/>
        </p:nvSpPr>
        <p:spPr>
          <a:xfrm rot="16200000">
            <a:off x="3572888" y="2261011"/>
            <a:ext cx="2165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/>
              <a:t>                          </a:t>
            </a:r>
          </a:p>
          <a:p>
            <a:r>
              <a:rPr kumimoji="1" lang="en-US" altLang="ja-JP" sz="900" dirty="0"/>
              <a:t>   0.95         1.00          1.05          1.10</a:t>
            </a:r>
            <a:endParaRPr kumimoji="1" lang="ja-JP" altLang="en-US" sz="900" dirty="0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3E9DB7F1-CD0D-2F9F-C093-DB353CB41798}"/>
              </a:ext>
            </a:extLst>
          </p:cNvPr>
          <p:cNvSpPr txBox="1"/>
          <p:nvPr/>
        </p:nvSpPr>
        <p:spPr>
          <a:xfrm>
            <a:off x="4868237" y="3349248"/>
            <a:ext cx="20665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900" dirty="0"/>
              <a:t>                     Nov                       Jan</a:t>
            </a:r>
          </a:p>
          <a:p>
            <a:r>
              <a:rPr kumimoji="1" lang="en-US" altLang="ja-JP" sz="900" dirty="0"/>
              <a:t>            2022                            2023</a:t>
            </a:r>
            <a:endParaRPr kumimoji="1" lang="ja-JP" altLang="en-US" sz="900" dirty="0"/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E813693B-0EE2-03F1-BDE3-10EDBE508517}"/>
              </a:ext>
            </a:extLst>
          </p:cNvPr>
          <p:cNvSpPr txBox="1"/>
          <p:nvPr/>
        </p:nvSpPr>
        <p:spPr>
          <a:xfrm rot="16200000">
            <a:off x="1339759" y="4511567"/>
            <a:ext cx="2165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/>
              <a:t>                          </a:t>
            </a:r>
          </a:p>
          <a:p>
            <a:r>
              <a:rPr kumimoji="1" lang="en-US" altLang="ja-JP" sz="900" dirty="0"/>
              <a:t>   0.95         1.00          1.05          1.10</a:t>
            </a:r>
            <a:endParaRPr kumimoji="1" lang="ja-JP" altLang="en-US" sz="900" dirty="0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23FB3A5A-DA89-B7FB-E993-C6785655CA3A}"/>
              </a:ext>
            </a:extLst>
          </p:cNvPr>
          <p:cNvSpPr txBox="1"/>
          <p:nvPr/>
        </p:nvSpPr>
        <p:spPr>
          <a:xfrm rot="16200000">
            <a:off x="3583227" y="4522202"/>
            <a:ext cx="2165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/>
              <a:t>                          </a:t>
            </a:r>
          </a:p>
          <a:p>
            <a:r>
              <a:rPr kumimoji="1" lang="en-US" altLang="ja-JP" sz="900" dirty="0"/>
              <a:t>   0.95         1.00          1.05          1.10</a:t>
            </a:r>
            <a:endParaRPr kumimoji="1" lang="ja-JP" altLang="en-US" sz="900" dirty="0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2C820D66-04B6-58C5-5D36-EAD49E353786}"/>
              </a:ext>
            </a:extLst>
          </p:cNvPr>
          <p:cNvSpPr txBox="1"/>
          <p:nvPr/>
        </p:nvSpPr>
        <p:spPr>
          <a:xfrm>
            <a:off x="2606746" y="5600549"/>
            <a:ext cx="20665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900" dirty="0"/>
              <a:t>                     Nov                         Jan</a:t>
            </a:r>
          </a:p>
          <a:p>
            <a:r>
              <a:rPr kumimoji="1" lang="en-US" altLang="ja-JP" sz="900" dirty="0"/>
              <a:t>           2022                                2023</a:t>
            </a:r>
            <a:endParaRPr kumimoji="1" lang="ja-JP" altLang="en-US" sz="900" dirty="0"/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804DE4EE-2C17-B576-3FA2-5F1FA5BE0989}"/>
              </a:ext>
            </a:extLst>
          </p:cNvPr>
          <p:cNvSpPr txBox="1"/>
          <p:nvPr/>
        </p:nvSpPr>
        <p:spPr>
          <a:xfrm>
            <a:off x="4846701" y="5600547"/>
            <a:ext cx="20665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900" dirty="0"/>
              <a:t>                      Nov                        Jan</a:t>
            </a:r>
          </a:p>
          <a:p>
            <a:r>
              <a:rPr kumimoji="1" lang="en-US" altLang="ja-JP" sz="900" dirty="0"/>
              <a:t>            2022                              2023</a:t>
            </a:r>
            <a:endParaRPr kumimoji="1" lang="ja-JP" altLang="en-US" sz="900" dirty="0"/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47AF866D-C0F5-43AA-A4C5-98FA42E119B5}"/>
              </a:ext>
            </a:extLst>
          </p:cNvPr>
          <p:cNvSpPr txBox="1"/>
          <p:nvPr/>
        </p:nvSpPr>
        <p:spPr>
          <a:xfrm>
            <a:off x="298867" y="1020726"/>
            <a:ext cx="5113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Slope of the regression(2022/09 to 2023/1)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122540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3200" b="1" dirty="0"/>
              <a:t>3. OMI,JRA-55 vs. OMPS,JRA-3Q</a:t>
            </a:r>
            <a:br>
              <a:rPr lang="en-US" altLang="ja-JP" sz="3200" b="1" dirty="0"/>
            </a:br>
            <a:r>
              <a:rPr lang="en-US" altLang="ja-JP" sz="3200" b="1" dirty="0"/>
              <a:t>Himawari-9</a:t>
            </a:r>
            <a:endParaRPr kumimoji="1" lang="ja-JP" altLang="en-US" sz="32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3ABD3-77C6-4371-90FA-AB3665588B2F}" type="slidenum">
              <a:rPr kumimoji="1" lang="ja-JP" altLang="en-US" smtClean="0"/>
              <a:t>21</a:t>
            </a:fld>
            <a:endParaRPr kumimoji="1" lang="ja-JP" altLang="en-US" dirty="0"/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21217A2B-44E8-DB28-91FF-FF97B39F040F}"/>
              </a:ext>
            </a:extLst>
          </p:cNvPr>
          <p:cNvGrpSpPr>
            <a:grpSpLocks noChangeAspect="1"/>
          </p:cNvGrpSpPr>
          <p:nvPr/>
        </p:nvGrpSpPr>
        <p:grpSpPr>
          <a:xfrm>
            <a:off x="82856" y="1282033"/>
            <a:ext cx="6853624" cy="4658736"/>
            <a:chOff x="-1987377" y="-1399564"/>
            <a:chExt cx="13181418" cy="8960058"/>
          </a:xfrm>
        </p:grpSpPr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762214F8-67FF-D989-4851-8824762614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981196" y="-1399564"/>
              <a:ext cx="4571991" cy="4572000"/>
            </a:xfrm>
            <a:prstGeom prst="rect">
              <a:avLst/>
            </a:prstGeom>
          </p:spPr>
        </p:pic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99E90B78-639A-5E48-FFDD-EAD8F4C6A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622050" y="-1385674"/>
              <a:ext cx="4571991" cy="4572000"/>
            </a:xfrm>
            <a:prstGeom prst="rect">
              <a:avLst/>
            </a:prstGeom>
          </p:spPr>
        </p:pic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EDF1B827-4548-BDF5-1288-33B3F0A3A0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987377" y="2957094"/>
              <a:ext cx="4571991" cy="4572000"/>
            </a:xfrm>
            <a:prstGeom prst="rect">
              <a:avLst/>
            </a:prstGeom>
          </p:spPr>
        </p:pic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E2F7CEF0-248F-51FC-C437-88001CF046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11738" y="-1390257"/>
              <a:ext cx="4571991" cy="4572000"/>
            </a:xfrm>
            <a:prstGeom prst="rect">
              <a:avLst/>
            </a:prstGeom>
          </p:spPr>
        </p:pic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2B15A5B7-593B-D5AA-9D6F-857E6501D2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16167" y="2966549"/>
              <a:ext cx="4571991" cy="4572000"/>
            </a:xfrm>
            <a:prstGeom prst="rect">
              <a:avLst/>
            </a:prstGeom>
          </p:spPr>
        </p:pic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D8CFBD34-8E19-964B-88CC-D3B19CC5A53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622050" y="2988494"/>
              <a:ext cx="4571991" cy="4572000"/>
            </a:xfrm>
            <a:prstGeom prst="rect">
              <a:avLst/>
            </a:prstGeom>
          </p:spPr>
        </p:pic>
      </p:grp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0AB2BAB-D99C-65E8-E4C0-4FCAF6D19922}"/>
              </a:ext>
            </a:extLst>
          </p:cNvPr>
          <p:cNvSpPr txBox="1"/>
          <p:nvPr/>
        </p:nvSpPr>
        <p:spPr>
          <a:xfrm>
            <a:off x="746158" y="3494546"/>
            <a:ext cx="137160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sz="800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1314FE5-5E10-C8F9-73B1-0BAB39F62A64}"/>
              </a:ext>
            </a:extLst>
          </p:cNvPr>
          <p:cNvSpPr txBox="1"/>
          <p:nvPr/>
        </p:nvSpPr>
        <p:spPr>
          <a:xfrm>
            <a:off x="384048" y="1282740"/>
            <a:ext cx="118872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endParaRPr kumimoji="1" lang="ja-JP" altLang="en-US" sz="1200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2F26E59-52A5-6D7C-9234-58DA4EC13EA2}"/>
              </a:ext>
            </a:extLst>
          </p:cNvPr>
          <p:cNvSpPr txBox="1"/>
          <p:nvPr/>
        </p:nvSpPr>
        <p:spPr>
          <a:xfrm>
            <a:off x="381000" y="3547404"/>
            <a:ext cx="118872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endParaRPr kumimoji="1" lang="ja-JP" altLang="en-US" sz="1200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D794262-E238-3818-DC1F-2EDA6128F4AA}"/>
              </a:ext>
            </a:extLst>
          </p:cNvPr>
          <p:cNvSpPr txBox="1"/>
          <p:nvPr/>
        </p:nvSpPr>
        <p:spPr>
          <a:xfrm>
            <a:off x="2612136" y="1297980"/>
            <a:ext cx="118872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endParaRPr kumimoji="1" lang="ja-JP" altLang="en-US" sz="1200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7C7B4CF9-1802-0A7C-3FC5-8BC16BF0158E}"/>
              </a:ext>
            </a:extLst>
          </p:cNvPr>
          <p:cNvSpPr txBox="1"/>
          <p:nvPr/>
        </p:nvSpPr>
        <p:spPr>
          <a:xfrm>
            <a:off x="3056542" y="3500642"/>
            <a:ext cx="137160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sz="800" b="1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F18E186-CD9D-F41D-7E0F-2DCC4BD77507}"/>
              </a:ext>
            </a:extLst>
          </p:cNvPr>
          <p:cNvSpPr txBox="1"/>
          <p:nvPr/>
        </p:nvSpPr>
        <p:spPr>
          <a:xfrm>
            <a:off x="4861560" y="1298399"/>
            <a:ext cx="118872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endParaRPr kumimoji="1" lang="ja-JP" altLang="en-US" sz="1200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B58A2CF3-72E9-B782-9CAB-57409B22DB53}"/>
              </a:ext>
            </a:extLst>
          </p:cNvPr>
          <p:cNvSpPr txBox="1"/>
          <p:nvPr/>
        </p:nvSpPr>
        <p:spPr>
          <a:xfrm>
            <a:off x="5098702" y="3485402"/>
            <a:ext cx="137160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sz="800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4D99E31C-29A6-163A-C370-0CE49A3F80B9}"/>
              </a:ext>
            </a:extLst>
          </p:cNvPr>
          <p:cNvSpPr txBox="1"/>
          <p:nvPr/>
        </p:nvSpPr>
        <p:spPr>
          <a:xfrm>
            <a:off x="2621280" y="3553572"/>
            <a:ext cx="118872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endParaRPr kumimoji="1" lang="ja-JP" altLang="en-US" sz="1200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7607B6F6-0C68-BB93-0CDE-A64C79E844A9}"/>
              </a:ext>
            </a:extLst>
          </p:cNvPr>
          <p:cNvSpPr txBox="1"/>
          <p:nvPr/>
        </p:nvSpPr>
        <p:spPr>
          <a:xfrm>
            <a:off x="4861560" y="3564772"/>
            <a:ext cx="118872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endParaRPr kumimoji="1" lang="ja-JP" altLang="en-US" sz="1200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7E7C2EE6-D620-FF1D-E12B-76E21015FC27}"/>
              </a:ext>
            </a:extLst>
          </p:cNvPr>
          <p:cNvSpPr txBox="1"/>
          <p:nvPr/>
        </p:nvSpPr>
        <p:spPr>
          <a:xfrm>
            <a:off x="463523" y="6019395"/>
            <a:ext cx="2486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Terra/MODIS</a:t>
            </a:r>
            <a:endParaRPr kumimoji="1" lang="ja-JP" altLang="en-US" sz="1200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E4D3439-57D2-9FF6-87FC-014BF10130F6}"/>
              </a:ext>
            </a:extLst>
          </p:cNvPr>
          <p:cNvSpPr txBox="1"/>
          <p:nvPr/>
        </p:nvSpPr>
        <p:spPr>
          <a:xfrm>
            <a:off x="6800527" y="1197864"/>
            <a:ext cx="2169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solidFill>
                  <a:srgbClr val="0070C0"/>
                </a:solidFill>
              </a:rPr>
              <a:t>Bule</a:t>
            </a:r>
            <a:r>
              <a:rPr kumimoji="1" lang="en-US" altLang="ja-JP" sz="1600" dirty="0"/>
              <a:t>:OMI,JRA-55</a:t>
            </a:r>
          </a:p>
          <a:p>
            <a:r>
              <a:rPr kumimoji="1" lang="en-US" altLang="ja-JP" sz="1600" dirty="0">
                <a:solidFill>
                  <a:srgbClr val="FF0000"/>
                </a:solidFill>
              </a:rPr>
              <a:t>Red</a:t>
            </a:r>
            <a:r>
              <a:rPr kumimoji="1" lang="en-US" altLang="ja-JP" sz="1600" dirty="0"/>
              <a:t>:OMPS,JRA-3Q</a:t>
            </a:r>
          </a:p>
        </p:txBody>
      </p:sp>
      <p:sp>
        <p:nvSpPr>
          <p:cNvPr id="30" name="日付プレースホルダー 29">
            <a:extLst>
              <a:ext uri="{FF2B5EF4-FFF2-40B4-BE49-F238E27FC236}">
                <a16:creationId xmlns:a16="http://schemas.microsoft.com/office/drawing/2014/main" id="{6C138DC0-431B-F8AF-8744-487E4F66270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altLang="ja-JP"/>
              <a:t>2 Mar 2023</a:t>
            </a:r>
            <a:endParaRPr lang="ja-JP" altLang="en-US" dirty="0"/>
          </a:p>
        </p:txBody>
      </p:sp>
      <p:sp>
        <p:nvSpPr>
          <p:cNvPr id="32" name="フッター プレースホルダー 31">
            <a:extLst>
              <a:ext uri="{FF2B5EF4-FFF2-40B4-BE49-F238E27FC236}">
                <a16:creationId xmlns:a16="http://schemas.microsoft.com/office/drawing/2014/main" id="{C6FBD523-E3E7-F07A-61F1-67EB8576B71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ja-JP"/>
              <a:t>GSICS Annual Meeting in College Park, Maryland, USA </a:t>
            </a:r>
            <a:endParaRPr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81A8B98-3A47-E41D-C3F5-1C8F26398DF5}"/>
              </a:ext>
            </a:extLst>
          </p:cNvPr>
          <p:cNvSpPr txBox="1"/>
          <p:nvPr/>
        </p:nvSpPr>
        <p:spPr>
          <a:xfrm>
            <a:off x="4861560" y="3870310"/>
            <a:ext cx="1188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/>
              <a:t>B06</a:t>
            </a:r>
            <a:endParaRPr kumimoji="1" lang="ja-JP" altLang="en-US" sz="12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6EC25D7-B09D-1294-82C0-9091870F9EE6}"/>
              </a:ext>
            </a:extLst>
          </p:cNvPr>
          <p:cNvSpPr txBox="1"/>
          <p:nvPr/>
        </p:nvSpPr>
        <p:spPr>
          <a:xfrm>
            <a:off x="2621280" y="3859110"/>
            <a:ext cx="1188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/>
              <a:t>B05</a:t>
            </a:r>
            <a:endParaRPr kumimoji="1" lang="ja-JP" altLang="en-US" sz="1200" b="1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9C0CC69-DB22-6D1C-3A0A-6820EFDD4D36}"/>
              </a:ext>
            </a:extLst>
          </p:cNvPr>
          <p:cNvSpPr txBox="1"/>
          <p:nvPr/>
        </p:nvSpPr>
        <p:spPr>
          <a:xfrm>
            <a:off x="387350" y="3845854"/>
            <a:ext cx="1188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/>
              <a:t>B04</a:t>
            </a:r>
            <a:endParaRPr kumimoji="1" lang="ja-JP" altLang="en-US" sz="1200" b="1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D57E917-C9E6-DFEF-B032-886F2BA42FE1}"/>
              </a:ext>
            </a:extLst>
          </p:cNvPr>
          <p:cNvSpPr txBox="1"/>
          <p:nvPr/>
        </p:nvSpPr>
        <p:spPr>
          <a:xfrm>
            <a:off x="387595" y="1591084"/>
            <a:ext cx="1188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/>
              <a:t>B01</a:t>
            </a:r>
            <a:endParaRPr kumimoji="1" lang="ja-JP" altLang="en-US" sz="1200" b="1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542B9EA-8705-E6DD-7261-21D2D3F4F6DC}"/>
              </a:ext>
            </a:extLst>
          </p:cNvPr>
          <p:cNvSpPr txBox="1"/>
          <p:nvPr/>
        </p:nvSpPr>
        <p:spPr>
          <a:xfrm>
            <a:off x="2622771" y="1585060"/>
            <a:ext cx="1188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/>
              <a:t>B02</a:t>
            </a:r>
            <a:endParaRPr kumimoji="1" lang="ja-JP" altLang="en-US" sz="1200" b="1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026E7A1-3DFA-336D-C597-C577A7E1A5FD}"/>
              </a:ext>
            </a:extLst>
          </p:cNvPr>
          <p:cNvSpPr txBox="1"/>
          <p:nvPr/>
        </p:nvSpPr>
        <p:spPr>
          <a:xfrm>
            <a:off x="4865109" y="1585474"/>
            <a:ext cx="1188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/>
              <a:t>B03</a:t>
            </a:r>
            <a:endParaRPr kumimoji="1" lang="ja-JP" altLang="en-US" sz="1200" b="1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D5D69DD2-30C7-7BC7-2C5F-E771C5915219}"/>
              </a:ext>
            </a:extLst>
          </p:cNvPr>
          <p:cNvSpPr txBox="1"/>
          <p:nvPr/>
        </p:nvSpPr>
        <p:spPr>
          <a:xfrm rot="16200000">
            <a:off x="1459303" y="2235261"/>
            <a:ext cx="1951843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sz="700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FA6F464D-17C2-B38F-11CE-55F91D53683B}"/>
              </a:ext>
            </a:extLst>
          </p:cNvPr>
          <p:cNvSpPr txBox="1"/>
          <p:nvPr/>
        </p:nvSpPr>
        <p:spPr>
          <a:xfrm rot="16200000">
            <a:off x="-769996" y="2387661"/>
            <a:ext cx="1951843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sz="700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83365FF4-B261-BD06-81F5-EDB8445C93CD}"/>
              </a:ext>
            </a:extLst>
          </p:cNvPr>
          <p:cNvSpPr txBox="1"/>
          <p:nvPr/>
        </p:nvSpPr>
        <p:spPr>
          <a:xfrm rot="16200000">
            <a:off x="3716944" y="2387661"/>
            <a:ext cx="1951843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sz="700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69AB2624-9484-FD77-499A-BFBB2D14FFFB}"/>
              </a:ext>
            </a:extLst>
          </p:cNvPr>
          <p:cNvSpPr txBox="1"/>
          <p:nvPr/>
        </p:nvSpPr>
        <p:spPr>
          <a:xfrm rot="16200000">
            <a:off x="-777082" y="4556697"/>
            <a:ext cx="1951843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sz="700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D02A384C-5A23-5D35-E3A6-130F0765564D}"/>
              </a:ext>
            </a:extLst>
          </p:cNvPr>
          <p:cNvSpPr txBox="1"/>
          <p:nvPr/>
        </p:nvSpPr>
        <p:spPr>
          <a:xfrm rot="16200000">
            <a:off x="-885996" y="2257466"/>
            <a:ext cx="2165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/>
              <a:t>                          Slope</a:t>
            </a:r>
          </a:p>
          <a:p>
            <a:r>
              <a:rPr kumimoji="1" lang="en-US" altLang="ja-JP" sz="900" dirty="0"/>
              <a:t>   0.95         1.00          1.05          1.10</a:t>
            </a:r>
            <a:endParaRPr kumimoji="1" lang="ja-JP" altLang="en-US" sz="900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A2648DCC-E402-98B5-0635-F87877E3952A}"/>
              </a:ext>
            </a:extLst>
          </p:cNvPr>
          <p:cNvSpPr txBox="1"/>
          <p:nvPr/>
        </p:nvSpPr>
        <p:spPr>
          <a:xfrm>
            <a:off x="326784" y="3339352"/>
            <a:ext cx="212075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900" dirty="0"/>
              <a:t>Oct          Nov            Dec            Jan</a:t>
            </a:r>
          </a:p>
          <a:p>
            <a:r>
              <a:rPr kumimoji="1" lang="en-US" altLang="ja-JP" sz="900" dirty="0"/>
              <a:t>            2022                             2023 </a:t>
            </a:r>
            <a:endParaRPr kumimoji="1" lang="ja-JP" altLang="en-US" sz="900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4C8487A3-25A1-3E07-65AE-E2B33F227264}"/>
              </a:ext>
            </a:extLst>
          </p:cNvPr>
          <p:cNvSpPr txBox="1"/>
          <p:nvPr/>
        </p:nvSpPr>
        <p:spPr>
          <a:xfrm rot="16200000">
            <a:off x="1336504" y="2257466"/>
            <a:ext cx="2165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/>
              <a:t>                          </a:t>
            </a:r>
          </a:p>
          <a:p>
            <a:r>
              <a:rPr kumimoji="1" lang="en-US" altLang="ja-JP" sz="900" dirty="0"/>
              <a:t>   0.95         1.00          1.05          1.10</a:t>
            </a:r>
            <a:endParaRPr kumimoji="1" lang="ja-JP" altLang="en-US" sz="900" dirty="0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D812E0BD-3B6F-06F7-8816-4F025461DCCD}"/>
              </a:ext>
            </a:extLst>
          </p:cNvPr>
          <p:cNvSpPr txBox="1"/>
          <p:nvPr/>
        </p:nvSpPr>
        <p:spPr>
          <a:xfrm rot="16200000">
            <a:off x="1466386" y="4659481"/>
            <a:ext cx="1951843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sz="700" dirty="0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97315C8F-B6D0-AD67-D765-EB6BA95A2B71}"/>
              </a:ext>
            </a:extLst>
          </p:cNvPr>
          <p:cNvSpPr txBox="1"/>
          <p:nvPr/>
        </p:nvSpPr>
        <p:spPr>
          <a:xfrm rot="16200000">
            <a:off x="3706327" y="4709097"/>
            <a:ext cx="1951843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sz="700" dirty="0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0525907E-BA92-9CCB-2A26-ECDF0DCF90B8}"/>
              </a:ext>
            </a:extLst>
          </p:cNvPr>
          <p:cNvSpPr txBox="1"/>
          <p:nvPr/>
        </p:nvSpPr>
        <p:spPr>
          <a:xfrm rot="16200000">
            <a:off x="-889539" y="4515111"/>
            <a:ext cx="2165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/>
              <a:t>                          Slope</a:t>
            </a:r>
          </a:p>
          <a:p>
            <a:r>
              <a:rPr kumimoji="1" lang="en-US" altLang="ja-JP" sz="900" dirty="0"/>
              <a:t>   0.95         1.00          1.05          1.10</a:t>
            </a:r>
            <a:endParaRPr kumimoji="1" lang="ja-JP" altLang="en-US" sz="900" dirty="0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7C62EC70-4D2D-4885-A8FE-BBB0C69A05D8}"/>
              </a:ext>
            </a:extLst>
          </p:cNvPr>
          <p:cNvSpPr txBox="1"/>
          <p:nvPr/>
        </p:nvSpPr>
        <p:spPr>
          <a:xfrm rot="16200000">
            <a:off x="3572888" y="2261011"/>
            <a:ext cx="2165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/>
              <a:t>                          </a:t>
            </a:r>
          </a:p>
          <a:p>
            <a:r>
              <a:rPr kumimoji="1" lang="en-US" altLang="ja-JP" sz="900" dirty="0"/>
              <a:t>   0.95         1.00          1.05          1.10</a:t>
            </a:r>
            <a:endParaRPr kumimoji="1" lang="ja-JP" altLang="en-US" sz="900" dirty="0"/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E813693B-0EE2-03F1-BDE3-10EDBE508517}"/>
              </a:ext>
            </a:extLst>
          </p:cNvPr>
          <p:cNvSpPr txBox="1"/>
          <p:nvPr/>
        </p:nvSpPr>
        <p:spPr>
          <a:xfrm rot="16200000">
            <a:off x="1339759" y="4511567"/>
            <a:ext cx="2165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/>
              <a:t>                          </a:t>
            </a:r>
          </a:p>
          <a:p>
            <a:r>
              <a:rPr kumimoji="1" lang="en-US" altLang="ja-JP" sz="900" dirty="0"/>
              <a:t>   0.95         1.00          1.05          1.10</a:t>
            </a:r>
            <a:endParaRPr kumimoji="1" lang="ja-JP" altLang="en-US" sz="900" dirty="0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23FB3A5A-DA89-B7FB-E993-C6785655CA3A}"/>
              </a:ext>
            </a:extLst>
          </p:cNvPr>
          <p:cNvSpPr txBox="1"/>
          <p:nvPr/>
        </p:nvSpPr>
        <p:spPr>
          <a:xfrm rot="16200000">
            <a:off x="3583227" y="4522202"/>
            <a:ext cx="2165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/>
              <a:t>                          </a:t>
            </a:r>
          </a:p>
          <a:p>
            <a:r>
              <a:rPr kumimoji="1" lang="en-US" altLang="ja-JP" sz="900" dirty="0"/>
              <a:t>   0.95         1.00          1.05          1.10</a:t>
            </a:r>
            <a:endParaRPr kumimoji="1" lang="ja-JP" altLang="en-US" sz="900" dirty="0"/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47AF866D-C0F5-43AA-A4C5-98FA42E119B5}"/>
              </a:ext>
            </a:extLst>
          </p:cNvPr>
          <p:cNvSpPr txBox="1"/>
          <p:nvPr/>
        </p:nvSpPr>
        <p:spPr>
          <a:xfrm>
            <a:off x="298867" y="1020726"/>
            <a:ext cx="5113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Slope of the regression(2022/10 to 2023/1)</a:t>
            </a:r>
            <a:endParaRPr kumimoji="1" lang="ja-JP" altLang="en-US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85ADD1B5-CA9B-D386-0B0A-80C57CE48026}"/>
              </a:ext>
            </a:extLst>
          </p:cNvPr>
          <p:cNvSpPr txBox="1"/>
          <p:nvPr/>
        </p:nvSpPr>
        <p:spPr>
          <a:xfrm>
            <a:off x="2563171" y="3342898"/>
            <a:ext cx="212075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900" dirty="0"/>
              <a:t>Oct          Nov            Dec            Jan</a:t>
            </a:r>
          </a:p>
          <a:p>
            <a:r>
              <a:rPr kumimoji="1" lang="en-US" altLang="ja-JP" sz="900" dirty="0"/>
              <a:t>            2022                             2023 </a:t>
            </a:r>
            <a:endParaRPr kumimoji="1" lang="ja-JP" altLang="en-US" sz="900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73F22D68-2880-C102-EADE-4CF5FF9DC5F2}"/>
              </a:ext>
            </a:extLst>
          </p:cNvPr>
          <p:cNvSpPr txBox="1"/>
          <p:nvPr/>
        </p:nvSpPr>
        <p:spPr>
          <a:xfrm>
            <a:off x="4796010" y="3342899"/>
            <a:ext cx="212075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900" dirty="0"/>
              <a:t>Oct          Nov            Dec            Jan</a:t>
            </a:r>
          </a:p>
          <a:p>
            <a:r>
              <a:rPr kumimoji="1" lang="en-US" altLang="ja-JP" sz="900" dirty="0"/>
              <a:t>            2022                             2023 </a:t>
            </a:r>
            <a:endParaRPr kumimoji="1" lang="ja-JP" altLang="en-US" sz="900" dirty="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E072E173-B6D7-FE84-82D9-E85589D9FBF6}"/>
              </a:ext>
            </a:extLst>
          </p:cNvPr>
          <p:cNvSpPr txBox="1"/>
          <p:nvPr/>
        </p:nvSpPr>
        <p:spPr>
          <a:xfrm>
            <a:off x="330329" y="5611181"/>
            <a:ext cx="212075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900" dirty="0"/>
              <a:t>Oct          Nov            Dec            Jan</a:t>
            </a:r>
          </a:p>
          <a:p>
            <a:r>
              <a:rPr kumimoji="1" lang="en-US" altLang="ja-JP" sz="900" dirty="0"/>
              <a:t>            2022                             2023 </a:t>
            </a:r>
            <a:endParaRPr kumimoji="1" lang="ja-JP" altLang="en-US" sz="900" dirty="0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AFAD7236-87CE-6A7F-6E6A-1801E4854778}"/>
              </a:ext>
            </a:extLst>
          </p:cNvPr>
          <p:cNvSpPr txBox="1"/>
          <p:nvPr/>
        </p:nvSpPr>
        <p:spPr>
          <a:xfrm>
            <a:off x="2552534" y="5607637"/>
            <a:ext cx="212075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900" dirty="0"/>
              <a:t>Oct          Nov            Dec            Jan</a:t>
            </a:r>
          </a:p>
          <a:p>
            <a:r>
              <a:rPr kumimoji="1" lang="en-US" altLang="ja-JP" sz="900" dirty="0"/>
              <a:t>            2022                             2023 </a:t>
            </a:r>
            <a:endParaRPr kumimoji="1" lang="ja-JP" altLang="en-US" sz="900" dirty="0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58723D11-CA51-FA9C-677C-82A2AC81148A}"/>
              </a:ext>
            </a:extLst>
          </p:cNvPr>
          <p:cNvSpPr txBox="1"/>
          <p:nvPr/>
        </p:nvSpPr>
        <p:spPr>
          <a:xfrm>
            <a:off x="4799556" y="5607638"/>
            <a:ext cx="212075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900" dirty="0"/>
              <a:t>Oct          Nov            Dec            Jan</a:t>
            </a:r>
          </a:p>
          <a:p>
            <a:r>
              <a:rPr kumimoji="1" lang="en-US" altLang="ja-JP" sz="900" dirty="0"/>
              <a:t>            2022                             2023 </a:t>
            </a:r>
            <a:endParaRPr kumimoji="1" lang="ja-JP" altLang="en-US" sz="900" dirty="0"/>
          </a:p>
        </p:txBody>
      </p:sp>
    </p:spTree>
    <p:extLst>
      <p:ext uri="{BB962C8B-B14F-4D97-AF65-F5344CB8AC3E}">
        <p14:creationId xmlns:p14="http://schemas.microsoft.com/office/powerpoint/2010/main" val="38638091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4E8D221A-E4F8-C8BD-12B6-C5AD3A364A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3ABD3-77C6-4371-90FA-AB3665588B2F}" type="slidenum">
              <a:rPr kumimoji="1" lang="ja-JP" altLang="en-US" smtClean="0"/>
              <a:pPr/>
              <a:t>22</a:t>
            </a:fld>
            <a:endParaRPr kumimoji="1" lang="ja-JP" altLang="en-US" dirty="0"/>
          </a:p>
        </p:txBody>
      </p:sp>
      <p:graphicFrame>
        <p:nvGraphicFramePr>
          <p:cNvPr id="7" name="表 7">
            <a:extLst>
              <a:ext uri="{FF2B5EF4-FFF2-40B4-BE49-F238E27FC236}">
                <a16:creationId xmlns:a16="http://schemas.microsoft.com/office/drawing/2014/main" id="{40369D13-53E5-F9D3-E6E7-E3C94B9876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52957"/>
              </p:ext>
            </p:extLst>
          </p:nvPr>
        </p:nvGraphicFramePr>
        <p:xfrm>
          <a:off x="457200" y="2406650"/>
          <a:ext cx="8229600" cy="3119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615731802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17738480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Input factors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4125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Atmospheric profile</a:t>
                      </a:r>
                    </a:p>
                    <a:p>
                      <a:r>
                        <a:rPr kumimoji="1" lang="en-US" altLang="ja-JP" dirty="0"/>
                        <a:t> temperature</a:t>
                      </a:r>
                    </a:p>
                    <a:p>
                      <a:r>
                        <a:rPr kumimoji="1" lang="en-US" altLang="ja-JP" dirty="0"/>
                        <a:t> pressure</a:t>
                      </a:r>
                    </a:p>
                    <a:p>
                      <a:r>
                        <a:rPr kumimoji="1" lang="en-US" altLang="ja-JP" dirty="0"/>
                        <a:t> water vapor</a:t>
                      </a:r>
                    </a:p>
                    <a:p>
                      <a:r>
                        <a:rPr kumimoji="1" lang="ja-JP" altLang="en-US" dirty="0"/>
                        <a:t> </a:t>
                      </a:r>
                      <a:r>
                        <a:rPr kumimoji="1" lang="en-US" altLang="ja-JP" dirty="0"/>
                        <a:t>sea surface wind speed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Japanese reanalysis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6774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Ozone amount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OMI,OMPS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7630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Cloud optical parameters</a:t>
                      </a:r>
                    </a:p>
                    <a:p>
                      <a:r>
                        <a:rPr kumimoji="1" lang="en-US" altLang="ja-JP" dirty="0"/>
                        <a:t> optical thickness</a:t>
                      </a:r>
                    </a:p>
                    <a:p>
                      <a:r>
                        <a:rPr kumimoji="1" lang="en-US" altLang="ja-JP" dirty="0"/>
                        <a:t> effective radius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MODIS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541155"/>
                  </a:ext>
                </a:extLst>
              </a:tr>
            </a:tbl>
          </a:graphicData>
        </a:graphic>
      </p:graphicFrame>
      <p:sp>
        <p:nvSpPr>
          <p:cNvPr id="4" name="タイトル 3">
            <a:extLst>
              <a:ext uri="{FF2B5EF4-FFF2-40B4-BE49-F238E27FC236}">
                <a16:creationId xmlns:a16="http://schemas.microsoft.com/office/drawing/2014/main" id="{F00071E1-EB77-0CFF-D8C8-A6945A503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74DEA94-F2ED-2528-2EE8-1D53CB109EF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altLang="ja-JP"/>
              <a:t>2 Mar 2023</a:t>
            </a:r>
            <a:endParaRPr lang="ja-JP" alt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74908FD-AACA-E7E2-B3CF-3ACEBA6955D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ja-JP"/>
              <a:t>GSICS Annual Meeting in College Park, Maryland, USA </a:t>
            </a:r>
            <a:endParaRPr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E53CBD3-1412-E1F2-D2DA-69C96DF13B3C}"/>
              </a:ext>
            </a:extLst>
          </p:cNvPr>
          <p:cNvSpPr txBox="1"/>
          <p:nvPr/>
        </p:nvSpPr>
        <p:spPr>
          <a:xfrm>
            <a:off x="695325" y="1905000"/>
            <a:ext cx="7258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Input factors to radiative transfer calculation for water cloud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16711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8C8DCDB9-A937-1FB7-F8CD-4E8C8A5BA0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3ABD3-77C6-4371-90FA-AB3665588B2F}" type="slidenum">
              <a:rPr kumimoji="1" lang="ja-JP" altLang="en-US" smtClean="0"/>
              <a:pPr/>
              <a:t>23</a:t>
            </a:fld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FEB829-C981-53DF-128D-F9DEAB10BA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en-US" altLang="ja-JP" sz="1200" dirty="0"/>
              <a:t>http://gsics.atmos.umd.edu/pub/Development/AtbdCentral/MTSAT_vis_vicarious_calibration_outline.pdf</a:t>
            </a:r>
            <a:endParaRPr kumimoji="1" lang="ja-JP" altLang="en-US" sz="1200" dirty="0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8B9DCB7D-E0AE-7287-E7E3-202AB082A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06AE17C-64DB-96AF-BC6D-4913449EC08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altLang="ja-JP"/>
              <a:t>2 Mar 2023</a:t>
            </a:r>
            <a:endParaRPr lang="ja-JP" alt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CDD472B-91E6-9E5C-731D-4283BF1ED41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ja-JP"/>
              <a:t>GSICS Annual Meeting in College Park, Maryland, USA </a:t>
            </a:r>
            <a:endParaRPr lang="ja-JP" altLang="en-US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C101E774-FF9A-4CC5-5CD5-C10EE6D95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32" y="2116301"/>
            <a:ext cx="8044086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500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表 12">
            <a:extLst>
              <a:ext uri="{FF2B5EF4-FFF2-40B4-BE49-F238E27FC236}">
                <a16:creationId xmlns:a16="http://schemas.microsoft.com/office/drawing/2014/main" id="{C5917515-C45F-2E5A-B5F9-AE8B227E34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8845798"/>
              </p:ext>
            </p:extLst>
          </p:nvPr>
        </p:nvGraphicFramePr>
        <p:xfrm>
          <a:off x="6172200" y="976372"/>
          <a:ext cx="2105025" cy="52970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350">
                  <a:extLst>
                    <a:ext uri="{9D8B030D-6E8A-4147-A177-3AD203B41FA5}">
                      <a16:colId xmlns:a16="http://schemas.microsoft.com/office/drawing/2014/main" val="1452133196"/>
                    </a:ext>
                  </a:extLst>
                </a:gridCol>
                <a:gridCol w="1334675">
                  <a:extLst>
                    <a:ext uri="{9D8B030D-6E8A-4147-A177-3AD203B41FA5}">
                      <a16:colId xmlns:a16="http://schemas.microsoft.com/office/drawing/2014/main" val="1891358261"/>
                    </a:ext>
                  </a:extLst>
                </a:gridCol>
              </a:tblGrid>
              <a:tr h="311591"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Band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(um)</a:t>
                      </a:r>
                      <a:endParaRPr kumimoji="1" lang="ja-JP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497306"/>
                  </a:ext>
                </a:extLst>
              </a:tr>
              <a:tr h="311591"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B01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0.47</a:t>
                      </a:r>
                      <a:endParaRPr kumimoji="1" lang="ja-JP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3099423"/>
                  </a:ext>
                </a:extLst>
              </a:tr>
              <a:tr h="311591"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B02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0.51</a:t>
                      </a:r>
                      <a:endParaRPr kumimoji="1" lang="ja-JP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6402487"/>
                  </a:ext>
                </a:extLst>
              </a:tr>
              <a:tr h="311591"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B03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0.64</a:t>
                      </a:r>
                      <a:endParaRPr kumimoji="1" lang="ja-JP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6436963"/>
                  </a:ext>
                </a:extLst>
              </a:tr>
              <a:tr h="311591"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B04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0.86</a:t>
                      </a:r>
                      <a:endParaRPr kumimoji="1" lang="ja-JP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2337599"/>
                  </a:ext>
                </a:extLst>
              </a:tr>
              <a:tr h="311591"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B05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1.6</a:t>
                      </a:r>
                      <a:endParaRPr kumimoji="1" lang="ja-JP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2929351"/>
                  </a:ext>
                </a:extLst>
              </a:tr>
              <a:tr h="311591"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B06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2.3</a:t>
                      </a:r>
                      <a:endParaRPr kumimoji="1" lang="ja-JP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2495697"/>
                  </a:ext>
                </a:extLst>
              </a:tr>
              <a:tr h="311591"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B07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3.9</a:t>
                      </a:r>
                      <a:endParaRPr kumimoji="1" lang="ja-JP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2386812"/>
                  </a:ext>
                </a:extLst>
              </a:tr>
              <a:tr h="311591"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B08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6.2</a:t>
                      </a:r>
                      <a:endParaRPr kumimoji="1" lang="ja-JP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5087323"/>
                  </a:ext>
                </a:extLst>
              </a:tr>
              <a:tr h="311591"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B09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6.9</a:t>
                      </a:r>
                      <a:endParaRPr kumimoji="1" lang="ja-JP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8757028"/>
                  </a:ext>
                </a:extLst>
              </a:tr>
              <a:tr h="311591"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B10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7.3</a:t>
                      </a:r>
                      <a:endParaRPr kumimoji="1" lang="ja-JP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1681240"/>
                  </a:ext>
                </a:extLst>
              </a:tr>
              <a:tr h="311591"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B11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8.6</a:t>
                      </a:r>
                      <a:endParaRPr kumimoji="1" lang="ja-JP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3191477"/>
                  </a:ext>
                </a:extLst>
              </a:tr>
              <a:tr h="311591"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B12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9.6</a:t>
                      </a:r>
                      <a:endParaRPr kumimoji="1" lang="ja-JP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8056603"/>
                  </a:ext>
                </a:extLst>
              </a:tr>
              <a:tr h="311591"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B13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10.4</a:t>
                      </a:r>
                      <a:endParaRPr kumimoji="1" lang="ja-JP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4795272"/>
                  </a:ext>
                </a:extLst>
              </a:tr>
              <a:tr h="311591"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B14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11.2</a:t>
                      </a:r>
                      <a:endParaRPr kumimoji="1" lang="ja-JP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4428102"/>
                  </a:ext>
                </a:extLst>
              </a:tr>
              <a:tr h="311591"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B15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12.4</a:t>
                      </a:r>
                      <a:endParaRPr kumimoji="1" lang="ja-JP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2312160"/>
                  </a:ext>
                </a:extLst>
              </a:tr>
              <a:tr h="311591"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B16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13.3</a:t>
                      </a:r>
                      <a:endParaRPr kumimoji="1" lang="ja-JP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1896475"/>
                  </a:ext>
                </a:extLst>
              </a:tr>
            </a:tbl>
          </a:graphicData>
        </a:graphic>
      </p:graphicFrame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200" b="1" dirty="0"/>
              <a:t>Himawari-8/9</a:t>
            </a:r>
            <a:endParaRPr kumimoji="1" lang="ja-JP" altLang="en-US" sz="32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3ABD3-77C6-4371-90FA-AB3665588B2F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1D1AA01-8692-ECA1-0693-D057D4CFA3C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altLang="ja-JP"/>
              <a:t>2 Mar 2023</a:t>
            </a:r>
            <a:endParaRPr lang="ja-JP" altLang="en-US" dirty="0"/>
          </a:p>
        </p:txBody>
      </p:sp>
      <p:sp>
        <p:nvSpPr>
          <p:cNvPr id="7" name="フッター プレースホルダー 6">
            <a:extLst>
              <a:ext uri="{FF2B5EF4-FFF2-40B4-BE49-F238E27FC236}">
                <a16:creationId xmlns:a16="http://schemas.microsoft.com/office/drawing/2014/main" id="{A559F3F5-A2CE-EFBD-7BA7-7397E39E668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ja-JP"/>
              <a:t>GSICS Annual Meeting in College Park, Maryland, USA </a:t>
            </a:r>
            <a:endParaRPr lang="ja-JP" altLang="en-US" dirty="0"/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F93F1977-F448-6AB0-5361-EB79E6E051BC}"/>
              </a:ext>
            </a:extLst>
          </p:cNvPr>
          <p:cNvSpPr txBox="1">
            <a:spLocks/>
          </p:cNvSpPr>
          <p:nvPr/>
        </p:nvSpPr>
        <p:spPr bwMode="auto">
          <a:xfrm>
            <a:off x="66675" y="3771900"/>
            <a:ext cx="5534025" cy="250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v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buClrTx/>
              <a:buFont typeface="Arial" panose="020B0604020202020204" pitchFamily="34" charset="0"/>
              <a:buChar char="•"/>
            </a:pPr>
            <a:r>
              <a:rPr lang="en-US" altLang="ja-JP" sz="2000" kern="0" dirty="0"/>
              <a:t>Himawari-8 began operation on 7 July 2015.</a:t>
            </a:r>
            <a:endParaRPr lang="en-US" altLang="ja-JP" sz="2000" kern="0" dirty="0">
              <a:ea typeface="ＭＳ Ｐゴシック"/>
              <a:cs typeface="Calibri"/>
            </a:endParaRPr>
          </a:p>
          <a:p>
            <a:pPr defTabSz="914400" fontAlgn="auto"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r>
              <a:rPr lang="en-US" altLang="ja-JP" sz="2000" kern="1200" dirty="0">
                <a:solidFill>
                  <a:prstClr val="black"/>
                </a:solidFill>
                <a:ea typeface="ＭＳ Ｐゴシック" panose="020B0600070205080204" pitchFamily="50" charset="-128"/>
              </a:rPr>
              <a:t>Switchover of operational satellite from Himawari-8 to -9 was carried out on 13 December 2022.</a:t>
            </a:r>
            <a:endParaRPr lang="en-US" altLang="ja-JP" sz="2400" kern="1200" dirty="0">
              <a:solidFill>
                <a:prstClr val="black"/>
              </a:solidFill>
              <a:ea typeface="ＭＳ Ｐゴシック" panose="020B0600070205080204" pitchFamily="50" charset="-128"/>
            </a:endParaRPr>
          </a:p>
          <a:p>
            <a:pPr defTabSz="914400" fontAlgn="auto"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r>
              <a:rPr lang="en-US" altLang="ja-JP" sz="2000" kern="0" dirty="0">
                <a:solidFill>
                  <a:prstClr val="black"/>
                </a:solidFill>
                <a:ea typeface="ＭＳ Ｐゴシック" panose="020B0600070205080204" pitchFamily="50" charset="-128"/>
              </a:rPr>
              <a:t>Himawari-8 began operation as a backup for Himawari-9 on 13 December 2022.</a:t>
            </a:r>
            <a:endParaRPr lang="en-US" altLang="ja-JP" sz="2400" kern="1200" dirty="0">
              <a:solidFill>
                <a:prstClr val="black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0" name="Text Box 260">
            <a:extLst>
              <a:ext uri="{FF2B5EF4-FFF2-40B4-BE49-F238E27FC236}">
                <a16:creationId xmlns:a16="http://schemas.microsoft.com/office/drawing/2014/main" id="{D6250C4D-C192-9DD1-5149-5D45B4FB5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2214" y="976372"/>
            <a:ext cx="4361002" cy="307777"/>
          </a:xfrm>
          <a:prstGeom prst="callout2">
            <a:avLst>
              <a:gd name="adj1" fmla="val 51345"/>
              <a:gd name="adj2" fmla="val -1334"/>
              <a:gd name="adj3" fmla="val 52663"/>
              <a:gd name="adj4" fmla="val -5833"/>
              <a:gd name="adj5" fmla="val 288858"/>
              <a:gd name="adj6" fmla="val -11348"/>
            </a:avLst>
          </a:prstGeom>
          <a:solidFill>
            <a:srgbClr val="FFFFFF"/>
          </a:solidFill>
          <a:ln w="9525">
            <a:solidFill>
              <a:srgbClr val="0033CC"/>
            </a:solidFill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altLang="ja-JP" sz="2000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Advanced Himawari Imager (AHI)</a:t>
            </a:r>
            <a:endParaRPr lang="ja-JP" altLang="en-US" sz="4000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ＭＳ ゴシック" pitchFamily="49" charset="-128"/>
              <a:cs typeface="Verdana" panose="020B0604030504040204" pitchFamily="34" charset="0"/>
            </a:endParaRPr>
          </a:p>
        </p:txBody>
      </p:sp>
      <p:pic>
        <p:nvPicPr>
          <p:cNvPr id="11" name="Picture 3" descr="\\Jsusr12\衛星課共用\【情報共有】\原稿等\本省展示パネル\ひまわり画像提出版.jpg">
            <a:extLst>
              <a:ext uri="{FF2B5EF4-FFF2-40B4-BE49-F238E27FC236}">
                <a16:creationId xmlns:a16="http://schemas.microsoft.com/office/drawing/2014/main" id="{ACEBF3AA-3E93-8757-D82E-37840929E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704"/>
          <a:stretch>
            <a:fillRect/>
          </a:stretch>
        </p:blipFill>
        <p:spPr bwMode="auto">
          <a:xfrm rot="-2021463">
            <a:off x="609032" y="522902"/>
            <a:ext cx="2211462" cy="3780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47347556-6C9A-D3B6-0AFB-E36F6B1085E3}"/>
              </a:ext>
            </a:extLst>
          </p:cNvPr>
          <p:cNvSpPr/>
          <p:nvPr/>
        </p:nvSpPr>
        <p:spPr>
          <a:xfrm>
            <a:off x="6172200" y="1284149"/>
            <a:ext cx="2105025" cy="1878151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154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sz="2400" dirty="0"/>
              <a:t>・</a:t>
            </a:r>
            <a:r>
              <a:rPr lang="en-US" altLang="ja-JP" sz="2400" dirty="0"/>
              <a:t>Radiative transfer calculation using the model "RSTAR" </a:t>
            </a:r>
            <a:br>
              <a:rPr lang="en-US" altLang="ja-JP" sz="2400" dirty="0"/>
            </a:br>
            <a:r>
              <a:rPr lang="en-US" altLang="ja-JP" sz="2400" dirty="0"/>
              <a:t>for a few types of targets</a:t>
            </a:r>
          </a:p>
          <a:p>
            <a:pPr marL="457200" lvl="1" indent="0">
              <a:buNone/>
            </a:pPr>
            <a:r>
              <a:rPr lang="en-US" altLang="ja-JP" sz="2000" dirty="0"/>
              <a:t>Input: Cloud and aerosol parameters retrieved from MODIS L1B(</a:t>
            </a:r>
            <a:r>
              <a:rPr lang="en-US" altLang="ja-JP" sz="2000" dirty="0" err="1"/>
              <a:t>Aqua,Terra</a:t>
            </a:r>
            <a:r>
              <a:rPr lang="en-US" altLang="ja-JP" sz="2000" dirty="0"/>
              <a:t>), Aura/OMI Ozone L3, JRA-55 (JMA‘s reanalysis</a:t>
            </a:r>
            <a:r>
              <a:rPr lang="ja-JP" altLang="en-US" sz="2000" dirty="0"/>
              <a:t> </a:t>
            </a:r>
            <a:r>
              <a:rPr lang="en-US" altLang="ja-JP" sz="2000" dirty="0"/>
              <a:t>data)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・</a:t>
            </a:r>
            <a:r>
              <a:rPr lang="en-US" altLang="ja-JP" sz="2400" dirty="0"/>
              <a:t>Targets in use</a:t>
            </a:r>
          </a:p>
          <a:p>
            <a:pPr marL="457200" lvl="1" indent="0">
              <a:buNone/>
            </a:pPr>
            <a:r>
              <a:rPr lang="en-US" altLang="ja-JP" sz="2000" dirty="0"/>
              <a:t>Water cloud</a:t>
            </a:r>
          </a:p>
          <a:p>
            <a:pPr marL="457200" lvl="1" indent="0">
              <a:buNone/>
            </a:pPr>
            <a:endParaRPr lang="en-US" altLang="ja-JP" sz="2000" dirty="0"/>
          </a:p>
          <a:p>
            <a:pPr marL="457200" lvl="1" indent="0">
              <a:buNone/>
            </a:pPr>
            <a:r>
              <a:rPr lang="en-US" altLang="ja-JP" sz="2000" dirty="0"/>
              <a:t>Sea surface</a:t>
            </a:r>
          </a:p>
          <a:p>
            <a:pPr marL="914400" lvl="2" indent="0">
              <a:buNone/>
            </a:pPr>
            <a:r>
              <a:rPr lang="en-US" altLang="ja-JP" dirty="0"/>
              <a:t>used in </a:t>
            </a:r>
          </a:p>
          <a:p>
            <a:pPr marL="914400" lvl="2" indent="0">
              <a:buNone/>
            </a:pPr>
            <a:r>
              <a:rPr lang="en-US" altLang="ja-JP" dirty="0"/>
              <a:t>Band3-Band6(0.64-2.3um)</a:t>
            </a:r>
            <a:endParaRPr lang="en-US" altLang="ja-JP" sz="2000" dirty="0"/>
          </a:p>
          <a:p>
            <a:pPr marL="0" indent="0">
              <a:buNone/>
            </a:pPr>
            <a:r>
              <a:rPr lang="ja-JP" altLang="en-US" sz="2400" dirty="0"/>
              <a:t>・</a:t>
            </a:r>
            <a:r>
              <a:rPr kumimoji="1" lang="en-US" altLang="ja-JP" sz="2400" dirty="0"/>
              <a:t>Web page</a:t>
            </a:r>
          </a:p>
          <a:p>
            <a:pPr marL="0" indent="0">
              <a:buNone/>
            </a:pPr>
            <a:r>
              <a:rPr kumimoji="1" lang="en-US" altLang="ja-JP" sz="1400" dirty="0"/>
              <a:t>https://www.data.jma.go.jp/mscweb/data/monitoring/gsics/vis/monit_visvical.html</a:t>
            </a:r>
          </a:p>
          <a:p>
            <a:pPr marL="0" indent="0">
              <a:buNone/>
            </a:pPr>
            <a:endParaRPr kumimoji="1" lang="en-US" altLang="ja-JP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200" b="1" dirty="0"/>
              <a:t>AHI VNIR vicarious calibration</a:t>
            </a:r>
            <a:endParaRPr kumimoji="1" lang="ja-JP" altLang="en-US" sz="32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3ABD3-77C6-4371-90FA-AB3665588B2F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7F279FFD-6508-6AED-3D5C-C80991C323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1697" y="2726793"/>
            <a:ext cx="2864899" cy="2880000"/>
          </a:xfrm>
          <a:prstGeom prst="rect">
            <a:avLst/>
          </a:prstGeom>
        </p:spPr>
      </p:pic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57E26DB6-7A3E-A5C2-4D8D-C88051847C9A}"/>
              </a:ext>
            </a:extLst>
          </p:cNvPr>
          <p:cNvCxnSpPr>
            <a:cxnSpLocks/>
          </p:cNvCxnSpPr>
          <p:nvPr/>
        </p:nvCxnSpPr>
        <p:spPr>
          <a:xfrm>
            <a:off x="2569464" y="3760676"/>
            <a:ext cx="4242816" cy="354124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4D60B1B7-3A32-FB6F-A84F-8DF1EA012604}"/>
              </a:ext>
            </a:extLst>
          </p:cNvPr>
          <p:cNvCxnSpPr>
            <a:cxnSpLocks/>
          </p:cNvCxnSpPr>
          <p:nvPr/>
        </p:nvCxnSpPr>
        <p:spPr>
          <a:xfrm>
            <a:off x="2496312" y="4507992"/>
            <a:ext cx="3547872" cy="6583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楕円 16">
            <a:extLst>
              <a:ext uri="{FF2B5EF4-FFF2-40B4-BE49-F238E27FC236}">
                <a16:creationId xmlns:a16="http://schemas.microsoft.com/office/drawing/2014/main" id="{526CE35A-4C39-DE86-DB5F-BDB631FC174E}"/>
              </a:ext>
            </a:extLst>
          </p:cNvPr>
          <p:cNvSpPr/>
          <p:nvPr/>
        </p:nvSpPr>
        <p:spPr>
          <a:xfrm rot="18808226">
            <a:off x="6346367" y="3794263"/>
            <a:ext cx="1852924" cy="872418"/>
          </a:xfrm>
          <a:prstGeom prst="ellipse">
            <a:avLst/>
          </a:prstGeom>
          <a:noFill/>
          <a:ln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486AF2D9-A093-B09A-EA40-613E816B8DB7}"/>
              </a:ext>
            </a:extLst>
          </p:cNvPr>
          <p:cNvSpPr/>
          <p:nvPr/>
        </p:nvSpPr>
        <p:spPr>
          <a:xfrm rot="18808226">
            <a:off x="5843788" y="4875596"/>
            <a:ext cx="654378" cy="693401"/>
          </a:xfrm>
          <a:prstGeom prst="ellipse">
            <a:avLst/>
          </a:prstGeom>
          <a:noFill/>
          <a:ln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日付プレースホルダー 18">
            <a:extLst>
              <a:ext uri="{FF2B5EF4-FFF2-40B4-BE49-F238E27FC236}">
                <a16:creationId xmlns:a16="http://schemas.microsoft.com/office/drawing/2014/main" id="{217372D1-1232-1AE9-3280-A79A74FC803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altLang="ja-JP"/>
              <a:t>2 Mar 2023</a:t>
            </a:r>
            <a:endParaRPr lang="ja-JP" altLang="en-US" dirty="0"/>
          </a:p>
        </p:txBody>
      </p:sp>
      <p:sp>
        <p:nvSpPr>
          <p:cNvPr id="21" name="フッター プレースホルダー 20">
            <a:extLst>
              <a:ext uri="{FF2B5EF4-FFF2-40B4-BE49-F238E27FC236}">
                <a16:creationId xmlns:a16="http://schemas.microsoft.com/office/drawing/2014/main" id="{E7600C8F-521F-2878-1E1E-328F163583A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ja-JP"/>
              <a:t>GSICS Annual Meeting in College Park, Maryland, USA 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74930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dirty="0"/>
              <a:t>Change in input data on 29 October 2022.</a:t>
            </a:r>
          </a:p>
          <a:p>
            <a:pPr marL="0" indent="0">
              <a:buNone/>
            </a:pPr>
            <a:r>
              <a:rPr lang="en-US" altLang="ja-JP" sz="2400" dirty="0"/>
              <a:t>(including a minor bug fix)</a:t>
            </a: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dirty="0"/>
              <a:t>・</a:t>
            </a:r>
            <a:r>
              <a:rPr lang="en-US" altLang="ja-JP" dirty="0"/>
              <a:t>Atmospheric profile (JMA’s Reanalysis data)</a:t>
            </a:r>
          </a:p>
          <a:p>
            <a:pPr marL="0" indent="0">
              <a:buNone/>
            </a:pPr>
            <a:r>
              <a:rPr lang="en-US" altLang="ja-JP" dirty="0"/>
              <a:t>JRA-55 </a:t>
            </a:r>
            <a:r>
              <a:rPr lang="ja-JP" altLang="en-US" dirty="0"/>
              <a:t>→ </a:t>
            </a:r>
            <a:r>
              <a:rPr lang="en-US" altLang="ja-JP" dirty="0"/>
              <a:t>JRA-3Q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・</a:t>
            </a:r>
            <a:r>
              <a:rPr lang="en-US" altLang="ja-JP" dirty="0"/>
              <a:t>O</a:t>
            </a:r>
            <a:r>
              <a:rPr kumimoji="1" lang="en-US" altLang="ja-JP" dirty="0"/>
              <a:t>zone</a:t>
            </a:r>
          </a:p>
          <a:p>
            <a:pPr marL="0" indent="0">
              <a:buNone/>
            </a:pPr>
            <a:r>
              <a:rPr lang="en-US" altLang="ja-JP" dirty="0"/>
              <a:t>Aura/OMI </a:t>
            </a:r>
            <a:r>
              <a:rPr lang="ja-JP" altLang="en-US" dirty="0"/>
              <a:t>→ </a:t>
            </a:r>
            <a:r>
              <a:rPr lang="en-US" altLang="ja-JP" dirty="0"/>
              <a:t>SNPP/OMPS</a:t>
            </a:r>
          </a:p>
          <a:p>
            <a:pPr marL="0" indent="0">
              <a:buNone/>
            </a:pPr>
            <a:endParaRPr kumimoji="1" lang="en-US" altLang="ja-JP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200" b="1" dirty="0"/>
              <a:t>I</a:t>
            </a:r>
            <a:r>
              <a:rPr kumimoji="1" lang="en-US" altLang="ja-JP" sz="3200" b="1" dirty="0"/>
              <a:t>nput data </a:t>
            </a:r>
            <a:r>
              <a:rPr lang="en-US" altLang="ja-JP" sz="3200" b="1" dirty="0"/>
              <a:t>update</a:t>
            </a:r>
            <a:endParaRPr kumimoji="1" lang="ja-JP" altLang="en-US" sz="32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3ABD3-77C6-4371-90FA-AB3665588B2F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FF783C3-8253-009E-A152-344E5E9C37D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altLang="ja-JP"/>
              <a:t>2 Mar 2023</a:t>
            </a:r>
            <a:endParaRPr lang="ja-JP" altLang="en-US" dirty="0"/>
          </a:p>
        </p:txBody>
      </p:sp>
      <p:sp>
        <p:nvSpPr>
          <p:cNvPr id="7" name="フッター プレースホルダー 6">
            <a:extLst>
              <a:ext uri="{FF2B5EF4-FFF2-40B4-BE49-F238E27FC236}">
                <a16:creationId xmlns:a16="http://schemas.microsoft.com/office/drawing/2014/main" id="{7E07853E-821E-F196-428C-D8C0D2245B5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ja-JP"/>
              <a:t>GSICS Annual Meeting in College Park, Maryland, USA 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99847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sz="2400" dirty="0"/>
              <a:t>・</a:t>
            </a:r>
            <a:r>
              <a:rPr lang="en-US" altLang="ja-JP" sz="2400" dirty="0"/>
              <a:t>JRA-3Q is the Japanese long-term reanalysis.</a:t>
            </a:r>
          </a:p>
          <a:p>
            <a:pPr marL="0" indent="0">
              <a:buNone/>
            </a:pPr>
            <a:r>
              <a:rPr lang="en-US" altLang="ja-JP" sz="2400" dirty="0"/>
              <a:t>It covers the period from September 1947 to the current period.</a:t>
            </a: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・</a:t>
            </a:r>
            <a:r>
              <a:rPr lang="en-US" altLang="ja-JP" sz="2400" dirty="0"/>
              <a:t>JRA-3Q is made by a high performance data assimilation system incorporating development results from the operational NWP system and sea surface temperature analysis since previous Japanese reanalysis.(JRA-55)</a:t>
            </a:r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・</a:t>
            </a:r>
            <a:r>
              <a:rPr kumimoji="1" lang="en-US" altLang="ja-JP" sz="2400" dirty="0"/>
              <a:t>JRA-3Q data is distributed in near real time(only inside of JMA).</a:t>
            </a:r>
          </a:p>
          <a:p>
            <a:pPr marL="0" indent="0">
              <a:buNone/>
            </a:pPr>
            <a:endParaRPr kumimoji="1" lang="en-US" altLang="ja-JP" sz="1800" dirty="0"/>
          </a:p>
          <a:p>
            <a:pPr marL="0" indent="0">
              <a:buNone/>
            </a:pPr>
            <a:r>
              <a:rPr kumimoji="1" lang="en-US" altLang="ja-JP" sz="1800" dirty="0"/>
              <a:t>The details about JRA-3Q are available from:</a:t>
            </a:r>
          </a:p>
          <a:p>
            <a:pPr marL="0" indent="0">
              <a:buNone/>
            </a:pPr>
            <a:r>
              <a:rPr kumimoji="1" lang="en-US" altLang="ja-JP" sz="1800" dirty="0"/>
              <a:t>https://jra.kishou.go.jp/JRA-3Q/index_en.html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3200" b="1" dirty="0">
                <a:latin typeface="+mn-lt"/>
              </a:rPr>
              <a:t>Japanese Reanalysis for Three Quarters of a Century (JRA-3Q)</a:t>
            </a:r>
            <a:endParaRPr kumimoji="1" lang="ja-JP" altLang="en-US" sz="4800" b="1" dirty="0">
              <a:latin typeface="+mn-lt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3ABD3-77C6-4371-90FA-AB3665588B2F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3301A5F-6983-6728-CBA9-EB03A780D23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altLang="ja-JP"/>
              <a:t>2 Mar 2023</a:t>
            </a:r>
            <a:endParaRPr lang="ja-JP" altLang="en-US" dirty="0"/>
          </a:p>
        </p:txBody>
      </p:sp>
      <p:sp>
        <p:nvSpPr>
          <p:cNvPr id="7" name="フッター プレースホルダー 6">
            <a:extLst>
              <a:ext uri="{FF2B5EF4-FFF2-40B4-BE49-F238E27FC236}">
                <a16:creationId xmlns:a16="http://schemas.microsoft.com/office/drawing/2014/main" id="{3EFA5881-3730-240E-847B-0C20E9E4370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ja-JP"/>
              <a:t>GSICS Annual Meeting in College Park, Maryland, USA 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69221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sz="2400" dirty="0"/>
              <a:t>Switchover of the operational satellite from Himawari-8 to Himawari-9 was carried out on 13 December 2022.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However, this comparison was made use of AHI on Himawari-8 data.</a:t>
            </a:r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lang="en-US" altLang="ja-JP" dirty="0"/>
              <a:t>Case studies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1.</a:t>
            </a:r>
            <a:r>
              <a:rPr lang="ja-JP" altLang="en-US" dirty="0"/>
              <a:t> </a:t>
            </a:r>
            <a:r>
              <a:rPr kumimoji="1" lang="en-US" altLang="ja-JP" dirty="0"/>
              <a:t>JRA-55 vs. JRA-3Q(2020/08)</a:t>
            </a:r>
          </a:p>
          <a:p>
            <a:pPr marL="0" indent="0">
              <a:buNone/>
            </a:pPr>
            <a:r>
              <a:rPr kumimoji="1" lang="en-US" altLang="ja-JP" dirty="0"/>
              <a:t>2. OMI vs. OMPS(2021/12)</a:t>
            </a:r>
          </a:p>
          <a:p>
            <a:pPr marL="0" indent="0">
              <a:buNone/>
            </a:pPr>
            <a:r>
              <a:rPr lang="en-US" altLang="ja-JP" dirty="0"/>
              <a:t>3. OMI,JRA-55 vs. OMPS,JRA-3Q(2022/3-2022/12)</a:t>
            </a:r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200" b="1" dirty="0"/>
              <a:t>Impact analysis</a:t>
            </a:r>
            <a:endParaRPr kumimoji="1" lang="ja-JP" altLang="en-US" sz="32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3ABD3-77C6-4371-90FA-AB3665588B2F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31928A4-9C04-D7E1-C04A-C5057BB3F76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altLang="ja-JP"/>
              <a:t>2 Mar 2023</a:t>
            </a:r>
            <a:endParaRPr lang="ja-JP" altLang="en-US" dirty="0"/>
          </a:p>
        </p:txBody>
      </p:sp>
      <p:sp>
        <p:nvSpPr>
          <p:cNvPr id="7" name="フッター プレースホルダー 6">
            <a:extLst>
              <a:ext uri="{FF2B5EF4-FFF2-40B4-BE49-F238E27FC236}">
                <a16:creationId xmlns:a16="http://schemas.microsoft.com/office/drawing/2014/main" id="{4CA40F05-A590-03AA-10E6-584B42C4E32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ja-JP"/>
              <a:t>GSICS Annual Meeting in College Park, Maryland, USA 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33971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200" b="1" dirty="0"/>
              <a:t>1. JRA-55 vs. JRA-3Q</a:t>
            </a:r>
            <a:endParaRPr kumimoji="1" lang="ja-JP" altLang="en-US" sz="3200" b="1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6E239A9-F22E-4384-2C23-BC45315309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" y="1419900"/>
            <a:ext cx="3120000" cy="468000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9ADC6F9-4445-4F5C-5375-A0D3F0CF63D1}"/>
              </a:ext>
            </a:extLst>
          </p:cNvPr>
          <p:cNvSpPr txBox="1"/>
          <p:nvPr/>
        </p:nvSpPr>
        <p:spPr>
          <a:xfrm>
            <a:off x="446123" y="1073999"/>
            <a:ext cx="2800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JRA-55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2037865-DA6C-243F-5E3A-C49E3D02D8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74186" y="1440938"/>
            <a:ext cx="3120000" cy="4680000"/>
          </a:xfrm>
          <a:prstGeom prst="rect">
            <a:avLst/>
          </a:prstGeom>
        </p:spPr>
      </p:pic>
      <p:sp>
        <p:nvSpPr>
          <p:cNvPr id="8" name="スライド番号プレースホルダー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3ABD3-77C6-4371-90FA-AB3665588B2F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1CEF125-ECD0-08D3-751A-2E0B77E92812}"/>
              </a:ext>
            </a:extLst>
          </p:cNvPr>
          <p:cNvSpPr txBox="1"/>
          <p:nvPr/>
        </p:nvSpPr>
        <p:spPr>
          <a:xfrm>
            <a:off x="813816" y="1584492"/>
            <a:ext cx="1188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200" dirty="0"/>
              <a:t>B01</a:t>
            </a:r>
            <a:endParaRPr kumimoji="1" lang="ja-JP" altLang="en-US" sz="12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A794C41-6448-F969-E063-E1D3CC69EB95}"/>
              </a:ext>
            </a:extLst>
          </p:cNvPr>
          <p:cNvSpPr txBox="1"/>
          <p:nvPr/>
        </p:nvSpPr>
        <p:spPr>
          <a:xfrm>
            <a:off x="2374392" y="1581444"/>
            <a:ext cx="1188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200" dirty="0"/>
              <a:t>B02</a:t>
            </a:r>
            <a:endParaRPr kumimoji="1" lang="ja-JP" altLang="en-US" sz="12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A4A7674-92C8-5858-D72F-C36F14B57A9A}"/>
              </a:ext>
            </a:extLst>
          </p:cNvPr>
          <p:cNvSpPr txBox="1"/>
          <p:nvPr/>
        </p:nvSpPr>
        <p:spPr>
          <a:xfrm>
            <a:off x="2380488" y="3132876"/>
            <a:ext cx="1188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200" dirty="0"/>
              <a:t>B04</a:t>
            </a:r>
            <a:endParaRPr kumimoji="1" lang="ja-JP" altLang="en-US" sz="12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6EB46CD-6086-C8B1-12B2-60C2428C25A7}"/>
              </a:ext>
            </a:extLst>
          </p:cNvPr>
          <p:cNvSpPr txBox="1"/>
          <p:nvPr/>
        </p:nvSpPr>
        <p:spPr>
          <a:xfrm>
            <a:off x="816864" y="3132876"/>
            <a:ext cx="1188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200" dirty="0"/>
              <a:t>B03</a:t>
            </a:r>
            <a:endParaRPr kumimoji="1" lang="ja-JP" altLang="en-US" sz="120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6CD42C0-758B-3100-DBD8-8E221399D932}"/>
              </a:ext>
            </a:extLst>
          </p:cNvPr>
          <p:cNvSpPr txBox="1"/>
          <p:nvPr/>
        </p:nvSpPr>
        <p:spPr>
          <a:xfrm>
            <a:off x="2371344" y="4696500"/>
            <a:ext cx="1188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200" dirty="0"/>
              <a:t>B06</a:t>
            </a:r>
            <a:endParaRPr kumimoji="1" lang="ja-JP" altLang="en-US" sz="120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8190D29-9682-A91F-F07C-2A585999911C}"/>
              </a:ext>
            </a:extLst>
          </p:cNvPr>
          <p:cNvSpPr txBox="1"/>
          <p:nvPr/>
        </p:nvSpPr>
        <p:spPr>
          <a:xfrm>
            <a:off x="816864" y="4696500"/>
            <a:ext cx="1188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200" dirty="0"/>
              <a:t>B05</a:t>
            </a:r>
            <a:endParaRPr kumimoji="1" lang="ja-JP" altLang="en-US" sz="12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3EDEF9B-4169-23EE-7EFE-F771C1761577}"/>
              </a:ext>
            </a:extLst>
          </p:cNvPr>
          <p:cNvSpPr txBox="1"/>
          <p:nvPr/>
        </p:nvSpPr>
        <p:spPr>
          <a:xfrm>
            <a:off x="4038600" y="1596684"/>
            <a:ext cx="1188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200" dirty="0"/>
              <a:t>B01</a:t>
            </a:r>
            <a:endParaRPr kumimoji="1" lang="ja-JP" altLang="en-US" sz="1200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B599446-30C1-3D0B-02C9-C7F3D5390217}"/>
              </a:ext>
            </a:extLst>
          </p:cNvPr>
          <p:cNvSpPr txBox="1"/>
          <p:nvPr/>
        </p:nvSpPr>
        <p:spPr>
          <a:xfrm>
            <a:off x="5593080" y="1596684"/>
            <a:ext cx="1188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200" dirty="0"/>
              <a:t>B02</a:t>
            </a:r>
            <a:endParaRPr kumimoji="1" lang="ja-JP" altLang="en-US" sz="1200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FD338C4-B5D4-C218-1655-6FDA004CEE73}"/>
              </a:ext>
            </a:extLst>
          </p:cNvPr>
          <p:cNvSpPr txBox="1"/>
          <p:nvPr/>
        </p:nvSpPr>
        <p:spPr>
          <a:xfrm>
            <a:off x="4029456" y="3160308"/>
            <a:ext cx="1188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200" dirty="0"/>
              <a:t>B03</a:t>
            </a:r>
            <a:endParaRPr kumimoji="1" lang="ja-JP" altLang="en-US" sz="1200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4695B30-2F69-86A5-E5CF-4678578A6E54}"/>
              </a:ext>
            </a:extLst>
          </p:cNvPr>
          <p:cNvSpPr txBox="1"/>
          <p:nvPr/>
        </p:nvSpPr>
        <p:spPr>
          <a:xfrm>
            <a:off x="5586399" y="3159470"/>
            <a:ext cx="1188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200" dirty="0"/>
              <a:t>B04</a:t>
            </a:r>
            <a:endParaRPr kumimoji="1" lang="ja-JP" altLang="en-US" sz="1200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AA5B089E-392A-BE26-E71D-EC7F7BA1D867}"/>
              </a:ext>
            </a:extLst>
          </p:cNvPr>
          <p:cNvSpPr txBox="1"/>
          <p:nvPr/>
        </p:nvSpPr>
        <p:spPr>
          <a:xfrm>
            <a:off x="4038600" y="4714788"/>
            <a:ext cx="1188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200" dirty="0"/>
              <a:t>B05</a:t>
            </a:r>
            <a:endParaRPr kumimoji="1" lang="ja-JP" altLang="en-US" sz="1200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09DAA1A8-30F9-DA75-43FC-74F7BBFE9FEC}"/>
              </a:ext>
            </a:extLst>
          </p:cNvPr>
          <p:cNvSpPr txBox="1"/>
          <p:nvPr/>
        </p:nvSpPr>
        <p:spPr>
          <a:xfrm>
            <a:off x="5593080" y="4714788"/>
            <a:ext cx="1188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200" dirty="0"/>
              <a:t>B06</a:t>
            </a:r>
            <a:endParaRPr kumimoji="1" lang="ja-JP" altLang="en-US" sz="1200" dirty="0"/>
          </a:p>
        </p:txBody>
      </p:sp>
      <p:sp>
        <p:nvSpPr>
          <p:cNvPr id="22" name="日付プレースホルダー 21">
            <a:extLst>
              <a:ext uri="{FF2B5EF4-FFF2-40B4-BE49-F238E27FC236}">
                <a16:creationId xmlns:a16="http://schemas.microsoft.com/office/drawing/2014/main" id="{C0DFEDB5-9DB6-AD5E-23E8-DD8260E61D5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altLang="ja-JP"/>
              <a:t>2 Mar 2023</a:t>
            </a:r>
            <a:endParaRPr lang="ja-JP" altLang="en-US" dirty="0"/>
          </a:p>
        </p:txBody>
      </p:sp>
      <p:sp>
        <p:nvSpPr>
          <p:cNvPr id="24" name="フッター プレースホルダー 23">
            <a:extLst>
              <a:ext uri="{FF2B5EF4-FFF2-40B4-BE49-F238E27FC236}">
                <a16:creationId xmlns:a16="http://schemas.microsoft.com/office/drawing/2014/main" id="{2EA58D67-6A74-1923-A523-BA0C088F934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ja-JP"/>
              <a:t>GSICS Annual Meeting in College Park, Maryland, USA </a:t>
            </a:r>
            <a:endParaRPr lang="ja-JP" altLang="en-US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E19BF76-3B9C-49F4-159E-96A4C8A777DE}"/>
              </a:ext>
            </a:extLst>
          </p:cNvPr>
          <p:cNvSpPr txBox="1"/>
          <p:nvPr/>
        </p:nvSpPr>
        <p:spPr>
          <a:xfrm>
            <a:off x="7000240" y="1581444"/>
            <a:ext cx="216372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Vertical:</a:t>
            </a:r>
          </a:p>
          <a:p>
            <a:r>
              <a:rPr kumimoji="1" lang="en-US" altLang="ja-JP" sz="1600" dirty="0"/>
              <a:t>Simulated reflectivity</a:t>
            </a:r>
          </a:p>
          <a:p>
            <a:r>
              <a:rPr kumimoji="1" lang="en-US" altLang="ja-JP" dirty="0"/>
              <a:t>Horizontal:</a:t>
            </a:r>
          </a:p>
          <a:p>
            <a:r>
              <a:rPr kumimoji="1" lang="en-US" altLang="ja-JP" sz="1600" dirty="0"/>
              <a:t>Observed reflectivity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B01: 0.47um</a:t>
            </a:r>
          </a:p>
          <a:p>
            <a:r>
              <a:rPr kumimoji="1" lang="en-US" altLang="ja-JP" dirty="0"/>
              <a:t>B02: 0.51um</a:t>
            </a:r>
          </a:p>
          <a:p>
            <a:r>
              <a:rPr kumimoji="1" lang="en-US" altLang="ja-JP" dirty="0"/>
              <a:t>B03: 0.64um</a:t>
            </a:r>
          </a:p>
          <a:p>
            <a:r>
              <a:rPr kumimoji="1" lang="en-US" altLang="ja-JP" dirty="0"/>
              <a:t>B04: 0.86um</a:t>
            </a:r>
          </a:p>
          <a:p>
            <a:r>
              <a:rPr kumimoji="1" lang="en-US" altLang="ja-JP" dirty="0"/>
              <a:t>B05: 1.6um</a:t>
            </a:r>
          </a:p>
          <a:p>
            <a:r>
              <a:rPr kumimoji="1" lang="en-US" altLang="ja-JP" dirty="0"/>
              <a:t>B06: 2.3um</a:t>
            </a:r>
          </a:p>
          <a:p>
            <a:endParaRPr kumimoji="1" lang="ja-JP" altLang="en-US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CC02E0C7-449C-CDD1-C38C-4B6B056C701C}"/>
              </a:ext>
            </a:extLst>
          </p:cNvPr>
          <p:cNvSpPr txBox="1"/>
          <p:nvPr/>
        </p:nvSpPr>
        <p:spPr>
          <a:xfrm>
            <a:off x="683814" y="2813975"/>
            <a:ext cx="1480652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dirty="0"/>
              <a:t>0.0     0.2       0.4       0.6     0.8       1.0</a:t>
            </a:r>
            <a:endParaRPr kumimoji="1" lang="ja-JP" altLang="en-US" sz="600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B4C0F95C-3EA8-2BA6-467D-2302C1C75225}"/>
              </a:ext>
            </a:extLst>
          </p:cNvPr>
          <p:cNvSpPr txBox="1"/>
          <p:nvPr/>
        </p:nvSpPr>
        <p:spPr>
          <a:xfrm rot="16200000">
            <a:off x="-70291" y="2067862"/>
            <a:ext cx="1480652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dirty="0"/>
              <a:t>0.0     0.2       0.4       0.6     0.8       1.0</a:t>
            </a:r>
            <a:endParaRPr kumimoji="1" lang="ja-JP" altLang="en-US" sz="600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B8BC907A-2072-B90C-C07E-5C591761FAEF}"/>
              </a:ext>
            </a:extLst>
          </p:cNvPr>
          <p:cNvSpPr txBox="1"/>
          <p:nvPr/>
        </p:nvSpPr>
        <p:spPr>
          <a:xfrm>
            <a:off x="2259891" y="2810119"/>
            <a:ext cx="1480652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dirty="0"/>
              <a:t>0.0     0.2       0.4       0.6     0.8       1.0</a:t>
            </a:r>
            <a:endParaRPr kumimoji="1" lang="ja-JP" altLang="en-US" sz="600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D6ECE838-842B-60EC-7AD0-AD4854CCE3F0}"/>
              </a:ext>
            </a:extLst>
          </p:cNvPr>
          <p:cNvSpPr txBox="1"/>
          <p:nvPr/>
        </p:nvSpPr>
        <p:spPr>
          <a:xfrm rot="16200000">
            <a:off x="1505786" y="2064006"/>
            <a:ext cx="1480652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dirty="0"/>
              <a:t>0.0     0.2       0.4       0.6     0.8       1.0</a:t>
            </a:r>
            <a:endParaRPr kumimoji="1" lang="ja-JP" altLang="en-US" sz="600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D44F49C8-2264-E39B-6CAA-40E92BABF3FA}"/>
              </a:ext>
            </a:extLst>
          </p:cNvPr>
          <p:cNvSpPr txBox="1"/>
          <p:nvPr/>
        </p:nvSpPr>
        <p:spPr>
          <a:xfrm>
            <a:off x="691531" y="4366907"/>
            <a:ext cx="1480652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dirty="0"/>
              <a:t>0.0     0.2       0.4       0.6     0.8       1.0</a:t>
            </a:r>
            <a:endParaRPr kumimoji="1" lang="ja-JP" altLang="en-US" sz="600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2866F92B-E830-38C7-AB7D-8C53AE49A711}"/>
              </a:ext>
            </a:extLst>
          </p:cNvPr>
          <p:cNvSpPr txBox="1"/>
          <p:nvPr/>
        </p:nvSpPr>
        <p:spPr>
          <a:xfrm rot="16200000">
            <a:off x="-62574" y="3620794"/>
            <a:ext cx="1480652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dirty="0"/>
              <a:t>0.0     0.2       0.4       0.6     0.8       1.0</a:t>
            </a:r>
            <a:endParaRPr kumimoji="1" lang="ja-JP" altLang="en-US" sz="600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99DFFE99-DEC2-4E52-7951-4797E2E2FE9E}"/>
              </a:ext>
            </a:extLst>
          </p:cNvPr>
          <p:cNvSpPr txBox="1"/>
          <p:nvPr/>
        </p:nvSpPr>
        <p:spPr>
          <a:xfrm>
            <a:off x="2259890" y="4372693"/>
            <a:ext cx="1480652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dirty="0"/>
              <a:t>0.0     0.2       0.4       0.6     0.8       1.0</a:t>
            </a:r>
            <a:endParaRPr kumimoji="1" lang="ja-JP" altLang="en-US" sz="600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01BFC6A6-51DF-B4E2-F43D-D842E9E3BA4D}"/>
              </a:ext>
            </a:extLst>
          </p:cNvPr>
          <p:cNvSpPr txBox="1"/>
          <p:nvPr/>
        </p:nvSpPr>
        <p:spPr>
          <a:xfrm rot="16200000">
            <a:off x="1505785" y="3626580"/>
            <a:ext cx="1480652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dirty="0"/>
              <a:t>0.0     0.2       0.4       0.6     0.8       1.0</a:t>
            </a:r>
            <a:endParaRPr kumimoji="1" lang="ja-JP" altLang="en-US" sz="600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F521AFDD-14A2-85A5-1258-6C8F16473ACA}"/>
              </a:ext>
            </a:extLst>
          </p:cNvPr>
          <p:cNvSpPr txBox="1"/>
          <p:nvPr/>
        </p:nvSpPr>
        <p:spPr>
          <a:xfrm>
            <a:off x="685745" y="5923681"/>
            <a:ext cx="1480652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dirty="0"/>
              <a:t>0.0     0.2       0.4       0.6     0.8       1.0</a:t>
            </a:r>
            <a:endParaRPr kumimoji="1" lang="ja-JP" altLang="en-US" sz="6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5BE1DC8-114E-6B95-1BE9-6364ECD2C424}"/>
              </a:ext>
            </a:extLst>
          </p:cNvPr>
          <p:cNvSpPr txBox="1"/>
          <p:nvPr/>
        </p:nvSpPr>
        <p:spPr>
          <a:xfrm>
            <a:off x="810995" y="6019395"/>
            <a:ext cx="2486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Aqua/MODIS</a:t>
            </a:r>
            <a:endParaRPr kumimoji="1" lang="ja-JP" altLang="en-US" sz="1200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3011F889-0BA5-5283-005B-C0EA3BEB81F0}"/>
              </a:ext>
            </a:extLst>
          </p:cNvPr>
          <p:cNvSpPr txBox="1"/>
          <p:nvPr/>
        </p:nvSpPr>
        <p:spPr>
          <a:xfrm rot="16200000">
            <a:off x="-68360" y="5177568"/>
            <a:ext cx="1480652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dirty="0"/>
              <a:t>0.0     0.2       0.4       0.6     0.8       1.0</a:t>
            </a:r>
            <a:endParaRPr kumimoji="1" lang="ja-JP" altLang="en-US" sz="600" dirty="0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70A67386-B530-55BC-0659-85F08B3F7B18}"/>
              </a:ext>
            </a:extLst>
          </p:cNvPr>
          <p:cNvSpPr txBox="1"/>
          <p:nvPr/>
        </p:nvSpPr>
        <p:spPr>
          <a:xfrm>
            <a:off x="2254104" y="5929481"/>
            <a:ext cx="1480652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dirty="0"/>
              <a:t>0.0     0.2       0.4       0.6     0.8       1.0</a:t>
            </a:r>
            <a:endParaRPr kumimoji="1" lang="ja-JP" altLang="en-US" sz="600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718130AF-8463-2645-68CB-A799403AEED2}"/>
              </a:ext>
            </a:extLst>
          </p:cNvPr>
          <p:cNvSpPr txBox="1"/>
          <p:nvPr/>
        </p:nvSpPr>
        <p:spPr>
          <a:xfrm rot="16200000">
            <a:off x="1499999" y="5183368"/>
            <a:ext cx="1480652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dirty="0"/>
              <a:t>0.0     0.2       0.4       0.6     0.8       1.0</a:t>
            </a:r>
            <a:endParaRPr kumimoji="1" lang="ja-JP" altLang="en-US" sz="600" dirty="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CF652C49-0F26-8901-4F25-DC0B3B018530}"/>
              </a:ext>
            </a:extLst>
          </p:cNvPr>
          <p:cNvSpPr txBox="1"/>
          <p:nvPr/>
        </p:nvSpPr>
        <p:spPr>
          <a:xfrm>
            <a:off x="3911392" y="2837597"/>
            <a:ext cx="1480652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dirty="0"/>
              <a:t>0.0     0.2       0.4       0.6     0.8       1.0</a:t>
            </a:r>
            <a:endParaRPr kumimoji="1" lang="ja-JP" altLang="en-US" sz="600" dirty="0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E700FC3A-B370-8B05-0387-DF0C727EA48A}"/>
              </a:ext>
            </a:extLst>
          </p:cNvPr>
          <p:cNvSpPr txBox="1"/>
          <p:nvPr/>
        </p:nvSpPr>
        <p:spPr>
          <a:xfrm rot="16200000">
            <a:off x="3157287" y="2091484"/>
            <a:ext cx="1480652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dirty="0"/>
              <a:t>0.0     0.2       0.4       0.6     0.8       1.0</a:t>
            </a:r>
            <a:endParaRPr kumimoji="1" lang="ja-JP" altLang="en-US" sz="600" dirty="0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DB0F7DF6-9418-31CF-C80A-F0548E520368}"/>
              </a:ext>
            </a:extLst>
          </p:cNvPr>
          <p:cNvSpPr txBox="1"/>
          <p:nvPr/>
        </p:nvSpPr>
        <p:spPr>
          <a:xfrm>
            <a:off x="5487469" y="2833741"/>
            <a:ext cx="1480652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dirty="0"/>
              <a:t>0.0     0.2       0.4       0.6     0.8       1.0</a:t>
            </a:r>
            <a:endParaRPr kumimoji="1" lang="ja-JP" altLang="en-US" sz="600" dirty="0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A8F11F61-A8AB-5242-3C5D-7A00F941B17D}"/>
              </a:ext>
            </a:extLst>
          </p:cNvPr>
          <p:cNvSpPr txBox="1"/>
          <p:nvPr/>
        </p:nvSpPr>
        <p:spPr>
          <a:xfrm rot="16200000">
            <a:off x="4733364" y="2087628"/>
            <a:ext cx="1480652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dirty="0"/>
              <a:t>0.0     0.2       0.4       0.6     0.8       1.0</a:t>
            </a:r>
            <a:endParaRPr kumimoji="1" lang="ja-JP" altLang="en-US" sz="600" dirty="0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D406759F-BB1D-BEC0-30E1-1585CFEA2BCB}"/>
              </a:ext>
            </a:extLst>
          </p:cNvPr>
          <p:cNvSpPr txBox="1"/>
          <p:nvPr/>
        </p:nvSpPr>
        <p:spPr>
          <a:xfrm>
            <a:off x="3919109" y="4390529"/>
            <a:ext cx="1480652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dirty="0"/>
              <a:t>0.0     0.2       0.4       0.6     0.8       1.0</a:t>
            </a:r>
            <a:endParaRPr kumimoji="1" lang="ja-JP" altLang="en-US" sz="600" dirty="0"/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339854D5-7496-06DA-1688-AC42FA41B21E}"/>
              </a:ext>
            </a:extLst>
          </p:cNvPr>
          <p:cNvSpPr txBox="1"/>
          <p:nvPr/>
        </p:nvSpPr>
        <p:spPr>
          <a:xfrm rot="16200000">
            <a:off x="3165004" y="3644416"/>
            <a:ext cx="1480652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dirty="0"/>
              <a:t>0.0     0.2       0.4       0.6     0.8       1.0</a:t>
            </a:r>
            <a:endParaRPr kumimoji="1" lang="ja-JP" altLang="en-US" sz="600" dirty="0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E5ECD058-666F-078A-774C-292937AE7EB9}"/>
              </a:ext>
            </a:extLst>
          </p:cNvPr>
          <p:cNvSpPr txBox="1"/>
          <p:nvPr/>
        </p:nvSpPr>
        <p:spPr>
          <a:xfrm>
            <a:off x="5487468" y="4396315"/>
            <a:ext cx="1480652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dirty="0"/>
              <a:t>0.0     0.2       0.4       0.6     0.8       1.0</a:t>
            </a:r>
            <a:endParaRPr kumimoji="1" lang="ja-JP" altLang="en-US" sz="600" dirty="0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0876F809-CE4C-D753-943E-C61E585D9FF5}"/>
              </a:ext>
            </a:extLst>
          </p:cNvPr>
          <p:cNvSpPr txBox="1"/>
          <p:nvPr/>
        </p:nvSpPr>
        <p:spPr>
          <a:xfrm rot="16200000">
            <a:off x="4733363" y="3650202"/>
            <a:ext cx="1480652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dirty="0"/>
              <a:t>0.0     0.2       0.4       0.6     0.8       1.0</a:t>
            </a:r>
            <a:endParaRPr kumimoji="1" lang="ja-JP" altLang="en-US" sz="600" dirty="0"/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5C5840C7-B858-12C4-825E-58202D9634D7}"/>
              </a:ext>
            </a:extLst>
          </p:cNvPr>
          <p:cNvSpPr txBox="1"/>
          <p:nvPr/>
        </p:nvSpPr>
        <p:spPr>
          <a:xfrm>
            <a:off x="3913323" y="5947303"/>
            <a:ext cx="1480652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dirty="0"/>
              <a:t>0.0     0.2       0.4       0.6     0.8       1.0</a:t>
            </a:r>
            <a:endParaRPr kumimoji="1" lang="ja-JP" altLang="en-US" sz="600" dirty="0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CF298653-CFD9-0513-F122-169114EDF583}"/>
              </a:ext>
            </a:extLst>
          </p:cNvPr>
          <p:cNvSpPr txBox="1"/>
          <p:nvPr/>
        </p:nvSpPr>
        <p:spPr>
          <a:xfrm rot="16200000">
            <a:off x="3159218" y="5201190"/>
            <a:ext cx="1480652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dirty="0"/>
              <a:t>0.0     0.2       0.4       0.6     0.8       1.0</a:t>
            </a:r>
            <a:endParaRPr kumimoji="1" lang="ja-JP" altLang="en-US" sz="600" dirty="0"/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3E1A104B-09EE-ECB2-B0EA-0CC6585C861D}"/>
              </a:ext>
            </a:extLst>
          </p:cNvPr>
          <p:cNvSpPr txBox="1"/>
          <p:nvPr/>
        </p:nvSpPr>
        <p:spPr>
          <a:xfrm>
            <a:off x="5481682" y="5953103"/>
            <a:ext cx="1480652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dirty="0"/>
              <a:t>0.0     0.2       0.4       0.6     0.8       1.0</a:t>
            </a:r>
            <a:endParaRPr kumimoji="1" lang="ja-JP" altLang="en-US" sz="6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C3EDC6A-AB67-C5BA-0DB9-931611BE1E9E}"/>
              </a:ext>
            </a:extLst>
          </p:cNvPr>
          <p:cNvSpPr txBox="1"/>
          <p:nvPr/>
        </p:nvSpPr>
        <p:spPr>
          <a:xfrm>
            <a:off x="4038764" y="6012101"/>
            <a:ext cx="2486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Terra/MODIS</a:t>
            </a:r>
            <a:endParaRPr kumimoji="1" lang="ja-JP" altLang="en-US" sz="1200" dirty="0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3BD5B4A2-2E0C-2885-8016-78659A11FBD5}"/>
              </a:ext>
            </a:extLst>
          </p:cNvPr>
          <p:cNvSpPr txBox="1"/>
          <p:nvPr/>
        </p:nvSpPr>
        <p:spPr>
          <a:xfrm rot="16200000">
            <a:off x="4727577" y="5206990"/>
            <a:ext cx="1480652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dirty="0"/>
              <a:t>0.0     0.2       0.4       0.6     0.8       1.0</a:t>
            </a:r>
            <a:endParaRPr kumimoji="1" lang="ja-JP" altLang="en-US" sz="600" dirty="0"/>
          </a:p>
        </p:txBody>
      </p:sp>
    </p:spTree>
    <p:extLst>
      <p:ext uri="{BB962C8B-B14F-4D97-AF65-F5344CB8AC3E}">
        <p14:creationId xmlns:p14="http://schemas.microsoft.com/office/powerpoint/2010/main" val="870654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200" b="1" dirty="0"/>
              <a:t>1. JRA-55 vs. JRA-3Q</a:t>
            </a:r>
            <a:endParaRPr kumimoji="1" lang="ja-JP" altLang="en-US" sz="3200" b="1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6E239A9-F22E-4384-2C23-BC45315309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2450" y="1419900"/>
            <a:ext cx="3120000" cy="468000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9ADC6F9-4445-4F5C-5375-A0D3F0CF63D1}"/>
              </a:ext>
            </a:extLst>
          </p:cNvPr>
          <p:cNvSpPr txBox="1"/>
          <p:nvPr/>
        </p:nvSpPr>
        <p:spPr>
          <a:xfrm>
            <a:off x="446123" y="1073999"/>
            <a:ext cx="2800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JRA-3Q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2037865-DA6C-243F-5E3A-C49E3D02D8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74186" y="1440938"/>
            <a:ext cx="3120000" cy="4680000"/>
          </a:xfrm>
          <a:prstGeom prst="rect">
            <a:avLst/>
          </a:prstGeom>
        </p:spPr>
      </p:pic>
      <p:sp>
        <p:nvSpPr>
          <p:cNvPr id="8" name="スライド番号プレースホルダー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3ABD3-77C6-4371-90FA-AB3665588B2F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1CEF125-ECD0-08D3-751A-2E0B77E92812}"/>
              </a:ext>
            </a:extLst>
          </p:cNvPr>
          <p:cNvSpPr txBox="1"/>
          <p:nvPr/>
        </p:nvSpPr>
        <p:spPr>
          <a:xfrm>
            <a:off x="813816" y="1584492"/>
            <a:ext cx="1188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200" dirty="0"/>
              <a:t>B01</a:t>
            </a:r>
            <a:endParaRPr kumimoji="1" lang="ja-JP" altLang="en-US" sz="12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A794C41-6448-F969-E063-E1D3CC69EB95}"/>
              </a:ext>
            </a:extLst>
          </p:cNvPr>
          <p:cNvSpPr txBox="1"/>
          <p:nvPr/>
        </p:nvSpPr>
        <p:spPr>
          <a:xfrm>
            <a:off x="2374392" y="1581444"/>
            <a:ext cx="1188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200" dirty="0"/>
              <a:t>B02</a:t>
            </a:r>
            <a:endParaRPr kumimoji="1" lang="ja-JP" altLang="en-US" sz="12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A4A7674-92C8-5858-D72F-C36F14B57A9A}"/>
              </a:ext>
            </a:extLst>
          </p:cNvPr>
          <p:cNvSpPr txBox="1"/>
          <p:nvPr/>
        </p:nvSpPr>
        <p:spPr>
          <a:xfrm>
            <a:off x="2380488" y="3132876"/>
            <a:ext cx="1188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200" dirty="0"/>
              <a:t>B04</a:t>
            </a:r>
            <a:endParaRPr kumimoji="1" lang="ja-JP" altLang="en-US" sz="12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6EB46CD-6086-C8B1-12B2-60C2428C25A7}"/>
              </a:ext>
            </a:extLst>
          </p:cNvPr>
          <p:cNvSpPr txBox="1"/>
          <p:nvPr/>
        </p:nvSpPr>
        <p:spPr>
          <a:xfrm>
            <a:off x="816864" y="3132876"/>
            <a:ext cx="1188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200" dirty="0"/>
              <a:t>B03</a:t>
            </a:r>
            <a:endParaRPr kumimoji="1" lang="ja-JP" altLang="en-US" sz="120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6CD42C0-758B-3100-DBD8-8E221399D932}"/>
              </a:ext>
            </a:extLst>
          </p:cNvPr>
          <p:cNvSpPr txBox="1"/>
          <p:nvPr/>
        </p:nvSpPr>
        <p:spPr>
          <a:xfrm>
            <a:off x="2371344" y="4696500"/>
            <a:ext cx="1188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200" dirty="0"/>
              <a:t>B06</a:t>
            </a:r>
            <a:endParaRPr kumimoji="1" lang="ja-JP" altLang="en-US" sz="120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8190D29-9682-A91F-F07C-2A585999911C}"/>
              </a:ext>
            </a:extLst>
          </p:cNvPr>
          <p:cNvSpPr txBox="1"/>
          <p:nvPr/>
        </p:nvSpPr>
        <p:spPr>
          <a:xfrm>
            <a:off x="816864" y="4696500"/>
            <a:ext cx="1188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200" dirty="0"/>
              <a:t>B05</a:t>
            </a:r>
            <a:endParaRPr kumimoji="1" lang="ja-JP" altLang="en-US" sz="12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3EDEF9B-4169-23EE-7EFE-F771C1761577}"/>
              </a:ext>
            </a:extLst>
          </p:cNvPr>
          <p:cNvSpPr txBox="1"/>
          <p:nvPr/>
        </p:nvSpPr>
        <p:spPr>
          <a:xfrm>
            <a:off x="4038600" y="1596684"/>
            <a:ext cx="1188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200" dirty="0"/>
              <a:t>B01</a:t>
            </a:r>
            <a:endParaRPr kumimoji="1" lang="ja-JP" altLang="en-US" sz="1200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B599446-30C1-3D0B-02C9-C7F3D5390217}"/>
              </a:ext>
            </a:extLst>
          </p:cNvPr>
          <p:cNvSpPr txBox="1"/>
          <p:nvPr/>
        </p:nvSpPr>
        <p:spPr>
          <a:xfrm>
            <a:off x="5593080" y="1596684"/>
            <a:ext cx="1188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200" dirty="0"/>
              <a:t>B02</a:t>
            </a:r>
            <a:endParaRPr kumimoji="1" lang="ja-JP" altLang="en-US" sz="1200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FD338C4-B5D4-C218-1655-6FDA004CEE73}"/>
              </a:ext>
            </a:extLst>
          </p:cNvPr>
          <p:cNvSpPr txBox="1"/>
          <p:nvPr/>
        </p:nvSpPr>
        <p:spPr>
          <a:xfrm>
            <a:off x="4029456" y="3160308"/>
            <a:ext cx="1188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200" dirty="0"/>
              <a:t>B03</a:t>
            </a:r>
            <a:endParaRPr kumimoji="1" lang="ja-JP" altLang="en-US" sz="1200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4695B30-2F69-86A5-E5CF-4678578A6E54}"/>
              </a:ext>
            </a:extLst>
          </p:cNvPr>
          <p:cNvSpPr txBox="1"/>
          <p:nvPr/>
        </p:nvSpPr>
        <p:spPr>
          <a:xfrm>
            <a:off x="5586399" y="3159470"/>
            <a:ext cx="1188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200" dirty="0"/>
              <a:t>B04</a:t>
            </a:r>
            <a:endParaRPr kumimoji="1" lang="ja-JP" altLang="en-US" sz="1200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AA5B089E-392A-BE26-E71D-EC7F7BA1D867}"/>
              </a:ext>
            </a:extLst>
          </p:cNvPr>
          <p:cNvSpPr txBox="1"/>
          <p:nvPr/>
        </p:nvSpPr>
        <p:spPr>
          <a:xfrm>
            <a:off x="4038600" y="4714788"/>
            <a:ext cx="1188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200" dirty="0"/>
              <a:t>B05</a:t>
            </a:r>
            <a:endParaRPr kumimoji="1" lang="ja-JP" altLang="en-US" sz="1200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09DAA1A8-30F9-DA75-43FC-74F7BBFE9FEC}"/>
              </a:ext>
            </a:extLst>
          </p:cNvPr>
          <p:cNvSpPr txBox="1"/>
          <p:nvPr/>
        </p:nvSpPr>
        <p:spPr>
          <a:xfrm>
            <a:off x="5593080" y="4714788"/>
            <a:ext cx="1188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200" dirty="0"/>
              <a:t>B06</a:t>
            </a:r>
            <a:endParaRPr kumimoji="1" lang="ja-JP" altLang="en-US" sz="1200" dirty="0"/>
          </a:p>
        </p:txBody>
      </p:sp>
      <p:sp>
        <p:nvSpPr>
          <p:cNvPr id="22" name="日付プレースホルダー 21">
            <a:extLst>
              <a:ext uri="{FF2B5EF4-FFF2-40B4-BE49-F238E27FC236}">
                <a16:creationId xmlns:a16="http://schemas.microsoft.com/office/drawing/2014/main" id="{C0DFEDB5-9DB6-AD5E-23E8-DD8260E61D5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altLang="ja-JP"/>
              <a:t>2 Mar 2023</a:t>
            </a:r>
            <a:endParaRPr lang="ja-JP" altLang="en-US" dirty="0"/>
          </a:p>
        </p:txBody>
      </p:sp>
      <p:sp>
        <p:nvSpPr>
          <p:cNvPr id="24" name="フッター プレースホルダー 23">
            <a:extLst>
              <a:ext uri="{FF2B5EF4-FFF2-40B4-BE49-F238E27FC236}">
                <a16:creationId xmlns:a16="http://schemas.microsoft.com/office/drawing/2014/main" id="{2EA58D67-6A74-1923-A523-BA0C088F934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ja-JP"/>
              <a:t>GSICS Annual Meeting in College Park, Maryland, USA </a:t>
            </a:r>
            <a:endParaRPr lang="ja-JP" altLang="en-US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E19BF76-3B9C-49F4-159E-96A4C8A777DE}"/>
              </a:ext>
            </a:extLst>
          </p:cNvPr>
          <p:cNvSpPr txBox="1"/>
          <p:nvPr/>
        </p:nvSpPr>
        <p:spPr>
          <a:xfrm>
            <a:off x="7000240" y="1581444"/>
            <a:ext cx="216372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Vertical:</a:t>
            </a:r>
          </a:p>
          <a:p>
            <a:r>
              <a:rPr kumimoji="1" lang="en-US" altLang="ja-JP" sz="1600" dirty="0"/>
              <a:t>Simulated reflectivity</a:t>
            </a:r>
          </a:p>
          <a:p>
            <a:r>
              <a:rPr kumimoji="1" lang="en-US" altLang="ja-JP" dirty="0"/>
              <a:t>Horizontal:</a:t>
            </a:r>
          </a:p>
          <a:p>
            <a:r>
              <a:rPr kumimoji="1" lang="en-US" altLang="ja-JP" sz="1600" dirty="0"/>
              <a:t>Observed reflectivity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B01: 0.47um</a:t>
            </a:r>
          </a:p>
          <a:p>
            <a:r>
              <a:rPr kumimoji="1" lang="en-US" altLang="ja-JP" dirty="0"/>
              <a:t>B02: 0.51um</a:t>
            </a:r>
          </a:p>
          <a:p>
            <a:r>
              <a:rPr kumimoji="1" lang="en-US" altLang="ja-JP" dirty="0"/>
              <a:t>B03: 0.64um</a:t>
            </a:r>
          </a:p>
          <a:p>
            <a:r>
              <a:rPr kumimoji="1" lang="en-US" altLang="ja-JP" dirty="0"/>
              <a:t>B04: 0.86um</a:t>
            </a:r>
          </a:p>
          <a:p>
            <a:r>
              <a:rPr kumimoji="1" lang="en-US" altLang="ja-JP" dirty="0"/>
              <a:t>B05: 1.6um</a:t>
            </a:r>
          </a:p>
          <a:p>
            <a:r>
              <a:rPr kumimoji="1" lang="en-US" altLang="ja-JP" dirty="0"/>
              <a:t>B06: 2.3um</a:t>
            </a:r>
          </a:p>
          <a:p>
            <a:endParaRPr kumimoji="1" lang="ja-JP" altLang="en-US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CC02E0C7-449C-CDD1-C38C-4B6B056C701C}"/>
              </a:ext>
            </a:extLst>
          </p:cNvPr>
          <p:cNvSpPr txBox="1"/>
          <p:nvPr/>
        </p:nvSpPr>
        <p:spPr>
          <a:xfrm>
            <a:off x="683814" y="2813975"/>
            <a:ext cx="1480652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dirty="0"/>
              <a:t>0.0     0.2       0.4       0.6     0.8       1.0</a:t>
            </a:r>
            <a:endParaRPr kumimoji="1" lang="ja-JP" altLang="en-US" sz="600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B4C0F95C-3EA8-2BA6-467D-2302C1C75225}"/>
              </a:ext>
            </a:extLst>
          </p:cNvPr>
          <p:cNvSpPr txBox="1"/>
          <p:nvPr/>
        </p:nvSpPr>
        <p:spPr>
          <a:xfrm rot="16200000">
            <a:off x="-70291" y="2067862"/>
            <a:ext cx="1480652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dirty="0"/>
              <a:t>0.0     0.2       0.4       0.6     0.8       1.0</a:t>
            </a:r>
            <a:endParaRPr kumimoji="1" lang="ja-JP" altLang="en-US" sz="600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B8BC907A-2072-B90C-C07E-5C591761FAEF}"/>
              </a:ext>
            </a:extLst>
          </p:cNvPr>
          <p:cNvSpPr txBox="1"/>
          <p:nvPr/>
        </p:nvSpPr>
        <p:spPr>
          <a:xfrm>
            <a:off x="2259891" y="2810119"/>
            <a:ext cx="1480652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dirty="0"/>
              <a:t>0.0     0.2       0.4       0.6     0.8       1.0</a:t>
            </a:r>
            <a:endParaRPr kumimoji="1" lang="ja-JP" altLang="en-US" sz="600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D6ECE838-842B-60EC-7AD0-AD4854CCE3F0}"/>
              </a:ext>
            </a:extLst>
          </p:cNvPr>
          <p:cNvSpPr txBox="1"/>
          <p:nvPr/>
        </p:nvSpPr>
        <p:spPr>
          <a:xfrm rot="16200000">
            <a:off x="1505786" y="2064006"/>
            <a:ext cx="1480652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dirty="0"/>
              <a:t>0.0     0.2       0.4       0.6     0.8       1.0</a:t>
            </a:r>
            <a:endParaRPr kumimoji="1" lang="ja-JP" altLang="en-US" sz="600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D44F49C8-2264-E39B-6CAA-40E92BABF3FA}"/>
              </a:ext>
            </a:extLst>
          </p:cNvPr>
          <p:cNvSpPr txBox="1"/>
          <p:nvPr/>
        </p:nvSpPr>
        <p:spPr>
          <a:xfrm>
            <a:off x="691531" y="4366907"/>
            <a:ext cx="1480652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dirty="0"/>
              <a:t>0.0     0.2       0.4       0.6     0.8       1.0</a:t>
            </a:r>
            <a:endParaRPr kumimoji="1" lang="ja-JP" altLang="en-US" sz="600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2866F92B-E830-38C7-AB7D-8C53AE49A711}"/>
              </a:ext>
            </a:extLst>
          </p:cNvPr>
          <p:cNvSpPr txBox="1"/>
          <p:nvPr/>
        </p:nvSpPr>
        <p:spPr>
          <a:xfrm rot="16200000">
            <a:off x="-62574" y="3620794"/>
            <a:ext cx="1480652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dirty="0"/>
              <a:t>0.0     0.2       0.4       0.6     0.8       1.0</a:t>
            </a:r>
            <a:endParaRPr kumimoji="1" lang="ja-JP" altLang="en-US" sz="600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99DFFE99-DEC2-4E52-7951-4797E2E2FE9E}"/>
              </a:ext>
            </a:extLst>
          </p:cNvPr>
          <p:cNvSpPr txBox="1"/>
          <p:nvPr/>
        </p:nvSpPr>
        <p:spPr>
          <a:xfrm>
            <a:off x="2259890" y="4372693"/>
            <a:ext cx="1480652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dirty="0"/>
              <a:t>0.0     0.2       0.4       0.6     0.8       1.0</a:t>
            </a:r>
            <a:endParaRPr kumimoji="1" lang="ja-JP" altLang="en-US" sz="600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01BFC6A6-51DF-B4E2-F43D-D842E9E3BA4D}"/>
              </a:ext>
            </a:extLst>
          </p:cNvPr>
          <p:cNvSpPr txBox="1"/>
          <p:nvPr/>
        </p:nvSpPr>
        <p:spPr>
          <a:xfrm rot="16200000">
            <a:off x="1505785" y="3626580"/>
            <a:ext cx="1480652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dirty="0"/>
              <a:t>0.0     0.2       0.4       0.6     0.8       1.0</a:t>
            </a:r>
            <a:endParaRPr kumimoji="1" lang="ja-JP" altLang="en-US" sz="600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F521AFDD-14A2-85A5-1258-6C8F16473ACA}"/>
              </a:ext>
            </a:extLst>
          </p:cNvPr>
          <p:cNvSpPr txBox="1"/>
          <p:nvPr/>
        </p:nvSpPr>
        <p:spPr>
          <a:xfrm>
            <a:off x="685745" y="5923681"/>
            <a:ext cx="1480652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dirty="0"/>
              <a:t>0.0     0.2       0.4       0.6     0.8       1.0</a:t>
            </a:r>
            <a:endParaRPr kumimoji="1" lang="ja-JP" altLang="en-US" sz="600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3011F889-0BA5-5283-005B-C0EA3BEB81F0}"/>
              </a:ext>
            </a:extLst>
          </p:cNvPr>
          <p:cNvSpPr txBox="1"/>
          <p:nvPr/>
        </p:nvSpPr>
        <p:spPr>
          <a:xfrm rot="16200000">
            <a:off x="-68360" y="5177568"/>
            <a:ext cx="1480652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dirty="0"/>
              <a:t>0.0     0.2       0.4       0.6     0.8       1.0</a:t>
            </a:r>
            <a:endParaRPr kumimoji="1" lang="ja-JP" altLang="en-US" sz="600" dirty="0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70A67386-B530-55BC-0659-85F08B3F7B18}"/>
              </a:ext>
            </a:extLst>
          </p:cNvPr>
          <p:cNvSpPr txBox="1"/>
          <p:nvPr/>
        </p:nvSpPr>
        <p:spPr>
          <a:xfrm>
            <a:off x="2254104" y="5929481"/>
            <a:ext cx="1480652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dirty="0"/>
              <a:t>0.0     0.2       0.4       0.6     0.8       1.0</a:t>
            </a:r>
            <a:endParaRPr kumimoji="1" lang="ja-JP" altLang="en-US" sz="6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5BE1DC8-114E-6B95-1BE9-6364ECD2C424}"/>
              </a:ext>
            </a:extLst>
          </p:cNvPr>
          <p:cNvSpPr txBox="1"/>
          <p:nvPr/>
        </p:nvSpPr>
        <p:spPr>
          <a:xfrm>
            <a:off x="810995" y="6019395"/>
            <a:ext cx="2486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Aqua/MODIS</a:t>
            </a:r>
            <a:endParaRPr kumimoji="1" lang="ja-JP" altLang="en-US" sz="1200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718130AF-8463-2645-68CB-A799403AEED2}"/>
              </a:ext>
            </a:extLst>
          </p:cNvPr>
          <p:cNvSpPr txBox="1"/>
          <p:nvPr/>
        </p:nvSpPr>
        <p:spPr>
          <a:xfrm rot="16200000">
            <a:off x="1499999" y="5183368"/>
            <a:ext cx="1480652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dirty="0"/>
              <a:t>0.0     0.2       0.4       0.6     0.8       1.0</a:t>
            </a:r>
            <a:endParaRPr kumimoji="1" lang="ja-JP" altLang="en-US" sz="600" dirty="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CF652C49-0F26-8901-4F25-DC0B3B018530}"/>
              </a:ext>
            </a:extLst>
          </p:cNvPr>
          <p:cNvSpPr txBox="1"/>
          <p:nvPr/>
        </p:nvSpPr>
        <p:spPr>
          <a:xfrm>
            <a:off x="3911392" y="2837597"/>
            <a:ext cx="1480652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dirty="0"/>
              <a:t>0.0     0.2       0.4       0.6     0.8       1.0</a:t>
            </a:r>
            <a:endParaRPr kumimoji="1" lang="ja-JP" altLang="en-US" sz="600" dirty="0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E700FC3A-B370-8B05-0387-DF0C727EA48A}"/>
              </a:ext>
            </a:extLst>
          </p:cNvPr>
          <p:cNvSpPr txBox="1"/>
          <p:nvPr/>
        </p:nvSpPr>
        <p:spPr>
          <a:xfrm rot="16200000">
            <a:off x="3157287" y="2091484"/>
            <a:ext cx="1480652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dirty="0"/>
              <a:t>0.0     0.2       0.4       0.6     0.8       1.0</a:t>
            </a:r>
            <a:endParaRPr kumimoji="1" lang="ja-JP" altLang="en-US" sz="600" dirty="0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DB0F7DF6-9418-31CF-C80A-F0548E520368}"/>
              </a:ext>
            </a:extLst>
          </p:cNvPr>
          <p:cNvSpPr txBox="1"/>
          <p:nvPr/>
        </p:nvSpPr>
        <p:spPr>
          <a:xfrm>
            <a:off x="5487469" y="2833741"/>
            <a:ext cx="1480652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dirty="0"/>
              <a:t>0.0     0.2       0.4       0.6     0.8       1.0</a:t>
            </a:r>
            <a:endParaRPr kumimoji="1" lang="ja-JP" altLang="en-US" sz="600" dirty="0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A8F11F61-A8AB-5242-3C5D-7A00F941B17D}"/>
              </a:ext>
            </a:extLst>
          </p:cNvPr>
          <p:cNvSpPr txBox="1"/>
          <p:nvPr/>
        </p:nvSpPr>
        <p:spPr>
          <a:xfrm rot="16200000">
            <a:off x="4733364" y="2087628"/>
            <a:ext cx="1480652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dirty="0"/>
              <a:t>0.0     0.2       0.4       0.6     0.8       1.0</a:t>
            </a:r>
            <a:endParaRPr kumimoji="1" lang="ja-JP" altLang="en-US" sz="600" dirty="0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D406759F-BB1D-BEC0-30E1-1585CFEA2BCB}"/>
              </a:ext>
            </a:extLst>
          </p:cNvPr>
          <p:cNvSpPr txBox="1"/>
          <p:nvPr/>
        </p:nvSpPr>
        <p:spPr>
          <a:xfrm>
            <a:off x="3919109" y="4390529"/>
            <a:ext cx="1480652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dirty="0"/>
              <a:t>0.0     0.2       0.4       0.6     0.8       1.0</a:t>
            </a:r>
            <a:endParaRPr kumimoji="1" lang="ja-JP" altLang="en-US" sz="600" dirty="0"/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339854D5-7496-06DA-1688-AC42FA41B21E}"/>
              </a:ext>
            </a:extLst>
          </p:cNvPr>
          <p:cNvSpPr txBox="1"/>
          <p:nvPr/>
        </p:nvSpPr>
        <p:spPr>
          <a:xfrm rot="16200000">
            <a:off x="3165004" y="3644416"/>
            <a:ext cx="1480652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dirty="0"/>
              <a:t>0.0     0.2       0.4       0.6     0.8       1.0</a:t>
            </a:r>
            <a:endParaRPr kumimoji="1" lang="ja-JP" altLang="en-US" sz="600" dirty="0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E5ECD058-666F-078A-774C-292937AE7EB9}"/>
              </a:ext>
            </a:extLst>
          </p:cNvPr>
          <p:cNvSpPr txBox="1"/>
          <p:nvPr/>
        </p:nvSpPr>
        <p:spPr>
          <a:xfrm>
            <a:off x="5487468" y="4396315"/>
            <a:ext cx="1480652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dirty="0"/>
              <a:t>0.0     0.2       0.4       0.6     0.8       1.0</a:t>
            </a:r>
            <a:endParaRPr kumimoji="1" lang="ja-JP" altLang="en-US" sz="600" dirty="0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0876F809-CE4C-D753-943E-C61E585D9FF5}"/>
              </a:ext>
            </a:extLst>
          </p:cNvPr>
          <p:cNvSpPr txBox="1"/>
          <p:nvPr/>
        </p:nvSpPr>
        <p:spPr>
          <a:xfrm rot="16200000">
            <a:off x="4733363" y="3650202"/>
            <a:ext cx="1480652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dirty="0"/>
              <a:t>0.0     0.2       0.4       0.6     0.8       1.0</a:t>
            </a:r>
            <a:endParaRPr kumimoji="1" lang="ja-JP" altLang="en-US" sz="600" dirty="0"/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5C5840C7-B858-12C4-825E-58202D9634D7}"/>
              </a:ext>
            </a:extLst>
          </p:cNvPr>
          <p:cNvSpPr txBox="1"/>
          <p:nvPr/>
        </p:nvSpPr>
        <p:spPr>
          <a:xfrm>
            <a:off x="3913323" y="5947303"/>
            <a:ext cx="1480652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dirty="0"/>
              <a:t>0.0     0.2       0.4       0.6     0.8       1.0</a:t>
            </a:r>
            <a:endParaRPr kumimoji="1" lang="ja-JP" altLang="en-US" sz="600" dirty="0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CF298653-CFD9-0513-F122-169114EDF583}"/>
              </a:ext>
            </a:extLst>
          </p:cNvPr>
          <p:cNvSpPr txBox="1"/>
          <p:nvPr/>
        </p:nvSpPr>
        <p:spPr>
          <a:xfrm rot="16200000">
            <a:off x="3159218" y="5201190"/>
            <a:ext cx="1480652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dirty="0"/>
              <a:t>0.0     0.2       0.4       0.6     0.8       1.0</a:t>
            </a:r>
            <a:endParaRPr kumimoji="1" lang="ja-JP" altLang="en-US" sz="6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C3EDC6A-AB67-C5BA-0DB9-931611BE1E9E}"/>
              </a:ext>
            </a:extLst>
          </p:cNvPr>
          <p:cNvSpPr txBox="1"/>
          <p:nvPr/>
        </p:nvSpPr>
        <p:spPr>
          <a:xfrm>
            <a:off x="4038764" y="6012101"/>
            <a:ext cx="2486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Terra/MODIS</a:t>
            </a:r>
            <a:endParaRPr kumimoji="1" lang="ja-JP" altLang="en-US" sz="1200" dirty="0"/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3E1A104B-09EE-ECB2-B0EA-0CC6585C861D}"/>
              </a:ext>
            </a:extLst>
          </p:cNvPr>
          <p:cNvSpPr txBox="1"/>
          <p:nvPr/>
        </p:nvSpPr>
        <p:spPr>
          <a:xfrm>
            <a:off x="5481682" y="5953103"/>
            <a:ext cx="1480652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dirty="0"/>
              <a:t>0.0     0.2       0.4       0.6     0.8       1.0</a:t>
            </a:r>
            <a:endParaRPr kumimoji="1" lang="ja-JP" altLang="en-US" sz="600" dirty="0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3BD5B4A2-2E0C-2885-8016-78659A11FBD5}"/>
              </a:ext>
            </a:extLst>
          </p:cNvPr>
          <p:cNvSpPr txBox="1"/>
          <p:nvPr/>
        </p:nvSpPr>
        <p:spPr>
          <a:xfrm rot="16200000">
            <a:off x="4727577" y="5206990"/>
            <a:ext cx="1480652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dirty="0"/>
              <a:t>0.0     0.2       0.4       0.6     0.8       1.0</a:t>
            </a:r>
            <a:endParaRPr kumimoji="1" lang="ja-JP" altLang="en-US" sz="600" dirty="0"/>
          </a:p>
        </p:txBody>
      </p:sp>
    </p:spTree>
    <p:extLst>
      <p:ext uri="{BB962C8B-B14F-4D97-AF65-F5344CB8AC3E}">
        <p14:creationId xmlns:p14="http://schemas.microsoft.com/office/powerpoint/2010/main" val="2545844436"/>
      </p:ext>
    </p:extLst>
  </p:cSld>
  <p:clrMapOvr>
    <a:masterClrMapping/>
  </p:clrMapOvr>
</p:sld>
</file>

<file path=ppt/theme/theme1.xml><?xml version="1.0" encoding="utf-8"?>
<a:theme xmlns:a="http://schemas.openxmlformats.org/drawingml/2006/main" name="20180312Gsic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2384</Words>
  <Application>Microsoft Office PowerPoint</Application>
  <PresentationFormat>画面に合わせる (4:3)</PresentationFormat>
  <Paragraphs>648</Paragraphs>
  <Slides>23</Slides>
  <Notes>16</Notes>
  <HiddenSlides>5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29" baseType="lpstr">
      <vt:lpstr>-apple-system</vt:lpstr>
      <vt:lpstr>游ゴシック</vt:lpstr>
      <vt:lpstr>Arial</vt:lpstr>
      <vt:lpstr>Verdana</vt:lpstr>
      <vt:lpstr>Wingdings</vt:lpstr>
      <vt:lpstr>20180312Gsics</vt:lpstr>
      <vt:lpstr>Impact analysis of change in input data on the AHI vicarious calibration </vt:lpstr>
      <vt:lpstr>Outline</vt:lpstr>
      <vt:lpstr>Himawari-8/9</vt:lpstr>
      <vt:lpstr>AHI VNIR vicarious calibration</vt:lpstr>
      <vt:lpstr>Input data update</vt:lpstr>
      <vt:lpstr>Japanese Reanalysis for Three Quarters of a Century (JRA-3Q)</vt:lpstr>
      <vt:lpstr>Impact analysis</vt:lpstr>
      <vt:lpstr>1. JRA-55 vs. JRA-3Q</vt:lpstr>
      <vt:lpstr>1. JRA-55 vs. JRA-3Q</vt:lpstr>
      <vt:lpstr>1. JRA-55 vs. JRA-3Q</vt:lpstr>
      <vt:lpstr>2. OMI vs. OMPS</vt:lpstr>
      <vt:lpstr>2. OMI vs. OMPS</vt:lpstr>
      <vt:lpstr>2. OMI vs. OMPS</vt:lpstr>
      <vt:lpstr>3. OMI,JRA-55 vs. OMPS,JRA-3Q</vt:lpstr>
      <vt:lpstr>3. OMI,JRA-55 vs. OMPS,JRA-3Q</vt:lpstr>
      <vt:lpstr>Summary and Future work</vt:lpstr>
      <vt:lpstr>PowerPoint プレゼンテーション</vt:lpstr>
      <vt:lpstr>Reference</vt:lpstr>
      <vt:lpstr>PowerPoint プレゼンテーション</vt:lpstr>
      <vt:lpstr>3. OMI,JRA-55 vs. OMPS,JRA-3Q Himawari-9</vt:lpstr>
      <vt:lpstr>3. OMI,JRA-55 vs. OMPS,JRA-3Q Himawari-9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lastModifiedBy/>
  <cp:revision>1</cp:revision>
  <dcterms:created xsi:type="dcterms:W3CDTF">2023-03-02T03:39:44Z</dcterms:created>
  <dcterms:modified xsi:type="dcterms:W3CDTF">2023-03-02T03:40:04Z</dcterms:modified>
</cp:coreProperties>
</file>