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0"/>
  </p:notesMasterIdLst>
  <p:sldIdLst>
    <p:sldId id="263" r:id="rId2"/>
    <p:sldId id="272" r:id="rId3"/>
    <p:sldId id="281" r:id="rId4"/>
    <p:sldId id="465" r:id="rId5"/>
    <p:sldId id="464" r:id="rId6"/>
    <p:sldId id="511" r:id="rId7"/>
    <p:sldId id="269" r:id="rId8"/>
    <p:sldId id="513" r:id="rId9"/>
    <p:sldId id="507" r:id="rId10"/>
    <p:sldId id="483" r:id="rId11"/>
    <p:sldId id="484" r:id="rId12"/>
    <p:sldId id="512" r:id="rId13"/>
    <p:sldId id="505" r:id="rId14"/>
    <p:sldId id="515" r:id="rId15"/>
    <p:sldId id="516" r:id="rId16"/>
    <p:sldId id="517" r:id="rId17"/>
    <p:sldId id="518" r:id="rId18"/>
    <p:sldId id="485" r:id="rId19"/>
    <p:sldId id="467" r:id="rId20"/>
    <p:sldId id="519" r:id="rId21"/>
    <p:sldId id="502" r:id="rId22"/>
    <p:sldId id="520" r:id="rId23"/>
    <p:sldId id="521" r:id="rId24"/>
    <p:sldId id="499" r:id="rId25"/>
    <p:sldId id="501" r:id="rId26"/>
    <p:sldId id="419" r:id="rId27"/>
    <p:sldId id="506" r:id="rId28"/>
    <p:sldId id="268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38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m528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B3"/>
    <a:srgbClr val="1D31EB"/>
    <a:srgbClr val="82C9F0"/>
    <a:srgbClr val="28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37" autoAdjust="0"/>
    <p:restoredTop sz="87149" autoAdjust="0"/>
  </p:normalViewPr>
  <p:slideViewPr>
    <p:cSldViewPr showGuides="1">
      <p:cViewPr varScale="1">
        <p:scale>
          <a:sx n="100" d="100"/>
          <a:sy n="100" d="100"/>
        </p:scale>
        <p:origin x="1110" y="78"/>
      </p:cViewPr>
      <p:guideLst>
        <p:guide orient="horz" pos="2175"/>
        <p:guide pos="38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FC3F7A-08D0-4ABE-970B-69F605AD84BB}" type="doc">
      <dgm:prSet loTypeId="urn:microsoft.com/office/officeart/2005/8/layout/hList1" loCatId="list" qsTypeId="urn:microsoft.com/office/officeart/2005/8/quickstyle/simple1#3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9F8ECF18-F9E4-4B37-9317-88622418B6B6}">
      <dgm:prSet phldrT="[文本]"/>
      <dgm:spPr/>
      <dgm:t>
        <a:bodyPr/>
        <a:lstStyle/>
        <a:p>
          <a:r>
            <a:rPr lang="en-US" altLang="zh-CN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Metop</a:t>
          </a:r>
          <a:r>
            <a:rPr lang="en-US" altLang="zh-CN" dirty="0">
              <a:latin typeface="Times New Roman" panose="02020603050405020304" pitchFamily="18" charset="0"/>
              <a:cs typeface="Times New Roman" panose="02020603050405020304" pitchFamily="18" charset="0"/>
            </a:rPr>
            <a:t> ASCAT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56FE5F-B1E1-43A7-9114-418C9E6DD044}" type="parTrans" cxnId="{4F099CB6-3546-46B6-997A-2324EE27AF13}">
      <dgm:prSet/>
      <dgm:spPr/>
      <dgm:t>
        <a:bodyPr/>
        <a:lstStyle/>
        <a:p>
          <a:endParaRPr lang="zh-CN" altLang="en-US"/>
        </a:p>
      </dgm:t>
    </dgm:pt>
    <dgm:pt modelId="{96D2B507-C592-4AEE-B07E-8880D863C3F7}" type="sibTrans" cxnId="{4F099CB6-3546-46B6-997A-2324EE27AF13}">
      <dgm:prSet/>
      <dgm:spPr/>
      <dgm:t>
        <a:bodyPr/>
        <a:lstStyle/>
        <a:p>
          <a:endParaRPr lang="zh-CN" altLang="en-US"/>
        </a:p>
      </dgm:t>
    </dgm:pt>
    <dgm:pt modelId="{5B6D4183-4F8A-4FF2-AE26-875525BBF359}">
      <dgm:prSet phldrT="[文本]"/>
      <dgm:spPr/>
      <dgm:t>
        <a:bodyPr/>
        <a:lstStyle/>
        <a:p>
          <a:r>
            <a:rPr lang="en-US" altLang="zh-CN" dirty="0">
              <a:latin typeface="Times New Roman" panose="02020603050405020304" pitchFamily="18" charset="0"/>
              <a:cs typeface="Times New Roman" panose="02020603050405020304" pitchFamily="18" charset="0"/>
            </a:rPr>
            <a:t>C band, VV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777B24-910D-4FD7-9DAE-17182BCDFF00}" type="parTrans" cxnId="{5DA176B1-0DEF-4D9B-964A-0C63F84191B4}">
      <dgm:prSet/>
      <dgm:spPr/>
      <dgm:t>
        <a:bodyPr/>
        <a:lstStyle/>
        <a:p>
          <a:endParaRPr lang="zh-CN" altLang="en-US"/>
        </a:p>
      </dgm:t>
    </dgm:pt>
    <dgm:pt modelId="{A4D9475D-A5B5-4117-906D-A9EDE9598D35}" type="sibTrans" cxnId="{5DA176B1-0DEF-4D9B-964A-0C63F84191B4}">
      <dgm:prSet/>
      <dgm:spPr/>
      <dgm:t>
        <a:bodyPr/>
        <a:lstStyle/>
        <a:p>
          <a:endParaRPr lang="zh-CN" altLang="en-US"/>
        </a:p>
      </dgm:t>
    </dgm:pt>
    <dgm:pt modelId="{C225F42D-C2D9-4E47-ACCA-14C5CE56AA40}">
      <dgm:prSet phldrT="[文本]"/>
      <dgm:spPr/>
      <dgm:t>
        <a:bodyPr/>
        <a:lstStyle/>
        <a:p>
          <a:r>
            <a:rPr lang="en-US" altLang="zh-CN" dirty="0">
              <a:latin typeface="Times New Roman" panose="02020603050405020304" pitchFamily="18" charset="0"/>
              <a:cs typeface="Times New Roman" panose="02020603050405020304" pitchFamily="18" charset="0"/>
            </a:rPr>
            <a:t>CFOSAT SCAT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1994F-C318-4802-B928-AB05C600BAE9}" type="parTrans" cxnId="{58794F6E-8FC6-42A4-A6DB-5B45643B504C}">
      <dgm:prSet/>
      <dgm:spPr/>
      <dgm:t>
        <a:bodyPr/>
        <a:lstStyle/>
        <a:p>
          <a:endParaRPr lang="zh-CN" altLang="en-US"/>
        </a:p>
      </dgm:t>
    </dgm:pt>
    <dgm:pt modelId="{98F58CA0-EAA8-49A6-96F8-B66548CD8BFD}" type="sibTrans" cxnId="{58794F6E-8FC6-42A4-A6DB-5B45643B504C}">
      <dgm:prSet/>
      <dgm:spPr/>
      <dgm:t>
        <a:bodyPr/>
        <a:lstStyle/>
        <a:p>
          <a:endParaRPr lang="zh-CN" altLang="en-US"/>
        </a:p>
      </dgm:t>
    </dgm:pt>
    <dgm:pt modelId="{ACDED433-0428-42F3-8609-83A97F0FE049}">
      <dgm:prSet phldrT="[文本]"/>
      <dgm:spPr/>
      <dgm:t>
        <a:bodyPr/>
        <a:lstStyle/>
        <a:p>
          <a:r>
            <a:rPr lang="en-US" altLang="zh-CN" dirty="0">
              <a:latin typeface="Times New Roman" panose="02020603050405020304" pitchFamily="18" charset="0"/>
              <a:cs typeface="Times New Roman" panose="02020603050405020304" pitchFamily="18" charset="0"/>
            </a:rPr>
            <a:t>Ku band, HH &amp; VV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36116E-745A-4510-8560-6DD5882D8557}" type="parTrans" cxnId="{13DD676C-59E1-4962-BDC5-578149083606}">
      <dgm:prSet/>
      <dgm:spPr/>
      <dgm:t>
        <a:bodyPr/>
        <a:lstStyle/>
        <a:p>
          <a:endParaRPr lang="zh-CN" altLang="en-US"/>
        </a:p>
      </dgm:t>
    </dgm:pt>
    <dgm:pt modelId="{3FBAF74E-8112-4F97-9CED-EE335A6382F5}" type="sibTrans" cxnId="{13DD676C-59E1-4962-BDC5-578149083606}">
      <dgm:prSet/>
      <dgm:spPr/>
      <dgm:t>
        <a:bodyPr/>
        <a:lstStyle/>
        <a:p>
          <a:endParaRPr lang="zh-CN" altLang="en-US"/>
        </a:p>
      </dgm:t>
    </dgm:pt>
    <dgm:pt modelId="{2939BAA6-6BCE-4B35-92B5-390706082DD0}">
      <dgm:prSet phldrT="[文本]"/>
      <dgm:spPr/>
      <dgm:t>
        <a:bodyPr/>
        <a:lstStyle/>
        <a:p>
          <a:r>
            <a:rPr lang="en-US" altLang="zh-CN" dirty="0">
              <a:latin typeface="Times New Roman" panose="02020603050405020304" pitchFamily="18" charset="0"/>
              <a:cs typeface="Times New Roman" panose="02020603050405020304" pitchFamily="18" charset="0"/>
            </a:rPr>
            <a:t>HY-2 SCAT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D650F-3711-4DC2-8EA1-480DC9022E87}" type="parTrans" cxnId="{87698178-EFE0-4190-868E-7A66C6161B0D}">
      <dgm:prSet/>
      <dgm:spPr/>
      <dgm:t>
        <a:bodyPr/>
        <a:lstStyle/>
        <a:p>
          <a:endParaRPr lang="zh-CN" altLang="en-US"/>
        </a:p>
      </dgm:t>
    </dgm:pt>
    <dgm:pt modelId="{7051CBE6-A42D-47DF-A0AA-AC5B498FE157}" type="sibTrans" cxnId="{87698178-EFE0-4190-868E-7A66C6161B0D}">
      <dgm:prSet/>
      <dgm:spPr/>
      <dgm:t>
        <a:bodyPr/>
        <a:lstStyle/>
        <a:p>
          <a:endParaRPr lang="zh-CN" altLang="en-US"/>
        </a:p>
      </dgm:t>
    </dgm:pt>
    <dgm:pt modelId="{B9DF3246-B808-4779-B2BA-236FD8B5BE78}">
      <dgm:prSet phldrT="[文本]"/>
      <dgm:spPr/>
      <dgm:t>
        <a:bodyPr/>
        <a:lstStyle/>
        <a:p>
          <a:r>
            <a:rPr lang="en-US" altLang="zh-CN" dirty="0">
              <a:latin typeface="Times New Roman" panose="02020603050405020304" pitchFamily="18" charset="0"/>
              <a:cs typeface="Times New Roman" panose="02020603050405020304" pitchFamily="18" charset="0"/>
            </a:rPr>
            <a:t>Ku band, HH &amp; VV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E2737-C9D8-4EB9-BB60-8886817E1E70}" type="parTrans" cxnId="{0DB55ABB-7AD7-43EF-B43E-DDA6A9542060}">
      <dgm:prSet/>
      <dgm:spPr/>
      <dgm:t>
        <a:bodyPr/>
        <a:lstStyle/>
        <a:p>
          <a:endParaRPr lang="zh-CN" altLang="en-US"/>
        </a:p>
      </dgm:t>
    </dgm:pt>
    <dgm:pt modelId="{D8BFE618-8588-42F5-8D58-25229A414902}" type="sibTrans" cxnId="{0DB55ABB-7AD7-43EF-B43E-DDA6A9542060}">
      <dgm:prSet/>
      <dgm:spPr/>
      <dgm:t>
        <a:bodyPr/>
        <a:lstStyle/>
        <a:p>
          <a:endParaRPr lang="zh-CN" altLang="en-US"/>
        </a:p>
      </dgm:t>
    </dgm:pt>
    <dgm:pt modelId="{C52679DD-6A98-475C-9131-2E65143A919C}" type="pres">
      <dgm:prSet presAssocID="{CCFC3F7A-08D0-4ABE-970B-69F605AD84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303C81B-9FD3-41FB-BD81-547D54314E44}" type="pres">
      <dgm:prSet presAssocID="{9F8ECF18-F9E4-4B37-9317-88622418B6B6}" presName="composite" presStyleCnt="0"/>
      <dgm:spPr/>
    </dgm:pt>
    <dgm:pt modelId="{97F13912-0EB0-4E06-95F6-E9054DA79B6C}" type="pres">
      <dgm:prSet presAssocID="{9F8ECF18-F9E4-4B37-9317-88622418B6B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A5546F-66CF-4267-830B-E6A760516586}" type="pres">
      <dgm:prSet presAssocID="{9F8ECF18-F9E4-4B37-9317-88622418B6B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AA830C0-4AE8-4A10-BE68-1EA0B75F243B}" type="pres">
      <dgm:prSet presAssocID="{96D2B507-C592-4AEE-B07E-8880D863C3F7}" presName="space" presStyleCnt="0"/>
      <dgm:spPr/>
    </dgm:pt>
    <dgm:pt modelId="{DDC8395B-EFB8-4864-B204-A71CC2E1C34F}" type="pres">
      <dgm:prSet presAssocID="{C225F42D-C2D9-4E47-ACCA-14C5CE56AA40}" presName="composite" presStyleCnt="0"/>
      <dgm:spPr/>
    </dgm:pt>
    <dgm:pt modelId="{202F82BB-74E3-4DCC-80DA-BD8536A5ABC5}" type="pres">
      <dgm:prSet presAssocID="{C225F42D-C2D9-4E47-ACCA-14C5CE56AA4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7E1574-F30D-48BD-8C0B-5D47318B33AD}" type="pres">
      <dgm:prSet presAssocID="{C225F42D-C2D9-4E47-ACCA-14C5CE56AA4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3259AD-5DCA-48F6-A120-6966FF84F95A}" type="pres">
      <dgm:prSet presAssocID="{98F58CA0-EAA8-49A6-96F8-B66548CD8BFD}" presName="space" presStyleCnt="0"/>
      <dgm:spPr/>
    </dgm:pt>
    <dgm:pt modelId="{BA90BB97-37DE-47FE-963A-F89A3FBB34BA}" type="pres">
      <dgm:prSet presAssocID="{2939BAA6-6BCE-4B35-92B5-390706082DD0}" presName="composite" presStyleCnt="0"/>
      <dgm:spPr/>
    </dgm:pt>
    <dgm:pt modelId="{176A08ED-2D55-4167-A665-3F20242F1D58}" type="pres">
      <dgm:prSet presAssocID="{2939BAA6-6BCE-4B35-92B5-390706082DD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F946018-482A-4586-9BFC-FCB91703B482}" type="pres">
      <dgm:prSet presAssocID="{2939BAA6-6BCE-4B35-92B5-390706082DD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FAE0EC0-0E41-481D-9769-DF34DED56684}" type="presOf" srcId="{C225F42D-C2D9-4E47-ACCA-14C5CE56AA40}" destId="{202F82BB-74E3-4DCC-80DA-BD8536A5ABC5}" srcOrd="0" destOrd="0" presId="urn:microsoft.com/office/officeart/2005/8/layout/hList1"/>
    <dgm:cxn modelId="{0DB55ABB-7AD7-43EF-B43E-DDA6A9542060}" srcId="{2939BAA6-6BCE-4B35-92B5-390706082DD0}" destId="{B9DF3246-B808-4779-B2BA-236FD8B5BE78}" srcOrd="0" destOrd="0" parTransId="{DD3E2737-C9D8-4EB9-BB60-8886817E1E70}" sibTransId="{D8BFE618-8588-42F5-8D58-25229A414902}"/>
    <dgm:cxn modelId="{4F099CB6-3546-46B6-997A-2324EE27AF13}" srcId="{CCFC3F7A-08D0-4ABE-970B-69F605AD84BB}" destId="{9F8ECF18-F9E4-4B37-9317-88622418B6B6}" srcOrd="0" destOrd="0" parTransId="{7256FE5F-B1E1-43A7-9114-418C9E6DD044}" sibTransId="{96D2B507-C592-4AEE-B07E-8880D863C3F7}"/>
    <dgm:cxn modelId="{58794F6E-8FC6-42A4-A6DB-5B45643B504C}" srcId="{CCFC3F7A-08D0-4ABE-970B-69F605AD84BB}" destId="{C225F42D-C2D9-4E47-ACCA-14C5CE56AA40}" srcOrd="1" destOrd="0" parTransId="{5A81994F-C318-4802-B928-AB05C600BAE9}" sibTransId="{98F58CA0-EAA8-49A6-96F8-B66548CD8BFD}"/>
    <dgm:cxn modelId="{A29E8A4A-34C5-4D80-9725-C179FDE1E832}" type="presOf" srcId="{2939BAA6-6BCE-4B35-92B5-390706082DD0}" destId="{176A08ED-2D55-4167-A665-3F20242F1D58}" srcOrd="0" destOrd="0" presId="urn:microsoft.com/office/officeart/2005/8/layout/hList1"/>
    <dgm:cxn modelId="{5DA176B1-0DEF-4D9B-964A-0C63F84191B4}" srcId="{9F8ECF18-F9E4-4B37-9317-88622418B6B6}" destId="{5B6D4183-4F8A-4FF2-AE26-875525BBF359}" srcOrd="0" destOrd="0" parTransId="{BE777B24-910D-4FD7-9DAE-17182BCDFF00}" sibTransId="{A4D9475D-A5B5-4117-906D-A9EDE9598D35}"/>
    <dgm:cxn modelId="{54F6981D-E561-4BB3-8DC5-1BFD9B3AA842}" type="presOf" srcId="{9F8ECF18-F9E4-4B37-9317-88622418B6B6}" destId="{97F13912-0EB0-4E06-95F6-E9054DA79B6C}" srcOrd="0" destOrd="0" presId="urn:microsoft.com/office/officeart/2005/8/layout/hList1"/>
    <dgm:cxn modelId="{D206CF68-134C-40F4-B60F-2233929E0BDE}" type="presOf" srcId="{CCFC3F7A-08D0-4ABE-970B-69F605AD84BB}" destId="{C52679DD-6A98-475C-9131-2E65143A919C}" srcOrd="0" destOrd="0" presId="urn:microsoft.com/office/officeart/2005/8/layout/hList1"/>
    <dgm:cxn modelId="{6F2DF613-A201-4F70-8DDC-4D2393575791}" type="presOf" srcId="{5B6D4183-4F8A-4FF2-AE26-875525BBF359}" destId="{39A5546F-66CF-4267-830B-E6A760516586}" srcOrd="0" destOrd="0" presId="urn:microsoft.com/office/officeart/2005/8/layout/hList1"/>
    <dgm:cxn modelId="{3E0521B7-5331-40E3-BEDF-BE2C0DB67811}" type="presOf" srcId="{B9DF3246-B808-4779-B2BA-236FD8B5BE78}" destId="{1F946018-482A-4586-9BFC-FCB91703B482}" srcOrd="0" destOrd="0" presId="urn:microsoft.com/office/officeart/2005/8/layout/hList1"/>
    <dgm:cxn modelId="{66F2DD16-D19C-406F-8D44-11D62D494080}" type="presOf" srcId="{ACDED433-0428-42F3-8609-83A97F0FE049}" destId="{2F7E1574-F30D-48BD-8C0B-5D47318B33AD}" srcOrd="0" destOrd="0" presId="urn:microsoft.com/office/officeart/2005/8/layout/hList1"/>
    <dgm:cxn modelId="{87698178-EFE0-4190-868E-7A66C6161B0D}" srcId="{CCFC3F7A-08D0-4ABE-970B-69F605AD84BB}" destId="{2939BAA6-6BCE-4B35-92B5-390706082DD0}" srcOrd="2" destOrd="0" parTransId="{DDED650F-3711-4DC2-8EA1-480DC9022E87}" sibTransId="{7051CBE6-A42D-47DF-A0AA-AC5B498FE157}"/>
    <dgm:cxn modelId="{13DD676C-59E1-4962-BDC5-578149083606}" srcId="{C225F42D-C2D9-4E47-ACCA-14C5CE56AA40}" destId="{ACDED433-0428-42F3-8609-83A97F0FE049}" srcOrd="0" destOrd="0" parTransId="{C036116E-745A-4510-8560-6DD5882D8557}" sibTransId="{3FBAF74E-8112-4F97-9CED-EE335A6382F5}"/>
    <dgm:cxn modelId="{777C0640-8567-4360-8FF7-D25E9A4CD2DE}" type="presParOf" srcId="{C52679DD-6A98-475C-9131-2E65143A919C}" destId="{2303C81B-9FD3-41FB-BD81-547D54314E44}" srcOrd="0" destOrd="0" presId="urn:microsoft.com/office/officeart/2005/8/layout/hList1"/>
    <dgm:cxn modelId="{9FD64504-B724-4EAA-9AEC-4F2447E4E996}" type="presParOf" srcId="{2303C81B-9FD3-41FB-BD81-547D54314E44}" destId="{97F13912-0EB0-4E06-95F6-E9054DA79B6C}" srcOrd="0" destOrd="0" presId="urn:microsoft.com/office/officeart/2005/8/layout/hList1"/>
    <dgm:cxn modelId="{EB1802AA-66C8-4722-B0E3-3CBF794C0C5A}" type="presParOf" srcId="{2303C81B-9FD3-41FB-BD81-547D54314E44}" destId="{39A5546F-66CF-4267-830B-E6A760516586}" srcOrd="1" destOrd="0" presId="urn:microsoft.com/office/officeart/2005/8/layout/hList1"/>
    <dgm:cxn modelId="{9DE19BBD-38EE-4365-8C4C-1BB76ED1BBCA}" type="presParOf" srcId="{C52679DD-6A98-475C-9131-2E65143A919C}" destId="{9AA830C0-4AE8-4A10-BE68-1EA0B75F243B}" srcOrd="1" destOrd="0" presId="urn:microsoft.com/office/officeart/2005/8/layout/hList1"/>
    <dgm:cxn modelId="{2F03AB28-F4DD-4521-AAAD-406CB29D4104}" type="presParOf" srcId="{C52679DD-6A98-475C-9131-2E65143A919C}" destId="{DDC8395B-EFB8-4864-B204-A71CC2E1C34F}" srcOrd="2" destOrd="0" presId="urn:microsoft.com/office/officeart/2005/8/layout/hList1"/>
    <dgm:cxn modelId="{1EE9A681-1AA7-46EF-AEC5-E0ED134FF0AF}" type="presParOf" srcId="{DDC8395B-EFB8-4864-B204-A71CC2E1C34F}" destId="{202F82BB-74E3-4DCC-80DA-BD8536A5ABC5}" srcOrd="0" destOrd="0" presId="urn:microsoft.com/office/officeart/2005/8/layout/hList1"/>
    <dgm:cxn modelId="{83B479FE-5C4A-4EFF-846A-E2990121A72E}" type="presParOf" srcId="{DDC8395B-EFB8-4864-B204-A71CC2E1C34F}" destId="{2F7E1574-F30D-48BD-8C0B-5D47318B33AD}" srcOrd="1" destOrd="0" presId="urn:microsoft.com/office/officeart/2005/8/layout/hList1"/>
    <dgm:cxn modelId="{C8C2F49F-C439-43FB-9B38-0FE6FA77843F}" type="presParOf" srcId="{C52679DD-6A98-475C-9131-2E65143A919C}" destId="{2A3259AD-5DCA-48F6-A120-6966FF84F95A}" srcOrd="3" destOrd="0" presId="urn:microsoft.com/office/officeart/2005/8/layout/hList1"/>
    <dgm:cxn modelId="{427A112F-595C-4D00-88CD-C3B5E247DB74}" type="presParOf" srcId="{C52679DD-6A98-475C-9131-2E65143A919C}" destId="{BA90BB97-37DE-47FE-963A-F89A3FBB34BA}" srcOrd="4" destOrd="0" presId="urn:microsoft.com/office/officeart/2005/8/layout/hList1"/>
    <dgm:cxn modelId="{AA895686-CED0-4D67-8C8A-0A5BD8C1F538}" type="presParOf" srcId="{BA90BB97-37DE-47FE-963A-F89A3FBB34BA}" destId="{176A08ED-2D55-4167-A665-3F20242F1D58}" srcOrd="0" destOrd="0" presId="urn:microsoft.com/office/officeart/2005/8/layout/hList1"/>
    <dgm:cxn modelId="{9613788B-F6F1-466A-8387-DA83D35311C0}" type="presParOf" srcId="{BA90BB97-37DE-47FE-963A-F89A3FBB34BA}" destId="{1F946018-482A-4586-9BFC-FCB91703B4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13912-0EB0-4E06-95F6-E9054DA79B6C}">
      <dsp:nvSpPr>
        <dsp:cNvPr id="0" name=""/>
        <dsp:cNvSpPr/>
      </dsp:nvSpPr>
      <dsp:spPr bwMode="white">
        <a:xfrm>
          <a:off x="1905" y="1207999"/>
          <a:ext cx="1857374" cy="725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Metop</a:t>
          </a:r>
          <a:r>
            <a:rPr lang="en-US" altLang="zh-CN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ASCAT</a:t>
          </a:r>
          <a:endParaRPr lang="zh-CN" alt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5" y="1207999"/>
        <a:ext cx="1857374" cy="725681"/>
      </dsp:txXfrm>
    </dsp:sp>
    <dsp:sp modelId="{39A5546F-66CF-4267-830B-E6A760516586}">
      <dsp:nvSpPr>
        <dsp:cNvPr id="0" name=""/>
        <dsp:cNvSpPr/>
      </dsp:nvSpPr>
      <dsp:spPr bwMode="white">
        <a:xfrm>
          <a:off x="1905" y="1933680"/>
          <a:ext cx="1857374" cy="92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 band, VV</a:t>
          </a:r>
          <a:endParaRPr lang="zh-CN" alt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5" y="1933680"/>
        <a:ext cx="1857374" cy="922320"/>
      </dsp:txXfrm>
    </dsp:sp>
    <dsp:sp modelId="{202F82BB-74E3-4DCC-80DA-BD8536A5ABC5}">
      <dsp:nvSpPr>
        <dsp:cNvPr id="0" name=""/>
        <dsp:cNvSpPr/>
      </dsp:nvSpPr>
      <dsp:spPr bwMode="white">
        <a:xfrm>
          <a:off x="2119312" y="1207999"/>
          <a:ext cx="1857374" cy="725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CFOSAT SCAT</a:t>
          </a:r>
          <a:endParaRPr lang="zh-CN" alt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19312" y="1207999"/>
        <a:ext cx="1857374" cy="725681"/>
      </dsp:txXfrm>
    </dsp:sp>
    <dsp:sp modelId="{2F7E1574-F30D-48BD-8C0B-5D47318B33AD}">
      <dsp:nvSpPr>
        <dsp:cNvPr id="0" name=""/>
        <dsp:cNvSpPr/>
      </dsp:nvSpPr>
      <dsp:spPr bwMode="white">
        <a:xfrm>
          <a:off x="2119312" y="1933680"/>
          <a:ext cx="1857374" cy="92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Ku band, HH &amp; VV</a:t>
          </a:r>
          <a:endParaRPr lang="zh-CN" alt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19312" y="1933680"/>
        <a:ext cx="1857374" cy="922320"/>
      </dsp:txXfrm>
    </dsp:sp>
    <dsp:sp modelId="{176A08ED-2D55-4167-A665-3F20242F1D58}">
      <dsp:nvSpPr>
        <dsp:cNvPr id="0" name=""/>
        <dsp:cNvSpPr/>
      </dsp:nvSpPr>
      <dsp:spPr bwMode="white">
        <a:xfrm>
          <a:off x="4236719" y="1207999"/>
          <a:ext cx="1857374" cy="725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HY-2 SCAT</a:t>
          </a:r>
          <a:endParaRPr lang="zh-CN" alt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6719" y="1207999"/>
        <a:ext cx="1857374" cy="725681"/>
      </dsp:txXfrm>
    </dsp:sp>
    <dsp:sp modelId="{1F946018-482A-4586-9BFC-FCB91703B482}">
      <dsp:nvSpPr>
        <dsp:cNvPr id="0" name=""/>
        <dsp:cNvSpPr/>
      </dsp:nvSpPr>
      <dsp:spPr bwMode="white">
        <a:xfrm>
          <a:off x="4236719" y="1933680"/>
          <a:ext cx="1857374" cy="92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Ku band, HH &amp; VV</a:t>
          </a:r>
          <a:endParaRPr lang="zh-CN" alt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6719" y="1933680"/>
        <a:ext cx="1857374" cy="922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22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/>
              <a:t>海洋定标随入射角的变化图，可以更加清晰的看出定标偏差随角度的变化，后续可以进行角度修正；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kern="1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基于海洋定标评估辐射定标精度结果</a:t>
            </a:r>
            <a:endParaRPr lang="en-US" altLang="zh-CN" kern="1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Marine calibration test results of L1 data in October 2022, the accuracy of C H calibration is -1.90dB, C V calibration is -0.60dB, Ku H calibration is -0.17dB, and Ku V calibration is 0.18dB. See Figure 2.6-2~2.6-5 and Table 2.6-1 for details.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solidFill>
                  <a:srgbClr val="FF0000"/>
                </a:solidFill>
              </a:rPr>
              <a:t>下图为</a:t>
            </a:r>
            <a:r>
              <a:rPr lang="en-US" altLang="zh-CN">
                <a:solidFill>
                  <a:srgbClr val="FF0000"/>
                </a:solidFill>
              </a:rPr>
              <a:t>FY-3E WindRAD vs. CFOSAT SCAT</a:t>
            </a:r>
            <a:r>
              <a:rPr lang="zh-CN" altLang="en-US">
                <a:solidFill>
                  <a:srgbClr val="FF0000"/>
                </a:solidFill>
              </a:rPr>
              <a:t>的</a:t>
            </a:r>
            <a:r>
              <a:rPr lang="en-US" altLang="zh-CN">
                <a:solidFill>
                  <a:srgbClr val="FF0000"/>
                </a:solidFill>
              </a:rPr>
              <a:t>SNO</a:t>
            </a:r>
            <a:r>
              <a:rPr lang="zh-CN" altLang="en-US">
                <a:solidFill>
                  <a:srgbClr val="FF0000"/>
                </a:solidFill>
              </a:rPr>
              <a:t>偏差的空间分布图，相关性分析图以及时间序列图，匹配点数为</a:t>
            </a:r>
            <a:r>
              <a:rPr lang="en-US" altLang="zh-CN">
                <a:solidFill>
                  <a:srgbClr val="FF0000"/>
                </a:solidFill>
              </a:rPr>
              <a:t>96182</a:t>
            </a:r>
            <a:r>
              <a:rPr lang="zh-CN" altLang="en-US">
                <a:solidFill>
                  <a:srgbClr val="FF0000"/>
                </a:solidFill>
              </a:rPr>
              <a:t>个，匹配点分布在两级</a:t>
            </a:r>
            <a:endParaRPr lang="en-US" altLang="zh-CN">
              <a:solidFill>
                <a:srgbClr val="FF0000"/>
              </a:solidFill>
            </a:endParaRPr>
          </a:p>
          <a:p>
            <a:pPr lvl="0"/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zh-CN" altLang="en-US" sz="1200">
                <a:solidFill>
                  <a:schemeClr val="accent1"/>
                </a:solidFill>
              </a:rPr>
              <a:t>与国际同类仪器相比，后向散射系数的分布特征基本一致</a:t>
            </a:r>
            <a:endParaRPr lang="en-US" altLang="zh-CN" sz="1200">
              <a:solidFill>
                <a:schemeClr val="accent1"/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近期将进行业务变更，变更后继续开展</a:t>
            </a:r>
            <a:r>
              <a:rPr lang="en-US" altLang="zh-C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SNO</a:t>
            </a:r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工作，分析新数据的结果</a:t>
            </a:r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backscattering coefficient correction was added to C V &amp; Ku H/V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2021.09    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减点进行二次定位及重采样，以提高时效性；</a:t>
            </a:r>
            <a:endParaRPr lang="en-US" altLang="zh-CN" sz="2000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2021.10     L1B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切片求平均，以提高信号质量；</a:t>
            </a:r>
            <a:endParaRPr lang="en-US" altLang="zh-CN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2021.11        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改进质检方法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：修改方位角角度差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时间间隔参数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添加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OBC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更新，添加返无测量模式包的返回码，添加容错；</a:t>
            </a:r>
            <a:endParaRPr lang="en-US" altLang="zh-CN" sz="2000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2022.01       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后向散射计算时增加用观测点的仪器天顶角阈值过滤，因为大入射角的数据质量较差，增加入射角阈值约束，提高数据质量；</a:t>
            </a:r>
            <a:endParaRPr lang="en-US" altLang="zh-CN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2022.04    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增加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 V&amp; Ku H/V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后向散射系数校正，用雨林区域的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ASCAT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C&amp;V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）数据和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CFOSAT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Ku&amp;H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/V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）数据校正，所有没有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 H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；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 rotation speed: stable, around 34.4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 (0.6rad/s).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calibration value: relatively stable on the whole, for both C band and Ku band.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of key components: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operating temperature of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receiver, microwave front end, etc.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particle event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indicates that the internal calibration value is abnormal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indicates that the noise measurement value is abnormal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indicates that the sea surface measurement gain value is abnormal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0"/>
            <a:endParaRPr lang="en-US" altLang="zh-CN" b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内定标</a:t>
            </a:r>
            <a:r>
              <a:rPr lang="en-US" altLang="zh-C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内定标回路用于实时监测仪器内部特性，纠正发射机和接收机的内部影响。</a:t>
            </a:r>
            <a:endParaRPr lang="en-US" altLang="zh-CN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外定标 </a:t>
            </a:r>
            <a:r>
              <a:rPr lang="en-US" altLang="zh-C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采用主动雷达校准器进行绝对校准。</a:t>
            </a:r>
            <a:endParaRPr lang="en-US" altLang="zh-CN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L1</a:t>
            </a:r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产品验证：利用自然分布目标的长期观测数据和类似仪器的数据对</a:t>
            </a:r>
            <a:r>
              <a:rPr lang="en-US" altLang="zh-C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L1</a:t>
            </a:r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结果进行评价。（重点）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采用地球物理模式函数（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NSCAT-4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CMOD7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）进行海洋定标分析时，观测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sigma0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与仿真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sigma0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的偏差随着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时间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的变化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图；</a:t>
            </a: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问的话，</a:t>
            </a:r>
            <a:r>
              <a:rPr lang="en-US" altLang="zh-CN"/>
              <a:t>C HH</a:t>
            </a:r>
            <a:r>
              <a:rPr lang="zh-CN" altLang="en-US"/>
              <a:t>偏大是和函数有关系，正在更新；分析图可以看出，偏差整体的变化比较平稳，不同入射角偏差不一样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对比上图可以看到，</a:t>
            </a:r>
            <a:r>
              <a:rPr lang="en-US" altLang="zh-CN"/>
              <a:t>Ku</a:t>
            </a:r>
            <a:r>
              <a:rPr lang="zh-CN" altLang="en-US"/>
              <a:t>波段的偏差比</a:t>
            </a:r>
            <a:r>
              <a:rPr lang="en-US" altLang="zh-CN"/>
              <a:t>C</a:t>
            </a:r>
            <a:r>
              <a:rPr lang="zh-CN" altLang="en-US"/>
              <a:t>波段的小；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海洋定标随入射角的变化图，可以更加清晰的看出定标偏差随角度的变化，后续可以进行角度修正；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PT模板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810"/>
            <a:ext cx="12192000" cy="6858000"/>
          </a:xfrm>
          <a:prstGeom prst="rect">
            <a:avLst/>
          </a:prstGeom>
        </p:spPr>
      </p:pic>
      <p:sp>
        <p:nvSpPr>
          <p:cNvPr id="4" name="标题占位符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5595" y="2493010"/>
            <a:ext cx="4721860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8" name="图片 7" descr="PPT模板_0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12085" y="332740"/>
            <a:ext cx="1957705" cy="469265"/>
          </a:xfrm>
          <a:prstGeom prst="rect">
            <a:avLst/>
          </a:prstGeom>
        </p:spPr>
      </p:pic>
      <p:pic>
        <p:nvPicPr>
          <p:cNvPr id="9" name="图片 8" descr="PPT模板_0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7670" y="332740"/>
            <a:ext cx="2032635" cy="4692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模板3_0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1570" y="0"/>
            <a:ext cx="47117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quarter" idx="14" hasCustomPrompt="1"/>
          </p:nvPr>
        </p:nvSpPr>
        <p:spPr>
          <a:xfrm>
            <a:off x="696000" y="1210198"/>
            <a:ext cx="8640000" cy="504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buNone/>
              <a:defRPr sz="1400"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marL="107950" indent="0">
              <a:lnSpc>
                <a:spcPct val="150000"/>
              </a:lnSpc>
              <a:spcBef>
                <a:spcPts val="0"/>
              </a:spcBef>
              <a:buNone/>
              <a:defRPr sz="1400"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10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696000" y="525339"/>
            <a:ext cx="10800000" cy="47710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zh-CN" alt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0" y="553429"/>
            <a:ext cx="497840" cy="37846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416000" y="1210198"/>
            <a:ext cx="1080000" cy="1080000"/>
          </a:xfrm>
          <a:custGeom>
            <a:avLst/>
            <a:gdLst>
              <a:gd name="connsiteX0" fmla="*/ 6964467 w 10154041"/>
              <a:gd name="connsiteY0" fmla="*/ 4384223 h 10341583"/>
              <a:gd name="connsiteX1" fmla="*/ 7001716 w 10154041"/>
              <a:gd name="connsiteY1" fmla="*/ 4399651 h 10341583"/>
              <a:gd name="connsiteX2" fmla="*/ 7001717 w 10154041"/>
              <a:gd name="connsiteY2" fmla="*/ 4474148 h 10341583"/>
              <a:gd name="connsiteX3" fmla="*/ 6937540 w 10154041"/>
              <a:gd name="connsiteY3" fmla="*/ 4538324 h 10341583"/>
              <a:gd name="connsiteX4" fmla="*/ 6939508 w 10154041"/>
              <a:gd name="connsiteY4" fmla="*/ 4538706 h 10341583"/>
              <a:gd name="connsiteX5" fmla="*/ 6991405 w 10154041"/>
              <a:gd name="connsiteY5" fmla="*/ 4573169 h 10341583"/>
              <a:gd name="connsiteX6" fmla="*/ 7025868 w 10154041"/>
              <a:gd name="connsiteY6" fmla="*/ 4625068 h 10341583"/>
              <a:gd name="connsiteX7" fmla="*/ 6991405 w 10154041"/>
              <a:gd name="connsiteY7" fmla="*/ 4795040 h 10341583"/>
              <a:gd name="connsiteX8" fmla="*/ 5945471 w 10154041"/>
              <a:gd name="connsiteY8" fmla="*/ 5840973 h 10341583"/>
              <a:gd name="connsiteX9" fmla="*/ 5723602 w 10154041"/>
              <a:gd name="connsiteY9" fmla="*/ 5840973 h 10341583"/>
              <a:gd name="connsiteX10" fmla="*/ 5723601 w 10154041"/>
              <a:gd name="connsiteY10" fmla="*/ 5840972 h 10341583"/>
              <a:gd name="connsiteX11" fmla="*/ 5689138 w 10154041"/>
              <a:gd name="connsiteY11" fmla="*/ 5789073 h 10341583"/>
              <a:gd name="connsiteX12" fmla="*/ 5688755 w 10154041"/>
              <a:gd name="connsiteY12" fmla="*/ 5787108 h 10341583"/>
              <a:gd name="connsiteX13" fmla="*/ 4394814 w 10154041"/>
              <a:gd name="connsiteY13" fmla="*/ 7081051 h 10341583"/>
              <a:gd name="connsiteX14" fmla="*/ 4320316 w 10154041"/>
              <a:gd name="connsiteY14" fmla="*/ 7081051 h 10341583"/>
              <a:gd name="connsiteX15" fmla="*/ 4320316 w 10154041"/>
              <a:gd name="connsiteY15" fmla="*/ 7006555 h 10341583"/>
              <a:gd name="connsiteX16" fmla="*/ 6927219 w 10154041"/>
              <a:gd name="connsiteY16" fmla="*/ 4399652 h 10341583"/>
              <a:gd name="connsiteX17" fmla="*/ 6964467 w 10154041"/>
              <a:gd name="connsiteY17" fmla="*/ 4384223 h 10341583"/>
              <a:gd name="connsiteX18" fmla="*/ 9701323 w 10154041"/>
              <a:gd name="connsiteY18" fmla="*/ 3757012 h 10341583"/>
              <a:gd name="connsiteX19" fmla="*/ 10021443 w 10154041"/>
              <a:gd name="connsiteY19" fmla="*/ 3889610 h 10341583"/>
              <a:gd name="connsiteX20" fmla="*/ 10021443 w 10154041"/>
              <a:gd name="connsiteY20" fmla="*/ 4529850 h 10341583"/>
              <a:gd name="connsiteX21" fmla="*/ 6148313 w 10154041"/>
              <a:gd name="connsiteY21" fmla="*/ 8402980 h 10341583"/>
              <a:gd name="connsiteX22" fmla="*/ 5508072 w 10154041"/>
              <a:gd name="connsiteY22" fmla="*/ 8402981 h 10341583"/>
              <a:gd name="connsiteX23" fmla="*/ 5457922 w 10154041"/>
              <a:gd name="connsiteY23" fmla="*/ 8341587 h 10341583"/>
              <a:gd name="connsiteX24" fmla="*/ 3590523 w 10154041"/>
              <a:gd name="connsiteY24" fmla="*/ 10208986 h 10341583"/>
              <a:gd name="connsiteX25" fmla="*/ 2950283 w 10154041"/>
              <a:gd name="connsiteY25" fmla="*/ 10208986 h 10341583"/>
              <a:gd name="connsiteX26" fmla="*/ 2950283 w 10154041"/>
              <a:gd name="connsiteY26" fmla="*/ 9568746 h 10341583"/>
              <a:gd name="connsiteX27" fmla="*/ 6823414 w 10154041"/>
              <a:gd name="connsiteY27" fmla="*/ 5695614 h 10341583"/>
              <a:gd name="connsiteX28" fmla="*/ 7143534 w 10154041"/>
              <a:gd name="connsiteY28" fmla="*/ 5563016 h 10341583"/>
              <a:gd name="connsiteX29" fmla="*/ 7463654 w 10154041"/>
              <a:gd name="connsiteY29" fmla="*/ 5695614 h 10341583"/>
              <a:gd name="connsiteX30" fmla="*/ 7513804 w 10154041"/>
              <a:gd name="connsiteY30" fmla="*/ 5757009 h 10341583"/>
              <a:gd name="connsiteX31" fmla="*/ 9381203 w 10154041"/>
              <a:gd name="connsiteY31" fmla="*/ 3889610 h 10341583"/>
              <a:gd name="connsiteX32" fmla="*/ 9701323 w 10154041"/>
              <a:gd name="connsiteY32" fmla="*/ 3757012 h 10341583"/>
              <a:gd name="connsiteX33" fmla="*/ 7246546 w 10154041"/>
              <a:gd name="connsiteY33" fmla="*/ 3106335 h 10341583"/>
              <a:gd name="connsiteX34" fmla="*/ 7329195 w 10154041"/>
              <a:gd name="connsiteY34" fmla="*/ 3122417 h 10341583"/>
              <a:gd name="connsiteX35" fmla="*/ 7401852 w 10154041"/>
              <a:gd name="connsiteY35" fmla="*/ 3170664 h 10341583"/>
              <a:gd name="connsiteX36" fmla="*/ 7429996 w 10154041"/>
              <a:gd name="connsiteY36" fmla="*/ 3205119 h 10341583"/>
              <a:gd name="connsiteX37" fmla="*/ 7401852 w 10154041"/>
              <a:gd name="connsiteY37" fmla="*/ 3481278 h 10341583"/>
              <a:gd name="connsiteX38" fmla="*/ 7165135 w 10154041"/>
              <a:gd name="connsiteY38" fmla="*/ 3717994 h 10341583"/>
              <a:gd name="connsiteX39" fmla="*/ 7194212 w 10154041"/>
              <a:gd name="connsiteY39" fmla="*/ 3773248 h 10341583"/>
              <a:gd name="connsiteX40" fmla="*/ 7121349 w 10154041"/>
              <a:gd name="connsiteY40" fmla="*/ 4132608 h 10341583"/>
              <a:gd name="connsiteX41" fmla="*/ 3761677 w 10154041"/>
              <a:gd name="connsiteY41" fmla="*/ 7492279 h 10341583"/>
              <a:gd name="connsiteX42" fmla="*/ 3292589 w 10154041"/>
              <a:gd name="connsiteY42" fmla="*/ 7492279 h 10341583"/>
              <a:gd name="connsiteX43" fmla="*/ 3292589 w 10154041"/>
              <a:gd name="connsiteY43" fmla="*/ 7023191 h 10341583"/>
              <a:gd name="connsiteX44" fmla="*/ 3778933 w 10154041"/>
              <a:gd name="connsiteY44" fmla="*/ 6536847 h 10341583"/>
              <a:gd name="connsiteX45" fmla="*/ 3779021 w 10154041"/>
              <a:gd name="connsiteY45" fmla="*/ 6535929 h 10341583"/>
              <a:gd name="connsiteX46" fmla="*/ 3839330 w 10154041"/>
              <a:gd name="connsiteY46" fmla="*/ 6422571 h 10341583"/>
              <a:gd name="connsiteX47" fmla="*/ 7091238 w 10154041"/>
              <a:gd name="connsiteY47" fmla="*/ 3170664 h 10341583"/>
              <a:gd name="connsiteX48" fmla="*/ 7246546 w 10154041"/>
              <a:gd name="connsiteY48" fmla="*/ 3106335 h 10341583"/>
              <a:gd name="connsiteX49" fmla="*/ 6733323 w 10154041"/>
              <a:gd name="connsiteY49" fmla="*/ 1744840 h 10341583"/>
              <a:gd name="connsiteX50" fmla="*/ 7003408 w 10154041"/>
              <a:gd name="connsiteY50" fmla="*/ 1856713 h 10341583"/>
              <a:gd name="connsiteX51" fmla="*/ 7003408 w 10154041"/>
              <a:gd name="connsiteY51" fmla="*/ 2396884 h 10341583"/>
              <a:gd name="connsiteX52" fmla="*/ 6858503 w 10154041"/>
              <a:gd name="connsiteY52" fmla="*/ 2541788 h 10341583"/>
              <a:gd name="connsiteX53" fmla="*/ 6882357 w 10154041"/>
              <a:gd name="connsiteY53" fmla="*/ 2554341 h 10341583"/>
              <a:gd name="connsiteX54" fmla="*/ 6953376 w 10154041"/>
              <a:gd name="connsiteY54" fmla="*/ 2612352 h 10341583"/>
              <a:gd name="connsiteX55" fmla="*/ 6953375 w 10154041"/>
              <a:gd name="connsiteY55" fmla="*/ 3252593 h 10341583"/>
              <a:gd name="connsiteX56" fmla="*/ 3080244 w 10154041"/>
              <a:gd name="connsiteY56" fmla="*/ 7125722 h 10341583"/>
              <a:gd name="connsiteX57" fmla="*/ 2440004 w 10154041"/>
              <a:gd name="connsiteY57" fmla="*/ 7125722 h 10341583"/>
              <a:gd name="connsiteX58" fmla="*/ 2381992 w 10154041"/>
              <a:gd name="connsiteY58" fmla="*/ 7054704 h 10341583"/>
              <a:gd name="connsiteX59" fmla="*/ 2369440 w 10154041"/>
              <a:gd name="connsiteY59" fmla="*/ 7030851 h 10341583"/>
              <a:gd name="connsiteX60" fmla="*/ 1881850 w 10154041"/>
              <a:gd name="connsiteY60" fmla="*/ 7518441 h 10341583"/>
              <a:gd name="connsiteX61" fmla="*/ 1341679 w 10154041"/>
              <a:gd name="connsiteY61" fmla="*/ 7518441 h 10341583"/>
              <a:gd name="connsiteX62" fmla="*/ 1341678 w 10154041"/>
              <a:gd name="connsiteY62" fmla="*/ 6978270 h 10341583"/>
              <a:gd name="connsiteX63" fmla="*/ 6463237 w 10154041"/>
              <a:gd name="connsiteY63" fmla="*/ 1856712 h 10341583"/>
              <a:gd name="connsiteX64" fmla="*/ 6733323 w 10154041"/>
              <a:gd name="connsiteY64" fmla="*/ 1744840 h 10341583"/>
              <a:gd name="connsiteX65" fmla="*/ 4720454 w 10154041"/>
              <a:gd name="connsiteY65" fmla="*/ 580243 h 10341583"/>
              <a:gd name="connsiteX66" fmla="*/ 4875762 w 10154041"/>
              <a:gd name="connsiteY66" fmla="*/ 644573 h 10341583"/>
              <a:gd name="connsiteX67" fmla="*/ 4875760 w 10154041"/>
              <a:gd name="connsiteY67" fmla="*/ 644573 h 10341583"/>
              <a:gd name="connsiteX68" fmla="*/ 4875760 w 10154041"/>
              <a:gd name="connsiteY68" fmla="*/ 955187 h 10341583"/>
              <a:gd name="connsiteX69" fmla="*/ 1623851 w 10154041"/>
              <a:gd name="connsiteY69" fmla="*/ 4207094 h 10341583"/>
              <a:gd name="connsiteX70" fmla="*/ 1313239 w 10154041"/>
              <a:gd name="connsiteY70" fmla="*/ 4207095 h 10341583"/>
              <a:gd name="connsiteX71" fmla="*/ 1313239 w 10154041"/>
              <a:gd name="connsiteY71" fmla="*/ 4207093 h 10341583"/>
              <a:gd name="connsiteX72" fmla="*/ 1313239 w 10154041"/>
              <a:gd name="connsiteY72" fmla="*/ 3896480 h 10341583"/>
              <a:gd name="connsiteX73" fmla="*/ 4565147 w 10154041"/>
              <a:gd name="connsiteY73" fmla="*/ 644573 h 10341583"/>
              <a:gd name="connsiteX74" fmla="*/ 4720454 w 10154041"/>
              <a:gd name="connsiteY74" fmla="*/ 580243 h 10341583"/>
              <a:gd name="connsiteX75" fmla="*/ 6988230 w 10154041"/>
              <a:gd name="connsiteY75" fmla="*/ 79336 h 10341583"/>
              <a:gd name="connsiteX76" fmla="*/ 7308350 w 10154041"/>
              <a:gd name="connsiteY76" fmla="*/ 211934 h 10341583"/>
              <a:gd name="connsiteX77" fmla="*/ 7308350 w 10154041"/>
              <a:gd name="connsiteY77" fmla="*/ 852174 h 10341583"/>
              <a:gd name="connsiteX78" fmla="*/ 7081851 w 10154041"/>
              <a:gd name="connsiteY78" fmla="*/ 1078673 h 10341583"/>
              <a:gd name="connsiteX79" fmla="*/ 7079081 w 10154041"/>
              <a:gd name="connsiteY79" fmla="*/ 1107570 h 10341583"/>
              <a:gd name="connsiteX80" fmla="*/ 6954771 w 10154041"/>
              <a:gd name="connsiteY80" fmla="*/ 1341223 h 10341583"/>
              <a:gd name="connsiteX81" fmla="*/ 3081640 w 10154041"/>
              <a:gd name="connsiteY81" fmla="*/ 5214354 h 10341583"/>
              <a:gd name="connsiteX82" fmla="*/ 2847987 w 10154041"/>
              <a:gd name="connsiteY82" fmla="*/ 5338666 h 10341583"/>
              <a:gd name="connsiteX83" fmla="*/ 2819088 w 10154041"/>
              <a:gd name="connsiteY83" fmla="*/ 5341435 h 10341583"/>
              <a:gd name="connsiteX84" fmla="*/ 772837 w 10154041"/>
              <a:gd name="connsiteY84" fmla="*/ 7387685 h 10341583"/>
              <a:gd name="connsiteX85" fmla="*/ 132597 w 10154041"/>
              <a:gd name="connsiteY85" fmla="*/ 7387685 h 10341583"/>
              <a:gd name="connsiteX86" fmla="*/ 132597 w 10154041"/>
              <a:gd name="connsiteY86" fmla="*/ 6747445 h 10341583"/>
              <a:gd name="connsiteX87" fmla="*/ 1550025 w 10154041"/>
              <a:gd name="connsiteY87" fmla="*/ 5330017 h 10341583"/>
              <a:gd name="connsiteX88" fmla="*/ 1529561 w 10154041"/>
              <a:gd name="connsiteY88" fmla="*/ 5323952 h 10341583"/>
              <a:gd name="connsiteX89" fmla="*/ 1379798 w 10154041"/>
              <a:gd name="connsiteY89" fmla="*/ 5224504 h 10341583"/>
              <a:gd name="connsiteX90" fmla="*/ 1379799 w 10154041"/>
              <a:gd name="connsiteY90" fmla="*/ 4584265 h 10341583"/>
              <a:gd name="connsiteX91" fmla="*/ 5252930 w 10154041"/>
              <a:gd name="connsiteY91" fmla="*/ 711133 h 10341583"/>
              <a:gd name="connsiteX92" fmla="*/ 5893170 w 10154041"/>
              <a:gd name="connsiteY92" fmla="*/ 711133 h 10341583"/>
              <a:gd name="connsiteX93" fmla="*/ 5992618 w 10154041"/>
              <a:gd name="connsiteY93" fmla="*/ 860895 h 10341583"/>
              <a:gd name="connsiteX94" fmla="*/ 5998683 w 10154041"/>
              <a:gd name="connsiteY94" fmla="*/ 881361 h 10341583"/>
              <a:gd name="connsiteX95" fmla="*/ 6668110 w 10154041"/>
              <a:gd name="connsiteY95" fmla="*/ 211934 h 10341583"/>
              <a:gd name="connsiteX96" fmla="*/ 6988230 w 10154041"/>
              <a:gd name="connsiteY96" fmla="*/ 79336 h 10341583"/>
              <a:gd name="connsiteX97" fmla="*/ 4995405 w 10154041"/>
              <a:gd name="connsiteY97" fmla="*/ 0 h 10341583"/>
              <a:gd name="connsiteX98" fmla="*/ 5032652 w 10154041"/>
              <a:gd name="connsiteY98" fmla="*/ 15429 h 10341583"/>
              <a:gd name="connsiteX99" fmla="*/ 5032652 w 10154041"/>
              <a:gd name="connsiteY99" fmla="*/ 89926 h 10341583"/>
              <a:gd name="connsiteX100" fmla="*/ 2425749 w 10154041"/>
              <a:gd name="connsiteY100" fmla="*/ 2696830 h 10341583"/>
              <a:gd name="connsiteX101" fmla="*/ 2351252 w 10154041"/>
              <a:gd name="connsiteY101" fmla="*/ 2696830 h 10341583"/>
              <a:gd name="connsiteX102" fmla="*/ 2351252 w 10154041"/>
              <a:gd name="connsiteY102" fmla="*/ 2622333 h 10341583"/>
              <a:gd name="connsiteX103" fmla="*/ 4958156 w 10154041"/>
              <a:gd name="connsiteY103" fmla="*/ 15429 h 10341583"/>
              <a:gd name="connsiteX104" fmla="*/ 4995405 w 10154041"/>
              <a:gd name="connsiteY104" fmla="*/ 0 h 1034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54041" h="10341583">
                <a:moveTo>
                  <a:pt x="6964467" y="4384223"/>
                </a:moveTo>
                <a:cubicBezTo>
                  <a:pt x="6977949" y="4384223"/>
                  <a:pt x="6991431" y="4389365"/>
                  <a:pt x="7001716" y="4399651"/>
                </a:cubicBezTo>
                <a:cubicBezTo>
                  <a:pt x="7022288" y="4420224"/>
                  <a:pt x="7022289" y="4453576"/>
                  <a:pt x="7001717" y="4474148"/>
                </a:cubicBezTo>
                <a:lnTo>
                  <a:pt x="6937540" y="4538324"/>
                </a:lnTo>
                <a:lnTo>
                  <a:pt x="6939508" y="4538706"/>
                </a:lnTo>
                <a:lnTo>
                  <a:pt x="6991405" y="4573169"/>
                </a:lnTo>
                <a:lnTo>
                  <a:pt x="7025868" y="4625068"/>
                </a:lnTo>
                <a:cubicBezTo>
                  <a:pt x="7048844" y="4681725"/>
                  <a:pt x="7037357" y="4749088"/>
                  <a:pt x="6991405" y="4795040"/>
                </a:cubicBezTo>
                <a:lnTo>
                  <a:pt x="5945471" y="5840973"/>
                </a:lnTo>
                <a:cubicBezTo>
                  <a:pt x="5884203" y="5902241"/>
                  <a:pt x="5784870" y="5902241"/>
                  <a:pt x="5723602" y="5840973"/>
                </a:cubicBezTo>
                <a:lnTo>
                  <a:pt x="5723601" y="5840972"/>
                </a:lnTo>
                <a:cubicBezTo>
                  <a:pt x="5708284" y="5825655"/>
                  <a:pt x="5696796" y="5807959"/>
                  <a:pt x="5689138" y="5789073"/>
                </a:cubicBezTo>
                <a:lnTo>
                  <a:pt x="5688755" y="5787108"/>
                </a:lnTo>
                <a:lnTo>
                  <a:pt x="4394814" y="7081051"/>
                </a:lnTo>
                <a:cubicBezTo>
                  <a:pt x="4374242" y="7101623"/>
                  <a:pt x="4340888" y="7101623"/>
                  <a:pt x="4320316" y="7081051"/>
                </a:cubicBezTo>
                <a:cubicBezTo>
                  <a:pt x="4299744" y="7060480"/>
                  <a:pt x="4299745" y="7027126"/>
                  <a:pt x="4320316" y="7006555"/>
                </a:cubicBezTo>
                <a:lnTo>
                  <a:pt x="6927219" y="4399652"/>
                </a:lnTo>
                <a:cubicBezTo>
                  <a:pt x="6937505" y="4389365"/>
                  <a:pt x="6950986" y="4384223"/>
                  <a:pt x="6964467" y="4384223"/>
                </a:cubicBezTo>
                <a:close/>
                <a:moveTo>
                  <a:pt x="9701323" y="3757012"/>
                </a:moveTo>
                <a:cubicBezTo>
                  <a:pt x="9817184" y="3757012"/>
                  <a:pt x="9933044" y="3801211"/>
                  <a:pt x="10021443" y="3889610"/>
                </a:cubicBezTo>
                <a:cubicBezTo>
                  <a:pt x="10198241" y="4066407"/>
                  <a:pt x="10198241" y="4353052"/>
                  <a:pt x="10021443" y="4529850"/>
                </a:cubicBezTo>
                <a:lnTo>
                  <a:pt x="6148313" y="8402980"/>
                </a:lnTo>
                <a:cubicBezTo>
                  <a:pt x="5971515" y="8579778"/>
                  <a:pt x="5684869" y="8579778"/>
                  <a:pt x="5508072" y="8402981"/>
                </a:cubicBezTo>
                <a:lnTo>
                  <a:pt x="5457922" y="8341587"/>
                </a:lnTo>
                <a:lnTo>
                  <a:pt x="3590523" y="10208986"/>
                </a:lnTo>
                <a:cubicBezTo>
                  <a:pt x="3413726" y="10385783"/>
                  <a:pt x="3127080" y="10385783"/>
                  <a:pt x="2950283" y="10208986"/>
                </a:cubicBezTo>
                <a:cubicBezTo>
                  <a:pt x="2773486" y="10032189"/>
                  <a:pt x="2773486" y="9745544"/>
                  <a:pt x="2950283" y="9568746"/>
                </a:cubicBezTo>
                <a:lnTo>
                  <a:pt x="6823414" y="5695614"/>
                </a:lnTo>
                <a:cubicBezTo>
                  <a:pt x="6911813" y="5607216"/>
                  <a:pt x="7027673" y="5563016"/>
                  <a:pt x="7143534" y="5563016"/>
                </a:cubicBezTo>
                <a:cubicBezTo>
                  <a:pt x="7259395" y="5563016"/>
                  <a:pt x="7375256" y="5607216"/>
                  <a:pt x="7463654" y="5695614"/>
                </a:cubicBezTo>
                <a:lnTo>
                  <a:pt x="7513804" y="5757009"/>
                </a:lnTo>
                <a:lnTo>
                  <a:pt x="9381203" y="3889610"/>
                </a:lnTo>
                <a:cubicBezTo>
                  <a:pt x="9469601" y="3801211"/>
                  <a:pt x="9585462" y="3757012"/>
                  <a:pt x="9701323" y="3757012"/>
                </a:cubicBezTo>
                <a:close/>
                <a:moveTo>
                  <a:pt x="7246546" y="3106335"/>
                </a:moveTo>
                <a:cubicBezTo>
                  <a:pt x="7274650" y="3106335"/>
                  <a:pt x="7302756" y="3111695"/>
                  <a:pt x="7329195" y="3122417"/>
                </a:cubicBezTo>
                <a:lnTo>
                  <a:pt x="7401852" y="3170664"/>
                </a:lnTo>
                <a:lnTo>
                  <a:pt x="7429996" y="3205119"/>
                </a:lnTo>
                <a:cubicBezTo>
                  <a:pt x="7486285" y="3290371"/>
                  <a:pt x="7476903" y="3406227"/>
                  <a:pt x="7401852" y="3481278"/>
                </a:cubicBezTo>
                <a:lnTo>
                  <a:pt x="7165135" y="3717994"/>
                </a:lnTo>
                <a:lnTo>
                  <a:pt x="7194212" y="3773248"/>
                </a:lnTo>
                <a:cubicBezTo>
                  <a:pt x="7242787" y="3893034"/>
                  <a:pt x="7218499" y="4035456"/>
                  <a:pt x="7121349" y="4132608"/>
                </a:cubicBezTo>
                <a:lnTo>
                  <a:pt x="3761677" y="7492279"/>
                </a:lnTo>
                <a:cubicBezTo>
                  <a:pt x="3632142" y="7621814"/>
                  <a:pt x="3422124" y="7621813"/>
                  <a:pt x="3292589" y="7492279"/>
                </a:cubicBezTo>
                <a:cubicBezTo>
                  <a:pt x="3163054" y="7362744"/>
                  <a:pt x="3163054" y="7152726"/>
                  <a:pt x="3292589" y="7023191"/>
                </a:cubicBezTo>
                <a:lnTo>
                  <a:pt x="3778933" y="6536847"/>
                </a:lnTo>
                <a:lnTo>
                  <a:pt x="3779021" y="6535929"/>
                </a:lnTo>
                <a:cubicBezTo>
                  <a:pt x="3787062" y="6494396"/>
                  <a:pt x="3807165" y="6454736"/>
                  <a:pt x="3839330" y="6422571"/>
                </a:cubicBezTo>
                <a:lnTo>
                  <a:pt x="7091238" y="3170664"/>
                </a:lnTo>
                <a:cubicBezTo>
                  <a:pt x="7134126" y="3127778"/>
                  <a:pt x="7190335" y="3106335"/>
                  <a:pt x="7246546" y="3106335"/>
                </a:cubicBezTo>
                <a:close/>
                <a:moveTo>
                  <a:pt x="6733323" y="1744840"/>
                </a:moveTo>
                <a:cubicBezTo>
                  <a:pt x="6831074" y="1744840"/>
                  <a:pt x="6928826" y="1782131"/>
                  <a:pt x="7003408" y="1856713"/>
                </a:cubicBezTo>
                <a:cubicBezTo>
                  <a:pt x="7152573" y="2005876"/>
                  <a:pt x="7152573" y="2247720"/>
                  <a:pt x="7003408" y="2396884"/>
                </a:cubicBezTo>
                <a:lnTo>
                  <a:pt x="6858503" y="2541788"/>
                </a:lnTo>
                <a:lnTo>
                  <a:pt x="6882357" y="2554341"/>
                </a:lnTo>
                <a:cubicBezTo>
                  <a:pt x="6907459" y="2570916"/>
                  <a:pt x="6931275" y="2590253"/>
                  <a:pt x="6953376" y="2612352"/>
                </a:cubicBezTo>
                <a:cubicBezTo>
                  <a:pt x="7130172" y="2789150"/>
                  <a:pt x="7130172" y="3075796"/>
                  <a:pt x="6953375" y="3252593"/>
                </a:cubicBezTo>
                <a:lnTo>
                  <a:pt x="3080244" y="7125722"/>
                </a:lnTo>
                <a:cubicBezTo>
                  <a:pt x="2903448" y="7302520"/>
                  <a:pt x="2616800" y="7302520"/>
                  <a:pt x="2440004" y="7125722"/>
                </a:cubicBezTo>
                <a:cubicBezTo>
                  <a:pt x="2417905" y="7103623"/>
                  <a:pt x="2398567" y="7079808"/>
                  <a:pt x="2381992" y="7054704"/>
                </a:cubicBezTo>
                <a:lnTo>
                  <a:pt x="2369440" y="7030851"/>
                </a:lnTo>
                <a:lnTo>
                  <a:pt x="1881850" y="7518441"/>
                </a:lnTo>
                <a:cubicBezTo>
                  <a:pt x="1732686" y="7667605"/>
                  <a:pt x="1490843" y="7667605"/>
                  <a:pt x="1341679" y="7518441"/>
                </a:cubicBezTo>
                <a:cubicBezTo>
                  <a:pt x="1192515" y="7369277"/>
                  <a:pt x="1192515" y="7127433"/>
                  <a:pt x="1341678" y="6978270"/>
                </a:cubicBezTo>
                <a:lnTo>
                  <a:pt x="6463237" y="1856712"/>
                </a:lnTo>
                <a:cubicBezTo>
                  <a:pt x="6537820" y="1782130"/>
                  <a:pt x="6635571" y="1744839"/>
                  <a:pt x="6733323" y="1744840"/>
                </a:cubicBezTo>
                <a:close/>
                <a:moveTo>
                  <a:pt x="4720454" y="580243"/>
                </a:moveTo>
                <a:cubicBezTo>
                  <a:pt x="4776665" y="580243"/>
                  <a:pt x="4832875" y="601686"/>
                  <a:pt x="4875762" y="644573"/>
                </a:cubicBezTo>
                <a:lnTo>
                  <a:pt x="4875760" y="644573"/>
                </a:lnTo>
                <a:cubicBezTo>
                  <a:pt x="4961534" y="730345"/>
                  <a:pt x="4961534" y="869412"/>
                  <a:pt x="4875760" y="955187"/>
                </a:cubicBezTo>
                <a:lnTo>
                  <a:pt x="1623851" y="4207094"/>
                </a:lnTo>
                <a:cubicBezTo>
                  <a:pt x="1538079" y="4292868"/>
                  <a:pt x="1399011" y="4292867"/>
                  <a:pt x="1313239" y="4207095"/>
                </a:cubicBezTo>
                <a:lnTo>
                  <a:pt x="1313239" y="4207093"/>
                </a:lnTo>
                <a:cubicBezTo>
                  <a:pt x="1227466" y="4121320"/>
                  <a:pt x="1227465" y="3982253"/>
                  <a:pt x="1313239" y="3896480"/>
                </a:cubicBezTo>
                <a:lnTo>
                  <a:pt x="4565147" y="644573"/>
                </a:lnTo>
                <a:cubicBezTo>
                  <a:pt x="4608035" y="601686"/>
                  <a:pt x="4664245" y="580243"/>
                  <a:pt x="4720454" y="580243"/>
                </a:cubicBezTo>
                <a:close/>
                <a:moveTo>
                  <a:pt x="6988230" y="79336"/>
                </a:moveTo>
                <a:cubicBezTo>
                  <a:pt x="7104091" y="79336"/>
                  <a:pt x="7219951" y="123535"/>
                  <a:pt x="7308350" y="211934"/>
                </a:cubicBezTo>
                <a:cubicBezTo>
                  <a:pt x="7485147" y="388731"/>
                  <a:pt x="7485147" y="675377"/>
                  <a:pt x="7308350" y="852174"/>
                </a:cubicBezTo>
                <a:lnTo>
                  <a:pt x="7081851" y="1078673"/>
                </a:lnTo>
                <a:lnTo>
                  <a:pt x="7079081" y="1107570"/>
                </a:lnTo>
                <a:cubicBezTo>
                  <a:pt x="7062507" y="1193178"/>
                  <a:pt x="7021070" y="1274925"/>
                  <a:pt x="6954771" y="1341223"/>
                </a:cubicBezTo>
                <a:lnTo>
                  <a:pt x="3081640" y="5214354"/>
                </a:lnTo>
                <a:cubicBezTo>
                  <a:pt x="3015341" y="5280653"/>
                  <a:pt x="2933595" y="5322090"/>
                  <a:pt x="2847987" y="5338666"/>
                </a:cubicBezTo>
                <a:lnTo>
                  <a:pt x="2819088" y="5341435"/>
                </a:lnTo>
                <a:lnTo>
                  <a:pt x="772837" y="7387685"/>
                </a:lnTo>
                <a:cubicBezTo>
                  <a:pt x="596040" y="7564483"/>
                  <a:pt x="309394" y="7564483"/>
                  <a:pt x="132597" y="7387685"/>
                </a:cubicBezTo>
                <a:cubicBezTo>
                  <a:pt x="-44200" y="7210888"/>
                  <a:pt x="-44200" y="6924243"/>
                  <a:pt x="132597" y="6747445"/>
                </a:cubicBezTo>
                <a:lnTo>
                  <a:pt x="1550025" y="5330017"/>
                </a:lnTo>
                <a:lnTo>
                  <a:pt x="1529561" y="5323952"/>
                </a:lnTo>
                <a:cubicBezTo>
                  <a:pt x="1475063" y="5301853"/>
                  <a:pt x="1423998" y="5268703"/>
                  <a:pt x="1379798" y="5224504"/>
                </a:cubicBezTo>
                <a:cubicBezTo>
                  <a:pt x="1203002" y="5047707"/>
                  <a:pt x="1203001" y="4761061"/>
                  <a:pt x="1379799" y="4584265"/>
                </a:cubicBezTo>
                <a:lnTo>
                  <a:pt x="5252930" y="711133"/>
                </a:lnTo>
                <a:cubicBezTo>
                  <a:pt x="5429727" y="534336"/>
                  <a:pt x="5716373" y="534336"/>
                  <a:pt x="5893170" y="711133"/>
                </a:cubicBezTo>
                <a:cubicBezTo>
                  <a:pt x="5937369" y="755333"/>
                  <a:pt x="5970519" y="806398"/>
                  <a:pt x="5992618" y="860895"/>
                </a:cubicBezTo>
                <a:lnTo>
                  <a:pt x="5998683" y="881361"/>
                </a:lnTo>
                <a:lnTo>
                  <a:pt x="6668110" y="211934"/>
                </a:lnTo>
                <a:cubicBezTo>
                  <a:pt x="6756509" y="123535"/>
                  <a:pt x="6872369" y="79336"/>
                  <a:pt x="6988230" y="79336"/>
                </a:cubicBezTo>
                <a:close/>
                <a:moveTo>
                  <a:pt x="4995405" y="0"/>
                </a:moveTo>
                <a:cubicBezTo>
                  <a:pt x="5008885" y="0"/>
                  <a:pt x="5022366" y="5143"/>
                  <a:pt x="5032652" y="15429"/>
                </a:cubicBezTo>
                <a:cubicBezTo>
                  <a:pt x="5053224" y="36001"/>
                  <a:pt x="5053224" y="69354"/>
                  <a:pt x="5032652" y="89926"/>
                </a:cubicBezTo>
                <a:lnTo>
                  <a:pt x="2425749" y="2696830"/>
                </a:lnTo>
                <a:cubicBezTo>
                  <a:pt x="2405177" y="2717401"/>
                  <a:pt x="2371824" y="2717401"/>
                  <a:pt x="2351252" y="2696830"/>
                </a:cubicBezTo>
                <a:cubicBezTo>
                  <a:pt x="2330680" y="2676258"/>
                  <a:pt x="2330680" y="2642905"/>
                  <a:pt x="2351252" y="2622333"/>
                </a:cubicBezTo>
                <a:lnTo>
                  <a:pt x="4958156" y="15429"/>
                </a:lnTo>
                <a:cubicBezTo>
                  <a:pt x="4968441" y="5144"/>
                  <a:pt x="4981922" y="1"/>
                  <a:pt x="4995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8766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lnSpc>
                <a:spcPct val="114000"/>
              </a:lnSpc>
              <a:spcBef>
                <a:spcPts val="0"/>
              </a:spcBef>
              <a:buClr>
                <a:srgbClr val="002060"/>
              </a:buClr>
              <a:buSzPct val="75000"/>
              <a:buFont typeface="Wingdings" panose="05000000000000000000" pitchFamily="2" charset="2"/>
              <a:buChar char="l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114000"/>
              </a:lnSpc>
              <a:spcBef>
                <a:spcPts val="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Ø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114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ü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114000"/>
              </a:lnSpc>
              <a:spcBef>
                <a:spcPts val="0"/>
              </a:spcBef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114000"/>
              </a:lnSpc>
              <a:spcBef>
                <a:spcPts val="0"/>
              </a:spcBef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767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9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EEB0-15ED-4C57-AA6A-5268D2872B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配图"/>
          <p:cNvPicPr>
            <a:picLocks noChangeAspect="1"/>
          </p:cNvPicPr>
          <p:nvPr userDrawn="1"/>
        </p:nvPicPr>
        <p:blipFill>
          <a:blip r:embed="rId2" cstate="print"/>
          <a:srcRect t="2931"/>
          <a:stretch>
            <a:fillRect/>
          </a:stretch>
        </p:blipFill>
        <p:spPr>
          <a:xfrm>
            <a:off x="521335" y="-5080"/>
            <a:ext cx="2946400" cy="572008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949325"/>
            <a:ext cx="7381884" cy="1330325"/>
          </a:xfrm>
          <a:prstGeom prst="rect">
            <a:avLst/>
          </a:prstGeom>
          <a:solidFill>
            <a:srgbClr val="1D31EB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 userDrawn="1"/>
        </p:nvSpPr>
        <p:spPr>
          <a:xfrm>
            <a:off x="4152265" y="2789555"/>
            <a:ext cx="921385" cy="38042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en-US" altLang="zh-CN" sz="4800" b="1">
                <a:solidFill>
                  <a:schemeClr val="bg1">
                    <a:lumMod val="95000"/>
                    <a:alpha val="81000"/>
                  </a:schemeClr>
                </a:solidFill>
              </a:rPr>
              <a:t>CONTENTS</a:t>
            </a:r>
          </a:p>
        </p:txBody>
      </p:sp>
      <p:sp>
        <p:nvSpPr>
          <p:cNvPr id="30" name="文本框 29"/>
          <p:cNvSpPr txBox="1"/>
          <p:nvPr userDrawn="1"/>
        </p:nvSpPr>
        <p:spPr>
          <a:xfrm>
            <a:off x="3475355" y="1199515"/>
            <a:ext cx="383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577" name="Picture 1" descr="D:\work\personal study\会议+培训集锦\20220301GSICS网络会议\GSICS图标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153597" y="0"/>
            <a:ext cx="3038403" cy="78579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 28"/>
          <p:cNvSpPr>
            <a:spLocks noChangeArrowheads="1"/>
          </p:cNvSpPr>
          <p:nvPr userDrawn="1"/>
        </p:nvSpPr>
        <p:spPr bwMode="auto">
          <a:xfrm flipV="1">
            <a:off x="174625" y="354384"/>
            <a:ext cx="1385888" cy="431800"/>
          </a:xfrm>
          <a:custGeom>
            <a:avLst/>
            <a:gdLst>
              <a:gd name="T0" fmla="*/ 167059 w 1386790"/>
              <a:gd name="T1" fmla="*/ 133769 h 524933"/>
              <a:gd name="T2" fmla="*/ 168078 w 1386790"/>
              <a:gd name="T3" fmla="*/ 133769 h 524933"/>
              <a:gd name="T4" fmla="*/ 168078 w 1386790"/>
              <a:gd name="T5" fmla="*/ 3720 h 524933"/>
              <a:gd name="T6" fmla="*/ 1380489 w 1386790"/>
              <a:gd name="T7" fmla="*/ 3720 h 524933"/>
              <a:gd name="T8" fmla="*/ 1380489 w 1386790"/>
              <a:gd name="T9" fmla="*/ 0 h 524933"/>
              <a:gd name="T10" fmla="*/ 167059 w 1386790"/>
              <a:gd name="T11" fmla="*/ 0 h 524933"/>
              <a:gd name="T12" fmla="*/ 152305 w 1386790"/>
              <a:gd name="T13" fmla="*/ 0 h 524933"/>
              <a:gd name="T14" fmla="*/ 152305 w 1386790"/>
              <a:gd name="T15" fmla="*/ 129265 h 524933"/>
              <a:gd name="T16" fmla="*/ 106790 w 1386790"/>
              <a:gd name="T17" fmla="*/ 129265 h 524933"/>
              <a:gd name="T18" fmla="*/ 106790 w 1386790"/>
              <a:gd name="T19" fmla="*/ 0 h 524933"/>
              <a:gd name="T20" fmla="*/ 0 w 1386790"/>
              <a:gd name="T21" fmla="*/ 0 h 524933"/>
              <a:gd name="T22" fmla="*/ 0 w 1386790"/>
              <a:gd name="T23" fmla="*/ 133769 h 524933"/>
              <a:gd name="T24" fmla="*/ 33680 w 1386790"/>
              <a:gd name="T25" fmla="*/ 133769 h 524933"/>
              <a:gd name="T26" fmla="*/ 33680 w 1386790"/>
              <a:gd name="T27" fmla="*/ 6068 h 524933"/>
              <a:gd name="T28" fmla="*/ 79189 w 1386790"/>
              <a:gd name="T29" fmla="*/ 6068 h 524933"/>
              <a:gd name="T30" fmla="*/ 79189 w 1386790"/>
              <a:gd name="T31" fmla="*/ 133769 h 524933"/>
              <a:gd name="T32" fmla="*/ 167059 w 1386790"/>
              <a:gd name="T33" fmla="*/ 133769 h 5249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86790"/>
              <a:gd name="T52" fmla="*/ 0 h 524933"/>
              <a:gd name="T53" fmla="*/ 1386790 w 1386790"/>
              <a:gd name="T54" fmla="*/ 524933 h 52493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86790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386790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rgbClr val="28A9D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bevel/>
              </a14:hiddenLine>
            </a:ext>
          </a:extLst>
        </p:spPr>
        <p:txBody>
          <a:bodyPr anchor="ctr"/>
          <a:lstStyle/>
          <a:p>
            <a:endParaRPr lang="zh-CN" altLang="en-US" sz="2300"/>
          </a:p>
        </p:txBody>
      </p:sp>
      <p:sp>
        <p:nvSpPr>
          <p:cNvPr id="28" name="直接连接符 4"/>
          <p:cNvSpPr>
            <a:spLocks noChangeShapeType="1"/>
          </p:cNvSpPr>
          <p:nvPr userDrawn="1"/>
        </p:nvSpPr>
        <p:spPr bwMode="auto">
          <a:xfrm flipH="1">
            <a:off x="335280" y="773430"/>
            <a:ext cx="10116000" cy="12700"/>
          </a:xfrm>
          <a:prstGeom prst="line">
            <a:avLst/>
          </a:prstGeom>
          <a:noFill/>
          <a:ln w="222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8A9D6"/>
                </a:gs>
              </a:gsLst>
              <a:lin ang="0" scaled="1"/>
            </a:gra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00"/>
          </a:p>
        </p:txBody>
      </p:sp>
      <p:pic>
        <p:nvPicPr>
          <p:cNvPr id="7" name="图片 6" descr="PPT模板_05"/>
          <p:cNvPicPr>
            <a:picLocks noChangeAspect="1"/>
          </p:cNvPicPr>
          <p:nvPr userDrawn="1"/>
        </p:nvPicPr>
        <p:blipFill>
          <a:blip r:embed="rId2">
            <a:alphaModFix amt="56000"/>
          </a:blip>
          <a:srcRect r="77198"/>
          <a:stretch>
            <a:fillRect/>
          </a:stretch>
        </p:blipFill>
        <p:spPr>
          <a:xfrm>
            <a:off x="11347450" y="6148705"/>
            <a:ext cx="446405" cy="469265"/>
          </a:xfrm>
          <a:prstGeom prst="rect">
            <a:avLst/>
          </a:prstGeom>
        </p:spPr>
      </p:pic>
      <p:pic>
        <p:nvPicPr>
          <p:cNvPr id="8" name="图片 7" descr="PPT模板_03"/>
          <p:cNvPicPr>
            <a:picLocks noChangeAspect="1"/>
          </p:cNvPicPr>
          <p:nvPr userDrawn="1"/>
        </p:nvPicPr>
        <p:blipFill>
          <a:blip r:embed="rId3">
            <a:alphaModFix amt="56000"/>
          </a:blip>
          <a:srcRect r="74383"/>
          <a:stretch>
            <a:fillRect/>
          </a:stretch>
        </p:blipFill>
        <p:spPr>
          <a:xfrm>
            <a:off x="10699750" y="6165215"/>
            <a:ext cx="520700" cy="469265"/>
          </a:xfrm>
          <a:prstGeom prst="rect">
            <a:avLst/>
          </a:prstGeom>
          <a:effectLst/>
        </p:spPr>
      </p:pic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623392" y="164638"/>
            <a:ext cx="988909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5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二、相关案例</a:t>
            </a:r>
            <a:r>
              <a:rPr lang="zh-CN" altLang="en-US" sz="2665" b="1" dirty="0">
                <a:solidFill>
                  <a:srgbClr val="1D31EB"/>
                </a:solidFill>
                <a:latin typeface="微软雅黑" panose="020B0503020204020204" charset="-122"/>
                <a:ea typeface="微软雅黑" panose="020B0503020204020204" charset="-122"/>
              </a:rPr>
              <a:t>调研  国内外</a:t>
            </a:r>
            <a:r>
              <a:rPr lang="en-US" altLang="zh-CN" sz="2665" b="1" dirty="0">
                <a:solidFill>
                  <a:srgbClr val="1D31EB"/>
                </a:solidFill>
                <a:latin typeface="微软雅黑" panose="020B0503020204020204" charset="-122"/>
                <a:ea typeface="微软雅黑" panose="020B0503020204020204" charset="-122"/>
              </a:rPr>
              <a:t>DOI</a:t>
            </a:r>
            <a:r>
              <a:rPr lang="zh-CN" altLang="en-US" sz="2665" b="1" dirty="0">
                <a:solidFill>
                  <a:srgbClr val="1D31EB"/>
                </a:solidFill>
                <a:latin typeface="微软雅黑" panose="020B0503020204020204" charset="-122"/>
                <a:ea typeface="微软雅黑" panose="020B0503020204020204" charset="-122"/>
              </a:rPr>
              <a:t>注册、编码规则</a:t>
            </a:r>
            <a:endParaRPr lang="en-US" altLang="zh-CN" sz="2665" b="1" dirty="0">
              <a:solidFill>
                <a:srgbClr val="1D31EB"/>
              </a:solidFill>
              <a:latin typeface="+mj-ea"/>
              <a:ea typeface="+mj-ea"/>
            </a:endParaRPr>
          </a:p>
        </p:txBody>
      </p:sp>
      <p:pic>
        <p:nvPicPr>
          <p:cNvPr id="9" name="图片 8" descr="风3elogo22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776585" y="116205"/>
            <a:ext cx="1141095" cy="1780540"/>
          </a:xfrm>
          <a:prstGeom prst="rect">
            <a:avLst/>
          </a:prstGeom>
        </p:spPr>
      </p:pic>
      <p:sp>
        <p:nvSpPr>
          <p:cNvPr id="11" name="内容占位符 10"/>
          <p:cNvSpPr>
            <a:spLocks noGrp="1"/>
          </p:cNvSpPr>
          <p:nvPr>
            <p:ph idx="1" hasCustomPrompt="1"/>
          </p:nvPr>
        </p:nvSpPr>
        <p:spPr>
          <a:xfrm>
            <a:off x="767715" y="1268510"/>
            <a:ext cx="10515600" cy="482136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marL="228600" lvl="0" indent="-228600" algn="l" fontAlgn="auto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新增计算资源</a:t>
            </a:r>
          </a:p>
          <a:p>
            <a:pPr marL="685800" lvl="1" indent="-228600" algn="l" fontAlgn="auto">
              <a:lnSpc>
                <a:spcPct val="15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建立一台ubuntu的虚拟机，用于反射波段的仿真模拟</a:t>
            </a:r>
          </a:p>
          <a:p>
            <a:pPr marL="685800" lvl="1" indent="-228600" algn="l" fontAlgn="auto">
              <a:lnSpc>
                <a:spcPct val="15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新部署56台8路服务器，加入原100个节点的lsf集群，开设cali账户，账户互信访问，挂载8个存储共享磁盘（与原100个节点一致），并新建LSF调度队列。提供星地通使用。</a:t>
            </a:r>
          </a:p>
          <a:p>
            <a:pPr marL="228600" lvl="0" indent="-228600" algn="l" fontAlgn="auto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修补高危安全漏洞</a:t>
            </a:r>
          </a:p>
          <a:p>
            <a:pPr marL="685800" lvl="1" indent="-228600" algn="l" fontAlgn="auto">
              <a:lnSpc>
                <a:spcPct val="15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完成100个节点Linux Sudo版本升级</a:t>
            </a:r>
          </a:p>
          <a:p>
            <a:pPr marL="685800" lvl="1" indent="-228600" algn="l" fontAlgn="auto">
              <a:lnSpc>
                <a:spcPct val="15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28600" lvl="0" indent="-228600" algn="l" fontAlgn="auto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2" name="Picture 1" descr="D:\work\personal study\会议+培训集锦\20220301GSICS网络会议\GSICS图标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9153597" y="0"/>
            <a:ext cx="3038403" cy="78579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PT模板_05"/>
          <p:cNvPicPr>
            <a:picLocks noChangeAspect="1"/>
          </p:cNvPicPr>
          <p:nvPr userDrawn="1"/>
        </p:nvPicPr>
        <p:blipFill>
          <a:blip r:embed="rId2">
            <a:alphaModFix amt="56000"/>
          </a:blip>
          <a:srcRect r="77198"/>
          <a:stretch>
            <a:fillRect/>
          </a:stretch>
        </p:blipFill>
        <p:spPr>
          <a:xfrm>
            <a:off x="11347450" y="6148705"/>
            <a:ext cx="446405" cy="469265"/>
          </a:xfrm>
          <a:prstGeom prst="rect">
            <a:avLst/>
          </a:prstGeom>
        </p:spPr>
      </p:pic>
      <p:pic>
        <p:nvPicPr>
          <p:cNvPr id="8" name="图片 7" descr="PPT模板_03"/>
          <p:cNvPicPr>
            <a:picLocks noChangeAspect="1"/>
          </p:cNvPicPr>
          <p:nvPr userDrawn="1"/>
        </p:nvPicPr>
        <p:blipFill>
          <a:blip r:embed="rId3">
            <a:alphaModFix amt="56000"/>
          </a:blip>
          <a:srcRect r="74383"/>
          <a:stretch>
            <a:fillRect/>
          </a:stretch>
        </p:blipFill>
        <p:spPr>
          <a:xfrm>
            <a:off x="10699750" y="6165215"/>
            <a:ext cx="520700" cy="469265"/>
          </a:xfrm>
          <a:prstGeom prst="rect">
            <a:avLst/>
          </a:prstGeom>
          <a:effectLst/>
        </p:spPr>
      </p:pic>
      <p:grpSp>
        <p:nvGrpSpPr>
          <p:cNvPr id="11" name="组合 10"/>
          <p:cNvGrpSpPr/>
          <p:nvPr userDrawn="1"/>
        </p:nvGrpSpPr>
        <p:grpSpPr>
          <a:xfrm>
            <a:off x="173355" y="356235"/>
            <a:ext cx="10378305" cy="436685"/>
            <a:chOff x="273" y="561"/>
            <a:chExt cx="16344" cy="688"/>
          </a:xfrm>
        </p:grpSpPr>
        <p:sp>
          <p:nvSpPr>
            <p:cNvPr id="2" name="矩形 1"/>
            <p:cNvSpPr/>
            <p:nvPr userDrawn="1"/>
          </p:nvSpPr>
          <p:spPr>
            <a:xfrm>
              <a:off x="273" y="561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1"/>
          </p:nvSpPr>
          <p:spPr>
            <a:xfrm>
              <a:off x="275" y="1189"/>
              <a:ext cx="170" cy="57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388" y="561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399" y="561"/>
              <a:ext cx="170" cy="57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15" y="566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 bwMode="auto">
            <a:xfrm>
              <a:off x="516" y="1192"/>
              <a:ext cx="16101" cy="5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rgbClr val="28A9D6"/>
                </a:gs>
              </a:gsLst>
              <a:lin ang="10800000" scaled="0"/>
            </a:gradFill>
            <a:ln w="22225">
              <a:noFill/>
              <a:bevel/>
            </a:ln>
          </p:spPr>
          <p:txBody>
            <a:bodyPr rtlCol="0" anchor="t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300">
                <a:sym typeface="+mn-ea"/>
              </a:endParaRPr>
            </a:p>
          </p:txBody>
        </p:sp>
      </p:grpSp>
      <p:pic>
        <p:nvPicPr>
          <p:cNvPr id="13" name="图片 12" descr="风3elogo22"/>
          <p:cNvPicPr>
            <a:picLocks noChangeAspect="1"/>
          </p:cNvPicPr>
          <p:nvPr userDrawn="1"/>
        </p:nvPicPr>
        <p:blipFill>
          <a:blip r:embed="rId4" cstate="print">
            <a:alphaModFix amt="7000"/>
          </a:blip>
          <a:stretch>
            <a:fillRect/>
          </a:stretch>
        </p:blipFill>
        <p:spPr>
          <a:xfrm>
            <a:off x="10776585" y="116840"/>
            <a:ext cx="1140460" cy="17799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PT模板_05"/>
          <p:cNvPicPr>
            <a:picLocks noChangeAspect="1"/>
          </p:cNvPicPr>
          <p:nvPr userDrawn="1"/>
        </p:nvPicPr>
        <p:blipFill>
          <a:blip r:embed="rId2">
            <a:alphaModFix amt="56000"/>
          </a:blip>
          <a:srcRect r="77198"/>
          <a:stretch>
            <a:fillRect/>
          </a:stretch>
        </p:blipFill>
        <p:spPr>
          <a:xfrm>
            <a:off x="11347450" y="6148705"/>
            <a:ext cx="446405" cy="469265"/>
          </a:xfrm>
          <a:prstGeom prst="rect">
            <a:avLst/>
          </a:prstGeom>
        </p:spPr>
      </p:pic>
      <p:pic>
        <p:nvPicPr>
          <p:cNvPr id="8" name="图片 7" descr="PPT模板_03"/>
          <p:cNvPicPr>
            <a:picLocks noChangeAspect="1"/>
          </p:cNvPicPr>
          <p:nvPr userDrawn="1"/>
        </p:nvPicPr>
        <p:blipFill>
          <a:blip r:embed="rId3">
            <a:alphaModFix amt="56000"/>
          </a:blip>
          <a:srcRect r="74383"/>
          <a:stretch>
            <a:fillRect/>
          </a:stretch>
        </p:blipFill>
        <p:spPr>
          <a:xfrm>
            <a:off x="10699750" y="6165215"/>
            <a:ext cx="520700" cy="469265"/>
          </a:xfrm>
          <a:prstGeom prst="rect">
            <a:avLst/>
          </a:prstGeom>
          <a:effectLst/>
        </p:spPr>
      </p:pic>
      <p:grpSp>
        <p:nvGrpSpPr>
          <p:cNvPr id="11" name="组合 10"/>
          <p:cNvGrpSpPr/>
          <p:nvPr userDrawn="1"/>
        </p:nvGrpSpPr>
        <p:grpSpPr>
          <a:xfrm>
            <a:off x="173355" y="356235"/>
            <a:ext cx="10378305" cy="436685"/>
            <a:chOff x="273" y="561"/>
            <a:chExt cx="16344" cy="688"/>
          </a:xfrm>
        </p:grpSpPr>
        <p:sp>
          <p:nvSpPr>
            <p:cNvPr id="2" name="矩形 1"/>
            <p:cNvSpPr/>
            <p:nvPr userDrawn="1"/>
          </p:nvSpPr>
          <p:spPr>
            <a:xfrm>
              <a:off x="273" y="561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1"/>
          </p:nvSpPr>
          <p:spPr>
            <a:xfrm>
              <a:off x="275" y="1189"/>
              <a:ext cx="170" cy="57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388" y="561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399" y="561"/>
              <a:ext cx="170" cy="57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15" y="566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 bwMode="auto">
            <a:xfrm>
              <a:off x="516" y="1192"/>
              <a:ext cx="16101" cy="5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rgbClr val="28A9D6"/>
                </a:gs>
              </a:gsLst>
              <a:lin ang="10800000" scaled="0"/>
            </a:gradFill>
            <a:ln w="22225">
              <a:noFill/>
              <a:bevel/>
            </a:ln>
          </p:spPr>
          <p:txBody>
            <a:bodyPr rtlCol="0" anchor="t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300">
                <a:sym typeface="+mn-ea"/>
              </a:endParaRPr>
            </a:p>
          </p:txBody>
        </p:sp>
      </p:grpSp>
      <p:pic>
        <p:nvPicPr>
          <p:cNvPr id="9" name="图片 8" descr="风3elogo22"/>
          <p:cNvPicPr>
            <a:picLocks noChangeAspect="1"/>
          </p:cNvPicPr>
          <p:nvPr userDrawn="1"/>
        </p:nvPicPr>
        <p:blipFill>
          <a:blip r:embed="rId4" cstate="print">
            <a:alphaModFix amt="8000"/>
          </a:blip>
          <a:stretch>
            <a:fillRect/>
          </a:stretch>
        </p:blipFill>
        <p:spPr>
          <a:xfrm>
            <a:off x="10789285" y="127000"/>
            <a:ext cx="1127125" cy="17589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PT模板_05"/>
          <p:cNvPicPr>
            <a:picLocks noChangeAspect="1"/>
          </p:cNvPicPr>
          <p:nvPr userDrawn="1"/>
        </p:nvPicPr>
        <p:blipFill>
          <a:blip r:embed="rId2">
            <a:alphaModFix amt="56000"/>
          </a:blip>
          <a:srcRect r="77198"/>
          <a:stretch>
            <a:fillRect/>
          </a:stretch>
        </p:blipFill>
        <p:spPr>
          <a:xfrm>
            <a:off x="11347450" y="6148705"/>
            <a:ext cx="446405" cy="469265"/>
          </a:xfrm>
          <a:prstGeom prst="rect">
            <a:avLst/>
          </a:prstGeom>
        </p:spPr>
      </p:pic>
      <p:pic>
        <p:nvPicPr>
          <p:cNvPr id="8" name="图片 7" descr="PPT模板_03"/>
          <p:cNvPicPr>
            <a:picLocks noChangeAspect="1"/>
          </p:cNvPicPr>
          <p:nvPr userDrawn="1"/>
        </p:nvPicPr>
        <p:blipFill>
          <a:blip r:embed="rId3">
            <a:alphaModFix amt="56000"/>
          </a:blip>
          <a:srcRect r="74383"/>
          <a:stretch>
            <a:fillRect/>
          </a:stretch>
        </p:blipFill>
        <p:spPr>
          <a:xfrm>
            <a:off x="10699750" y="6165215"/>
            <a:ext cx="520700" cy="469265"/>
          </a:xfrm>
          <a:prstGeom prst="rect">
            <a:avLst/>
          </a:prstGeom>
          <a:effectLst/>
        </p:spPr>
      </p:pic>
      <p:grpSp>
        <p:nvGrpSpPr>
          <p:cNvPr id="11" name="组合 10"/>
          <p:cNvGrpSpPr/>
          <p:nvPr userDrawn="1"/>
        </p:nvGrpSpPr>
        <p:grpSpPr>
          <a:xfrm>
            <a:off x="173355" y="356235"/>
            <a:ext cx="10378305" cy="436685"/>
            <a:chOff x="273" y="561"/>
            <a:chExt cx="16344" cy="688"/>
          </a:xfrm>
        </p:grpSpPr>
        <p:sp>
          <p:nvSpPr>
            <p:cNvPr id="2" name="矩形 1"/>
            <p:cNvSpPr/>
            <p:nvPr userDrawn="1"/>
          </p:nvSpPr>
          <p:spPr>
            <a:xfrm>
              <a:off x="273" y="561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1"/>
          </p:nvSpPr>
          <p:spPr>
            <a:xfrm>
              <a:off x="275" y="1189"/>
              <a:ext cx="170" cy="57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388" y="561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399" y="561"/>
              <a:ext cx="170" cy="57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15" y="566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 bwMode="auto">
            <a:xfrm>
              <a:off x="516" y="1192"/>
              <a:ext cx="16101" cy="5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rgbClr val="28A9D6"/>
                </a:gs>
              </a:gsLst>
              <a:lin ang="10800000" scaled="0"/>
            </a:gradFill>
            <a:ln w="22225">
              <a:noFill/>
              <a:bevel/>
            </a:ln>
          </p:spPr>
          <p:txBody>
            <a:bodyPr rtlCol="0" anchor="t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300">
                <a:sym typeface="+mn-ea"/>
              </a:endParaRPr>
            </a:p>
          </p:txBody>
        </p:sp>
      </p:grpSp>
      <p:pic>
        <p:nvPicPr>
          <p:cNvPr id="9" name="图片 8" descr="风3elogo22"/>
          <p:cNvPicPr>
            <a:picLocks noChangeAspect="1"/>
          </p:cNvPicPr>
          <p:nvPr userDrawn="1"/>
        </p:nvPicPr>
        <p:blipFill>
          <a:blip r:embed="rId4" cstate="print">
            <a:alphaModFix amt="8000"/>
          </a:blip>
          <a:stretch>
            <a:fillRect/>
          </a:stretch>
        </p:blipFill>
        <p:spPr>
          <a:xfrm rot="180000">
            <a:off x="11223625" y="501650"/>
            <a:ext cx="837565" cy="1310005"/>
          </a:xfrm>
          <a:prstGeom prst="rect">
            <a:avLst/>
          </a:prstGeom>
        </p:spPr>
      </p:pic>
      <p:pic>
        <p:nvPicPr>
          <p:cNvPr id="12" name="图片 11" descr="风3elogo22_03"/>
          <p:cNvPicPr>
            <a:picLocks noChangeAspect="1"/>
          </p:cNvPicPr>
          <p:nvPr userDrawn="1"/>
        </p:nvPicPr>
        <p:blipFill>
          <a:blip r:embed="rId5">
            <a:alphaModFix amt="8000"/>
          </a:blip>
          <a:stretch>
            <a:fillRect/>
          </a:stretch>
        </p:blipFill>
        <p:spPr>
          <a:xfrm rot="17460000">
            <a:off x="10506710" y="201295"/>
            <a:ext cx="1236345" cy="803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风3elogo22"/>
          <p:cNvPicPr>
            <a:picLocks noChangeAspect="1"/>
          </p:cNvPicPr>
          <p:nvPr userDrawn="1"/>
        </p:nvPicPr>
        <p:blipFill>
          <a:blip r:embed="rId2" cstate="print">
            <a:alphaModFix amt="8000"/>
          </a:blip>
          <a:stretch>
            <a:fillRect/>
          </a:stretch>
        </p:blipFill>
        <p:spPr>
          <a:xfrm>
            <a:off x="10776585" y="116840"/>
            <a:ext cx="1127125" cy="1758950"/>
          </a:xfrm>
          <a:prstGeom prst="rect">
            <a:avLst/>
          </a:prstGeom>
        </p:spPr>
      </p:pic>
      <p:pic>
        <p:nvPicPr>
          <p:cNvPr id="7" name="图片 6" descr="PPT模板_05"/>
          <p:cNvPicPr>
            <a:picLocks noChangeAspect="1"/>
          </p:cNvPicPr>
          <p:nvPr userDrawn="1"/>
        </p:nvPicPr>
        <p:blipFill>
          <a:blip r:embed="rId3">
            <a:alphaModFix amt="56000"/>
          </a:blip>
          <a:srcRect r="77198"/>
          <a:stretch>
            <a:fillRect/>
          </a:stretch>
        </p:blipFill>
        <p:spPr>
          <a:xfrm>
            <a:off x="11347450" y="6148705"/>
            <a:ext cx="446405" cy="469265"/>
          </a:xfrm>
          <a:prstGeom prst="rect">
            <a:avLst/>
          </a:prstGeom>
        </p:spPr>
      </p:pic>
      <p:pic>
        <p:nvPicPr>
          <p:cNvPr id="8" name="图片 7" descr="PPT模板_03"/>
          <p:cNvPicPr>
            <a:picLocks noChangeAspect="1"/>
          </p:cNvPicPr>
          <p:nvPr userDrawn="1"/>
        </p:nvPicPr>
        <p:blipFill>
          <a:blip r:embed="rId4">
            <a:alphaModFix amt="56000"/>
          </a:blip>
          <a:srcRect r="74383"/>
          <a:stretch>
            <a:fillRect/>
          </a:stretch>
        </p:blipFill>
        <p:spPr>
          <a:xfrm>
            <a:off x="10699750" y="6165215"/>
            <a:ext cx="520700" cy="469265"/>
          </a:xfrm>
          <a:prstGeom prst="rect">
            <a:avLst/>
          </a:prstGeom>
          <a:effectLst/>
        </p:spPr>
      </p:pic>
      <p:grpSp>
        <p:nvGrpSpPr>
          <p:cNvPr id="11" name="组合 10"/>
          <p:cNvGrpSpPr/>
          <p:nvPr userDrawn="1"/>
        </p:nvGrpSpPr>
        <p:grpSpPr>
          <a:xfrm>
            <a:off x="173355" y="356235"/>
            <a:ext cx="10378305" cy="436685"/>
            <a:chOff x="273" y="561"/>
            <a:chExt cx="16344" cy="688"/>
          </a:xfrm>
        </p:grpSpPr>
        <p:sp>
          <p:nvSpPr>
            <p:cNvPr id="2" name="矩形 1"/>
            <p:cNvSpPr/>
            <p:nvPr userDrawn="1"/>
          </p:nvSpPr>
          <p:spPr>
            <a:xfrm>
              <a:off x="273" y="561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1"/>
          </p:nvSpPr>
          <p:spPr>
            <a:xfrm>
              <a:off x="275" y="1189"/>
              <a:ext cx="170" cy="57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388" y="561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399" y="561"/>
              <a:ext cx="170" cy="57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15" y="566"/>
              <a:ext cx="57" cy="680"/>
            </a:xfrm>
            <a:prstGeom prst="rect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 bwMode="auto">
            <a:xfrm>
              <a:off x="516" y="1192"/>
              <a:ext cx="16101" cy="5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rgbClr val="28A9D6"/>
                </a:gs>
              </a:gsLst>
              <a:lin ang="10800000" scaled="0"/>
            </a:gradFill>
            <a:ln w="22225">
              <a:noFill/>
              <a:bevel/>
            </a:ln>
          </p:spPr>
          <p:txBody>
            <a:bodyPr rtlCol="0" anchor="t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300">
                <a:sym typeface="+mn-ea"/>
              </a:endParaRPr>
            </a:p>
          </p:txBody>
        </p:sp>
      </p:grpSp>
      <p:pic>
        <p:nvPicPr>
          <p:cNvPr id="12" name="图片 11" descr="风3elogo22_03"/>
          <p:cNvPicPr>
            <a:picLocks noChangeAspect="1"/>
          </p:cNvPicPr>
          <p:nvPr userDrawn="1"/>
        </p:nvPicPr>
        <p:blipFill>
          <a:blip r:embed="rId5" cstate="print">
            <a:alphaModFix amt="8000"/>
          </a:blip>
          <a:stretch>
            <a:fillRect/>
          </a:stretch>
        </p:blipFill>
        <p:spPr>
          <a:xfrm rot="20820000">
            <a:off x="11516360" y="266700"/>
            <a:ext cx="329565" cy="2146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模板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6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Picture 1" descr="D:\work\personal study\会议+培训集锦\20220301GSICS网络会议\GSICS图标.png"/>
          <p:cNvPicPr>
            <a:picLocks noChangeAspect="1" noChangeArrowheads="1"/>
          </p:cNvPicPr>
          <p:nvPr userDrawn="1"/>
        </p:nvPicPr>
        <p:blipFill>
          <a:blip r:embed="rId25"/>
          <a:srcRect/>
          <a:stretch>
            <a:fillRect/>
          </a:stretch>
        </p:blipFill>
        <p:spPr bwMode="auto">
          <a:xfrm>
            <a:off x="9153597" y="0"/>
            <a:ext cx="3038403" cy="785794"/>
          </a:xfrm>
          <a:prstGeom prst="rect">
            <a:avLst/>
          </a:prstGeom>
          <a:noFill/>
        </p:spPr>
      </p:pic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0.xml"/><Relationship Id="rId7" Type="http://schemas.openxmlformats.org/officeDocument/2006/relationships/image" Target="../media/image16.emf"/><Relationship Id="rId2" Type="http://schemas.openxmlformats.org/officeDocument/2006/relationships/tags" Target="../tags/tag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-31750" y="2132965"/>
            <a:ext cx="112483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FY-3E/WindRAD instrument status and calibration accuracy evaluation</a:t>
            </a:r>
            <a:endParaRPr lang="en-US" altLang="zh-CN" sz="5400" b="1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>
          <a:xfrm>
            <a:off x="1090930" y="4912360"/>
            <a:ext cx="8899525" cy="1945640"/>
          </a:xfrm>
          <a:prstGeom prst="rect">
            <a:avLst/>
          </a:prstGeom>
        </p:spPr>
        <p:txBody>
          <a:bodyPr vert="horz" lIns="101600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altLang="zh-CN" sz="3200" b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Mei </a:t>
            </a:r>
            <a:r>
              <a:rPr lang="en-US" altLang="zh-CN" sz="3200" b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Yuan, Jian Shang, Honggang Yin, </a:t>
            </a:r>
            <a:r>
              <a:rPr lang="en-US" altLang="zh-CN" sz="3200" b="1" spc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Fangli</a:t>
            </a:r>
            <a:r>
              <a:rPr lang="en-US" altLang="zh-CN" sz="3200" b="1" spc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Dou</a:t>
            </a:r>
            <a:endParaRPr lang="en-US" altLang="zh-CN" sz="3200" b="1" spc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altLang="zh-CN" sz="3200" b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NSMC, CMA</a:t>
            </a:r>
          </a:p>
          <a:p>
            <a:pPr lvl="0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altLang="zh-CN" sz="3200" b="1" spc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2023-03-02</a:t>
            </a:r>
            <a:endParaRPr lang="en-US" altLang="zh-CN" sz="3200" b="1" spc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nstrument status</a:t>
            </a:r>
            <a:endParaRPr lang="en-US" altLang="zh-CN" sz="266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764522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Global land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sea surface backscattering products 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of FY-3E/</a:t>
            </a:r>
            <a:r>
              <a:rPr lang="en-US" altLang="zh-CN" sz="20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WindRAD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(20230109)</a:t>
            </a: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灯片编号占位符 2"/>
          <p:cNvSpPr txBox="1">
            <a:spLocks noGrp="1"/>
          </p:cNvSpPr>
          <p:nvPr/>
        </p:nvSpPr>
        <p:spPr>
          <a:xfrm>
            <a:off x="10058400" y="6643710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10</a:t>
            </a:fld>
            <a:endParaRPr lang="en-US" altLang="zh-CN" sz="1200" dirty="0"/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623789" y="1259351"/>
            <a:ext cx="5274310" cy="262318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991398" y="1295115"/>
            <a:ext cx="5274310" cy="267716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717088" y="4070760"/>
            <a:ext cx="5274310" cy="266192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976780"/>
            <a:ext cx="5274310" cy="2755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87170" y="3116580"/>
            <a:ext cx="52089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Cal/Val</a:t>
            </a:r>
            <a:endParaRPr lang="zh-CN" altLang="en-US" sz="4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3085" y="980440"/>
            <a:ext cx="1229995" cy="1656080"/>
          </a:xfrm>
          <a:prstGeom prst="rect">
            <a:avLst/>
          </a:prstGeom>
          <a:noFill/>
          <a:ln w="44450">
            <a:solidFill>
              <a:srgbClr val="1D3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    </a:t>
            </a:r>
          </a:p>
        </p:txBody>
      </p:sp>
      <p:sp>
        <p:nvSpPr>
          <p:cNvPr id="22" name="矩形 21"/>
          <p:cNvSpPr/>
          <p:nvPr/>
        </p:nvSpPr>
        <p:spPr>
          <a:xfrm>
            <a:off x="1129030" y="1318895"/>
            <a:ext cx="1151890" cy="100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13765" y="1412240"/>
            <a:ext cx="30505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5400" b="1" dirty="0">
                <a:ln w="19050">
                  <a:noFill/>
                </a:ln>
                <a:solidFill>
                  <a:srgbClr val="1D31EB"/>
                </a:solidFill>
                <a:latin typeface="等线" panose="02010600030101010101" charset="-122"/>
                <a:ea typeface="等线" panose="02010600030101010101" charset="-122"/>
              </a:rPr>
              <a:t>PART 03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3. Cal/Val</a:t>
            </a:r>
            <a:endParaRPr lang="en-US" altLang="zh-CN" sz="2665" b="1" dirty="0">
              <a:solidFill>
                <a:srgbClr val="1D31EB"/>
              </a:solidFill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67305" y="1196340"/>
            <a:ext cx="6134100" cy="546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955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WindRAD L1 Calibration/Validation</a:t>
            </a:r>
          </a:p>
        </p:txBody>
      </p:sp>
      <p:sp>
        <p:nvSpPr>
          <p:cNvPr id="7" name="矩形 6"/>
          <p:cNvSpPr/>
          <p:nvPr/>
        </p:nvSpPr>
        <p:spPr>
          <a:xfrm>
            <a:off x="2363470" y="5912485"/>
            <a:ext cx="3744595" cy="575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42415" y="2122783"/>
            <a:ext cx="869698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sz="2400" dirty="0"/>
              <a:t>Internal calibration: the internal calibration loop is used to monitor the instrument internal characteristics in real time to correct the internal effects of transmitter and receiver.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sz="2400" dirty="0"/>
              <a:t>External calibration: active radar calibrators are used to carry out absolute calibration.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sz="2400" b="1" dirty="0">
                <a:solidFill>
                  <a:srgbClr val="0060B3"/>
                </a:solidFill>
              </a:rPr>
              <a:t>L1 product validation</a:t>
            </a:r>
            <a:r>
              <a:rPr lang="en-US" altLang="zh-CN" sz="2400" b="1" dirty="0"/>
              <a:t>: </a:t>
            </a:r>
            <a:r>
              <a:rPr lang="en-US" altLang="zh-CN" sz="2400" dirty="0"/>
              <a:t>the long term observation data from natural distributed targets and the data of similar instruments are used to evaluate L1 results.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2400" dirty="0"/>
              <a:t>ocean calibration, rainforest, SNO</a:t>
            </a:r>
          </a:p>
        </p:txBody>
      </p:sp>
      <p:sp>
        <p:nvSpPr>
          <p:cNvPr id="6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12</a:t>
            </a:fld>
            <a:endParaRPr lang="en-US" altLang="zh-CN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altLang="zh-CN" sz="2660" b="1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Cal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/ </a:t>
            </a:r>
            <a:r>
              <a:rPr lang="en-US" altLang="zh-CN" sz="266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Val</a:t>
            </a:r>
            <a:endParaRPr lang="en-US" altLang="zh-CN" sz="2665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71084" y="763020"/>
            <a:ext cx="5633209" cy="547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1" lang="en-US" altLang="zh-CN" sz="2955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NOC (NWP Ocean Calibration)</a:t>
            </a:r>
          </a:p>
        </p:txBody>
      </p:sp>
      <p:sp>
        <p:nvSpPr>
          <p:cNvPr id="9" name="矩形 8"/>
          <p:cNvSpPr/>
          <p:nvPr/>
        </p:nvSpPr>
        <p:spPr>
          <a:xfrm>
            <a:off x="1942014" y="3952896"/>
            <a:ext cx="287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 H Ascending(10km grid)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855428" y="6530317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C H Descending(10km grid)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555744" y="3905506"/>
            <a:ext cx="2864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 V Ascending(10km grid)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440361" y="6481268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C V Descending (10km grid)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868211" y="665018"/>
            <a:ext cx="6240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1600"/>
              <a:t>Time series diagram of Sigma0 difference(NOC) for C-band WindRAD data </a:t>
            </a:r>
            <a:r>
              <a:rPr lang="en-US" sz="1600"/>
              <a:t>from 20221016 to 20221115.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600">
                <a:solidFill>
                  <a:srgbClr val="FF0000"/>
                </a:solidFill>
              </a:rPr>
              <a:t>Smaller bias in C band VV polarization and larger bias in C band HH polarization. </a:t>
            </a:r>
          </a:p>
        </p:txBody>
      </p:sp>
      <p:sp>
        <p:nvSpPr>
          <p:cNvPr id="15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13</a:t>
            </a:fld>
            <a:endParaRPr lang="en-US" altLang="zh-CN" sz="1200" dirty="0"/>
          </a:p>
        </p:txBody>
      </p:sp>
      <p:pic>
        <p:nvPicPr>
          <p:cNvPr id="17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889951" y="1480920"/>
            <a:ext cx="4884310" cy="2500330"/>
          </a:xfrm>
          <a:prstGeom prst="rect">
            <a:avLst/>
          </a:prstGeom>
        </p:spPr>
      </p:pic>
      <p:pic>
        <p:nvPicPr>
          <p:cNvPr id="18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1014219" y="4312763"/>
            <a:ext cx="4714016" cy="2255374"/>
          </a:xfrm>
          <a:prstGeom prst="rect">
            <a:avLst/>
          </a:prstGeom>
        </p:spPr>
      </p:pic>
      <p:pic>
        <p:nvPicPr>
          <p:cNvPr id="20" name="Picture 1"/>
          <p:cNvPicPr/>
          <p:nvPr/>
        </p:nvPicPr>
        <p:blipFill>
          <a:blip r:embed="rId5"/>
          <a:stretch>
            <a:fillRect/>
          </a:stretch>
        </p:blipFill>
        <p:spPr>
          <a:xfrm>
            <a:off x="6233888" y="1480920"/>
            <a:ext cx="4989282" cy="2380486"/>
          </a:xfrm>
          <a:prstGeom prst="rect">
            <a:avLst/>
          </a:prstGeom>
        </p:spPr>
      </p:pic>
      <p:pic>
        <p:nvPicPr>
          <p:cNvPr id="21" name="Picture 1"/>
          <p:cNvPicPr/>
          <p:nvPr/>
        </p:nvPicPr>
        <p:blipFill>
          <a:blip r:embed="rId6"/>
          <a:stretch>
            <a:fillRect/>
          </a:stretch>
        </p:blipFill>
        <p:spPr>
          <a:xfrm>
            <a:off x="6233890" y="4300288"/>
            <a:ext cx="4989280" cy="22814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altLang="zh-CN" sz="2660" b="1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Cal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/ </a:t>
            </a:r>
            <a:r>
              <a:rPr lang="en-US" altLang="zh-CN" sz="266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Val</a:t>
            </a:r>
            <a:endParaRPr lang="en-US" altLang="zh-CN" sz="2665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23836" y="953101"/>
            <a:ext cx="5633209" cy="547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1" lang="en-US" altLang="zh-CN" sz="2955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NOC (NWP Ocean Calibration)</a:t>
            </a:r>
          </a:p>
        </p:txBody>
      </p:sp>
      <p:sp>
        <p:nvSpPr>
          <p:cNvPr id="9" name="矩形 8"/>
          <p:cNvSpPr/>
          <p:nvPr/>
        </p:nvSpPr>
        <p:spPr>
          <a:xfrm>
            <a:off x="1932341" y="3981250"/>
            <a:ext cx="2993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Ku </a:t>
            </a:r>
            <a:r>
              <a:rPr lang="en-US" altLang="zh-CN" dirty="0"/>
              <a:t>H Ascending(10km grid)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855428" y="6530317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Ku H Descending(10km grid)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532123" y="3914077"/>
            <a:ext cx="2980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Ku </a:t>
            </a:r>
            <a:r>
              <a:rPr lang="en-US" altLang="zh-CN" dirty="0"/>
              <a:t>V Ascending(10km grid)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403148" y="6530317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Ku V Descending (10km grid)</a:t>
            </a:r>
            <a:endParaRPr lang="zh-CN" altLang="en-US" dirty="0"/>
          </a:p>
        </p:txBody>
      </p:sp>
      <p:sp>
        <p:nvSpPr>
          <p:cNvPr id="15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14</a:t>
            </a:fld>
            <a:endParaRPr lang="en-US" altLang="zh-CN" sz="1200" dirty="0"/>
          </a:p>
        </p:txBody>
      </p:sp>
      <p:pic>
        <p:nvPicPr>
          <p:cNvPr id="16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966945" y="1604959"/>
            <a:ext cx="4746990" cy="2416386"/>
          </a:xfrm>
          <a:prstGeom prst="rect">
            <a:avLst/>
          </a:prstGeom>
        </p:spPr>
      </p:pic>
      <p:pic>
        <p:nvPicPr>
          <p:cNvPr id="19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440" y="4382183"/>
            <a:ext cx="4746990" cy="2239172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432" y="1527488"/>
            <a:ext cx="4773178" cy="2386589"/>
          </a:xfrm>
          <a:prstGeom prst="rect">
            <a:avLst/>
          </a:prstGeom>
        </p:spPr>
      </p:pic>
      <p:pic>
        <p:nvPicPr>
          <p:cNvPr id="23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432" y="4239602"/>
            <a:ext cx="4773178" cy="238658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023992" y="773962"/>
            <a:ext cx="6337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1600"/>
              <a:t>Time series diagram of Sigma0 difference(NOC) for Ku-band WindRAD data </a:t>
            </a:r>
            <a:r>
              <a:rPr lang="en-US" sz="1600"/>
              <a:t>from 20221016 to 20221115.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>
                <a:solidFill>
                  <a:srgbClr val="FF0000"/>
                </a:solidFill>
              </a:rPr>
              <a:t>Smaller </a:t>
            </a:r>
            <a:r>
              <a:rPr lang="en-US" sz="1600" dirty="0">
                <a:solidFill>
                  <a:srgbClr val="FF0000"/>
                </a:solidFill>
              </a:rPr>
              <a:t>bias </a:t>
            </a:r>
            <a:r>
              <a:rPr lang="en-US" sz="1600">
                <a:solidFill>
                  <a:srgbClr val="FF0000"/>
                </a:solidFill>
              </a:rPr>
              <a:t>in Ku </a:t>
            </a:r>
            <a:r>
              <a:rPr lang="en-US" sz="1600" dirty="0">
                <a:solidFill>
                  <a:srgbClr val="FF0000"/>
                </a:solidFill>
              </a:rPr>
              <a:t>band and larger bias </a:t>
            </a:r>
            <a:r>
              <a:rPr lang="en-US" sz="1600">
                <a:solidFill>
                  <a:srgbClr val="FF0000"/>
                </a:solidFill>
              </a:rPr>
              <a:t>in C band.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altLang="zh-CN" sz="2660" b="1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Cal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/ </a:t>
            </a:r>
            <a:r>
              <a:rPr lang="en-US" altLang="zh-CN" sz="266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Val</a:t>
            </a:r>
            <a:endParaRPr lang="en-US" altLang="zh-CN" sz="2665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23836" y="953101"/>
            <a:ext cx="5633209" cy="547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1" lang="en-US" altLang="zh-CN" sz="2955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NOC (NWP Ocean Calibration)</a:t>
            </a:r>
          </a:p>
        </p:txBody>
      </p:sp>
      <p:sp>
        <p:nvSpPr>
          <p:cNvPr id="9" name="矩形 8"/>
          <p:cNvSpPr/>
          <p:nvPr/>
        </p:nvSpPr>
        <p:spPr>
          <a:xfrm>
            <a:off x="1932339" y="3857549"/>
            <a:ext cx="287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 H Ascending(10km grid)</a:t>
            </a:r>
            <a:endParaRPr lang="zh-CN" altLang="en-US" dirty="0"/>
          </a:p>
        </p:txBody>
      </p:sp>
      <p:sp>
        <p:nvSpPr>
          <p:cNvPr id="15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15</a:t>
            </a:fld>
            <a:endParaRPr lang="en-US" altLang="zh-CN" sz="1200" dirty="0"/>
          </a:p>
        </p:txBody>
      </p:sp>
      <p:sp>
        <p:nvSpPr>
          <p:cNvPr id="16" name="矩形 15"/>
          <p:cNvSpPr/>
          <p:nvPr/>
        </p:nvSpPr>
        <p:spPr>
          <a:xfrm>
            <a:off x="7739772" y="3921549"/>
            <a:ext cx="2864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 V Ascending(10km grid)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855428" y="6530317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C H Descending(10km grid)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624387" y="6539864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C V Descending (10km grid)</a:t>
            </a:r>
            <a:endParaRPr lang="zh-CN" altLang="en-US" dirty="0"/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38" y="1550339"/>
            <a:ext cx="4773178" cy="2386589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26" y="4226881"/>
            <a:ext cx="4773178" cy="2386589"/>
          </a:xfrm>
          <a:prstGeom prst="rect">
            <a:avLst/>
          </a:prstGeom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598" y="1493830"/>
            <a:ext cx="4773178" cy="2386589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598" y="4226881"/>
            <a:ext cx="4773178" cy="238658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052238" y="763695"/>
            <a:ext cx="6240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1600"/>
              <a:t>Incidence angle distribution of Sigma0 difference(NOC) for C band WindRAD data</a:t>
            </a:r>
            <a:r>
              <a:rPr lang="en-US" sz="1600"/>
              <a:t> from 20221016 to 20221115.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600">
                <a:solidFill>
                  <a:srgbClr val="FF0000"/>
                </a:solidFill>
              </a:rPr>
              <a:t>Smaller bias in C band VV polarization and larger bias in C band HH polarization 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/>
              <a:t>Smaller </a:t>
            </a:r>
            <a:r>
              <a:rPr lang="en-US" sz="1600" dirty="0"/>
              <a:t>bias </a:t>
            </a:r>
            <a:r>
              <a:rPr lang="en-US" sz="1600"/>
              <a:t>in Ku </a:t>
            </a:r>
            <a:r>
              <a:rPr lang="en-US" sz="1600" dirty="0"/>
              <a:t>band and larger bias </a:t>
            </a:r>
            <a:r>
              <a:rPr lang="en-US" sz="1600"/>
              <a:t>in C band.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altLang="zh-CN" sz="2660" b="1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Cal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/ </a:t>
            </a:r>
            <a:r>
              <a:rPr lang="en-US" altLang="zh-CN" sz="266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Val</a:t>
            </a:r>
            <a:endParaRPr lang="en-US" altLang="zh-CN" sz="2665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23836" y="953101"/>
            <a:ext cx="5633209" cy="547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1" lang="en-US" altLang="zh-CN" sz="2955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NOC (NWP Ocean Calibration)</a:t>
            </a:r>
          </a:p>
        </p:txBody>
      </p:sp>
      <p:sp>
        <p:nvSpPr>
          <p:cNvPr id="9" name="矩形 8"/>
          <p:cNvSpPr/>
          <p:nvPr/>
        </p:nvSpPr>
        <p:spPr>
          <a:xfrm>
            <a:off x="1932339" y="3857549"/>
            <a:ext cx="2993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Ku </a:t>
            </a:r>
            <a:r>
              <a:rPr lang="en-US" altLang="zh-CN" dirty="0"/>
              <a:t>H Ascending(10km grid)</a:t>
            </a:r>
            <a:endParaRPr lang="zh-CN" altLang="en-US" dirty="0"/>
          </a:p>
        </p:txBody>
      </p:sp>
      <p:sp>
        <p:nvSpPr>
          <p:cNvPr id="15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16</a:t>
            </a:fld>
            <a:endParaRPr lang="en-US" altLang="zh-CN" sz="1200" dirty="0"/>
          </a:p>
        </p:txBody>
      </p:sp>
      <p:sp>
        <p:nvSpPr>
          <p:cNvPr id="16" name="矩形 15"/>
          <p:cNvSpPr/>
          <p:nvPr/>
        </p:nvSpPr>
        <p:spPr>
          <a:xfrm>
            <a:off x="7494143" y="3883477"/>
            <a:ext cx="2980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Ku </a:t>
            </a:r>
            <a:r>
              <a:rPr lang="en-US" altLang="zh-CN" dirty="0"/>
              <a:t>V Ascending(10km grid)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855428" y="6530317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Ku H Descending(10km grid)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385172" y="6530317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Ku V Descending (10km grid)</a:t>
            </a:r>
            <a:endParaRPr lang="zh-CN" altLang="en-US" dirty="0"/>
          </a:p>
        </p:txBody>
      </p:sp>
      <p:pic>
        <p:nvPicPr>
          <p:cNvPr id="2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12" y="1554113"/>
            <a:ext cx="4773178" cy="2386589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07" y="4213645"/>
            <a:ext cx="4773178" cy="2386589"/>
          </a:xfrm>
          <a:prstGeom prst="rect">
            <a:avLst/>
          </a:prstGeom>
        </p:spPr>
      </p:pic>
      <p:pic>
        <p:nvPicPr>
          <p:cNvPr id="25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303" y="1554113"/>
            <a:ext cx="4773178" cy="2386589"/>
          </a:xfrm>
          <a:prstGeom prst="rect">
            <a:avLst/>
          </a:prstGeom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303" y="4185692"/>
            <a:ext cx="4773178" cy="238658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951984" y="564917"/>
            <a:ext cx="6240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1600"/>
              <a:t>Incidence angle distribution of Sigma0 difference(NOC) for Ku band WindRAD data</a:t>
            </a:r>
            <a:r>
              <a:rPr lang="en-US" sz="1600"/>
              <a:t> from 20221016 to 20221115.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600">
                <a:solidFill>
                  <a:srgbClr val="FF0000"/>
                </a:solidFill>
              </a:rPr>
              <a:t>Smaller bias in C band VV polarization and larger bias in C band HH polarization.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/>
              <a:t>Smaller </a:t>
            </a:r>
            <a:r>
              <a:rPr lang="en-US" sz="1600" dirty="0"/>
              <a:t>bias </a:t>
            </a:r>
            <a:r>
              <a:rPr lang="en-US" sz="1600"/>
              <a:t>in Ku </a:t>
            </a:r>
            <a:r>
              <a:rPr lang="en-US" sz="1600" dirty="0"/>
              <a:t>band and larger bias </a:t>
            </a:r>
            <a:r>
              <a:rPr lang="en-US" sz="1600"/>
              <a:t>in C band.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altLang="zh-CN" sz="2660" b="1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Cal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/ </a:t>
            </a:r>
            <a:r>
              <a:rPr lang="en-US" altLang="zh-CN" sz="266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Val</a:t>
            </a:r>
            <a:endParaRPr lang="en-US" altLang="zh-CN" sz="2665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23836" y="953101"/>
            <a:ext cx="5633209" cy="547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1" lang="en-US" altLang="zh-CN" sz="2955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NOC (NWP Ocean Calibration)</a:t>
            </a:r>
          </a:p>
        </p:txBody>
      </p:sp>
      <p:sp>
        <p:nvSpPr>
          <p:cNvPr id="14" name="矩形 13"/>
          <p:cNvSpPr/>
          <p:nvPr/>
        </p:nvSpPr>
        <p:spPr>
          <a:xfrm>
            <a:off x="6802041" y="2602982"/>
            <a:ext cx="540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WindRAD data from 20221016 to 20221115.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calibration accuracy &lt;1dB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 calibration accuracy is -1.9dB and is being tested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Smaller bias in Ku band and larger bias in C band.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Smaller bias in C band VV polarization and larger bias in C band HH polarization 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Further improvements will be made in the near future.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17</a:t>
            </a:fld>
            <a:endParaRPr lang="en-US" altLang="zh-CN" sz="1200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335360" y="2420888"/>
          <a:ext cx="6387515" cy="3561096"/>
        </p:xfrm>
        <a:graphic>
          <a:graphicData uri="http://schemas.openxmlformats.org/drawingml/2006/table">
            <a:tbl>
              <a:tblPr firstRow="1" firstCol="1" bandRow="1"/>
              <a:tblGrid>
                <a:gridCol w="1073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0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1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1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0272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Band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Mean 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bias</a:t>
                      </a:r>
                      <a:r>
                        <a:rPr 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（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r>
                        <a:rPr 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Std of bias</a:t>
                      </a:r>
                      <a:r>
                        <a:rPr 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（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r>
                        <a:rPr 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13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Ascend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Descend</a:t>
                      </a:r>
                      <a:endParaRPr lang="zh-CN" alt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All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Ascend</a:t>
                      </a:r>
                      <a:endParaRPr lang="zh-CN" alt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Descend</a:t>
                      </a:r>
                      <a:endParaRPr lang="zh-CN" alt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All</a:t>
                      </a:r>
                      <a:endParaRPr lang="zh-CN" alt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13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C-H-10km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-1.90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-1.88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-1.89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0.01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13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C-H-20km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-1.91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-1.89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-1.90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0.01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13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C-V-10km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-0.59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-0.56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-0.57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0.01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0.01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13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C-V-20km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-0.61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-0.58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-0.60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0.01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0.01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2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Ku-H-10km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-0.20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-0.13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-0.17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0.05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2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Ku-H-20km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-0.18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-0.14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-0.16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0.03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13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Ku-V-10km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0.13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0.22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0.18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0.03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0.03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0.05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13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Ku-V-20km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0.15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0.21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0.18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0.03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0.03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0.04</a:t>
                      </a:r>
                      <a:endParaRPr lang="zh-CN" sz="1400" kern="10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" name="矩形 19"/>
          <p:cNvSpPr/>
          <p:nvPr/>
        </p:nvSpPr>
        <p:spPr>
          <a:xfrm>
            <a:off x="32420" y="1760263"/>
            <a:ext cx="7449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Evaluation of radiometric calibration accuracy based on nwp ocean calibration</a:t>
            </a:r>
            <a:endParaRPr lang="zh-CN" altLang="zh-CN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3. Cal/Val</a:t>
            </a:r>
            <a:endParaRPr lang="en-US" altLang="zh-CN" sz="2660" b="1" dirty="0" err="1">
              <a:solidFill>
                <a:srgbClr val="1D31EB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40355" name="Rectangle 3"/>
          <p:cNvSpPr>
            <a:spLocks noGrp="1" noChangeArrowheads="1"/>
          </p:cNvSpPr>
          <p:nvPr>
            <p:ph idx="1"/>
          </p:nvPr>
        </p:nvSpPr>
        <p:spPr>
          <a:xfrm>
            <a:off x="695008" y="857232"/>
            <a:ext cx="9544396" cy="3714776"/>
          </a:xfrm>
        </p:spPr>
        <p:txBody>
          <a:bodyPr vert="horz" wrap="square" lIns="91440" tIns="45720" rIns="91440" bIns="45720" numCol="1" anchor="t" anchorCtr="0" compatLnSpc="1">
            <a:normAutofit fontScale="92500" lnSpcReduction="10000"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en-US" altLang="zh-CN" sz="2955" b="1" spc="0" noProof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SNO for WindRAD L1 validation</a:t>
            </a:r>
          </a:p>
          <a:p>
            <a:pPr lvl="1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en-US" altLang="zh-CN" sz="2400" kern="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each band, each polarization, each grid resolution or slice data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zh-CN" sz="2400" kern="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zh-CN" sz="2400" kern="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zh-CN" sz="2400" kern="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Incidence angle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zh-CN" sz="2400" kern="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Azimuth angle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zh-CN" sz="2400" kern="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Background uniformity</a:t>
            </a:r>
          </a:p>
        </p:txBody>
      </p:sp>
      <p:sp>
        <p:nvSpPr>
          <p:cNvPr id="1029" name="Rectangle 5"/>
          <p:cNvSpPr/>
          <p:nvPr/>
        </p:nvSpPr>
        <p:spPr>
          <a:xfrm>
            <a:off x="0" y="2789238"/>
            <a:ext cx="309563" cy="10795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endParaRPr lang="zh-CN" altLang="en-US" sz="1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2928958" y="36512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18</a:t>
            </a:fld>
            <a:endParaRPr lang="en-US" altLang="zh-CN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Cal/Val</a:t>
            </a:r>
            <a:endParaRPr lang="en-US" altLang="zh-CN" sz="2660" b="1" dirty="0">
              <a:solidFill>
                <a:srgbClr val="1D31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8617" y="1052736"/>
            <a:ext cx="2775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b="1" dirty="0"/>
              <a:t>Preliminary SNO results:</a:t>
            </a:r>
            <a:endParaRPr lang="zh-CN" altLang="en-US" sz="2000" b="1" dirty="0"/>
          </a:p>
        </p:txBody>
      </p:sp>
      <p:sp>
        <p:nvSpPr>
          <p:cNvPr id="12" name="矩形 11"/>
          <p:cNvSpPr/>
          <p:nvPr/>
        </p:nvSpPr>
        <p:spPr>
          <a:xfrm>
            <a:off x="738117" y="1782537"/>
            <a:ext cx="5449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</a:rPr>
              <a:t>FY-3E </a:t>
            </a:r>
            <a:r>
              <a:rPr lang="en-US" altLang="zh-CN" dirty="0" err="1">
                <a:solidFill>
                  <a:srgbClr val="FF0000"/>
                </a:solidFill>
              </a:rPr>
              <a:t>WindRAD</a:t>
            </a:r>
            <a:r>
              <a:rPr lang="en-US" altLang="zh-CN" dirty="0">
                <a:solidFill>
                  <a:srgbClr val="FF0000"/>
                </a:solidFill>
              </a:rPr>
              <a:t> vs. CFOSAT SCAT</a:t>
            </a:r>
          </a:p>
          <a:p>
            <a:pPr lvl="0"/>
            <a:r>
              <a:rPr lang="en-US" altLang="zh-CN" dirty="0"/>
              <a:t>(</a:t>
            </a:r>
            <a:r>
              <a:rPr lang="en-US" altLang="zh-CN" err="1"/>
              <a:t>WindRAD</a:t>
            </a:r>
            <a:r>
              <a:rPr lang="en-US" altLang="zh-CN"/>
              <a:t> data, 20221101-20221129)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544885" y="900106"/>
          <a:ext cx="5072124" cy="1600200"/>
        </p:xfrm>
        <a:graphic>
          <a:graphicData uri="http://schemas.openxmlformats.org/drawingml/2006/table">
            <a:tbl>
              <a:tblPr/>
              <a:tblGrid>
                <a:gridCol w="2654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WindRAD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vs. 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CFO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SAT SCAT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HH 10km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VV 10km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Matching points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96182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487544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Correlation coefficient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0.93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0.91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Mean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1.23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1.65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Std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1.94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2.97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544383" y="2643182"/>
            <a:ext cx="1428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Ku HH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19</a:t>
            </a:fld>
            <a:endParaRPr lang="en-US" altLang="zh-CN" sz="1200" dirty="0"/>
          </a:p>
        </p:txBody>
      </p:sp>
      <p:pic>
        <p:nvPicPr>
          <p:cNvPr id="13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407368" y="3226749"/>
            <a:ext cx="5399405" cy="29248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5555" r="5566" b="10238"/>
          <a:stretch>
            <a:fillRect/>
          </a:stretch>
        </p:blipFill>
        <p:spPr>
          <a:xfrm>
            <a:off x="6744072" y="5099534"/>
            <a:ext cx="4464496" cy="1653936"/>
          </a:xfrm>
          <a:prstGeom prst="rect">
            <a:avLst/>
          </a:prstGeom>
        </p:spPr>
      </p:pic>
      <p:pic>
        <p:nvPicPr>
          <p:cNvPr id="15" name="Picture 1"/>
          <p:cNvPicPr/>
          <p:nvPr/>
        </p:nvPicPr>
        <p:blipFill rotWithShape="1">
          <a:blip r:embed="rId6"/>
          <a:srcRect b="48462"/>
          <a:stretch>
            <a:fillRect/>
          </a:stretch>
        </p:blipFill>
        <p:spPr>
          <a:xfrm>
            <a:off x="6204861" y="2643182"/>
            <a:ext cx="5399405" cy="24119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2"/>
          <p:cNvSpPr txBox="1"/>
          <p:nvPr/>
        </p:nvSpPr>
        <p:spPr>
          <a:xfrm>
            <a:off x="5953124" y="2357430"/>
            <a:ext cx="5101590" cy="4214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WindRAD introduction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Instrument status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Cal/Val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Summary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Cal/Val</a:t>
            </a:r>
            <a:endParaRPr lang="en-US" altLang="zh-CN" sz="2660" b="1" dirty="0">
              <a:solidFill>
                <a:srgbClr val="1D31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8617" y="1052736"/>
            <a:ext cx="2775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b="1" dirty="0"/>
              <a:t>Preliminary SNO results:</a:t>
            </a:r>
            <a:endParaRPr lang="zh-CN" altLang="en-US" sz="2000" b="1" dirty="0"/>
          </a:p>
        </p:txBody>
      </p:sp>
      <p:sp>
        <p:nvSpPr>
          <p:cNvPr id="12" name="矩形 11"/>
          <p:cNvSpPr/>
          <p:nvPr/>
        </p:nvSpPr>
        <p:spPr>
          <a:xfrm>
            <a:off x="738117" y="1782537"/>
            <a:ext cx="5449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</a:rPr>
              <a:t>FY-3E </a:t>
            </a:r>
            <a:r>
              <a:rPr lang="en-US" altLang="zh-CN" dirty="0" err="1">
                <a:solidFill>
                  <a:srgbClr val="FF0000"/>
                </a:solidFill>
              </a:rPr>
              <a:t>WindRAD</a:t>
            </a:r>
            <a:r>
              <a:rPr lang="en-US" altLang="zh-CN" dirty="0">
                <a:solidFill>
                  <a:srgbClr val="FF0000"/>
                </a:solidFill>
              </a:rPr>
              <a:t> vs. CFOSAT SCAT</a:t>
            </a:r>
          </a:p>
          <a:p>
            <a:pPr lvl="0"/>
            <a:r>
              <a:rPr lang="en-US" altLang="zh-CN" dirty="0"/>
              <a:t>(</a:t>
            </a:r>
            <a:r>
              <a:rPr lang="en-US" altLang="zh-CN" err="1"/>
              <a:t>WindRAD</a:t>
            </a:r>
            <a:r>
              <a:rPr lang="en-US" altLang="zh-CN"/>
              <a:t> data, 20221101-20221129)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544885" y="900106"/>
          <a:ext cx="5072124" cy="1600200"/>
        </p:xfrm>
        <a:graphic>
          <a:graphicData uri="http://schemas.openxmlformats.org/drawingml/2006/table">
            <a:tbl>
              <a:tblPr/>
              <a:tblGrid>
                <a:gridCol w="2654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WindRAD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vs. 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CFO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SAT SCAT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HH 10km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VV 10km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Matching points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96182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88784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Correlation coefficient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0.93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Mean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1.23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0.21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Std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1.94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0.56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544383" y="2643182"/>
            <a:ext cx="1428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Ku VV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20</a:t>
            </a:fld>
            <a:endParaRPr lang="en-US" altLang="zh-CN" sz="1200" dirty="0"/>
          </a:p>
        </p:txBody>
      </p:sp>
      <p:pic>
        <p:nvPicPr>
          <p:cNvPr id="16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559060" y="3257606"/>
            <a:ext cx="5399405" cy="2924810"/>
          </a:xfrm>
          <a:prstGeom prst="rect">
            <a:avLst/>
          </a:prstGeom>
        </p:spPr>
      </p:pic>
      <p:pic>
        <p:nvPicPr>
          <p:cNvPr id="18" name="Picture 1"/>
          <p:cNvPicPr/>
          <p:nvPr/>
        </p:nvPicPr>
        <p:blipFill rotWithShape="1">
          <a:blip r:embed="rId4"/>
          <a:srcRect l="5749" r="4897" b="9527"/>
          <a:stretch>
            <a:fillRect/>
          </a:stretch>
        </p:blipFill>
        <p:spPr>
          <a:xfrm>
            <a:off x="6668677" y="5066710"/>
            <a:ext cx="4824537" cy="1791290"/>
          </a:xfrm>
          <a:prstGeom prst="rect">
            <a:avLst/>
          </a:prstGeom>
        </p:spPr>
      </p:pic>
      <p:pic>
        <p:nvPicPr>
          <p:cNvPr id="19" name="Picture 1"/>
          <p:cNvPicPr/>
          <p:nvPr/>
        </p:nvPicPr>
        <p:blipFill rotWithShape="1">
          <a:blip r:embed="rId5"/>
          <a:srcRect t="-1" b="48195"/>
          <a:stretch>
            <a:fillRect/>
          </a:stretch>
        </p:blipFill>
        <p:spPr>
          <a:xfrm>
            <a:off x="6381242" y="2516633"/>
            <a:ext cx="5399405" cy="24245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Cal/Val</a:t>
            </a:r>
            <a:endParaRPr lang="en-US" altLang="zh-CN" sz="2660" b="1" dirty="0">
              <a:solidFill>
                <a:srgbClr val="1D31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8617" y="1052736"/>
            <a:ext cx="2775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b="1" dirty="0"/>
              <a:t>Preliminary SNO results:</a:t>
            </a:r>
            <a:endParaRPr lang="zh-CN" altLang="en-US" sz="2000" b="1" dirty="0"/>
          </a:p>
        </p:txBody>
      </p:sp>
      <p:sp>
        <p:nvSpPr>
          <p:cNvPr id="12" name="矩形 11"/>
          <p:cNvSpPr/>
          <p:nvPr/>
        </p:nvSpPr>
        <p:spPr>
          <a:xfrm>
            <a:off x="738117" y="1782537"/>
            <a:ext cx="5449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</a:rPr>
              <a:t>FY-3E </a:t>
            </a:r>
            <a:r>
              <a:rPr lang="en-US" altLang="zh-CN" dirty="0" err="1">
                <a:solidFill>
                  <a:srgbClr val="FF0000"/>
                </a:solidFill>
              </a:rPr>
              <a:t>WindRAD</a:t>
            </a:r>
            <a:r>
              <a:rPr lang="en-US" altLang="zh-CN" dirty="0">
                <a:solidFill>
                  <a:srgbClr val="FF0000"/>
                </a:solidFill>
              </a:rPr>
              <a:t> vs</a:t>
            </a:r>
            <a:r>
              <a:rPr lang="en-US" altLang="zh-CN">
                <a:solidFill>
                  <a:srgbClr val="FF0000"/>
                </a:solidFill>
              </a:rPr>
              <a:t>. HY-2B </a:t>
            </a:r>
            <a:r>
              <a:rPr lang="en-US" altLang="zh-CN" dirty="0">
                <a:solidFill>
                  <a:srgbClr val="FF0000"/>
                </a:solidFill>
              </a:rPr>
              <a:t>SCAT</a:t>
            </a:r>
          </a:p>
          <a:p>
            <a:pPr lvl="0"/>
            <a:r>
              <a:rPr lang="en-US" altLang="zh-CN" dirty="0"/>
              <a:t>(</a:t>
            </a:r>
            <a:r>
              <a:rPr lang="en-US" altLang="zh-CN" err="1"/>
              <a:t>WindRAD</a:t>
            </a:r>
            <a:r>
              <a:rPr lang="en-US" altLang="zh-CN"/>
              <a:t>  20221101-1129)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737033" y="907603"/>
          <a:ext cx="3885626" cy="1600200"/>
        </p:xfrm>
        <a:graphic>
          <a:graphicData uri="http://schemas.openxmlformats.org/drawingml/2006/table">
            <a:tbl>
              <a:tblPr/>
              <a:tblGrid>
                <a:gridCol w="2654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WindRAD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vs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. HY-2B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SCAT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HH 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WVC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Matching points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540676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Correlation coefficient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0.96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Mean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-0.94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Std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2.09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544383" y="2643182"/>
            <a:ext cx="1428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Ku HH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灯片编号占位符 2"/>
          <p:cNvSpPr txBox="1">
            <a:spLocks noGrp="1"/>
          </p:cNvSpPr>
          <p:nvPr/>
        </p:nvSpPr>
        <p:spPr>
          <a:xfrm>
            <a:off x="10058400" y="6429396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21</a:t>
            </a:fld>
            <a:endParaRPr lang="en-US" altLang="zh-CN" sz="1200" dirty="0"/>
          </a:p>
        </p:txBody>
      </p:sp>
      <p:pic>
        <p:nvPicPr>
          <p:cNvPr id="13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559060" y="3321902"/>
            <a:ext cx="5399405" cy="2924810"/>
          </a:xfrm>
          <a:prstGeom prst="rect">
            <a:avLst/>
          </a:prstGeom>
        </p:spPr>
      </p:pic>
      <p:pic>
        <p:nvPicPr>
          <p:cNvPr id="15" name="Picture 1"/>
          <p:cNvPicPr/>
          <p:nvPr/>
        </p:nvPicPr>
        <p:blipFill rotWithShape="1">
          <a:blip r:embed="rId4"/>
          <a:srcRect l="5998" r="5982" b="6404"/>
          <a:stretch>
            <a:fillRect/>
          </a:stretch>
        </p:blipFill>
        <p:spPr>
          <a:xfrm>
            <a:off x="6209342" y="4989210"/>
            <a:ext cx="4752528" cy="1853138"/>
          </a:xfrm>
          <a:prstGeom prst="rect">
            <a:avLst/>
          </a:prstGeom>
        </p:spPr>
      </p:pic>
      <p:pic>
        <p:nvPicPr>
          <p:cNvPr id="16" name="Picture 1"/>
          <p:cNvPicPr/>
          <p:nvPr/>
        </p:nvPicPr>
        <p:blipFill rotWithShape="1">
          <a:blip r:embed="rId5"/>
          <a:srcRect b="47876"/>
          <a:stretch>
            <a:fillRect/>
          </a:stretch>
        </p:blipFill>
        <p:spPr>
          <a:xfrm>
            <a:off x="5980144" y="2586738"/>
            <a:ext cx="5399405" cy="24393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Cal/Val</a:t>
            </a:r>
            <a:endParaRPr lang="en-US" altLang="zh-CN" sz="2660" b="1" dirty="0">
              <a:solidFill>
                <a:srgbClr val="1D31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8617" y="1052736"/>
            <a:ext cx="2775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b="1" dirty="0"/>
              <a:t>Preliminary SNO results:</a:t>
            </a:r>
            <a:endParaRPr lang="zh-CN" altLang="en-US" sz="2000" b="1" dirty="0"/>
          </a:p>
        </p:txBody>
      </p:sp>
      <p:sp>
        <p:nvSpPr>
          <p:cNvPr id="12" name="矩形 11"/>
          <p:cNvSpPr/>
          <p:nvPr/>
        </p:nvSpPr>
        <p:spPr>
          <a:xfrm>
            <a:off x="738117" y="1782537"/>
            <a:ext cx="5449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</a:rPr>
              <a:t>FY-3E </a:t>
            </a:r>
            <a:r>
              <a:rPr lang="en-US" altLang="zh-CN" dirty="0" err="1">
                <a:solidFill>
                  <a:srgbClr val="FF0000"/>
                </a:solidFill>
              </a:rPr>
              <a:t>WindRAD</a:t>
            </a:r>
            <a:r>
              <a:rPr lang="en-US" altLang="zh-CN" dirty="0">
                <a:solidFill>
                  <a:srgbClr val="FF0000"/>
                </a:solidFill>
              </a:rPr>
              <a:t> vs</a:t>
            </a:r>
            <a:r>
              <a:rPr lang="en-US" altLang="zh-CN">
                <a:solidFill>
                  <a:srgbClr val="FF0000"/>
                </a:solidFill>
              </a:rPr>
              <a:t>. HY-2C </a:t>
            </a:r>
            <a:r>
              <a:rPr lang="en-US" altLang="zh-CN" dirty="0">
                <a:solidFill>
                  <a:srgbClr val="FF0000"/>
                </a:solidFill>
              </a:rPr>
              <a:t>SCAT</a:t>
            </a:r>
          </a:p>
          <a:p>
            <a:pPr lvl="0"/>
            <a:r>
              <a:rPr lang="en-US" altLang="zh-CN" dirty="0"/>
              <a:t>(</a:t>
            </a:r>
            <a:r>
              <a:rPr lang="en-US" altLang="zh-CN" err="1"/>
              <a:t>WindRAD</a:t>
            </a:r>
            <a:r>
              <a:rPr lang="en-US" altLang="zh-CN"/>
              <a:t>  20221101-1129)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737033" y="907603"/>
          <a:ext cx="3885626" cy="1600200"/>
        </p:xfrm>
        <a:graphic>
          <a:graphicData uri="http://schemas.openxmlformats.org/drawingml/2006/table">
            <a:tbl>
              <a:tblPr/>
              <a:tblGrid>
                <a:gridCol w="2654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WindRAD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vs. HY-2C SCAT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HH 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WVC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Matching points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80184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Correlation coefficient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0.95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Mean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-0.65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Std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1.31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544383" y="2643182"/>
            <a:ext cx="1428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Ku HH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灯片编号占位符 2"/>
          <p:cNvSpPr txBox="1">
            <a:spLocks noGrp="1"/>
          </p:cNvSpPr>
          <p:nvPr/>
        </p:nvSpPr>
        <p:spPr>
          <a:xfrm>
            <a:off x="10058400" y="6429396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22</a:t>
            </a:fld>
            <a:endParaRPr lang="en-US" altLang="zh-CN" sz="1200" dirty="0"/>
          </a:p>
        </p:txBody>
      </p:sp>
      <p:pic>
        <p:nvPicPr>
          <p:cNvPr id="19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623392" y="3260657"/>
            <a:ext cx="5399405" cy="2924810"/>
          </a:xfrm>
          <a:prstGeom prst="rect">
            <a:avLst/>
          </a:prstGeom>
        </p:spPr>
      </p:pic>
      <p:pic>
        <p:nvPicPr>
          <p:cNvPr id="18" name="Picture 1"/>
          <p:cNvPicPr/>
          <p:nvPr/>
        </p:nvPicPr>
        <p:blipFill rotWithShape="1">
          <a:blip r:embed="rId4"/>
          <a:srcRect b="48521"/>
          <a:stretch>
            <a:fillRect/>
          </a:stretch>
        </p:blipFill>
        <p:spPr>
          <a:xfrm>
            <a:off x="5988278" y="2520435"/>
            <a:ext cx="5399405" cy="2409195"/>
          </a:xfrm>
          <a:prstGeom prst="rect">
            <a:avLst/>
          </a:prstGeom>
        </p:spPr>
      </p:pic>
      <p:pic>
        <p:nvPicPr>
          <p:cNvPr id="20" name="Picture 1"/>
          <p:cNvPicPr/>
          <p:nvPr/>
        </p:nvPicPr>
        <p:blipFill rotWithShape="1">
          <a:blip r:embed="rId5"/>
          <a:srcRect l="5335" r="5312" b="9483"/>
          <a:stretch>
            <a:fillRect/>
          </a:stretch>
        </p:blipFill>
        <p:spPr>
          <a:xfrm>
            <a:off x="6384032" y="5021197"/>
            <a:ext cx="4824537" cy="17921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Cal/Val</a:t>
            </a:r>
            <a:endParaRPr lang="en-US" altLang="zh-CN" sz="2660" b="1" dirty="0">
              <a:solidFill>
                <a:srgbClr val="1D31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8617" y="1052736"/>
            <a:ext cx="2775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b="1" dirty="0"/>
              <a:t>Preliminary SNO results:</a:t>
            </a:r>
            <a:endParaRPr lang="zh-CN" altLang="en-US" sz="2000" b="1" dirty="0"/>
          </a:p>
        </p:txBody>
      </p:sp>
      <p:sp>
        <p:nvSpPr>
          <p:cNvPr id="12" name="矩形 11"/>
          <p:cNvSpPr/>
          <p:nvPr/>
        </p:nvSpPr>
        <p:spPr>
          <a:xfrm>
            <a:off x="738117" y="1782537"/>
            <a:ext cx="5449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</a:rPr>
              <a:t>FY-3E </a:t>
            </a:r>
            <a:r>
              <a:rPr lang="en-US" altLang="zh-CN" dirty="0" err="1">
                <a:solidFill>
                  <a:srgbClr val="FF0000"/>
                </a:solidFill>
              </a:rPr>
              <a:t>WindRAD</a:t>
            </a:r>
            <a:r>
              <a:rPr lang="en-US" altLang="zh-CN" dirty="0">
                <a:solidFill>
                  <a:srgbClr val="FF0000"/>
                </a:solidFill>
              </a:rPr>
              <a:t> vs</a:t>
            </a:r>
            <a:r>
              <a:rPr lang="en-US" altLang="zh-CN">
                <a:solidFill>
                  <a:srgbClr val="FF0000"/>
                </a:solidFill>
              </a:rPr>
              <a:t>. HY-2D </a:t>
            </a:r>
            <a:r>
              <a:rPr lang="en-US" altLang="zh-CN" dirty="0">
                <a:solidFill>
                  <a:srgbClr val="FF0000"/>
                </a:solidFill>
              </a:rPr>
              <a:t>SCAT</a:t>
            </a:r>
          </a:p>
          <a:p>
            <a:pPr lvl="0"/>
            <a:r>
              <a:rPr lang="en-US" altLang="zh-CN" dirty="0"/>
              <a:t>(</a:t>
            </a:r>
            <a:r>
              <a:rPr lang="en-US" altLang="zh-CN" err="1"/>
              <a:t>WindRAD</a:t>
            </a:r>
            <a:r>
              <a:rPr lang="en-US" altLang="zh-CN"/>
              <a:t>  20221101-1129)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737033" y="907603"/>
          <a:ext cx="3885626" cy="1600200"/>
        </p:xfrm>
        <a:graphic>
          <a:graphicData uri="http://schemas.openxmlformats.org/drawingml/2006/table">
            <a:tbl>
              <a:tblPr/>
              <a:tblGrid>
                <a:gridCol w="2654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WindRAD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vs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. HY-2D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SCAT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HH 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WVC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Matching points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115921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Correlation coefficient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0.93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Mean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-0.36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Std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2.86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544383" y="2643182"/>
            <a:ext cx="1428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Ku HH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灯片编号占位符 2"/>
          <p:cNvSpPr txBox="1">
            <a:spLocks noGrp="1"/>
          </p:cNvSpPr>
          <p:nvPr/>
        </p:nvSpPr>
        <p:spPr>
          <a:xfrm>
            <a:off x="10058400" y="6429396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23</a:t>
            </a:fld>
            <a:endParaRPr lang="en-US" altLang="zh-CN" sz="1200" dirty="0"/>
          </a:p>
        </p:txBody>
      </p:sp>
      <p:pic>
        <p:nvPicPr>
          <p:cNvPr id="13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559060" y="3140968"/>
            <a:ext cx="5399405" cy="2924810"/>
          </a:xfrm>
          <a:prstGeom prst="rect">
            <a:avLst/>
          </a:prstGeom>
        </p:spPr>
      </p:pic>
      <p:pic>
        <p:nvPicPr>
          <p:cNvPr id="15" name="Picture 1"/>
          <p:cNvPicPr/>
          <p:nvPr/>
        </p:nvPicPr>
        <p:blipFill rotWithShape="1">
          <a:blip r:embed="rId4"/>
          <a:srcRect l="7074" r="6240" b="8604"/>
          <a:stretch>
            <a:fillRect/>
          </a:stretch>
        </p:blipFill>
        <p:spPr>
          <a:xfrm>
            <a:off x="6528048" y="5040020"/>
            <a:ext cx="4680520" cy="1809571"/>
          </a:xfrm>
          <a:prstGeom prst="rect">
            <a:avLst/>
          </a:prstGeom>
        </p:spPr>
      </p:pic>
      <p:pic>
        <p:nvPicPr>
          <p:cNvPr id="16" name="Picture 1"/>
          <p:cNvPicPr/>
          <p:nvPr/>
        </p:nvPicPr>
        <p:blipFill rotWithShape="1">
          <a:blip r:embed="rId5"/>
          <a:srcRect b="47686"/>
          <a:stretch>
            <a:fillRect/>
          </a:stretch>
        </p:blipFill>
        <p:spPr>
          <a:xfrm>
            <a:off x="6023992" y="2551366"/>
            <a:ext cx="5399405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Cal/Val</a:t>
            </a:r>
            <a:endParaRPr lang="en-US" altLang="zh-CN" sz="2660" b="1" dirty="0">
              <a:solidFill>
                <a:srgbClr val="1D31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810380" y="971544"/>
          <a:ext cx="4714908" cy="1600200"/>
        </p:xfrm>
        <a:graphic>
          <a:graphicData uri="http://schemas.openxmlformats.org/drawingml/2006/table">
            <a:tbl>
              <a:tblPr/>
              <a:tblGrid>
                <a:gridCol w="3000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WindRAD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vs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. </a:t>
                      </a: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Metop-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B</a:t>
                      </a: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ASCAT 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VV 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WVC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Matching points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449119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Correlation coefficient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0.77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Mean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-0.25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Std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2.53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678617" y="1052736"/>
            <a:ext cx="2775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b="1" dirty="0"/>
              <a:t>Preliminary SNO results:</a:t>
            </a:r>
            <a:endParaRPr lang="zh-CN" altLang="en-US" sz="2000" b="1" dirty="0"/>
          </a:p>
        </p:txBody>
      </p:sp>
      <p:sp>
        <p:nvSpPr>
          <p:cNvPr id="13" name="矩形 12"/>
          <p:cNvSpPr/>
          <p:nvPr/>
        </p:nvSpPr>
        <p:spPr>
          <a:xfrm>
            <a:off x="738117" y="1782537"/>
            <a:ext cx="5449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</a:rPr>
              <a:t>FY-3E </a:t>
            </a:r>
            <a:r>
              <a:rPr lang="en-US" altLang="zh-CN" dirty="0" err="1">
                <a:solidFill>
                  <a:srgbClr val="FF0000"/>
                </a:solidFill>
              </a:rPr>
              <a:t>WindRAD</a:t>
            </a:r>
            <a:r>
              <a:rPr lang="en-US" altLang="zh-CN" dirty="0">
                <a:solidFill>
                  <a:srgbClr val="FF0000"/>
                </a:solidFill>
              </a:rPr>
              <a:t> vs</a:t>
            </a:r>
            <a:r>
              <a:rPr lang="en-US" altLang="zh-CN">
                <a:solidFill>
                  <a:srgbClr val="FF0000"/>
                </a:solidFill>
              </a:rPr>
              <a:t>. Metop-B </a:t>
            </a:r>
            <a:r>
              <a:rPr lang="en-US" altLang="zh-CN" dirty="0">
                <a:solidFill>
                  <a:srgbClr val="FF0000"/>
                </a:solidFill>
              </a:rPr>
              <a:t>ASCAT</a:t>
            </a:r>
          </a:p>
          <a:p>
            <a:pPr lvl="0"/>
            <a:r>
              <a:rPr lang="en-US" altLang="zh-CN" dirty="0"/>
              <a:t>(</a:t>
            </a:r>
            <a:r>
              <a:rPr lang="en-US" altLang="zh-CN" err="1"/>
              <a:t>WindRAD</a:t>
            </a:r>
            <a:r>
              <a:rPr lang="en-US" altLang="zh-CN"/>
              <a:t> data, 20220901-20221001)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544383" y="2643182"/>
            <a:ext cx="1428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C VV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灯片编号占位符 2"/>
          <p:cNvSpPr txBox="1">
            <a:spLocks noGrp="1"/>
          </p:cNvSpPr>
          <p:nvPr/>
        </p:nvSpPr>
        <p:spPr>
          <a:xfrm>
            <a:off x="10058400" y="6429396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24</a:t>
            </a:fld>
            <a:endParaRPr lang="en-US" altLang="zh-CN" sz="1200" dirty="0"/>
          </a:p>
        </p:txBody>
      </p:sp>
      <p:pic>
        <p:nvPicPr>
          <p:cNvPr id="16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559060" y="3257606"/>
            <a:ext cx="5399405" cy="2924810"/>
          </a:xfrm>
          <a:prstGeom prst="rect">
            <a:avLst/>
          </a:prstGeom>
        </p:spPr>
      </p:pic>
      <p:pic>
        <p:nvPicPr>
          <p:cNvPr id="17" name="Picture 1"/>
          <p:cNvPicPr/>
          <p:nvPr/>
        </p:nvPicPr>
        <p:blipFill rotWithShape="1">
          <a:blip r:embed="rId4"/>
          <a:srcRect l="3777" r="9536" b="9527"/>
          <a:stretch>
            <a:fillRect/>
          </a:stretch>
        </p:blipFill>
        <p:spPr>
          <a:xfrm>
            <a:off x="6671465" y="5011940"/>
            <a:ext cx="4680520" cy="1791290"/>
          </a:xfrm>
          <a:prstGeom prst="rect">
            <a:avLst/>
          </a:prstGeom>
        </p:spPr>
      </p:pic>
      <p:pic>
        <p:nvPicPr>
          <p:cNvPr id="18" name="Picture 1"/>
          <p:cNvPicPr/>
          <p:nvPr/>
        </p:nvPicPr>
        <p:blipFill rotWithShape="1">
          <a:blip r:embed="rId5"/>
          <a:srcRect b="48622"/>
          <a:stretch>
            <a:fillRect/>
          </a:stretch>
        </p:blipFill>
        <p:spPr>
          <a:xfrm>
            <a:off x="6312023" y="2607463"/>
            <a:ext cx="5399405" cy="24044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Cal/Val</a:t>
            </a:r>
            <a:endParaRPr lang="en-US" altLang="zh-CN" sz="2660" b="1" dirty="0">
              <a:solidFill>
                <a:srgbClr val="1D31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9336" y="1219010"/>
            <a:ext cx="9644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accent1"/>
                </a:solidFill>
              </a:rPr>
              <a:t>The distribution characteristics of the sigma0 are generally consistent with those of similar instruments.</a:t>
            </a:r>
          </a:p>
          <a:p>
            <a:pPr rtl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accent1"/>
                </a:solidFill>
              </a:rPr>
              <a:t>Operational updates will be made recently, after which SNO work will continue to be carried out to analyze the results of new data.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738150" y="4437112"/>
          <a:ext cx="5072124" cy="1920240"/>
        </p:xfrm>
        <a:graphic>
          <a:graphicData uri="http://schemas.openxmlformats.org/drawingml/2006/table">
            <a:tbl>
              <a:tblPr/>
              <a:tblGrid>
                <a:gridCol w="2151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WindRAD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vs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. HY-2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SCAT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HY-2B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HH 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WVC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HY-2C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HH WVC</a:t>
                      </a:r>
                      <a:endParaRPr lang="zh-CN" alt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HY-2D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HH WVC</a:t>
                      </a:r>
                      <a:endParaRPr lang="zh-CN" altLang="zh-CN" sz="1400" kern="10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Matching points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540676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80184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115921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Correlation coefficient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0.96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0.95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0.93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Mean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-0.94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-0.65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-0.36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Std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2.09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1.31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2.86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25</a:t>
            </a:fld>
            <a:endParaRPr lang="en-US" altLang="zh-CN" sz="1200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6435022" y="4759213"/>
          <a:ext cx="4714908" cy="1600200"/>
        </p:xfrm>
        <a:graphic>
          <a:graphicData uri="http://schemas.openxmlformats.org/drawingml/2006/table">
            <a:tbl>
              <a:tblPr/>
              <a:tblGrid>
                <a:gridCol w="3000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WindRAD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vs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. </a:t>
                      </a: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Metop-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B</a:t>
                      </a: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ASCAT 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VV 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WVC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Matching points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449119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Correlation coefficient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0.77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Mean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-0.25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Std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2.53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6256414" y="2795331"/>
          <a:ext cx="5072124" cy="1600200"/>
        </p:xfrm>
        <a:graphic>
          <a:graphicData uri="http://schemas.openxmlformats.org/drawingml/2006/table">
            <a:tbl>
              <a:tblPr/>
              <a:tblGrid>
                <a:gridCol w="2654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WindRAD</a:t>
                      </a: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vs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. </a:t>
                      </a: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CFO</a:t>
                      </a: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SAT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SCAT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HH 10km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VV 10km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Matching points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96182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88784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Correlation coefficient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0.93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0.94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Mean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1.23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0.21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Std / </a:t>
                      </a:r>
                      <a:r>
                        <a:rPr lang="en-US" altLang="zh-CN" sz="1400" kern="100" dirty="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dB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1.94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等线" panose="02010600030101010101" charset="-122"/>
                          <a:ea typeface="等线" panose="02010600030101010101" charset="-122"/>
                          <a:cs typeface="Times New Roman" panose="02020603050405020304"/>
                        </a:rPr>
                        <a:t>0.56</a:t>
                      </a:r>
                      <a:endParaRPr lang="zh-CN" sz="1400" kern="100" dirty="0"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407368" y="773652"/>
            <a:ext cx="3663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en-US" altLang="zh-CN" b="1" noProof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SNO for WindRAD L1 validation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87170" y="3116580"/>
            <a:ext cx="4686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charset="-122"/>
                <a:ea typeface="微软雅黑" panose="020B0503020204020204" charset="-122"/>
              </a:rPr>
              <a:t>Summary</a:t>
            </a:r>
            <a:endParaRPr lang="zh-CN" altLang="en-US" sz="4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3085" y="980440"/>
            <a:ext cx="1229995" cy="1656080"/>
          </a:xfrm>
          <a:prstGeom prst="rect">
            <a:avLst/>
          </a:prstGeom>
          <a:noFill/>
          <a:ln w="44450">
            <a:solidFill>
              <a:srgbClr val="1D3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    </a:t>
            </a:r>
          </a:p>
        </p:txBody>
      </p:sp>
      <p:sp>
        <p:nvSpPr>
          <p:cNvPr id="22" name="矩形 21"/>
          <p:cNvSpPr/>
          <p:nvPr/>
        </p:nvSpPr>
        <p:spPr>
          <a:xfrm>
            <a:off x="1129030" y="1318895"/>
            <a:ext cx="1151890" cy="100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13765" y="1412240"/>
            <a:ext cx="3050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5400" b="1" dirty="0">
                <a:ln w="19050">
                  <a:noFill/>
                </a:ln>
                <a:solidFill>
                  <a:srgbClr val="1D31EB"/>
                </a:solidFill>
                <a:latin typeface="等线" panose="02010600030101010101" charset="-122"/>
                <a:ea typeface="等线" panose="02010600030101010101" charset="-122"/>
              </a:rPr>
              <a:t>PART 04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Summary</a:t>
            </a:r>
            <a:endParaRPr lang="zh-CN" altLang="en-US" sz="2660" b="1" dirty="0">
              <a:solidFill>
                <a:srgbClr val="1D31EB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5340" y="712430"/>
            <a:ext cx="120366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status of WindRAD is quite stable. High-energy particle events happened many times and some observation data were influenced from these events.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Five important operational updates, including QA, L1B slicing, secondary geolocation and resampling, and backscattering coefficient.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According to the NOC results, the sigma0 deviation of Ku band is smaller. Smaller sigma0 deviation in C band VV polarization and larger sigma0 deviation in C band HH, which is under testing.</a:t>
            </a: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According to the SNO results, the distribution characteristics of the sigma0 are generally consistent with those of similar instruments.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After 6 months of trial operation, FY-3E ground system has been successfully entered the operational stage.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WindRAD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L2 products continue to provide services for typhoon monitoring, and has started assimilation application research in NWP.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Further improvements will be made to L1 data processing and new validation results will be ready in 2023. </a:t>
            </a:r>
            <a:endParaRPr lang="zh-CN" altLang="en-US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2"/>
          <p:cNvSpPr txBox="1">
            <a:spLocks noGrp="1"/>
          </p:cNvSpPr>
          <p:nvPr/>
        </p:nvSpPr>
        <p:spPr>
          <a:xfrm>
            <a:off x="10058400" y="6572272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27</a:t>
            </a:fld>
            <a:endParaRPr lang="en-US" altLang="zh-CN" sz="12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FE12F3B-A903-0BDA-DAE1-CA31546C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4512292"/>
            <a:ext cx="4865946" cy="231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E6F6B4B-4A67-C249-26D0-37ECB8B92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9541" y="4383987"/>
            <a:ext cx="2500329" cy="237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44D1FCC-549B-EBF7-5432-5B9D475A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89768" y="4397803"/>
            <a:ext cx="2428892" cy="237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2452662" y="2234882"/>
            <a:ext cx="8143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Thank you for your attention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yuanm@cma.gov.cn</a:t>
            </a:r>
            <a:endParaRPr 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87170" y="3116580"/>
            <a:ext cx="468693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charset="-122"/>
                <a:ea typeface="微软雅黑" panose="020B0503020204020204" charset="-122"/>
              </a:rPr>
              <a:t>WindRAD introduction</a:t>
            </a:r>
          </a:p>
        </p:txBody>
      </p:sp>
      <p:sp>
        <p:nvSpPr>
          <p:cNvPr id="17" name="矩形 16"/>
          <p:cNvSpPr/>
          <p:nvPr/>
        </p:nvSpPr>
        <p:spPr>
          <a:xfrm>
            <a:off x="553085" y="980440"/>
            <a:ext cx="1229995" cy="1656080"/>
          </a:xfrm>
          <a:prstGeom prst="rect">
            <a:avLst/>
          </a:prstGeom>
          <a:noFill/>
          <a:ln w="44450">
            <a:solidFill>
              <a:srgbClr val="1D3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    </a:t>
            </a:r>
          </a:p>
        </p:txBody>
      </p:sp>
      <p:sp>
        <p:nvSpPr>
          <p:cNvPr id="22" name="矩形 21"/>
          <p:cNvSpPr/>
          <p:nvPr/>
        </p:nvSpPr>
        <p:spPr>
          <a:xfrm>
            <a:off x="1129030" y="1318895"/>
            <a:ext cx="1151890" cy="100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13765" y="1412240"/>
            <a:ext cx="30505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5400" b="1">
                <a:ln w="19050">
                  <a:noFill/>
                </a:ln>
                <a:solidFill>
                  <a:srgbClr val="1D31EB"/>
                </a:solidFill>
                <a:latin typeface="等线" panose="02010600030101010101" charset="-122"/>
                <a:ea typeface="等线" panose="02010600030101010101" charset="-122"/>
              </a:rPr>
              <a:t>PART 01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613508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0" b="1" dirty="0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1. WindRAD</a:t>
            </a: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introduction</a:t>
            </a:r>
            <a:endParaRPr lang="en-US" altLang="zh-CN" sz="2665" b="1" dirty="0">
              <a:solidFill>
                <a:srgbClr val="1D31EB"/>
              </a:solidFill>
              <a:latin typeface="+mj-ea"/>
              <a:ea typeface="+mj-ea"/>
            </a:endParaRPr>
          </a:p>
        </p:txBody>
      </p:sp>
      <p:sp>
        <p:nvSpPr>
          <p:cNvPr id="6" name="文本框 51"/>
          <p:cNvSpPr txBox="1"/>
          <p:nvPr/>
        </p:nvSpPr>
        <p:spPr>
          <a:xfrm>
            <a:off x="6238876" y="1428736"/>
            <a:ext cx="5572125" cy="44615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7747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b="1" ker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Wind Radar (WindRAD) for Chinese FY-3E satellite </a:t>
            </a:r>
            <a:endParaRPr kumimoji="0" lang="en-US" altLang="zh-CN" sz="24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1" algn="l" defTabSz="9144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zh-CN" sz="2400" ker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altLang="zh-CN" sz="2400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first</a:t>
            </a:r>
            <a:r>
              <a:rPr lang="en-US" altLang="zh-CN" sz="2400" ker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active remote sensing instrument of Fengyun series satellite of China.</a:t>
            </a:r>
          </a:p>
          <a:p>
            <a:pPr marR="0" lvl="1" algn="l" defTabSz="9144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zh-CN" sz="2400" ker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Detecting global sea surface wind vector, including wind speed and wind direction.</a:t>
            </a:r>
          </a:p>
          <a:p>
            <a:pPr marR="0" lvl="1" algn="l" defTabSz="9144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zh-CN" sz="2400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dual-frequency</a:t>
            </a:r>
            <a:r>
              <a:rPr lang="en-US" altLang="zh-CN" sz="2400" ker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: C &amp; Ku band, both with </a:t>
            </a:r>
            <a:r>
              <a:rPr lang="en-US" altLang="zh-CN" sz="2400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VV &amp; HH polarizations</a:t>
            </a:r>
            <a:endParaRPr kumimoji="0" lang="en-US" altLang="zh-CN" sz="2400" b="0" i="0" u="none" strike="noStrike" kern="0" cap="none" spc="0" normalizeH="0" baseline="0" noProof="1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en-US" altLang="zh-CN" sz="24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advanced</a:t>
            </a:r>
            <a:r>
              <a:rPr lang="en-US" altLang="zh-CN" sz="24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rotating fan-beam</a:t>
            </a:r>
            <a:endParaRPr lang="en-US" altLang="zh-CN" sz="2400" kern="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381224" y="2214554"/>
            <a:ext cx="1214446" cy="1143008"/>
          </a:xfrm>
          <a:prstGeom prst="roundRect">
            <a:avLst/>
          </a:prstGeom>
          <a:noFill/>
          <a:ln w="57150">
            <a:solidFill>
              <a:srgbClr val="28A9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52596" y="5786454"/>
            <a:ext cx="243438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FY-3E satellite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66910" y="1571612"/>
            <a:ext cx="158889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kern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WindRAD</a:t>
            </a:r>
            <a:endParaRPr lang="en-US" altLang="zh-CN" b="1" kern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灯片编号占位符 2"/>
          <p:cNvSpPr txBox="1">
            <a:spLocks noGrp="1"/>
          </p:cNvSpPr>
          <p:nvPr/>
        </p:nvSpPr>
        <p:spPr>
          <a:xfrm>
            <a:off x="10058400" y="6643710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4</a:t>
            </a:fld>
            <a:endParaRPr lang="en-US" altLang="zh-CN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65" b="1" dirty="0" err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WindRAD</a:t>
            </a:r>
            <a:r>
              <a:rPr lang="en-US" altLang="zh-CN" sz="2665" b="1" dirty="0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introduction</a:t>
            </a:r>
          </a:p>
        </p:txBody>
      </p:sp>
      <p:sp>
        <p:nvSpPr>
          <p:cNvPr id="4" name="文本框 99"/>
          <p:cNvSpPr txBox="1"/>
          <p:nvPr/>
        </p:nvSpPr>
        <p:spPr>
          <a:xfrm>
            <a:off x="950595" y="953377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Spectrum specifications</a:t>
            </a:r>
            <a:endParaRPr lang="en-US" alt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623222" y="1341302"/>
          <a:ext cx="5810291" cy="8962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0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9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metric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311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5.4 GHz （C band）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13.256 </a:t>
                      </a:r>
                      <a:r>
                        <a:rPr lang="en-US" sz="1400" b="0" dirty="0" err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GHz（Ku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band）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Polarization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VV、HH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VV、HH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本框 5"/>
          <p:cNvSpPr txBox="1"/>
          <p:nvPr/>
        </p:nvSpPr>
        <p:spPr>
          <a:xfrm>
            <a:off x="977216" y="2418788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Observing geometric specifications</a:t>
            </a:r>
            <a:endParaRPr lang="en-US" alt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613035" y="2805318"/>
          <a:ext cx="5840155" cy="1435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5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50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metric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400" b="1" baseline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band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Ku band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Spatial </a:t>
                      </a:r>
                      <a:r>
                        <a:rPr lang="en-US" sz="1400" b="0" dirty="0" err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resolution（azimuth×range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25 ×0.5km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10 ×0.5km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Swath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＞ 1200km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Scanning</a:t>
                      </a:r>
                      <a:r>
                        <a:rPr lang="en-US" altLang="en-US" sz="1400" b="0" baseline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mode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360° conical scanning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文本框 7"/>
          <p:cNvSpPr txBox="1"/>
          <p:nvPr/>
        </p:nvSpPr>
        <p:spPr>
          <a:xfrm>
            <a:off x="1133820" y="4363308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Radiometric specifications</a:t>
            </a:r>
            <a:endParaRPr lang="en-US" alt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838623" y="4808551"/>
          <a:ext cx="5499363" cy="184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6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2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50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metric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400" b="1" baseline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band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Ku band</a:t>
                      </a:r>
                      <a:endParaRPr lang="en-US" altLang="en-US" sz="14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Minimum detectable wind</a:t>
                      </a:r>
                      <a:r>
                        <a:rPr lang="en-US" sz="1400" b="0" baseline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speed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 m/s(-26.2dB)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 m/s(-30.8dB)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Radiometric resolution</a:t>
                      </a:r>
                      <a:endParaRPr lang="en-US" altLang="en-US" sz="1400" b="0" baseline="300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0.5dB（wind</a:t>
                      </a:r>
                      <a:r>
                        <a:rPr lang="en-US" sz="1400" b="0" baseline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speed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≥5 m/s）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1.0dB（wind</a:t>
                      </a:r>
                      <a:r>
                        <a:rPr lang="en-US" sz="1400" b="0" baseline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speed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＝3 m/s）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Radiometric accuracy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≤ 0.6dB</a:t>
                      </a:r>
                      <a:endParaRPr lang="en-US" altLang="en-US" sz="1400" b="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26" name="Object 4"/>
          <p:cNvGraphicFramePr/>
          <p:nvPr>
            <p:extLst>
              <p:ext uri="{D42A27DB-BD31-4B8C-83A1-F6EECF244321}">
                <p14:modId xmlns:p14="http://schemas.microsoft.com/office/powerpoint/2010/main" val="678322064"/>
              </p:ext>
            </p:extLst>
          </p:nvPr>
        </p:nvGraphicFramePr>
        <p:xfrm>
          <a:off x="6667505" y="1194461"/>
          <a:ext cx="5524495" cy="263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Visio" r:id="rId6" imgW="8902700" imgH="3238500" progId="Visio.Drawing.11">
                  <p:embed/>
                </p:oleObj>
              </mc:Choice>
              <mc:Fallback>
                <p:oleObj name="Visio" r:id="rId6" imgW="8902700" imgH="3238500" progId="Visio.Drawing.11">
                  <p:embed/>
                  <p:pic>
                    <p:nvPicPr>
                      <p:cNvPr id="0" name="Picture 4" descr="image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429" r="8571"/>
                      <a:stretch>
                        <a:fillRect/>
                      </a:stretch>
                    </p:blipFill>
                    <p:spPr bwMode="auto">
                      <a:xfrm>
                        <a:off x="6667505" y="1194461"/>
                        <a:ext cx="5524495" cy="263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图片 5"/>
          <p:cNvPicPr/>
          <p:nvPr/>
        </p:nvPicPr>
        <p:blipFill>
          <a:blip r:embed="rId8"/>
          <a:stretch>
            <a:fillRect/>
          </a:stretch>
        </p:blipFill>
        <p:spPr>
          <a:xfrm>
            <a:off x="6960096" y="3951323"/>
            <a:ext cx="3701415" cy="2727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灯片编号占位符 2"/>
          <p:cNvSpPr txBox="1">
            <a:spLocks noGrp="1"/>
          </p:cNvSpPr>
          <p:nvPr/>
        </p:nvSpPr>
        <p:spPr>
          <a:xfrm>
            <a:off x="10058400" y="6643710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5</a:t>
            </a:fld>
            <a:endParaRPr lang="en-US" altLang="zh-CN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87170" y="3116580"/>
            <a:ext cx="53289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微软雅黑" panose="020B0503020204020204" charset="-122"/>
                <a:ea typeface="微软雅黑" panose="020B0503020204020204" charset="-122"/>
              </a:rPr>
              <a:t>Instrument status</a:t>
            </a:r>
          </a:p>
        </p:txBody>
      </p:sp>
      <p:sp>
        <p:nvSpPr>
          <p:cNvPr id="17" name="矩形 16"/>
          <p:cNvSpPr/>
          <p:nvPr/>
        </p:nvSpPr>
        <p:spPr>
          <a:xfrm>
            <a:off x="553085" y="980440"/>
            <a:ext cx="1229995" cy="1656080"/>
          </a:xfrm>
          <a:prstGeom prst="rect">
            <a:avLst/>
          </a:prstGeom>
          <a:noFill/>
          <a:ln w="44450">
            <a:solidFill>
              <a:srgbClr val="1D3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    </a:t>
            </a:r>
          </a:p>
        </p:txBody>
      </p:sp>
      <p:sp>
        <p:nvSpPr>
          <p:cNvPr id="22" name="矩形 21"/>
          <p:cNvSpPr/>
          <p:nvPr/>
        </p:nvSpPr>
        <p:spPr>
          <a:xfrm>
            <a:off x="1129030" y="1318895"/>
            <a:ext cx="1151890" cy="100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13765" y="1412240"/>
            <a:ext cx="30505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5400" b="1" dirty="0">
                <a:ln w="19050">
                  <a:noFill/>
                </a:ln>
                <a:solidFill>
                  <a:srgbClr val="1D31EB"/>
                </a:solidFill>
                <a:latin typeface="等线" panose="02010600030101010101" charset="-122"/>
                <a:ea typeface="等线" panose="02010600030101010101" charset="-122"/>
              </a:rPr>
              <a:t>PART 02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Instrument status</a:t>
            </a:r>
            <a:endParaRPr lang="zh-CN" altLang="en-US" sz="2660" b="1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文本框 51"/>
          <p:cNvSpPr txBox="1"/>
          <p:nvPr/>
        </p:nvSpPr>
        <p:spPr>
          <a:xfrm>
            <a:off x="450477" y="833821"/>
            <a:ext cx="11287204" cy="892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FY-3E/</a:t>
            </a:r>
            <a:r>
              <a:rPr lang="en-US" altLang="zh-CN" sz="28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WindRAD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(Wind Radar)</a:t>
            </a:r>
          </a:p>
          <a:p>
            <a:r>
              <a:rPr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WindRAD has been turned on and conducted the global observation since July 9th, 2021.</a:t>
            </a:r>
          </a:p>
        </p:txBody>
      </p:sp>
      <p:sp>
        <p:nvSpPr>
          <p:cNvPr id="26" name="灯片编号占位符 2"/>
          <p:cNvSpPr txBox="1">
            <a:spLocks noGrp="1"/>
          </p:cNvSpPr>
          <p:nvPr/>
        </p:nvSpPr>
        <p:spPr>
          <a:xfrm>
            <a:off x="10058400" y="6643710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7</a:t>
            </a:fld>
            <a:endParaRPr lang="en-US" altLang="zh-CN" sz="1200" dirty="0"/>
          </a:p>
        </p:txBody>
      </p:sp>
      <p:grpSp>
        <p:nvGrpSpPr>
          <p:cNvPr id="27" name="组合 26"/>
          <p:cNvGrpSpPr/>
          <p:nvPr/>
        </p:nvGrpSpPr>
        <p:grpSpPr>
          <a:xfrm>
            <a:off x="1487488" y="1726373"/>
            <a:ext cx="8775049" cy="5278368"/>
            <a:chOff x="1435100" y="1916832"/>
            <a:chExt cx="8775049" cy="5278368"/>
          </a:xfrm>
        </p:grpSpPr>
        <p:sp>
          <p:nvSpPr>
            <p:cNvPr id="4" name="矩形 3"/>
            <p:cNvSpPr/>
            <p:nvPr/>
          </p:nvSpPr>
          <p:spPr>
            <a:xfrm>
              <a:off x="1435100" y="1916832"/>
              <a:ext cx="8623300" cy="52783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sz="2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The status of instrument is quite stable</a:t>
              </a:r>
              <a:r>
                <a:rPr lang="en-US" sz="2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.</a:t>
              </a:r>
              <a:endParaRPr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E</a:t>
              </a:r>
              <a:r>
                <a:rPr sz="2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xcept for several operations for solving the turbulence influence of high-energy particle events and other mode testing.</a:t>
              </a:r>
              <a:endPara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u"/>
              </a:pPr>
              <a:r>
                <a: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20210907-09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u"/>
              </a:pPr>
              <a:r>
                <a: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20210922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u"/>
              </a:pPr>
              <a:r>
                <a: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20211101</a:t>
              </a:r>
              <a:endPara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u"/>
              </a:pPr>
              <a:r>
                <a: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20220111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u"/>
              </a:pPr>
              <a:r>
                <a:rPr lang="en-US" altLang="zh-CN" sz="20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20220213-23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u"/>
              </a:pPr>
              <a:r>
                <a:rPr lang="en-US" altLang="zh-CN" sz="20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20220301-02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u"/>
              </a:pPr>
              <a:r>
                <a:rPr lang="en-US" altLang="zh-CN" sz="20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20220312-13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u"/>
              </a:pPr>
              <a:r>
                <a:rPr lang="en-US" altLang="zh-CN" sz="20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20220709-10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u"/>
              </a:pPr>
              <a:r>
                <a:rPr lang="en-US" altLang="zh-CN" sz="20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20220918-19</a:t>
              </a:r>
              <a:endParaRPr lang="en-US" altLang="zh-CN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" name="直接箭头连接符 1"/>
            <p:cNvCxnSpPr/>
            <p:nvPr/>
          </p:nvCxnSpPr>
          <p:spPr>
            <a:xfrm>
              <a:off x="3746819" y="3331297"/>
              <a:ext cx="2203115" cy="883600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" name="直接箭头连接符 2"/>
            <p:cNvCxnSpPr/>
            <p:nvPr/>
          </p:nvCxnSpPr>
          <p:spPr>
            <a:xfrm flipV="1">
              <a:off x="3675085" y="4226095"/>
              <a:ext cx="2239946" cy="828916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" name="直接箭头连接符 4"/>
            <p:cNvCxnSpPr/>
            <p:nvPr/>
          </p:nvCxnSpPr>
          <p:spPr>
            <a:xfrm flipV="1">
              <a:off x="3657946" y="4214898"/>
              <a:ext cx="2291988" cy="1286358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6094079" y="3783732"/>
              <a:ext cx="4116070" cy="82994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high-energy particle events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  <a:p>
              <a:pPr algn="l"/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(failed to recover automatically)</a:t>
              </a:r>
            </a:p>
          </p:txBody>
        </p:sp>
        <p:cxnSp>
          <p:nvCxnSpPr>
            <p:cNvPr id="16" name="直接箭头连接符 15"/>
            <p:cNvCxnSpPr/>
            <p:nvPr/>
          </p:nvCxnSpPr>
          <p:spPr>
            <a:xfrm>
              <a:off x="3506197" y="3845812"/>
              <a:ext cx="2402161" cy="1326689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3555683" y="4249428"/>
              <a:ext cx="2341584" cy="915746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6094079" y="4934987"/>
              <a:ext cx="245046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other mode testing</a:t>
              </a:r>
            </a:p>
          </p:txBody>
        </p:sp>
        <p:cxnSp>
          <p:nvCxnSpPr>
            <p:cNvPr id="12" name="直接箭头连接符 11"/>
            <p:cNvCxnSpPr/>
            <p:nvPr/>
          </p:nvCxnSpPr>
          <p:spPr>
            <a:xfrm flipV="1">
              <a:off x="3682365" y="4202842"/>
              <a:ext cx="2249805" cy="1667500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3717592" y="4202842"/>
              <a:ext cx="2214578" cy="2071702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flipV="1">
              <a:off x="3682689" y="4260626"/>
              <a:ext cx="2259641" cy="2481261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V="1">
              <a:off x="3567289" y="4208848"/>
              <a:ext cx="2346472" cy="458343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Instrument status</a:t>
            </a:r>
          </a:p>
        </p:txBody>
      </p:sp>
      <p:sp>
        <p:nvSpPr>
          <p:cNvPr id="4" name="矩形 3"/>
          <p:cNvSpPr/>
          <p:nvPr/>
        </p:nvSpPr>
        <p:spPr>
          <a:xfrm>
            <a:off x="822960" y="2038985"/>
            <a:ext cx="1054290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Major operational updates of </a:t>
            </a:r>
            <a:r>
              <a:rPr lang="en-US" altLang="zh-CN" sz="2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WindRAD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have been carried out in September ,</a:t>
            </a:r>
            <a:r>
              <a:rPr lang="en-US" altLang="zh-CN" sz="2400" dirty="0"/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October and March 2021 and January and April 2022</a:t>
            </a:r>
            <a:r>
              <a:rPr 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2021.09     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Reduced points for secondary geolocation and resampling to improve timeliness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2021.10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	 Slice average for L1B processing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2021.11     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Improve quality inspection methods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2022.01     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 the calculation of backscattering coefficient, the threshold filtering of instrument zenith angle was added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2022.04     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backscattering coefficient correction was added to C V &amp; Ku </a:t>
            </a:r>
            <a:r>
              <a:rPr lang="en-US" altLang="zh-CN" sz="200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H/V </a:t>
            </a:r>
            <a:endParaRPr lang="en-US" altLang="zh-CN" sz="2000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1"/>
          <p:cNvSpPr txBox="1"/>
          <p:nvPr/>
        </p:nvSpPr>
        <p:spPr>
          <a:xfrm>
            <a:off x="452398" y="1179126"/>
            <a:ext cx="11287204" cy="5219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Major operational update for WindRAD</a:t>
            </a:r>
          </a:p>
        </p:txBody>
      </p:sp>
      <p:sp>
        <p:nvSpPr>
          <p:cNvPr id="26" name="灯片编号占位符 2"/>
          <p:cNvSpPr txBox="1">
            <a:spLocks noGrp="1"/>
          </p:cNvSpPr>
          <p:nvPr/>
        </p:nvSpPr>
        <p:spPr>
          <a:xfrm>
            <a:off x="10058400" y="6643710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8</a:t>
            </a:fld>
            <a:endParaRPr lang="en-US" altLang="zh-CN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392" y="164638"/>
            <a:ext cx="9889099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en-US" altLang="zh-CN" sz="2660" b="1" dirty="0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zh-CN" sz="2660" b="1">
                <a:solidFill>
                  <a:srgbClr val="1D31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nstrument status</a:t>
            </a:r>
          </a:p>
        </p:txBody>
      </p:sp>
      <p:sp>
        <p:nvSpPr>
          <p:cNvPr id="5" name="矩形 4"/>
          <p:cNvSpPr/>
          <p:nvPr/>
        </p:nvSpPr>
        <p:spPr>
          <a:xfrm>
            <a:off x="356028" y="970781"/>
            <a:ext cx="7853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Key 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telemetry parameters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(green: Ku, blue: C)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097959" y="765951"/>
            <a:ext cx="3881422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 rotation speed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of key components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value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igh-energy particle events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247912" y="6462854"/>
            <a:ext cx="365188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Suspected high-energy particle event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8310578" y="5861145"/>
            <a:ext cx="449717" cy="636371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8621" y="1774391"/>
            <a:ext cx="25704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Actual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 speed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21897" y="3937025"/>
            <a:ext cx="40296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calibration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39858" y="3972012"/>
            <a:ext cx="55328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High energy particle events</a:t>
            </a:r>
            <a:endParaRPr lang="en-US" altLang="zh-C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24628" y="1857364"/>
            <a:ext cx="17859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灯片编号占位符 2"/>
          <p:cNvSpPr txBox="1">
            <a:spLocks noGrp="1"/>
          </p:cNvSpPr>
          <p:nvPr/>
        </p:nvSpPr>
        <p:spPr>
          <a:xfrm>
            <a:off x="10058400" y="6643710"/>
            <a:ext cx="2133600" cy="187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200" dirty="0"/>
              <a:t>9</a:t>
            </a:fld>
            <a:endParaRPr lang="en-US" altLang="zh-CN" sz="1200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42" y="2172351"/>
            <a:ext cx="5562981" cy="1653540"/>
          </a:xfrm>
          <a:prstGeom prst="rect">
            <a:avLst/>
          </a:prstGeom>
        </p:spPr>
      </p:pic>
      <p:pic>
        <p:nvPicPr>
          <p:cNvPr id="31" name="图片 30"/>
          <p:cNvPicPr/>
          <p:nvPr/>
        </p:nvPicPr>
        <p:blipFill>
          <a:blip r:embed="rId4"/>
          <a:stretch>
            <a:fillRect/>
          </a:stretch>
        </p:blipFill>
        <p:spPr>
          <a:xfrm>
            <a:off x="371214" y="4370458"/>
            <a:ext cx="5449124" cy="1804226"/>
          </a:xfrm>
          <a:prstGeom prst="rect">
            <a:avLst/>
          </a:prstGeom>
        </p:spPr>
      </p:pic>
      <p:pic>
        <p:nvPicPr>
          <p:cNvPr id="32" name="图片 31"/>
          <p:cNvPicPr/>
          <p:nvPr/>
        </p:nvPicPr>
        <p:blipFill>
          <a:blip r:embed="rId5"/>
          <a:stretch>
            <a:fillRect/>
          </a:stretch>
        </p:blipFill>
        <p:spPr>
          <a:xfrm>
            <a:off x="6167495" y="4448924"/>
            <a:ext cx="5568898" cy="1647294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6"/>
          <a:stretch>
            <a:fillRect/>
          </a:stretch>
        </p:blipFill>
        <p:spPr>
          <a:xfrm>
            <a:off x="458621" y="2172351"/>
            <a:ext cx="5274310" cy="15798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d316960-a3b6-4fd0-a128-9026f752a5ad"/>
  <p:tag name="COMMONDATA" val="eyJoZGlkIjoiNDI1NGQ4MDY4NjMxYWVlMzc3ODM2NDE0MmU1ODUxYz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ecc6535-5f46-423f-aaa2-2c0f2b56b251}"/>
  <p:tag name="TABLE_ENDDRAG_ORIGIN_RECT" val="449*90"/>
  <p:tag name="TABLE_ENDDRAG_RECT" val="18*191*449*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ecf4810-a7ff-4497-8d8d-f94444a999fa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716fda3-feb7-4ee3-9f87-c3a8071fa7d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5e10e53-4d2d-4473-9e5a-3bfd41b725d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4_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7632</TotalTime>
  <Words>2134</Words>
  <Application>Microsoft Office PowerPoint</Application>
  <PresentationFormat>宽屏</PresentationFormat>
  <Paragraphs>451</Paragraphs>
  <Slides>28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等线</vt:lpstr>
      <vt:lpstr>黑体</vt:lpstr>
      <vt:lpstr>楷体</vt:lpstr>
      <vt:lpstr>隶书</vt:lpstr>
      <vt:lpstr>宋体</vt:lpstr>
      <vt:lpstr>微软雅黑</vt:lpstr>
      <vt:lpstr>微软雅黑 Light</vt:lpstr>
      <vt:lpstr>Arial</vt:lpstr>
      <vt:lpstr>Calibri</vt:lpstr>
      <vt:lpstr>Times New Roman</vt:lpstr>
      <vt:lpstr>Wingdings</vt:lpstr>
      <vt:lpstr>4_自定义设计方案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songhan</dc:creator>
  <cp:lastModifiedBy>ym528</cp:lastModifiedBy>
  <cp:revision>473</cp:revision>
  <dcterms:created xsi:type="dcterms:W3CDTF">2021-10-27T02:25:00Z</dcterms:created>
  <dcterms:modified xsi:type="dcterms:W3CDTF">2023-02-26T05:25:11Z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AAF33F0B487745E3813652535ECA2887</vt:lpwstr>
  </property>
</Properties>
</file>