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4"/>
  </p:notesMasterIdLst>
  <p:sldIdLst>
    <p:sldId id="256" r:id="rId3"/>
    <p:sldId id="258" r:id="rId4"/>
    <p:sldId id="263" r:id="rId5"/>
    <p:sldId id="260" r:id="rId6"/>
    <p:sldId id="28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83" r:id="rId15"/>
    <p:sldId id="273" r:id="rId16"/>
    <p:sldId id="284" r:id="rId17"/>
    <p:sldId id="274" r:id="rId18"/>
    <p:sldId id="275" r:id="rId19"/>
    <p:sldId id="276" r:id="rId20"/>
    <p:sldId id="277" r:id="rId21"/>
    <p:sldId id="278" r:id="rId22"/>
    <p:sldId id="280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735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4238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7862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3621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105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1197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8388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20" y="0"/>
            <a:ext cx="54231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43" y="2423348"/>
            <a:ext cx="4794490" cy="26988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solidFill>
            <a:srgbClr val="0147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0" y="6401053"/>
            <a:ext cx="11656200" cy="47702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7D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11" y="6180040"/>
            <a:ext cx="1249077" cy="70312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/>
          <p:nvPr/>
        </p:nvSpPr>
        <p:spPr>
          <a:xfrm>
            <a:off x="5305424" y="1853035"/>
            <a:ext cx="6623317" cy="246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41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Atmospheric humidity and temperature sounding from the CubeSat TROPICS mission</a:t>
            </a:r>
            <a:endParaRPr lang="en-US" sz="4100" dirty="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7"/>
          <p:cNvSpPr txBox="1"/>
          <p:nvPr/>
        </p:nvSpPr>
        <p:spPr>
          <a:xfrm>
            <a:off x="5305424" y="4416431"/>
            <a:ext cx="68745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John Xun Yang</a:t>
            </a:r>
            <a:r>
              <a:rPr lang="en-US" sz="1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1,2</a:t>
            </a:r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Yong-</a:t>
            </a:r>
            <a:r>
              <a:rPr lang="en-US" sz="1800" dirty="0" err="1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Keun</a:t>
            </a:r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 Lee</a:t>
            </a:r>
            <a:r>
              <a:rPr lang="en-US" sz="1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1,2</a:t>
            </a:r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Chris Grassotti</a:t>
            </a:r>
            <a:r>
              <a:rPr lang="en-US" sz="1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1,2</a:t>
            </a:r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Kevin Garrett</a:t>
            </a:r>
            <a:r>
              <a:rPr lang="en-US" sz="1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Quanhua</a:t>
            </a:r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 (Mark) Liu</a:t>
            </a:r>
            <a:r>
              <a:rPr lang="en-US" sz="1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William Blackwell</a:t>
            </a:r>
            <a:r>
              <a:rPr lang="en-US" sz="1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R. Vincent Leslie</a:t>
            </a:r>
            <a:r>
              <a:rPr lang="en-US" sz="1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Tom Greenwald</a:t>
            </a:r>
            <a:r>
              <a:rPr lang="en-US" sz="1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Ralf Bennartz</a:t>
            </a:r>
            <a:r>
              <a:rPr lang="en-US" sz="1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Scott Braun</a:t>
            </a:r>
            <a:r>
              <a:rPr lang="en-US" sz="1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127" name="Google Shape;127;p27"/>
          <p:cNvSpPr txBox="1"/>
          <p:nvPr/>
        </p:nvSpPr>
        <p:spPr>
          <a:xfrm>
            <a:off x="407914" y="5911719"/>
            <a:ext cx="4411736" cy="57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March 2, 2023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GSICS MW Session</a:t>
            </a:r>
            <a:endParaRPr lang="en-US"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7"/>
          <p:cNvSpPr txBox="1"/>
          <p:nvPr/>
        </p:nvSpPr>
        <p:spPr>
          <a:xfrm>
            <a:off x="5305424" y="5315399"/>
            <a:ext cx="6300903" cy="154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600" baseline="30000" dirty="0" smtClean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600" dirty="0" smtClean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ESSIC/CISESS</a:t>
            </a:r>
            <a:r>
              <a:rPr lang="en-US" sz="16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University of Maryland, College Park, MD</a:t>
            </a:r>
            <a:endParaRPr lang="en-US" sz="1600" dirty="0"/>
          </a:p>
          <a:p>
            <a:pPr lvl="0"/>
            <a:r>
              <a:rPr lang="en-US" sz="16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NOAA/NESDIS/STAR, College Park, MD</a:t>
            </a:r>
            <a:endParaRPr lang="en-US" sz="1600" dirty="0"/>
          </a:p>
          <a:p>
            <a:pPr lvl="0"/>
            <a:r>
              <a:rPr lang="en-US" sz="16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MIT Lincoln Laboratory, Lexington, MA </a:t>
            </a:r>
            <a:endParaRPr lang="en-US" sz="1600" dirty="0"/>
          </a:p>
          <a:p>
            <a:pPr lvl="0"/>
            <a:r>
              <a:rPr lang="en-US" sz="16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6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CIMSS, University of Wisconsin, Madison, WI,</a:t>
            </a:r>
            <a:endParaRPr lang="en-US" sz="1600" dirty="0"/>
          </a:p>
          <a:p>
            <a:pPr lvl="0"/>
            <a:r>
              <a:rPr lang="en-US" sz="16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6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EESD, Vanderbilt University, Nashville, TN</a:t>
            </a:r>
            <a:endParaRPr lang="en-US" sz="1600" dirty="0"/>
          </a:p>
          <a:p>
            <a:pPr lvl="0"/>
            <a:r>
              <a:rPr lang="en-US" sz="16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6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NASA GSFC, Greenbelt, MD</a:t>
            </a:r>
            <a:endParaRPr lang="en-US" sz="1600" dirty="0"/>
          </a:p>
          <a:p>
            <a:pPr lvl="0"/>
            <a:endParaRPr lang="en-US" sz="1600" dirty="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</a:t>
            </a:r>
            <a:r>
              <a:rPr lang="en-US" dirty="0" err="1"/>
              <a:t>Precipitable</a:t>
            </a:r>
            <a:r>
              <a:rPr lang="en-US" dirty="0"/>
              <a:t> Water (TPW) compared to ECMWF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914400" y="4890260"/>
            <a:ext cx="10464800" cy="1205739"/>
          </a:xfrm>
        </p:spPr>
        <p:txBody>
          <a:bodyPr/>
          <a:lstStyle/>
          <a:p>
            <a:r>
              <a:rPr lang="en-US" dirty="0"/>
              <a:t>Satisfactory retrieval with a high correlation of 0.9551</a:t>
            </a:r>
          </a:p>
          <a:p>
            <a:r>
              <a:rPr lang="en-US" dirty="0"/>
              <a:t>Slightly degraded compared to ATMS, </a:t>
            </a:r>
            <a:r>
              <a:rPr lang="en-US" dirty="0" err="1"/>
              <a:t>MetOp</a:t>
            </a:r>
            <a:r>
              <a:rPr lang="en-US" dirty="0"/>
              <a:t>-B, and ATMS Subset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104768"/>
              </p:ext>
            </p:extLst>
          </p:nvPr>
        </p:nvGraphicFramePr>
        <p:xfrm>
          <a:off x="4924702" y="1571623"/>
          <a:ext cx="6571351" cy="2819401"/>
        </p:xfrm>
        <a:graphic>
          <a:graphicData uri="http://schemas.openxmlformats.org/drawingml/2006/table">
            <a:tbl>
              <a:tblPr/>
              <a:tblGrid>
                <a:gridCol w="2190451">
                  <a:extLst>
                    <a:ext uri="{9D8B030D-6E8A-4147-A177-3AD203B41FA5}">
                      <a16:colId xmlns:a16="http://schemas.microsoft.com/office/drawing/2014/main" val="2040751817"/>
                    </a:ext>
                  </a:extLst>
                </a:gridCol>
                <a:gridCol w="1095225">
                  <a:extLst>
                    <a:ext uri="{9D8B030D-6E8A-4147-A177-3AD203B41FA5}">
                      <a16:colId xmlns:a16="http://schemas.microsoft.com/office/drawing/2014/main" val="1431789759"/>
                    </a:ext>
                  </a:extLst>
                </a:gridCol>
                <a:gridCol w="1095225">
                  <a:extLst>
                    <a:ext uri="{9D8B030D-6E8A-4147-A177-3AD203B41FA5}">
                      <a16:colId xmlns:a16="http://schemas.microsoft.com/office/drawing/2014/main" val="3306765045"/>
                    </a:ext>
                  </a:extLst>
                </a:gridCol>
                <a:gridCol w="1095225">
                  <a:extLst>
                    <a:ext uri="{9D8B030D-6E8A-4147-A177-3AD203B41FA5}">
                      <a16:colId xmlns:a16="http://schemas.microsoft.com/office/drawing/2014/main" val="3410879293"/>
                    </a:ext>
                  </a:extLst>
                </a:gridCol>
                <a:gridCol w="1095225">
                  <a:extLst>
                    <a:ext uri="{9D8B030D-6E8A-4147-A177-3AD203B41FA5}">
                      <a16:colId xmlns:a16="http://schemas.microsoft.com/office/drawing/2014/main" val="3024959350"/>
                    </a:ext>
                  </a:extLst>
                </a:gridCol>
              </a:tblGrid>
              <a:tr h="463951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  Condition  All Surface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907042"/>
                  </a:ext>
                </a:extLst>
              </a:tr>
              <a:tr h="471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STD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Corr.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Bias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734313"/>
                  </a:ext>
                </a:extLst>
              </a:tr>
              <a:tr h="47109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TROPICS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4.9645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0.9551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0.94855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1614030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09005"/>
                  </a:ext>
                </a:extLst>
              </a:tr>
              <a:tr h="47109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N20 ATMS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2.9465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0.9855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1.09589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1575011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592089"/>
                  </a:ext>
                </a:extLst>
              </a:tr>
              <a:tr h="47109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MetOp-B AMSU-A MHS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3.0767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0.9832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0.497388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1616118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178864"/>
                  </a:ext>
                </a:extLst>
              </a:tr>
              <a:tr h="47109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ATMS Subset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3.6226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0.9775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1.27695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1575018</a:t>
                      </a:r>
                      <a:endParaRPr lang="en-US" sz="14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83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91001" y="19346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2" y="1435410"/>
            <a:ext cx="4019377" cy="30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71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TPW Seasonality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83994"/>
            <a:ext cx="8229600" cy="4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Vapor Seasonality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35284"/>
            <a:ext cx="8229600" cy="4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and Comparison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82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Rainfall: TROPICS Vs ATMS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175" y="5334000"/>
            <a:ext cx="10464800" cy="11239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F-band is more sensitive to rain than V-band</a:t>
            </a:r>
          </a:p>
          <a:p>
            <a:r>
              <a:rPr lang="en-US" dirty="0"/>
              <a:t>The 205 GHz shows more scattering to rain compared to 190 GHz</a:t>
            </a:r>
          </a:p>
          <a:p>
            <a:r>
              <a:rPr lang="en-US" dirty="0"/>
              <a:t>Implying new information content for measuring hydrometeors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1383792"/>
            <a:ext cx="6583680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97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TPW: TROPICS Vs ATMS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175" y="5333999"/>
            <a:ext cx="10464800" cy="87336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Sensitivity varies by channels, and clouds play a role</a:t>
            </a:r>
          </a:p>
          <a:p>
            <a:r>
              <a:rPr lang="en-US" dirty="0"/>
              <a:t>F-band and 205 GHz shows large sensitivity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1383792"/>
            <a:ext cx="6583680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/>
              <a:t>TPW under Clean and Cloudy Conditions</a:t>
            </a:r>
            <a:endParaRPr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7" name="Google Shape;177;p28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5728" y="1322426"/>
            <a:ext cx="6326696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1" y="4094286"/>
            <a:ext cx="8420553" cy="222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5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fr-FR" dirty="0"/>
              <a:t>Water </a:t>
            </a:r>
            <a:r>
              <a:rPr lang="fr-FR" dirty="0" err="1"/>
              <a:t>Vapor</a:t>
            </a:r>
            <a:r>
              <a:rPr lang="fr-FR" dirty="0"/>
              <a:t> Profiles: STD to ECMWF </a:t>
            </a:r>
            <a:endParaRPr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5448299"/>
            <a:ext cx="10464800" cy="10286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TROPICS shows successful retrieval in agreement with ATMS, with slightly degradation</a:t>
            </a:r>
          </a:p>
          <a:p>
            <a:r>
              <a:rPr lang="en-US" dirty="0"/>
              <a:t>Mean STD is 0.93, 0.76, and 0.80 g/kg for TROPICS, ATMS, and ATMS Subset, respectively</a:t>
            </a:r>
          </a:p>
          <a:p>
            <a:endParaRPr lang="en-US" dirty="0"/>
          </a:p>
        </p:txBody>
      </p:sp>
      <p:sp>
        <p:nvSpPr>
          <p:cNvPr id="190" name="Google Shape;190;p29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buSzPts val="1200"/>
            </a:pPr>
            <a:fld id="{00000000-1234-1234-1234-123412341234}" type="slidenum">
              <a:rPr lang="fr-FR"/>
              <a:pPr>
                <a:buSzPts val="1200"/>
              </a:pPr>
              <a:t>17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1247775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1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</p:spPr>
        <p:txBody>
          <a:bodyPr/>
          <a:lstStyle/>
          <a:p>
            <a:r>
              <a:rPr lang="fr-FR" sz="4300" dirty="0"/>
              <a:t>Water </a:t>
            </a:r>
            <a:r>
              <a:rPr lang="fr-FR" sz="4300" dirty="0" err="1"/>
              <a:t>Vapor</a:t>
            </a:r>
            <a:r>
              <a:rPr lang="fr-FR" sz="4300" dirty="0"/>
              <a:t> Profiles: Relative STD to ECMWF</a:t>
            </a:r>
            <a:endParaRPr lang="en-US" sz="4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55713"/>
            <a:ext cx="5486400" cy="4114800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914400" y="5370513"/>
            <a:ext cx="104648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Relative standard deviation (%): standard deviation divided by the mean</a:t>
            </a:r>
          </a:p>
          <a:p>
            <a:r>
              <a:rPr lang="en-US" kern="0" dirty="0"/>
              <a:t>Good performance under ocean-clear, ocean-cloudy and land-clear conditions</a:t>
            </a:r>
          </a:p>
          <a:p>
            <a:r>
              <a:rPr lang="en-US" kern="0" dirty="0"/>
              <a:t>More degradation under land cloudy conditions due to land surface complexity and sampling difference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044600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/>
          <a:p>
            <a:r>
              <a:rPr lang="en-US" dirty="0"/>
              <a:t>Temperature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048250"/>
            <a:ext cx="10464800" cy="140017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Consistent temperature retrieval: ~2.5, 1.5 and 1.6 K STD for TROPICS TMS, ATMS, ATMS Subset, respectively</a:t>
            </a:r>
          </a:p>
          <a:p>
            <a:r>
              <a:rPr lang="en-US" dirty="0"/>
              <a:t>Retrieval shows dependence on surface types and clouds</a:t>
            </a:r>
          </a:p>
          <a:p>
            <a:r>
              <a:rPr lang="en-US" dirty="0"/>
              <a:t>V-band and F-band contain temperature information, and V-band is less affected by hydrometeors such as cloud</a:t>
            </a:r>
          </a:p>
          <a:p>
            <a:r>
              <a:rPr lang="en-US" dirty="0"/>
              <a:t>As retrieval simultaneously solves for temperature and moisture, a degraded temperature can affect water vapor, which explains why water vapor retrieval is slightly degraded with matchup channels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8585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fr-FR" dirty="0"/>
              <a:t>Background and </a:t>
            </a:r>
            <a:r>
              <a:rPr lang="fr-FR" dirty="0" err="1"/>
              <a:t>Outline</a:t>
            </a:r>
            <a:endParaRPr dirty="0"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1"/>
          </p:nvPr>
        </p:nvSpPr>
        <p:spPr>
          <a:xfrm>
            <a:off x="838200" y="1314768"/>
            <a:ext cx="10515600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indent="-381000">
              <a:spcBef>
                <a:spcPts val="280"/>
              </a:spcBef>
              <a:buSzPts val="2400"/>
            </a:pPr>
            <a:r>
              <a:rPr lang="en-US" sz="2400" dirty="0"/>
              <a:t>NOAA </a:t>
            </a:r>
            <a:r>
              <a:rPr lang="en-US" sz="2400" dirty="0" err="1"/>
              <a:t>MiRS</a:t>
            </a:r>
            <a:r>
              <a:rPr lang="en-US" sz="2400" dirty="0"/>
              <a:t> was applied to TROPICS Pathfinder early data</a:t>
            </a:r>
          </a:p>
          <a:p>
            <a:pPr lvl="1" indent="-381000">
              <a:spcBef>
                <a:spcPts val="280"/>
              </a:spcBef>
              <a:buSzPts val="2400"/>
            </a:pPr>
            <a:r>
              <a:rPr lang="en-US" sz="2000" dirty="0" err="1"/>
              <a:t>MiRS</a:t>
            </a:r>
            <a:r>
              <a:rPr lang="en-US" sz="2000" dirty="0"/>
              <a:t> is expanded for TROPICS retrieval; here we focus on retrieved moisture and temperature</a:t>
            </a:r>
          </a:p>
          <a:p>
            <a:pPr indent="-381000">
              <a:spcBef>
                <a:spcPts val="280"/>
              </a:spcBef>
              <a:buSzPts val="2400"/>
            </a:pPr>
            <a:r>
              <a:rPr lang="en-US" sz="2400" dirty="0"/>
              <a:t>TROPICS highlights</a:t>
            </a:r>
          </a:p>
          <a:p>
            <a:pPr lvl="1" indent="-381000">
              <a:spcBef>
                <a:spcPts val="280"/>
              </a:spcBef>
              <a:buSzPts val="2400"/>
            </a:pPr>
            <a:r>
              <a:rPr lang="en-US" sz="2000" dirty="0"/>
              <a:t>NASA CubeSat mission, PI is William Blackwell from MIT Lincoln Lab</a:t>
            </a:r>
          </a:p>
          <a:p>
            <a:pPr lvl="1" indent="-381000">
              <a:spcBef>
                <a:spcPts val="280"/>
              </a:spcBef>
              <a:buSzPts val="2400"/>
            </a:pPr>
            <a:r>
              <a:rPr lang="en-US" sz="2000" dirty="0"/>
              <a:t>TROPICS Microwave Sounder (TMS) is the payload</a:t>
            </a:r>
          </a:p>
          <a:p>
            <a:pPr lvl="1" indent="-381000">
              <a:spcBef>
                <a:spcPts val="280"/>
              </a:spcBef>
              <a:buSzPts val="2400"/>
            </a:pPr>
            <a:r>
              <a:rPr lang="en-US" sz="2000" dirty="0"/>
              <a:t>Four </a:t>
            </a:r>
            <a:r>
              <a:rPr lang="en-US" sz="2000" dirty="0" err="1"/>
              <a:t>CubeSats</a:t>
            </a:r>
            <a:r>
              <a:rPr lang="en-US" sz="2000" dirty="0"/>
              <a:t>; Pathfinder launched in Jun 2022; early-phase data from Aug to Nov 2021 were studied</a:t>
            </a:r>
          </a:p>
          <a:p>
            <a:pPr lvl="1" indent="-381000">
              <a:spcBef>
                <a:spcPts val="280"/>
              </a:spcBef>
              <a:buSzPts val="2400"/>
            </a:pPr>
            <a:r>
              <a:rPr lang="en-US" sz="2000" dirty="0"/>
              <a:t>New channels at 205 GHz and F-band (near 118 GHz), in contrast to most traditional sensors with V-band (near 50 GHz) and G-band capped at 190 GHz</a:t>
            </a:r>
          </a:p>
          <a:p>
            <a:pPr lvl="1" indent="-381000">
              <a:spcBef>
                <a:spcPts val="280"/>
              </a:spcBef>
              <a:buSzPts val="2400"/>
            </a:pPr>
            <a:r>
              <a:rPr lang="en-US" sz="2000" dirty="0"/>
              <a:t>New designs and electronics (e.g. purely V and H polarization by spinning the whole receiver, noise diode as warm reference)</a:t>
            </a:r>
          </a:p>
          <a:p>
            <a:pPr indent="-381000">
              <a:spcBef>
                <a:spcPts val="280"/>
              </a:spcBef>
              <a:buSzPts val="2400"/>
            </a:pPr>
            <a:r>
              <a:rPr lang="en-US" sz="2400" dirty="0"/>
              <a:t>Questions and challenges</a:t>
            </a:r>
          </a:p>
          <a:p>
            <a:pPr lvl="1" indent="-381000">
              <a:spcBef>
                <a:spcPts val="280"/>
              </a:spcBef>
              <a:buSzPts val="2400"/>
            </a:pPr>
            <a:r>
              <a:rPr lang="en-US" sz="2000" dirty="0"/>
              <a:t>Can CubeSat and new frequencies (F-band and 205 GHz) provide sounding information comparable to the traditional sounders and channels?</a:t>
            </a:r>
          </a:p>
          <a:p>
            <a:pPr lvl="1" indent="-381000">
              <a:spcBef>
                <a:spcPts val="280"/>
              </a:spcBef>
              <a:buSzPts val="2400"/>
            </a:pPr>
            <a:r>
              <a:rPr lang="en-US" sz="2000" dirty="0"/>
              <a:t>Challenges in expanding </a:t>
            </a:r>
            <a:r>
              <a:rPr lang="en-US" sz="2000" dirty="0" err="1"/>
              <a:t>MiRS</a:t>
            </a:r>
            <a:r>
              <a:rPr lang="en-US" sz="2000" dirty="0"/>
              <a:t>: coding, retrieval parameters setting and tuning, RTM, validation</a:t>
            </a:r>
          </a:p>
          <a:p>
            <a:pPr indent="-381000">
              <a:spcBef>
                <a:spcPts val="280"/>
              </a:spcBef>
              <a:buSzPts val="2400"/>
            </a:pPr>
            <a:r>
              <a:rPr lang="en-US" sz="2400" dirty="0"/>
              <a:t>Results</a:t>
            </a:r>
          </a:p>
          <a:p>
            <a:pPr lvl="1" indent="-381000">
              <a:spcBef>
                <a:spcPts val="280"/>
              </a:spcBef>
              <a:buSzPts val="2400"/>
            </a:pPr>
            <a:r>
              <a:rPr lang="en-US" sz="2000" dirty="0"/>
              <a:t>Retrieval and validation with ECMWF and sensors including ATMS, AMSU/MHS</a:t>
            </a:r>
          </a:p>
          <a:p>
            <a:pPr lvl="1" indent="-381000">
              <a:spcBef>
                <a:spcPts val="280"/>
              </a:spcBef>
              <a:buSzPts val="2400"/>
            </a:pPr>
            <a:r>
              <a:rPr lang="en-US" sz="2000" dirty="0"/>
              <a:t>Encouraging results</a:t>
            </a: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9C31FF-7DB6-4570-B3FA-721E6CC47377}"/>
              </a:ext>
            </a:extLst>
          </p:cNvPr>
          <p:cNvSpPr txBox="1"/>
          <p:nvPr/>
        </p:nvSpPr>
        <p:spPr>
          <a:xfrm>
            <a:off x="625365" y="5694853"/>
            <a:ext cx="11110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scientific results and conclusions, as well as any views or opinions expressed herein, are those of the author(s) and </a:t>
            </a:r>
          </a:p>
          <a:p>
            <a:r>
              <a:rPr lang="en-US" sz="1600" dirty="0"/>
              <a:t>do not necessarily reflect those of NOAA or the Department of Commerce.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 Statistics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20161"/>
              </p:ext>
            </p:extLst>
          </p:nvPr>
        </p:nvGraphicFramePr>
        <p:xfrm>
          <a:off x="1714500" y="1825625"/>
          <a:ext cx="8763000" cy="3733802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1220587829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4264132737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089657820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315581952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152230727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466248516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638777424"/>
                    </a:ext>
                  </a:extLst>
                </a:gridCol>
              </a:tblGrid>
              <a:tr h="737682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Experiments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</a:t>
                      </a: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Vapor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653170"/>
                  </a:ext>
                </a:extLst>
              </a:tr>
              <a:tr h="7490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Bias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9443"/>
                  </a:ext>
                </a:extLst>
              </a:tr>
              <a:tr h="74903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4.96</a:t>
                      </a:r>
                      <a:endParaRPr lang="en-US" sz="16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0.95</a:t>
                      </a:r>
                      <a:endParaRPr lang="en-US" sz="16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213367"/>
                  </a:ext>
                </a:extLst>
              </a:tr>
              <a:tr h="74903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N20 ATMS</a:t>
                      </a:r>
                      <a:endParaRPr lang="en-US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2.95</a:t>
                      </a:r>
                      <a:endParaRPr lang="en-US" sz="16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1.10</a:t>
                      </a:r>
                      <a:endParaRPr lang="en-US" sz="16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456898"/>
                  </a:ext>
                </a:extLst>
              </a:tr>
              <a:tr h="74903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ATMS Subset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3.62</a:t>
                      </a:r>
                      <a:endParaRPr lang="en-US" sz="16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1.28</a:t>
                      </a:r>
                      <a:endParaRPr lang="en-US" sz="1600" dirty="0">
                        <a:effectLst/>
                      </a:endParaRPr>
                    </a:p>
                  </a:txBody>
                  <a:tcPr marL="66675" marR="66675" marT="38100" marB="38100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35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079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TROPICS new F-band and 205 GHz appear to bring in new information content, exhibiting higher sensitivity to moisture and hydrometeors than V-band and G-band channels &lt;190 GHz and resolving fine storm and precipitation structures</a:t>
            </a:r>
          </a:p>
          <a:p>
            <a:r>
              <a:rPr lang="en-US" dirty="0"/>
              <a:t>TROPICS retrieval is comparable to traditional sensors, w/ slightly degradation dependent on surface types and cloud</a:t>
            </a:r>
          </a:p>
          <a:p>
            <a:r>
              <a:rPr lang="en-US" dirty="0"/>
              <a:t>The sensitivity of F-band and 205 GHz to hydrometeors can affect sounding but facilitate the measurement of cloud, ice and precipitation which we will investigate</a:t>
            </a:r>
          </a:p>
          <a:p>
            <a:r>
              <a:rPr lang="en-US" dirty="0"/>
              <a:t>The early performance is encouraging, and the successful </a:t>
            </a:r>
            <a:r>
              <a:rPr lang="en-US" dirty="0" err="1"/>
              <a:t>MiRS</a:t>
            </a:r>
            <a:r>
              <a:rPr lang="en-US" dirty="0"/>
              <a:t> extension paves the way to explore more data and TROPICS potential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6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fr-FR" dirty="0"/>
              <a:t>TROPICS TMS </a:t>
            </a:r>
            <a:r>
              <a:rPr lang="fr-FR" dirty="0" err="1"/>
              <a:t>Specifications</a:t>
            </a:r>
            <a:endParaRPr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5262282"/>
            <a:ext cx="8050306" cy="1367118"/>
          </a:xfrm>
        </p:spPr>
        <p:txBody>
          <a:bodyPr>
            <a:normAutofit/>
          </a:bodyPr>
          <a:lstStyle/>
          <a:p>
            <a:r>
              <a:rPr lang="en-US" sz="2000" dirty="0"/>
              <a:t>A subset of ATMS channels that match up with TMS is used in retrieval, which permits a more direct comparison of the information content available between the V-band and F-band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305" y="1289725"/>
            <a:ext cx="5265169" cy="2628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9372"/>
            <a:ext cx="6458121" cy="3597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167" r="6250" b="5555"/>
          <a:stretch/>
        </p:blipFill>
        <p:spPr>
          <a:xfrm>
            <a:off x="8964706" y="3917763"/>
            <a:ext cx="3076014" cy="24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3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05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fr-FR" sz="2800" dirty="0" err="1"/>
              <a:t>Microwave</a:t>
            </a:r>
            <a:r>
              <a:rPr lang="fr-FR" sz="2800" dirty="0"/>
              <a:t> Integrated </a:t>
            </a:r>
            <a:r>
              <a:rPr lang="fr-FR" sz="2800" dirty="0" err="1"/>
              <a:t>Retrieval</a:t>
            </a:r>
            <a:r>
              <a:rPr lang="fr-FR" sz="2800" dirty="0"/>
              <a:t> System (MIRS)</a:t>
            </a:r>
            <a:endParaRPr dirty="0"/>
          </a:p>
        </p:txBody>
      </p:sp>
      <p:sp>
        <p:nvSpPr>
          <p:cNvPr id="126" name="Google Shape;126;p2"/>
          <p:cNvSpPr txBox="1">
            <a:spLocks noGrp="1"/>
          </p:cNvSpPr>
          <p:nvPr>
            <p:ph type="body" idx="1"/>
          </p:nvPr>
        </p:nvSpPr>
        <p:spPr>
          <a:xfrm>
            <a:off x="838200" y="4830641"/>
            <a:ext cx="10515600" cy="1533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Times New Roman"/>
              <a:buChar char="•"/>
            </a:pPr>
            <a:r>
              <a:rPr lang="fr-FR" sz="1500" dirty="0"/>
              <a:t>1DVAR </a:t>
            </a:r>
            <a:r>
              <a:rPr lang="fr-FR" sz="1500" dirty="0" err="1"/>
              <a:t>retrieval</a:t>
            </a:r>
            <a:r>
              <a:rPr lang="fr-FR" sz="1500" dirty="0"/>
              <a:t> </a:t>
            </a:r>
            <a:r>
              <a:rPr lang="fr-FR" sz="1500" dirty="0" err="1"/>
              <a:t>algorithm</a:t>
            </a:r>
            <a:r>
              <a:rPr lang="fr-FR" sz="1500" dirty="0"/>
              <a:t> </a:t>
            </a:r>
            <a:r>
              <a:rPr lang="fr-FR" sz="1500" dirty="0" err="1"/>
              <a:t>developed</a:t>
            </a:r>
            <a:r>
              <a:rPr lang="fr-FR" sz="1500" dirty="0"/>
              <a:t> at NOAA/STAR for a range of </a:t>
            </a:r>
            <a:r>
              <a:rPr lang="fr-FR" sz="1500" dirty="0" err="1"/>
              <a:t>geophysical</a:t>
            </a:r>
            <a:r>
              <a:rPr lang="fr-FR" sz="1500" dirty="0"/>
              <a:t> variables</a:t>
            </a:r>
            <a:endParaRPr sz="1500" dirty="0"/>
          </a:p>
          <a:p>
            <a:r>
              <a:rPr lang="fr-FR" sz="1500" dirty="0" err="1">
                <a:solidFill>
                  <a:schemeClr val="tx1"/>
                </a:solidFill>
              </a:rPr>
              <a:t>Covering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microwave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sounders</a:t>
            </a:r>
            <a:r>
              <a:rPr lang="fr-FR" sz="1500" dirty="0">
                <a:solidFill>
                  <a:schemeClr val="tx1"/>
                </a:solidFill>
              </a:rPr>
              <a:t> of NOAA and EUMETSAT </a:t>
            </a:r>
            <a:r>
              <a:rPr lang="fr-FR" sz="1500" dirty="0">
                <a:solidFill>
                  <a:srgbClr val="00B0F0"/>
                </a:solidFill>
              </a:rPr>
              <a:t>https://www.star.nesdis.noaa.gov/mirs/</a:t>
            </a:r>
            <a:endParaRPr lang="fr-FR" sz="1500" dirty="0">
              <a:solidFill>
                <a:schemeClr val="tx1"/>
              </a:solidFill>
            </a:endParaRPr>
          </a:p>
          <a:p>
            <a:r>
              <a:rPr lang="fr-FR" sz="1500" dirty="0" err="1"/>
              <a:t>MiRS</a:t>
            </a:r>
            <a:r>
              <a:rPr lang="fr-FR" sz="1500" dirty="0"/>
              <a:t> </a:t>
            </a:r>
            <a:r>
              <a:rPr lang="fr-FR" sz="1500" dirty="0" err="1"/>
              <a:t>expanded</a:t>
            </a:r>
            <a:r>
              <a:rPr lang="fr-FR" sz="1500" dirty="0"/>
              <a:t> for TROPICS </a:t>
            </a:r>
            <a:r>
              <a:rPr lang="fr-FR" sz="1500" dirty="0" err="1"/>
              <a:t>retrieval</a:t>
            </a:r>
            <a:endParaRPr lang="fr-FR" sz="1500" dirty="0"/>
          </a:p>
          <a:p>
            <a:pPr lvl="1"/>
            <a:r>
              <a:rPr lang="en-US" sz="1500" dirty="0"/>
              <a:t>Writing and expanding scripts; Data ingesting; Computing and tuning static and semi-static parameters; Bias correction; </a:t>
            </a:r>
            <a:r>
              <a:rPr lang="fr-FR" sz="1500" dirty="0"/>
              <a:t>Validation</a:t>
            </a:r>
            <a:endParaRPr sz="1500" dirty="0"/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302" y="962025"/>
            <a:ext cx="9677400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30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Taste of Retrievals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12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Typhoon</a:t>
            </a:r>
            <a:r>
              <a:rPr lang="fr-FR" dirty="0"/>
              <a:t> </a:t>
            </a:r>
            <a:r>
              <a:rPr lang="fr-FR" dirty="0" err="1"/>
              <a:t>Mindulle</a:t>
            </a:r>
            <a:r>
              <a:rPr lang="fr-FR" dirty="0"/>
              <a:t> </a:t>
            </a:r>
            <a:r>
              <a:rPr lang="fr-FR" dirty="0" err="1"/>
              <a:t>seen</a:t>
            </a:r>
            <a:r>
              <a:rPr lang="fr-FR" dirty="0"/>
              <a:t> by TROPICS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914400" y="5105400"/>
            <a:ext cx="10464800" cy="13239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190.31 GHz (left) and 204.8 GHz (right) of TROPICS for Typhoon </a:t>
            </a:r>
            <a:r>
              <a:rPr lang="en-US" dirty="0" err="1"/>
              <a:t>Mindulle</a:t>
            </a:r>
            <a:r>
              <a:rPr lang="en-US" dirty="0"/>
              <a:t> on 27 September 2021 </a:t>
            </a:r>
          </a:p>
          <a:p>
            <a:r>
              <a:rPr lang="en-US" dirty="0"/>
              <a:t>The new 204.8 GHz resolves fine structures about typhoon eye and </a:t>
            </a:r>
            <a:r>
              <a:rPr lang="en-US" dirty="0" err="1"/>
              <a:t>rainbands</a:t>
            </a:r>
            <a:endParaRPr lang="en-US" dirty="0"/>
          </a:p>
          <a:p>
            <a:r>
              <a:rPr lang="en-US" dirty="0"/>
              <a:t>Colder brightness temperature in </a:t>
            </a:r>
            <a:r>
              <a:rPr lang="en-US" dirty="0" err="1"/>
              <a:t>rainband</a:t>
            </a:r>
            <a:r>
              <a:rPr lang="en-US" dirty="0"/>
              <a:t> at 204.8 GHz, with larger dynamical range of 155 K, compared to 129 K at 190 GHz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Google Shape;142;p4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33600" y="1297562"/>
            <a:ext cx="7924799" cy="3707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91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Retrieved Water Vapor compared to ECMWF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9" name="Google Shape;149;p5" descr="A screenshot of a computer&#10;&#10;Description automatically generated with medium confidence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1436688"/>
            <a:ext cx="8229600" cy="4937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055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Retrieved Temperature compared to ECMWF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6" name="Google Shape;156;p6" descr="A screenshot of a computer&#10;&#10;Description automatically generated with low confidence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1371600"/>
            <a:ext cx="8229600" cy="4937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772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"/>
          <p:cNvSpPr txBox="1">
            <a:spLocks noGrp="1"/>
          </p:cNvSpPr>
          <p:nvPr>
            <p:ph type="title"/>
          </p:nvPr>
        </p:nvSpPr>
        <p:spPr>
          <a:xfrm>
            <a:off x="914400" y="152400"/>
            <a:ext cx="10464800" cy="8541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fr-FR" dirty="0"/>
              <a:t>Hurricane Ida </a:t>
            </a:r>
            <a:r>
              <a:rPr lang="fr-FR" dirty="0" err="1"/>
              <a:t>Rainfall</a:t>
            </a:r>
            <a:endParaRPr dirty="0"/>
          </a:p>
        </p:txBody>
      </p:sp>
      <p:sp>
        <p:nvSpPr>
          <p:cNvPr id="170" name="Google Shape;170;p7"/>
          <p:cNvSpPr txBox="1">
            <a:spLocks noGrp="1"/>
          </p:cNvSpPr>
          <p:nvPr>
            <p:ph idx="1"/>
          </p:nvPr>
        </p:nvSpPr>
        <p:spPr>
          <a:xfrm>
            <a:off x="495300" y="4000103"/>
            <a:ext cx="3886200" cy="18573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>
              <a:buFont typeface="Times New Roman"/>
              <a:buChar char="•"/>
            </a:pPr>
            <a:r>
              <a:rPr lang="fr-FR" dirty="0"/>
              <a:t>The </a:t>
            </a:r>
            <a:r>
              <a:rPr lang="fr-FR" dirty="0" err="1"/>
              <a:t>retrieved</a:t>
            </a:r>
            <a:r>
              <a:rPr lang="fr-FR" dirty="0"/>
              <a:t> </a:t>
            </a:r>
            <a:r>
              <a:rPr lang="fr-FR" dirty="0" err="1"/>
              <a:t>rain</a:t>
            </a:r>
            <a:r>
              <a:rPr lang="fr-FR" dirty="0"/>
              <a:t> rate captures </a:t>
            </a:r>
            <a:r>
              <a:rPr lang="fr-FR" dirty="0" err="1"/>
              <a:t>well</a:t>
            </a:r>
            <a:r>
              <a:rPr lang="fr-FR" dirty="0"/>
              <a:t> Hurricane Ida </a:t>
            </a:r>
            <a:r>
              <a:rPr lang="fr-FR" dirty="0" err="1"/>
              <a:t>landfall</a:t>
            </a:r>
            <a:r>
              <a:rPr lang="fr-FR" dirty="0"/>
              <a:t> in August 2021</a:t>
            </a:r>
          </a:p>
          <a:p>
            <a:pPr>
              <a:buFont typeface="Times New Roman"/>
              <a:buChar char="•"/>
            </a:pPr>
            <a:r>
              <a:rPr lang="fr-FR" dirty="0"/>
              <a:t>Consistent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sensors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ATMS</a:t>
            </a:r>
            <a:endParaRPr dirty="0"/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350" y="777501"/>
            <a:ext cx="356616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2940" y="3557191"/>
            <a:ext cx="356616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6750" y="786230"/>
            <a:ext cx="356616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30540" y="3557191"/>
            <a:ext cx="356616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 txBox="1"/>
          <p:nvPr/>
        </p:nvSpPr>
        <p:spPr>
          <a:xfrm>
            <a:off x="2114550" y="670762"/>
            <a:ext cx="13484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-FR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08/28 2:00 PM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5619750" y="698735"/>
            <a:ext cx="14478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-FR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08/29 14:00 PM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5667851" y="3403303"/>
            <a:ext cx="14478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-F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08/29 14:00 PM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9433854" y="3403302"/>
            <a:ext cx="13484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-FR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08/30 2:00 AM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9665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947</Words>
  <Application>Microsoft Office PowerPoint</Application>
  <PresentationFormat>Widescreen</PresentationFormat>
  <Paragraphs>142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NTR</vt:lpstr>
      <vt:lpstr>Arial</vt:lpstr>
      <vt:lpstr>Calibri</vt:lpstr>
      <vt:lpstr>Courier New</vt:lpstr>
      <vt:lpstr>Times New Roman</vt:lpstr>
      <vt:lpstr>Office Theme</vt:lpstr>
      <vt:lpstr>Office Theme</vt:lpstr>
      <vt:lpstr>PowerPoint Presentation</vt:lpstr>
      <vt:lpstr>Background and Outline</vt:lpstr>
      <vt:lpstr>TROPICS TMS Specifications</vt:lpstr>
      <vt:lpstr>Microwave Integrated Retrieval System (MIRS)</vt:lpstr>
      <vt:lpstr>A Taste of Retrievals</vt:lpstr>
      <vt:lpstr>Typhoon Mindulle seen by TROPICS</vt:lpstr>
      <vt:lpstr>Retrieved Water Vapor compared to ECMWF</vt:lpstr>
      <vt:lpstr>Retrieved Temperature compared to ECMWF</vt:lpstr>
      <vt:lpstr>Hurricane Ida Rainfall</vt:lpstr>
      <vt:lpstr>Total Precipitable Water (TPW) compared to ECMWF</vt:lpstr>
      <vt:lpstr>TPW Seasonality</vt:lpstr>
      <vt:lpstr>Water Vapor Seasonality</vt:lpstr>
      <vt:lpstr>Evaluation and Comparison</vt:lpstr>
      <vt:lpstr>Sensitivity to Rainfall: TROPICS Vs ATMS</vt:lpstr>
      <vt:lpstr>Sensitivity to TPW: TROPICS Vs ATMS</vt:lpstr>
      <vt:lpstr>TPW under Clean and Cloudy Conditions</vt:lpstr>
      <vt:lpstr>Water Vapor Profiles: STD to ECMWF </vt:lpstr>
      <vt:lpstr>Water Vapor Profiles: Relative STD to ECMWF</vt:lpstr>
      <vt:lpstr>Temperature Profile</vt:lpstr>
      <vt:lpstr>Retrieval Statistics</vt:lpstr>
      <vt:lpstr>Summary and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John Xun Yang</cp:lastModifiedBy>
  <cp:revision>16</cp:revision>
  <dcterms:modified xsi:type="dcterms:W3CDTF">2023-02-25T01:59:53Z</dcterms:modified>
</cp:coreProperties>
</file>