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70" r:id="rId1"/>
    <p:sldMasterId id="2147484092" r:id="rId2"/>
  </p:sldMasterIdLst>
  <p:notesMasterIdLst>
    <p:notesMasterId r:id="rId35"/>
  </p:notesMasterIdLst>
  <p:handoutMasterIdLst>
    <p:handoutMasterId r:id="rId36"/>
  </p:handoutMasterIdLst>
  <p:sldIdLst>
    <p:sldId id="682" r:id="rId3"/>
    <p:sldId id="796" r:id="rId4"/>
    <p:sldId id="798" r:id="rId5"/>
    <p:sldId id="867" r:id="rId6"/>
    <p:sldId id="866" r:id="rId7"/>
    <p:sldId id="258" r:id="rId8"/>
    <p:sldId id="841" r:id="rId9"/>
    <p:sldId id="869" r:id="rId10"/>
    <p:sldId id="837" r:id="rId11"/>
    <p:sldId id="872" r:id="rId12"/>
    <p:sldId id="870" r:id="rId13"/>
    <p:sldId id="871" r:id="rId14"/>
    <p:sldId id="873" r:id="rId15"/>
    <p:sldId id="874" r:id="rId16"/>
    <p:sldId id="868" r:id="rId17"/>
    <p:sldId id="852" r:id="rId18"/>
    <p:sldId id="851" r:id="rId19"/>
    <p:sldId id="845" r:id="rId20"/>
    <p:sldId id="847" r:id="rId21"/>
    <p:sldId id="848" r:id="rId22"/>
    <p:sldId id="849" r:id="rId23"/>
    <p:sldId id="844" r:id="rId24"/>
    <p:sldId id="858" r:id="rId25"/>
    <p:sldId id="859" r:id="rId26"/>
    <p:sldId id="861" r:id="rId27"/>
    <p:sldId id="864" r:id="rId28"/>
    <p:sldId id="865" r:id="rId29"/>
    <p:sldId id="836" r:id="rId30"/>
    <p:sldId id="797" r:id="rId31"/>
    <p:sldId id="835" r:id="rId32"/>
    <p:sldId id="708" r:id="rId33"/>
    <p:sldId id="690" r:id="rId34"/>
  </p:sldIdLst>
  <p:sldSz cx="9906000" cy="6858000" type="A4"/>
  <p:notesSz cx="7010400" cy="92964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p15:clr>
            <a:srgbClr val="A4A3A4"/>
          </p15:clr>
        </p15:guide>
        <p15:guide id="2" orient="horz" pos="1410">
          <p15:clr>
            <a:srgbClr val="A4A3A4"/>
          </p15:clr>
        </p15:guide>
        <p15:guide id="3" orient="horz" pos="2715">
          <p15:clr>
            <a:srgbClr val="A4A3A4"/>
          </p15:clr>
        </p15:guide>
        <p15:guide id="4" orient="horz" pos="2389">
          <p15:clr>
            <a:srgbClr val="A4A3A4"/>
          </p15:clr>
        </p15:guide>
        <p15:guide id="5" orient="horz" pos="2064">
          <p15:clr>
            <a:srgbClr val="A4A3A4"/>
          </p15:clr>
        </p15:guide>
        <p15:guide id="6" orient="horz" pos="1735">
          <p15:clr>
            <a:srgbClr val="A4A3A4"/>
          </p15:clr>
        </p15:guide>
        <p15:guide id="7" orient="horz" pos="3369">
          <p15:clr>
            <a:srgbClr val="A4A3A4"/>
          </p15:clr>
        </p15:guide>
        <p15:guide id="8" orient="horz" pos="3698">
          <p15:clr>
            <a:srgbClr val="A4A3A4"/>
          </p15:clr>
        </p15:guide>
        <p15:guide id="9" pos="4214">
          <p15:clr>
            <a:srgbClr val="A4A3A4"/>
          </p15:clr>
        </p15:guide>
        <p15:guide id="10" pos="358">
          <p15:clr>
            <a:srgbClr val="A4A3A4"/>
          </p15:clr>
        </p15:guide>
        <p15:guide id="11" pos="912">
          <p15:clr>
            <a:srgbClr val="A4A3A4"/>
          </p15:clr>
        </p15:guide>
        <p15:guide id="12" pos="4879">
          <p15:clr>
            <a:srgbClr val="A4A3A4"/>
          </p15:clr>
        </p15:guide>
        <p15:guide id="13" pos="5556">
          <p15:clr>
            <a:srgbClr val="A4A3A4"/>
          </p15:clr>
        </p15:guide>
        <p15:guide id="14" pos="1424">
          <p15:clr>
            <a:srgbClr val="A4A3A4"/>
          </p15:clr>
        </p15:guide>
        <p15:guide id="15" pos="402">
          <p15:clr>
            <a:srgbClr val="A4A3A4"/>
          </p15:clr>
        </p15:guide>
        <p15:guide id="16" pos="1795">
          <p15:clr>
            <a:srgbClr val="A4A3A4"/>
          </p15:clr>
        </p15:guide>
      </p15:sldGuideLst>
    </p:ext>
    <p:ext uri="{2D200454-40CA-4A62-9FC3-DE9A4176ACB9}">
      <p15:notesGuideLst xmlns:p15="http://schemas.microsoft.com/office/powerpoint/2012/main">
        <p15:guide id="1" orient="horz" pos="2928">
          <p15:clr>
            <a:srgbClr val="A4A3A4"/>
          </p15:clr>
        </p15:guide>
        <p15:guide id="2" pos="220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A2DADE"/>
    <a:srgbClr val="3333FF"/>
    <a:srgbClr val="4E0B55"/>
    <a:srgbClr val="009900"/>
    <a:srgbClr val="FF9900"/>
    <a:srgbClr val="EE2D24"/>
    <a:srgbClr val="C7A775"/>
    <a:srgbClr val="00B5EF"/>
    <a:srgbClr val="CDE3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81517" autoAdjust="0"/>
  </p:normalViewPr>
  <p:slideViewPr>
    <p:cSldViewPr snapToGrid="0">
      <p:cViewPr varScale="1">
        <p:scale>
          <a:sx n="55" d="100"/>
          <a:sy n="55" d="100"/>
        </p:scale>
        <p:origin x="1524" y="36"/>
      </p:cViewPr>
      <p:guideLst>
        <p:guide orient="horz" pos="1164"/>
        <p:guide orient="horz" pos="1410"/>
        <p:guide orient="horz" pos="2715"/>
        <p:guide orient="horz" pos="2389"/>
        <p:guide orient="horz" pos="2064"/>
        <p:guide orient="horz" pos="1735"/>
        <p:guide orient="horz" pos="3369"/>
        <p:guide orient="horz" pos="3698"/>
        <p:guide pos="4214"/>
        <p:guide pos="358"/>
        <p:guide pos="912"/>
        <p:guide pos="4879"/>
        <p:guide pos="5556"/>
        <p:guide pos="1424"/>
        <p:guide pos="402"/>
        <p:guide pos="1795"/>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0"/>
    </p:cViewPr>
  </p:sorterViewPr>
  <p:notesViewPr>
    <p:cSldViewPr snapToGrid="0">
      <p:cViewPr varScale="1">
        <p:scale>
          <a:sx n="61" d="100"/>
          <a:sy n="61" d="100"/>
        </p:scale>
        <p:origin x="1968" y="72"/>
      </p:cViewPr>
      <p:guideLst>
        <p:guide orient="horz" pos="2928"/>
        <p:guide pos="220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65"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919163" eaLnBrk="0" hangingPunct="0">
              <a:spcBef>
                <a:spcPct val="0"/>
              </a:spcBef>
              <a:defRPr sz="12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6024396" y="0"/>
            <a:ext cx="1022716"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19163" eaLnBrk="0" hangingPunct="0">
              <a:spcBef>
                <a:spcPct val="0"/>
              </a:spcBef>
              <a:defRPr sz="1200" b="0">
                <a:solidFill>
                  <a:srgbClr val="000000"/>
                </a:solidFill>
                <a:latin typeface="Helvetica" pitchFamily="34" charset="0"/>
              </a:defRPr>
            </a:lvl1pPr>
          </a:lstStyle>
          <a:p>
            <a:pPr>
              <a:defRPr/>
            </a:pPr>
            <a:fld id="{9BDA86A5-C3F8-4600-8CE3-C04B72EF9C2F}" type="datetime4">
              <a:rPr lang="en-GB" smtClean="0"/>
              <a:pPr>
                <a:defRPr/>
              </a:pPr>
              <a:t>03 March 2023</a:t>
            </a:fld>
            <a:endParaRPr lang="de-DE"/>
          </a:p>
        </p:txBody>
      </p:sp>
      <p:sp>
        <p:nvSpPr>
          <p:cNvPr id="126980" name="Rectangle 4"/>
          <p:cNvSpPr>
            <a:spLocks noGrp="1" noChangeArrowheads="1"/>
          </p:cNvSpPr>
          <p:nvPr>
            <p:ph type="ftr" sz="quarter" idx="2"/>
          </p:nvPr>
        </p:nvSpPr>
        <p:spPr bwMode="auto">
          <a:xfrm>
            <a:off x="0" y="9104302"/>
            <a:ext cx="65"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19163" eaLnBrk="0" hangingPunct="0">
              <a:spcBef>
                <a:spcPct val="0"/>
              </a:spcBef>
              <a:defRPr sz="12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6859562" y="9104302"/>
            <a:ext cx="187551"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19163" eaLnBrk="0" hangingPunct="0">
              <a:spcBef>
                <a:spcPct val="0"/>
              </a:spcBef>
              <a:defRPr sz="1200" b="0">
                <a:solidFill>
                  <a:srgbClr val="000000"/>
                </a:solidFill>
                <a:latin typeface="Helvetica" pitchFamily="34" charset="0"/>
              </a:defRPr>
            </a:lvl1pPr>
          </a:lstStyle>
          <a:p>
            <a:pPr>
              <a:defRPr/>
            </a:pPr>
            <a:fld id="{173C6697-A4F6-43B0-B68C-324E1280CAFB}" type="slidenum">
              <a:rPr lang="de-DE"/>
              <a:pPr>
                <a:defRPr/>
              </a:pPr>
              <a:t>‹#›</a:t>
            </a:fld>
            <a:endParaRPr lang="de-DE"/>
          </a:p>
        </p:txBody>
      </p:sp>
    </p:spTree>
    <p:extLst>
      <p:ext uri="{BB962C8B-B14F-4D97-AF65-F5344CB8AC3E}">
        <p14:creationId xmlns:p14="http://schemas.microsoft.com/office/powerpoint/2010/main" val="194578080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7117" cy="465266"/>
          </a:xfrm>
          <a:prstGeom prst="rect">
            <a:avLst/>
          </a:prstGeom>
          <a:noFill/>
          <a:ln w="9525">
            <a:noFill/>
            <a:miter lim="800000"/>
            <a:headEnd/>
            <a:tailEnd/>
          </a:ln>
          <a:effectLst/>
        </p:spPr>
        <p:txBody>
          <a:bodyPr vert="horz" wrap="square" lIns="91851" tIns="45926" rIns="91851" bIns="45926" numCol="1" anchor="t" anchorCtr="0" compatLnSpc="1">
            <a:prstTxWarp prst="textNoShape">
              <a:avLst/>
            </a:prstTxWarp>
          </a:bodyPr>
          <a:lstStyle>
            <a:lvl1pPr defTabSz="919163" eaLnBrk="0" hangingPunct="0">
              <a:spcBef>
                <a:spcPct val="0"/>
              </a:spcBef>
              <a:defRPr sz="12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3973283" y="0"/>
            <a:ext cx="3037117" cy="465266"/>
          </a:xfrm>
          <a:prstGeom prst="rect">
            <a:avLst/>
          </a:prstGeom>
          <a:noFill/>
          <a:ln w="9525">
            <a:noFill/>
            <a:miter lim="800000"/>
            <a:headEnd/>
            <a:tailEnd/>
          </a:ln>
          <a:effectLst/>
        </p:spPr>
        <p:txBody>
          <a:bodyPr vert="horz" wrap="square" lIns="91851" tIns="45926" rIns="91851" bIns="45926" numCol="1" anchor="t" anchorCtr="0" compatLnSpc="1">
            <a:prstTxWarp prst="textNoShape">
              <a:avLst/>
            </a:prstTxWarp>
          </a:bodyPr>
          <a:lstStyle>
            <a:lvl1pPr algn="r" defTabSz="919163" eaLnBrk="0" hangingPunct="0">
              <a:spcBef>
                <a:spcPct val="0"/>
              </a:spcBef>
              <a:defRPr sz="1200" b="0">
                <a:solidFill>
                  <a:schemeClr val="tx1"/>
                </a:solidFill>
                <a:latin typeface="Times New Roman" pitchFamily="18" charset="0"/>
              </a:defRPr>
            </a:lvl1pPr>
          </a:lstStyle>
          <a:p>
            <a:pPr>
              <a:defRPr/>
            </a:pPr>
            <a:fld id="{AF3C147A-0D2F-4A49-8F4F-33980B94F1F7}" type="datetime4">
              <a:rPr lang="en-GB" smtClean="0"/>
              <a:pPr>
                <a:defRPr/>
              </a:pPr>
              <a:t>03 March 2023</a:t>
            </a:fld>
            <a:endParaRPr lang="de-DE"/>
          </a:p>
        </p:txBody>
      </p:sp>
      <p:sp>
        <p:nvSpPr>
          <p:cNvPr id="33796" name="Rectangle 4"/>
          <p:cNvSpPr>
            <a:spLocks noGrp="1" noRot="1" noChangeAspect="1" noChangeArrowheads="1" noTextEdit="1"/>
          </p:cNvSpPr>
          <p:nvPr>
            <p:ph type="sldImg" idx="2"/>
          </p:nvPr>
        </p:nvSpPr>
        <p:spPr bwMode="auto">
          <a:xfrm>
            <a:off x="987425" y="695325"/>
            <a:ext cx="503555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2829" y="4414824"/>
            <a:ext cx="5144742" cy="4185907"/>
          </a:xfrm>
          <a:prstGeom prst="rect">
            <a:avLst/>
          </a:prstGeom>
          <a:noFill/>
          <a:ln w="9525">
            <a:noFill/>
            <a:miter lim="800000"/>
            <a:headEnd/>
            <a:tailEnd/>
          </a:ln>
          <a:effectLst/>
        </p:spPr>
        <p:txBody>
          <a:bodyPr vert="horz" wrap="square" lIns="91851" tIns="45926" rIns="91851" bIns="45926"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0" y="8831135"/>
            <a:ext cx="3037117" cy="465265"/>
          </a:xfrm>
          <a:prstGeom prst="rect">
            <a:avLst/>
          </a:prstGeom>
          <a:noFill/>
          <a:ln w="9525">
            <a:noFill/>
            <a:miter lim="800000"/>
            <a:headEnd/>
            <a:tailEnd/>
          </a:ln>
          <a:effectLst/>
        </p:spPr>
        <p:txBody>
          <a:bodyPr vert="horz" wrap="square" lIns="91851" tIns="45926" rIns="91851" bIns="45926" numCol="1" anchor="b" anchorCtr="0" compatLnSpc="1">
            <a:prstTxWarp prst="textNoShape">
              <a:avLst/>
            </a:prstTxWarp>
          </a:bodyPr>
          <a:lstStyle>
            <a:lvl1pPr defTabSz="919163" eaLnBrk="0" hangingPunct="0">
              <a:spcBef>
                <a:spcPct val="0"/>
              </a:spcBef>
              <a:defRPr sz="12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3973283" y="8831135"/>
            <a:ext cx="3037117" cy="465265"/>
          </a:xfrm>
          <a:prstGeom prst="rect">
            <a:avLst/>
          </a:prstGeom>
          <a:noFill/>
          <a:ln w="9525">
            <a:noFill/>
            <a:miter lim="800000"/>
            <a:headEnd/>
            <a:tailEnd/>
          </a:ln>
          <a:effectLst/>
        </p:spPr>
        <p:txBody>
          <a:bodyPr vert="horz" wrap="square" lIns="91851" tIns="45926" rIns="91851" bIns="45926" numCol="1" anchor="b" anchorCtr="0" compatLnSpc="1">
            <a:prstTxWarp prst="textNoShape">
              <a:avLst/>
            </a:prstTxWarp>
          </a:bodyPr>
          <a:lstStyle>
            <a:lvl1pPr algn="r" defTabSz="919163" eaLnBrk="0" hangingPunct="0">
              <a:spcBef>
                <a:spcPct val="0"/>
              </a:spcBef>
              <a:defRPr sz="1200" b="0">
                <a:solidFill>
                  <a:schemeClr val="tx1"/>
                </a:solidFill>
                <a:latin typeface="Times New Roman" pitchFamily="18" charset="0"/>
              </a:defRPr>
            </a:lvl1pPr>
          </a:lstStyle>
          <a:p>
            <a:pPr>
              <a:defRPr/>
            </a:pPr>
            <a:fld id="{123812D3-E89D-4B71-A037-BF846B8DE299}" type="slidenum">
              <a:rPr lang="de-DE"/>
              <a:pPr>
                <a:defRPr/>
              </a:pPr>
              <a:t>‹#›</a:t>
            </a:fld>
            <a:endParaRPr lang="de-DE"/>
          </a:p>
        </p:txBody>
      </p:sp>
    </p:spTree>
    <p:extLst>
      <p:ext uri="{BB962C8B-B14F-4D97-AF65-F5344CB8AC3E}">
        <p14:creationId xmlns:p14="http://schemas.microsoft.com/office/powerpoint/2010/main" val="3200497074"/>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3FB869D-7AE8-45BD-AD5A-D0DA05E60C73}" type="slidenum">
              <a:rPr lang="de-DE" smtClean="0"/>
              <a:pPr/>
              <a:t>1</a:t>
            </a:fld>
            <a:endParaRPr lang="de-DE"/>
          </a:p>
        </p:txBody>
      </p:sp>
      <p:sp>
        <p:nvSpPr>
          <p:cNvPr id="34819" name="Rectangle 2"/>
          <p:cNvSpPr>
            <a:spLocks noGrp="1" noRot="1" noChangeAspect="1" noChangeArrowheads="1" noTextEdit="1"/>
          </p:cNvSpPr>
          <p:nvPr>
            <p:ph type="sldImg"/>
          </p:nvPr>
        </p:nvSpPr>
        <p:spPr>
          <a:xfrm>
            <a:off x="987425" y="695325"/>
            <a:ext cx="5035550" cy="3486150"/>
          </a:xfrm>
          <a:ln/>
        </p:spPr>
      </p:sp>
      <p:sp>
        <p:nvSpPr>
          <p:cNvPr id="34820" name="Rectangle 3"/>
          <p:cNvSpPr>
            <a:spLocks noGrp="1" noChangeArrowheads="1"/>
          </p:cNvSpPr>
          <p:nvPr>
            <p:ph type="body" idx="1"/>
          </p:nvPr>
        </p:nvSpPr>
        <p:spPr>
          <a:noFill/>
          <a:ln/>
        </p:spPr>
        <p:txBody>
          <a:bodyPr/>
          <a:lstStyle/>
          <a:p>
            <a:endParaRPr lang="de-DE" dirty="0"/>
          </a:p>
        </p:txBody>
      </p:sp>
      <p:sp>
        <p:nvSpPr>
          <p:cNvPr id="5" name="Date Placeholder 4"/>
          <p:cNvSpPr>
            <a:spLocks noGrp="1"/>
          </p:cNvSpPr>
          <p:nvPr>
            <p:ph type="dt" idx="10"/>
          </p:nvPr>
        </p:nvSpPr>
        <p:spPr/>
        <p:txBody>
          <a:bodyPr/>
          <a:lstStyle/>
          <a:p>
            <a:pPr>
              <a:defRPr/>
            </a:pPr>
            <a:fld id="{84E8CFAD-6A94-4CB7-B32D-926ACF4E508E}" type="datetime4">
              <a:rPr lang="en-GB" smtClean="0"/>
              <a:pPr>
                <a:defRPr/>
              </a:pPr>
              <a:t>03 March 2023</a:t>
            </a:fld>
            <a:endParaRPr lang="de-DE"/>
          </a:p>
        </p:txBody>
      </p:sp>
    </p:spTree>
    <p:extLst>
      <p:ext uri="{BB962C8B-B14F-4D97-AF65-F5344CB8AC3E}">
        <p14:creationId xmlns:p14="http://schemas.microsoft.com/office/powerpoint/2010/main" val="3483701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 K </a:t>
            </a:r>
            <a:r>
              <a:rPr lang="en-US" dirty="0" err="1"/>
              <a:t>Giri</a:t>
            </a:r>
            <a:r>
              <a:rPr lang="en-US" dirty="0"/>
              <a:t> : Good Progress in Rapids and Action with ISRO</a:t>
            </a:r>
          </a:p>
          <a:p>
            <a:r>
              <a:rPr lang="en-US" dirty="0"/>
              <a:t>ESA: Good progress on Maturity Matrix and GSICS-CEOS collaboration. Work together on notebooks</a:t>
            </a:r>
          </a:p>
          <a:p>
            <a:r>
              <a:rPr lang="en-US" dirty="0"/>
              <a:t>JMA: GPRC and satellite monitoring</a:t>
            </a:r>
          </a:p>
          <a:p>
            <a:r>
              <a:rPr lang="en-US" dirty="0"/>
              <a:t>KMA: GPRC </a:t>
            </a:r>
            <a:r>
              <a:rPr lang="en-US" dirty="0" err="1"/>
              <a:t>Github</a:t>
            </a:r>
            <a:endParaRPr lang="en-US" dirty="0"/>
          </a:p>
          <a:p>
            <a:r>
              <a:rPr lang="en-US" dirty="0"/>
              <a:t>EUMETSAT: Discussion on Landing Pages</a:t>
            </a:r>
          </a:p>
          <a:p>
            <a:r>
              <a:rPr lang="en-US" dirty="0"/>
              <a:t>NOAA: Notebook, Tools, OSCAR machine readability</a:t>
            </a:r>
          </a:p>
          <a:p>
            <a:r>
              <a:rPr lang="en-US" dirty="0"/>
              <a:t>Discussion on the White paper and New Class of GSICS Products</a:t>
            </a:r>
          </a:p>
          <a:p>
            <a:endParaRPr lang="en-US" dirty="0"/>
          </a:p>
        </p:txBody>
      </p:sp>
      <p:sp>
        <p:nvSpPr>
          <p:cNvPr id="4" name="Date Placeholder 3"/>
          <p:cNvSpPr>
            <a:spLocks noGrp="1"/>
          </p:cNvSpPr>
          <p:nvPr>
            <p:ph type="dt" idx="1"/>
          </p:nvPr>
        </p:nvSpPr>
        <p:spPr/>
        <p:txBody>
          <a:bodyPr/>
          <a:lstStyle/>
          <a:p>
            <a:pPr>
              <a:defRPr/>
            </a:pPr>
            <a:fld id="{AF3C147A-0D2F-4A49-8F4F-33980B94F1F7}" type="datetime4">
              <a:rPr lang="en-GB" smtClean="0"/>
              <a:pPr>
                <a:defRPr/>
              </a:pPr>
              <a:t>03 March 2023</a:t>
            </a:fld>
            <a:endParaRPr lang="de-DE"/>
          </a:p>
        </p:txBody>
      </p:sp>
      <p:sp>
        <p:nvSpPr>
          <p:cNvPr id="5" name="Slide Number Placeholder 4"/>
          <p:cNvSpPr>
            <a:spLocks noGrp="1"/>
          </p:cNvSpPr>
          <p:nvPr>
            <p:ph type="sldNum" sz="quarter" idx="5"/>
          </p:nvPr>
        </p:nvSpPr>
        <p:spPr/>
        <p:txBody>
          <a:bodyPr/>
          <a:lstStyle/>
          <a:p>
            <a:pPr>
              <a:defRPr/>
            </a:pPr>
            <a:fld id="{123812D3-E89D-4B71-A037-BF846B8DE299}" type="slidenum">
              <a:rPr lang="de-DE" smtClean="0"/>
              <a:pPr>
                <a:defRPr/>
              </a:pPr>
              <a:t>9</a:t>
            </a:fld>
            <a:endParaRPr lang="de-DE"/>
          </a:p>
        </p:txBody>
      </p:sp>
    </p:spTree>
    <p:extLst>
      <p:ext uri="{BB962C8B-B14F-4D97-AF65-F5344CB8AC3E}">
        <p14:creationId xmlns:p14="http://schemas.microsoft.com/office/powerpoint/2010/main" val="2894441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F3C147A-0D2F-4A49-8F4F-33980B94F1F7}" type="datetime4">
              <a:rPr lang="en-GB" smtClean="0"/>
              <a:pPr>
                <a:defRPr/>
              </a:pPr>
              <a:t>03 March 2023</a:t>
            </a:fld>
            <a:endParaRPr lang="de-DE"/>
          </a:p>
        </p:txBody>
      </p:sp>
      <p:sp>
        <p:nvSpPr>
          <p:cNvPr id="5" name="Slide Number Placeholder 4"/>
          <p:cNvSpPr>
            <a:spLocks noGrp="1"/>
          </p:cNvSpPr>
          <p:nvPr>
            <p:ph type="sldNum" sz="quarter" idx="5"/>
          </p:nvPr>
        </p:nvSpPr>
        <p:spPr/>
        <p:txBody>
          <a:bodyPr/>
          <a:lstStyle/>
          <a:p>
            <a:pPr>
              <a:defRPr/>
            </a:pPr>
            <a:fld id="{123812D3-E89D-4B71-A037-BF846B8DE299}" type="slidenum">
              <a:rPr lang="de-DE" smtClean="0"/>
              <a:pPr>
                <a:defRPr/>
              </a:pPr>
              <a:t>11</a:t>
            </a:fld>
            <a:endParaRPr lang="de-DE"/>
          </a:p>
        </p:txBody>
      </p:sp>
    </p:spTree>
    <p:extLst>
      <p:ext uri="{BB962C8B-B14F-4D97-AF65-F5344CB8AC3E}">
        <p14:creationId xmlns:p14="http://schemas.microsoft.com/office/powerpoint/2010/main" val="3367167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15</a:t>
            </a:fld>
            <a:endParaRPr lang="en-US"/>
          </a:p>
        </p:txBody>
      </p:sp>
    </p:spTree>
    <p:extLst>
      <p:ext uri="{BB962C8B-B14F-4D97-AF65-F5344CB8AC3E}">
        <p14:creationId xmlns:p14="http://schemas.microsoft.com/office/powerpoint/2010/main" val="1750817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GSICS Processing and Research </a:t>
            </a:r>
            <a:r>
              <a:rPr lang="en-US" altLang="zh-CN" dirty="0" err="1"/>
              <a:t>Centres</a:t>
            </a:r>
            <a:r>
              <a:rPr lang="en-US" altLang="zh-CN" dirty="0"/>
              <a:t> (GPRC)</a:t>
            </a:r>
          </a:p>
          <a:p>
            <a:endParaRPr lang="en-US" altLang="zh-CN" dirty="0"/>
          </a:p>
          <a:p>
            <a:r>
              <a:rPr lang="en-US" altLang="zh-CN" dirty="0"/>
              <a:t>Content: GPRC Information, CMA GSICS product sharing, Instrument Operation Status</a:t>
            </a:r>
          </a:p>
          <a:p>
            <a:r>
              <a:rPr lang="en-US" altLang="zh-CN" dirty="0"/>
              <a:t>CMA GRWG: Content provider</a:t>
            </a:r>
          </a:p>
          <a:p>
            <a:r>
              <a:rPr lang="en-US" altLang="zh-CN" dirty="0"/>
              <a:t>CMA GDWG: Website construction and maintain</a:t>
            </a:r>
          </a:p>
          <a:p>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D2E840EC-3661-47EA-B292-7ED791E1B58E}" type="slidenum">
              <a:rPr lang="en-US" smtClean="0"/>
              <a:pPr>
                <a:defRPr/>
              </a:pPr>
              <a:t>18</a:t>
            </a:fld>
            <a:endParaRPr lang="en-US"/>
          </a:p>
        </p:txBody>
      </p:sp>
    </p:spTree>
    <p:extLst>
      <p:ext uri="{BB962C8B-B14F-4D97-AF65-F5344CB8AC3E}">
        <p14:creationId xmlns:p14="http://schemas.microsoft.com/office/powerpoint/2010/main" val="3949666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GSICS Processing and Research </a:t>
            </a:r>
            <a:r>
              <a:rPr lang="en-US" altLang="zh-CN" dirty="0" err="1"/>
              <a:t>Centres</a:t>
            </a:r>
            <a:r>
              <a:rPr lang="en-US" altLang="zh-CN" dirty="0"/>
              <a:t> (GPRC)</a:t>
            </a:r>
          </a:p>
          <a:p>
            <a:endParaRPr lang="en-US" altLang="zh-CN" dirty="0"/>
          </a:p>
          <a:p>
            <a:r>
              <a:rPr lang="en-US" altLang="zh-CN" dirty="0"/>
              <a:t>Content: GPRC Information, CMA GSICS product sharing, Instrument Operation Status</a:t>
            </a:r>
          </a:p>
          <a:p>
            <a:r>
              <a:rPr lang="en-US" altLang="zh-CN" dirty="0"/>
              <a:t>CMA GRWG: Content provider</a:t>
            </a:r>
          </a:p>
          <a:p>
            <a:r>
              <a:rPr lang="en-US" altLang="zh-CN" dirty="0"/>
              <a:t>CMA GDWG: Website construction and maintain</a:t>
            </a:r>
          </a:p>
          <a:p>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D2E840EC-3661-47EA-B292-7ED791E1B58E}" type="slidenum">
              <a:rPr lang="en-US" smtClean="0"/>
              <a:pPr>
                <a:defRPr/>
              </a:pPr>
              <a:t>19</a:t>
            </a:fld>
            <a:endParaRPr lang="en-US"/>
          </a:p>
        </p:txBody>
      </p:sp>
    </p:spTree>
    <p:extLst>
      <p:ext uri="{BB962C8B-B14F-4D97-AF65-F5344CB8AC3E}">
        <p14:creationId xmlns:p14="http://schemas.microsoft.com/office/powerpoint/2010/main" val="3949666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slide shows the newly opened</a:t>
            </a:r>
            <a:r>
              <a:rPr lang="en-US" altLang="ko-KR" baseline="0" dirty="0"/>
              <a:t> AMI Cal/Val System to monitor instrument status, radiometric and INR validation, and GSICS performance as well as event logs. </a:t>
            </a:r>
            <a:endParaRPr lang="ko-KR" altLang="en-US" dirty="0"/>
          </a:p>
        </p:txBody>
      </p:sp>
      <p:sp>
        <p:nvSpPr>
          <p:cNvPr id="4" name="슬라이드 번호 개체 틀 3"/>
          <p:cNvSpPr>
            <a:spLocks noGrp="1"/>
          </p:cNvSpPr>
          <p:nvPr>
            <p:ph type="sldNum" sz="quarter" idx="10"/>
          </p:nvPr>
        </p:nvSpPr>
        <p:spPr/>
        <p:txBody>
          <a:bodyPr/>
          <a:lstStyle/>
          <a:p>
            <a:pPr>
              <a:defRPr/>
            </a:pPr>
            <a:fld id="{D2E840EC-3661-47EA-B292-7ED791E1B58E}" type="slidenum">
              <a:rPr lang="en-US" smtClean="0"/>
              <a:pPr>
                <a:defRPr/>
              </a:pPr>
              <a:t>22</a:t>
            </a:fld>
            <a:endParaRPr lang="en-US"/>
          </a:p>
        </p:txBody>
      </p:sp>
    </p:spTree>
    <p:extLst>
      <p:ext uri="{BB962C8B-B14F-4D97-AF65-F5344CB8AC3E}">
        <p14:creationId xmlns:p14="http://schemas.microsoft.com/office/powerpoint/2010/main" val="2571781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スライド イメージ プレースホルダー 1"/>
          <p:cNvSpPr>
            <a:spLocks noGrp="1" noRot="1" noChangeAspect="1"/>
          </p:cNvSpPr>
          <p:nvPr>
            <p:ph type="sldImg"/>
          </p:nvPr>
        </p:nvSpPr>
        <p:spPr/>
      </p:sp>
      <p:sp>
        <p:nvSpPr>
          <p:cNvPr id="1067" name="ノート プレースホルダー 2"/>
          <p:cNvSpPr>
            <a:spLocks noGrp="1"/>
          </p:cNvSpPr>
          <p:nvPr>
            <p:ph type="body" idx="1"/>
          </p:nvPr>
        </p:nvSpPr>
        <p:spPr/>
        <p:txBody>
          <a:bodyPr/>
          <a:lstStyle/>
          <a:p>
            <a:endParaRPr lang="en-US" dirty="0"/>
          </a:p>
        </p:txBody>
      </p:sp>
      <p:sp>
        <p:nvSpPr>
          <p:cNvPr id="1068" name="スライド番号プレースホルダー 3"/>
          <p:cNvSpPr>
            <a:spLocks noGrp="1"/>
          </p:cNvSpPr>
          <p:nvPr>
            <p:ph type="sldNum" sz="quarter" idx="10"/>
          </p:nvPr>
        </p:nvSpPr>
        <p:spPr/>
        <p:txBody>
          <a:bodyPr/>
          <a:lstStyle/>
          <a:p>
            <a:pPr>
              <a:defRPr/>
            </a:pPr>
            <a:fld id="{D2E840EC-3661-47EA-B292-7ED791E1B58E}" type="slidenum">
              <a:rPr lang="en-US" smtClean="0"/>
              <a:pPr>
                <a:defRPr/>
              </a:pPr>
              <a:t>23</a:t>
            </a:fld>
            <a:endParaRPr lang="en-US"/>
          </a:p>
        </p:txBody>
      </p:sp>
    </p:spTree>
    <p:extLst>
      <p:ext uri="{BB962C8B-B14F-4D97-AF65-F5344CB8AC3E}">
        <p14:creationId xmlns:p14="http://schemas.microsoft.com/office/powerpoint/2010/main" val="1937619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スライド イメージ プレースホルダー 1"/>
          <p:cNvSpPr>
            <a:spLocks noGrp="1" noRot="1" noChangeAspect="1"/>
          </p:cNvSpPr>
          <p:nvPr>
            <p:ph type="sldImg"/>
          </p:nvPr>
        </p:nvSpPr>
        <p:spPr/>
      </p:sp>
      <p:sp>
        <p:nvSpPr>
          <p:cNvPr id="1079" name="ノート プレースホルダー 2"/>
          <p:cNvSpPr>
            <a:spLocks noGrp="1"/>
          </p:cNvSpPr>
          <p:nvPr>
            <p:ph type="body" idx="1"/>
          </p:nvPr>
        </p:nvSpPr>
        <p:spPr/>
        <p:txBody>
          <a:bodyPr/>
          <a:lstStyle/>
          <a:p>
            <a:endParaRPr lang="en-US" dirty="0"/>
          </a:p>
        </p:txBody>
      </p:sp>
      <p:sp>
        <p:nvSpPr>
          <p:cNvPr id="1080" name="スライド番号プレースホルダー 3"/>
          <p:cNvSpPr>
            <a:spLocks noGrp="1"/>
          </p:cNvSpPr>
          <p:nvPr>
            <p:ph type="sldNum" sz="quarter" idx="10"/>
          </p:nvPr>
        </p:nvSpPr>
        <p:spPr/>
        <p:txBody>
          <a:bodyPr/>
          <a:lstStyle/>
          <a:p>
            <a:pPr>
              <a:defRPr/>
            </a:pPr>
            <a:fld id="{D2E840EC-3661-47EA-B292-7ED791E1B58E}" type="slidenum">
              <a:rPr lang="en-US" smtClean="0"/>
              <a:pPr>
                <a:defRPr/>
              </a:pPr>
              <a:t>24</a:t>
            </a:fld>
            <a:endParaRPr lang="en-US"/>
          </a:p>
        </p:txBody>
      </p:sp>
    </p:spTree>
    <p:extLst>
      <p:ext uri="{BB962C8B-B14F-4D97-AF65-F5344CB8AC3E}">
        <p14:creationId xmlns:p14="http://schemas.microsoft.com/office/powerpoint/2010/main" val="2229902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693991"/>
            <a:ext cx="84201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485900" y="4429125"/>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57346" name="Picture 2" descr="H:\MY DOCUMENTS\GSICS\logo\GSICS500px.png"/>
          <p:cNvPicPr>
            <a:picLocks noChangeAspect="1" noChangeArrowheads="1"/>
          </p:cNvPicPr>
          <p:nvPr userDrawn="1"/>
        </p:nvPicPr>
        <p:blipFill>
          <a:blip r:embed="rId2" cstate="print"/>
          <a:srcRect/>
          <a:stretch>
            <a:fillRect/>
          </a:stretch>
        </p:blipFill>
        <p:spPr bwMode="auto">
          <a:xfrm>
            <a:off x="2571750" y="185739"/>
            <a:ext cx="4762500" cy="1933575"/>
          </a:xfrm>
          <a:prstGeom prst="rect">
            <a:avLst/>
          </a:prstGeom>
          <a:noFill/>
        </p:spPr>
      </p:pic>
    </p:spTree>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80337" y="274645"/>
            <a:ext cx="2414588"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36578" y="274645"/>
            <a:ext cx="70786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2172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485900" y="4429125"/>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lick to edit Master subtitle style</a:t>
            </a:r>
            <a:endParaRPr lang="en-GB" dirty="0"/>
          </a:p>
        </p:txBody>
      </p:sp>
      <p:pic>
        <p:nvPicPr>
          <p:cNvPr id="57346" name="Picture 2" descr="H:\MY DOCUMENTS\GSICS\logo\GSICS500px.png"/>
          <p:cNvPicPr>
            <a:picLocks noChangeAspect="1" noChangeArrowheads="1"/>
          </p:cNvPicPr>
          <p:nvPr userDrawn="1"/>
        </p:nvPicPr>
        <p:blipFill>
          <a:blip r:embed="rId2" cstate="print"/>
          <a:srcRect/>
          <a:stretch>
            <a:fillRect/>
          </a:stretch>
        </p:blipFill>
        <p:spPr bwMode="auto">
          <a:xfrm>
            <a:off x="2571750" y="185743"/>
            <a:ext cx="4762500" cy="1933575"/>
          </a:xfrm>
          <a:prstGeom prst="rect">
            <a:avLst/>
          </a:prstGeom>
          <a:noFill/>
        </p:spPr>
      </p:pic>
    </p:spTree>
    <p:extLst>
      <p:ext uri="{BB962C8B-B14F-4D97-AF65-F5344CB8AC3E}">
        <p14:creationId xmlns:p14="http://schemas.microsoft.com/office/powerpoint/2010/main" val="881664258"/>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A91DDB4-A1EA-D34D-A54D-6A3040BE37A8}" type="datetimeFigureOut">
              <a:rPr kumimoji="1" lang="ja-JP" altLang="en-US" smtClean="0"/>
              <a:pPr/>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4053022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A91DDB4-A1EA-D34D-A54D-6A3040BE37A8}" type="datetimeFigureOut">
              <a:rPr kumimoji="1" lang="ja-JP" altLang="en-US" smtClean="0"/>
              <a:pPr/>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835491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A91DDB4-A1EA-D34D-A54D-6A3040BE37A8}" type="datetimeFigureOut">
              <a:rPr kumimoji="1" lang="ja-JP" altLang="en-US" smtClean="0"/>
              <a:pPr/>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3416716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A91DDB4-A1EA-D34D-A54D-6A3040BE37A8}" type="datetimeFigureOut">
              <a:rPr kumimoji="1" lang="ja-JP" altLang="en-US" smtClean="0"/>
              <a:pPr/>
              <a:t>2023/3/3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246600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A91DDB4-A1EA-D34D-A54D-6A3040BE37A8}" type="datetimeFigureOut">
              <a:rPr kumimoji="1" lang="ja-JP" altLang="en-US" smtClean="0"/>
              <a:pPr/>
              <a:t>2023/3/3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3107943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A91DDB4-A1EA-D34D-A54D-6A3040BE37A8}" type="datetimeFigureOut">
              <a:rPr kumimoji="1" lang="ja-JP" altLang="en-US" smtClean="0"/>
              <a:pPr/>
              <a:t>2023/3/3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2753189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52"/>
          <p:cNvGrpSpPr>
            <a:grpSpLocks/>
          </p:cNvGrpSpPr>
          <p:nvPr userDrawn="1"/>
        </p:nvGrpSpPr>
        <p:grpSpPr bwMode="auto">
          <a:xfrm>
            <a:off x="4773" y="1090633"/>
            <a:ext cx="9901237" cy="128587"/>
            <a:chOff x="3" y="2044"/>
            <a:chExt cx="6237" cy="179"/>
          </a:xfrm>
        </p:grpSpPr>
        <p:sp>
          <p:nvSpPr>
            <p:cNvPr id="5" name="Rectangle 53"/>
            <p:cNvSpPr>
              <a:spLocks noChangeArrowheads="1"/>
            </p:cNvSpPr>
            <p:nvPr userDrawn="1"/>
          </p:nvSpPr>
          <p:spPr bwMode="auto">
            <a:xfrm>
              <a:off x="3" y="2044"/>
              <a:ext cx="2433"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6" name="Rectangle 54"/>
            <p:cNvSpPr>
              <a:spLocks noChangeArrowheads="1"/>
            </p:cNvSpPr>
            <p:nvPr userDrawn="1"/>
          </p:nvSpPr>
          <p:spPr bwMode="auto">
            <a:xfrm>
              <a:off x="2557" y="2044"/>
              <a:ext cx="445"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7" name="Rectangle 55"/>
            <p:cNvSpPr>
              <a:spLocks noChangeArrowheads="1"/>
            </p:cNvSpPr>
            <p:nvPr userDrawn="1"/>
          </p:nvSpPr>
          <p:spPr bwMode="auto">
            <a:xfrm>
              <a:off x="3149" y="2044"/>
              <a:ext cx="14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8" name="Rectangle 56"/>
            <p:cNvSpPr>
              <a:spLocks noChangeArrowheads="1"/>
            </p:cNvSpPr>
            <p:nvPr userDrawn="1"/>
          </p:nvSpPr>
          <p:spPr bwMode="auto">
            <a:xfrm>
              <a:off x="3476" y="2044"/>
              <a:ext cx="8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9" name="Rectangle 57"/>
            <p:cNvSpPr>
              <a:spLocks noChangeArrowheads="1"/>
            </p:cNvSpPr>
            <p:nvPr userDrawn="1"/>
          </p:nvSpPr>
          <p:spPr bwMode="auto">
            <a:xfrm>
              <a:off x="4398" y="2044"/>
              <a:ext cx="1842"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grpSp>
      <p:sp>
        <p:nvSpPr>
          <p:cNvPr id="2" name="Title 1"/>
          <p:cNvSpPr>
            <a:spLocks noGrp="1"/>
          </p:cNvSpPr>
          <p:nvPr>
            <p:ph type="title"/>
          </p:nvPr>
        </p:nvSpPr>
        <p:spPr/>
        <p:txBody>
          <a:bodyPr/>
          <a:lstStyle>
            <a:lvl1pPr>
              <a:defRPr sz="2800" b="1"/>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2400" b="1"/>
            </a:lvl1pPr>
            <a:lvl2pPr>
              <a:defRPr sz="2000" b="1"/>
            </a:lvl2pPr>
          </a:lstStyle>
          <a:p>
            <a:pPr lvl="0"/>
            <a:r>
              <a:rPr lang="en-US" dirty="0"/>
              <a:t>Click to edit Master text styles</a:t>
            </a:r>
          </a:p>
          <a:p>
            <a:pPr lvl="1"/>
            <a:r>
              <a:rPr lang="en-US" dirty="0"/>
              <a:t>Second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1DDB4-A1EA-D34D-A54D-6A3040BE37A8}" type="datetimeFigureOut">
              <a:rPr kumimoji="1" lang="ja-JP" altLang="en-US" smtClean="0"/>
              <a:pPr/>
              <a:t>2023/3/3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2942771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A91DDB4-A1EA-D34D-A54D-6A3040BE37A8}" type="datetimeFigureOut">
              <a:rPr kumimoji="1" lang="ja-JP" altLang="en-US" smtClean="0"/>
              <a:pPr/>
              <a:t>2023/3/3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1849545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A91DDB4-A1EA-D34D-A54D-6A3040BE37A8}" type="datetimeFigureOut">
              <a:rPr kumimoji="1" lang="ja-JP" altLang="en-US" smtClean="0"/>
              <a:pPr/>
              <a:t>2023/3/3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61665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A91DDB4-A1EA-D34D-A54D-6A3040BE37A8}" type="datetimeFigureOut">
              <a:rPr kumimoji="1" lang="ja-JP" altLang="en-US" smtClean="0"/>
              <a:pPr/>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2722319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A91DDB4-A1EA-D34D-A54D-6A3040BE37A8}" type="datetimeFigureOut">
              <a:rPr kumimoji="1" lang="ja-JP" altLang="en-US" smtClean="0"/>
              <a:pPr/>
              <a:t>2023/3/3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997767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5300" y="155448"/>
            <a:ext cx="8915400" cy="1252728"/>
          </a:xfrm>
        </p:spPr>
        <p:txBody>
          <a:bodyPr/>
          <a:lstStyle/>
          <a:p>
            <a:r>
              <a:rPr kumimoji="0" lang="zh-CN" altLang="en-US"/>
              <a:t>单击此处编辑母版标题样式</a:t>
            </a:r>
            <a:endParaRPr kumimoji="0" lang="en-US"/>
          </a:p>
        </p:txBody>
      </p:sp>
      <p:sp>
        <p:nvSpPr>
          <p:cNvPr id="5" name="页脚占位符 4"/>
          <p:cNvSpPr>
            <a:spLocks noGrp="1"/>
          </p:cNvSpPr>
          <p:nvPr>
            <p:ph type="ftr" sz="quarter" idx="11"/>
          </p:nvPr>
        </p:nvSpPr>
        <p:spPr/>
        <p:txBody>
          <a:bodyPr/>
          <a:lstStyle/>
          <a:p>
            <a:endParaRPr lang="en-US">
              <a:solidFill>
                <a:prstClr val="black">
                  <a:tint val="95000"/>
                </a:prstClr>
              </a:solidFill>
            </a:endParaRPr>
          </a:p>
        </p:txBody>
      </p:sp>
      <p:sp>
        <p:nvSpPr>
          <p:cNvPr id="6" name="灯片编号占位符 5"/>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740582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2172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27"/>
            <a:ext cx="84201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954087"/>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36575" y="1600206"/>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448302" y="1600206"/>
            <a:ext cx="39719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52"/>
          <p:cNvGrpSpPr>
            <a:grpSpLocks/>
          </p:cNvGrpSpPr>
          <p:nvPr userDrawn="1"/>
        </p:nvGrpSpPr>
        <p:grpSpPr bwMode="auto">
          <a:xfrm>
            <a:off x="4773" y="1090633"/>
            <a:ext cx="9901237" cy="128587"/>
            <a:chOff x="3" y="2044"/>
            <a:chExt cx="6237" cy="179"/>
          </a:xfrm>
        </p:grpSpPr>
        <p:sp>
          <p:nvSpPr>
            <p:cNvPr id="4" name="Rectangle 53"/>
            <p:cNvSpPr>
              <a:spLocks noChangeArrowheads="1"/>
            </p:cNvSpPr>
            <p:nvPr userDrawn="1"/>
          </p:nvSpPr>
          <p:spPr bwMode="auto">
            <a:xfrm>
              <a:off x="3" y="2044"/>
              <a:ext cx="2433"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5" name="Rectangle 54"/>
            <p:cNvSpPr>
              <a:spLocks noChangeArrowheads="1"/>
            </p:cNvSpPr>
            <p:nvPr userDrawn="1"/>
          </p:nvSpPr>
          <p:spPr bwMode="auto">
            <a:xfrm>
              <a:off x="2557" y="2044"/>
              <a:ext cx="445"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6" name="Rectangle 55"/>
            <p:cNvSpPr>
              <a:spLocks noChangeArrowheads="1"/>
            </p:cNvSpPr>
            <p:nvPr userDrawn="1"/>
          </p:nvSpPr>
          <p:spPr bwMode="auto">
            <a:xfrm>
              <a:off x="3149" y="2044"/>
              <a:ext cx="14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7" name="Rectangle 56"/>
            <p:cNvSpPr>
              <a:spLocks noChangeArrowheads="1"/>
            </p:cNvSpPr>
            <p:nvPr userDrawn="1"/>
          </p:nvSpPr>
          <p:spPr bwMode="auto">
            <a:xfrm>
              <a:off x="3476" y="2044"/>
              <a:ext cx="8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8" name="Rectangle 57"/>
            <p:cNvSpPr>
              <a:spLocks noChangeArrowheads="1"/>
            </p:cNvSpPr>
            <p:nvPr userDrawn="1"/>
          </p:nvSpPr>
          <p:spPr bwMode="auto">
            <a:xfrm>
              <a:off x="4398" y="2044"/>
              <a:ext cx="1842"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grpSp>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52"/>
          <p:cNvGrpSpPr>
            <a:grpSpLocks/>
          </p:cNvGrpSpPr>
          <p:nvPr userDrawn="1"/>
        </p:nvGrpSpPr>
        <p:grpSpPr bwMode="auto">
          <a:xfrm>
            <a:off x="4773" y="1090633"/>
            <a:ext cx="9901237" cy="128587"/>
            <a:chOff x="3" y="2044"/>
            <a:chExt cx="6237" cy="179"/>
          </a:xfrm>
        </p:grpSpPr>
        <p:sp>
          <p:nvSpPr>
            <p:cNvPr id="3" name="Rectangle 53"/>
            <p:cNvSpPr>
              <a:spLocks noChangeArrowheads="1"/>
            </p:cNvSpPr>
            <p:nvPr userDrawn="1"/>
          </p:nvSpPr>
          <p:spPr bwMode="auto">
            <a:xfrm>
              <a:off x="3" y="2044"/>
              <a:ext cx="2433"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4" name="Rectangle 54"/>
            <p:cNvSpPr>
              <a:spLocks noChangeArrowheads="1"/>
            </p:cNvSpPr>
            <p:nvPr userDrawn="1"/>
          </p:nvSpPr>
          <p:spPr bwMode="auto">
            <a:xfrm>
              <a:off x="2557" y="2044"/>
              <a:ext cx="445"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5" name="Rectangle 55"/>
            <p:cNvSpPr>
              <a:spLocks noChangeArrowheads="1"/>
            </p:cNvSpPr>
            <p:nvPr userDrawn="1"/>
          </p:nvSpPr>
          <p:spPr bwMode="auto">
            <a:xfrm>
              <a:off x="3149" y="2044"/>
              <a:ext cx="14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6" name="Rectangle 56"/>
            <p:cNvSpPr>
              <a:spLocks noChangeArrowheads="1"/>
            </p:cNvSpPr>
            <p:nvPr userDrawn="1"/>
          </p:nvSpPr>
          <p:spPr bwMode="auto">
            <a:xfrm>
              <a:off x="3476" y="2044"/>
              <a:ext cx="8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7" name="Rectangle 57"/>
            <p:cNvSpPr>
              <a:spLocks noChangeArrowheads="1"/>
            </p:cNvSpPr>
            <p:nvPr userDrawn="1"/>
          </p:nvSpPr>
          <p:spPr bwMode="auto">
            <a:xfrm>
              <a:off x="4398" y="2044"/>
              <a:ext cx="1842"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872972" y="27305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95300" y="274638"/>
            <a:ext cx="8915400" cy="954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2051" name="Text Placeholder 2"/>
          <p:cNvSpPr>
            <a:spLocks noGrp="1"/>
          </p:cNvSpPr>
          <p:nvPr>
            <p:ph type="body" idx="1"/>
          </p:nvPr>
        </p:nvSpPr>
        <p:spPr bwMode="auto">
          <a:xfrm>
            <a:off x="495300" y="1600204"/>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19" name="Line 8"/>
          <p:cNvSpPr>
            <a:spLocks noChangeShapeType="1"/>
          </p:cNvSpPr>
          <p:nvPr userDrawn="1"/>
        </p:nvSpPr>
        <p:spPr bwMode="auto">
          <a:xfrm>
            <a:off x="571499" y="1206500"/>
            <a:ext cx="8839201" cy="0"/>
          </a:xfrm>
          <a:prstGeom prst="line">
            <a:avLst/>
          </a:prstGeom>
          <a:noFill/>
          <a:ln w="57150" cmpd="thinThick">
            <a:solidFill>
              <a:srgbClr val="3333FF"/>
            </a:solidFill>
            <a:round/>
            <a:headEnd/>
            <a:tailEnd/>
          </a:ln>
          <a:effectLst/>
        </p:spPr>
        <p:txBody>
          <a:bodyPr/>
          <a:lstStyle/>
          <a:p>
            <a:pPr algn="ctr">
              <a:defRPr/>
            </a:pPr>
            <a:endParaRPr lang="en-US"/>
          </a:p>
        </p:txBody>
      </p:sp>
      <p:pic>
        <p:nvPicPr>
          <p:cNvPr id="2056" name="Picture 8" descr="H:\MY DOCUMENTS\GSICS\logo\GSICS180px.png"/>
          <p:cNvPicPr>
            <a:picLocks noChangeAspect="1" noChangeArrowheads="1"/>
          </p:cNvPicPr>
          <p:nvPr userDrawn="1"/>
        </p:nvPicPr>
        <p:blipFill>
          <a:blip r:embed="rId15" cstate="print"/>
          <a:srcRect/>
          <a:stretch>
            <a:fillRect/>
          </a:stretch>
        </p:blipFill>
        <p:spPr bwMode="auto">
          <a:xfrm>
            <a:off x="8191505" y="6162695"/>
            <a:ext cx="1714500" cy="695325"/>
          </a:xfrm>
          <a:prstGeom prst="rect">
            <a:avLst/>
          </a:prstGeom>
          <a:noFill/>
        </p:spPr>
      </p:pic>
    </p:spTree>
  </p:cSld>
  <p:clrMap bg1="lt1" tx1="dk1" bg2="lt2" tx2="dk2" accent1="accent1" accent2="accent2" accent3="accent3" accent4="accent4" accent5="accent5" accent6="accent6" hlink="hlink" folHlink="folHlink"/>
  <p:sldLayoutIdLst>
    <p:sldLayoutId id="2147484077" r:id="rId1"/>
    <p:sldLayoutId id="2147484087" r:id="rId2"/>
    <p:sldLayoutId id="2147484078" r:id="rId3"/>
    <p:sldLayoutId id="2147484080" r:id="rId4"/>
    <p:sldLayoutId id="2147484079" r:id="rId5"/>
    <p:sldLayoutId id="2147484088" r:id="rId6"/>
    <p:sldLayoutId id="2147484089" r:id="rId7"/>
    <p:sldLayoutId id="2147484081" r:id="rId8"/>
    <p:sldLayoutId id="2147484082" r:id="rId9"/>
    <p:sldLayoutId id="2147484083" r:id="rId10"/>
    <p:sldLayoutId id="2147484084" r:id="rId11"/>
    <p:sldLayoutId id="2147484090" r:id="rId12"/>
    <p:sldLayoutId id="2147484091" r:id="rId13"/>
  </p:sldLayoutIdLst>
  <p:hf hdr="0" ftr="0"/>
  <p:txStyles>
    <p:titleStyle>
      <a:lvl1pPr algn="ctr" rtl="0" eaLnBrk="0" fontAlgn="base" hangingPunct="0">
        <a:spcBef>
          <a:spcPct val="0"/>
        </a:spcBef>
        <a:spcAft>
          <a:spcPct val="0"/>
        </a:spcAft>
        <a:defRPr sz="2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1800" b="1"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1DDB4-A1EA-D34D-A54D-6A3040BE37A8}" type="datetimeFigureOut">
              <a:rPr kumimoji="1" lang="ja-JP" altLang="en-US" smtClean="0"/>
              <a:pPr/>
              <a:t>2023/3/3</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3859068783"/>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7"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hyperlink" Target="https://www.star.nesdis.noaa.gov/smcd/GCC/ProductCatalog.php" TargetMode="External"/><Relationship Id="rId3" Type="http://schemas.openxmlformats.org/officeDocument/2006/relationships/hyperlink" Target="https://colab.research.google.com/drive/1AbQklydiBgSk3gWe14FcLBe69HiSciJC" TargetMode="External"/><Relationship Id="rId7" Type="http://schemas.openxmlformats.org/officeDocument/2006/relationships/hyperlink" Target="http://gsics.tools.eumetsat.int/plotter" TargetMode="External"/><Relationship Id="rId2" Type="http://schemas.openxmlformats.org/officeDocument/2006/relationships/hyperlink" Target="http://gsics.atmos.umd.edu/bin/view/Development/DownloadGSICSProducts" TargetMode="External"/><Relationship Id="rId1" Type="http://schemas.openxmlformats.org/officeDocument/2006/relationships/slideLayout" Target="../slideLayouts/slideLayout26.xml"/><Relationship Id="rId6" Type="http://schemas.openxmlformats.org/officeDocument/2006/relationships/hyperlink" Target="https://colab.research.google.com/drive/18SjLpebRKPdEBT_eYuZrEGTQNo82gpn4" TargetMode="External"/><Relationship Id="rId5" Type="http://schemas.openxmlformats.org/officeDocument/2006/relationships/hyperlink" Target="https://colab.research.google.com/drive/1ENBFgZ1IOgXNw6bS-0X14AshT729yIf2?usp=sharing" TargetMode="External"/><Relationship Id="rId4" Type="http://schemas.openxmlformats.org/officeDocument/2006/relationships/hyperlink" Target="https://colab.research.google.com/drive/13Icapoogf0FUkYpfnynFJQm0H68uDNy3" TargetMode="External"/><Relationship Id="rId9" Type="http://schemas.openxmlformats.org/officeDocument/2006/relationships/hyperlink" Target="https://docs.google.com/spreadsheets/d/1WCSLeawlgvZjzB6GM9pmDlbKMj7CV_tYGqSeT63G4oM/edit?usp=sharin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hyperlink" Target="https://calvalportal.ceos.org/" TargetMode="External"/><Relationship Id="rId7" Type="http://schemas.openxmlformats.org/officeDocument/2006/relationships/hyperlink" Target="https://earth.esa.int/eogateway/activities/esa-satellites-and-instruments-calibration-landing-page"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hyperlink" Target="https://www.salinity-pimep.org/" TargetMode="External"/><Relationship Id="rId4" Type="http://schemas.openxmlformats.org/officeDocument/2006/relationships/hyperlink" Target="https://evdc.esa.in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alvalportal.ceos.org/" TargetMode="Externa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www.baidu.com/link?url=ZtWE9hBkLnCa3MrnesZHqUpbPc1d4xtE9zIHaXKjBbt-3oZH2g6SGvkdCloVx-6y1vi0hEKsuodE3FvcqMhvUFXhLX_ltEk0LAjTKwCpIKn4aUg1nPA6OgbLIpp798LCkd5CKukG8njVh-HIRtJEsrEVnzxoIOptoJqP4Upen6Lq1-gcdqTJCVii-zEopSId48yy1jZcHoQ_aLwwnZncc-YHS-oZebCtgDJTAPa093QVSk2y9LkV-1pgPlFtzN_8v518fGbBMnY9163ilRsGTsMH2Wy9X8buL5ueWzEvE7KW-JVRAU-CDVEiyyPh-IOMsiy6Cnt_XETtXZOic_rxJk451u_rUYVsfs-XjeAk1MU4YtnSRJwdAaGO6jO-eAwL_yBj3fU5LFxneIG7_pRE61V-tzl8ETui4cvbZB1uDNbkLgPlN2tYOHb4E-Uk1NzSTE3WR7liJiRsCrf7sbPwy3biFykD7Oc88g3-j7EQezbMC1AhCzDdOgHgXuu3gPgrM2H5evtOSxjAShDjBVMfCkDi39dxjBZRyIpnkHLiTx2feinaK_Ck2sXH7pSZrT4AFm3VQSJJT0R4yAgAvM2RCCt1p6lKxFZ_lprGi7wsP_u2ZE3BbJ-3_1hR7oEWKAWMDdSo8DSkFgFnjeps4ZqmjjEtTrJehub8877kZ5ZrX4W&amp;timg=https://ss0.bdstatic.com/94oJfD_bAAcT8t7mm9GUKT-xh_/timg?image&amp;quality=100&amp;size=b4000_4000&amp;sec=1540104647&amp;di=5f934a712c8ec83d1833e24ec3276f28&amp;src=http://dingyue.nosdn.127.net/6fThzUBhJqlwhybzJTJKdtysJ34c9eI29eVMPD2fGWNC71513783943882.png&amp;click_t=1540104799719&amp;s_info=1350_651&amp;wd=&amp;eqid=94766f91000719cb000000035bcc21c7" TargetMode="External"/><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5.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5.xml"/><Relationship Id="rId7" Type="http://schemas.openxmlformats.org/officeDocument/2006/relationships/hyperlink" Target="http://nmsc.kma.go.kr/enhome/html/bbs/listNotice.do?bbsCd=00026" TargetMode="Externa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hyperlink" Target="http://nmsc.kma.go.kr/enhome/html/main/main.do" TargetMode="External"/><Relationship Id="rId5" Type="http://schemas.openxmlformats.org/officeDocument/2006/relationships/image" Target="../media/image36.png"/><Relationship Id="rId4"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hyperlink" Target="https://docs.google.com/spreadsheets/d/15ZXTXwQENop0ARed7zrl43cLJB84Jg5_gY6036tuXyE/edit" TargetMode="External"/><Relationship Id="rId3" Type="http://schemas.openxmlformats.org/officeDocument/2006/relationships/image" Target="../media/image41.png"/><Relationship Id="rId7" Type="http://schemas.openxmlformats.org/officeDocument/2006/relationships/hyperlink" Target="http://gsics.atmos.umd.edu/bin/view/System/UserRegistration" TargetMode="External"/><Relationship Id="rId2" Type="http://schemas.openxmlformats.org/officeDocument/2006/relationships/image" Target="../media/image40.png"/><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star.nesdis.noaa.gov/smcd/GCC/ProductCatalog.php"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rive.google.com/drive/folders/1-7IBvZexns2Mq-aY10yisCQmTiYyY0fP?usp=share_link" TargetMode="External"/><Relationship Id="rId2" Type="http://schemas.openxmlformats.org/officeDocument/2006/relationships/hyperlink" Target="https://colab.research.google.com/drive/1qq-ogt47PtGaSobm11oRJbjp7iruKrhZ" TargetMode="Externa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gsics.atmos.umd.edu/bin/view/Development/RolesAndResponsibilities" TargetMode="External"/><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www.star.nesdis.noaa.gov/smcd/GCC/ProductCatalog.php" TargetMode="External"/><Relationship Id="rId3" Type="http://schemas.openxmlformats.org/officeDocument/2006/relationships/hyperlink" Target="https://colab.research.google.com/drive/1AbQklydiBgSk3gWe14FcLBe69HiSciJC" TargetMode="External"/><Relationship Id="rId7" Type="http://schemas.openxmlformats.org/officeDocument/2006/relationships/hyperlink" Target="http://gsics.tools.eumetsat.int/plotter" TargetMode="External"/><Relationship Id="rId2" Type="http://schemas.openxmlformats.org/officeDocument/2006/relationships/hyperlink" Target="http://gsics.atmos.umd.edu/bin/view/Development/DownloadGSICSProducts" TargetMode="External"/><Relationship Id="rId1" Type="http://schemas.openxmlformats.org/officeDocument/2006/relationships/slideLayout" Target="../slideLayouts/slideLayout12.xml"/><Relationship Id="rId6" Type="http://schemas.openxmlformats.org/officeDocument/2006/relationships/hyperlink" Target="https://colab.research.google.com/drive/18SjLpebRKPdEBT_eYuZrEGTQNo82gpn4" TargetMode="External"/><Relationship Id="rId5" Type="http://schemas.openxmlformats.org/officeDocument/2006/relationships/hyperlink" Target="https://colab.research.google.com/drive/1ENBFgZ1IOgXNw6bS-0X14AshT729yIf2?usp=sharing" TargetMode="External"/><Relationship Id="rId4" Type="http://schemas.openxmlformats.org/officeDocument/2006/relationships/hyperlink" Target="https://colab.research.google.com/drive/13Icapoogf0FUkYpfnynFJQm0H68uDNy3" TargetMode="External"/><Relationship Id="rId9" Type="http://schemas.openxmlformats.org/officeDocument/2006/relationships/hyperlink" Target="https://docs.google.com/spreadsheets/d/1WCSLeawlgvZjzB6GM9pmDlbKMj7CV_tYGqSeT63G4oM/edit?usp=sharin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gsics.wmo.int/en/okuyama.arata(at)met.kishou.go.jp" TargetMode="External"/><Relationship Id="rId3" Type="http://schemas.openxmlformats.org/officeDocument/2006/relationships/hyperlink" Target="mailto:paolo.castracane(at)esa.int" TargetMode="External"/><Relationship Id="rId7" Type="http://schemas.openxmlformats.org/officeDocument/2006/relationships/hyperlink" Target="mailto:nitant(at)sac.isro.gov.in" TargetMode="External"/><Relationship Id="rId2" Type="http://schemas.openxmlformats.org/officeDocument/2006/relationships/hyperlink" Target="mailto:tianl@cma.gov.cn" TargetMode="External"/><Relationship Id="rId1" Type="http://schemas.openxmlformats.org/officeDocument/2006/relationships/slideLayout" Target="../slideLayouts/slideLayout20.xml"/><Relationship Id="rId6" Type="http://schemas.openxmlformats.org/officeDocument/2006/relationships/hyperlink" Target="mailto:kamal.ray(at)nic.in" TargetMode="External"/><Relationship Id="rId11" Type="http://schemas.openxmlformats.org/officeDocument/2006/relationships/hyperlink" Target="mailto:hpohjola(at)wmo.int" TargetMode="External"/><Relationship Id="rId5" Type="http://schemas.openxmlformats.org/officeDocument/2006/relationships/hyperlink" Target="mailto:rkgiri_ccs(at)rediffmail.com" TargetMode="External"/><Relationship Id="rId10" Type="http://schemas.openxmlformats.org/officeDocument/2006/relationships/hyperlink" Target="mailto:uspenskys@planet.iitp.ru" TargetMode="External"/><Relationship Id="rId4" Type="http://schemas.openxmlformats.org/officeDocument/2006/relationships/hyperlink" Target="mailto:simon.elliott(at)eumetsat.int" TargetMode="External"/><Relationship Id="rId9" Type="http://schemas.openxmlformats.org/officeDocument/2006/relationships/hyperlink" Target="mailto:manik.bali(at)noaa.gov"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4"/>
          <p:cNvSpPr>
            <a:spLocks noGrp="1" noChangeArrowheads="1"/>
          </p:cNvSpPr>
          <p:nvPr>
            <p:ph type="ctrTitle" idx="4294967295"/>
          </p:nvPr>
        </p:nvSpPr>
        <p:spPr>
          <a:xfrm>
            <a:off x="267148" y="2681975"/>
            <a:ext cx="9229912" cy="1981354"/>
          </a:xfrm>
          <a:noFill/>
        </p:spPr>
        <p:style>
          <a:lnRef idx="0">
            <a:schemeClr val="accent3"/>
          </a:lnRef>
          <a:fillRef idx="3">
            <a:schemeClr val="accent3"/>
          </a:fillRef>
          <a:effectRef idx="3">
            <a:schemeClr val="accent3"/>
          </a:effectRef>
          <a:fontRef idx="minor">
            <a:schemeClr val="lt1"/>
          </a:fontRef>
        </p:style>
        <p:txBody>
          <a:bodyPr/>
          <a:lstStyle/>
          <a:p>
            <a:pPr eaLnBrk="1" hangingPunct="1"/>
            <a:r>
              <a:rPr lang="en-GB" sz="3000" dirty="0">
                <a:solidFill>
                  <a:schemeClr val="tx1"/>
                </a:solidFill>
              </a:rPr>
              <a:t>GSICS Data Working Group</a:t>
            </a:r>
            <a:br>
              <a:rPr lang="en-GB" sz="3000" dirty="0">
                <a:solidFill>
                  <a:schemeClr val="tx1"/>
                </a:solidFill>
              </a:rPr>
            </a:br>
            <a:r>
              <a:rPr lang="en-GB" sz="1500" dirty="0">
                <a:solidFill>
                  <a:schemeClr val="tx1"/>
                </a:solidFill>
              </a:rPr>
              <a:t>03/01/2023</a:t>
            </a:r>
            <a:endParaRPr lang="en-GB" sz="1500" b="1" dirty="0">
              <a:solidFill>
                <a:schemeClr val="tx1"/>
              </a:solidFill>
            </a:endParaRPr>
          </a:p>
        </p:txBody>
      </p:sp>
      <p:sp>
        <p:nvSpPr>
          <p:cNvPr id="5" name="Rectangle 43"/>
          <p:cNvSpPr>
            <a:spLocks noGrp="1" noChangeArrowheads="1"/>
          </p:cNvSpPr>
          <p:nvPr>
            <p:ph type="subTitle" idx="1"/>
          </p:nvPr>
        </p:nvSpPr>
        <p:spPr>
          <a:xfrm>
            <a:off x="5079327" y="5062071"/>
            <a:ext cx="3162300" cy="969108"/>
          </a:xfrm>
          <a:noFill/>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pPr eaLnBrk="1" hangingPunct="1">
              <a:defRPr/>
            </a:pPr>
            <a:r>
              <a:rPr lang="en-US" sz="1600" dirty="0" err="1">
                <a:solidFill>
                  <a:schemeClr val="tx1"/>
                </a:solidFill>
              </a:rPr>
              <a:t>Kamaljit</a:t>
            </a:r>
            <a:r>
              <a:rPr lang="en-US" sz="1600" dirty="0">
                <a:solidFill>
                  <a:schemeClr val="tx1"/>
                </a:solidFill>
              </a:rPr>
              <a:t> Ray (MOES)</a:t>
            </a:r>
          </a:p>
          <a:p>
            <a:pPr eaLnBrk="1" hangingPunct="1">
              <a:defRPr/>
            </a:pPr>
            <a:r>
              <a:rPr lang="en-US" sz="1600" dirty="0">
                <a:solidFill>
                  <a:schemeClr val="tx1"/>
                </a:solidFill>
              </a:rPr>
              <a:t>Manik Bali (NOAA/UMD)</a:t>
            </a:r>
          </a:p>
          <a:p>
            <a:pPr eaLnBrk="1" hangingPunct="1">
              <a:buFont typeface="Arial" pitchFamily="34" charset="0"/>
              <a:buNone/>
              <a:defRPr/>
            </a:pPr>
            <a:endParaRPr lang="en-US" sz="2400" dirty="0">
              <a:solidFill>
                <a:schemeClr val="tx1"/>
              </a:solidFill>
            </a:endParaRPr>
          </a:p>
        </p:txBody>
      </p:sp>
    </p:spTree>
    <p:extLst>
      <p:ext uri="{BB962C8B-B14F-4D97-AF65-F5344CB8AC3E}">
        <p14:creationId xmlns:p14="http://schemas.microsoft.com/office/powerpoint/2010/main" val="14345351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1D650D-56EB-0041-5502-D84437D825DF}"/>
              </a:ext>
            </a:extLst>
          </p:cNvPr>
          <p:cNvPicPr>
            <a:picLocks noChangeAspect="1"/>
          </p:cNvPicPr>
          <p:nvPr/>
        </p:nvPicPr>
        <p:blipFill>
          <a:blip r:embed="rId2"/>
          <a:stretch>
            <a:fillRect/>
          </a:stretch>
        </p:blipFill>
        <p:spPr>
          <a:xfrm rot="10800000" flipH="1" flipV="1">
            <a:off x="175767" y="676676"/>
            <a:ext cx="2557961" cy="1511523"/>
          </a:xfrm>
          <a:prstGeom prst="rect">
            <a:avLst/>
          </a:prstGeom>
        </p:spPr>
      </p:pic>
      <p:pic>
        <p:nvPicPr>
          <p:cNvPr id="7" name="Picture 6">
            <a:extLst>
              <a:ext uri="{FF2B5EF4-FFF2-40B4-BE49-F238E27FC236}">
                <a16:creationId xmlns:a16="http://schemas.microsoft.com/office/drawing/2014/main" id="{FAB30A21-990C-7D63-CFBD-E72A2D7A91E1}"/>
              </a:ext>
            </a:extLst>
          </p:cNvPr>
          <p:cNvPicPr>
            <a:picLocks noChangeAspect="1"/>
          </p:cNvPicPr>
          <p:nvPr/>
        </p:nvPicPr>
        <p:blipFill>
          <a:blip r:embed="rId3"/>
          <a:stretch>
            <a:fillRect/>
          </a:stretch>
        </p:blipFill>
        <p:spPr>
          <a:xfrm>
            <a:off x="97324" y="2469292"/>
            <a:ext cx="2931085" cy="1828800"/>
          </a:xfrm>
          <a:prstGeom prst="rect">
            <a:avLst/>
          </a:prstGeom>
        </p:spPr>
      </p:pic>
      <p:pic>
        <p:nvPicPr>
          <p:cNvPr id="9" name="Picture 8">
            <a:extLst>
              <a:ext uri="{FF2B5EF4-FFF2-40B4-BE49-F238E27FC236}">
                <a16:creationId xmlns:a16="http://schemas.microsoft.com/office/drawing/2014/main" id="{10A24A96-7711-CB30-F6A8-455E3A22130F}"/>
              </a:ext>
            </a:extLst>
          </p:cNvPr>
          <p:cNvPicPr>
            <a:picLocks noChangeAspect="1"/>
          </p:cNvPicPr>
          <p:nvPr/>
        </p:nvPicPr>
        <p:blipFill>
          <a:blip r:embed="rId4"/>
          <a:stretch>
            <a:fillRect/>
          </a:stretch>
        </p:blipFill>
        <p:spPr>
          <a:xfrm>
            <a:off x="2962720" y="772069"/>
            <a:ext cx="2501046" cy="1828800"/>
          </a:xfrm>
          <a:prstGeom prst="rect">
            <a:avLst/>
          </a:prstGeom>
        </p:spPr>
      </p:pic>
      <p:pic>
        <p:nvPicPr>
          <p:cNvPr id="11" name="Picture 10">
            <a:extLst>
              <a:ext uri="{FF2B5EF4-FFF2-40B4-BE49-F238E27FC236}">
                <a16:creationId xmlns:a16="http://schemas.microsoft.com/office/drawing/2014/main" id="{84F5687E-FE6C-5A61-4D24-CA392D0F40C5}"/>
              </a:ext>
            </a:extLst>
          </p:cNvPr>
          <p:cNvPicPr>
            <a:picLocks noChangeAspect="1"/>
          </p:cNvPicPr>
          <p:nvPr/>
        </p:nvPicPr>
        <p:blipFill>
          <a:blip r:embed="rId5"/>
          <a:stretch>
            <a:fillRect/>
          </a:stretch>
        </p:blipFill>
        <p:spPr>
          <a:xfrm>
            <a:off x="3072595" y="2736226"/>
            <a:ext cx="2432426" cy="1611088"/>
          </a:xfrm>
          <a:prstGeom prst="rect">
            <a:avLst/>
          </a:prstGeom>
        </p:spPr>
      </p:pic>
      <p:pic>
        <p:nvPicPr>
          <p:cNvPr id="13" name="Picture 12">
            <a:extLst>
              <a:ext uri="{FF2B5EF4-FFF2-40B4-BE49-F238E27FC236}">
                <a16:creationId xmlns:a16="http://schemas.microsoft.com/office/drawing/2014/main" id="{D7352B3B-A53D-D189-3EB3-E52BA63BE93B}"/>
              </a:ext>
            </a:extLst>
          </p:cNvPr>
          <p:cNvPicPr>
            <a:picLocks noChangeAspect="1"/>
          </p:cNvPicPr>
          <p:nvPr/>
        </p:nvPicPr>
        <p:blipFill>
          <a:blip r:embed="rId6"/>
          <a:stretch>
            <a:fillRect/>
          </a:stretch>
        </p:blipFill>
        <p:spPr>
          <a:xfrm>
            <a:off x="5692758" y="589420"/>
            <a:ext cx="2777070" cy="1785260"/>
          </a:xfrm>
          <a:prstGeom prst="rect">
            <a:avLst/>
          </a:prstGeom>
        </p:spPr>
      </p:pic>
      <p:pic>
        <p:nvPicPr>
          <p:cNvPr id="15" name="Picture 14">
            <a:extLst>
              <a:ext uri="{FF2B5EF4-FFF2-40B4-BE49-F238E27FC236}">
                <a16:creationId xmlns:a16="http://schemas.microsoft.com/office/drawing/2014/main" id="{75575B42-FC54-9488-9F57-6070BB6063E0}"/>
              </a:ext>
            </a:extLst>
          </p:cNvPr>
          <p:cNvPicPr>
            <a:picLocks noChangeAspect="1"/>
          </p:cNvPicPr>
          <p:nvPr/>
        </p:nvPicPr>
        <p:blipFill>
          <a:blip r:embed="rId7"/>
          <a:stretch>
            <a:fillRect/>
          </a:stretch>
        </p:blipFill>
        <p:spPr>
          <a:xfrm>
            <a:off x="50867" y="4383409"/>
            <a:ext cx="2868042" cy="1632860"/>
          </a:xfrm>
          <a:prstGeom prst="rect">
            <a:avLst/>
          </a:prstGeom>
        </p:spPr>
      </p:pic>
      <p:pic>
        <p:nvPicPr>
          <p:cNvPr id="17" name="Picture 16">
            <a:extLst>
              <a:ext uri="{FF2B5EF4-FFF2-40B4-BE49-F238E27FC236}">
                <a16:creationId xmlns:a16="http://schemas.microsoft.com/office/drawing/2014/main" id="{74A3FE67-3C0F-218C-6D77-1E46914E6A8F}"/>
              </a:ext>
            </a:extLst>
          </p:cNvPr>
          <p:cNvPicPr>
            <a:picLocks noChangeAspect="1"/>
          </p:cNvPicPr>
          <p:nvPr/>
        </p:nvPicPr>
        <p:blipFill>
          <a:blip r:embed="rId8"/>
          <a:stretch>
            <a:fillRect/>
          </a:stretch>
        </p:blipFill>
        <p:spPr>
          <a:xfrm>
            <a:off x="5505021" y="2736226"/>
            <a:ext cx="2755292" cy="1548362"/>
          </a:xfrm>
          <a:prstGeom prst="rect">
            <a:avLst/>
          </a:prstGeom>
        </p:spPr>
      </p:pic>
      <p:pic>
        <p:nvPicPr>
          <p:cNvPr id="19" name="Picture 18">
            <a:extLst>
              <a:ext uri="{FF2B5EF4-FFF2-40B4-BE49-F238E27FC236}">
                <a16:creationId xmlns:a16="http://schemas.microsoft.com/office/drawing/2014/main" id="{F082C925-F26F-D44D-D361-435D18F9DDBF}"/>
              </a:ext>
            </a:extLst>
          </p:cNvPr>
          <p:cNvPicPr>
            <a:picLocks noChangeAspect="1"/>
          </p:cNvPicPr>
          <p:nvPr/>
        </p:nvPicPr>
        <p:blipFill>
          <a:blip r:embed="rId9"/>
          <a:stretch>
            <a:fillRect/>
          </a:stretch>
        </p:blipFill>
        <p:spPr>
          <a:xfrm>
            <a:off x="2995753" y="4555303"/>
            <a:ext cx="2810239" cy="1289072"/>
          </a:xfrm>
          <a:prstGeom prst="rect">
            <a:avLst/>
          </a:prstGeom>
        </p:spPr>
      </p:pic>
      <p:pic>
        <p:nvPicPr>
          <p:cNvPr id="21" name="Picture 20">
            <a:extLst>
              <a:ext uri="{FF2B5EF4-FFF2-40B4-BE49-F238E27FC236}">
                <a16:creationId xmlns:a16="http://schemas.microsoft.com/office/drawing/2014/main" id="{63376812-E97E-1765-5FDC-3101162889CC}"/>
              </a:ext>
            </a:extLst>
          </p:cNvPr>
          <p:cNvPicPr>
            <a:picLocks noChangeAspect="1"/>
          </p:cNvPicPr>
          <p:nvPr/>
        </p:nvPicPr>
        <p:blipFill>
          <a:blip r:embed="rId10"/>
          <a:stretch>
            <a:fillRect/>
          </a:stretch>
        </p:blipFill>
        <p:spPr>
          <a:xfrm>
            <a:off x="5905892" y="4461656"/>
            <a:ext cx="2563936" cy="1744690"/>
          </a:xfrm>
          <a:prstGeom prst="rect">
            <a:avLst/>
          </a:prstGeom>
        </p:spPr>
      </p:pic>
      <p:sp>
        <p:nvSpPr>
          <p:cNvPr id="22" name="Title 1">
            <a:extLst>
              <a:ext uri="{FF2B5EF4-FFF2-40B4-BE49-F238E27FC236}">
                <a16:creationId xmlns:a16="http://schemas.microsoft.com/office/drawing/2014/main" id="{3B1D1526-4805-C9A3-69C5-06B35AF64600}"/>
              </a:ext>
            </a:extLst>
          </p:cNvPr>
          <p:cNvSpPr>
            <a:spLocks noGrp="1"/>
          </p:cNvSpPr>
          <p:nvPr>
            <p:ph type="title"/>
          </p:nvPr>
        </p:nvSpPr>
        <p:spPr>
          <a:xfrm>
            <a:off x="2514600" y="61150"/>
            <a:ext cx="4876799" cy="334434"/>
          </a:xfrm>
        </p:spPr>
        <p:txBody>
          <a:bodyPr>
            <a:normAutofit fontScale="90000"/>
          </a:bodyPr>
          <a:lstStyle/>
          <a:p>
            <a:pPr>
              <a:defRPr/>
            </a:pPr>
            <a:r>
              <a:rPr lang="en-GB" sz="2925" b="1" dirty="0">
                <a:solidFill>
                  <a:srgbClr val="4F81BD">
                    <a:lumMod val="75000"/>
                  </a:srgbClr>
                </a:solidFill>
                <a:latin typeface="Calibri"/>
              </a:rPr>
              <a:t>GDWG  Activities in the past year</a:t>
            </a:r>
            <a:endParaRPr lang="en-GB" sz="1950" dirty="0"/>
          </a:p>
        </p:txBody>
      </p:sp>
    </p:spTree>
    <p:extLst>
      <p:ext uri="{BB962C8B-B14F-4D97-AF65-F5344CB8AC3E}">
        <p14:creationId xmlns:p14="http://schemas.microsoft.com/office/powerpoint/2010/main" val="3282205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66A2199-AD64-0DE0-AA40-6A1F7ACFDAD8}"/>
              </a:ext>
            </a:extLst>
          </p:cNvPr>
          <p:cNvSpPr>
            <a:spLocks noGrp="1"/>
          </p:cNvSpPr>
          <p:nvPr>
            <p:ph type="title"/>
          </p:nvPr>
        </p:nvSpPr>
        <p:spPr>
          <a:xfrm>
            <a:off x="2318658" y="0"/>
            <a:ext cx="6509657" cy="334434"/>
          </a:xfrm>
        </p:spPr>
        <p:txBody>
          <a:bodyPr>
            <a:normAutofit fontScale="90000"/>
          </a:bodyPr>
          <a:lstStyle/>
          <a:p>
            <a:pPr>
              <a:defRPr/>
            </a:pPr>
            <a:r>
              <a:rPr lang="en-GB" sz="2925" b="1" dirty="0">
                <a:solidFill>
                  <a:srgbClr val="4F81BD">
                    <a:lumMod val="75000"/>
                  </a:srgbClr>
                </a:solidFill>
                <a:latin typeface="Calibri"/>
              </a:rPr>
              <a:t>Discussions in GDWG Break out Session</a:t>
            </a:r>
            <a:endParaRPr lang="en-GB" sz="1950" dirty="0"/>
          </a:p>
        </p:txBody>
      </p:sp>
      <p:graphicFrame>
        <p:nvGraphicFramePr>
          <p:cNvPr id="8" name="Table 7">
            <a:extLst>
              <a:ext uri="{FF2B5EF4-FFF2-40B4-BE49-F238E27FC236}">
                <a16:creationId xmlns:a16="http://schemas.microsoft.com/office/drawing/2014/main" id="{24534C3C-9039-EEA4-7D6D-0AC7B38F9B00}"/>
              </a:ext>
            </a:extLst>
          </p:cNvPr>
          <p:cNvGraphicFramePr>
            <a:graphicFrameLocks noGrp="1"/>
          </p:cNvGraphicFramePr>
          <p:nvPr>
            <p:extLst>
              <p:ext uri="{D42A27DB-BD31-4B8C-83A1-F6EECF244321}">
                <p14:modId xmlns:p14="http://schemas.microsoft.com/office/powerpoint/2010/main" val="2594947321"/>
              </p:ext>
            </p:extLst>
          </p:nvPr>
        </p:nvGraphicFramePr>
        <p:xfrm>
          <a:off x="1" y="334434"/>
          <a:ext cx="9905999" cy="6531393"/>
        </p:xfrm>
        <a:graphic>
          <a:graphicData uri="http://schemas.openxmlformats.org/drawingml/2006/table">
            <a:tbl>
              <a:tblPr/>
              <a:tblGrid>
                <a:gridCol w="718456">
                  <a:extLst>
                    <a:ext uri="{9D8B030D-6E8A-4147-A177-3AD203B41FA5}">
                      <a16:colId xmlns:a16="http://schemas.microsoft.com/office/drawing/2014/main" val="3453180456"/>
                    </a:ext>
                  </a:extLst>
                </a:gridCol>
                <a:gridCol w="3407229">
                  <a:extLst>
                    <a:ext uri="{9D8B030D-6E8A-4147-A177-3AD203B41FA5}">
                      <a16:colId xmlns:a16="http://schemas.microsoft.com/office/drawing/2014/main" val="1904348041"/>
                    </a:ext>
                  </a:extLst>
                </a:gridCol>
                <a:gridCol w="2536371">
                  <a:extLst>
                    <a:ext uri="{9D8B030D-6E8A-4147-A177-3AD203B41FA5}">
                      <a16:colId xmlns:a16="http://schemas.microsoft.com/office/drawing/2014/main" val="2755802755"/>
                    </a:ext>
                  </a:extLst>
                </a:gridCol>
                <a:gridCol w="3243943">
                  <a:extLst>
                    <a:ext uri="{9D8B030D-6E8A-4147-A177-3AD203B41FA5}">
                      <a16:colId xmlns:a16="http://schemas.microsoft.com/office/drawing/2014/main" val="937830314"/>
                    </a:ext>
                  </a:extLst>
                </a:gridCol>
              </a:tblGrid>
              <a:tr h="377724">
                <a:tc>
                  <a:txBody>
                    <a:bodyPr/>
                    <a:lstStyle/>
                    <a:p>
                      <a:pPr algn="l" fontAlgn="ctr"/>
                      <a:r>
                        <a:rPr lang="en-US" sz="1600" b="1" u="none" strike="noStrike" dirty="0">
                          <a:solidFill>
                            <a:schemeClr val="bg1"/>
                          </a:solidFill>
                          <a:effectLst/>
                        </a:rPr>
                        <a:t>     Agency</a:t>
                      </a:r>
                      <a:endParaRPr lang="en-US" sz="1600" b="1" i="0" u="none" strike="noStrike" dirty="0">
                        <a:solidFill>
                          <a:schemeClr val="bg1"/>
                        </a:solidFill>
                        <a:effectLst/>
                        <a:latin typeface="Arial" panose="020B0604020202020204" pitchFamily="34" charset="0"/>
                      </a:endParaRPr>
                    </a:p>
                  </a:txBody>
                  <a:tcPr marL="9525" marR="9525" marT="9525" anchor="ctr">
                    <a:solidFill>
                      <a:schemeClr val="accent5"/>
                    </a:solidFill>
                  </a:tcPr>
                </a:tc>
                <a:tc>
                  <a:txBody>
                    <a:bodyPr/>
                    <a:lstStyle/>
                    <a:p>
                      <a:pPr algn="l" fontAlgn="b"/>
                      <a:r>
                        <a:rPr lang="en-US" sz="1600" b="1" u="none" strike="noStrike" dirty="0">
                          <a:solidFill>
                            <a:schemeClr val="bg1"/>
                          </a:solidFill>
                          <a:effectLst/>
                        </a:rPr>
                        <a:t>                 GDWG Activity </a:t>
                      </a:r>
                      <a:endParaRPr lang="en-US" sz="1600" b="1" i="0" u="none" strike="noStrike" dirty="0">
                        <a:solidFill>
                          <a:schemeClr val="bg1"/>
                        </a:solidFill>
                        <a:effectLst/>
                        <a:latin typeface="Calibri" panose="020F0502020204030204" pitchFamily="34" charset="0"/>
                      </a:endParaRPr>
                    </a:p>
                  </a:txBody>
                  <a:tcPr marL="9525" marR="9525" marT="9525" anchor="ctr">
                    <a:solidFill>
                      <a:schemeClr val="accent5"/>
                    </a:solidFill>
                  </a:tcPr>
                </a:tc>
                <a:tc>
                  <a:txBody>
                    <a:bodyPr/>
                    <a:lstStyle/>
                    <a:p>
                      <a:pPr algn="l" fontAlgn="b"/>
                      <a:r>
                        <a:rPr lang="en-US" sz="1600" b="1" u="none" strike="noStrike" dirty="0">
                          <a:solidFill>
                            <a:schemeClr val="bg1"/>
                          </a:solidFill>
                          <a:effectLst/>
                        </a:rPr>
                        <a:t>                          Outcome </a:t>
                      </a:r>
                      <a:endParaRPr lang="en-US" sz="1600" b="1" i="0" u="none" strike="noStrike" dirty="0">
                        <a:solidFill>
                          <a:schemeClr val="bg1"/>
                        </a:solidFill>
                        <a:effectLst/>
                        <a:latin typeface="Calibri" panose="020F0502020204030204" pitchFamily="34" charset="0"/>
                      </a:endParaRPr>
                    </a:p>
                  </a:txBody>
                  <a:tcPr marL="9525" marR="9525" marT="9525" anchor="ctr">
                    <a:solidFill>
                      <a:schemeClr val="accent5"/>
                    </a:solidFill>
                  </a:tcPr>
                </a:tc>
                <a:tc>
                  <a:txBody>
                    <a:bodyPr/>
                    <a:lstStyle/>
                    <a:p>
                      <a:pPr algn="l" fontAlgn="b"/>
                      <a:r>
                        <a:rPr lang="en-US" sz="1600" b="1" u="none" strike="noStrike" dirty="0">
                          <a:solidFill>
                            <a:schemeClr val="bg1"/>
                          </a:solidFill>
                          <a:effectLst/>
                        </a:rPr>
                        <a:t>                      Discussion</a:t>
                      </a:r>
                      <a:endParaRPr lang="en-US" sz="1600" b="1" i="0" u="none" strike="noStrike" dirty="0">
                        <a:solidFill>
                          <a:schemeClr val="bg1"/>
                        </a:solidFill>
                        <a:effectLst/>
                        <a:latin typeface="Calibri" panose="020F0502020204030204" pitchFamily="34" charset="0"/>
                      </a:endParaRPr>
                    </a:p>
                  </a:txBody>
                  <a:tcPr marL="9525" marR="9525" marT="9525" anchor="ctr">
                    <a:solidFill>
                      <a:schemeClr val="accent5"/>
                    </a:solidFill>
                  </a:tcPr>
                </a:tc>
                <a:extLst>
                  <a:ext uri="{0D108BD9-81ED-4DB2-BD59-A6C34878D82A}">
                    <a16:rowId xmlns:a16="http://schemas.microsoft.com/office/drawing/2014/main" val="1811659096"/>
                  </a:ext>
                </a:extLst>
              </a:tr>
              <a:tr h="1101076">
                <a:tc>
                  <a:txBody>
                    <a:bodyPr/>
                    <a:lstStyle/>
                    <a:p>
                      <a:pPr algn="l" fontAlgn="ctr"/>
                      <a:r>
                        <a:rPr lang="en-US" sz="1200" b="1" u="none" strike="noStrike" dirty="0">
                          <a:effectLst/>
                        </a:rPr>
                        <a:t>    CMA</a:t>
                      </a:r>
                      <a:endParaRPr lang="en-US" sz="1200" b="1" i="0" u="none" strike="noStrike" dirty="0">
                        <a:solidFill>
                          <a:schemeClr val="tx1"/>
                        </a:solidFill>
                        <a:effectLst/>
                        <a:latin typeface="Arial" panose="020B0604020202020204" pitchFamily="34" charset="0"/>
                      </a:endParaRPr>
                    </a:p>
                  </a:txBody>
                  <a:tcPr marL="9525" marR="9525" marT="9525" anchor="ctr"/>
                </a:tc>
                <a:tc>
                  <a:txBody>
                    <a:bodyPr/>
                    <a:lstStyle/>
                    <a:p>
                      <a:pPr marL="171450" indent="-171450" algn="l" fontAlgn="b">
                        <a:buFont typeface="Arial" panose="020B0604020202020204" pitchFamily="34" charset="0"/>
                        <a:buChar char="•"/>
                      </a:pPr>
                      <a:r>
                        <a:rPr lang="en-US" sz="1200" u="none" strike="noStrike" dirty="0">
                          <a:effectLst/>
                          <a:latin typeface="Arial" panose="020B0604020202020204" pitchFamily="34" charset="0"/>
                          <a:cs typeface="Arial" panose="020B0604020202020204" pitchFamily="34" charset="0"/>
                        </a:rPr>
                        <a:t>Implemented Unified Data Policy for distributing FY-3E FY-4B</a:t>
                      </a:r>
                    </a:p>
                    <a:p>
                      <a:pPr marL="0" indent="0" algn="l" fontAlgn="b">
                        <a:buFont typeface="Arial" panose="020B0604020202020204" pitchFamily="34" charset="0"/>
                        <a:buNone/>
                      </a:pPr>
                      <a:endParaRPr lang="en-US" sz="1200" u="none" strike="noStrike" dirty="0">
                        <a:effectLst/>
                        <a:latin typeface="Arial" panose="020B0604020202020204" pitchFamily="34" charset="0"/>
                        <a:cs typeface="Arial" panose="020B0604020202020204" pitchFamily="34" charset="0"/>
                      </a:endParaRPr>
                    </a:p>
                    <a:p>
                      <a:pPr marL="171450" indent="-171450" algn="l" fontAlgn="b">
                        <a:buFont typeface="Arial" panose="020B0604020202020204" pitchFamily="34" charset="0"/>
                        <a:buChar char="•"/>
                      </a:pPr>
                      <a:r>
                        <a:rPr lang="en-US" sz="1200" u="none" strike="noStrike" dirty="0">
                          <a:effectLst/>
                          <a:latin typeface="Arial" panose="020B0604020202020204" pitchFamily="34" charset="0"/>
                          <a:cs typeface="Arial" panose="020B0604020202020204" pitchFamily="34" charset="0"/>
                        </a:rPr>
                        <a:t>Supported the Retrospective Calibration of Historical Chinese Earth Observation Satellite Data (Includes Level 1- through Level 4)</a:t>
                      </a:r>
                    </a:p>
                    <a:p>
                      <a:pPr algn="ctr" fontAlgn="b"/>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a:tc>
                <a:tc>
                  <a:txBody>
                    <a:bodyPr/>
                    <a:lstStyle/>
                    <a:p>
                      <a:pPr algn="l" fontAlgn="b"/>
                      <a:r>
                        <a:rPr lang="en-US" sz="1200" u="none" strike="noStrike" dirty="0">
                          <a:effectLst/>
                          <a:latin typeface="Arial" panose="020B0604020202020204" pitchFamily="34" charset="0"/>
                          <a:cs typeface="Arial" panose="020B0604020202020204" pitchFamily="34" charset="0"/>
                        </a:rPr>
                        <a:t>Long Time Series of reprocessed records that have used GSICS Inter-Calibration Coefficients</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a:tc>
                <a:tc>
                  <a:txBody>
                    <a:bodyPr/>
                    <a:lstStyle/>
                    <a:p>
                      <a:pPr algn="l" fontAlgn="b"/>
                      <a:r>
                        <a:rPr lang="en-US" sz="1200" u="none" strike="noStrike" dirty="0">
                          <a:effectLst/>
                          <a:latin typeface="Arial" panose="020B0604020202020204" pitchFamily="34" charset="0"/>
                          <a:cs typeface="Arial" panose="020B0604020202020204" pitchFamily="34" charset="0"/>
                        </a:rPr>
                        <a:t>R.GDWG.202034.1: CMA to request reprocessed records that used GSICS inter-calibration be made GSICS Deliverables</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a:tc>
                <a:extLst>
                  <a:ext uri="{0D108BD9-81ED-4DB2-BD59-A6C34878D82A}">
                    <a16:rowId xmlns:a16="http://schemas.microsoft.com/office/drawing/2014/main" val="1407145734"/>
                  </a:ext>
                </a:extLst>
              </a:tr>
              <a:tr h="541322">
                <a:tc>
                  <a:txBody>
                    <a:bodyPr/>
                    <a:lstStyle/>
                    <a:p>
                      <a:pPr algn="l" fontAlgn="ctr"/>
                      <a:r>
                        <a:rPr lang="en-US" sz="1200" b="1" u="none" strike="noStrike" dirty="0">
                          <a:effectLst/>
                        </a:rPr>
                        <a:t>    IMD </a:t>
                      </a:r>
                      <a:endParaRPr lang="en-US" sz="1200" b="1" i="0" u="none" strike="noStrike" dirty="0">
                        <a:solidFill>
                          <a:schemeClr val="tx1"/>
                        </a:solidFill>
                        <a:effectLst/>
                        <a:latin typeface="Arial" panose="020B0604020202020204" pitchFamily="34" charset="0"/>
                      </a:endParaRPr>
                    </a:p>
                  </a:txBody>
                  <a:tcPr marL="9525" marR="9525" marT="9525" anchor="ctr"/>
                </a:tc>
                <a:tc>
                  <a:txBody>
                    <a:bodyPr/>
                    <a:lstStyle/>
                    <a:p>
                      <a:pPr marL="171450" indent="-171450" algn="l" fontAlgn="b">
                        <a:buFont typeface="Arial" panose="020B0604020202020204" pitchFamily="34" charset="0"/>
                        <a:buChar char="•"/>
                      </a:pPr>
                      <a:r>
                        <a:rPr lang="en-US" sz="1100" u="none" strike="noStrike" dirty="0">
                          <a:effectLst/>
                          <a:latin typeface="Arial" panose="020B0604020202020204" pitchFamily="34" charset="0"/>
                          <a:cs typeface="Arial" panose="020B0604020202020204" pitchFamily="34" charset="0"/>
                        </a:rPr>
                        <a:t>GSICS Coefficients and algorithms being produced at IMD in collaborating with ISRO</a:t>
                      </a:r>
                    </a:p>
                    <a:p>
                      <a:pPr marL="171450" indent="-171450" algn="l" fontAlgn="b">
                        <a:buFont typeface="Arial" panose="020B0604020202020204" pitchFamily="34" charset="0"/>
                        <a:buChar char="•"/>
                      </a:pPr>
                      <a:r>
                        <a:rPr lang="en-US" sz="1100" u="none" strike="noStrike" dirty="0">
                          <a:effectLst/>
                          <a:latin typeface="Arial" panose="020B0604020202020204" pitchFamily="34" charset="0"/>
                          <a:cs typeface="Arial" panose="020B0604020202020204" pitchFamily="34" charset="0"/>
                        </a:rPr>
                        <a:t>Enhanced Visualization tool capabilities</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a:tc>
                <a:tc>
                  <a:txBody>
                    <a:bodyPr/>
                    <a:lstStyle/>
                    <a:p>
                      <a:pPr algn="l" fontAlgn="b"/>
                      <a:r>
                        <a:rPr lang="en-US" sz="1100" u="none" strike="noStrike" dirty="0">
                          <a:effectLst/>
                          <a:latin typeface="Arial" panose="020B0604020202020204" pitchFamily="34" charset="0"/>
                          <a:cs typeface="Arial" panose="020B0604020202020204" pitchFamily="34" charset="0"/>
                        </a:rPr>
                        <a:t>RAPID website link included in the CEOS website</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a:tc>
                <a:tc>
                  <a:txBody>
                    <a:bodyPr/>
                    <a:lstStyle/>
                    <a:p>
                      <a:pPr algn="l" fontAlgn="b"/>
                      <a:r>
                        <a:rPr lang="en-US" sz="1200" u="none" strike="noStrike" dirty="0">
                          <a:effectLst/>
                          <a:latin typeface="Arial" panose="020B0604020202020204" pitchFamily="34" charset="0"/>
                          <a:cs typeface="Arial" panose="020B0604020202020204" pitchFamily="34" charset="0"/>
                        </a:rPr>
                        <a:t>R. GDWG. 202034.3: IMD to work towards landing pages</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a:tc>
                <a:extLst>
                  <a:ext uri="{0D108BD9-81ED-4DB2-BD59-A6C34878D82A}">
                    <a16:rowId xmlns:a16="http://schemas.microsoft.com/office/drawing/2014/main" val="2629343544"/>
                  </a:ext>
                </a:extLst>
              </a:tr>
              <a:tr h="1287182">
                <a:tc>
                  <a:txBody>
                    <a:bodyPr/>
                    <a:lstStyle/>
                    <a:p>
                      <a:pPr algn="l" fontAlgn="ctr"/>
                      <a:r>
                        <a:rPr lang="en-US" sz="1200" b="1" u="none" strike="noStrike" dirty="0">
                          <a:effectLst/>
                        </a:rPr>
                        <a:t>    ESA</a:t>
                      </a:r>
                      <a:endParaRPr lang="en-US" sz="1200" b="1" i="0" u="none" strike="noStrike" dirty="0">
                        <a:solidFill>
                          <a:schemeClr val="tx1"/>
                        </a:solidFill>
                        <a:effectLst/>
                        <a:latin typeface="Arial" panose="020B0604020202020204" pitchFamily="34" charset="0"/>
                      </a:endParaRPr>
                    </a:p>
                  </a:txBody>
                  <a:tcPr marL="9525" marR="9525" marT="9525" anchor="ctr"/>
                </a:tc>
                <a:tc>
                  <a:txBody>
                    <a:bodyPr/>
                    <a:lstStyle/>
                    <a:p>
                      <a:pPr marL="171450" indent="-171450" algn="l" fontAlgn="b">
                        <a:buFont typeface="Arial" panose="020B0604020202020204" pitchFamily="34" charset="0"/>
                        <a:buChar char="•"/>
                      </a:pPr>
                      <a:r>
                        <a:rPr lang="en-US" sz="1100" u="none" strike="noStrike" dirty="0">
                          <a:effectLst/>
                          <a:latin typeface="Arial" panose="020B0604020202020204" pitchFamily="34" charset="0"/>
                          <a:cs typeface="Arial" panose="020B0604020202020204" pitchFamily="34" charset="0"/>
                        </a:rPr>
                        <a:t>EVDC main engine of correlative data</a:t>
                      </a:r>
                    </a:p>
                    <a:p>
                      <a:pPr marL="171450" indent="-171450" algn="l" fontAlgn="b">
                        <a:buFont typeface="Arial" panose="020B0604020202020204" pitchFamily="34" charset="0"/>
                        <a:buChar char="•"/>
                      </a:pPr>
                      <a:r>
                        <a:rPr lang="en-US" sz="1100" u="none" strike="noStrike" dirty="0">
                          <a:effectLst/>
                          <a:latin typeface="Arial" panose="020B0604020202020204" pitchFamily="34" charset="0"/>
                          <a:cs typeface="Arial" panose="020B0604020202020204" pitchFamily="34" charset="0"/>
                        </a:rPr>
                        <a:t>Supports CAL/VAL tools from Sentinels and beyond missions</a:t>
                      </a:r>
                    </a:p>
                    <a:p>
                      <a:pPr marL="171450" indent="-171450" algn="l" fontAlgn="b">
                        <a:buFont typeface="Arial" panose="020B0604020202020204" pitchFamily="34" charset="0"/>
                        <a:buChar char="•"/>
                      </a:pPr>
                      <a:r>
                        <a:rPr lang="en-US" sz="1100" u="none" strike="noStrike" dirty="0">
                          <a:effectLst/>
                          <a:latin typeface="Arial" panose="020B0604020202020204" pitchFamily="34" charset="0"/>
                          <a:cs typeface="Arial" panose="020B0604020202020204" pitchFamily="34" charset="0"/>
                        </a:rPr>
                        <a:t>Developed Overpass tool to help obtain collocations</a:t>
                      </a:r>
                    </a:p>
                    <a:p>
                      <a:pPr marL="171450" indent="-171450" algn="l" fontAlgn="b">
                        <a:buFont typeface="Arial" panose="020B0604020202020204" pitchFamily="34" charset="0"/>
                        <a:buChar char="•"/>
                      </a:pPr>
                      <a:r>
                        <a:rPr lang="en-US" sz="1100" u="none" strike="noStrike" dirty="0">
                          <a:effectLst/>
                          <a:latin typeface="Arial" panose="020B0604020202020204" pitchFamily="34" charset="0"/>
                          <a:cs typeface="Arial" panose="020B0604020202020204" pitchFamily="34" charset="0"/>
                        </a:rPr>
                        <a:t>Maintain CEOS CAL/VAL portal</a:t>
                      </a:r>
                    </a:p>
                    <a:p>
                      <a:pPr marL="171450" indent="-171450" algn="l" fontAlgn="b">
                        <a:buFont typeface="Arial" panose="020B0604020202020204" pitchFamily="34" charset="0"/>
                        <a:buChar char="•"/>
                      </a:pPr>
                      <a:r>
                        <a:rPr lang="en-US" sz="1100" u="none" strike="noStrike" dirty="0">
                          <a:effectLst/>
                          <a:latin typeface="Arial" panose="020B0604020202020204" pitchFamily="34" charset="0"/>
                          <a:cs typeface="Arial" panose="020B0604020202020204" pitchFamily="34" charset="0"/>
                        </a:rPr>
                        <a:t>Developed Maturity matrix for Soil Moisture, Small Sat and Cal/VAL</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a:tc>
                <a:tc>
                  <a:txBody>
                    <a:bodyPr/>
                    <a:lstStyle/>
                    <a:p>
                      <a:pPr algn="l" fontAlgn="b"/>
                      <a:r>
                        <a:rPr lang="en-US" sz="1100" u="none" strike="noStrike" dirty="0">
                          <a:effectLst/>
                          <a:latin typeface="Arial" panose="020B0604020202020204" pitchFamily="34" charset="0"/>
                          <a:cs typeface="Arial" panose="020B0604020202020204" pitchFamily="34" charset="0"/>
                        </a:rPr>
                        <a:t>Tools and Portals developed by ESA becoming engines of CAL/VAL activates world wide and includes components of in-orbit GSICS CAL/VAL</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effectLst/>
                          <a:latin typeface="Arial" panose="020B0604020202020204" pitchFamily="34" charset="0"/>
                          <a:cs typeface="Arial" panose="020B0604020202020204" pitchFamily="34" charset="0"/>
                        </a:rPr>
                        <a:t>R.GDWG.202034.3: GDWG to propose to EP to include product Quality and Maturity in WMO Unified Data Policy</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sz="1200" u="none" strike="noStrike" dirty="0">
                        <a:effectLst/>
                        <a:latin typeface="Arial" panose="020B0604020202020204" pitchFamily="34" charset="0"/>
                        <a:cs typeface="Arial" panose="020B0604020202020204" pitchFamily="34" charset="0"/>
                      </a:endParaRPr>
                    </a:p>
                    <a:p>
                      <a:pPr algn="l" fontAlgn="b"/>
                      <a:r>
                        <a:rPr lang="en-US" sz="1200" u="none" strike="noStrike" dirty="0">
                          <a:effectLst/>
                          <a:latin typeface="Arial" panose="020B0604020202020204" pitchFamily="34" charset="0"/>
                          <a:cs typeface="Arial" panose="020B0604020202020204" pitchFamily="34" charset="0"/>
                        </a:rPr>
                        <a:t>R.GDWG. 202034.4: ESA to give a web demo of using overpass tool</a:t>
                      </a:r>
                      <a:endParaRPr lang="en-US" sz="1200" u="sng" strike="noStrike" dirty="0">
                        <a:effectLst/>
                        <a:latin typeface="Arial" panose="020B0604020202020204" pitchFamily="34" charset="0"/>
                        <a:cs typeface="Arial" panose="020B0604020202020204" pitchFamily="34" charset="0"/>
                      </a:endParaRPr>
                    </a:p>
                    <a:p>
                      <a:pPr algn="l" fontAlgn="b"/>
                      <a:endParaRPr lang="en-US" sz="1200" b="1" i="0" u="sng" strike="noStrike" dirty="0">
                        <a:solidFill>
                          <a:schemeClr val="tx1"/>
                        </a:solidFill>
                        <a:effectLst/>
                        <a:latin typeface="Arial" panose="020B0604020202020204" pitchFamily="34" charset="0"/>
                        <a:cs typeface="Arial" panose="020B0604020202020204" pitchFamily="34" charset="0"/>
                      </a:endParaRPr>
                    </a:p>
                  </a:txBody>
                  <a:tcPr marL="9525" marR="9525" marT="9525"/>
                </a:tc>
                <a:extLst>
                  <a:ext uri="{0D108BD9-81ED-4DB2-BD59-A6C34878D82A}">
                    <a16:rowId xmlns:a16="http://schemas.microsoft.com/office/drawing/2014/main" val="575466708"/>
                  </a:ext>
                </a:extLst>
              </a:tr>
              <a:tr h="582078">
                <a:tc>
                  <a:txBody>
                    <a:bodyPr/>
                    <a:lstStyle/>
                    <a:p>
                      <a:pPr algn="l" fontAlgn="ctr"/>
                      <a:r>
                        <a:rPr lang="en-US" sz="1200" b="1" u="none" strike="noStrike" dirty="0">
                          <a:effectLst/>
                        </a:rPr>
                        <a:t>   JMA</a:t>
                      </a:r>
                      <a:endParaRPr lang="en-US" sz="1200" b="1" i="0" u="none" strike="noStrike" dirty="0">
                        <a:solidFill>
                          <a:schemeClr val="tx1"/>
                        </a:solidFill>
                        <a:effectLst/>
                        <a:latin typeface="Arial" panose="020B0604020202020204" pitchFamily="34" charset="0"/>
                      </a:endParaRPr>
                    </a:p>
                  </a:txBody>
                  <a:tcPr marL="9525" marR="9525" marT="9525" anchor="ctr"/>
                </a:tc>
                <a:tc>
                  <a:txBody>
                    <a:bodyPr/>
                    <a:lstStyle/>
                    <a:p>
                      <a:pPr algn="l" fontAlgn="b"/>
                      <a:r>
                        <a:rPr lang="en-US" sz="1100" u="none" strike="noStrike" dirty="0">
                          <a:effectLst/>
                          <a:latin typeface="Arial" panose="020B0604020202020204" pitchFamily="34" charset="0"/>
                          <a:cs typeface="Arial" panose="020B0604020202020204" pitchFamily="34" charset="0"/>
                        </a:rPr>
                        <a:t>Developed H9/IASI-B products</a:t>
                      </a:r>
                    </a:p>
                    <a:p>
                      <a:pPr algn="l" fontAlgn="b"/>
                      <a:r>
                        <a:rPr lang="en-US" sz="1100" u="none" strike="noStrike" dirty="0">
                          <a:effectLst/>
                          <a:latin typeface="Arial" panose="020B0604020202020204" pitchFamily="34" charset="0"/>
                          <a:cs typeface="Arial" panose="020B0604020202020204" pitchFamily="34" charset="0"/>
                        </a:rPr>
                        <a:t>Maintained GPRC</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a:tc>
                <a:tc>
                  <a:txBody>
                    <a:bodyPr/>
                    <a:lstStyle/>
                    <a:p>
                      <a:pPr algn="l" fontAlgn="b"/>
                      <a:r>
                        <a:rPr lang="en-US" sz="1100" u="none" strike="noStrike" dirty="0">
                          <a:effectLst/>
                          <a:latin typeface="Arial" panose="020B0604020202020204" pitchFamily="34" charset="0"/>
                          <a:cs typeface="Arial" panose="020B0604020202020204" pitchFamily="34" charset="0"/>
                        </a:rPr>
                        <a:t>H9/IASI-B products are on </a:t>
                      </a:r>
                      <a:r>
                        <a:rPr lang="en-US" sz="1100" u="none" strike="noStrike" dirty="0" err="1">
                          <a:effectLst/>
                          <a:latin typeface="Arial" panose="020B0604020202020204" pitchFamily="34" charset="0"/>
                          <a:cs typeface="Arial" panose="020B0604020202020204" pitchFamily="34" charset="0"/>
                        </a:rPr>
                        <a:t>Thredds</a:t>
                      </a:r>
                      <a:r>
                        <a:rPr lang="en-US" sz="1100" u="none" strike="noStrike" dirty="0">
                          <a:effectLst/>
                          <a:latin typeface="Arial" panose="020B0604020202020204" pitchFamily="34" charset="0"/>
                          <a:cs typeface="Arial" panose="020B0604020202020204" pitchFamily="34" charset="0"/>
                        </a:rPr>
                        <a:t> server</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a:tc>
                <a:tc>
                  <a:txBody>
                    <a:bodyPr/>
                    <a:lstStyle/>
                    <a:p>
                      <a:pPr algn="l" fontAlgn="b"/>
                      <a:r>
                        <a:rPr lang="en-US" sz="1200" u="none" strike="noStrike" dirty="0">
                          <a:effectLst/>
                          <a:latin typeface="Arial" panose="020B0604020202020204" pitchFamily="34" charset="0"/>
                          <a:cs typeface="Arial" panose="020B0604020202020204" pitchFamily="34" charset="0"/>
                        </a:rPr>
                        <a:t>R.GDWG.202034.5:  JMA to apply for product acceptance in GSICS product catalog</a:t>
                      </a:r>
                      <a:endParaRPr lang="en-US" sz="1200" b="1" i="0" u="sng" strike="noStrike" dirty="0">
                        <a:solidFill>
                          <a:schemeClr val="tx1"/>
                        </a:solidFill>
                        <a:effectLst/>
                        <a:latin typeface="Arial" panose="020B0604020202020204" pitchFamily="34" charset="0"/>
                        <a:cs typeface="Arial" panose="020B0604020202020204" pitchFamily="34" charset="0"/>
                      </a:endParaRPr>
                    </a:p>
                  </a:txBody>
                  <a:tcPr marL="9525" marR="9525" marT="9525"/>
                </a:tc>
                <a:extLst>
                  <a:ext uri="{0D108BD9-81ED-4DB2-BD59-A6C34878D82A}">
                    <a16:rowId xmlns:a16="http://schemas.microsoft.com/office/drawing/2014/main" val="3776040121"/>
                  </a:ext>
                </a:extLst>
              </a:tr>
              <a:tr h="469430">
                <a:tc>
                  <a:txBody>
                    <a:bodyPr/>
                    <a:lstStyle/>
                    <a:p>
                      <a:pPr algn="l" fontAlgn="ctr"/>
                      <a:r>
                        <a:rPr lang="en-US" sz="1200" b="1" u="none" strike="noStrike" dirty="0">
                          <a:effectLst/>
                        </a:rPr>
                        <a:t>   KMA</a:t>
                      </a:r>
                      <a:endParaRPr lang="en-US" sz="1200" b="1" i="0" u="none" strike="noStrike" dirty="0">
                        <a:solidFill>
                          <a:schemeClr val="tx1"/>
                        </a:solidFill>
                        <a:effectLst/>
                        <a:latin typeface="Arial" panose="020B0604020202020204" pitchFamily="34" charset="0"/>
                      </a:endParaRPr>
                    </a:p>
                  </a:txBody>
                  <a:tcPr marL="9525" marR="9525" marT="9525" anchor="ctr"/>
                </a:tc>
                <a:tc>
                  <a:txBody>
                    <a:bodyPr/>
                    <a:lstStyle/>
                    <a:p>
                      <a:pPr algn="l" fontAlgn="b"/>
                      <a:r>
                        <a:rPr lang="en-US" sz="1100" u="none" strike="noStrike" dirty="0">
                          <a:effectLst/>
                          <a:latin typeface="Arial" panose="020B0604020202020204" pitchFamily="34" charset="0"/>
                          <a:cs typeface="Arial" panose="020B0604020202020204" pitchFamily="34" charset="0"/>
                        </a:rPr>
                        <a:t>Developed products GK2-A / </a:t>
                      </a:r>
                      <a:r>
                        <a:rPr lang="en-US" sz="1100" u="none" strike="noStrike" dirty="0" err="1">
                          <a:effectLst/>
                          <a:latin typeface="Arial" panose="020B0604020202020204" pitchFamily="34" charset="0"/>
                          <a:cs typeface="Arial" panose="020B0604020202020204" pitchFamily="34" charset="0"/>
                        </a:rPr>
                        <a:t>CrIS</a:t>
                      </a:r>
                      <a:r>
                        <a:rPr lang="en-US" sz="1100" u="none" strike="noStrike" dirty="0">
                          <a:effectLst/>
                          <a:latin typeface="Arial" panose="020B0604020202020204" pitchFamily="34" charset="0"/>
                          <a:cs typeface="Arial" panose="020B0604020202020204" pitchFamily="34" charset="0"/>
                        </a:rPr>
                        <a:t> and IASI </a:t>
                      </a:r>
                    </a:p>
                    <a:p>
                      <a:pPr algn="l" fontAlgn="b"/>
                      <a:r>
                        <a:rPr lang="en-US" sz="1100" u="none" strike="noStrike" dirty="0">
                          <a:effectLst/>
                          <a:latin typeface="Arial" panose="020B0604020202020204" pitchFamily="34" charset="0"/>
                          <a:cs typeface="Arial" panose="020B0604020202020204" pitchFamily="34" charset="0"/>
                        </a:rPr>
                        <a:t>Maintained GPRC</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a:tc>
                <a:tc>
                  <a:txBody>
                    <a:bodyPr/>
                    <a:lstStyle/>
                    <a:p>
                      <a:pPr algn="l" fontAlgn="b"/>
                      <a:r>
                        <a:rPr kumimoji="1" lang="en-US" sz="1100" b="1" i="0" kern="1200" dirty="0">
                          <a:solidFill>
                            <a:schemeClr val="tx1"/>
                          </a:solidFill>
                          <a:effectLst/>
                          <a:latin typeface="+mn-lt"/>
                          <a:ea typeface="+mn-ea"/>
                          <a:cs typeface="+mn-cs"/>
                        </a:rPr>
                        <a:t>KMA products </a:t>
                      </a:r>
                      <a:r>
                        <a:rPr kumimoji="1" lang="en-US" sz="1100" b="1" i="0" kern="1200" dirty="0" err="1">
                          <a:solidFill>
                            <a:schemeClr val="tx1"/>
                          </a:solidFill>
                          <a:effectLst/>
                          <a:latin typeface="+mn-lt"/>
                          <a:ea typeface="+mn-ea"/>
                          <a:cs typeface="+mn-cs"/>
                        </a:rPr>
                        <a:t>genereate</a:t>
                      </a:r>
                      <a:r>
                        <a:rPr kumimoji="1" lang="en-US" sz="1100" b="1" i="0" kern="1200" dirty="0">
                          <a:solidFill>
                            <a:schemeClr val="tx1"/>
                          </a:solidFill>
                          <a:effectLst/>
                          <a:latin typeface="+mn-lt"/>
                          <a:ea typeface="+mn-ea"/>
                          <a:cs typeface="+mn-cs"/>
                        </a:rPr>
                        <a:t> at </a:t>
                      </a:r>
                      <a:r>
                        <a:rPr kumimoji="1" lang="en-US" sz="1100" b="1" i="0" kern="1200" dirty="0" err="1">
                          <a:solidFill>
                            <a:schemeClr val="tx1"/>
                          </a:solidFill>
                          <a:effectLst/>
                          <a:latin typeface="+mn-lt"/>
                          <a:ea typeface="+mn-ea"/>
                          <a:cs typeface="+mn-cs"/>
                        </a:rPr>
                        <a:t>tht</a:t>
                      </a:r>
                      <a:r>
                        <a:rPr kumimoji="1" lang="en-US" sz="1100" b="1" i="0" kern="1200" dirty="0">
                          <a:solidFill>
                            <a:schemeClr val="tx1"/>
                          </a:solidFill>
                          <a:effectLst/>
                          <a:latin typeface="+mn-lt"/>
                          <a:ea typeface="+mn-ea"/>
                          <a:cs typeface="+mn-cs"/>
                        </a:rPr>
                        <a:t> KMA site and are EUMETSAT </a:t>
                      </a:r>
                      <a:r>
                        <a:rPr kumimoji="1" lang="en-US" sz="1100" b="1" i="0" kern="1200" dirty="0" err="1">
                          <a:solidFill>
                            <a:schemeClr val="tx1"/>
                          </a:solidFill>
                          <a:effectLst/>
                          <a:latin typeface="+mn-lt"/>
                          <a:ea typeface="+mn-ea"/>
                          <a:cs typeface="+mn-cs"/>
                        </a:rPr>
                        <a:t>Thredds</a:t>
                      </a:r>
                      <a:r>
                        <a:rPr kumimoji="1" lang="en-US" sz="1100" b="1" i="0" kern="1200" dirty="0">
                          <a:solidFill>
                            <a:schemeClr val="tx1"/>
                          </a:solidFill>
                          <a:effectLst/>
                          <a:latin typeface="+mn-lt"/>
                          <a:ea typeface="+mn-ea"/>
                          <a:cs typeface="+mn-cs"/>
                        </a:rPr>
                        <a:t> server</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effectLst/>
                          <a:latin typeface="Arial" panose="020B0604020202020204" pitchFamily="34" charset="0"/>
                          <a:cs typeface="Arial" panose="020B0604020202020204" pitchFamily="34" charset="0"/>
                        </a:rPr>
                        <a:t>R.GDWG.202034.6:  KMA to apply for product acceptance in GSICS product catalog</a:t>
                      </a:r>
                    </a:p>
                    <a:p>
                      <a:pPr algn="l" fontAlgn="b"/>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a:tc>
                <a:extLst>
                  <a:ext uri="{0D108BD9-81ED-4DB2-BD59-A6C34878D82A}">
                    <a16:rowId xmlns:a16="http://schemas.microsoft.com/office/drawing/2014/main" val="453095335"/>
                  </a:ext>
                </a:extLst>
              </a:tr>
              <a:tr h="264851">
                <a:tc>
                  <a:txBody>
                    <a:bodyPr/>
                    <a:lstStyle/>
                    <a:p>
                      <a:pPr algn="l" fontAlgn="ctr"/>
                      <a:r>
                        <a:rPr lang="en-US" sz="1200" b="1" u="none" strike="noStrike" dirty="0">
                          <a:effectLst/>
                        </a:rPr>
                        <a:t>   EUMETSAT</a:t>
                      </a:r>
                      <a:endParaRPr lang="en-US" sz="1200" b="1" i="0" u="none" strike="noStrike" dirty="0">
                        <a:solidFill>
                          <a:schemeClr val="tx1"/>
                        </a:solidFill>
                        <a:effectLst/>
                        <a:latin typeface="Arial" panose="020B0604020202020204" pitchFamily="34" charset="0"/>
                      </a:endParaRPr>
                    </a:p>
                  </a:txBody>
                  <a:tcPr marL="9525" marR="9525" marT="9525" anchor="ctr"/>
                </a:tc>
                <a:tc>
                  <a:txBody>
                    <a:bodyPr/>
                    <a:lstStyle/>
                    <a:p>
                      <a:pPr algn="l" fontAlgn="b"/>
                      <a:r>
                        <a:rPr lang="en-US" sz="1100" u="none" strike="noStrike" dirty="0">
                          <a:effectLst/>
                          <a:latin typeface="Arial" panose="020B0604020202020204" pitchFamily="34" charset="0"/>
                          <a:cs typeface="Arial" panose="020B0604020202020204" pitchFamily="34" charset="0"/>
                        </a:rPr>
                        <a:t>Presented progress in Landing Pag</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a:tc>
                <a:tc>
                  <a:txBody>
                    <a:bodyPr/>
                    <a:lstStyle/>
                    <a:p>
                      <a:pPr algn="l" fontAlgn="b"/>
                      <a:r>
                        <a:rPr lang="en-US" sz="1100" u="none" strike="noStrike" dirty="0">
                          <a:effectLst/>
                          <a:latin typeface="Arial" panose="020B0604020202020204" pitchFamily="34" charset="0"/>
                          <a:cs typeface="Arial" panose="020B0604020202020204" pitchFamily="34" charset="0"/>
                        </a:rPr>
                        <a:t>Landing page links of several satellites  can be provided</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effectLst/>
                          <a:latin typeface="Arial" panose="020B0604020202020204" pitchFamily="34" charset="0"/>
                          <a:cs typeface="Arial" panose="020B0604020202020204" pitchFamily="34" charset="0"/>
                        </a:rPr>
                        <a:t>R.GDWG.202034.7:  JPL instruments to be included in the landing pages</a:t>
                      </a:r>
                    </a:p>
                    <a:p>
                      <a:pPr algn="l" fontAlgn="b"/>
                      <a:endParaRPr lang="en-US" sz="1200" b="1" i="0" u="sng" strike="noStrike" dirty="0">
                        <a:solidFill>
                          <a:schemeClr val="tx1"/>
                        </a:solidFill>
                        <a:effectLst/>
                        <a:latin typeface="Arial" panose="020B0604020202020204" pitchFamily="34" charset="0"/>
                        <a:cs typeface="Arial" panose="020B0604020202020204" pitchFamily="34" charset="0"/>
                      </a:endParaRPr>
                    </a:p>
                  </a:txBody>
                  <a:tcPr marL="9525" marR="9525" marT="9525"/>
                </a:tc>
                <a:extLst>
                  <a:ext uri="{0D108BD9-81ED-4DB2-BD59-A6C34878D82A}">
                    <a16:rowId xmlns:a16="http://schemas.microsoft.com/office/drawing/2014/main" val="4246190256"/>
                  </a:ext>
                </a:extLst>
              </a:tr>
              <a:tr h="699595">
                <a:tc>
                  <a:txBody>
                    <a:bodyPr/>
                    <a:lstStyle/>
                    <a:p>
                      <a:pPr algn="l" fontAlgn="ctr"/>
                      <a:r>
                        <a:rPr lang="en-US" sz="1200" b="1" u="none" strike="noStrike" dirty="0">
                          <a:effectLst/>
                        </a:rPr>
                        <a:t>   NOAA</a:t>
                      </a:r>
                      <a:endParaRPr lang="en-US" sz="1200" b="1" i="0" u="none" strike="noStrike" dirty="0">
                        <a:solidFill>
                          <a:schemeClr val="tx1"/>
                        </a:solidFill>
                        <a:effectLst/>
                        <a:latin typeface="Arial" panose="020B0604020202020204" pitchFamily="34" charset="0"/>
                      </a:endParaRPr>
                    </a:p>
                  </a:txBody>
                  <a:tcPr marL="9525" marR="9525" marT="9525" anchor="ctr"/>
                </a:tc>
                <a:tc>
                  <a:txBody>
                    <a:bodyPr/>
                    <a:lstStyle/>
                    <a:p>
                      <a:pPr algn="l" fontAlgn="b"/>
                      <a:r>
                        <a:rPr lang="en-US" sz="1100" u="none" strike="noStrike" dirty="0">
                          <a:effectLst/>
                          <a:latin typeface="Arial" panose="020B0604020202020204" pitchFamily="34" charset="0"/>
                          <a:cs typeface="Arial" panose="020B0604020202020204" pitchFamily="34" charset="0"/>
                        </a:rPr>
                        <a:t>Maintained and Built tools .</a:t>
                      </a:r>
                    </a:p>
                    <a:p>
                      <a:pPr algn="l" fontAlgn="b"/>
                      <a:r>
                        <a:rPr lang="en-US" sz="1100" u="none" strike="noStrike" dirty="0" err="1">
                          <a:effectLst/>
                          <a:latin typeface="Arial" panose="020B0604020202020204" pitchFamily="34" charset="0"/>
                          <a:cs typeface="Arial" panose="020B0604020202020204" pitchFamily="34" charset="0"/>
                        </a:rPr>
                        <a:t>Colab</a:t>
                      </a:r>
                      <a:r>
                        <a:rPr lang="en-US" sz="1100" u="none" strike="noStrike" dirty="0">
                          <a:effectLst/>
                          <a:latin typeface="Arial" panose="020B0604020202020204" pitchFamily="34" charset="0"/>
                          <a:cs typeface="Arial" panose="020B0604020202020204" pitchFamily="34" charset="0"/>
                        </a:rPr>
                        <a:t>, Product Alert system, Product Catalog, Action Tracker, GPPA</a:t>
                      </a:r>
                    </a:p>
                    <a:p>
                      <a:pPr algn="l" fontAlgn="b"/>
                      <a:r>
                        <a:rPr lang="en-US" sz="1100" u="none" strike="noStrike" dirty="0">
                          <a:effectLst/>
                          <a:latin typeface="Arial" panose="020B0604020202020204" pitchFamily="34" charset="0"/>
                          <a:cs typeface="Arial" panose="020B0604020202020204" pitchFamily="34" charset="0"/>
                        </a:rPr>
                        <a:t>Platform for building new combined products</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a:tc>
                <a:tc>
                  <a:txBody>
                    <a:bodyPr/>
                    <a:lstStyle/>
                    <a:p>
                      <a:pPr algn="l" fontAlgn="b"/>
                      <a:r>
                        <a:rPr lang="en-US" sz="1100" u="sng" strike="noStrike" dirty="0">
                          <a:effectLst/>
                          <a:latin typeface="Arial" panose="020B0604020202020204" pitchFamily="34" charset="0"/>
                          <a:cs typeface="Arial" panose="020B0604020202020204" pitchFamily="34" charset="0"/>
                        </a:rPr>
                        <a:t>Tools shared at CEOS website</a:t>
                      </a:r>
                    </a:p>
                    <a:p>
                      <a:pPr algn="l" fontAlgn="b"/>
                      <a:r>
                        <a:rPr lang="en-US" sz="1100" u="sng" strike="noStrike" dirty="0">
                          <a:effectLst/>
                          <a:latin typeface="Arial" panose="020B0604020202020204" pitchFamily="34" charset="0"/>
                          <a:cs typeface="Arial" panose="020B0604020202020204" pitchFamily="34" charset="0"/>
                        </a:rPr>
                        <a:t>Work closely with WMO/OSCAR and deploy OSCAR API</a:t>
                      </a:r>
                      <a:endParaRPr lang="en-US" sz="1100" b="1" i="0" u="sng" strike="noStrike" dirty="0">
                        <a:solidFill>
                          <a:schemeClr val="tx1"/>
                        </a:solidFill>
                        <a:effectLst/>
                        <a:latin typeface="Arial" panose="020B0604020202020204" pitchFamily="34" charset="0"/>
                        <a:cs typeface="Arial" panose="020B0604020202020204" pitchFamily="34" charset="0"/>
                      </a:endParaRPr>
                    </a:p>
                  </a:txBody>
                  <a:tcPr marL="9525" marR="9525" marT="9525"/>
                </a:tc>
                <a:tc>
                  <a:txBody>
                    <a:bodyPr/>
                    <a:lstStyle/>
                    <a:p>
                      <a:pPr algn="l" fontAlgn="b"/>
                      <a:r>
                        <a:rPr lang="en-US" sz="1200" u="none" strike="noStrike" dirty="0">
                          <a:effectLst/>
                          <a:latin typeface="Arial" panose="020B0604020202020204" pitchFamily="34" charset="0"/>
                          <a:cs typeface="Arial" panose="020B0604020202020204" pitchFamily="34" charset="0"/>
                        </a:rPr>
                        <a:t>R.GDWG. 202034.8:  GDWG to work closely with EUMETSAT on new class of GSICS products</a:t>
                      </a:r>
                    </a:p>
                    <a:p>
                      <a:pPr algn="l" fontAlgn="b"/>
                      <a:r>
                        <a:rPr lang="en-US" sz="1200" b="0" i="0" u="none" strike="noStrike" dirty="0">
                          <a:solidFill>
                            <a:schemeClr val="tx1"/>
                          </a:solidFill>
                          <a:effectLst/>
                          <a:latin typeface="Arial" panose="020B0604020202020204" pitchFamily="34" charset="0"/>
                          <a:cs typeface="Arial" panose="020B0604020202020204" pitchFamily="34" charset="0"/>
                        </a:rPr>
                        <a:t>R.GDWG.</a:t>
                      </a:r>
                      <a:r>
                        <a:rPr lang="en-US" sz="1200" b="0" u="none" strike="noStrike" dirty="0">
                          <a:effectLst/>
                          <a:latin typeface="Arial" panose="020B0604020202020204" pitchFamily="34" charset="0"/>
                          <a:cs typeface="Arial" panose="020B0604020202020204" pitchFamily="34" charset="0"/>
                        </a:rPr>
                        <a:t> 2020304.9: NOAA to share action tracker code with members</a:t>
                      </a:r>
                      <a:endParaRPr lang="en-US" sz="1200" b="0" i="0" u="sng" strike="noStrike" dirty="0">
                        <a:solidFill>
                          <a:schemeClr val="tx1"/>
                        </a:solidFill>
                        <a:effectLst/>
                        <a:latin typeface="Arial" panose="020B0604020202020204" pitchFamily="34" charset="0"/>
                        <a:cs typeface="Arial" panose="020B0604020202020204" pitchFamily="34" charset="0"/>
                      </a:endParaRPr>
                    </a:p>
                  </a:txBody>
                  <a:tcPr marL="9525" marR="9525" marT="9525"/>
                </a:tc>
                <a:extLst>
                  <a:ext uri="{0D108BD9-81ED-4DB2-BD59-A6C34878D82A}">
                    <a16:rowId xmlns:a16="http://schemas.microsoft.com/office/drawing/2014/main" val="2461012526"/>
                  </a:ext>
                </a:extLst>
              </a:tr>
            </a:tbl>
          </a:graphicData>
        </a:graphic>
      </p:graphicFrame>
    </p:spTree>
    <p:extLst>
      <p:ext uri="{BB962C8B-B14F-4D97-AF65-F5344CB8AC3E}">
        <p14:creationId xmlns:p14="http://schemas.microsoft.com/office/powerpoint/2010/main" val="295498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D9C2D-B417-BE71-283D-B0A8DA9095C0}"/>
              </a:ext>
            </a:extLst>
          </p:cNvPr>
          <p:cNvSpPr>
            <a:spLocks noGrp="1"/>
          </p:cNvSpPr>
          <p:nvPr>
            <p:ph type="title"/>
          </p:nvPr>
        </p:nvSpPr>
        <p:spPr>
          <a:xfrm>
            <a:off x="881742" y="379186"/>
            <a:ext cx="8543925" cy="603702"/>
          </a:xfrm>
        </p:spPr>
        <p:txBody>
          <a:bodyPr>
            <a:noAutofit/>
          </a:bodyPr>
          <a:lstStyle/>
          <a:p>
            <a:r>
              <a:rPr lang="en-US" sz="2800" b="1" dirty="0">
                <a:latin typeface="Arial" panose="020B0604020202020204" pitchFamily="34" charset="0"/>
                <a:cs typeface="Arial" panose="020B0604020202020204" pitchFamily="34" charset="0"/>
              </a:rPr>
              <a:t>GDWG Plans for the upcoming year Activities</a:t>
            </a:r>
          </a:p>
        </p:txBody>
      </p:sp>
      <p:sp>
        <p:nvSpPr>
          <p:cNvPr id="3" name="Content Placeholder 2">
            <a:extLst>
              <a:ext uri="{FF2B5EF4-FFF2-40B4-BE49-F238E27FC236}">
                <a16:creationId xmlns:a16="http://schemas.microsoft.com/office/drawing/2014/main" id="{4D85B126-B9F9-0729-CE3D-90D52FAE8C77}"/>
              </a:ext>
            </a:extLst>
          </p:cNvPr>
          <p:cNvSpPr>
            <a:spLocks noGrp="1"/>
          </p:cNvSpPr>
          <p:nvPr>
            <p:ph idx="1"/>
          </p:nvPr>
        </p:nvSpPr>
        <p:spPr>
          <a:xfrm>
            <a:off x="681037" y="1466396"/>
            <a:ext cx="8543925" cy="3922033"/>
          </a:xfrm>
        </p:spPr>
        <p:txBody>
          <a:bodyPr/>
          <a:lstStyle/>
          <a:p>
            <a:r>
              <a:rPr lang="en-US" dirty="0"/>
              <a:t>GDWG to present a Work Plan at EP </a:t>
            </a:r>
          </a:p>
          <a:p>
            <a:r>
              <a:rPr lang="en-US" dirty="0"/>
              <a:t>GSICS Data working group would continue to support  the Research Working Group.</a:t>
            </a:r>
          </a:p>
          <a:p>
            <a:r>
              <a:rPr lang="en-US" dirty="0"/>
              <a:t>Data Working Group aims to build more web based tools and engage the CAL/VAL communities with using GSICS Algorithms and Data sets.</a:t>
            </a:r>
          </a:p>
          <a:p>
            <a:r>
              <a:rPr lang="en-US" dirty="0"/>
              <a:t>GDWG to support the new class of products planned by GRWG</a:t>
            </a:r>
          </a:p>
          <a:p>
            <a:endParaRPr lang="en-US" dirty="0"/>
          </a:p>
        </p:txBody>
      </p:sp>
    </p:spTree>
    <p:extLst>
      <p:ext uri="{BB962C8B-B14F-4D97-AF65-F5344CB8AC3E}">
        <p14:creationId xmlns:p14="http://schemas.microsoft.com/office/powerpoint/2010/main" val="485498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8FD3-0F84-4AD0-9513-AF6435172BE9}"/>
              </a:ext>
            </a:extLst>
          </p:cNvPr>
          <p:cNvSpPr>
            <a:spLocks noGrp="1"/>
          </p:cNvSpPr>
          <p:nvPr>
            <p:ph type="title"/>
          </p:nvPr>
        </p:nvSpPr>
        <p:spPr/>
        <p:txBody>
          <a:bodyPr/>
          <a:lstStyle/>
          <a:p>
            <a:r>
              <a:rPr lang="en-US" dirty="0"/>
              <a:t>Summary of links to GSICS tools</a:t>
            </a:r>
          </a:p>
        </p:txBody>
      </p:sp>
      <p:sp>
        <p:nvSpPr>
          <p:cNvPr id="4" name="Rectangle 2">
            <a:extLst>
              <a:ext uri="{FF2B5EF4-FFF2-40B4-BE49-F238E27FC236}">
                <a16:creationId xmlns:a16="http://schemas.microsoft.com/office/drawing/2014/main" id="{AB7B38BB-7E02-46C9-9AD6-25A3C6B3DD30}"/>
              </a:ext>
            </a:extLst>
          </p:cNvPr>
          <p:cNvSpPr>
            <a:spLocks noChangeArrowheads="1"/>
          </p:cNvSpPr>
          <p:nvPr/>
        </p:nvSpPr>
        <p:spPr bwMode="auto">
          <a:xfrm>
            <a:off x="348951" y="1720840"/>
            <a:ext cx="9208098" cy="34163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n-US" altLang="en-US" sz="1800" b="0" i="0" u="none" strike="noStrike" cap="none" normalizeH="0" baseline="0" dirty="0">
                <a:ln>
                  <a:noFill/>
                </a:ln>
                <a:solidFill>
                  <a:srgbClr val="222222"/>
                </a:solidFill>
                <a:effectLst/>
                <a:latin typeface="Arial"/>
                <a:cs typeface="Arial"/>
              </a:rPr>
              <a:t>Bash script to download GSICS Data </a:t>
            </a:r>
            <a:r>
              <a:rPr kumimoji="0" lang="en-US" altLang="en-US" sz="1800" b="0" i="0" u="none" strike="noStrike" cap="none" normalizeH="0" baseline="0" dirty="0">
                <a:ln>
                  <a:noFill/>
                </a:ln>
                <a:solidFill>
                  <a:srgbClr val="222222"/>
                </a:solidFill>
                <a:effectLst/>
                <a:latin typeface="Arial"/>
                <a:cs typeface="Arial"/>
                <a:hlinkClick r:id="rId2"/>
              </a:rPr>
              <a:t>http://gsics.atmos.umd.edu/bin/view/Development/DownloadGSICSProducts</a:t>
            </a:r>
            <a:endParaRPr lang="en-US" altLang="en-US" sz="1800" b="0" i="0" u="none" strike="noStrike" cap="none" normalizeH="0" baseline="0" dirty="0">
              <a:ln>
                <a:noFill/>
              </a:ln>
              <a:solidFill>
                <a:srgbClr val="222222"/>
              </a:solidFill>
              <a:effectLst/>
              <a:latin typeface="Arial"/>
              <a:cs typeface="Arial"/>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lang="en-US" altLang="en-US" sz="1800" b="0" dirty="0">
                <a:solidFill>
                  <a:srgbClr val="222222"/>
                </a:solidFill>
                <a:cs typeface="Arial" panose="020B0604020202020204" pitchFamily="34" charset="0"/>
              </a:rPr>
              <a:t>Series of notebooks to read, view and process GSICS Data and Deliverables from the browser in a collaborative ecosystem</a:t>
            </a:r>
            <a:endParaRPr lang="en-US" altLang="en-US" sz="1800" b="0" i="0" u="none" strike="noStrike" cap="none" normalizeH="0" baseline="0">
              <a:ln>
                <a:noFill/>
              </a:ln>
              <a:solidFill>
                <a:srgbClr val="222222"/>
              </a:solidFill>
              <a:effectLst/>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kumimoji="0" lang="en-US" altLang="en-US" sz="1800" b="0" i="0" u="none" strike="noStrike" cap="none" normalizeH="0" baseline="0" dirty="0">
                <a:ln>
                  <a:noFill/>
                </a:ln>
                <a:solidFill>
                  <a:srgbClr val="222222"/>
                </a:solidFill>
                <a:effectLst/>
                <a:latin typeface="Arial"/>
                <a:cs typeface="Arial"/>
              </a:rPr>
              <a:t>DCC Product  </a:t>
            </a:r>
            <a:r>
              <a:rPr kumimoji="0" lang="en-US" altLang="en-US" sz="1800" b="0" i="0" u="none" strike="noStrike" cap="none" normalizeH="0" baseline="0" dirty="0">
                <a:ln>
                  <a:noFill/>
                </a:ln>
                <a:solidFill>
                  <a:srgbClr val="1155CC"/>
                </a:solidFill>
                <a:effectLst/>
                <a:latin typeface="Arial"/>
                <a:cs typeface="Arial"/>
                <a:hlinkClick r:id="rId3"/>
              </a:rPr>
              <a:t>notebook</a:t>
            </a:r>
            <a:endParaRPr lang="en-US" altLang="en-US" sz="1800" b="0">
              <a:latin typeface="Arial"/>
              <a:cs typeface="Arial"/>
            </a:endParaRPr>
          </a:p>
          <a:p>
            <a:pPr marL="1200150" lvl="2" indent="-285750">
              <a:buFont typeface="Arial" panose="020B0604020202020204" pitchFamily="34" charset="0"/>
              <a:buChar char="•"/>
            </a:pPr>
            <a:r>
              <a:rPr kumimoji="0" lang="en-US" altLang="en-US" sz="1800" b="0" i="0" u="none" strike="noStrike" cap="none" normalizeH="0" baseline="0" dirty="0">
                <a:ln>
                  <a:noFill/>
                </a:ln>
                <a:solidFill>
                  <a:srgbClr val="222222"/>
                </a:solidFill>
                <a:effectLst/>
                <a:latin typeface="Arial"/>
                <a:cs typeface="Arial"/>
              </a:rPr>
              <a:t>This notebook reads DCC products and plots and lists them</a:t>
            </a:r>
            <a:endParaRPr lang="en-US" altLang="en-US" sz="1800" b="0" i="0" u="none" strike="noStrike" cap="none" normalizeH="0" baseline="0">
              <a:ln>
                <a:noFill/>
              </a:ln>
              <a:effectLst/>
              <a:latin typeface="Arial"/>
              <a:cs typeface="Arial"/>
            </a:endParaRPr>
          </a:p>
          <a:p>
            <a:pPr marL="742950" lvl="1" indent="-285750">
              <a:buFont typeface="Arial" panose="020B0604020202020204" pitchFamily="34" charset="0"/>
              <a:buChar char="•"/>
            </a:pPr>
            <a:r>
              <a:rPr kumimoji="0" lang="en-US" altLang="en-US" sz="1800" b="0" i="0" u="none" strike="noStrike" cap="none" normalizeH="0" baseline="0" dirty="0">
                <a:ln>
                  <a:noFill/>
                </a:ln>
                <a:solidFill>
                  <a:srgbClr val="222222"/>
                </a:solidFill>
                <a:effectLst/>
                <a:latin typeface="Arial"/>
                <a:cs typeface="Arial"/>
              </a:rPr>
              <a:t>GIRO SRF </a:t>
            </a:r>
            <a:r>
              <a:rPr lang="en-US" altLang="en-US" sz="1800" b="0" dirty="0">
                <a:solidFill>
                  <a:srgbClr val="222222"/>
                </a:solidFill>
                <a:latin typeface="Arial"/>
                <a:cs typeface="Arial"/>
              </a:rPr>
              <a:t>  </a:t>
            </a:r>
            <a:r>
              <a:rPr lang="en-US" altLang="en-US" sz="1800" b="0" dirty="0">
                <a:solidFill>
                  <a:srgbClr val="1155CC"/>
                </a:solidFill>
                <a:latin typeface="Arial"/>
                <a:cs typeface="Arial"/>
              </a:rPr>
              <a:t> </a:t>
            </a:r>
            <a:r>
              <a:rPr kumimoji="0" lang="en-US" altLang="en-US" sz="1800" b="0" i="0" u="none" strike="noStrike" cap="none" normalizeH="0" baseline="0" dirty="0">
                <a:ln>
                  <a:noFill/>
                </a:ln>
                <a:solidFill>
                  <a:srgbClr val="1155CC"/>
                </a:solidFill>
                <a:effectLst/>
                <a:latin typeface="Arial"/>
                <a:cs typeface="Arial"/>
                <a:hlinkClick r:id="rId4"/>
              </a:rPr>
              <a:t>notebook</a:t>
            </a:r>
            <a:r>
              <a:rPr lang="en-US" altLang="en-US" sz="1800" b="0" dirty="0">
                <a:solidFill>
                  <a:srgbClr val="1155CC"/>
                </a:solidFill>
                <a:latin typeface="Arial"/>
                <a:cs typeface="Arial"/>
              </a:rPr>
              <a:t>      </a:t>
            </a:r>
            <a:endParaRPr lang="en-US" altLang="en-US"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kumimoji="0" lang="en-US" altLang="en-US" sz="1800" b="0" i="0" u="none" strike="noStrike" cap="none" normalizeH="0" baseline="0" dirty="0">
                <a:ln>
                  <a:noFill/>
                </a:ln>
                <a:effectLst/>
                <a:latin typeface="Arial"/>
                <a:cs typeface="Arial"/>
              </a:rPr>
              <a:t>GSICS Product RAC </a:t>
            </a:r>
            <a:r>
              <a:rPr kumimoji="0" lang="en-US" altLang="en-US" sz="1800" b="0" i="0" u="none" strike="noStrike" cap="none" normalizeH="0" baseline="0" dirty="0">
                <a:ln>
                  <a:noFill/>
                </a:ln>
                <a:effectLst/>
                <a:latin typeface="Arial"/>
                <a:cs typeface="Arial"/>
                <a:hlinkClick r:id="rId5"/>
              </a:rPr>
              <a:t>notebook</a:t>
            </a:r>
            <a:r>
              <a:rPr kumimoji="0" lang="en-US" altLang="en-US" sz="1800" b="0" i="0" u="none" strike="noStrike" cap="none" normalizeH="0" baseline="0" dirty="0">
                <a:ln>
                  <a:noFill/>
                </a:ln>
                <a:effectLst/>
                <a:latin typeface="Arial"/>
                <a:cs typeface="Arial"/>
              </a:rPr>
              <a:t> and NRT </a:t>
            </a:r>
            <a:r>
              <a:rPr kumimoji="0" lang="en-US" altLang="en-US" sz="1800" b="0" i="0" u="none" strike="noStrike" cap="none" normalizeH="0" baseline="0" dirty="0">
                <a:ln>
                  <a:noFill/>
                </a:ln>
                <a:effectLst/>
                <a:latin typeface="Arial"/>
                <a:cs typeface="Arial"/>
                <a:hlinkClick r:id="rId6"/>
              </a:rPr>
              <a:t>notebook</a:t>
            </a:r>
            <a:endParaRPr lang="en-US" altLang="en-US" sz="1800" b="0" i="0" u="none" strike="noStrike" cap="none" normalizeH="0" baseline="0" dirty="0">
              <a:ln>
                <a:noFill/>
              </a:ln>
              <a:effectLst/>
              <a:latin typeface="Arial"/>
              <a:cs typeface="Arial"/>
            </a:endParaRPr>
          </a:p>
          <a:p>
            <a:r>
              <a:rPr lang="en-US" altLang="en-US" sz="1800" b="0" dirty="0">
                <a:latin typeface="Arial"/>
                <a:cs typeface="Arial"/>
              </a:rPr>
              <a:t>3. Plotting Tool   </a:t>
            </a:r>
            <a:r>
              <a:rPr lang="en-US" sz="1800" b="0" dirty="0">
                <a:latin typeface="Arial"/>
                <a:cs typeface="Arial"/>
                <a:hlinkClick r:id="rId7"/>
              </a:rPr>
              <a:t>http://gsics.tools.eumetsat.int/plotter</a:t>
            </a:r>
            <a:endParaRPr lang="en-US" altLang="en-US" sz="1800" b="0">
              <a:cs typeface="Arial" panose="020B0604020202020204" pitchFamily="34" charset="0"/>
            </a:endParaRPr>
          </a:p>
          <a:p>
            <a:r>
              <a:rPr lang="en-US" altLang="en-US" sz="1800" b="0" dirty="0">
                <a:latin typeface="Arial"/>
                <a:cs typeface="Arial"/>
              </a:rPr>
              <a:t>4. GSICS Product  Catalog: </a:t>
            </a:r>
            <a:r>
              <a:rPr lang="en-US" altLang="en-US" sz="1800" b="0" dirty="0">
                <a:latin typeface="Arial"/>
                <a:cs typeface="Arial"/>
                <a:hlinkClick r:id="rId8"/>
              </a:rPr>
              <a:t>https://www.star.nesdis.noaa.gov/smcd/GCC/ProductCatalog.php</a:t>
            </a:r>
            <a:endParaRPr lang="en-US" altLang="en-US" sz="1800" b="0">
              <a:latin typeface="Arial"/>
              <a:cs typeface="Arial"/>
            </a:endParaRPr>
          </a:p>
          <a:p>
            <a:r>
              <a:rPr lang="en-US" altLang="en-US" sz="1800" b="0" dirty="0">
                <a:solidFill>
                  <a:srgbClr val="000000"/>
                </a:solidFill>
                <a:latin typeface="Arial"/>
                <a:cs typeface="Arial"/>
              </a:rPr>
              <a:t>5. GSICS Product Status registration: Register </a:t>
            </a:r>
            <a:r>
              <a:rPr lang="en-US" altLang="en-US" sz="1800" b="0" dirty="0">
                <a:solidFill>
                  <a:srgbClr val="000000"/>
                </a:solidFill>
                <a:latin typeface="Arial"/>
                <a:cs typeface="Arial"/>
                <a:hlinkClick r:id="rId9"/>
              </a:rPr>
              <a:t>here</a:t>
            </a:r>
            <a:endParaRPr lang="en-US" sz="1800" b="0">
              <a:solidFill>
                <a:srgbClr val="000000"/>
              </a:solidFill>
              <a:cs typeface="Arial" panose="020B0604020202020204" pitchFamily="34" charset="0"/>
            </a:endParaRPr>
          </a:p>
        </p:txBody>
      </p:sp>
      <p:sp>
        <p:nvSpPr>
          <p:cNvPr id="3" name="TextBox 2">
            <a:extLst>
              <a:ext uri="{FF2B5EF4-FFF2-40B4-BE49-F238E27FC236}">
                <a16:creationId xmlns:a16="http://schemas.microsoft.com/office/drawing/2014/main" id="{F2D18663-805F-7BD0-A898-2870FE2A09E6}"/>
              </a:ext>
            </a:extLst>
          </p:cNvPr>
          <p:cNvSpPr txBox="1"/>
          <p:nvPr/>
        </p:nvSpPr>
        <p:spPr>
          <a:xfrm>
            <a:off x="2177143" y="5649686"/>
            <a:ext cx="5824030" cy="338554"/>
          </a:xfrm>
          <a:prstGeom prst="rect">
            <a:avLst/>
          </a:prstGeom>
          <a:noFill/>
        </p:spPr>
        <p:txBody>
          <a:bodyPr wrap="none" rtlCol="0">
            <a:spAutoFit/>
          </a:bodyPr>
          <a:lstStyle/>
          <a:p>
            <a:r>
              <a:rPr lang="en-US" sz="1600" dirty="0">
                <a:solidFill>
                  <a:schemeClr val="tx1"/>
                </a:solidFill>
              </a:rPr>
              <a:t>Members are welcome to use the tools build by GSICS </a:t>
            </a:r>
          </a:p>
        </p:txBody>
      </p:sp>
    </p:spTree>
    <p:extLst>
      <p:ext uri="{BB962C8B-B14F-4D97-AF65-F5344CB8AC3E}">
        <p14:creationId xmlns:p14="http://schemas.microsoft.com/office/powerpoint/2010/main" val="968107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DF8A1-F238-DAF2-53DE-1D81F17F61AA}"/>
              </a:ext>
            </a:extLst>
          </p:cNvPr>
          <p:cNvSpPr>
            <a:spLocks noGrp="1"/>
          </p:cNvSpPr>
          <p:nvPr>
            <p:ph type="title"/>
          </p:nvPr>
        </p:nvSpPr>
        <p:spPr>
          <a:xfrm>
            <a:off x="3881438" y="2378984"/>
            <a:ext cx="3205162" cy="1325563"/>
          </a:xfrm>
        </p:spPr>
        <p:txBody>
          <a:bodyPr/>
          <a:lstStyle/>
          <a:p>
            <a:r>
              <a:rPr lang="en-US" dirty="0"/>
              <a:t>THANK YOU</a:t>
            </a:r>
          </a:p>
        </p:txBody>
      </p:sp>
    </p:spTree>
    <p:extLst>
      <p:ext uri="{BB962C8B-B14F-4D97-AF65-F5344CB8AC3E}">
        <p14:creationId xmlns:p14="http://schemas.microsoft.com/office/powerpoint/2010/main" val="880411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5876-8B81-164B-9DB8-FEDE698AF44F}"/>
              </a:ext>
            </a:extLst>
          </p:cNvPr>
          <p:cNvSpPr>
            <a:spLocks noGrp="1"/>
          </p:cNvSpPr>
          <p:nvPr>
            <p:ph type="title"/>
          </p:nvPr>
        </p:nvSpPr>
        <p:spPr>
          <a:xfrm>
            <a:off x="2933700" y="743252"/>
            <a:ext cx="4819650" cy="542321"/>
          </a:xfrm>
        </p:spPr>
        <p:txBody>
          <a:bodyPr>
            <a:normAutofit fontScale="90000"/>
          </a:bodyPr>
          <a:lstStyle/>
          <a:p>
            <a:pPr>
              <a:defRPr/>
            </a:pPr>
            <a:r>
              <a:rPr lang="en-GB" sz="2925" b="1" dirty="0">
                <a:solidFill>
                  <a:srgbClr val="4F81BD">
                    <a:lumMod val="75000"/>
                  </a:srgbClr>
                </a:solidFill>
                <a:latin typeface="Calibri"/>
              </a:rPr>
              <a:t>GDWG ESA Activities</a:t>
            </a:r>
            <a:br>
              <a:rPr lang="en-GB" sz="3900" b="1" dirty="0">
                <a:solidFill>
                  <a:srgbClr val="4F81BD">
                    <a:lumMod val="75000"/>
                  </a:srgbClr>
                </a:solidFill>
                <a:latin typeface="Calibri"/>
              </a:rPr>
            </a:br>
            <a:endParaRPr lang="en-GB" sz="1950" dirty="0"/>
          </a:p>
        </p:txBody>
      </p:sp>
      <p:sp>
        <p:nvSpPr>
          <p:cNvPr id="4" name="Slide Number Placeholder 3">
            <a:extLst>
              <a:ext uri="{FF2B5EF4-FFF2-40B4-BE49-F238E27FC236}">
                <a16:creationId xmlns:a16="http://schemas.microsoft.com/office/drawing/2014/main" id="{F54E768B-4DD7-5842-8075-91FE4CA91851}"/>
              </a:ext>
            </a:extLst>
          </p:cNvPr>
          <p:cNvSpPr>
            <a:spLocks noGrp="1"/>
          </p:cNvSpPr>
          <p:nvPr>
            <p:ph type="sldNum" sz="quarter" idx="10"/>
          </p:nvPr>
        </p:nvSpPr>
        <p:spPr/>
        <p:txBody>
          <a:bodyPr/>
          <a:lstStyle/>
          <a:p>
            <a:pPr>
              <a:defRPr/>
            </a:pPr>
            <a:fld id="{DA28AC38-E0E8-49D7-B2FE-71FD7C42C09E}" type="slidenum">
              <a:rPr lang="en-US" smtClean="0"/>
              <a:pPr>
                <a:defRPr/>
              </a:pPr>
              <a:t>15</a:t>
            </a:fld>
            <a:endParaRPr lang="en-US"/>
          </a:p>
        </p:txBody>
      </p:sp>
      <p:sp>
        <p:nvSpPr>
          <p:cNvPr id="3" name="Content Placeholder 2">
            <a:extLst>
              <a:ext uri="{FF2B5EF4-FFF2-40B4-BE49-F238E27FC236}">
                <a16:creationId xmlns:a16="http://schemas.microsoft.com/office/drawing/2014/main" id="{C2201673-1786-C941-A3FA-B2435701A655}"/>
              </a:ext>
            </a:extLst>
          </p:cNvPr>
          <p:cNvSpPr>
            <a:spLocks noGrp="1"/>
          </p:cNvSpPr>
          <p:nvPr>
            <p:ph idx="1"/>
          </p:nvPr>
        </p:nvSpPr>
        <p:spPr>
          <a:xfrm>
            <a:off x="222573" y="1392822"/>
            <a:ext cx="5890307" cy="2400658"/>
          </a:xfrm>
          <a:solidFill>
            <a:schemeClr val="bg1"/>
          </a:solidFill>
        </p:spPr>
        <p:txBody>
          <a:bodyPr>
            <a:normAutofit lnSpcReduction="10000"/>
          </a:bodyPr>
          <a:lstStyle/>
          <a:p>
            <a:pPr marL="278606" lvl="1" indent="-278606">
              <a:defRPr/>
            </a:pPr>
            <a:r>
              <a:rPr lang="en-GB" sz="1950" dirty="0">
                <a:solidFill>
                  <a:sysClr val="windowText" lastClr="000000"/>
                </a:solidFill>
                <a:latin typeface="Calibri"/>
              </a:rPr>
              <a:t>Status and updates on </a:t>
            </a:r>
          </a:p>
          <a:p>
            <a:pPr marL="603647" lvl="2" indent="-278606">
              <a:buFont typeface="Wingdings" pitchFamily="2" charset="2"/>
              <a:buChar char="ü"/>
              <a:defRPr/>
            </a:pPr>
            <a:r>
              <a:rPr lang="en-GB" kern="1200" dirty="0">
                <a:solidFill>
                  <a:sysClr val="windowText" lastClr="000000"/>
                </a:solidFill>
                <a:latin typeface="Calibri"/>
              </a:rPr>
              <a:t>CEOS Cal/Val Portal (</a:t>
            </a:r>
            <a:r>
              <a:rPr lang="en-GB" kern="1200" dirty="0">
                <a:solidFill>
                  <a:sysClr val="windowText" lastClr="000000"/>
                </a:solidFill>
                <a:latin typeface="Calibri"/>
                <a:hlinkClick r:id="rId3"/>
              </a:rPr>
              <a:t>https://calvalportal.ceos.org/</a:t>
            </a:r>
            <a:r>
              <a:rPr lang="en-GB" kern="1200" dirty="0">
                <a:solidFill>
                  <a:sysClr val="windowText" lastClr="000000"/>
                </a:solidFill>
                <a:latin typeface="Calibri"/>
              </a:rPr>
              <a:t>)</a:t>
            </a:r>
          </a:p>
          <a:p>
            <a:pPr marL="603647" lvl="2" indent="-278606">
              <a:buFont typeface="Wingdings" pitchFamily="2" charset="2"/>
              <a:buChar char="ü"/>
              <a:defRPr/>
            </a:pPr>
            <a:r>
              <a:rPr lang="en-GB" kern="1200" dirty="0">
                <a:solidFill>
                  <a:sysClr val="windowText" lastClr="000000"/>
                </a:solidFill>
                <a:latin typeface="Calibri"/>
              </a:rPr>
              <a:t>EVDC the ESA Atmospheric Validation Data </a:t>
            </a:r>
            <a:r>
              <a:rPr lang="en-GB" kern="1200" dirty="0" err="1">
                <a:solidFill>
                  <a:sysClr val="windowText" lastClr="000000"/>
                </a:solidFill>
                <a:latin typeface="Calibri"/>
              </a:rPr>
              <a:t>Center</a:t>
            </a:r>
            <a:r>
              <a:rPr lang="en-GB" kern="1200" dirty="0">
                <a:solidFill>
                  <a:sysClr val="windowText" lastClr="000000"/>
                </a:solidFill>
                <a:latin typeface="Calibri"/>
              </a:rPr>
              <a:t> (</a:t>
            </a:r>
            <a:r>
              <a:rPr lang="en-GB" kern="1200" dirty="0">
                <a:solidFill>
                  <a:sysClr val="windowText" lastClr="000000"/>
                </a:solidFill>
                <a:latin typeface="Calibri"/>
                <a:hlinkClick r:id="rId4"/>
              </a:rPr>
              <a:t>https://evdc.esa.int</a:t>
            </a:r>
            <a:r>
              <a:rPr lang="en-GB" kern="1200" dirty="0">
                <a:solidFill>
                  <a:sysClr val="windowText" lastClr="000000"/>
                </a:solidFill>
                <a:latin typeface="Calibri"/>
              </a:rPr>
              <a:t>)</a:t>
            </a:r>
          </a:p>
          <a:p>
            <a:pPr marL="603647" lvl="2" indent="-278606">
              <a:buFont typeface="Wingdings" pitchFamily="2" charset="2"/>
              <a:buChar char="ü"/>
              <a:defRPr/>
            </a:pPr>
            <a:r>
              <a:rPr lang="en-US" kern="1200" dirty="0">
                <a:solidFill>
                  <a:sysClr val="windowText" lastClr="000000"/>
                </a:solidFill>
                <a:latin typeface="Calibri"/>
              </a:rPr>
              <a:t>Pi-MEP Salinity (</a:t>
            </a:r>
            <a:r>
              <a:rPr lang="en-US" kern="1200" dirty="0">
                <a:solidFill>
                  <a:sysClr val="windowText" lastClr="000000"/>
                </a:solidFill>
                <a:latin typeface="Calibri"/>
                <a:hlinkClick r:id="rId5"/>
              </a:rPr>
              <a:t>https://www.salinity-pimep.org/</a:t>
            </a:r>
            <a:r>
              <a:rPr lang="en-US" kern="1200" dirty="0">
                <a:solidFill>
                  <a:sysClr val="windowText" lastClr="000000"/>
                </a:solidFill>
                <a:latin typeface="Calibri"/>
              </a:rPr>
              <a:t>)– an ESA-NASA Platform for sustained satellite surface salinity validation.</a:t>
            </a:r>
            <a:endParaRPr lang="en-GB" sz="1950" dirty="0">
              <a:solidFill>
                <a:sysClr val="windowText" lastClr="000000"/>
              </a:solidFill>
              <a:latin typeface="Calibri"/>
            </a:endParaRPr>
          </a:p>
          <a:p>
            <a:pPr marL="0" indent="0">
              <a:buNone/>
            </a:pPr>
            <a:endParaRPr lang="en-GB" dirty="0"/>
          </a:p>
        </p:txBody>
      </p:sp>
      <p:pic>
        <p:nvPicPr>
          <p:cNvPr id="5" name="Picture 4">
            <a:extLst>
              <a:ext uri="{FF2B5EF4-FFF2-40B4-BE49-F238E27FC236}">
                <a16:creationId xmlns:a16="http://schemas.microsoft.com/office/drawing/2014/main" id="{C5EB97D9-D633-3042-8965-ECA49BDD99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602" r="12565"/>
          <a:stretch/>
        </p:blipFill>
        <p:spPr>
          <a:xfrm>
            <a:off x="6595441" y="1322779"/>
            <a:ext cx="2667724" cy="2540744"/>
          </a:xfrm>
          <a:prstGeom prst="rect">
            <a:avLst/>
          </a:prstGeom>
          <a:solidFill>
            <a:schemeClr val="bg1">
              <a:alpha val="41000"/>
            </a:schemeClr>
          </a:solidFill>
          <a:effectLst>
            <a:outerShdw blurRad="228600" dist="50800" dir="9480000" sx="103000" sy="103000" algn="ctr" rotWithShape="0">
              <a:srgbClr val="000000">
                <a:alpha val="70000"/>
              </a:srgbClr>
            </a:outerShdw>
          </a:effectLst>
        </p:spPr>
      </p:pic>
      <p:sp>
        <p:nvSpPr>
          <p:cNvPr id="6" name="TextBox 5">
            <a:extLst>
              <a:ext uri="{FF2B5EF4-FFF2-40B4-BE49-F238E27FC236}">
                <a16:creationId xmlns:a16="http://schemas.microsoft.com/office/drawing/2014/main" id="{1ECB3CF1-64A7-A649-AE76-D2832ED5BC1A}"/>
              </a:ext>
            </a:extLst>
          </p:cNvPr>
          <p:cNvSpPr txBox="1"/>
          <p:nvPr/>
        </p:nvSpPr>
        <p:spPr>
          <a:xfrm>
            <a:off x="222572" y="3773116"/>
            <a:ext cx="9341733" cy="1705210"/>
          </a:xfrm>
          <a:prstGeom prst="rect">
            <a:avLst/>
          </a:prstGeom>
          <a:noFill/>
        </p:spPr>
        <p:txBody>
          <a:bodyPr wrap="square" rtlCol="0">
            <a:spAutoFit/>
          </a:bodyPr>
          <a:lstStyle/>
          <a:p>
            <a:pPr fontAlgn="auto">
              <a:spcAft>
                <a:spcPts val="0"/>
              </a:spcAft>
              <a:buFont typeface="Arial" panose="020B0604020202020204" pitchFamily="34" charset="0"/>
              <a:buChar char="•"/>
              <a:defRPr/>
            </a:pPr>
            <a:r>
              <a:rPr lang="en-GB" sz="1950" dirty="0">
                <a:solidFill>
                  <a:sysClr val="windowText" lastClr="000000"/>
                </a:solidFill>
                <a:latin typeface="Calibri"/>
              </a:rPr>
              <a:t>    ESA Calibration landing page</a:t>
            </a:r>
          </a:p>
          <a:p>
            <a:pPr marL="325041" lvl="1" fontAlgn="auto">
              <a:spcAft>
                <a:spcPts val="0"/>
              </a:spcAft>
              <a:defRPr/>
            </a:pPr>
            <a:r>
              <a:rPr lang="en-GB" sz="1950" dirty="0">
                <a:solidFill>
                  <a:sysClr val="windowText" lastClr="000000"/>
                </a:solidFill>
                <a:latin typeface="Calibri"/>
              </a:rPr>
              <a:t>The update ESA Calibration Landing Page is:</a:t>
            </a:r>
          </a:p>
          <a:p>
            <a:pPr marL="325041" lvl="1" fontAlgn="auto">
              <a:spcAft>
                <a:spcPts val="0"/>
              </a:spcAft>
              <a:defRPr/>
            </a:pPr>
            <a:r>
              <a:rPr lang="en-GB" sz="1950" dirty="0">
                <a:solidFill>
                  <a:sysClr val="windowText" lastClr="000000"/>
                </a:solidFill>
                <a:latin typeface="Calibri"/>
                <a:hlinkClick r:id="rId7"/>
              </a:rPr>
              <a:t>https://earth.esa.int/eogateway/activities/esa-satellites-and-instruments-calibration-landing-page</a:t>
            </a:r>
            <a:endParaRPr lang="en-GB" sz="1950" dirty="0">
              <a:solidFill>
                <a:sysClr val="windowText" lastClr="000000"/>
              </a:solidFill>
              <a:latin typeface="Calibri"/>
            </a:endParaRPr>
          </a:p>
          <a:p>
            <a:pPr algn="ctr" fontAlgn="auto">
              <a:spcAft>
                <a:spcPts val="0"/>
              </a:spcAft>
              <a:defRPr/>
            </a:pPr>
            <a:endParaRPr lang="en-GB" sz="1950" dirty="0">
              <a:solidFill>
                <a:sysClr val="windowText" lastClr="000000"/>
              </a:solidFill>
              <a:latin typeface="Calibri"/>
            </a:endParaRPr>
          </a:p>
          <a:p>
            <a:endParaRPr lang="en-GB" sz="731" dirty="0"/>
          </a:p>
        </p:txBody>
      </p:sp>
    </p:spTree>
    <p:extLst>
      <p:ext uri="{BB962C8B-B14F-4D97-AF65-F5344CB8AC3E}">
        <p14:creationId xmlns:p14="http://schemas.microsoft.com/office/powerpoint/2010/main" val="1051356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CB9F47-7BAE-BB0F-BEC5-4F294563BF84}"/>
              </a:ext>
            </a:extLst>
          </p:cNvPr>
          <p:cNvSpPr>
            <a:spLocks noGrp="1"/>
          </p:cNvSpPr>
          <p:nvPr>
            <p:ph type="sldNum" sz="quarter" idx="10"/>
          </p:nvPr>
        </p:nvSpPr>
        <p:spPr/>
        <p:txBody>
          <a:bodyPr/>
          <a:lstStyle/>
          <a:p>
            <a:pPr>
              <a:defRPr/>
            </a:pPr>
            <a:fld id="{DA28AC38-E0E8-49D7-B2FE-71FD7C42C09E}" type="slidenum">
              <a:rPr lang="en-US" smtClean="0"/>
              <a:pPr>
                <a:defRPr/>
              </a:pPr>
              <a:t>16</a:t>
            </a:fld>
            <a:endParaRPr lang="en-US"/>
          </a:p>
        </p:txBody>
      </p:sp>
      <p:sp>
        <p:nvSpPr>
          <p:cNvPr id="7" name="Google Shape;80;p9">
            <a:extLst>
              <a:ext uri="{FF2B5EF4-FFF2-40B4-BE49-F238E27FC236}">
                <a16:creationId xmlns:a16="http://schemas.microsoft.com/office/drawing/2014/main" id="{F27C0A18-A940-77E0-9820-DF940106AC48}"/>
              </a:ext>
            </a:extLst>
          </p:cNvPr>
          <p:cNvSpPr txBox="1">
            <a:spLocks/>
          </p:cNvSpPr>
          <p:nvPr/>
        </p:nvSpPr>
        <p:spPr>
          <a:xfrm>
            <a:off x="2156014" y="144970"/>
            <a:ext cx="5019796" cy="779100"/>
          </a:xfrm>
          <a:prstGeom prst="rect">
            <a:avLst/>
          </a:prstGeom>
        </p:spPr>
        <p:txBody>
          <a:bodyPr spcFirstLastPara="1" vert="horz" wrap="square" lIns="91425" tIns="45700" rIns="91425" bIns="45700" rtlCol="0" anchor="t" anchorCtr="0">
            <a:noAutofit/>
          </a:bodyPr>
          <a:lstStyle>
            <a:lvl1pPr algn="ctr" defTabSz="914400" rtl="0" eaLnBrk="1" latinLnBrk="0" hangingPunct="1">
              <a:spcBef>
                <a:spcPct val="0"/>
              </a:spcBef>
              <a:buNone/>
              <a:defRPr sz="4800" b="1" kern="1200" baseline="30000">
                <a:solidFill>
                  <a:schemeClr val="tx1"/>
                </a:solidFill>
                <a:latin typeface="+mj-lt"/>
                <a:ea typeface="+mj-ea"/>
                <a:cs typeface="+mj-cs"/>
              </a:defRPr>
            </a:lvl1pPr>
          </a:lstStyle>
          <a:p>
            <a:pPr algn="l">
              <a:spcBef>
                <a:spcPts val="0"/>
              </a:spcBef>
            </a:pPr>
            <a:r>
              <a:rPr lang="en-GB" sz="3600" dirty="0">
                <a:latin typeface="Georgia" panose="02040502050405020303" pitchFamily="18" charset="0"/>
              </a:rPr>
              <a:t>CEOS Cal/Val Portal Overview</a:t>
            </a:r>
          </a:p>
          <a:p>
            <a:pPr algn="l">
              <a:spcBef>
                <a:spcPts val="0"/>
              </a:spcBef>
            </a:pPr>
            <a:r>
              <a:rPr lang="en-GB" sz="3600" b="0" dirty="0">
                <a:latin typeface="Georgia" panose="02040502050405020303" pitchFamily="18" charset="0"/>
                <a:cs typeface="Arial" panose="020B0604020202020204" pitchFamily="34" charset="0"/>
                <a:hlinkClick r:id="rId2"/>
              </a:rPr>
              <a:t>https://calvalportal.ceos.org</a:t>
            </a:r>
            <a:r>
              <a:rPr lang="en-GB" sz="3600" b="0" dirty="0">
                <a:latin typeface="Georgia" panose="02040502050405020303" pitchFamily="18" charset="0"/>
              </a:rPr>
              <a:t> </a:t>
            </a:r>
          </a:p>
        </p:txBody>
      </p:sp>
      <p:sp>
        <p:nvSpPr>
          <p:cNvPr id="10" name="Google Shape;79;p9">
            <a:extLst>
              <a:ext uri="{FF2B5EF4-FFF2-40B4-BE49-F238E27FC236}">
                <a16:creationId xmlns:a16="http://schemas.microsoft.com/office/drawing/2014/main" id="{0D301383-5F97-3C81-6AAA-46A7D493F16C}"/>
              </a:ext>
            </a:extLst>
          </p:cNvPr>
          <p:cNvSpPr txBox="1">
            <a:spLocks noGrp="1"/>
          </p:cNvSpPr>
          <p:nvPr/>
        </p:nvSpPr>
        <p:spPr>
          <a:xfrm>
            <a:off x="61912" y="1161889"/>
            <a:ext cx="3997132" cy="489119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9525" indent="0" algn="just">
              <a:buSzPts val="1800"/>
              <a:buNone/>
            </a:pPr>
            <a:r>
              <a:rPr lang="en-GB" sz="1800" dirty="0">
                <a:effectLst/>
                <a:latin typeface="Georgia" panose="02040502050405020303" pitchFamily="18" charset="0"/>
                <a:cs typeface="Arial" panose="020B0604020202020204" pitchFamily="34" charset="0"/>
              </a:rPr>
              <a:t>The CEOS </a:t>
            </a:r>
            <a:r>
              <a:rPr lang="en-GB" sz="1800" dirty="0" err="1">
                <a:effectLst/>
                <a:latin typeface="Georgia" panose="02040502050405020303" pitchFamily="18" charset="0"/>
                <a:cs typeface="Arial" panose="020B0604020202020204" pitchFamily="34" charset="0"/>
              </a:rPr>
              <a:t>CalVal</a:t>
            </a:r>
            <a:r>
              <a:rPr lang="en-GB" sz="1800" dirty="0">
                <a:effectLst/>
                <a:latin typeface="Georgia" panose="02040502050405020303" pitchFamily="18" charset="0"/>
                <a:cs typeface="Arial" panose="020B0604020202020204" pitchFamily="34" charset="0"/>
              </a:rPr>
              <a:t> portal serves as the main forum for exchange and information sharing for the CEOS Working Group on Calibration and Validation (</a:t>
            </a:r>
            <a:r>
              <a:rPr lang="en-GB" sz="1800" b="1" dirty="0">
                <a:effectLst/>
                <a:latin typeface="Georgia" panose="02040502050405020303" pitchFamily="18" charset="0"/>
                <a:cs typeface="Arial" panose="020B0604020202020204" pitchFamily="34" charset="0"/>
              </a:rPr>
              <a:t>CEOS WGCV</a:t>
            </a:r>
            <a:r>
              <a:rPr lang="en-GB" sz="1800" dirty="0">
                <a:effectLst/>
                <a:latin typeface="Georgia" panose="02040502050405020303" pitchFamily="18" charset="0"/>
                <a:cs typeface="Arial" panose="020B0604020202020204" pitchFamily="34" charset="0"/>
              </a:rPr>
              <a:t>). </a:t>
            </a:r>
          </a:p>
          <a:p>
            <a:pPr marL="9525" indent="0" algn="just">
              <a:buSzPts val="1800"/>
              <a:buNone/>
            </a:pPr>
            <a:r>
              <a:rPr lang="en-GB" sz="1800" dirty="0">
                <a:effectLst/>
                <a:latin typeface="Georgia" panose="02040502050405020303" pitchFamily="18" charset="0"/>
                <a:cs typeface="Arial" panose="020B0604020202020204" pitchFamily="34" charset="0"/>
              </a:rPr>
              <a:t>it provides access to agreed </a:t>
            </a:r>
            <a:r>
              <a:rPr lang="en-GB" sz="1800" b="1" dirty="0">
                <a:effectLst/>
                <a:latin typeface="Georgia" panose="02040502050405020303" pitchFamily="18" charset="0"/>
                <a:cs typeface="Arial" panose="020B0604020202020204" pitchFamily="34" charset="0"/>
              </a:rPr>
              <a:t>good practices </a:t>
            </a:r>
            <a:r>
              <a:rPr lang="en-GB" sz="1800" dirty="0">
                <a:effectLst/>
                <a:latin typeface="Georgia" panose="02040502050405020303" pitchFamily="18" charset="0"/>
                <a:cs typeface="Arial" panose="020B0604020202020204" pitchFamily="34" charset="0"/>
              </a:rPr>
              <a:t>and Cal/Val </a:t>
            </a:r>
            <a:r>
              <a:rPr lang="en-GB" sz="1800" b="1" dirty="0">
                <a:effectLst/>
                <a:latin typeface="Georgia" panose="02040502050405020303" pitchFamily="18" charset="0"/>
                <a:cs typeface="Arial" panose="020B0604020202020204" pitchFamily="34" charset="0"/>
              </a:rPr>
              <a:t>protocols</a:t>
            </a:r>
            <a:r>
              <a:rPr lang="en-GB" sz="1800" dirty="0">
                <a:effectLst/>
                <a:latin typeface="Georgia" panose="02040502050405020303" pitchFamily="18" charset="0"/>
                <a:cs typeface="Arial" panose="020B0604020202020204" pitchFamily="34" charset="0"/>
              </a:rPr>
              <a:t> to the wider Earth Observation community within CEOS and beyond. </a:t>
            </a:r>
          </a:p>
          <a:p>
            <a:pPr marL="9525" indent="0" algn="just">
              <a:buSzPts val="1800"/>
              <a:buNone/>
            </a:pPr>
            <a:r>
              <a:rPr lang="en-GB" sz="1800" dirty="0">
                <a:effectLst/>
                <a:latin typeface="Georgia" panose="02040502050405020303" pitchFamily="18" charset="0"/>
                <a:cs typeface="Arial" panose="020B0604020202020204" pitchFamily="34" charset="0"/>
              </a:rPr>
              <a:t>It connects users to </a:t>
            </a:r>
            <a:r>
              <a:rPr lang="en-GB" sz="1800" b="1" dirty="0">
                <a:effectLst/>
                <a:latin typeface="Georgia" panose="02040502050405020303" pitchFamily="18" charset="0"/>
                <a:cs typeface="Arial" panose="020B0604020202020204" pitchFamily="34" charset="0"/>
              </a:rPr>
              <a:t>reference data</a:t>
            </a:r>
            <a:r>
              <a:rPr lang="en-GB" sz="1800" dirty="0">
                <a:effectLst/>
                <a:latin typeface="Georgia" panose="02040502050405020303" pitchFamily="18" charset="0"/>
                <a:cs typeface="Arial" panose="020B0604020202020204" pitchFamily="34" charset="0"/>
              </a:rPr>
              <a:t> and </a:t>
            </a:r>
            <a:r>
              <a:rPr lang="en-GB" sz="1800" b="1" dirty="0">
                <a:effectLst/>
                <a:latin typeface="Georgia" panose="02040502050405020303" pitchFamily="18" charset="0"/>
                <a:cs typeface="Arial" panose="020B0604020202020204" pitchFamily="34" charset="0"/>
              </a:rPr>
              <a:t>networks</a:t>
            </a:r>
            <a:r>
              <a:rPr lang="en-GB" sz="1800" dirty="0">
                <a:effectLst/>
                <a:latin typeface="Georgia" panose="02040502050405020303" pitchFamily="18" charset="0"/>
                <a:cs typeface="Arial" panose="020B0604020202020204" pitchFamily="34" charset="0"/>
              </a:rPr>
              <a:t> and provides reliable, up-to-date and user-friendly information useful for Cal/Val tasks, facilitating data </a:t>
            </a:r>
            <a:r>
              <a:rPr lang="en-GB" sz="1800" b="1" dirty="0">
                <a:effectLst/>
                <a:latin typeface="Georgia" panose="02040502050405020303" pitchFamily="18" charset="0"/>
                <a:cs typeface="Arial" panose="020B0604020202020204" pitchFamily="34" charset="0"/>
              </a:rPr>
              <a:t>interoperability </a:t>
            </a:r>
            <a:r>
              <a:rPr lang="en-GB" sz="1800" dirty="0">
                <a:effectLst/>
                <a:latin typeface="Georgia" panose="02040502050405020303" pitchFamily="18" charset="0"/>
                <a:cs typeface="Arial" panose="020B0604020202020204" pitchFamily="34" charset="0"/>
              </a:rPr>
              <a:t>and performance assessment through an operational CEOS coordinated and  internationally harmonised Cal/Val infrastructure consistent with </a:t>
            </a:r>
            <a:r>
              <a:rPr lang="en-GB" sz="1800" b="1" dirty="0">
                <a:effectLst/>
                <a:latin typeface="Georgia" panose="02040502050405020303" pitchFamily="18" charset="0"/>
                <a:cs typeface="Arial" panose="020B0604020202020204" pitchFamily="34" charset="0"/>
              </a:rPr>
              <a:t>QA4EO</a:t>
            </a:r>
            <a:r>
              <a:rPr lang="en-GB" sz="1800" dirty="0">
                <a:effectLst/>
                <a:latin typeface="Georgia" panose="02040502050405020303" pitchFamily="18" charset="0"/>
                <a:cs typeface="Arial" panose="020B0604020202020204" pitchFamily="34" charset="0"/>
              </a:rPr>
              <a:t> principles.</a:t>
            </a:r>
          </a:p>
          <a:p>
            <a:pPr marL="457200" lvl="0" indent="-342900" algn="l" rtl="0">
              <a:spcBef>
                <a:spcPts val="1000"/>
              </a:spcBef>
              <a:spcAft>
                <a:spcPts val="0"/>
              </a:spcAft>
              <a:buSzPts val="1800"/>
              <a:buChar char="❖"/>
            </a:pPr>
            <a:endParaRPr dirty="0"/>
          </a:p>
        </p:txBody>
      </p:sp>
      <p:pic>
        <p:nvPicPr>
          <p:cNvPr id="11" name="Picture 10" descr="Graphical user interface, website&#10;&#10;Description automatically generated">
            <a:extLst>
              <a:ext uri="{FF2B5EF4-FFF2-40B4-BE49-F238E27FC236}">
                <a16:creationId xmlns:a16="http://schemas.microsoft.com/office/drawing/2014/main" id="{EC693755-1B2B-15DF-549B-1375DBA052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8003" y="1236301"/>
            <a:ext cx="4374646" cy="4891199"/>
          </a:xfrm>
          <a:prstGeom prst="rect">
            <a:avLst/>
          </a:prstGeom>
        </p:spPr>
      </p:pic>
    </p:spTree>
    <p:extLst>
      <p:ext uri="{BB962C8B-B14F-4D97-AF65-F5344CB8AC3E}">
        <p14:creationId xmlns:p14="http://schemas.microsoft.com/office/powerpoint/2010/main" val="3627573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DF3059-4F17-AAAC-4B5B-F0F4E3407FA9}"/>
              </a:ext>
            </a:extLst>
          </p:cNvPr>
          <p:cNvSpPr>
            <a:spLocks noGrp="1"/>
          </p:cNvSpPr>
          <p:nvPr>
            <p:ph type="sldNum" sz="quarter" idx="4294967295"/>
          </p:nvPr>
        </p:nvSpPr>
        <p:spPr>
          <a:xfrm>
            <a:off x="5324475" y="6400800"/>
            <a:ext cx="1733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smtClean="0"/>
              <a:pPr/>
              <a:t>17</a:t>
            </a:fld>
            <a:endParaRPr lang="en-US" dirty="0"/>
          </a:p>
        </p:txBody>
      </p:sp>
      <p:sp>
        <p:nvSpPr>
          <p:cNvPr id="5" name="Title 2">
            <a:extLst>
              <a:ext uri="{FF2B5EF4-FFF2-40B4-BE49-F238E27FC236}">
                <a16:creationId xmlns:a16="http://schemas.microsoft.com/office/drawing/2014/main" id="{5BA93E29-C76C-66D7-6BFF-4C22DBD3F324}"/>
              </a:ext>
            </a:extLst>
          </p:cNvPr>
          <p:cNvSpPr>
            <a:spLocks noGrp="1"/>
          </p:cNvSpPr>
          <p:nvPr/>
        </p:nvSpPr>
        <p:spPr>
          <a:xfrm>
            <a:off x="3051106" y="359348"/>
            <a:ext cx="4551425" cy="7790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x-none" sz="2000" b="1" dirty="0">
                <a:solidFill>
                  <a:schemeClr val="tx1"/>
                </a:solidFill>
                <a:latin typeface="Georgia" panose="02040502050405020303" pitchFamily="18" charset="0"/>
              </a:rPr>
              <a:t>Maturity Matrix</a:t>
            </a:r>
          </a:p>
        </p:txBody>
      </p:sp>
      <p:sp>
        <p:nvSpPr>
          <p:cNvPr id="2" name="Text Placeholder 1">
            <a:extLst>
              <a:ext uri="{FF2B5EF4-FFF2-40B4-BE49-F238E27FC236}">
                <a16:creationId xmlns:a16="http://schemas.microsoft.com/office/drawing/2014/main" id="{846B1320-2068-2772-1D6B-8BBF87B201E5}"/>
              </a:ext>
            </a:extLst>
          </p:cNvPr>
          <p:cNvSpPr>
            <a:spLocks noGrp="1"/>
          </p:cNvSpPr>
          <p:nvPr/>
        </p:nvSpPr>
        <p:spPr>
          <a:xfrm>
            <a:off x="1088864" y="1295400"/>
            <a:ext cx="7817475" cy="377923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50800" indent="0" algn="just">
              <a:buNone/>
            </a:pPr>
            <a:r>
              <a:rPr lang="x-none" sz="1800" dirty="0">
                <a:latin typeface="Georgia" panose="02040502050405020303" pitchFamily="18" charset="0"/>
              </a:rPr>
              <a:t>Mission success is dependent upon quality assurance. Data Quality adds significantly to the values of datasets.</a:t>
            </a:r>
          </a:p>
          <a:p>
            <a:pPr marL="50800" indent="0" algn="just">
              <a:buNone/>
            </a:pPr>
            <a:r>
              <a:rPr lang="x-none" sz="1800" dirty="0">
                <a:latin typeface="Georgia" panose="02040502050405020303" pitchFamily="18" charset="0"/>
              </a:rPr>
              <a:t>Because the commercial satellite sector grow, space agencies identified the need for systematic evaluation of commercial satellite data to understand how it may be integrated into their programmes.</a:t>
            </a:r>
          </a:p>
          <a:p>
            <a:pPr marL="50800" indent="0" algn="just">
              <a:buNone/>
            </a:pPr>
            <a:endParaRPr lang="x-none" sz="1800" dirty="0">
              <a:latin typeface="Georgia" panose="02040502050405020303" pitchFamily="18" charset="0"/>
            </a:endParaRPr>
          </a:p>
          <a:p>
            <a:pPr marL="50800" indent="0" algn="just">
              <a:buNone/>
            </a:pPr>
            <a:r>
              <a:rPr lang="x-none" sz="1800" dirty="0">
                <a:latin typeface="Georgia" panose="02040502050405020303" pitchFamily="18" charset="0"/>
              </a:rPr>
              <a:t>NASA launched the CSDA Project and ESA the EDAP project to meet this need.</a:t>
            </a:r>
          </a:p>
          <a:p>
            <a:pPr marL="50800" indent="0" algn="just">
              <a:buNone/>
            </a:pPr>
            <a:r>
              <a:rPr lang="en-US" sz="1800" dirty="0">
                <a:latin typeface="Georgia" panose="02040502050405020303" pitchFamily="18" charset="0"/>
                <a:ea typeface="Verdana"/>
              </a:rPr>
              <a:t>NASA and ESA are working toward a comprehensive ESA-NASA Evaluation Framework that will include the utility of these data for Earth science research and applications </a:t>
            </a:r>
            <a:endParaRPr lang="en-US" sz="1800" dirty="0">
              <a:latin typeface="Georgia" panose="02040502050405020303" pitchFamily="18" charset="0"/>
            </a:endParaRPr>
          </a:p>
          <a:p>
            <a:pPr marL="50800" indent="0" algn="just">
              <a:buNone/>
            </a:pPr>
            <a:r>
              <a:rPr lang="x-none" sz="2000" dirty="0"/>
              <a:t> </a:t>
            </a:r>
          </a:p>
        </p:txBody>
      </p:sp>
      <p:grpSp>
        <p:nvGrpSpPr>
          <p:cNvPr id="3" name="Group 2">
            <a:extLst>
              <a:ext uri="{FF2B5EF4-FFF2-40B4-BE49-F238E27FC236}">
                <a16:creationId xmlns:a16="http://schemas.microsoft.com/office/drawing/2014/main" id="{6E5E283C-AD4C-CAB2-B242-159CB4297457}"/>
              </a:ext>
            </a:extLst>
          </p:cNvPr>
          <p:cNvGrpSpPr/>
          <p:nvPr/>
        </p:nvGrpSpPr>
        <p:grpSpPr>
          <a:xfrm>
            <a:off x="1670739" y="4874940"/>
            <a:ext cx="6630984" cy="907105"/>
            <a:chOff x="931594" y="760288"/>
            <a:chExt cx="7983922" cy="772321"/>
          </a:xfrm>
        </p:grpSpPr>
        <p:sp>
          <p:nvSpPr>
            <p:cNvPr id="6" name="Rounded Rectangle 5">
              <a:extLst>
                <a:ext uri="{FF2B5EF4-FFF2-40B4-BE49-F238E27FC236}">
                  <a16:creationId xmlns:a16="http://schemas.microsoft.com/office/drawing/2014/main" id="{2225D770-E35B-7821-848B-FFC84B8ABBCE}"/>
                </a:ext>
              </a:extLst>
            </p:cNvPr>
            <p:cNvSpPr/>
            <p:nvPr/>
          </p:nvSpPr>
          <p:spPr>
            <a:xfrm>
              <a:off x="4695843" y="781623"/>
              <a:ext cx="4192436" cy="667916"/>
            </a:xfrm>
            <a:prstGeom prst="round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291782F0-28A9-98C8-A3FA-B8ED04C6F04E}"/>
                </a:ext>
              </a:extLst>
            </p:cNvPr>
            <p:cNvSpPr/>
            <p:nvPr/>
          </p:nvSpPr>
          <p:spPr>
            <a:xfrm>
              <a:off x="1162268" y="760288"/>
              <a:ext cx="2862668" cy="689919"/>
            </a:xfrm>
            <a:prstGeom prst="roundRect">
              <a:avLst/>
            </a:prstGeom>
            <a:solidFill>
              <a:schemeClr val="bg1"/>
            </a:solidFill>
            <a:ln>
              <a:solidFill>
                <a:srgbClr val="6F91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4811A48-006E-09E8-6D7D-A06DF8FBEA3A}"/>
                </a:ext>
              </a:extLst>
            </p:cNvPr>
            <p:cNvPicPr/>
            <p:nvPr/>
          </p:nvPicPr>
          <p:blipFill rotWithShape="1">
            <a:blip r:embed="rId2" cstate="email">
              <a:extLst>
                <a:ext uri="{28A0092B-C50C-407E-A947-70E740481C1C}">
                  <a14:useLocalDpi xmlns:a14="http://schemas.microsoft.com/office/drawing/2010/main" val="0"/>
                </a:ext>
              </a:extLst>
            </a:blip>
            <a:srcRect l="15764" t="23801" r="15350" b="24658"/>
            <a:stretch/>
          </p:blipFill>
          <p:spPr bwMode="auto">
            <a:xfrm>
              <a:off x="2719058" y="787772"/>
              <a:ext cx="1305878" cy="613410"/>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7CF7B507-33FE-7D2F-199F-BDA58BD76D75}"/>
                </a:ext>
              </a:extLst>
            </p:cNvPr>
            <p:cNvPicPr/>
            <p:nvPr/>
          </p:nvPicPr>
          <p:blipFill rotWithShape="1">
            <a:blip r:embed="rId3" cstate="email">
              <a:extLst>
                <a:ext uri="{28A0092B-C50C-407E-A947-70E740481C1C}">
                  <a14:useLocalDpi xmlns:a14="http://schemas.microsoft.com/office/drawing/2010/main" val="0"/>
                </a:ext>
              </a:extLst>
            </a:blip>
            <a:srcRect l="25392" t="8918" r="25388" b="8132"/>
            <a:stretch/>
          </p:blipFill>
          <p:spPr bwMode="auto">
            <a:xfrm>
              <a:off x="4812224" y="807704"/>
              <a:ext cx="773568" cy="623771"/>
            </a:xfrm>
            <a:prstGeom prst="rect">
              <a:avLst/>
            </a:prstGeom>
            <a:noFill/>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F861941C-2B3E-E9AD-B353-44BAC2B20CAC}"/>
                </a:ext>
              </a:extLst>
            </p:cNvPr>
            <p:cNvSpPr/>
            <p:nvPr/>
          </p:nvSpPr>
          <p:spPr>
            <a:xfrm>
              <a:off x="5543515" y="825087"/>
              <a:ext cx="3372001" cy="707522"/>
            </a:xfrm>
            <a:prstGeom prst="rect">
              <a:avLst/>
            </a:prstGeom>
          </p:spPr>
          <p:txBody>
            <a:bodyPr wrap="square">
              <a:spAutoFit/>
            </a:bodyPr>
            <a:lstStyle/>
            <a:p>
              <a:r>
                <a:rPr lang="en-GB" sz="1600" b="1" i="1" dirty="0">
                  <a:solidFill>
                    <a:srgbClr val="0B3D91"/>
                  </a:solidFill>
                  <a:latin typeface="Arial" panose="020B0604020202020204" pitchFamily="34" charset="0"/>
                  <a:cs typeface="Arial" panose="020B0604020202020204" pitchFamily="34" charset="0"/>
                </a:rPr>
                <a:t>NASA Commercial Smallsat Data Acquisition (CSDA) Program</a:t>
              </a:r>
            </a:p>
          </p:txBody>
        </p:sp>
        <p:sp>
          <p:nvSpPr>
            <p:cNvPr id="11" name="Rectangle 10">
              <a:extLst>
                <a:ext uri="{FF2B5EF4-FFF2-40B4-BE49-F238E27FC236}">
                  <a16:creationId xmlns:a16="http://schemas.microsoft.com/office/drawing/2014/main" id="{7A32CD1B-0017-35E3-4A65-DB78AD295D2E}"/>
                </a:ext>
              </a:extLst>
            </p:cNvPr>
            <p:cNvSpPr/>
            <p:nvPr/>
          </p:nvSpPr>
          <p:spPr>
            <a:xfrm>
              <a:off x="931594" y="909468"/>
              <a:ext cx="1830875" cy="288249"/>
            </a:xfrm>
            <a:prstGeom prst="rect">
              <a:avLst/>
            </a:prstGeom>
          </p:spPr>
          <p:txBody>
            <a:bodyPr wrap="square">
              <a:spAutoFit/>
            </a:bodyPr>
            <a:lstStyle/>
            <a:p>
              <a:pPr algn="r"/>
              <a:r>
                <a:rPr lang="en-GB" sz="1600" b="1" i="1" dirty="0">
                  <a:solidFill>
                    <a:srgbClr val="5B7723"/>
                  </a:solidFill>
                  <a:latin typeface="Arial" panose="020B0604020202020204" pitchFamily="34" charset="0"/>
                  <a:cs typeface="Arial" panose="020B0604020202020204" pitchFamily="34" charset="0"/>
                </a:rPr>
                <a:t>ESA Earthnet</a:t>
              </a:r>
            </a:p>
          </p:txBody>
        </p:sp>
        <p:sp>
          <p:nvSpPr>
            <p:cNvPr id="12" name="Left-Right Arrow 3">
              <a:extLst>
                <a:ext uri="{FF2B5EF4-FFF2-40B4-BE49-F238E27FC236}">
                  <a16:creationId xmlns:a16="http://schemas.microsoft.com/office/drawing/2014/main" id="{85B6240B-8A47-018D-B8E2-CADD8EA8096F}"/>
                </a:ext>
              </a:extLst>
            </p:cNvPr>
            <p:cNvSpPr/>
            <p:nvPr/>
          </p:nvSpPr>
          <p:spPr>
            <a:xfrm>
              <a:off x="4156245" y="998080"/>
              <a:ext cx="481407" cy="212998"/>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72633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214" y="343528"/>
            <a:ext cx="6863056" cy="757989"/>
          </a:xfrm>
        </p:spPr>
        <p:txBody>
          <a:bodyPr anchor="ctr"/>
          <a:lstStyle/>
          <a:p>
            <a:pPr lvl="0" algn="l"/>
            <a:r>
              <a:rPr lang="en-GB" sz="2400" b="1" dirty="0"/>
              <a:t>CMA GDWG TASK: CMA GPRC Website </a:t>
            </a:r>
            <a:r>
              <a:rPr lang="en-US" altLang="zh-CN" sz="2400" b="1" dirty="0"/>
              <a:t>Operation</a:t>
            </a:r>
            <a:endParaRPr lang="en-GB" sz="1600" b="1" dirty="0"/>
          </a:p>
        </p:txBody>
      </p:sp>
      <p:sp>
        <p:nvSpPr>
          <p:cNvPr id="3" name="Content Placeholder 2"/>
          <p:cNvSpPr>
            <a:spLocks noGrp="1"/>
          </p:cNvSpPr>
          <p:nvPr>
            <p:ph idx="1"/>
          </p:nvPr>
        </p:nvSpPr>
        <p:spPr>
          <a:xfrm>
            <a:off x="274834" y="1101518"/>
            <a:ext cx="6989795" cy="1505213"/>
          </a:xfrm>
        </p:spPr>
        <p:txBody>
          <a:bodyPr>
            <a:normAutofit lnSpcReduction="10000"/>
          </a:bodyPr>
          <a:lstStyle/>
          <a:p>
            <a:pPr lvl="0"/>
            <a:r>
              <a:rPr lang="en-US" sz="2000" dirty="0"/>
              <a:t>Keep CMA GPRC Website Content updating: </a:t>
            </a:r>
          </a:p>
          <a:p>
            <a:pPr lvl="1"/>
            <a:r>
              <a:rPr lang="en-US" sz="1600" dirty="0"/>
              <a:t>GPRC Information</a:t>
            </a:r>
          </a:p>
          <a:p>
            <a:pPr lvl="1"/>
            <a:r>
              <a:rPr lang="en-US" sz="1600" dirty="0"/>
              <a:t>CMA GSICS product sharing (</a:t>
            </a:r>
            <a:r>
              <a:rPr lang="en-US" sz="1600" dirty="0" err="1"/>
              <a:t>Thredds</a:t>
            </a:r>
            <a:r>
              <a:rPr lang="en-US" sz="1600" dirty="0"/>
              <a:t>)</a:t>
            </a:r>
          </a:p>
          <a:p>
            <a:pPr lvl="1"/>
            <a:r>
              <a:rPr lang="en-US" sz="1600" dirty="0" err="1"/>
              <a:t>FengYun</a:t>
            </a:r>
            <a:r>
              <a:rPr lang="en-US" sz="1600" dirty="0"/>
              <a:t> Satellites Instrument Operation Status (L</a:t>
            </a:r>
            <a:r>
              <a:rPr lang="en-US" altLang="zh-CN" sz="1600" dirty="0"/>
              <a:t>anding Pages</a:t>
            </a:r>
            <a:r>
              <a:rPr lang="zh-CN" altLang="en-US" sz="1600" dirty="0"/>
              <a:t>）</a:t>
            </a:r>
            <a:endParaRPr lang="en-US" sz="1600" dirty="0"/>
          </a:p>
          <a:p>
            <a:pPr lvl="0"/>
            <a:r>
              <a:rPr lang="en-GB" sz="2000" dirty="0"/>
              <a:t>CMA GDWG: Website construction and maintain</a:t>
            </a:r>
            <a:endParaRPr lang="en-GB" sz="2000" i="1" dirty="0"/>
          </a:p>
          <a:p>
            <a:pPr marL="0" indent="0">
              <a:buNone/>
            </a:pPr>
            <a:endParaRPr lang="en-GB" sz="2000" dirty="0"/>
          </a:p>
          <a:p>
            <a:pPr marL="0" indent="0">
              <a:buNone/>
            </a:pPr>
            <a:endParaRPr lang="en-GB" sz="2800" dirty="0"/>
          </a:p>
        </p:txBody>
      </p:sp>
      <p:sp>
        <p:nvSpPr>
          <p:cNvPr id="4" name="Slide Number Placeholder 3"/>
          <p:cNvSpPr>
            <a:spLocks noGrp="1"/>
          </p:cNvSpPr>
          <p:nvPr>
            <p:ph type="sldNum" sz="quarter" idx="10"/>
          </p:nvPr>
        </p:nvSpPr>
        <p:spPr/>
        <p:txBody>
          <a:bodyPr/>
          <a:lstStyle/>
          <a:p>
            <a:pPr>
              <a:defRPr/>
            </a:pPr>
            <a:fld id="{DA28AC38-E0E8-49D7-B2FE-71FD7C42C09E}" type="slidenum">
              <a:rPr lang="en-US" smtClean="0"/>
              <a:pPr>
                <a:defRPr/>
              </a:pPr>
              <a:t>18</a:t>
            </a:fld>
            <a:endParaRPr lang="en-US"/>
          </a:p>
        </p:txBody>
      </p:sp>
      <p:sp>
        <p:nvSpPr>
          <p:cNvPr id="7" name="幻灯片编号占位符 3"/>
          <p:cNvSpPr txBox="1">
            <a:spLocks/>
          </p:cNvSpPr>
          <p:nvPr/>
        </p:nvSpPr>
        <p:spPr bwMode="auto">
          <a:xfrm>
            <a:off x="6562729" y="6245225"/>
            <a:ext cx="1733550" cy="476250"/>
          </a:xfrm>
          <a:prstGeom prst="rect">
            <a:avLst/>
          </a:prstGeom>
          <a:noFill/>
          <a:ln w="9525">
            <a:noFill/>
            <a:miter lim="800000"/>
            <a:headEnd/>
            <a:tailEnd/>
          </a:ln>
          <a:effectLst/>
        </p:spPr>
        <p:txBody>
          <a:bodyPr vert="horz" wrap="square" lIns="91349" tIns="45675" rIns="91349" bIns="45675"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300" kern="1200">
                <a:solidFill>
                  <a:srgbClr val="000000"/>
                </a:solidFill>
                <a:latin typeface="Arial" charset="0"/>
                <a:ea typeface="宋体" pitchFamily="2" charset="-122"/>
                <a:cs typeface="+mn-cs"/>
              </a:defRPr>
            </a:lvl1pPr>
            <a:lvl2pPr marL="456850" algn="l" defTabSz="914400" rtl="0" eaLnBrk="1" fontAlgn="base" latinLnBrk="0" hangingPunct="1">
              <a:spcBef>
                <a:spcPct val="0"/>
              </a:spcBef>
              <a:spcAft>
                <a:spcPct val="0"/>
              </a:spcAft>
              <a:defRPr sz="1800" kern="1200">
                <a:solidFill>
                  <a:schemeClr val="tx1"/>
                </a:solidFill>
                <a:latin typeface="Arial" pitchFamily="34" charset="0"/>
                <a:ea typeface="宋体" pitchFamily="2" charset="-122"/>
                <a:cs typeface="+mn-cs"/>
              </a:defRPr>
            </a:lvl2pPr>
            <a:lvl3pPr marL="913705" algn="l" defTabSz="914400" rtl="0" eaLnBrk="1" fontAlgn="base" latinLnBrk="0" hangingPunct="1">
              <a:spcBef>
                <a:spcPct val="0"/>
              </a:spcBef>
              <a:spcAft>
                <a:spcPct val="0"/>
              </a:spcAft>
              <a:defRPr sz="1800" kern="1200">
                <a:solidFill>
                  <a:schemeClr val="tx1"/>
                </a:solidFill>
                <a:latin typeface="Arial" pitchFamily="34" charset="0"/>
                <a:ea typeface="宋体" pitchFamily="2" charset="-122"/>
                <a:cs typeface="+mn-cs"/>
              </a:defRPr>
            </a:lvl3pPr>
            <a:lvl4pPr marL="1370557" algn="l" defTabSz="914400" rtl="0" eaLnBrk="1" fontAlgn="base" latinLnBrk="0" hangingPunct="1">
              <a:spcBef>
                <a:spcPct val="0"/>
              </a:spcBef>
              <a:spcAft>
                <a:spcPct val="0"/>
              </a:spcAft>
              <a:defRPr sz="1800" kern="1200">
                <a:solidFill>
                  <a:schemeClr val="tx1"/>
                </a:solidFill>
                <a:latin typeface="Arial" pitchFamily="34" charset="0"/>
                <a:ea typeface="宋体" pitchFamily="2" charset="-122"/>
                <a:cs typeface="+mn-cs"/>
              </a:defRPr>
            </a:lvl4pPr>
            <a:lvl5pPr marL="1827408" algn="l" defTabSz="914400" rtl="0" eaLnBrk="1" fontAlgn="base" latinLnBrk="0" hangingPunct="1">
              <a:spcBef>
                <a:spcPct val="0"/>
              </a:spcBef>
              <a:spcAft>
                <a:spcPct val="0"/>
              </a:spcAft>
              <a:defRPr sz="1800" kern="1200">
                <a:solidFill>
                  <a:schemeClr val="tx1"/>
                </a:solidFill>
                <a:latin typeface="Arial" pitchFamily="34" charset="0"/>
                <a:ea typeface="宋体" pitchFamily="2" charset="-122"/>
                <a:cs typeface="+mn-cs"/>
              </a:defRPr>
            </a:lvl5pPr>
            <a:lvl6pPr marL="2284261" algn="l" defTabSz="913705" rtl="0" eaLnBrk="1" latinLnBrk="0" hangingPunct="1">
              <a:defRPr sz="1800" kern="1200">
                <a:solidFill>
                  <a:schemeClr val="tx1"/>
                </a:solidFill>
                <a:latin typeface="Arial" pitchFamily="34" charset="0"/>
                <a:ea typeface="宋体" pitchFamily="2" charset="-122"/>
                <a:cs typeface="+mn-cs"/>
              </a:defRPr>
            </a:lvl6pPr>
            <a:lvl7pPr marL="2741112" algn="l" defTabSz="913705" rtl="0" eaLnBrk="1" latinLnBrk="0" hangingPunct="1">
              <a:defRPr sz="1800" kern="1200">
                <a:solidFill>
                  <a:schemeClr val="tx1"/>
                </a:solidFill>
                <a:latin typeface="Arial" pitchFamily="34" charset="0"/>
                <a:ea typeface="宋体" pitchFamily="2" charset="-122"/>
                <a:cs typeface="+mn-cs"/>
              </a:defRPr>
            </a:lvl7pPr>
            <a:lvl8pPr marL="3197963" algn="l" defTabSz="913705" rtl="0" eaLnBrk="1" latinLnBrk="0" hangingPunct="1">
              <a:defRPr sz="1800" kern="1200">
                <a:solidFill>
                  <a:schemeClr val="tx1"/>
                </a:solidFill>
                <a:latin typeface="Arial" pitchFamily="34" charset="0"/>
                <a:ea typeface="宋体" pitchFamily="2" charset="-122"/>
                <a:cs typeface="+mn-cs"/>
              </a:defRPr>
            </a:lvl8pPr>
            <a:lvl9pPr marL="3654816" algn="l" defTabSz="913705" rtl="0" eaLnBrk="1" latinLnBrk="0" hangingPunct="1">
              <a:defRPr sz="1800" kern="1200">
                <a:solidFill>
                  <a:schemeClr val="tx1"/>
                </a:solidFill>
                <a:latin typeface="Arial" pitchFamily="34" charset="0"/>
                <a:ea typeface="宋体" pitchFamily="2" charset="-122"/>
                <a:cs typeface="+mn-cs"/>
              </a:defRPr>
            </a:lvl9pPr>
          </a:lstStyle>
          <a:p>
            <a:pPr fontAlgn="auto">
              <a:spcBef>
                <a:spcPts val="0"/>
              </a:spcBef>
              <a:spcAft>
                <a:spcPts val="0"/>
              </a:spcAft>
            </a:pPr>
            <a:fld id="{8FB21048-D770-4E17-A88F-BB1F565A0EC2}" type="slidenum">
              <a:rPr lang="zh-CN" altLang="en-US"/>
              <a:pPr fontAlgn="auto">
                <a:spcBef>
                  <a:spcPts val="0"/>
                </a:spcBef>
                <a:spcAft>
                  <a:spcPts val="0"/>
                </a:spcAft>
              </a:pPr>
              <a:t>18</a:t>
            </a:fld>
            <a:endParaRPr lang="zh-CN" alt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664" y="2824480"/>
            <a:ext cx="4127385" cy="334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739" y="2870200"/>
            <a:ext cx="4418663" cy="334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332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126" y="151616"/>
            <a:ext cx="8300402" cy="757989"/>
          </a:xfrm>
        </p:spPr>
        <p:txBody>
          <a:bodyPr anchor="ctr"/>
          <a:lstStyle/>
          <a:p>
            <a:pPr lvl="0" algn="l"/>
            <a:r>
              <a:rPr lang="en-GB" sz="2400" b="1" dirty="0"/>
              <a:t>CMA GDWG TASK: New satellite data sharing scheme</a:t>
            </a:r>
            <a:endParaRPr lang="en-GB" sz="1600" b="1" dirty="0"/>
          </a:p>
        </p:txBody>
      </p:sp>
      <p:sp>
        <p:nvSpPr>
          <p:cNvPr id="3" name="Content Placeholder 2"/>
          <p:cNvSpPr>
            <a:spLocks noGrp="1"/>
          </p:cNvSpPr>
          <p:nvPr>
            <p:ph idx="1"/>
          </p:nvPr>
        </p:nvSpPr>
        <p:spPr>
          <a:xfrm>
            <a:off x="66040" y="998399"/>
            <a:ext cx="6574076" cy="1505213"/>
          </a:xfrm>
        </p:spPr>
        <p:txBody>
          <a:bodyPr>
            <a:normAutofit fontScale="85000" lnSpcReduction="10000"/>
          </a:bodyPr>
          <a:lstStyle/>
          <a:p>
            <a:pPr lvl="0"/>
            <a:r>
              <a:rPr lang="en-US" sz="2000" dirty="0" err="1"/>
              <a:t>WMO</a:t>
            </a:r>
            <a:r>
              <a:rPr lang="en-US" sz="2000" dirty="0"/>
              <a:t> released the new </a:t>
            </a:r>
            <a:r>
              <a:rPr lang="en-US" altLang="zh-CN" sz="2000" dirty="0"/>
              <a:t>data policy “</a:t>
            </a:r>
            <a:r>
              <a:rPr lang="en-US" sz="2000" dirty="0" err="1"/>
              <a:t>WMO</a:t>
            </a:r>
            <a:r>
              <a:rPr lang="en-US" sz="2000" dirty="0"/>
              <a:t> UNIFIED DATA POLICY”;</a:t>
            </a:r>
            <a:endParaRPr lang="en-GB" sz="2000" dirty="0"/>
          </a:p>
          <a:p>
            <a:r>
              <a:rPr lang="en-GB" sz="2000" dirty="0"/>
              <a:t>Following the “</a:t>
            </a:r>
            <a:r>
              <a:rPr lang="en-US" altLang="zh-CN" sz="2000" dirty="0" err="1"/>
              <a:t>WMO</a:t>
            </a:r>
            <a:r>
              <a:rPr lang="en-US" altLang="zh-CN" sz="2000" dirty="0"/>
              <a:t> UNIFIED DATA POLICY”, the FY-</a:t>
            </a:r>
            <a:r>
              <a:rPr lang="en-US" altLang="zh-CN" sz="2000" dirty="0" err="1"/>
              <a:t>3E</a:t>
            </a:r>
            <a:r>
              <a:rPr lang="en-US" altLang="zh-CN" sz="2000" dirty="0"/>
              <a:t> and FY-</a:t>
            </a:r>
            <a:r>
              <a:rPr lang="en-US" altLang="zh-CN" sz="2000" dirty="0" err="1"/>
              <a:t>4B</a:t>
            </a:r>
            <a:r>
              <a:rPr lang="en-US" altLang="zh-CN" sz="2000" dirty="0"/>
              <a:t> satellite data sharing scheme was drawn up;</a:t>
            </a:r>
          </a:p>
          <a:p>
            <a:r>
              <a:rPr lang="en-US" altLang="zh-CN" sz="2000" dirty="0"/>
              <a:t>International users were informed through the website of the National Satellite Meteorological Center, </a:t>
            </a:r>
            <a:r>
              <a:rPr lang="en-US" altLang="zh-CN" sz="2000" dirty="0" err="1"/>
              <a:t>CMACast</a:t>
            </a:r>
            <a:r>
              <a:rPr lang="en-US" altLang="zh-CN" sz="2000" dirty="0"/>
              <a:t> and e-mail.</a:t>
            </a:r>
            <a:endParaRPr lang="en-GB" sz="2000" dirty="0"/>
          </a:p>
        </p:txBody>
      </p:sp>
      <p:sp>
        <p:nvSpPr>
          <p:cNvPr id="4" name="Slide Number Placeholder 3"/>
          <p:cNvSpPr>
            <a:spLocks noGrp="1"/>
          </p:cNvSpPr>
          <p:nvPr>
            <p:ph type="sldNum" sz="quarter" idx="10"/>
          </p:nvPr>
        </p:nvSpPr>
        <p:spPr/>
        <p:txBody>
          <a:bodyPr/>
          <a:lstStyle/>
          <a:p>
            <a:pPr>
              <a:defRPr/>
            </a:pPr>
            <a:fld id="{DA28AC38-E0E8-49D7-B2FE-71FD7C42C09E}" type="slidenum">
              <a:rPr lang="en-US" smtClean="0"/>
              <a:pPr>
                <a:defRPr/>
              </a:pPr>
              <a:t>19</a:t>
            </a:fld>
            <a:endParaRPr lang="en-US"/>
          </a:p>
        </p:txBody>
      </p:sp>
      <p:sp>
        <p:nvSpPr>
          <p:cNvPr id="7" name="幻灯片编号占位符 3"/>
          <p:cNvSpPr txBox="1">
            <a:spLocks/>
          </p:cNvSpPr>
          <p:nvPr/>
        </p:nvSpPr>
        <p:spPr bwMode="auto">
          <a:xfrm>
            <a:off x="6562729" y="6245225"/>
            <a:ext cx="1733550" cy="476250"/>
          </a:xfrm>
          <a:prstGeom prst="rect">
            <a:avLst/>
          </a:prstGeom>
          <a:noFill/>
          <a:ln w="9525">
            <a:noFill/>
            <a:miter lim="800000"/>
            <a:headEnd/>
            <a:tailEnd/>
          </a:ln>
          <a:effectLst/>
        </p:spPr>
        <p:txBody>
          <a:bodyPr vert="horz" wrap="square" lIns="91349" tIns="45675" rIns="91349" bIns="45675"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300" kern="1200">
                <a:solidFill>
                  <a:srgbClr val="000000"/>
                </a:solidFill>
                <a:latin typeface="Arial" charset="0"/>
                <a:ea typeface="宋体" pitchFamily="2" charset="-122"/>
                <a:cs typeface="+mn-cs"/>
              </a:defRPr>
            </a:lvl1pPr>
            <a:lvl2pPr marL="456850" algn="l" defTabSz="914400" rtl="0" eaLnBrk="1" fontAlgn="base" latinLnBrk="0" hangingPunct="1">
              <a:spcBef>
                <a:spcPct val="0"/>
              </a:spcBef>
              <a:spcAft>
                <a:spcPct val="0"/>
              </a:spcAft>
              <a:defRPr sz="1800" kern="1200">
                <a:solidFill>
                  <a:schemeClr val="tx1"/>
                </a:solidFill>
                <a:latin typeface="Arial" pitchFamily="34" charset="0"/>
                <a:ea typeface="宋体" pitchFamily="2" charset="-122"/>
                <a:cs typeface="+mn-cs"/>
              </a:defRPr>
            </a:lvl2pPr>
            <a:lvl3pPr marL="913705" algn="l" defTabSz="914400" rtl="0" eaLnBrk="1" fontAlgn="base" latinLnBrk="0" hangingPunct="1">
              <a:spcBef>
                <a:spcPct val="0"/>
              </a:spcBef>
              <a:spcAft>
                <a:spcPct val="0"/>
              </a:spcAft>
              <a:defRPr sz="1800" kern="1200">
                <a:solidFill>
                  <a:schemeClr val="tx1"/>
                </a:solidFill>
                <a:latin typeface="Arial" pitchFamily="34" charset="0"/>
                <a:ea typeface="宋体" pitchFamily="2" charset="-122"/>
                <a:cs typeface="+mn-cs"/>
              </a:defRPr>
            </a:lvl3pPr>
            <a:lvl4pPr marL="1370557" algn="l" defTabSz="914400" rtl="0" eaLnBrk="1" fontAlgn="base" latinLnBrk="0" hangingPunct="1">
              <a:spcBef>
                <a:spcPct val="0"/>
              </a:spcBef>
              <a:spcAft>
                <a:spcPct val="0"/>
              </a:spcAft>
              <a:defRPr sz="1800" kern="1200">
                <a:solidFill>
                  <a:schemeClr val="tx1"/>
                </a:solidFill>
                <a:latin typeface="Arial" pitchFamily="34" charset="0"/>
                <a:ea typeface="宋体" pitchFamily="2" charset="-122"/>
                <a:cs typeface="+mn-cs"/>
              </a:defRPr>
            </a:lvl4pPr>
            <a:lvl5pPr marL="1827408" algn="l" defTabSz="914400" rtl="0" eaLnBrk="1" fontAlgn="base" latinLnBrk="0" hangingPunct="1">
              <a:spcBef>
                <a:spcPct val="0"/>
              </a:spcBef>
              <a:spcAft>
                <a:spcPct val="0"/>
              </a:spcAft>
              <a:defRPr sz="1800" kern="1200">
                <a:solidFill>
                  <a:schemeClr val="tx1"/>
                </a:solidFill>
                <a:latin typeface="Arial" pitchFamily="34" charset="0"/>
                <a:ea typeface="宋体" pitchFamily="2" charset="-122"/>
                <a:cs typeface="+mn-cs"/>
              </a:defRPr>
            </a:lvl5pPr>
            <a:lvl6pPr marL="2284261" algn="l" defTabSz="913705" rtl="0" eaLnBrk="1" latinLnBrk="0" hangingPunct="1">
              <a:defRPr sz="1800" kern="1200">
                <a:solidFill>
                  <a:schemeClr val="tx1"/>
                </a:solidFill>
                <a:latin typeface="Arial" pitchFamily="34" charset="0"/>
                <a:ea typeface="宋体" pitchFamily="2" charset="-122"/>
                <a:cs typeface="+mn-cs"/>
              </a:defRPr>
            </a:lvl6pPr>
            <a:lvl7pPr marL="2741112" algn="l" defTabSz="913705" rtl="0" eaLnBrk="1" latinLnBrk="0" hangingPunct="1">
              <a:defRPr sz="1800" kern="1200">
                <a:solidFill>
                  <a:schemeClr val="tx1"/>
                </a:solidFill>
                <a:latin typeface="Arial" pitchFamily="34" charset="0"/>
                <a:ea typeface="宋体" pitchFamily="2" charset="-122"/>
                <a:cs typeface="+mn-cs"/>
              </a:defRPr>
            </a:lvl7pPr>
            <a:lvl8pPr marL="3197963" algn="l" defTabSz="913705" rtl="0" eaLnBrk="1" latinLnBrk="0" hangingPunct="1">
              <a:defRPr sz="1800" kern="1200">
                <a:solidFill>
                  <a:schemeClr val="tx1"/>
                </a:solidFill>
                <a:latin typeface="Arial" pitchFamily="34" charset="0"/>
                <a:ea typeface="宋体" pitchFamily="2" charset="-122"/>
                <a:cs typeface="+mn-cs"/>
              </a:defRPr>
            </a:lvl8pPr>
            <a:lvl9pPr marL="3654816" algn="l" defTabSz="913705" rtl="0" eaLnBrk="1" latinLnBrk="0" hangingPunct="1">
              <a:defRPr sz="1800" kern="1200">
                <a:solidFill>
                  <a:schemeClr val="tx1"/>
                </a:solidFill>
                <a:latin typeface="Arial" pitchFamily="34" charset="0"/>
                <a:ea typeface="宋体" pitchFamily="2" charset="-122"/>
                <a:cs typeface="+mn-cs"/>
              </a:defRPr>
            </a:lvl9pPr>
          </a:lstStyle>
          <a:p>
            <a:pPr fontAlgn="auto">
              <a:spcBef>
                <a:spcPts val="0"/>
              </a:spcBef>
              <a:spcAft>
                <a:spcPts val="0"/>
              </a:spcAft>
            </a:pPr>
            <a:fld id="{8FB21048-D770-4E17-A88F-BB1F565A0EC2}" type="slidenum">
              <a:rPr lang="zh-CN" altLang="en-US"/>
              <a:pPr fontAlgn="auto">
                <a:spcBef>
                  <a:spcPts val="0"/>
                </a:spcBef>
                <a:spcAft>
                  <a:spcPts val="0"/>
                </a:spcAft>
              </a:pPr>
              <a:t>19</a:t>
            </a:fld>
            <a:endParaRPr lang="zh-CN" altLang="en-US"/>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25" y="2825225"/>
            <a:ext cx="1980798" cy="34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174" y="2826177"/>
            <a:ext cx="3706548" cy="341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a:extLst>
              <a:ext uri="{FF2B5EF4-FFF2-40B4-BE49-F238E27FC236}">
                <a16:creationId xmlns:a16="http://schemas.microsoft.com/office/drawing/2014/main" id="{A41AD962-6753-39E2-4767-F679F358525D}"/>
              </a:ext>
            </a:extLst>
          </p:cNvPr>
          <p:cNvPicPr>
            <a:picLocks noChangeAspect="1"/>
          </p:cNvPicPr>
          <p:nvPr/>
        </p:nvPicPr>
        <p:blipFill>
          <a:blip r:embed="rId5" cstate="print"/>
          <a:stretch>
            <a:fillRect/>
          </a:stretch>
        </p:blipFill>
        <p:spPr>
          <a:xfrm>
            <a:off x="6470251" y="1101518"/>
            <a:ext cx="3430358" cy="2630225"/>
          </a:xfrm>
          <a:prstGeom prst="rect">
            <a:avLst/>
          </a:prstGeom>
        </p:spPr>
      </p:pic>
      <p:pic>
        <p:nvPicPr>
          <p:cNvPr id="9" name="图片 8">
            <a:extLst>
              <a:ext uri="{FF2B5EF4-FFF2-40B4-BE49-F238E27FC236}">
                <a16:creationId xmlns:a16="http://schemas.microsoft.com/office/drawing/2014/main" id="{464B62D8-225C-82FE-D02E-CAA6D24D84A3}"/>
              </a:ext>
            </a:extLst>
          </p:cNvPr>
          <p:cNvPicPr>
            <a:picLocks noChangeAspect="1"/>
          </p:cNvPicPr>
          <p:nvPr/>
        </p:nvPicPr>
        <p:blipFill>
          <a:blip r:embed="rId6" cstate="print"/>
          <a:stretch>
            <a:fillRect/>
          </a:stretch>
        </p:blipFill>
        <p:spPr>
          <a:xfrm>
            <a:off x="6470250" y="3828945"/>
            <a:ext cx="3431025" cy="2377992"/>
          </a:xfrm>
          <a:prstGeom prst="rect">
            <a:avLst/>
          </a:prstGeom>
        </p:spPr>
      </p:pic>
    </p:spTree>
    <p:extLst>
      <p:ext uri="{BB962C8B-B14F-4D97-AF65-F5344CB8AC3E}">
        <p14:creationId xmlns:p14="http://schemas.microsoft.com/office/powerpoint/2010/main" val="4176019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2DF3-4A1A-4C72-948F-4CB309C7B40C}"/>
              </a:ext>
            </a:extLst>
          </p:cNvPr>
          <p:cNvSpPr>
            <a:spLocks noGrp="1"/>
          </p:cNvSpPr>
          <p:nvPr>
            <p:ph type="title"/>
          </p:nvPr>
        </p:nvSpPr>
        <p:spPr/>
        <p:txBody>
          <a:bodyPr/>
          <a:lstStyle/>
          <a:p>
            <a:r>
              <a:rPr lang="en-US" sz="4000" dirty="0"/>
              <a:t>Introduction</a:t>
            </a:r>
          </a:p>
        </p:txBody>
      </p:sp>
      <p:sp>
        <p:nvSpPr>
          <p:cNvPr id="4" name="TextBox 3">
            <a:extLst>
              <a:ext uri="{FF2B5EF4-FFF2-40B4-BE49-F238E27FC236}">
                <a16:creationId xmlns:a16="http://schemas.microsoft.com/office/drawing/2014/main" id="{AC4BD478-7D5B-4189-8759-329C90E3B5D5}"/>
              </a:ext>
            </a:extLst>
          </p:cNvPr>
          <p:cNvSpPr txBox="1"/>
          <p:nvPr/>
        </p:nvSpPr>
        <p:spPr>
          <a:xfrm>
            <a:off x="598311" y="1426175"/>
            <a:ext cx="8812389" cy="4555093"/>
          </a:xfrm>
          <a:prstGeom prst="rect">
            <a:avLst/>
          </a:prstGeom>
          <a:noFill/>
        </p:spPr>
        <p:txBody>
          <a:bodyPr wrap="square" lIns="91440" tIns="45720" rIns="91440" bIns="45720" rtlCol="0" anchor="t">
            <a:spAutoFit/>
          </a:bodyPr>
          <a:lstStyle/>
          <a:p>
            <a:pPr marL="457200" indent="-45720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Welcome ,GDWG TOR etc</a:t>
            </a:r>
          </a:p>
          <a:p>
            <a:pPr marL="457200" indent="-45720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GSICS Data Working Group Membership</a:t>
            </a:r>
          </a:p>
          <a:p>
            <a:pPr marL="457200" indent="-45720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GSICS Data Working Group Actions</a:t>
            </a:r>
          </a:p>
          <a:p>
            <a:pPr marL="457200" indent="-45720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GSICS Data Working Group activities</a:t>
            </a:r>
          </a:p>
          <a:p>
            <a:pPr marL="1257300" lvl="2"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Cal/Val Portal</a:t>
            </a:r>
            <a:endParaRPr lang="en-GB" sz="2000" dirty="0">
              <a:solidFill>
                <a:sysClr val="windowText" lastClr="000000"/>
              </a:solidFill>
              <a:latin typeface="Calibri"/>
            </a:endParaRPr>
          </a:p>
          <a:p>
            <a:pPr marL="1257300" lvl="2" indent="-342900">
              <a:buFont typeface="Arial" panose="020B0604020202020204" pitchFamily="34" charset="0"/>
              <a:buChar char="•"/>
            </a:pPr>
            <a:r>
              <a:rPr lang="en-GB" sz="2000" dirty="0">
                <a:solidFill>
                  <a:sysClr val="windowText" lastClr="000000"/>
                </a:solidFill>
                <a:latin typeface="Calibri"/>
                <a:cs typeface="Arial" panose="020B0604020202020204" pitchFamily="34" charset="0"/>
              </a:rPr>
              <a:t>C</a:t>
            </a:r>
            <a:r>
              <a:rPr lang="en-US" sz="2000" dirty="0" err="1">
                <a:solidFill>
                  <a:schemeClr val="tx1"/>
                </a:solidFill>
                <a:latin typeface="Arial" panose="020B0604020202020204" pitchFamily="34" charset="0"/>
                <a:cs typeface="Arial" panose="020B0604020202020204" pitchFamily="34" charset="0"/>
              </a:rPr>
              <a:t>ollaborative</a:t>
            </a:r>
            <a:r>
              <a:rPr lang="en-US" sz="2000" dirty="0">
                <a:solidFill>
                  <a:schemeClr val="tx1"/>
                </a:solidFill>
                <a:latin typeface="Arial" panose="020B0604020202020204" pitchFamily="34" charset="0"/>
                <a:cs typeface="Arial" panose="020B0604020202020204" pitchFamily="34" charset="0"/>
              </a:rPr>
              <a:t> Server </a:t>
            </a:r>
          </a:p>
          <a:p>
            <a:pPr marL="1257300" lvl="2"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Google </a:t>
            </a:r>
            <a:r>
              <a:rPr lang="en-US" sz="2000" dirty="0" err="1">
                <a:solidFill>
                  <a:schemeClr val="tx1"/>
                </a:solidFill>
                <a:latin typeface="Arial" panose="020B0604020202020204" pitchFamily="34" charset="0"/>
                <a:cs typeface="Arial" panose="020B0604020202020204" pitchFamily="34" charset="0"/>
              </a:rPr>
              <a:t>Colab</a:t>
            </a:r>
            <a:r>
              <a:rPr lang="en-US" sz="2000" dirty="0">
                <a:solidFill>
                  <a:schemeClr val="tx1"/>
                </a:solidFill>
                <a:latin typeface="Arial" panose="020B0604020202020204" pitchFamily="34" charset="0"/>
                <a:cs typeface="Arial" panose="020B0604020202020204" pitchFamily="34" charset="0"/>
              </a:rPr>
              <a:t>: GEMS Analysis, Solar Analysis, SOS </a:t>
            </a:r>
          </a:p>
          <a:p>
            <a:pPr marL="1257300" lvl="2"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 Product Status Tool: Maintenance</a:t>
            </a:r>
          </a:p>
          <a:p>
            <a:pPr marL="457200" indent="-45720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Topics  discussed in GSICS Data Working Group breakout session</a:t>
            </a:r>
          </a:p>
          <a:p>
            <a:pPr marL="457200" indent="-457200">
              <a:lnSpc>
                <a:spcPct val="150000"/>
              </a:lnSpc>
              <a:buFont typeface="Arial" panose="020B0604020202020204" pitchFamily="34" charset="0"/>
              <a:buChar char="•"/>
            </a:pPr>
            <a:r>
              <a:rPr lang="en-US" sz="2000" dirty="0">
                <a:solidFill>
                  <a:schemeClr val="tx1"/>
                </a:solidFill>
                <a:latin typeface="Arial"/>
                <a:cs typeface="Arial"/>
              </a:rPr>
              <a:t>Conclusion</a:t>
            </a:r>
          </a:p>
          <a:p>
            <a:pPr marL="457200" indent="-457200">
              <a:lnSpc>
                <a:spcPct val="150000"/>
              </a:lnSpc>
              <a:buFont typeface="Arial" panose="020B0604020202020204" pitchFamily="34" charset="0"/>
              <a:buChar char="•"/>
            </a:pPr>
            <a:r>
              <a:rPr lang="en-US" sz="2000" dirty="0">
                <a:solidFill>
                  <a:schemeClr val="tx1"/>
                </a:solidFill>
                <a:latin typeface="Arial"/>
                <a:cs typeface="Arial"/>
              </a:rPr>
              <a:t>Summary of important links</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6487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74034" y="4239001"/>
            <a:ext cx="2926151" cy="507831"/>
          </a:xfrm>
          <a:prstGeom prst="rect">
            <a:avLst/>
          </a:prstGeom>
        </p:spPr>
        <p:txBody>
          <a:bodyPr wrap="square">
            <a:spAutoFit/>
          </a:bodyPr>
          <a:lstStyle/>
          <a:p>
            <a:pPr fontAlgn="auto">
              <a:spcBef>
                <a:spcPts val="0"/>
              </a:spcBef>
              <a:spcAft>
                <a:spcPts val="0"/>
              </a:spcAft>
            </a:pPr>
            <a:r>
              <a:rPr lang="en-US" altLang="zh-CN" b="1" kern="0" dirty="0">
                <a:solidFill>
                  <a:srgbClr val="FF0000"/>
                </a:solidFill>
                <a:latin typeface="Calibri" panose="020F0502020204030204" pitchFamily="34" charset="0"/>
                <a:ea typeface="宋体"/>
                <a:cs typeface="Calibri" panose="020F0502020204030204" pitchFamily="34" charset="0"/>
              </a:rPr>
              <a:t>RICH-FY </a:t>
            </a:r>
            <a:r>
              <a:rPr lang="zh-CN" altLang="en-US" b="1" kern="0" dirty="0">
                <a:solidFill>
                  <a:srgbClr val="FF0000"/>
                </a:solidFill>
                <a:latin typeface="Calibri" panose="020F0502020204030204" pitchFamily="34" charset="0"/>
                <a:ea typeface="宋体"/>
                <a:cs typeface="Calibri" panose="020F0502020204030204" pitchFamily="34" charset="0"/>
              </a:rPr>
              <a:t>： </a:t>
            </a:r>
            <a:r>
              <a:rPr lang="en-US" altLang="zh-CN" b="1" kern="0" dirty="0">
                <a:solidFill>
                  <a:srgbClr val="3366CC"/>
                </a:solidFill>
                <a:latin typeface="Calibri" panose="020F0502020204030204" pitchFamily="34" charset="0"/>
                <a:ea typeface="宋体"/>
                <a:cs typeface="Calibri" panose="020F0502020204030204" pitchFamily="34" charset="0"/>
              </a:rPr>
              <a:t>Chinese Meteorological Satellites</a:t>
            </a:r>
          </a:p>
          <a:p>
            <a:pPr algn="just" fontAlgn="auto">
              <a:spcBef>
                <a:spcPts val="0"/>
              </a:spcBef>
              <a:spcAft>
                <a:spcPts val="0"/>
              </a:spcAft>
            </a:pPr>
            <a:r>
              <a:rPr lang="en-US" altLang="zh-CN" b="1" kern="0" dirty="0">
                <a:solidFill>
                  <a:srgbClr val="FF0000"/>
                </a:solidFill>
                <a:latin typeface="Calibri" panose="020F0502020204030204" pitchFamily="34" charset="0"/>
                <a:ea typeface="宋体"/>
                <a:cs typeface="Calibri" panose="020F0502020204030204" pitchFamily="34" charset="0"/>
              </a:rPr>
              <a:t>RICH-ZY :    </a:t>
            </a:r>
            <a:r>
              <a:rPr lang="en-US" altLang="zh-CN" b="1" kern="0" dirty="0">
                <a:solidFill>
                  <a:srgbClr val="3366CC"/>
                </a:solidFill>
                <a:latin typeface="Calibri" panose="020F0502020204030204" pitchFamily="34" charset="0"/>
                <a:ea typeface="宋体"/>
                <a:cs typeface="Calibri" panose="020F0502020204030204" pitchFamily="34" charset="0"/>
              </a:rPr>
              <a:t>Chinese Land Resources Satellites</a:t>
            </a:r>
          </a:p>
          <a:p>
            <a:pPr fontAlgn="auto">
              <a:spcBef>
                <a:spcPts val="0"/>
              </a:spcBef>
              <a:spcAft>
                <a:spcPts val="0"/>
              </a:spcAft>
            </a:pPr>
            <a:r>
              <a:rPr lang="en-US" altLang="zh-CN" b="1" kern="0" dirty="0">
                <a:solidFill>
                  <a:srgbClr val="FF0000"/>
                </a:solidFill>
                <a:latin typeface="Calibri" panose="020F0502020204030204" pitchFamily="34" charset="0"/>
                <a:ea typeface="宋体"/>
                <a:cs typeface="Calibri" panose="020F0502020204030204" pitchFamily="34" charset="0"/>
              </a:rPr>
              <a:t>RICH-HY :   </a:t>
            </a:r>
            <a:r>
              <a:rPr lang="en-US" altLang="zh-CN" b="1" kern="0" dirty="0">
                <a:solidFill>
                  <a:srgbClr val="3366CC"/>
                </a:solidFill>
                <a:latin typeface="Calibri" panose="020F0502020204030204" pitchFamily="34" charset="0"/>
                <a:ea typeface="宋体"/>
                <a:cs typeface="Calibri" panose="020F0502020204030204" pitchFamily="34" charset="0"/>
              </a:rPr>
              <a:t>Chinese Marine Satellites</a:t>
            </a:r>
          </a:p>
        </p:txBody>
      </p:sp>
      <p:sp>
        <p:nvSpPr>
          <p:cNvPr id="5" name="矩形 4"/>
          <p:cNvSpPr/>
          <p:nvPr/>
        </p:nvSpPr>
        <p:spPr>
          <a:xfrm>
            <a:off x="7234886" y="3128227"/>
            <a:ext cx="1570378" cy="584775"/>
          </a:xfrm>
          <a:prstGeom prst="rect">
            <a:avLst/>
          </a:prstGeom>
        </p:spPr>
        <p:txBody>
          <a:bodyPr wrap="square">
            <a:spAutoFit/>
          </a:bodyPr>
          <a:lstStyle/>
          <a:p>
            <a:pPr fontAlgn="auto">
              <a:spcBef>
                <a:spcPts val="0"/>
              </a:spcBef>
              <a:spcAft>
                <a:spcPts val="0"/>
              </a:spcAft>
            </a:pPr>
            <a:r>
              <a:rPr lang="en-US" altLang="zh-CN" sz="1600" b="1" dirty="0">
                <a:solidFill>
                  <a:srgbClr val="0000FF"/>
                </a:solidFill>
                <a:latin typeface="Calibri" pitchFamily="34" charset="0"/>
                <a:ea typeface="宋体"/>
              </a:rPr>
              <a:t>18 Institutions Involved</a:t>
            </a:r>
            <a:endParaRPr lang="zh-CN" altLang="en-US" sz="1600" b="1" dirty="0">
              <a:solidFill>
                <a:srgbClr val="0000FF"/>
              </a:solidFill>
              <a:latin typeface="Calibri" pitchFamily="34" charset="0"/>
              <a:ea typeface="宋体"/>
            </a:endParaRP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1001" y="2414431"/>
            <a:ext cx="2285236" cy="129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https://ss3.bdstatic.com/70cFv8Sh_Q1YnxGkpoWK1HF6hhy/it/u=2816341330,3471477975&amp;fm=27&amp;gp=0.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882" y="2390027"/>
            <a:ext cx="2086501" cy="1156757"/>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570676" y="3585153"/>
            <a:ext cx="2691299" cy="584775"/>
          </a:xfrm>
          <a:prstGeom prst="rect">
            <a:avLst/>
          </a:prstGeom>
        </p:spPr>
        <p:txBody>
          <a:bodyPr wrap="square">
            <a:spAutoFit/>
          </a:bodyPr>
          <a:lstStyle/>
          <a:p>
            <a:pPr fontAlgn="auto">
              <a:spcBef>
                <a:spcPts val="0"/>
              </a:spcBef>
              <a:spcAft>
                <a:spcPts val="0"/>
              </a:spcAft>
            </a:pPr>
            <a:r>
              <a:rPr lang="en-US" altLang="zh-CN" sz="1600" b="1" dirty="0">
                <a:solidFill>
                  <a:srgbClr val="0000FF"/>
                </a:solidFill>
                <a:latin typeface="Calibri" pitchFamily="34" charset="0"/>
                <a:ea typeface="宋体"/>
              </a:rPr>
              <a:t>National Key R&amp;D Program of China Founded since 2018</a:t>
            </a:r>
          </a:p>
        </p:txBody>
      </p:sp>
      <p:pic>
        <p:nvPicPr>
          <p:cNvPr id="9" name="Picture 8"/>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7550" y="4141267"/>
            <a:ext cx="438750"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C:\Users\panda\Desktop\tubiao\国家卫星海洋应用中心.jpg"/>
          <p:cNvPicPr preferRelativeResize="0">
            <a:picLocks noChangeArrowheads="1"/>
          </p:cNvPicPr>
          <p:nvPr/>
        </p:nvPicPr>
        <p:blipFill>
          <a:blip r:embed="rId6" cstate="print">
            <a:extLst>
              <a:ext uri="{28A0092B-C50C-407E-A947-70E740481C1C}">
                <a14:useLocalDpi xmlns:a14="http://schemas.microsoft.com/office/drawing/2010/main" val="0"/>
              </a:ext>
            </a:extLst>
          </a:blip>
          <a:srcRect l="11134" t="7745" r="16019" b="5606"/>
          <a:stretch>
            <a:fillRect/>
          </a:stretch>
        </p:blipFill>
        <p:spPr bwMode="auto">
          <a:xfrm>
            <a:off x="4980563" y="4845892"/>
            <a:ext cx="438750"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65828" y="5548387"/>
            <a:ext cx="438750"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5479549" y="4851744"/>
            <a:ext cx="2879087" cy="584775"/>
          </a:xfrm>
          <a:prstGeom prst="rect">
            <a:avLst/>
          </a:prstGeom>
        </p:spPr>
        <p:txBody>
          <a:bodyPr wrap="square">
            <a:spAutoFit/>
          </a:bodyPr>
          <a:lstStyle/>
          <a:p>
            <a:pPr fontAlgn="auto">
              <a:spcBef>
                <a:spcPts val="0"/>
              </a:spcBef>
              <a:spcAft>
                <a:spcPts val="0"/>
              </a:spcAft>
              <a:defRPr/>
            </a:pPr>
            <a:r>
              <a:rPr lang="en-US" altLang="zh-CN" sz="1600" b="1" kern="0" dirty="0">
                <a:solidFill>
                  <a:srgbClr val="000000"/>
                </a:solidFill>
                <a:latin typeface="Calibri" panose="020F0502020204030204" pitchFamily="34" charset="0"/>
                <a:ea typeface="Calibri" panose="020F0502020204030204" pitchFamily="34" charset="0"/>
                <a:cs typeface="Calibri" panose="020F0502020204030204" pitchFamily="34" charset="0"/>
              </a:rPr>
              <a:t>National Satellite Ocean Application Center (NSOAC)</a:t>
            </a:r>
          </a:p>
        </p:txBody>
      </p:sp>
      <p:sp>
        <p:nvSpPr>
          <p:cNvPr id="13" name="矩形 12"/>
          <p:cNvSpPr/>
          <p:nvPr/>
        </p:nvSpPr>
        <p:spPr>
          <a:xfrm>
            <a:off x="5479556" y="4140375"/>
            <a:ext cx="2718023" cy="584775"/>
          </a:xfrm>
          <a:prstGeom prst="rect">
            <a:avLst/>
          </a:prstGeom>
        </p:spPr>
        <p:txBody>
          <a:bodyPr wrap="square">
            <a:spAutoFit/>
          </a:bodyPr>
          <a:lstStyle/>
          <a:p>
            <a:pPr fontAlgn="auto">
              <a:spcBef>
                <a:spcPts val="0"/>
              </a:spcBef>
              <a:spcAft>
                <a:spcPts val="0"/>
              </a:spcAft>
              <a:defRPr/>
            </a:pPr>
            <a:r>
              <a:rPr lang="en-US" altLang="zh-CN" sz="1600" b="1" kern="0" dirty="0">
                <a:solidFill>
                  <a:srgbClr val="000000"/>
                </a:solidFill>
                <a:latin typeface="Calibri" panose="020F0502020204030204" pitchFamily="34" charset="0"/>
                <a:ea typeface="Calibri" panose="020F0502020204030204" pitchFamily="34" charset="0"/>
                <a:cs typeface="Calibri" panose="020F0502020204030204" pitchFamily="34" charset="0"/>
              </a:rPr>
              <a:t>National Satellite Meteorological Centre (NSMC)</a:t>
            </a:r>
          </a:p>
        </p:txBody>
      </p:sp>
      <p:sp>
        <p:nvSpPr>
          <p:cNvPr id="14" name="矩形 13"/>
          <p:cNvSpPr/>
          <p:nvPr/>
        </p:nvSpPr>
        <p:spPr>
          <a:xfrm>
            <a:off x="5479549" y="5508527"/>
            <a:ext cx="2749806" cy="830997"/>
          </a:xfrm>
          <a:prstGeom prst="rect">
            <a:avLst/>
          </a:prstGeom>
        </p:spPr>
        <p:txBody>
          <a:bodyPr wrap="square">
            <a:spAutoFit/>
          </a:bodyPr>
          <a:lstStyle/>
          <a:p>
            <a:pPr fontAlgn="auto">
              <a:spcBef>
                <a:spcPts val="0"/>
              </a:spcBef>
              <a:spcAft>
                <a:spcPts val="0"/>
              </a:spcAft>
              <a:defRPr/>
            </a:pPr>
            <a:r>
              <a:rPr lang="en-US" altLang="zh-CN" sz="1600" b="1" kern="0" dirty="0">
                <a:solidFill>
                  <a:srgbClr val="000000"/>
                </a:solidFill>
                <a:latin typeface="Calibri" panose="020F0502020204030204" pitchFamily="34" charset="0"/>
                <a:ea typeface="Calibri" panose="020F0502020204030204" pitchFamily="34" charset="0"/>
                <a:cs typeface="Calibri" panose="020F0502020204030204" pitchFamily="34" charset="0"/>
              </a:rPr>
              <a:t>China Center for Resources Satellite Date and Application (CRESDA)</a:t>
            </a:r>
          </a:p>
        </p:txBody>
      </p:sp>
      <p:sp>
        <p:nvSpPr>
          <p:cNvPr id="15" name="矩形 14"/>
          <p:cNvSpPr/>
          <p:nvPr/>
        </p:nvSpPr>
        <p:spPr>
          <a:xfrm>
            <a:off x="1037773" y="1369301"/>
            <a:ext cx="5733637" cy="1200329"/>
          </a:xfrm>
          <a:prstGeom prst="rect">
            <a:avLst/>
          </a:prstGeom>
          <a:solidFill>
            <a:srgbClr val="DAEDEF"/>
          </a:solidFill>
          <a:ln>
            <a:solidFill>
              <a:srgbClr val="C00000"/>
            </a:solidFill>
          </a:ln>
        </p:spPr>
        <p:txBody>
          <a:bodyPr wrap="square">
            <a:spAutoFit/>
          </a:bodyPr>
          <a:lstStyle/>
          <a:p>
            <a:pPr fontAlgn="auto">
              <a:spcBef>
                <a:spcPts val="0"/>
              </a:spcBef>
              <a:spcAft>
                <a:spcPts val="0"/>
              </a:spcAft>
              <a:defRPr/>
            </a:pPr>
            <a:r>
              <a:rPr lang="en-US" altLang="zh-CN" sz="2400" b="1" kern="0" dirty="0" err="1">
                <a:solidFill>
                  <a:srgbClr val="FF0000"/>
                </a:solidFill>
                <a:latin typeface="Calibri" panose="020F0502020204030204" pitchFamily="34" charset="0"/>
                <a:ea typeface="宋体"/>
                <a:cs typeface="Calibri" panose="020F0502020204030204" pitchFamily="34" charset="0"/>
                <a:sym typeface="Arial" pitchFamily="34" charset="0"/>
              </a:rPr>
              <a:t>R</a:t>
            </a:r>
            <a:r>
              <a:rPr lang="en-US" altLang="zh-CN" sz="2400" b="1" kern="0" dirty="0" err="1">
                <a:solidFill>
                  <a:srgbClr val="3366CC"/>
                </a:solidFill>
                <a:latin typeface="Calibri" panose="020F0502020204030204" pitchFamily="34" charset="0"/>
                <a:ea typeface="宋体"/>
                <a:cs typeface="Calibri" panose="020F0502020204030204" pitchFamily="34" charset="0"/>
                <a:sym typeface="Arial" pitchFamily="34" charset="0"/>
              </a:rPr>
              <a:t>etrospect</a:t>
            </a:r>
            <a:r>
              <a:rPr lang="en-US" altLang="zh-CN" sz="2400" b="1" kern="0" dirty="0" err="1">
                <a:solidFill>
                  <a:srgbClr val="FF0000"/>
                </a:solidFill>
                <a:latin typeface="Calibri" panose="020F0502020204030204" pitchFamily="34" charset="0"/>
                <a:ea typeface="宋体"/>
                <a:cs typeface="Calibri" panose="020F0502020204030204" pitchFamily="34" charset="0"/>
                <a:sym typeface="Arial" pitchFamily="34" charset="0"/>
              </a:rPr>
              <a:t>I</a:t>
            </a:r>
            <a:r>
              <a:rPr lang="en-US" altLang="zh-CN" sz="2400" b="1" kern="0" dirty="0" err="1">
                <a:solidFill>
                  <a:srgbClr val="3366CC"/>
                </a:solidFill>
                <a:latin typeface="Calibri" panose="020F0502020204030204" pitchFamily="34" charset="0"/>
                <a:ea typeface="宋体"/>
                <a:cs typeface="Calibri" panose="020F0502020204030204" pitchFamily="34" charset="0"/>
                <a:sym typeface="Arial" pitchFamily="34" charset="0"/>
              </a:rPr>
              <a:t>ve</a:t>
            </a:r>
            <a:r>
              <a:rPr lang="en-US" altLang="zh-CN" sz="2400" b="1" kern="0" dirty="0">
                <a:solidFill>
                  <a:srgbClr val="0000FF"/>
                </a:solidFill>
                <a:latin typeface="Calibri" panose="020F0502020204030204" pitchFamily="34" charset="0"/>
                <a:ea typeface="宋体"/>
                <a:cs typeface="Calibri" panose="020F0502020204030204" pitchFamily="34" charset="0"/>
                <a:sym typeface="Arial" pitchFamily="34" charset="0"/>
              </a:rPr>
              <a:t> </a:t>
            </a:r>
            <a:r>
              <a:rPr lang="en-US" altLang="zh-CN" sz="2400" b="1" kern="0" dirty="0">
                <a:solidFill>
                  <a:srgbClr val="FF0000"/>
                </a:solidFill>
                <a:latin typeface="Calibri" panose="020F0502020204030204" pitchFamily="34" charset="0"/>
                <a:ea typeface="宋体"/>
                <a:cs typeface="Calibri" panose="020F0502020204030204" pitchFamily="34" charset="0"/>
                <a:sym typeface="Arial" pitchFamily="34" charset="0"/>
              </a:rPr>
              <a:t>C</a:t>
            </a:r>
            <a:r>
              <a:rPr lang="en-US" altLang="zh-CN" sz="2400" b="1" kern="0" dirty="0">
                <a:solidFill>
                  <a:srgbClr val="3366CC"/>
                </a:solidFill>
                <a:latin typeface="Calibri" panose="020F0502020204030204" pitchFamily="34" charset="0"/>
                <a:ea typeface="宋体"/>
                <a:cs typeface="Calibri" panose="020F0502020204030204" pitchFamily="34" charset="0"/>
                <a:sym typeface="Arial" pitchFamily="34" charset="0"/>
              </a:rPr>
              <a:t>alibration of</a:t>
            </a:r>
            <a:r>
              <a:rPr lang="en-US" altLang="zh-CN" sz="2400" b="1" kern="0" dirty="0">
                <a:solidFill>
                  <a:srgbClr val="0000FF"/>
                </a:solidFill>
                <a:latin typeface="Calibri" panose="020F0502020204030204" pitchFamily="34" charset="0"/>
                <a:ea typeface="宋体"/>
                <a:cs typeface="Calibri" panose="020F0502020204030204" pitchFamily="34" charset="0"/>
                <a:sym typeface="Arial" pitchFamily="34" charset="0"/>
              </a:rPr>
              <a:t> </a:t>
            </a:r>
            <a:r>
              <a:rPr lang="en-US" altLang="zh-CN" sz="2400" b="1" kern="0" dirty="0">
                <a:solidFill>
                  <a:srgbClr val="FF0000"/>
                </a:solidFill>
                <a:latin typeface="Calibri" panose="020F0502020204030204" pitchFamily="34" charset="0"/>
                <a:ea typeface="宋体"/>
                <a:cs typeface="Calibri" panose="020F0502020204030204" pitchFamily="34" charset="0"/>
                <a:sym typeface="Arial" pitchFamily="34" charset="0"/>
              </a:rPr>
              <a:t>H</a:t>
            </a:r>
            <a:r>
              <a:rPr lang="en-US" altLang="zh-CN" sz="2400" b="1" kern="0" dirty="0">
                <a:solidFill>
                  <a:srgbClr val="3366CC"/>
                </a:solidFill>
                <a:latin typeface="Calibri" panose="020F0502020204030204" pitchFamily="34" charset="0"/>
                <a:ea typeface="宋体"/>
                <a:cs typeface="Calibri" panose="020F0502020204030204" pitchFamily="34" charset="0"/>
                <a:sym typeface="Arial" pitchFamily="34" charset="0"/>
              </a:rPr>
              <a:t>istorical </a:t>
            </a:r>
            <a:r>
              <a:rPr lang="en-US" altLang="zh-CN" sz="2400" b="1" kern="0" dirty="0">
                <a:solidFill>
                  <a:srgbClr val="FF0000"/>
                </a:solidFill>
                <a:latin typeface="Calibri" panose="020F0502020204030204" pitchFamily="34" charset="0"/>
                <a:ea typeface="宋体"/>
                <a:cs typeface="Calibri" panose="020F0502020204030204" pitchFamily="34" charset="0"/>
                <a:sym typeface="Arial" pitchFamily="34" charset="0"/>
              </a:rPr>
              <a:t>C</a:t>
            </a:r>
            <a:r>
              <a:rPr lang="en-US" altLang="zh-CN" sz="2400" b="1" kern="0" dirty="0">
                <a:solidFill>
                  <a:srgbClr val="3366CC"/>
                </a:solidFill>
                <a:latin typeface="Calibri" panose="020F0502020204030204" pitchFamily="34" charset="0"/>
                <a:ea typeface="宋体"/>
                <a:cs typeface="Calibri" panose="020F0502020204030204" pitchFamily="34" charset="0"/>
                <a:sym typeface="Arial" pitchFamily="34" charset="0"/>
              </a:rPr>
              <a:t>hinese</a:t>
            </a:r>
            <a:r>
              <a:rPr lang="en-US" altLang="zh-CN" sz="2400" b="1" kern="0" dirty="0">
                <a:solidFill>
                  <a:srgbClr val="0000FF"/>
                </a:solidFill>
                <a:latin typeface="Calibri" panose="020F0502020204030204" pitchFamily="34" charset="0"/>
                <a:ea typeface="宋体"/>
                <a:cs typeface="Calibri" panose="020F0502020204030204" pitchFamily="34" charset="0"/>
                <a:sym typeface="Arial" pitchFamily="34" charset="0"/>
              </a:rPr>
              <a:t> </a:t>
            </a:r>
            <a:r>
              <a:rPr lang="en-US" altLang="zh-CN" sz="2400" b="1" kern="0" dirty="0" err="1">
                <a:solidFill>
                  <a:srgbClr val="FF0000"/>
                </a:solidFill>
                <a:latin typeface="Calibri" panose="020F0502020204030204" pitchFamily="34" charset="0"/>
                <a:ea typeface="宋体"/>
                <a:cs typeface="Calibri" panose="020F0502020204030204" pitchFamily="34" charset="0"/>
                <a:sym typeface="Arial" pitchFamily="34" charset="0"/>
              </a:rPr>
              <a:t>E</a:t>
            </a:r>
            <a:r>
              <a:rPr lang="en-US" altLang="zh-CN" sz="2400" b="1" kern="0" dirty="0" err="1">
                <a:solidFill>
                  <a:srgbClr val="3366CC"/>
                </a:solidFill>
                <a:latin typeface="Calibri" panose="020F0502020204030204" pitchFamily="34" charset="0"/>
                <a:ea typeface="宋体"/>
                <a:cs typeface="Calibri" panose="020F0502020204030204" pitchFamily="34" charset="0"/>
                <a:sym typeface="Arial" pitchFamily="34" charset="0"/>
              </a:rPr>
              <a:t>erth</a:t>
            </a:r>
            <a:r>
              <a:rPr lang="en-US" altLang="zh-CN" sz="2400" b="1" kern="0" dirty="0">
                <a:solidFill>
                  <a:srgbClr val="0000FF"/>
                </a:solidFill>
                <a:latin typeface="Calibri" panose="020F0502020204030204" pitchFamily="34" charset="0"/>
                <a:ea typeface="宋体"/>
                <a:cs typeface="Calibri" panose="020F0502020204030204" pitchFamily="34" charset="0"/>
                <a:sym typeface="Arial" pitchFamily="34" charset="0"/>
              </a:rPr>
              <a:t> </a:t>
            </a:r>
            <a:r>
              <a:rPr lang="en-US" altLang="zh-CN" sz="2400" b="1" kern="0" dirty="0">
                <a:solidFill>
                  <a:srgbClr val="FF0000"/>
                </a:solidFill>
                <a:latin typeface="Calibri" panose="020F0502020204030204" pitchFamily="34" charset="0"/>
                <a:ea typeface="宋体"/>
                <a:cs typeface="Calibri" panose="020F0502020204030204" pitchFamily="34" charset="0"/>
                <a:sym typeface="Arial" pitchFamily="34" charset="0"/>
              </a:rPr>
              <a:t>O</a:t>
            </a:r>
            <a:r>
              <a:rPr lang="en-US" altLang="zh-CN" sz="2400" b="1" kern="0" dirty="0">
                <a:solidFill>
                  <a:srgbClr val="3366CC"/>
                </a:solidFill>
                <a:latin typeface="Calibri" panose="020F0502020204030204" pitchFamily="34" charset="0"/>
                <a:ea typeface="宋体"/>
                <a:cs typeface="Calibri" panose="020F0502020204030204" pitchFamily="34" charset="0"/>
                <a:sym typeface="Arial" pitchFamily="34" charset="0"/>
              </a:rPr>
              <a:t>bservation</a:t>
            </a:r>
            <a:r>
              <a:rPr lang="en-US" altLang="zh-CN" sz="2400" b="1" kern="0" dirty="0">
                <a:solidFill>
                  <a:srgbClr val="0000FF"/>
                </a:solidFill>
                <a:latin typeface="Calibri" panose="020F0502020204030204" pitchFamily="34" charset="0"/>
                <a:ea typeface="宋体"/>
                <a:cs typeface="Calibri" panose="020F0502020204030204" pitchFamily="34" charset="0"/>
                <a:sym typeface="Arial" pitchFamily="34" charset="0"/>
              </a:rPr>
              <a:t> </a:t>
            </a:r>
            <a:r>
              <a:rPr lang="en-US" altLang="zh-CN" sz="2400" b="1" kern="0" dirty="0">
                <a:solidFill>
                  <a:srgbClr val="3366CC"/>
                </a:solidFill>
                <a:latin typeface="Calibri" panose="020F0502020204030204" pitchFamily="34" charset="0"/>
                <a:ea typeface="宋体"/>
                <a:cs typeface="Calibri" panose="020F0502020204030204" pitchFamily="34" charset="0"/>
                <a:sym typeface="Arial" pitchFamily="34" charset="0"/>
              </a:rPr>
              <a:t>Satellite Data (</a:t>
            </a:r>
            <a:r>
              <a:rPr lang="en-US" altLang="zh-CN" sz="2400" b="1" kern="0" dirty="0">
                <a:solidFill>
                  <a:srgbClr val="FF0000"/>
                </a:solidFill>
                <a:latin typeface="Calibri" panose="020F0502020204030204" pitchFamily="34" charset="0"/>
                <a:ea typeface="宋体"/>
                <a:cs typeface="Calibri" panose="020F0502020204030204" pitchFamily="34" charset="0"/>
                <a:sym typeface="Arial" pitchFamily="34" charset="0"/>
              </a:rPr>
              <a:t>RICH-CEOS</a:t>
            </a:r>
            <a:r>
              <a:rPr lang="en-US" altLang="zh-CN" sz="2400" b="1" kern="0" dirty="0">
                <a:solidFill>
                  <a:srgbClr val="3366CC"/>
                </a:solidFill>
                <a:latin typeface="Calibri" panose="020F0502020204030204" pitchFamily="34" charset="0"/>
                <a:ea typeface="宋体"/>
                <a:cs typeface="Calibri" panose="020F0502020204030204" pitchFamily="34" charset="0"/>
                <a:sym typeface="Arial" pitchFamily="34" charset="0"/>
              </a:rPr>
              <a:t>)</a:t>
            </a:r>
          </a:p>
        </p:txBody>
      </p:sp>
      <p:sp>
        <p:nvSpPr>
          <p:cNvPr id="17" name="Title 1">
            <a:extLst>
              <a:ext uri="{FF2B5EF4-FFF2-40B4-BE49-F238E27FC236}">
                <a16:creationId xmlns:a16="http://schemas.microsoft.com/office/drawing/2014/main" id="{90C0B65F-C0F3-4837-9AAD-9298DD4E274D}"/>
              </a:ext>
            </a:extLst>
          </p:cNvPr>
          <p:cNvSpPr>
            <a:spLocks noGrp="1"/>
          </p:cNvSpPr>
          <p:nvPr>
            <p:ph type="title"/>
          </p:nvPr>
        </p:nvSpPr>
        <p:spPr>
          <a:xfrm>
            <a:off x="1950244" y="343528"/>
            <a:ext cx="6617470" cy="757989"/>
          </a:xfrm>
        </p:spPr>
        <p:txBody>
          <a:bodyPr anchor="ctr"/>
          <a:lstStyle/>
          <a:p>
            <a:pPr lvl="0" algn="l"/>
            <a:r>
              <a:rPr lang="en-GB" sz="2400" b="1" dirty="0"/>
              <a:t>CMA GDWG TASK: S</a:t>
            </a:r>
            <a:r>
              <a:rPr lang="en-US" altLang="zh-CN" sz="2400" b="1" dirty="0" err="1"/>
              <a:t>upporting</a:t>
            </a:r>
            <a:r>
              <a:rPr lang="en-US" altLang="zh-CN" sz="2400" b="1" dirty="0"/>
              <a:t> RICH-CEOS Program</a:t>
            </a:r>
            <a:endParaRPr lang="en-GB" sz="1600" b="1" dirty="0"/>
          </a:p>
        </p:txBody>
      </p:sp>
      <p:sp>
        <p:nvSpPr>
          <p:cNvPr id="16" name="幻灯片编号占位符 3"/>
          <p:cNvSpPr>
            <a:spLocks noGrp="1"/>
          </p:cNvSpPr>
          <p:nvPr>
            <p:ph type="sldNum" sz="quarter" idx="4294967295"/>
          </p:nvPr>
        </p:nvSpPr>
        <p:spPr bwMode="auto">
          <a:xfrm>
            <a:off x="6562729" y="6245225"/>
            <a:ext cx="1733550" cy="476250"/>
          </a:xfrm>
          <a:prstGeom prst="rect">
            <a:avLst/>
          </a:prstGeom>
          <a:noFill/>
          <a:ln w="9525">
            <a:noFill/>
            <a:miter lim="800000"/>
            <a:headEnd/>
            <a:tailEnd/>
          </a:ln>
          <a:effectLst/>
        </p:spPr>
        <p:txBody>
          <a:bodyPr vert="horz" wrap="square" lIns="91349" tIns="45675" rIns="91349" bIns="45675" numCol="1" anchor="t" anchorCtr="0" compatLnSpc="1">
            <a:prstTxWarp prst="textNoShape">
              <a:avLst/>
            </a:prstTxWarp>
          </a:bodyPr>
          <a:lstStyle>
            <a:defPPr>
              <a:defRPr lang="zh-CN"/>
            </a:defPPr>
            <a:lvl1pPr algn="r" rtl="0" fontAlgn="base">
              <a:spcBef>
                <a:spcPct val="0"/>
              </a:spcBef>
              <a:spcAft>
                <a:spcPct val="0"/>
              </a:spcAft>
              <a:defRPr sz="1300" kern="1200">
                <a:solidFill>
                  <a:srgbClr val="000000"/>
                </a:solidFill>
                <a:latin typeface="Arial" charset="0"/>
                <a:ea typeface="宋体" pitchFamily="2" charset="-122"/>
                <a:cs typeface="+mn-cs"/>
              </a:defRPr>
            </a:lvl1pPr>
            <a:lvl2pPr marL="456850" algn="l" rtl="0" fontAlgn="base">
              <a:spcBef>
                <a:spcPct val="0"/>
              </a:spcBef>
              <a:spcAft>
                <a:spcPct val="0"/>
              </a:spcAft>
              <a:defRPr kern="1200">
                <a:solidFill>
                  <a:schemeClr val="tx1"/>
                </a:solidFill>
                <a:latin typeface="Arial" pitchFamily="34" charset="0"/>
                <a:ea typeface="宋体" pitchFamily="2" charset="-122"/>
                <a:cs typeface="+mn-cs"/>
              </a:defRPr>
            </a:lvl2pPr>
            <a:lvl3pPr marL="913705" algn="l" rtl="0" fontAlgn="base">
              <a:spcBef>
                <a:spcPct val="0"/>
              </a:spcBef>
              <a:spcAft>
                <a:spcPct val="0"/>
              </a:spcAft>
              <a:defRPr kern="1200">
                <a:solidFill>
                  <a:schemeClr val="tx1"/>
                </a:solidFill>
                <a:latin typeface="Arial" pitchFamily="34" charset="0"/>
                <a:ea typeface="宋体" pitchFamily="2" charset="-122"/>
                <a:cs typeface="+mn-cs"/>
              </a:defRPr>
            </a:lvl3pPr>
            <a:lvl4pPr marL="1370557" algn="l" rtl="0" fontAlgn="base">
              <a:spcBef>
                <a:spcPct val="0"/>
              </a:spcBef>
              <a:spcAft>
                <a:spcPct val="0"/>
              </a:spcAft>
              <a:defRPr kern="1200">
                <a:solidFill>
                  <a:schemeClr val="tx1"/>
                </a:solidFill>
                <a:latin typeface="Arial" pitchFamily="34" charset="0"/>
                <a:ea typeface="宋体" pitchFamily="2" charset="-122"/>
                <a:cs typeface="+mn-cs"/>
              </a:defRPr>
            </a:lvl4pPr>
            <a:lvl5pPr marL="1827408" algn="l" rtl="0" fontAlgn="base">
              <a:spcBef>
                <a:spcPct val="0"/>
              </a:spcBef>
              <a:spcAft>
                <a:spcPct val="0"/>
              </a:spcAft>
              <a:defRPr kern="1200">
                <a:solidFill>
                  <a:schemeClr val="tx1"/>
                </a:solidFill>
                <a:latin typeface="Arial" pitchFamily="34" charset="0"/>
                <a:ea typeface="宋体" pitchFamily="2" charset="-122"/>
                <a:cs typeface="+mn-cs"/>
              </a:defRPr>
            </a:lvl5pPr>
            <a:lvl6pPr marL="2284261" algn="l" defTabSz="913705" rtl="0" eaLnBrk="1" latinLnBrk="0" hangingPunct="1">
              <a:defRPr kern="1200">
                <a:solidFill>
                  <a:schemeClr val="tx1"/>
                </a:solidFill>
                <a:latin typeface="Arial" pitchFamily="34" charset="0"/>
                <a:ea typeface="宋体" pitchFamily="2" charset="-122"/>
                <a:cs typeface="+mn-cs"/>
              </a:defRPr>
            </a:lvl6pPr>
            <a:lvl7pPr marL="2741112" algn="l" defTabSz="913705" rtl="0" eaLnBrk="1" latinLnBrk="0" hangingPunct="1">
              <a:defRPr kern="1200">
                <a:solidFill>
                  <a:schemeClr val="tx1"/>
                </a:solidFill>
                <a:latin typeface="Arial" pitchFamily="34" charset="0"/>
                <a:ea typeface="宋体" pitchFamily="2" charset="-122"/>
                <a:cs typeface="+mn-cs"/>
              </a:defRPr>
            </a:lvl7pPr>
            <a:lvl8pPr marL="3197963" algn="l" defTabSz="913705" rtl="0" eaLnBrk="1" latinLnBrk="0" hangingPunct="1">
              <a:defRPr kern="1200">
                <a:solidFill>
                  <a:schemeClr val="tx1"/>
                </a:solidFill>
                <a:latin typeface="Arial" pitchFamily="34" charset="0"/>
                <a:ea typeface="宋体" pitchFamily="2" charset="-122"/>
                <a:cs typeface="+mn-cs"/>
              </a:defRPr>
            </a:lvl8pPr>
            <a:lvl9pPr marL="3654816" algn="l" defTabSz="913705" rtl="0" eaLnBrk="1" latinLnBrk="0" hangingPunct="1">
              <a:defRPr kern="1200">
                <a:solidFill>
                  <a:schemeClr val="tx1"/>
                </a:solidFill>
                <a:latin typeface="Arial" pitchFamily="34" charset="0"/>
                <a:ea typeface="宋体" pitchFamily="2" charset="-122"/>
                <a:cs typeface="+mn-cs"/>
              </a:defRPr>
            </a:lvl9pPr>
          </a:lstStyle>
          <a:p>
            <a:pPr fontAlgn="auto">
              <a:spcBef>
                <a:spcPts val="0"/>
              </a:spcBef>
              <a:spcAft>
                <a:spcPts val="0"/>
              </a:spcAft>
            </a:pPr>
            <a:fld id="{8FB21048-D770-4E17-A88F-BB1F565A0EC2}" type="slidenum">
              <a:rPr lang="zh-CN" altLang="en-US" smtClean="0"/>
              <a:pPr fontAlgn="auto">
                <a:spcBef>
                  <a:spcPts val="0"/>
                </a:spcBef>
                <a:spcAft>
                  <a:spcPts val="0"/>
                </a:spcAft>
              </a:pPr>
              <a:t>20</a:t>
            </a:fld>
            <a:endParaRPr lang="zh-CN" altLang="en-US"/>
          </a:p>
        </p:txBody>
      </p:sp>
    </p:spTree>
    <p:extLst>
      <p:ext uri="{BB962C8B-B14F-4D97-AF65-F5344CB8AC3E}">
        <p14:creationId xmlns:p14="http://schemas.microsoft.com/office/powerpoint/2010/main" val="2584370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noChangeAspect="1"/>
          </p:cNvSpPr>
          <p:nvPr>
            <p:ph type="sldNum" sz="quarter" idx="4294967295"/>
          </p:nvPr>
        </p:nvSpPr>
        <p:spPr bwMode="auto">
          <a:xfrm>
            <a:off x="6562729" y="6245225"/>
            <a:ext cx="1733550" cy="476250"/>
          </a:xfrm>
          <a:prstGeom prst="rect">
            <a:avLst/>
          </a:prstGeom>
          <a:noFill/>
          <a:ln w="9525">
            <a:noFill/>
            <a:miter lim="800000"/>
            <a:headEnd/>
            <a:tailEnd/>
          </a:ln>
          <a:effectLst/>
        </p:spPr>
        <p:txBody>
          <a:bodyPr vert="horz" wrap="square" lIns="91349" tIns="45675" rIns="91349" bIns="45675" numCol="1" anchor="t" anchorCtr="0" compatLnSpc="1">
            <a:prstTxWarp prst="textNoShape">
              <a:avLst/>
            </a:prstTxWarp>
          </a:bodyPr>
          <a:lstStyle>
            <a:defPPr>
              <a:defRPr lang="zh-CN"/>
            </a:defPPr>
            <a:lvl1pPr algn="r" rtl="0" fontAlgn="base">
              <a:spcBef>
                <a:spcPct val="0"/>
              </a:spcBef>
              <a:spcAft>
                <a:spcPct val="0"/>
              </a:spcAft>
              <a:defRPr sz="1300" kern="1200">
                <a:solidFill>
                  <a:srgbClr val="000000"/>
                </a:solidFill>
                <a:latin typeface="Arial" charset="0"/>
                <a:ea typeface="宋体" pitchFamily="2" charset="-122"/>
                <a:cs typeface="+mn-cs"/>
              </a:defRPr>
            </a:lvl1pPr>
            <a:lvl2pPr marL="456850" algn="l" rtl="0" fontAlgn="base">
              <a:spcBef>
                <a:spcPct val="0"/>
              </a:spcBef>
              <a:spcAft>
                <a:spcPct val="0"/>
              </a:spcAft>
              <a:defRPr kern="1200">
                <a:solidFill>
                  <a:schemeClr val="tx1"/>
                </a:solidFill>
                <a:latin typeface="Arial" pitchFamily="34" charset="0"/>
                <a:ea typeface="宋体" pitchFamily="2" charset="-122"/>
                <a:cs typeface="+mn-cs"/>
              </a:defRPr>
            </a:lvl2pPr>
            <a:lvl3pPr marL="913705" algn="l" rtl="0" fontAlgn="base">
              <a:spcBef>
                <a:spcPct val="0"/>
              </a:spcBef>
              <a:spcAft>
                <a:spcPct val="0"/>
              </a:spcAft>
              <a:defRPr kern="1200">
                <a:solidFill>
                  <a:schemeClr val="tx1"/>
                </a:solidFill>
                <a:latin typeface="Arial" pitchFamily="34" charset="0"/>
                <a:ea typeface="宋体" pitchFamily="2" charset="-122"/>
                <a:cs typeface="+mn-cs"/>
              </a:defRPr>
            </a:lvl3pPr>
            <a:lvl4pPr marL="1370557" algn="l" rtl="0" fontAlgn="base">
              <a:spcBef>
                <a:spcPct val="0"/>
              </a:spcBef>
              <a:spcAft>
                <a:spcPct val="0"/>
              </a:spcAft>
              <a:defRPr kern="1200">
                <a:solidFill>
                  <a:schemeClr val="tx1"/>
                </a:solidFill>
                <a:latin typeface="Arial" pitchFamily="34" charset="0"/>
                <a:ea typeface="宋体" pitchFamily="2" charset="-122"/>
                <a:cs typeface="+mn-cs"/>
              </a:defRPr>
            </a:lvl4pPr>
            <a:lvl5pPr marL="1827408" algn="l" rtl="0" fontAlgn="base">
              <a:spcBef>
                <a:spcPct val="0"/>
              </a:spcBef>
              <a:spcAft>
                <a:spcPct val="0"/>
              </a:spcAft>
              <a:defRPr kern="1200">
                <a:solidFill>
                  <a:schemeClr val="tx1"/>
                </a:solidFill>
                <a:latin typeface="Arial" pitchFamily="34" charset="0"/>
                <a:ea typeface="宋体" pitchFamily="2" charset="-122"/>
                <a:cs typeface="+mn-cs"/>
              </a:defRPr>
            </a:lvl5pPr>
            <a:lvl6pPr marL="2284261" algn="l" defTabSz="913705" rtl="0" eaLnBrk="1" latinLnBrk="0" hangingPunct="1">
              <a:defRPr kern="1200">
                <a:solidFill>
                  <a:schemeClr val="tx1"/>
                </a:solidFill>
                <a:latin typeface="Arial" pitchFamily="34" charset="0"/>
                <a:ea typeface="宋体" pitchFamily="2" charset="-122"/>
                <a:cs typeface="+mn-cs"/>
              </a:defRPr>
            </a:lvl6pPr>
            <a:lvl7pPr marL="2741112" algn="l" defTabSz="913705" rtl="0" eaLnBrk="1" latinLnBrk="0" hangingPunct="1">
              <a:defRPr kern="1200">
                <a:solidFill>
                  <a:schemeClr val="tx1"/>
                </a:solidFill>
                <a:latin typeface="Arial" pitchFamily="34" charset="0"/>
                <a:ea typeface="宋体" pitchFamily="2" charset="-122"/>
                <a:cs typeface="+mn-cs"/>
              </a:defRPr>
            </a:lvl7pPr>
            <a:lvl8pPr marL="3197963" algn="l" defTabSz="913705" rtl="0" eaLnBrk="1" latinLnBrk="0" hangingPunct="1">
              <a:defRPr kern="1200">
                <a:solidFill>
                  <a:schemeClr val="tx1"/>
                </a:solidFill>
                <a:latin typeface="Arial" pitchFamily="34" charset="0"/>
                <a:ea typeface="宋体" pitchFamily="2" charset="-122"/>
                <a:cs typeface="+mn-cs"/>
              </a:defRPr>
            </a:lvl8pPr>
            <a:lvl9pPr marL="3654816" algn="l" defTabSz="913705" rtl="0" eaLnBrk="1" latinLnBrk="0" hangingPunct="1">
              <a:defRPr kern="1200">
                <a:solidFill>
                  <a:schemeClr val="tx1"/>
                </a:solidFill>
                <a:latin typeface="Arial" pitchFamily="34" charset="0"/>
                <a:ea typeface="宋体" pitchFamily="2" charset="-122"/>
                <a:cs typeface="+mn-cs"/>
              </a:defRPr>
            </a:lvl9pPr>
          </a:lstStyle>
          <a:p>
            <a:pPr fontAlgn="auto">
              <a:spcBef>
                <a:spcPts val="0"/>
              </a:spcBef>
              <a:spcAft>
                <a:spcPts val="0"/>
              </a:spcAft>
            </a:pPr>
            <a:fld id="{8FB21048-D770-4E17-A88F-BB1F565A0EC2}" type="slidenum">
              <a:rPr lang="zh-CN" altLang="en-US" smtClean="0"/>
              <a:pPr fontAlgn="auto">
                <a:spcBef>
                  <a:spcPts val="0"/>
                </a:spcBef>
                <a:spcAft>
                  <a:spcPts val="0"/>
                </a:spcAft>
              </a:pPr>
              <a:t>21</a:t>
            </a:fld>
            <a:endParaRPr lang="zh-CN" altLang="en-US" dirty="0"/>
          </a:p>
        </p:txBody>
      </p:sp>
      <p:sp>
        <p:nvSpPr>
          <p:cNvPr id="15" name="Title 1">
            <a:extLst>
              <a:ext uri="{FF2B5EF4-FFF2-40B4-BE49-F238E27FC236}">
                <a16:creationId xmlns:a16="http://schemas.microsoft.com/office/drawing/2014/main" id="{89A46DB2-C24F-4888-9C46-BF9B57F9A479}"/>
              </a:ext>
            </a:extLst>
          </p:cNvPr>
          <p:cNvSpPr>
            <a:spLocks noGrp="1"/>
          </p:cNvSpPr>
          <p:nvPr>
            <p:ph type="title"/>
          </p:nvPr>
        </p:nvSpPr>
        <p:spPr>
          <a:xfrm>
            <a:off x="745067" y="343528"/>
            <a:ext cx="8985955" cy="757989"/>
          </a:xfrm>
        </p:spPr>
        <p:txBody>
          <a:bodyPr anchor="ctr"/>
          <a:lstStyle/>
          <a:p>
            <a:pPr lvl="0" algn="l"/>
            <a:r>
              <a:rPr lang="en-GB" sz="2400" b="1" dirty="0"/>
              <a:t>Reprocessing Dataset: Validation – Microwave instruments</a:t>
            </a:r>
            <a:endParaRPr lang="en-GB" sz="1600" b="1" dirty="0"/>
          </a:p>
        </p:txBody>
      </p:sp>
      <p:sp>
        <p:nvSpPr>
          <p:cNvPr id="27" name="矩形 26"/>
          <p:cNvSpPr/>
          <p:nvPr/>
        </p:nvSpPr>
        <p:spPr bwMode="auto">
          <a:xfrm>
            <a:off x="85060" y="2321239"/>
            <a:ext cx="3795232" cy="2976664"/>
          </a:xfrm>
          <a:prstGeom prst="rect">
            <a:avLst/>
          </a:prstGeom>
          <a:noFill/>
          <a:ln w="9525" cap="flat" cmpd="sng" algn="ctr">
            <a:solidFill>
              <a:schemeClr val="tx1"/>
            </a:solidFill>
            <a:prstDash val="dash"/>
            <a:round/>
            <a:headEnd type="none" w="med" len="med"/>
            <a:tailEnd type="none" w="med" len="med"/>
          </a:ln>
        </p:spPr>
        <p:txBody>
          <a:bodyPr vert="horz" wrap="square" lIns="91440" tIns="45720" rIns="91440" bIns="45720" numCol="1" rtlCol="0" anchor="t" anchorCtr="0" compatLnSpc="1"/>
          <a:lstStyle/>
          <a:p>
            <a:pPr>
              <a:defRPr/>
            </a:pPr>
            <a:endParaRPr lang="zh-CN" altLang="en-US" sz="1400" b="1">
              <a:solidFill>
                <a:srgbClr val="000000"/>
              </a:solidFill>
              <a:latin typeface="Times New Roman" panose="02020603050405020304" pitchFamily="18" charset="0"/>
              <a:ea typeface="微软雅黑" panose="020B0503020204020204" charset="-122"/>
            </a:endParaRPr>
          </a:p>
        </p:txBody>
      </p:sp>
      <p:pic>
        <p:nvPicPr>
          <p:cNvPr id="28" name="图片 27" descr="blob:http://10.25.16.2:7000/b7d0b420-c094-4ebb-81bb-29427439d86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1176" y="3470382"/>
            <a:ext cx="1685015" cy="1831689"/>
          </a:xfrm>
          <a:prstGeom prst="rect">
            <a:avLst/>
          </a:prstGeom>
          <a:noFill/>
          <a:ln>
            <a:noFill/>
          </a:ln>
        </p:spPr>
      </p:pic>
      <p:pic>
        <p:nvPicPr>
          <p:cNvPr id="29" name="图片 28" descr="blob:http://10.25.16.2:7000/bd9b4c90-db45-41ba-95c8-f80892d2093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0674" y="3476374"/>
            <a:ext cx="1937870" cy="1821531"/>
          </a:xfrm>
          <a:prstGeom prst="rect">
            <a:avLst/>
          </a:prstGeom>
          <a:noFill/>
          <a:ln>
            <a:noFill/>
          </a:ln>
        </p:spPr>
      </p:pic>
      <p:pic>
        <p:nvPicPr>
          <p:cNvPr id="30" name="图片 29" descr="blob:http://10.25.16.2:7000/7ad01208-1f4d-41fc-8e97-88e480d76e05"/>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140264" y="2637461"/>
            <a:ext cx="1783592" cy="1200481"/>
          </a:xfrm>
          <a:prstGeom prst="rect">
            <a:avLst/>
          </a:prstGeom>
          <a:noFill/>
          <a:ln>
            <a:noFill/>
          </a:ln>
        </p:spPr>
      </p:pic>
      <p:pic>
        <p:nvPicPr>
          <p:cNvPr id="32" name="图片 31" descr="blob:http://10.25.16.2:7000/7f0a1fbc-16fe-44dd-9de3-4d82b70d67da"/>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2032599" y="2637462"/>
            <a:ext cx="1757777" cy="1224449"/>
          </a:xfrm>
          <a:prstGeom prst="rect">
            <a:avLst/>
          </a:prstGeom>
          <a:noFill/>
          <a:ln>
            <a:noFill/>
          </a:ln>
        </p:spPr>
      </p:pic>
      <p:sp>
        <p:nvSpPr>
          <p:cNvPr id="33" name="文本框 2"/>
          <p:cNvSpPr txBox="1">
            <a:spLocks noChangeArrowheads="1"/>
          </p:cNvSpPr>
          <p:nvPr/>
        </p:nvSpPr>
        <p:spPr bwMode="auto">
          <a:xfrm>
            <a:off x="2231290" y="2770786"/>
            <a:ext cx="769344" cy="153888"/>
          </a:xfrm>
          <a:prstGeom prst="rect">
            <a:avLst/>
          </a:prstGeom>
          <a:noFill/>
          <a:ln w="9525">
            <a:noFill/>
            <a:miter lim="800000"/>
          </a:ln>
        </p:spPr>
        <p:txBody>
          <a:bodyPr rot="0" vert="horz" wrap="square" lIns="0" tIns="0" rIns="0" bIns="0" anchor="ctr" anchorCtr="0">
            <a:spAutoFit/>
          </a:bodyPr>
          <a:lstStyle/>
          <a:p>
            <a:pPr algn="r" fontAlgn="auto">
              <a:spcBef>
                <a:spcPts val="0"/>
              </a:spcBef>
              <a:spcAft>
                <a:spcPts val="0"/>
              </a:spcAft>
              <a:defRPr/>
            </a:pPr>
            <a:r>
              <a:rPr lang="en-US" altLang="zh-CN" sz="10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10.7GHz V</a:t>
            </a:r>
            <a:endParaRPr lang="zh-CN" altLang="en-US" sz="1000"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34" name="文本框 2"/>
          <p:cNvSpPr txBox="1">
            <a:spLocks noChangeArrowheads="1"/>
          </p:cNvSpPr>
          <p:nvPr/>
        </p:nvSpPr>
        <p:spPr bwMode="auto">
          <a:xfrm>
            <a:off x="1952083" y="4057515"/>
            <a:ext cx="1111624" cy="153888"/>
          </a:xfrm>
          <a:prstGeom prst="rect">
            <a:avLst/>
          </a:prstGeom>
          <a:noFill/>
          <a:ln w="9525">
            <a:noFill/>
            <a:miter lim="800000"/>
          </a:ln>
        </p:spPr>
        <p:txBody>
          <a:bodyPr rot="0" vert="horz" wrap="square" lIns="0" tIns="0" rIns="0" bIns="0" anchor="ctr" anchorCtr="0">
            <a:spAutoFit/>
          </a:bodyPr>
          <a:lstStyle/>
          <a:p>
            <a:pPr algn="r" fontAlgn="auto">
              <a:spcBef>
                <a:spcPts val="0"/>
              </a:spcBef>
              <a:spcAft>
                <a:spcPts val="0"/>
              </a:spcAft>
              <a:defRPr/>
            </a:pPr>
            <a:r>
              <a:rPr lang="en-US" altLang="zh-CN" sz="10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36.5GHz</a:t>
            </a:r>
            <a:r>
              <a:rPr lang="en-US" altLang="zh-CN" sz="1000"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 </a:t>
            </a:r>
            <a:r>
              <a:rPr lang="en-US" altLang="zh-CN" sz="10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H</a:t>
            </a:r>
            <a:endParaRPr lang="zh-CN" altLang="en-US" sz="1000"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p:txBody>
      </p:sp>
      <p:pic>
        <p:nvPicPr>
          <p:cNvPr id="55" name="图片 54" descr="http://10.25.16.2:7000/cross/img_8"/>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4211733" y="2600028"/>
            <a:ext cx="2749806" cy="1465207"/>
          </a:xfrm>
          <a:prstGeom prst="rect">
            <a:avLst/>
          </a:prstGeom>
          <a:noFill/>
          <a:ln>
            <a:noFill/>
          </a:ln>
        </p:spPr>
      </p:pic>
      <p:pic>
        <p:nvPicPr>
          <p:cNvPr id="56" name="图片 55" descr="http://10.25.16.2:7000/cross/img_0"/>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4198381" y="3880752"/>
            <a:ext cx="2749806" cy="1446265"/>
          </a:xfrm>
          <a:prstGeom prst="rect">
            <a:avLst/>
          </a:prstGeom>
          <a:noFill/>
          <a:ln>
            <a:noFill/>
          </a:ln>
        </p:spPr>
      </p:pic>
      <p:sp>
        <p:nvSpPr>
          <p:cNvPr id="59" name="文本框 2"/>
          <p:cNvSpPr txBox="1">
            <a:spLocks noChangeArrowheads="1"/>
          </p:cNvSpPr>
          <p:nvPr/>
        </p:nvSpPr>
        <p:spPr bwMode="auto">
          <a:xfrm>
            <a:off x="5926408" y="4751103"/>
            <a:ext cx="932876" cy="184666"/>
          </a:xfrm>
          <a:prstGeom prst="rect">
            <a:avLst/>
          </a:prstGeom>
          <a:noFill/>
          <a:ln w="9525">
            <a:noFill/>
            <a:miter lim="800000"/>
          </a:ln>
        </p:spPr>
        <p:txBody>
          <a:bodyPr rot="0" vert="horz" wrap="square" lIns="0" tIns="0" rIns="0" bIns="0" anchor="ctr" anchorCtr="0">
            <a:spAutoFit/>
          </a:bodyPr>
          <a:lstStyle/>
          <a:p>
            <a:pPr algn="just" fontAlgn="auto">
              <a:spcBef>
                <a:spcPts val="0"/>
              </a:spcBef>
              <a:spcAft>
                <a:spcPts val="0"/>
              </a:spcAft>
              <a:defRPr/>
            </a:pPr>
            <a:r>
              <a:rPr lang="en-US" sz="12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183.31</a:t>
            </a:r>
            <a:r>
              <a:rPr lang="en-US" sz="12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sym typeface="Symbol" panose="05050102010706020507" pitchFamily="18" charset="2"/>
              </a:rPr>
              <a:t></a:t>
            </a:r>
            <a:r>
              <a:rPr lang="en-US" sz="12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1GHz</a:t>
            </a:r>
            <a:endParaRPr lang="zh-CN" altLang="en-US" sz="1200"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p:txBody>
      </p:sp>
      <p:pic>
        <p:nvPicPr>
          <p:cNvPr id="60" name="图片 1" descr="说明: D:\·2021年工作任务\任务二 微波温度计\课题5\V0精度\新建文件夹\ABCD1-BIAS.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90259" y="3425912"/>
            <a:ext cx="2836751" cy="189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 descr="ABCD1-BIAS"/>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a:fillRect/>
          </a:stretch>
        </p:blipFill>
        <p:spPr bwMode="auto">
          <a:xfrm>
            <a:off x="7102367" y="2617129"/>
            <a:ext cx="2791003" cy="1253171"/>
          </a:xfrm>
          <a:prstGeom prst="rect">
            <a:avLst/>
          </a:prstGeom>
          <a:noFill/>
          <a:ln w="9525">
            <a:noFill/>
            <a:miter lim="800000"/>
            <a:headEnd/>
            <a:tailEnd/>
          </a:ln>
        </p:spPr>
      </p:pic>
      <p:sp>
        <p:nvSpPr>
          <p:cNvPr id="65" name="矩形 64"/>
          <p:cNvSpPr/>
          <p:nvPr/>
        </p:nvSpPr>
        <p:spPr bwMode="auto">
          <a:xfrm>
            <a:off x="3978870" y="2342250"/>
            <a:ext cx="3029172" cy="2984767"/>
          </a:xfrm>
          <a:prstGeom prst="rect">
            <a:avLst/>
          </a:prstGeom>
          <a:noFill/>
          <a:ln w="9525" cap="flat" cmpd="sng" algn="ctr">
            <a:solidFill>
              <a:schemeClr val="tx1"/>
            </a:solidFill>
            <a:prstDash val="dash"/>
            <a:round/>
            <a:headEnd type="none" w="med" len="med"/>
            <a:tailEnd type="none" w="med" len="med"/>
          </a:ln>
        </p:spPr>
        <p:txBody>
          <a:bodyPr vert="horz" wrap="square" lIns="91440" tIns="45720" rIns="91440" bIns="45720" numCol="1" rtlCol="0" anchor="t" anchorCtr="0" compatLnSpc="1"/>
          <a:lstStyle/>
          <a:p>
            <a:pPr>
              <a:defRPr/>
            </a:pPr>
            <a:endParaRPr lang="zh-CN" altLang="en-US" sz="1400" b="1">
              <a:solidFill>
                <a:srgbClr val="000000"/>
              </a:solidFill>
              <a:latin typeface="Times New Roman" panose="02020603050405020304" pitchFamily="18" charset="0"/>
              <a:ea typeface="微软雅黑" panose="020B0503020204020204" charset="-122"/>
            </a:endParaRPr>
          </a:p>
        </p:txBody>
      </p:sp>
      <p:sp>
        <p:nvSpPr>
          <p:cNvPr id="66" name="矩形 65"/>
          <p:cNvSpPr/>
          <p:nvPr/>
        </p:nvSpPr>
        <p:spPr bwMode="auto">
          <a:xfrm>
            <a:off x="7069972" y="2332803"/>
            <a:ext cx="2784581" cy="2983761"/>
          </a:xfrm>
          <a:prstGeom prst="rect">
            <a:avLst/>
          </a:prstGeom>
          <a:noFill/>
          <a:ln w="9525" cap="flat" cmpd="sng" algn="ctr">
            <a:solidFill>
              <a:schemeClr val="tx1"/>
            </a:solidFill>
            <a:prstDash val="dash"/>
            <a:round/>
            <a:headEnd type="none" w="med" len="med"/>
            <a:tailEnd type="none" w="med" len="med"/>
          </a:ln>
        </p:spPr>
        <p:txBody>
          <a:bodyPr vert="horz" wrap="square" lIns="91440" tIns="45720" rIns="91440" bIns="45720" numCol="1" rtlCol="0" anchor="t" anchorCtr="0" compatLnSpc="1"/>
          <a:lstStyle/>
          <a:p>
            <a:pPr>
              <a:defRPr/>
            </a:pPr>
            <a:endParaRPr lang="zh-CN" altLang="en-US" sz="1400" b="1">
              <a:solidFill>
                <a:srgbClr val="000000"/>
              </a:solidFill>
              <a:latin typeface="Times New Roman" panose="02020603050405020304" pitchFamily="18" charset="0"/>
              <a:ea typeface="微软雅黑" panose="020B0503020204020204" charset="-122"/>
            </a:endParaRPr>
          </a:p>
        </p:txBody>
      </p:sp>
      <p:sp>
        <p:nvSpPr>
          <p:cNvPr id="67" name="文本框 24"/>
          <p:cNvSpPr txBox="1"/>
          <p:nvPr/>
        </p:nvSpPr>
        <p:spPr>
          <a:xfrm>
            <a:off x="99039" y="2305060"/>
            <a:ext cx="755335" cy="338554"/>
          </a:xfrm>
          <a:prstGeom prst="rect">
            <a:avLst/>
          </a:prstGeom>
          <a:solidFill>
            <a:schemeClr val="accent2">
              <a:lumMod val="40000"/>
              <a:lumOff val="60000"/>
            </a:schemeClr>
          </a:solidFill>
        </p:spPr>
        <p:txBody>
          <a:bodyPr wrap="none" rtlCol="0">
            <a:spAutoFit/>
          </a:bodyPr>
          <a:lstStyle/>
          <a:p>
            <a:pPr fontAlgn="auto">
              <a:spcBef>
                <a:spcPts val="0"/>
              </a:spcBef>
              <a:spcAft>
                <a:spcPts val="0"/>
              </a:spcAft>
              <a:defRPr/>
            </a:pPr>
            <a:r>
              <a:rPr lang="en-US" altLang="zh-CN" sz="1600" dirty="0">
                <a:solidFill>
                  <a:srgbClr val="000000"/>
                </a:solidFill>
                <a:latin typeface="Arial"/>
                <a:ea typeface="黑体"/>
              </a:rPr>
              <a:t>MWRI</a:t>
            </a:r>
            <a:endParaRPr lang="zh-CN" altLang="en-US" sz="1600" dirty="0">
              <a:solidFill>
                <a:srgbClr val="000000"/>
              </a:solidFill>
              <a:latin typeface="Arial"/>
              <a:ea typeface="黑体"/>
            </a:endParaRPr>
          </a:p>
        </p:txBody>
      </p:sp>
      <p:sp>
        <p:nvSpPr>
          <p:cNvPr id="68" name="文本框 25"/>
          <p:cNvSpPr txBox="1"/>
          <p:nvPr/>
        </p:nvSpPr>
        <p:spPr>
          <a:xfrm>
            <a:off x="3987611" y="2311957"/>
            <a:ext cx="833883" cy="338554"/>
          </a:xfrm>
          <a:prstGeom prst="rect">
            <a:avLst/>
          </a:prstGeom>
          <a:solidFill>
            <a:schemeClr val="accent2">
              <a:lumMod val="40000"/>
              <a:lumOff val="60000"/>
            </a:schemeClr>
          </a:solidFill>
        </p:spPr>
        <p:txBody>
          <a:bodyPr wrap="none" rtlCol="0">
            <a:spAutoFit/>
          </a:bodyPr>
          <a:lstStyle/>
          <a:p>
            <a:pPr fontAlgn="auto">
              <a:spcBef>
                <a:spcPts val="0"/>
              </a:spcBef>
              <a:spcAft>
                <a:spcPts val="0"/>
              </a:spcAft>
              <a:defRPr/>
            </a:pPr>
            <a:r>
              <a:rPr lang="en-US" altLang="zh-CN" sz="1600" dirty="0">
                <a:solidFill>
                  <a:srgbClr val="000000"/>
                </a:solidFill>
                <a:latin typeface="Arial"/>
                <a:ea typeface="黑体"/>
              </a:rPr>
              <a:t>MWHS</a:t>
            </a:r>
            <a:endParaRPr lang="zh-CN" altLang="en-US" sz="1600" dirty="0">
              <a:solidFill>
                <a:srgbClr val="000000"/>
              </a:solidFill>
              <a:latin typeface="Arial"/>
              <a:ea typeface="黑体"/>
            </a:endParaRPr>
          </a:p>
        </p:txBody>
      </p:sp>
      <p:sp>
        <p:nvSpPr>
          <p:cNvPr id="69" name="文本框 26"/>
          <p:cNvSpPr txBox="1"/>
          <p:nvPr/>
        </p:nvSpPr>
        <p:spPr>
          <a:xfrm>
            <a:off x="7102368" y="2339899"/>
            <a:ext cx="811441" cy="338554"/>
          </a:xfrm>
          <a:prstGeom prst="rect">
            <a:avLst/>
          </a:prstGeom>
          <a:solidFill>
            <a:schemeClr val="accent2">
              <a:lumMod val="40000"/>
              <a:lumOff val="60000"/>
            </a:schemeClr>
          </a:solidFill>
        </p:spPr>
        <p:txBody>
          <a:bodyPr wrap="none" rtlCol="0">
            <a:spAutoFit/>
          </a:bodyPr>
          <a:lstStyle/>
          <a:p>
            <a:pPr fontAlgn="auto">
              <a:spcBef>
                <a:spcPts val="0"/>
              </a:spcBef>
              <a:spcAft>
                <a:spcPts val="0"/>
              </a:spcAft>
              <a:defRPr/>
            </a:pPr>
            <a:r>
              <a:rPr lang="en-US" altLang="zh-CN" sz="1600" dirty="0">
                <a:solidFill>
                  <a:srgbClr val="000000"/>
                </a:solidFill>
                <a:latin typeface="Arial"/>
                <a:ea typeface="黑体"/>
              </a:rPr>
              <a:t>MWTS</a:t>
            </a:r>
            <a:endParaRPr lang="zh-CN" altLang="en-US" sz="1600" dirty="0">
              <a:solidFill>
                <a:srgbClr val="000000"/>
              </a:solidFill>
              <a:latin typeface="Arial"/>
              <a:ea typeface="黑体"/>
            </a:endParaRPr>
          </a:p>
        </p:txBody>
      </p:sp>
      <p:sp>
        <p:nvSpPr>
          <p:cNvPr id="70" name="TextBox 18"/>
          <p:cNvSpPr txBox="1">
            <a:spLocks noChangeAspect="1" noChangeArrowheads="1"/>
          </p:cNvSpPr>
          <p:nvPr/>
        </p:nvSpPr>
        <p:spPr bwMode="auto">
          <a:xfrm>
            <a:off x="221876" y="2904817"/>
            <a:ext cx="1989016" cy="246221"/>
          </a:xfrm>
          <a:prstGeom prst="rect">
            <a:avLst/>
          </a:prstGeom>
          <a:noFill/>
          <a:ln w="9525">
            <a:noFill/>
            <a:miter lim="800000"/>
          </a:ln>
        </p:spPr>
        <p:txBody>
          <a:bodyPr wrap="square">
            <a:spAutoFit/>
          </a:bodyPr>
          <a:lstStyle/>
          <a:p>
            <a:pPr defTabSz="457200">
              <a:defRPr/>
            </a:pPr>
            <a:r>
              <a:rPr lang="en-US" altLang="zh-CN" sz="1000" b="1" dirty="0">
                <a:solidFill>
                  <a:srgbClr val="000000"/>
                </a:solidFill>
                <a:latin typeface="微软雅黑" panose="020B0503020204020204" charset="-122"/>
                <a:ea typeface="微软雅黑" panose="020B0503020204020204" charset="-122"/>
              </a:rPr>
              <a:t>Before reprocessing</a:t>
            </a:r>
            <a:endParaRPr lang="zh-CN" altLang="en-US" sz="1000" b="1" dirty="0">
              <a:solidFill>
                <a:srgbClr val="000000"/>
              </a:solidFill>
              <a:latin typeface="微软雅黑" panose="020B0503020204020204" charset="-122"/>
              <a:ea typeface="微软雅黑" panose="020B0503020204020204" charset="-122"/>
            </a:endParaRPr>
          </a:p>
        </p:txBody>
      </p:sp>
      <p:sp>
        <p:nvSpPr>
          <p:cNvPr id="71" name="TextBox 17"/>
          <p:cNvSpPr txBox="1">
            <a:spLocks noChangeAspect="1" noChangeArrowheads="1"/>
          </p:cNvSpPr>
          <p:nvPr/>
        </p:nvSpPr>
        <p:spPr bwMode="auto">
          <a:xfrm>
            <a:off x="394212" y="4105678"/>
            <a:ext cx="1275695" cy="246221"/>
          </a:xfrm>
          <a:prstGeom prst="rect">
            <a:avLst/>
          </a:prstGeom>
          <a:noFill/>
          <a:ln w="9525">
            <a:noFill/>
            <a:miter lim="800000"/>
          </a:ln>
        </p:spPr>
        <p:txBody>
          <a:bodyPr wrap="square">
            <a:spAutoFit/>
          </a:bodyPr>
          <a:lstStyle/>
          <a:p>
            <a:pPr defTabSz="457200">
              <a:defRPr/>
            </a:pPr>
            <a:r>
              <a:rPr lang="en-US" altLang="zh-CN" sz="1000" b="1" dirty="0">
                <a:solidFill>
                  <a:srgbClr val="000000"/>
                </a:solidFill>
                <a:latin typeface="微软雅黑" panose="020B0503020204020204" charset="-122"/>
                <a:ea typeface="微软雅黑" panose="020B0503020204020204" charset="-122"/>
              </a:rPr>
              <a:t>reprocessed</a:t>
            </a:r>
            <a:endParaRPr lang="zh-CN" altLang="en-US" sz="1000" b="1" dirty="0">
              <a:solidFill>
                <a:srgbClr val="000000"/>
              </a:solidFill>
              <a:latin typeface="微软雅黑" panose="020B0503020204020204" charset="-122"/>
              <a:ea typeface="微软雅黑" panose="020B0503020204020204" charset="-122"/>
            </a:endParaRPr>
          </a:p>
        </p:txBody>
      </p:sp>
      <p:sp>
        <p:nvSpPr>
          <p:cNvPr id="72" name="TextBox 18"/>
          <p:cNvSpPr txBox="1">
            <a:spLocks noChangeAspect="1" noChangeArrowheads="1"/>
          </p:cNvSpPr>
          <p:nvPr/>
        </p:nvSpPr>
        <p:spPr bwMode="auto">
          <a:xfrm>
            <a:off x="5101242" y="3541298"/>
            <a:ext cx="1989016" cy="246221"/>
          </a:xfrm>
          <a:prstGeom prst="rect">
            <a:avLst/>
          </a:prstGeom>
          <a:noFill/>
          <a:ln w="9525">
            <a:noFill/>
            <a:miter lim="800000"/>
          </a:ln>
        </p:spPr>
        <p:txBody>
          <a:bodyPr wrap="square">
            <a:spAutoFit/>
          </a:bodyPr>
          <a:lstStyle/>
          <a:p>
            <a:pPr defTabSz="457200">
              <a:defRPr/>
            </a:pPr>
            <a:r>
              <a:rPr lang="en-US" altLang="zh-CN" sz="1000" b="1" dirty="0">
                <a:solidFill>
                  <a:srgbClr val="000000"/>
                </a:solidFill>
                <a:latin typeface="微软雅黑" panose="020B0503020204020204" charset="-122"/>
                <a:ea typeface="微软雅黑" panose="020B0503020204020204" charset="-122"/>
              </a:rPr>
              <a:t>Before reprocessing</a:t>
            </a:r>
            <a:endParaRPr lang="zh-CN" altLang="en-US" sz="1000" b="1" dirty="0">
              <a:solidFill>
                <a:srgbClr val="000000"/>
              </a:solidFill>
              <a:latin typeface="微软雅黑" panose="020B0503020204020204" charset="-122"/>
              <a:ea typeface="微软雅黑" panose="020B0503020204020204" charset="-122"/>
            </a:endParaRPr>
          </a:p>
        </p:txBody>
      </p:sp>
      <p:sp>
        <p:nvSpPr>
          <p:cNvPr id="73" name="TextBox 17"/>
          <p:cNvSpPr txBox="1">
            <a:spLocks noChangeAspect="1" noChangeArrowheads="1"/>
          </p:cNvSpPr>
          <p:nvPr/>
        </p:nvSpPr>
        <p:spPr bwMode="auto">
          <a:xfrm>
            <a:off x="4447392" y="4548957"/>
            <a:ext cx="1275695" cy="246221"/>
          </a:xfrm>
          <a:prstGeom prst="rect">
            <a:avLst/>
          </a:prstGeom>
          <a:noFill/>
          <a:ln w="9525">
            <a:noFill/>
            <a:miter lim="800000"/>
          </a:ln>
        </p:spPr>
        <p:txBody>
          <a:bodyPr wrap="square">
            <a:spAutoFit/>
          </a:bodyPr>
          <a:lstStyle/>
          <a:p>
            <a:pPr defTabSz="457200">
              <a:defRPr/>
            </a:pPr>
            <a:r>
              <a:rPr lang="en-US" altLang="zh-CN" sz="1000" b="1" dirty="0">
                <a:solidFill>
                  <a:srgbClr val="000000"/>
                </a:solidFill>
                <a:latin typeface="微软雅黑" panose="020B0503020204020204" charset="-122"/>
                <a:ea typeface="微软雅黑" panose="020B0503020204020204" charset="-122"/>
              </a:rPr>
              <a:t>reprocessed</a:t>
            </a:r>
            <a:endParaRPr lang="zh-CN" altLang="en-US" sz="1000" b="1" dirty="0">
              <a:solidFill>
                <a:srgbClr val="000000"/>
              </a:solidFill>
              <a:latin typeface="微软雅黑" panose="020B0503020204020204" charset="-122"/>
              <a:ea typeface="微软雅黑" panose="020B0503020204020204" charset="-122"/>
            </a:endParaRPr>
          </a:p>
        </p:txBody>
      </p:sp>
      <p:sp>
        <p:nvSpPr>
          <p:cNvPr id="74" name="TextBox 18"/>
          <p:cNvSpPr txBox="1">
            <a:spLocks noChangeAspect="1" noChangeArrowheads="1"/>
          </p:cNvSpPr>
          <p:nvPr/>
        </p:nvSpPr>
        <p:spPr bwMode="auto">
          <a:xfrm>
            <a:off x="7291465" y="2678453"/>
            <a:ext cx="1989016" cy="246221"/>
          </a:xfrm>
          <a:prstGeom prst="rect">
            <a:avLst/>
          </a:prstGeom>
          <a:noFill/>
          <a:ln w="9525">
            <a:noFill/>
            <a:miter lim="800000"/>
          </a:ln>
        </p:spPr>
        <p:txBody>
          <a:bodyPr wrap="square">
            <a:spAutoFit/>
          </a:bodyPr>
          <a:lstStyle/>
          <a:p>
            <a:pPr defTabSz="457200">
              <a:defRPr/>
            </a:pPr>
            <a:r>
              <a:rPr lang="en-US" altLang="zh-CN" sz="1000" b="1" dirty="0">
                <a:solidFill>
                  <a:srgbClr val="000000"/>
                </a:solidFill>
                <a:latin typeface="微软雅黑" panose="020B0503020204020204" charset="-122"/>
                <a:ea typeface="微软雅黑" panose="020B0503020204020204" charset="-122"/>
              </a:rPr>
              <a:t>Before reprocessing</a:t>
            </a:r>
            <a:endParaRPr lang="zh-CN" altLang="en-US" sz="1000" b="1" dirty="0">
              <a:solidFill>
                <a:srgbClr val="000000"/>
              </a:solidFill>
              <a:latin typeface="微软雅黑" panose="020B0503020204020204" charset="-122"/>
              <a:ea typeface="微软雅黑" panose="020B0503020204020204" charset="-122"/>
            </a:endParaRPr>
          </a:p>
        </p:txBody>
      </p:sp>
      <p:sp>
        <p:nvSpPr>
          <p:cNvPr id="75" name="TextBox 17"/>
          <p:cNvSpPr txBox="1">
            <a:spLocks noChangeAspect="1" noChangeArrowheads="1"/>
          </p:cNvSpPr>
          <p:nvPr/>
        </p:nvSpPr>
        <p:spPr bwMode="auto">
          <a:xfrm>
            <a:off x="7316069" y="3922502"/>
            <a:ext cx="1275695" cy="246221"/>
          </a:xfrm>
          <a:prstGeom prst="rect">
            <a:avLst/>
          </a:prstGeom>
          <a:noFill/>
          <a:ln w="9525">
            <a:noFill/>
            <a:miter lim="800000"/>
          </a:ln>
        </p:spPr>
        <p:txBody>
          <a:bodyPr wrap="square">
            <a:spAutoFit/>
          </a:bodyPr>
          <a:lstStyle/>
          <a:p>
            <a:pPr defTabSz="457200">
              <a:defRPr/>
            </a:pPr>
            <a:r>
              <a:rPr lang="en-US" altLang="zh-CN" sz="1000" b="1" dirty="0">
                <a:solidFill>
                  <a:srgbClr val="000000"/>
                </a:solidFill>
                <a:latin typeface="微软雅黑" panose="020B0503020204020204" charset="-122"/>
                <a:ea typeface="微软雅黑" panose="020B0503020204020204" charset="-122"/>
              </a:rPr>
              <a:t>reprocessed</a:t>
            </a:r>
            <a:endParaRPr lang="zh-CN" altLang="en-US" sz="1000" b="1" dirty="0">
              <a:solidFill>
                <a:srgbClr val="000000"/>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988176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223158" y="1689697"/>
            <a:ext cx="3683557" cy="3649970"/>
          </a:xfrm>
        </p:spPr>
        <p:txBody>
          <a:bodyPr/>
          <a:lstStyle/>
          <a:p>
            <a:r>
              <a:rPr lang="en-GB" altLang="ko-KR" sz="2000" dirty="0"/>
              <a:t>Landing page (Cal/Val portal)</a:t>
            </a:r>
          </a:p>
          <a:p>
            <a:pPr lvl="1"/>
            <a:r>
              <a:rPr lang="en-GB" altLang="ko-KR" sz="1800" dirty="0">
                <a:solidFill>
                  <a:srgbClr val="0000FF"/>
                </a:solidFill>
              </a:rPr>
              <a:t>Instrument Status (new)</a:t>
            </a:r>
          </a:p>
          <a:p>
            <a:pPr lvl="1">
              <a:lnSpc>
                <a:spcPct val="80000"/>
              </a:lnSpc>
            </a:pPr>
            <a:r>
              <a:rPr lang="en-GB" altLang="ko-KR" sz="1800" dirty="0">
                <a:solidFill>
                  <a:srgbClr val="0000FF"/>
                </a:solidFill>
              </a:rPr>
              <a:t>Radiometric Validation (new)</a:t>
            </a:r>
          </a:p>
          <a:p>
            <a:pPr lvl="1">
              <a:lnSpc>
                <a:spcPct val="80000"/>
              </a:lnSpc>
            </a:pPr>
            <a:r>
              <a:rPr lang="en-GB" altLang="ko-KR" sz="1800" dirty="0">
                <a:solidFill>
                  <a:srgbClr val="0000FF"/>
                </a:solidFill>
              </a:rPr>
              <a:t>INR Validation (new)</a:t>
            </a:r>
          </a:p>
          <a:p>
            <a:pPr lvl="1">
              <a:lnSpc>
                <a:spcPct val="80000"/>
              </a:lnSpc>
            </a:pPr>
            <a:r>
              <a:rPr lang="en-US" altLang="ko-KR" sz="1800" dirty="0"/>
              <a:t>GSICS P</a:t>
            </a:r>
            <a:r>
              <a:rPr lang="en-GB" altLang="ko-KR" sz="1800" dirty="0" err="1"/>
              <a:t>erformance</a:t>
            </a:r>
            <a:endParaRPr lang="en-GB" altLang="ko-KR" sz="1800" dirty="0"/>
          </a:p>
          <a:p>
            <a:pPr lvl="1">
              <a:lnSpc>
                <a:spcPct val="80000"/>
              </a:lnSpc>
            </a:pPr>
            <a:endParaRPr lang="en-GB" altLang="ko-KR" sz="1800" dirty="0"/>
          </a:p>
          <a:p>
            <a:pPr marL="971550" lvl="2" indent="0">
              <a:buFontTx/>
              <a:buNone/>
            </a:pPr>
            <a:r>
              <a:rPr lang="ja-JP" altLang="en-US" sz="1100" dirty="0"/>
              <a:t> </a:t>
            </a:r>
            <a:endParaRPr lang="en-GB" altLang="ko-KR" sz="1800" dirty="0"/>
          </a:p>
          <a:p>
            <a:pPr>
              <a:lnSpc>
                <a:spcPct val="80000"/>
              </a:lnSpc>
            </a:pPr>
            <a:r>
              <a:rPr lang="en-GB" altLang="ko-KR" sz="2000" dirty="0"/>
              <a:t>Event logs</a:t>
            </a:r>
          </a:p>
          <a:p>
            <a:pPr lvl="1">
              <a:lnSpc>
                <a:spcPct val="80000"/>
              </a:lnSpc>
            </a:pPr>
            <a:r>
              <a:rPr lang="en-GB" altLang="ko-KR" sz="1800" dirty="0"/>
              <a:t>Information of incomplete imagery</a:t>
            </a:r>
          </a:p>
          <a:p>
            <a:pPr lvl="1">
              <a:lnSpc>
                <a:spcPct val="80000"/>
              </a:lnSpc>
            </a:pPr>
            <a:r>
              <a:rPr lang="en-GB" altLang="ko-KR" sz="1800" dirty="0"/>
              <a:t>Processing Events</a:t>
            </a:r>
          </a:p>
          <a:p>
            <a:pPr lvl="1">
              <a:lnSpc>
                <a:spcPct val="80000"/>
              </a:lnSpc>
            </a:pPr>
            <a:r>
              <a:rPr lang="en-GB" altLang="ko-KR" sz="1800" dirty="0"/>
              <a:t>Data Outage</a:t>
            </a:r>
            <a:endParaRPr lang="en-GB" altLang="ko-KR" sz="1600" dirty="0"/>
          </a:p>
        </p:txBody>
      </p:sp>
      <p:sp>
        <p:nvSpPr>
          <p:cNvPr id="4" name="슬라이드 번호 개체 틀 3"/>
          <p:cNvSpPr>
            <a:spLocks noGrp="1"/>
          </p:cNvSpPr>
          <p:nvPr>
            <p:ph type="sldNum" sz="quarter" idx="10"/>
          </p:nvPr>
        </p:nvSpPr>
        <p:spPr/>
        <p:txBody>
          <a:bodyPr/>
          <a:lstStyle/>
          <a:p>
            <a:pPr>
              <a:defRPr/>
            </a:pPr>
            <a:fld id="{DA28AC38-E0E8-49D7-B2FE-71FD7C42C09E}" type="slidenum">
              <a:rPr lang="en-US" smtClean="0"/>
              <a:pPr>
                <a:defRPr/>
              </a:pPr>
              <a:t>22</a:t>
            </a:fld>
            <a:endParaRPr lang="en-US"/>
          </a:p>
        </p:txBody>
      </p:sp>
      <p:pic>
        <p:nvPicPr>
          <p:cNvPr id="6" name="그림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314386" y="1567839"/>
            <a:ext cx="5207886" cy="4574199"/>
          </a:xfrm>
          <a:prstGeom prst="rect">
            <a:avLst/>
          </a:prstGeom>
        </p:spPr>
      </p:pic>
      <p:sp>
        <p:nvSpPr>
          <p:cNvPr id="9" name="正方形/長方形 4"/>
          <p:cNvSpPr/>
          <p:nvPr/>
        </p:nvSpPr>
        <p:spPr>
          <a:xfrm>
            <a:off x="2327054" y="6284925"/>
            <a:ext cx="5115254" cy="577081"/>
          </a:xfrm>
          <a:prstGeom prst="rect">
            <a:avLst/>
          </a:prstGeom>
          <a:solidFill>
            <a:schemeClr val="bg1">
              <a:alpha val="71000"/>
            </a:schemeClr>
          </a:solidFill>
        </p:spPr>
        <p:txBody>
          <a:bodyPr wrap="square">
            <a:spAutoFit/>
          </a:bodyPr>
          <a:lstStyle/>
          <a:p>
            <a:r>
              <a:rPr lang="en-US" sz="1050" dirty="0">
                <a:hlinkClick r:id="rId6"/>
              </a:rPr>
              <a:t>http://nmsc.kma.go.kr/enhome/html/main/main.do</a:t>
            </a:r>
            <a:r>
              <a:rPr lang="en-US" sz="1050" dirty="0"/>
              <a:t> v</a:t>
            </a:r>
          </a:p>
          <a:p>
            <a:r>
              <a:rPr lang="en-US" sz="1050" dirty="0" err="1"/>
              <a:t>ent</a:t>
            </a:r>
            <a:r>
              <a:rPr lang="en-US" sz="1050" dirty="0"/>
              <a:t> logging:</a:t>
            </a:r>
          </a:p>
          <a:p>
            <a:r>
              <a:rPr lang="en-US" sz="1050" dirty="0">
                <a:hlinkClick r:id="rId7"/>
              </a:rPr>
              <a:t>http://nmsc.kma.go.kr/enhome/html/bbs/listNotice.do?bbsCd=00026</a:t>
            </a:r>
            <a:r>
              <a:rPr lang="en-US" sz="1050" dirty="0"/>
              <a:t> </a:t>
            </a:r>
          </a:p>
        </p:txBody>
      </p:sp>
      <p:sp>
        <p:nvSpPr>
          <p:cNvPr id="8" name="제목 1"/>
          <p:cNvSpPr>
            <a:spLocks noGrp="1"/>
          </p:cNvSpPr>
          <p:nvPr>
            <p:ph type="title"/>
          </p:nvPr>
        </p:nvSpPr>
        <p:spPr>
          <a:xfrm>
            <a:off x="2064416" y="288845"/>
            <a:ext cx="5640529" cy="667472"/>
          </a:xfrm>
        </p:spPr>
        <p:txBody>
          <a:bodyPr>
            <a:normAutofit fontScale="90000"/>
          </a:bodyPr>
          <a:lstStyle/>
          <a:p>
            <a:r>
              <a:rPr lang="en-GB" altLang="ko-KR" sz="3200" b="1" dirty="0"/>
              <a:t>KMA’s Support to GDWG Activities</a:t>
            </a:r>
            <a:endParaRPr lang="ko-KR" altLang="en-US" sz="3200" dirty="0"/>
          </a:p>
        </p:txBody>
      </p:sp>
      <p:pic>
        <p:nvPicPr>
          <p:cNvPr id="5" name="오디오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9324281" y="6142038"/>
            <a:ext cx="395982" cy="487362"/>
          </a:xfrm>
          <a:prstGeom prst="rect">
            <a:avLst/>
          </a:prstGeom>
        </p:spPr>
      </p:pic>
    </p:spTree>
    <p:extLst>
      <p:ext uri="{BB962C8B-B14F-4D97-AF65-F5344CB8AC3E}">
        <p14:creationId xmlns:p14="http://schemas.microsoft.com/office/powerpoint/2010/main" val="4055358615"/>
      </p:ext>
    </p:extLst>
  </p:cSld>
  <p:clrMapOvr>
    <a:masterClrMapping/>
  </p:clrMapOvr>
  <mc:AlternateContent xmlns:mc="http://schemas.openxmlformats.org/markup-compatibility/2006" xmlns:p14="http://schemas.microsoft.com/office/powerpoint/2010/main">
    <mc:Choice Requires="p14">
      <p:transition spd="slow" p14:dur="2000" advTm="66654"/>
    </mc:Choice>
    <mc:Fallback xmlns="">
      <p:transition spd="slow" advTm="66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Title 1"/>
          <p:cNvSpPr>
            <a:spLocks noGrp="1"/>
          </p:cNvSpPr>
          <p:nvPr>
            <p:ph type="title"/>
          </p:nvPr>
        </p:nvSpPr>
        <p:spPr>
          <a:xfrm>
            <a:off x="3291775" y="277103"/>
            <a:ext cx="2847767" cy="589546"/>
          </a:xfrm>
        </p:spPr>
        <p:txBody>
          <a:bodyPr>
            <a:normAutofit/>
          </a:bodyPr>
          <a:lstStyle/>
          <a:p>
            <a:pPr lvl="0"/>
            <a:r>
              <a:rPr lang="en-GB" sz="2000" b="1" dirty="0"/>
              <a:t>JMA GSICS Corrections</a:t>
            </a:r>
          </a:p>
        </p:txBody>
      </p:sp>
      <p:sp>
        <p:nvSpPr>
          <p:cNvPr id="1062" name="Slide Number Placeholder 3"/>
          <p:cNvSpPr>
            <a:spLocks noGrp="1"/>
          </p:cNvSpPr>
          <p:nvPr>
            <p:ph type="sldNum" sz="quarter" idx="10"/>
          </p:nvPr>
        </p:nvSpPr>
        <p:spPr/>
        <p:txBody>
          <a:bodyPr/>
          <a:lstStyle/>
          <a:p>
            <a:pPr>
              <a:defRPr/>
            </a:pPr>
            <a:fld id="{DA28AC38-E0E8-49D7-B2FE-71FD7C42C09E}" type="slidenum">
              <a:rPr lang="en-US" smtClean="0"/>
              <a:pPr>
                <a:defRPr/>
              </a:pPr>
              <a:t>23</a:t>
            </a:fld>
            <a:endParaRPr lang="en-US"/>
          </a:p>
        </p:txBody>
      </p:sp>
      <p:sp>
        <p:nvSpPr>
          <p:cNvPr id="1063" name="Content Placeholder 2"/>
          <p:cNvSpPr>
            <a:spLocks noGrp="1"/>
          </p:cNvSpPr>
          <p:nvPr>
            <p:ph idx="1"/>
          </p:nvPr>
        </p:nvSpPr>
        <p:spPr>
          <a:xfrm>
            <a:off x="476680" y="1299782"/>
            <a:ext cx="8796907" cy="2654386"/>
          </a:xfrm>
        </p:spPr>
        <p:txBody>
          <a:bodyPr/>
          <a:lstStyle/>
          <a:p>
            <a:pPr lvl="0"/>
            <a:r>
              <a:rPr lang="en-GB" altLang="ja-JP" sz="2000" i="1" dirty="0"/>
              <a:t>Status of GSICS Correction by JMA</a:t>
            </a:r>
          </a:p>
          <a:p>
            <a:pPr lvl="1"/>
            <a:r>
              <a:rPr lang="en-GB" altLang="ja-JP" sz="1600" i="1" dirty="0"/>
              <a:t>The following Corrections are available from the GSICS server in EUMETSAT</a:t>
            </a:r>
          </a:p>
          <a:p>
            <a:pPr lvl="1"/>
            <a:r>
              <a:rPr lang="en-GB" altLang="ja-JP" sz="1600" i="1" dirty="0"/>
              <a:t>Near-Real Time Correction</a:t>
            </a:r>
          </a:p>
          <a:p>
            <a:pPr lvl="2"/>
            <a:r>
              <a:rPr lang="en-GB" altLang="ja-JP" sz="1400" i="1" dirty="0"/>
              <a:t>Himawari-8 </a:t>
            </a:r>
            <a:r>
              <a:rPr lang="en-GB" altLang="ja-JP" sz="1400" b="1" i="1" u="sng" dirty="0"/>
              <a:t>and 9</a:t>
            </a:r>
            <a:r>
              <a:rPr lang="en-GB" altLang="ja-JP" sz="1400" i="1" dirty="0"/>
              <a:t> / AHI / IR with reference to IASI-A/-B, AIRS: Demo. phase</a:t>
            </a:r>
          </a:p>
          <a:p>
            <a:pPr lvl="2"/>
            <a:r>
              <a:rPr lang="en-GB" altLang="ja-JP" sz="1400" i="1" dirty="0"/>
              <a:t>MTSAT-2 / IMAGER / IR with reference to AIRS, IASI-A: Demo. phase</a:t>
            </a:r>
            <a:endParaRPr lang="en-GB" altLang="ja-JP" sz="1800" i="1" dirty="0"/>
          </a:p>
          <a:p>
            <a:pPr lvl="1"/>
            <a:r>
              <a:rPr lang="en-GB" altLang="ja-JP" sz="1600" i="1" dirty="0"/>
              <a:t>Re-analysis Correction</a:t>
            </a:r>
          </a:p>
          <a:p>
            <a:pPr lvl="2"/>
            <a:r>
              <a:rPr lang="en-GB" altLang="ja-JP" sz="1400" i="1" dirty="0"/>
              <a:t>Himawari-8 </a:t>
            </a:r>
            <a:r>
              <a:rPr lang="en-GB" altLang="ja-JP" sz="1400" b="1" i="1" u="sng" dirty="0"/>
              <a:t>and 9</a:t>
            </a:r>
            <a:r>
              <a:rPr lang="en-GB" altLang="ja-JP" sz="1400" i="1" dirty="0"/>
              <a:t>  / AHI / IR with reference to IASI-A/-B, AIRS: Demo. phase</a:t>
            </a:r>
          </a:p>
          <a:p>
            <a:pPr lvl="2"/>
            <a:r>
              <a:rPr lang="en-GB" altLang="ja-JP" sz="1400" i="1" dirty="0"/>
              <a:t>MTSAT-2 / IMAGER / IR with reference to AIRS, IASI-A: Demo. phase</a:t>
            </a:r>
          </a:p>
          <a:p>
            <a:pPr marL="685800" lvl="1"/>
            <a:r>
              <a:rPr lang="en-GB" altLang="ja-JP" sz="1400" i="1" dirty="0"/>
              <a:t>IASI-A had been supported until Oct. 2021. Implementation of IASI-C and CrIS is ongoing.</a:t>
            </a:r>
            <a:endParaRPr lang="en-GB" sz="1600" i="1" dirty="0"/>
          </a:p>
        </p:txBody>
      </p:sp>
      <p:pic>
        <p:nvPicPr>
          <p:cNvPr id="1089" name="図 30"/>
          <p:cNvPicPr>
            <a:picLocks noChangeAspect="1"/>
          </p:cNvPicPr>
          <p:nvPr/>
        </p:nvPicPr>
        <p:blipFill>
          <a:blip r:embed="rId3"/>
          <a:stretch>
            <a:fillRect/>
          </a:stretch>
        </p:blipFill>
        <p:spPr>
          <a:xfrm>
            <a:off x="1845479" y="3984894"/>
            <a:ext cx="5948356" cy="2301230"/>
          </a:xfrm>
          <a:prstGeom prst="rect">
            <a:avLst/>
          </a:prstGeom>
        </p:spPr>
      </p:pic>
    </p:spTree>
    <p:extLst>
      <p:ext uri="{BB962C8B-B14F-4D97-AF65-F5344CB8AC3E}">
        <p14:creationId xmlns:p14="http://schemas.microsoft.com/office/powerpoint/2010/main" val="1030537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0" name="図 31"/>
          <p:cNvPicPr>
            <a:picLocks noChangeAspect="1"/>
          </p:cNvPicPr>
          <p:nvPr/>
        </p:nvPicPr>
        <p:blipFill>
          <a:blip r:embed="rId3"/>
          <a:srcRect r="35739"/>
          <a:stretch>
            <a:fillRect/>
          </a:stretch>
        </p:blipFill>
        <p:spPr>
          <a:xfrm>
            <a:off x="6335485" y="1024405"/>
            <a:ext cx="3486599" cy="5264628"/>
          </a:xfrm>
          <a:prstGeom prst="rect">
            <a:avLst/>
          </a:prstGeom>
          <a:ln>
            <a:solidFill>
              <a:schemeClr val="tx2"/>
            </a:solidFill>
          </a:ln>
        </p:spPr>
      </p:pic>
      <p:sp>
        <p:nvSpPr>
          <p:cNvPr id="1070" name="Title 1"/>
          <p:cNvSpPr>
            <a:spLocks noGrp="1"/>
          </p:cNvSpPr>
          <p:nvPr>
            <p:ph type="title"/>
          </p:nvPr>
        </p:nvSpPr>
        <p:spPr>
          <a:xfrm>
            <a:off x="1726249" y="286381"/>
            <a:ext cx="6145764" cy="589546"/>
          </a:xfrm>
        </p:spPr>
        <p:txBody>
          <a:bodyPr/>
          <a:lstStyle/>
          <a:p>
            <a:pPr lvl="0"/>
            <a:r>
              <a:rPr lang="en-GB" sz="3600" dirty="0"/>
              <a:t>JMA GPRC web pages </a:t>
            </a:r>
            <a:endParaRPr lang="en-GB" sz="2400" dirty="0"/>
          </a:p>
        </p:txBody>
      </p:sp>
      <p:sp>
        <p:nvSpPr>
          <p:cNvPr id="1071" name="Content Placeholder 2"/>
          <p:cNvSpPr>
            <a:spLocks noGrp="1"/>
          </p:cNvSpPr>
          <p:nvPr>
            <p:ph idx="1"/>
          </p:nvPr>
        </p:nvSpPr>
        <p:spPr>
          <a:xfrm>
            <a:off x="420275" y="1184459"/>
            <a:ext cx="5745168" cy="5070084"/>
          </a:xfrm>
        </p:spPr>
        <p:txBody>
          <a:bodyPr/>
          <a:lstStyle/>
          <a:p>
            <a:pPr lvl="0"/>
            <a:r>
              <a:rPr lang="en-GB" sz="1800" i="1" dirty="0"/>
              <a:t>Landing page (cal. portal)</a:t>
            </a:r>
          </a:p>
          <a:p>
            <a:pPr lvl="1"/>
            <a:r>
              <a:rPr lang="en-GB" sz="1600" i="1" dirty="0"/>
              <a:t>Calibration monitoring </a:t>
            </a:r>
          </a:p>
          <a:p>
            <a:pPr lvl="2"/>
            <a:r>
              <a:rPr lang="ja-JP" altLang="en-US" sz="1400" i="1" dirty="0"/>
              <a:t>The monitoring web page started to post Himawari-9 full operational observation data in Dec. 2022.</a:t>
            </a:r>
            <a:endParaRPr lang="en-GB" altLang="ja-JP" sz="1400" i="1" dirty="0"/>
          </a:p>
          <a:p>
            <a:pPr lvl="2"/>
            <a:r>
              <a:rPr lang="en-GB" altLang="ja-JP" sz="1400" i="1" dirty="0"/>
              <a:t>The page based on the ray-matching approach started to support NOAA20/VIIRS in May</a:t>
            </a:r>
            <a:r>
              <a:rPr lang="en-GB" sz="1400" i="1" dirty="0"/>
              <a:t> 2022.</a:t>
            </a:r>
          </a:p>
          <a:p>
            <a:pPr lvl="1"/>
            <a:r>
              <a:rPr lang="en-GB" sz="1600" i="1" dirty="0"/>
              <a:t>Navigation monitoring</a:t>
            </a:r>
          </a:p>
          <a:p>
            <a:pPr marL="1200150" lvl="2"/>
            <a:r>
              <a:rPr lang="en-GB" sz="1600" i="1" dirty="0"/>
              <a:t>The page started to support Himawari-9 in Sep. 2022.</a:t>
            </a:r>
          </a:p>
          <a:p>
            <a:pPr lvl="1"/>
            <a:r>
              <a:rPr lang="en-GB" sz="1600" i="1" dirty="0"/>
              <a:t>Event logging</a:t>
            </a:r>
          </a:p>
          <a:p>
            <a:pPr lvl="1"/>
            <a:r>
              <a:rPr lang="en-GB" sz="1600" i="1" dirty="0"/>
              <a:t>Instrument information</a:t>
            </a:r>
          </a:p>
          <a:p>
            <a:pPr marL="971550" lvl="2" indent="0">
              <a:buNone/>
            </a:pPr>
            <a:r>
              <a:rPr lang="ja-JP" altLang="en-US" sz="1050" i="1" dirty="0"/>
              <a:t> </a:t>
            </a:r>
            <a:endParaRPr lang="en-GB" sz="1600" i="1" dirty="0"/>
          </a:p>
          <a:p>
            <a:r>
              <a:rPr lang="en-GB" sz="1800" i="1" dirty="0"/>
              <a:t>Event logging</a:t>
            </a:r>
          </a:p>
          <a:p>
            <a:pPr lvl="1"/>
            <a:r>
              <a:rPr lang="en-GB" sz="1600" i="1" dirty="0"/>
              <a:t>Information of incomplete imagery</a:t>
            </a:r>
          </a:p>
          <a:p>
            <a:pPr lvl="1"/>
            <a:r>
              <a:rPr lang="en-GB" sz="1600" i="1" dirty="0"/>
              <a:t>Processing Events</a:t>
            </a:r>
          </a:p>
          <a:p>
            <a:pPr lvl="1"/>
            <a:r>
              <a:rPr lang="en-GB" sz="1600" i="1" dirty="0"/>
              <a:t>Data Outage</a:t>
            </a:r>
            <a:endParaRPr lang="en-GB" sz="1400" i="1" dirty="0"/>
          </a:p>
        </p:txBody>
      </p:sp>
      <p:sp>
        <p:nvSpPr>
          <p:cNvPr id="1072" name="Slide Number Placeholder 3"/>
          <p:cNvSpPr>
            <a:spLocks noGrp="1"/>
          </p:cNvSpPr>
          <p:nvPr>
            <p:ph type="sldNum" sz="quarter" idx="10"/>
          </p:nvPr>
        </p:nvSpPr>
        <p:spPr/>
        <p:txBody>
          <a:bodyPr/>
          <a:lstStyle/>
          <a:p>
            <a:pPr>
              <a:defRPr/>
            </a:pPr>
            <a:fld id="{DA28AC38-E0E8-49D7-B2FE-71FD7C42C09E}" type="slidenum">
              <a:rPr lang="en-US" smtClean="0"/>
              <a:pPr>
                <a:defRPr/>
              </a:pPr>
              <a:t>24</a:t>
            </a:fld>
            <a:endParaRPr lang="en-US"/>
          </a:p>
        </p:txBody>
      </p:sp>
      <p:sp>
        <p:nvSpPr>
          <p:cNvPr id="1076" name="四角形 33"/>
          <p:cNvSpPr/>
          <p:nvPr/>
        </p:nvSpPr>
        <p:spPr>
          <a:xfrm>
            <a:off x="7247977" y="2201967"/>
            <a:ext cx="865086" cy="2106213"/>
          </a:xfrm>
          <a:prstGeom prst="rect">
            <a:avLst/>
          </a:prstGeom>
          <a:noFill/>
          <a:ln w="28575" cap="flat" cmpd="sng" algn="ctr">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091" name="四角形 32"/>
          <p:cNvSpPr/>
          <p:nvPr/>
        </p:nvSpPr>
        <p:spPr>
          <a:xfrm>
            <a:off x="6449464" y="6074839"/>
            <a:ext cx="865086" cy="179705"/>
          </a:xfrm>
          <a:prstGeom prst="rect">
            <a:avLst/>
          </a:prstGeom>
          <a:noFill/>
          <a:ln w="28575" cap="flat" cmpd="sng" algn="ctr">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Tree>
    <p:extLst>
      <p:ext uri="{BB962C8B-B14F-4D97-AF65-F5344CB8AC3E}">
        <p14:creationId xmlns:p14="http://schemas.microsoft.com/office/powerpoint/2010/main" val="1702038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8F29D-9CC9-45EA-9E13-BF66B3AEA0BC}"/>
              </a:ext>
            </a:extLst>
          </p:cNvPr>
          <p:cNvPicPr>
            <a:picLocks noChangeAspect="1"/>
          </p:cNvPicPr>
          <p:nvPr/>
        </p:nvPicPr>
        <p:blipFill>
          <a:blip r:embed="rId2"/>
          <a:stretch>
            <a:fillRect/>
          </a:stretch>
        </p:blipFill>
        <p:spPr>
          <a:xfrm>
            <a:off x="507529" y="3534235"/>
            <a:ext cx="4242329" cy="2862100"/>
          </a:xfrm>
          <a:prstGeom prst="rect">
            <a:avLst/>
          </a:prstGeom>
        </p:spPr>
      </p:pic>
      <p:pic>
        <p:nvPicPr>
          <p:cNvPr id="10" name="Picture 9">
            <a:extLst>
              <a:ext uri="{FF2B5EF4-FFF2-40B4-BE49-F238E27FC236}">
                <a16:creationId xmlns:a16="http://schemas.microsoft.com/office/drawing/2014/main" id="{46BD7945-120C-4388-BB31-C2619AA82E9E}"/>
              </a:ext>
            </a:extLst>
          </p:cNvPr>
          <p:cNvPicPr>
            <a:picLocks noChangeAspect="1"/>
          </p:cNvPicPr>
          <p:nvPr/>
        </p:nvPicPr>
        <p:blipFill>
          <a:blip r:embed="rId3"/>
          <a:stretch>
            <a:fillRect/>
          </a:stretch>
        </p:blipFill>
        <p:spPr>
          <a:xfrm>
            <a:off x="593442" y="73445"/>
            <a:ext cx="4359558" cy="3414295"/>
          </a:xfrm>
          <a:prstGeom prst="rect">
            <a:avLst/>
          </a:prstGeom>
        </p:spPr>
      </p:pic>
      <p:sp>
        <p:nvSpPr>
          <p:cNvPr id="2" name="TextBox 1">
            <a:extLst>
              <a:ext uri="{FF2B5EF4-FFF2-40B4-BE49-F238E27FC236}">
                <a16:creationId xmlns:a16="http://schemas.microsoft.com/office/drawing/2014/main" id="{F9CF4531-A356-467C-AB93-8EF5DCCB8F8F}"/>
              </a:ext>
            </a:extLst>
          </p:cNvPr>
          <p:cNvSpPr txBox="1"/>
          <p:nvPr/>
        </p:nvSpPr>
        <p:spPr>
          <a:xfrm>
            <a:off x="3581400" y="3200400"/>
            <a:ext cx="274319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8" name="TextBox 7">
            <a:extLst>
              <a:ext uri="{FF2B5EF4-FFF2-40B4-BE49-F238E27FC236}">
                <a16:creationId xmlns:a16="http://schemas.microsoft.com/office/drawing/2014/main" id="{FE5B8E7D-83B9-4B0F-A965-0159F5DB2DED}"/>
              </a:ext>
            </a:extLst>
          </p:cNvPr>
          <p:cNvSpPr txBox="1"/>
          <p:nvPr/>
        </p:nvSpPr>
        <p:spPr>
          <a:xfrm>
            <a:off x="593442" y="3206044"/>
            <a:ext cx="1656223" cy="246221"/>
          </a:xfrm>
          <a:prstGeom prst="rect">
            <a:avLst/>
          </a:prstGeom>
          <a:solidFill>
            <a:schemeClr val="bg1">
              <a:lumMod val="50000"/>
            </a:schemeClr>
          </a:solidFill>
        </p:spPr>
        <p:txBody>
          <a:bodyPr wrap="none" lIns="91440" tIns="45720" rIns="91440" bIns="45720" rtlCol="0" anchor="t">
            <a:spAutoFit/>
          </a:bodyPr>
          <a:lstStyle/>
          <a:p>
            <a:r>
              <a:rPr lang="en-US" sz="1000" u="sng" dirty="0">
                <a:solidFill>
                  <a:srgbClr val="FFFFFF"/>
                </a:solidFill>
                <a:latin typeface="Tahoma"/>
                <a:ea typeface="Tahoma"/>
                <a:cs typeface="Tahoma"/>
                <a:hlinkClick r:id="rId4">
                  <a:extLst>
                    <a:ext uri="{A12FA001-AC4F-418D-AE19-62706E023703}">
                      <ahyp:hlinkClr xmlns:ahyp="http://schemas.microsoft.com/office/drawing/2018/hyperlinkcolor" val="tx"/>
                    </a:ext>
                  </a:extLst>
                </a:hlinkClick>
              </a:rPr>
              <a:t>GSICS Product Catalog</a:t>
            </a:r>
            <a:endParaRPr lang="en-US" sz="1000" u="sng" dirty="0">
              <a:solidFill>
                <a:srgbClr val="FFFFFF"/>
              </a:solidFill>
            </a:endParaRPr>
          </a:p>
        </p:txBody>
      </p:sp>
      <p:pic>
        <p:nvPicPr>
          <p:cNvPr id="9" name="図 2">
            <a:extLst>
              <a:ext uri="{FF2B5EF4-FFF2-40B4-BE49-F238E27FC236}">
                <a16:creationId xmlns:a16="http://schemas.microsoft.com/office/drawing/2014/main" id="{0F988CAC-0A01-49A5-ABB0-F5EB1BDD25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53000" y="39758"/>
            <a:ext cx="4546716" cy="3386130"/>
          </a:xfrm>
          <a:prstGeom prst="rect">
            <a:avLst/>
          </a:prstGeom>
          <a:ln>
            <a:solidFill>
              <a:schemeClr val="tx1">
                <a:lumMod val="50000"/>
                <a:lumOff val="50000"/>
              </a:schemeClr>
            </a:solidFill>
          </a:ln>
        </p:spPr>
      </p:pic>
      <p:pic>
        <p:nvPicPr>
          <p:cNvPr id="12" name="Picture 11">
            <a:extLst>
              <a:ext uri="{FF2B5EF4-FFF2-40B4-BE49-F238E27FC236}">
                <a16:creationId xmlns:a16="http://schemas.microsoft.com/office/drawing/2014/main" id="{B410505C-A308-4BAA-B322-B1252010A104}"/>
              </a:ext>
            </a:extLst>
          </p:cNvPr>
          <p:cNvPicPr>
            <a:picLocks noChangeAspect="1"/>
          </p:cNvPicPr>
          <p:nvPr/>
        </p:nvPicPr>
        <p:blipFill>
          <a:blip r:embed="rId6"/>
          <a:stretch>
            <a:fillRect/>
          </a:stretch>
        </p:blipFill>
        <p:spPr>
          <a:xfrm>
            <a:off x="4952998" y="3425888"/>
            <a:ext cx="4665135" cy="2915875"/>
          </a:xfrm>
          <a:prstGeom prst="rect">
            <a:avLst/>
          </a:prstGeom>
        </p:spPr>
      </p:pic>
      <p:sp>
        <p:nvSpPr>
          <p:cNvPr id="14" name="TextBox 13">
            <a:hlinkClick r:id="rId7"/>
            <a:extLst>
              <a:ext uri="{FF2B5EF4-FFF2-40B4-BE49-F238E27FC236}">
                <a16:creationId xmlns:a16="http://schemas.microsoft.com/office/drawing/2014/main" id="{2565E2EE-D880-40C0-91A5-764CB231B539}"/>
              </a:ext>
            </a:extLst>
          </p:cNvPr>
          <p:cNvSpPr txBox="1"/>
          <p:nvPr/>
        </p:nvSpPr>
        <p:spPr>
          <a:xfrm>
            <a:off x="4952999" y="3010619"/>
            <a:ext cx="3754523" cy="461665"/>
          </a:xfrm>
          <a:prstGeom prst="rect">
            <a:avLst/>
          </a:prstGeom>
          <a:solidFill>
            <a:schemeClr val="bg1">
              <a:lumMod val="50000"/>
            </a:schemeClr>
          </a:solidFill>
        </p:spPr>
        <p:txBody>
          <a:bodyPr wrap="square" rtlCol="0">
            <a:spAutoFit/>
          </a:bodyPr>
          <a:lstStyle/>
          <a:p>
            <a:r>
              <a:rPr lang="en-US" sz="1200" dirty="0"/>
              <a:t>Access GSICS Wiki to exchange ideas meetings/best practices and much more</a:t>
            </a:r>
          </a:p>
        </p:txBody>
      </p:sp>
      <p:sp>
        <p:nvSpPr>
          <p:cNvPr id="15" name="TextBox 14">
            <a:hlinkClick r:id="rId8"/>
            <a:extLst>
              <a:ext uri="{FF2B5EF4-FFF2-40B4-BE49-F238E27FC236}">
                <a16:creationId xmlns:a16="http://schemas.microsoft.com/office/drawing/2014/main" id="{018B3082-2FED-4C46-904C-E97259CD9C6D}"/>
              </a:ext>
            </a:extLst>
          </p:cNvPr>
          <p:cNvSpPr txBox="1"/>
          <p:nvPr/>
        </p:nvSpPr>
        <p:spPr>
          <a:xfrm>
            <a:off x="5043311" y="6363062"/>
            <a:ext cx="4731012" cy="276999"/>
          </a:xfrm>
          <a:prstGeom prst="rect">
            <a:avLst/>
          </a:prstGeom>
          <a:solidFill>
            <a:schemeClr val="bg1">
              <a:lumMod val="75000"/>
            </a:schemeClr>
          </a:solidFill>
        </p:spPr>
        <p:txBody>
          <a:bodyPr wrap="square" rtlCol="0">
            <a:spAutoFit/>
          </a:bodyPr>
          <a:lstStyle/>
          <a:p>
            <a:r>
              <a:rPr lang="en-US" sz="1200" dirty="0"/>
              <a:t>Track GSICS products by registering in Status System</a:t>
            </a:r>
          </a:p>
        </p:txBody>
      </p:sp>
    </p:spTree>
    <p:extLst>
      <p:ext uri="{BB962C8B-B14F-4D97-AF65-F5344CB8AC3E}">
        <p14:creationId xmlns:p14="http://schemas.microsoft.com/office/powerpoint/2010/main" val="111936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434F3-AD0C-5578-25A6-6A5BED265D59}"/>
              </a:ext>
            </a:extLst>
          </p:cNvPr>
          <p:cNvSpPr>
            <a:spLocks noGrp="1"/>
          </p:cNvSpPr>
          <p:nvPr>
            <p:ph type="title"/>
          </p:nvPr>
        </p:nvSpPr>
        <p:spPr>
          <a:xfrm>
            <a:off x="647171" y="139350"/>
            <a:ext cx="8543925" cy="1325563"/>
          </a:xfrm>
          <a:solidFill>
            <a:srgbClr val="00B050"/>
          </a:solidFill>
        </p:spPr>
        <p:txBody>
          <a:bodyPr/>
          <a:lstStyle/>
          <a:p>
            <a:r>
              <a:rPr lang="en-US" dirty="0">
                <a:solidFill>
                  <a:schemeClr val="bg1"/>
                </a:solidFill>
              </a:rPr>
              <a:t>Platform for building new Class of GSICS Products</a:t>
            </a:r>
          </a:p>
        </p:txBody>
      </p:sp>
      <p:sp>
        <p:nvSpPr>
          <p:cNvPr id="3" name="TextBox 2">
            <a:extLst>
              <a:ext uri="{FF2B5EF4-FFF2-40B4-BE49-F238E27FC236}">
                <a16:creationId xmlns:a16="http://schemas.microsoft.com/office/drawing/2014/main" id="{14582965-3ADB-7F53-69F1-FB2C9630C053}"/>
              </a:ext>
            </a:extLst>
          </p:cNvPr>
          <p:cNvSpPr txBox="1"/>
          <p:nvPr/>
        </p:nvSpPr>
        <p:spPr>
          <a:xfrm>
            <a:off x="1303251" y="1507625"/>
            <a:ext cx="7582525" cy="3170099"/>
          </a:xfrm>
          <a:prstGeom prst="rect">
            <a:avLst/>
          </a:prstGeom>
          <a:noFill/>
        </p:spPr>
        <p:txBody>
          <a:bodyPr wrap="none" rtlCol="0">
            <a:spAutoFit/>
          </a:bodyPr>
          <a:lstStyle/>
          <a:p>
            <a:r>
              <a:rPr lang="en-US" sz="2000" dirty="0">
                <a:solidFill>
                  <a:schemeClr val="tx1"/>
                </a:solidFill>
              </a:rPr>
              <a:t>Provided GRWG a Prototype product</a:t>
            </a:r>
          </a:p>
          <a:p>
            <a:r>
              <a:rPr lang="en-US" sz="2000" dirty="0">
                <a:solidFill>
                  <a:schemeClr val="tx1"/>
                </a:solidFill>
              </a:rPr>
              <a:t>Built and interactive platform to kick start the discussion.</a:t>
            </a:r>
          </a:p>
          <a:p>
            <a:endParaRPr lang="en-US" sz="2000" dirty="0">
              <a:solidFill>
                <a:schemeClr val="tx1"/>
              </a:solidFill>
            </a:endParaRPr>
          </a:p>
          <a:p>
            <a:r>
              <a:rPr lang="en-US" sz="2000" dirty="0">
                <a:solidFill>
                  <a:schemeClr val="tx1"/>
                </a:solidFill>
              </a:rPr>
              <a:t>This is built on the Google </a:t>
            </a:r>
            <a:r>
              <a:rPr lang="en-US" sz="2000" dirty="0" err="1">
                <a:solidFill>
                  <a:schemeClr val="tx1"/>
                </a:solidFill>
              </a:rPr>
              <a:t>Colab</a:t>
            </a:r>
            <a:r>
              <a:rPr lang="en-US" sz="2000" dirty="0">
                <a:solidFill>
                  <a:schemeClr val="tx1"/>
                </a:solidFill>
              </a:rPr>
              <a:t> </a:t>
            </a:r>
            <a:r>
              <a:rPr lang="en-US" sz="2000" dirty="0">
                <a:solidFill>
                  <a:schemeClr val="tx1"/>
                </a:solidFill>
                <a:hlinkClick r:id="rId2"/>
              </a:rPr>
              <a:t>here  </a:t>
            </a:r>
            <a:endParaRPr lang="en-US" sz="2000" dirty="0">
              <a:solidFill>
                <a:schemeClr val="tx1"/>
              </a:solidFill>
            </a:endParaRPr>
          </a:p>
          <a:p>
            <a:endParaRPr lang="en-US" sz="2000" dirty="0">
              <a:solidFill>
                <a:schemeClr val="tx1"/>
              </a:solidFill>
            </a:endParaRPr>
          </a:p>
          <a:p>
            <a:r>
              <a:rPr lang="en-US" sz="2000" dirty="0">
                <a:solidFill>
                  <a:schemeClr val="tx1"/>
                </a:solidFill>
              </a:rPr>
              <a:t>Features</a:t>
            </a:r>
          </a:p>
          <a:p>
            <a:endParaRPr lang="en-US" sz="2000" dirty="0">
              <a:solidFill>
                <a:schemeClr val="tx1"/>
              </a:solidFill>
            </a:endParaRPr>
          </a:p>
          <a:p>
            <a:pPr marL="914400" lvl="1" indent="-457200">
              <a:buAutoNum type="arabicPeriod"/>
            </a:pPr>
            <a:r>
              <a:rPr lang="en-US" sz="2000" dirty="0">
                <a:solidFill>
                  <a:schemeClr val="tx1"/>
                </a:solidFill>
              </a:rPr>
              <a:t>Review variables in the classical GSICS products</a:t>
            </a:r>
          </a:p>
          <a:p>
            <a:pPr marL="914400" lvl="1" indent="-457200">
              <a:buAutoNum type="arabicPeriod"/>
            </a:pPr>
            <a:r>
              <a:rPr lang="en-US" sz="2000" dirty="0">
                <a:solidFill>
                  <a:schemeClr val="tx1"/>
                </a:solidFill>
              </a:rPr>
              <a:t>Add/Remove/Edit new variables</a:t>
            </a:r>
          </a:p>
          <a:p>
            <a:pPr marL="914400" lvl="1" indent="-457200">
              <a:buAutoNum type="arabicPeriod"/>
            </a:pPr>
            <a:r>
              <a:rPr lang="en-US" sz="2000" dirty="0">
                <a:solidFill>
                  <a:schemeClr val="tx1"/>
                </a:solidFill>
              </a:rPr>
              <a:t>Edit Meta Data and ensure CF1.6 standards</a:t>
            </a:r>
          </a:p>
        </p:txBody>
      </p:sp>
      <p:sp>
        <p:nvSpPr>
          <p:cNvPr id="4" name="Rectangle 1">
            <a:extLst>
              <a:ext uri="{FF2B5EF4-FFF2-40B4-BE49-F238E27FC236}">
                <a16:creationId xmlns:a16="http://schemas.microsoft.com/office/drawing/2014/main" id="{083E1740-D1DC-34C3-4102-F5F4BC8360FE}"/>
              </a:ext>
            </a:extLst>
          </p:cNvPr>
          <p:cNvSpPr>
            <a:spLocks noChangeArrowheads="1"/>
          </p:cNvSpPr>
          <p:nvPr/>
        </p:nvSpPr>
        <p:spPr bwMode="auto">
          <a:xfrm>
            <a:off x="204071" y="5196466"/>
            <a:ext cx="9497856"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1155CC"/>
                </a:solidFill>
                <a:effectLst/>
                <a:cs typeface="Arial" panose="020B0604020202020204" pitchFamily="34" charset="0"/>
                <a:hlinkClick r:id="rId2"/>
              </a:rPr>
              <a:t>Platform: https://colab.research.google.com/drive/1qq-ogt47PtGaSobm11oRJbjp7iruKrhZ</a:t>
            </a:r>
            <a:r>
              <a:rPr kumimoji="0" lang="en-US" altLang="en-US" sz="1400" b="0" i="0" u="none" strike="noStrike" cap="none" normalizeH="0" baseline="0" dirty="0">
                <a:ln>
                  <a:noFill/>
                </a:ln>
                <a:solidFill>
                  <a:srgbClr val="222222"/>
                </a:solidFill>
                <a:effectLst/>
                <a:cs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1155CC"/>
                </a:solidFill>
                <a:effectLst/>
                <a:cs typeface="Arial" panose="020B0604020202020204" pitchFamily="34" charset="0"/>
                <a:hlinkClick r:id="rId3"/>
              </a:rPr>
              <a:t>Prototype Product:  https://drive.google.com/drive/folders/1-7IBvZexns2Mq-aY10yisCQmTiYyY0fP?usp=share_link</a:t>
            </a:r>
            <a:endParaRPr kumimoji="0" lang="en-US" altLang="en-US" sz="1400" b="0" i="0" u="none" strike="noStrike" cap="none" normalizeH="0" baseline="0" dirty="0">
              <a:ln>
                <a:noFill/>
              </a:ln>
              <a:solidFill>
                <a:schemeClr val="tx1"/>
              </a:solidFill>
              <a:effectLst/>
            </a:endParaRPr>
          </a:p>
        </p:txBody>
      </p:sp>
      <p:sp>
        <p:nvSpPr>
          <p:cNvPr id="6" name="TextBox 5">
            <a:extLst>
              <a:ext uri="{FF2B5EF4-FFF2-40B4-BE49-F238E27FC236}">
                <a16:creationId xmlns:a16="http://schemas.microsoft.com/office/drawing/2014/main" id="{F32F95E7-142D-176E-586F-C3F128E5A874}"/>
              </a:ext>
            </a:extLst>
          </p:cNvPr>
          <p:cNvSpPr txBox="1"/>
          <p:nvPr/>
        </p:nvSpPr>
        <p:spPr>
          <a:xfrm>
            <a:off x="495300" y="6214030"/>
            <a:ext cx="8390476" cy="369332"/>
          </a:xfrm>
          <a:prstGeom prst="rect">
            <a:avLst/>
          </a:prstGeom>
          <a:noFill/>
        </p:spPr>
        <p:txBody>
          <a:bodyPr wrap="square">
            <a:spAutoFit/>
          </a:bodyPr>
          <a:lstStyle/>
          <a:p>
            <a:r>
              <a:rPr lang="en-US" b="0" i="0" dirty="0">
                <a:solidFill>
                  <a:srgbClr val="212121"/>
                </a:solidFill>
                <a:effectLst/>
                <a:latin typeface="Roboto" pitchFamily="2" charset="0"/>
              </a:rPr>
              <a:t>Reference: A.GIR.12082022: (GDWG) to Manik Bali to and work with Tim and provide a prototype new class of the products before the annual meeting, and report back to the team.</a:t>
            </a:r>
            <a:endParaRPr lang="en-US" dirty="0"/>
          </a:p>
        </p:txBody>
      </p:sp>
    </p:spTree>
    <p:extLst>
      <p:ext uri="{BB962C8B-B14F-4D97-AF65-F5344CB8AC3E}">
        <p14:creationId xmlns:p14="http://schemas.microsoft.com/office/powerpoint/2010/main" val="812410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53066" y="541865"/>
            <a:ext cx="6366933" cy="523220"/>
          </a:xfrm>
          <a:prstGeom prst="rect">
            <a:avLst/>
          </a:prstGeom>
          <a:noFill/>
        </p:spPr>
        <p:txBody>
          <a:bodyPr wrap="square" rtlCol="0">
            <a:spAutoFit/>
          </a:bodyPr>
          <a:lstStyle/>
          <a:p>
            <a:r>
              <a:rPr lang="en-IN" sz="2800" dirty="0">
                <a:solidFill>
                  <a:schemeClr val="tx1"/>
                </a:solidFill>
              </a:rPr>
              <a:t>Landing Pages : </a:t>
            </a:r>
            <a:r>
              <a:rPr lang="en-IN" sz="2800" dirty="0" err="1">
                <a:solidFill>
                  <a:schemeClr val="tx1"/>
                </a:solidFill>
              </a:rPr>
              <a:t>OSCAR</a:t>
            </a:r>
            <a:r>
              <a:rPr lang="en-IN" sz="2800" dirty="0" err="1"/>
              <a:t>La</a:t>
            </a:r>
            <a:endParaRPr lang="en-US" sz="2800" dirty="0"/>
          </a:p>
        </p:txBody>
      </p:sp>
      <p:sp>
        <p:nvSpPr>
          <p:cNvPr id="13" name="TextBox 12"/>
          <p:cNvSpPr txBox="1"/>
          <p:nvPr/>
        </p:nvSpPr>
        <p:spPr>
          <a:xfrm>
            <a:off x="609599" y="2077154"/>
            <a:ext cx="8929512" cy="1323439"/>
          </a:xfrm>
          <a:prstGeom prst="rect">
            <a:avLst/>
          </a:prstGeom>
          <a:noFill/>
        </p:spPr>
        <p:txBody>
          <a:bodyPr wrap="square" rtlCol="0">
            <a:spAutoFit/>
          </a:bodyPr>
          <a:lstStyle/>
          <a:p>
            <a:pPr marL="342900" indent="-342900">
              <a:buAutoNum type="arabicParenR"/>
            </a:pPr>
            <a:r>
              <a:rPr lang="en-IN" sz="2000" b="0" dirty="0">
                <a:solidFill>
                  <a:schemeClr val="tx1"/>
                </a:solidFill>
              </a:rPr>
              <a:t>To establish CGMS task team through  GSICs</a:t>
            </a:r>
          </a:p>
          <a:p>
            <a:pPr marL="342900" indent="-342900">
              <a:buAutoNum type="arabicParenR"/>
            </a:pPr>
            <a:endParaRPr lang="en-IN" sz="2000" b="0" dirty="0">
              <a:solidFill>
                <a:schemeClr val="tx1"/>
              </a:solidFill>
            </a:endParaRPr>
          </a:p>
          <a:p>
            <a:pPr marL="342900" indent="-342900"/>
            <a:r>
              <a:rPr lang="en-IN" sz="2000" b="0" dirty="0">
                <a:solidFill>
                  <a:schemeClr val="tx1"/>
                </a:solidFill>
              </a:rPr>
              <a:t>2)</a:t>
            </a:r>
            <a:r>
              <a:rPr lang="en-IN" sz="2000" b="0" dirty="0"/>
              <a:t> </a:t>
            </a:r>
            <a:r>
              <a:rPr lang="en-IN" sz="2000" b="0" dirty="0">
                <a:solidFill>
                  <a:schemeClr val="tx1"/>
                </a:solidFill>
              </a:rPr>
              <a:t>Role of GSICs in moving towards achieving common nomenclature ,implementation and annual updates of Landing Pages</a:t>
            </a:r>
            <a:endParaRPr lang="en-US" sz="2000" b="0" dirty="0"/>
          </a:p>
        </p:txBody>
      </p:sp>
    </p:spTree>
    <p:extLst>
      <p:ext uri="{BB962C8B-B14F-4D97-AF65-F5344CB8AC3E}">
        <p14:creationId xmlns:p14="http://schemas.microsoft.com/office/powerpoint/2010/main" val="3736728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0184419-FDCB-5724-F033-EA1D453AECBA}"/>
              </a:ext>
            </a:extLst>
          </p:cNvPr>
          <p:cNvSpPr>
            <a:spLocks noGrp="1"/>
          </p:cNvSpPr>
          <p:nvPr>
            <p:ph type="title"/>
          </p:nvPr>
        </p:nvSpPr>
        <p:spPr>
          <a:xfrm>
            <a:off x="495300" y="274638"/>
            <a:ext cx="8915400" cy="954087"/>
          </a:xfrm>
        </p:spPr>
        <p:txBody>
          <a:bodyPr/>
          <a:lstStyle/>
          <a:p>
            <a:r>
              <a:rPr lang="en-US" dirty="0"/>
              <a:t>Action Status  [ 2022 ]</a:t>
            </a:r>
          </a:p>
        </p:txBody>
      </p:sp>
      <p:graphicFrame>
        <p:nvGraphicFramePr>
          <p:cNvPr id="3" name="Table 2">
            <a:extLst>
              <a:ext uri="{FF2B5EF4-FFF2-40B4-BE49-F238E27FC236}">
                <a16:creationId xmlns:a16="http://schemas.microsoft.com/office/drawing/2014/main" id="{2AB071BA-EF27-7DEA-D175-B59EC7A64D54}"/>
              </a:ext>
            </a:extLst>
          </p:cNvPr>
          <p:cNvGraphicFramePr>
            <a:graphicFrameLocks noGrp="1"/>
          </p:cNvGraphicFramePr>
          <p:nvPr>
            <p:extLst>
              <p:ext uri="{D42A27DB-BD31-4B8C-83A1-F6EECF244321}">
                <p14:modId xmlns:p14="http://schemas.microsoft.com/office/powerpoint/2010/main" val="1664992418"/>
              </p:ext>
            </p:extLst>
          </p:nvPr>
        </p:nvGraphicFramePr>
        <p:xfrm>
          <a:off x="370114" y="1328057"/>
          <a:ext cx="9454243" cy="5050972"/>
        </p:xfrm>
        <a:graphic>
          <a:graphicData uri="http://schemas.openxmlformats.org/drawingml/2006/table">
            <a:tbl>
              <a:tblPr firstRow="1" bandRow="1">
                <a:solidFill>
                  <a:schemeClr val="bg1">
                    <a:lumMod val="95000"/>
                  </a:schemeClr>
                </a:solidFill>
              </a:tblPr>
              <a:tblGrid>
                <a:gridCol w="1923086">
                  <a:extLst>
                    <a:ext uri="{9D8B030D-6E8A-4147-A177-3AD203B41FA5}">
                      <a16:colId xmlns:a16="http://schemas.microsoft.com/office/drawing/2014/main" val="662869372"/>
                    </a:ext>
                  </a:extLst>
                </a:gridCol>
                <a:gridCol w="6182894">
                  <a:extLst>
                    <a:ext uri="{9D8B030D-6E8A-4147-A177-3AD203B41FA5}">
                      <a16:colId xmlns:a16="http://schemas.microsoft.com/office/drawing/2014/main" val="3808863691"/>
                    </a:ext>
                  </a:extLst>
                </a:gridCol>
                <a:gridCol w="1348263">
                  <a:extLst>
                    <a:ext uri="{9D8B030D-6E8A-4147-A177-3AD203B41FA5}">
                      <a16:colId xmlns:a16="http://schemas.microsoft.com/office/drawing/2014/main" val="4069061333"/>
                    </a:ext>
                  </a:extLst>
                </a:gridCol>
              </a:tblGrid>
              <a:tr h="529224">
                <a:tc>
                  <a:txBody>
                    <a:bodyPr/>
                    <a:lstStyle/>
                    <a:p>
                      <a:pPr algn="ctr" fontAlgn="t"/>
                      <a:r>
                        <a:rPr lang="en-US" sz="1300" b="0" cap="none" spc="0" dirty="0">
                          <a:solidFill>
                            <a:schemeClr val="bg1"/>
                          </a:solidFill>
                          <a:effectLst/>
                        </a:rPr>
                        <a:t>Action ID</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t"/>
                      <a:r>
                        <a:rPr lang="en-US" sz="1300" b="0" cap="none" spc="0" dirty="0">
                          <a:solidFill>
                            <a:schemeClr val="bg1"/>
                          </a:solidFill>
                          <a:effectLst/>
                        </a:rPr>
                        <a:t>Action</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t"/>
                      <a:r>
                        <a:rPr lang="en-US" sz="1300" b="0" cap="none" spc="0" dirty="0">
                          <a:solidFill>
                            <a:schemeClr val="bg1"/>
                          </a:solidFill>
                          <a:effectLst/>
                        </a:rPr>
                        <a:t>Status</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4014818163"/>
                  </a:ext>
                </a:extLst>
              </a:tr>
              <a:tr h="529224">
                <a:tc>
                  <a:txBody>
                    <a:bodyPr/>
                    <a:lstStyle/>
                    <a:p>
                      <a:pPr fontAlgn="t"/>
                      <a:r>
                        <a:rPr lang="en-US" sz="1200" b="0" cap="none" spc="0" dirty="0">
                          <a:solidFill>
                            <a:schemeClr val="tx1"/>
                          </a:solidFill>
                          <a:effectLst/>
                        </a:rPr>
                        <a:t>A.GDWG.2022031.8  </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b="0" cap="none" spc="0" dirty="0">
                          <a:solidFill>
                            <a:schemeClr val="tx1"/>
                          </a:solidFill>
                          <a:effectLst/>
                        </a:rPr>
                        <a:t>GDWG to contact GRWG/Tim </a:t>
                      </a:r>
                      <a:r>
                        <a:rPr lang="en-US" sz="1200" b="0" cap="none" spc="0" dirty="0" err="1">
                          <a:solidFill>
                            <a:schemeClr val="tx1"/>
                          </a:solidFill>
                          <a:effectLst/>
                        </a:rPr>
                        <a:t>Hewison</a:t>
                      </a:r>
                      <a:r>
                        <a:rPr lang="en-US" sz="1200" b="0" cap="none" spc="0" dirty="0">
                          <a:solidFill>
                            <a:schemeClr val="tx1"/>
                          </a:solidFill>
                          <a:effectLst/>
                        </a:rPr>
                        <a:t> to get information on Combing products  </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b="0" cap="none" spc="0" dirty="0">
                          <a:solidFill>
                            <a:schemeClr val="tx1"/>
                          </a:solidFill>
                          <a:effectLst/>
                        </a:rPr>
                        <a:t>Ongoing</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3691722"/>
                  </a:ext>
                </a:extLst>
              </a:tr>
              <a:tr h="426492">
                <a:tc>
                  <a:txBody>
                    <a:bodyPr/>
                    <a:lstStyle/>
                    <a:p>
                      <a:pPr fontAlgn="t"/>
                      <a:r>
                        <a:rPr lang="en-US" sz="1200" cap="none" spc="0" dirty="0">
                          <a:solidFill>
                            <a:schemeClr val="tx1"/>
                          </a:solidFill>
                          <a:effectLst/>
                        </a:rPr>
                        <a:t>A.GDWG.20220316..9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GDWG to organize a </a:t>
                      </a:r>
                      <a:r>
                        <a:rPr lang="en-US" sz="1200" cap="none" spc="0" dirty="0" err="1">
                          <a:solidFill>
                            <a:schemeClr val="tx1"/>
                          </a:solidFill>
                          <a:effectLst/>
                        </a:rPr>
                        <a:t>webmeeting</a:t>
                      </a:r>
                      <a:r>
                        <a:rPr lang="en-US" sz="1200" cap="none" spc="0" dirty="0">
                          <a:solidFill>
                            <a:schemeClr val="tx1"/>
                          </a:solidFill>
                          <a:effectLst/>
                        </a:rPr>
                        <a:t> to discuss combined products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Closed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864829358"/>
                  </a:ext>
                </a:extLst>
              </a:tr>
              <a:tr h="426492">
                <a:tc>
                  <a:txBody>
                    <a:bodyPr/>
                    <a:lstStyle/>
                    <a:p>
                      <a:pPr fontAlgn="t"/>
                      <a:r>
                        <a:rPr lang="en-US" sz="1200" cap="none" spc="0" dirty="0">
                          <a:solidFill>
                            <a:schemeClr val="tx1"/>
                          </a:solidFill>
                          <a:effectLst/>
                        </a:rPr>
                        <a:t>A.GDWG.20220316.1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IMD and ISRO to work on enhancing capabilities of RAPID to use visualize GSICS data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Open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0961549"/>
                  </a:ext>
                </a:extLst>
              </a:tr>
              <a:tr h="426492">
                <a:tc>
                  <a:txBody>
                    <a:bodyPr/>
                    <a:lstStyle/>
                    <a:p>
                      <a:pPr fontAlgn="t"/>
                      <a:r>
                        <a:rPr lang="en-US" sz="1200" cap="none" spc="0" dirty="0">
                          <a:solidFill>
                            <a:schemeClr val="tx1"/>
                          </a:solidFill>
                          <a:effectLst/>
                        </a:rPr>
                        <a:t>A.GDWG.20220316.2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Discuss with GRWG if reprocessed data should be designated as a GSICS deliverable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Open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3282157"/>
                  </a:ext>
                </a:extLst>
              </a:tr>
              <a:tr h="426492">
                <a:tc>
                  <a:txBody>
                    <a:bodyPr/>
                    <a:lstStyle/>
                    <a:p>
                      <a:pPr fontAlgn="t"/>
                      <a:r>
                        <a:rPr lang="en-US" sz="1200" cap="none" spc="0" dirty="0">
                          <a:solidFill>
                            <a:schemeClr val="tx1"/>
                          </a:solidFill>
                          <a:effectLst/>
                        </a:rPr>
                        <a:t>A.GDWG.20220316.3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GDWG members to inform GCC about the latest membership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Concurrent</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417339866"/>
                  </a:ext>
                </a:extLst>
              </a:tr>
              <a:tr h="426492">
                <a:tc>
                  <a:txBody>
                    <a:bodyPr/>
                    <a:lstStyle/>
                    <a:p>
                      <a:pPr fontAlgn="t"/>
                      <a:r>
                        <a:rPr lang="en-US" sz="1200" cap="none" spc="0">
                          <a:solidFill>
                            <a:schemeClr val="tx1"/>
                          </a:solidFill>
                          <a:effectLst/>
                        </a:rPr>
                        <a:t>A.GDWG.20220316.4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CMA to reveal use of GSICS coefficients in NWP processing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Open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05666310"/>
                  </a:ext>
                </a:extLst>
              </a:tr>
              <a:tr h="426492">
                <a:tc>
                  <a:txBody>
                    <a:bodyPr/>
                    <a:lstStyle/>
                    <a:p>
                      <a:pPr fontAlgn="t"/>
                      <a:r>
                        <a:rPr lang="en-US" sz="1200" cap="none" spc="0">
                          <a:solidFill>
                            <a:schemeClr val="tx1"/>
                          </a:solidFill>
                          <a:effectLst/>
                        </a:rPr>
                        <a:t>A.GDWG.20220316.5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GDWG to contact GRWG to gather requirements for combined product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Closed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185801344"/>
                  </a:ext>
                </a:extLst>
              </a:tr>
              <a:tr h="426492">
                <a:tc>
                  <a:txBody>
                    <a:bodyPr/>
                    <a:lstStyle/>
                    <a:p>
                      <a:pPr fontAlgn="t"/>
                      <a:r>
                        <a:rPr lang="en-US" sz="1200" cap="none" spc="0" dirty="0">
                          <a:solidFill>
                            <a:schemeClr val="tx1"/>
                          </a:solidFill>
                          <a:effectLst/>
                        </a:rPr>
                        <a:t>A.GDWG.20220316.6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GSICS members to contact Paolo (ESA) and provide feedback to EVDC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Closed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138128159"/>
                  </a:ext>
                </a:extLst>
              </a:tr>
              <a:tr h="580588">
                <a:tc>
                  <a:txBody>
                    <a:bodyPr/>
                    <a:lstStyle/>
                    <a:p>
                      <a:pPr fontAlgn="t"/>
                      <a:r>
                        <a:rPr lang="en-US" sz="1200" cap="none" spc="0" dirty="0">
                          <a:solidFill>
                            <a:schemeClr val="tx1"/>
                          </a:solidFill>
                          <a:effectLst/>
                        </a:rPr>
                        <a:t>A.GDWG.20220316.6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GSICS-GDWG(Manik) to work closely with ESA ( Paolo) to integrate GSICS notebooks into the ESA metrology notebooks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Closed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775176803"/>
                  </a:ext>
                </a:extLst>
              </a:tr>
              <a:tr h="426492">
                <a:tc>
                  <a:txBody>
                    <a:bodyPr/>
                    <a:lstStyle/>
                    <a:p>
                      <a:pPr fontAlgn="t"/>
                      <a:r>
                        <a:rPr lang="en-US" sz="1200" cap="none" spc="0" dirty="0">
                          <a:solidFill>
                            <a:schemeClr val="tx1"/>
                          </a:solidFill>
                          <a:effectLst/>
                        </a:rPr>
                        <a:t>A.GDWG.20220316.7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IMD/ISRO Cal/Val portal link to be provided to ESA to be included in the CEOS Cal/Val portal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Closed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546002022"/>
                  </a:ext>
                </a:extLst>
              </a:tr>
            </a:tbl>
          </a:graphicData>
        </a:graphic>
      </p:graphicFrame>
    </p:spTree>
    <p:extLst>
      <p:ext uri="{BB962C8B-B14F-4D97-AF65-F5344CB8AC3E}">
        <p14:creationId xmlns:p14="http://schemas.microsoft.com/office/powerpoint/2010/main" val="240709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E953B-973C-4256-A4F2-C7EE5E4B89E2}"/>
              </a:ext>
            </a:extLst>
          </p:cNvPr>
          <p:cNvSpPr>
            <a:spLocks noGrp="1"/>
          </p:cNvSpPr>
          <p:nvPr>
            <p:ph type="title"/>
          </p:nvPr>
        </p:nvSpPr>
        <p:spPr/>
        <p:txBody>
          <a:bodyPr/>
          <a:lstStyle/>
          <a:p>
            <a:r>
              <a:rPr lang="en-US" sz="4000" dirty="0"/>
              <a:t>Conclusion</a:t>
            </a:r>
          </a:p>
        </p:txBody>
      </p:sp>
      <p:sp>
        <p:nvSpPr>
          <p:cNvPr id="3" name="Content Placeholder 2">
            <a:extLst>
              <a:ext uri="{FF2B5EF4-FFF2-40B4-BE49-F238E27FC236}">
                <a16:creationId xmlns:a16="http://schemas.microsoft.com/office/drawing/2014/main" id="{9369FEC0-3BB0-47C8-A98E-3F72B41E43DD}"/>
              </a:ext>
            </a:extLst>
          </p:cNvPr>
          <p:cNvSpPr>
            <a:spLocks noGrp="1"/>
          </p:cNvSpPr>
          <p:nvPr>
            <p:ph idx="1"/>
          </p:nvPr>
        </p:nvSpPr>
        <p:spPr>
          <a:xfrm>
            <a:off x="0" y="1228725"/>
            <a:ext cx="9906000" cy="3305283"/>
          </a:xfrm>
        </p:spPr>
        <p:txBody>
          <a:bodyPr/>
          <a:lstStyle/>
          <a:p>
            <a:pPr algn="just"/>
            <a:r>
              <a:rPr lang="en-US" sz="1800" dirty="0"/>
              <a:t>Data working group is actively working on GSICS products and deliverables dissemination/standardization and acceptance.</a:t>
            </a:r>
          </a:p>
          <a:p>
            <a:pPr algn="just"/>
            <a:r>
              <a:rPr lang="en-US" sz="1800" dirty="0"/>
              <a:t>Tools are being developed to connect with users of GSICS products and deliverables.</a:t>
            </a:r>
          </a:p>
          <a:p>
            <a:pPr algn="just"/>
            <a:r>
              <a:rPr lang="en-US" sz="1800" dirty="0"/>
              <a:t>Collaboration Server/GPRC/Landing Pages are playing a crucial role in communicating the satellite  monitoring to the community.</a:t>
            </a:r>
          </a:p>
          <a:p>
            <a:pPr algn="just"/>
            <a:r>
              <a:rPr lang="en-US" sz="1800" dirty="0"/>
              <a:t>ESA and JMA have made significant progress on Cal/Val portal and Landing Pages and IMD/ISRO are also working on their page.</a:t>
            </a:r>
          </a:p>
          <a:p>
            <a:pPr algn="just"/>
            <a:r>
              <a:rPr lang="en-IN" sz="1800" dirty="0"/>
              <a:t>ESA has introduced CAL/VAL Maturity matrix and CSDA project to evaluate commercial satellite data.</a:t>
            </a:r>
            <a:endParaRPr lang="en-US" sz="1800" dirty="0"/>
          </a:p>
          <a:p>
            <a:pPr algn="just"/>
            <a:r>
              <a:rPr lang="en-US" sz="1800" dirty="0"/>
              <a:t>CMA has built on their GPRC and has developed infrastructure for reprocessing, verification and Validation. They have introduced Data Sharing Scheme based on WMO Unified data policy.</a:t>
            </a:r>
          </a:p>
          <a:p>
            <a:pPr algn="just"/>
            <a:r>
              <a:rPr lang="en-US" sz="1800" dirty="0"/>
              <a:t>NOAA has developed new </a:t>
            </a:r>
            <a:r>
              <a:rPr lang="en-US" sz="1800" dirty="0" err="1"/>
              <a:t>colab</a:t>
            </a:r>
            <a:r>
              <a:rPr lang="en-US" sz="1800" dirty="0"/>
              <a:t> notebooks for processing GEMS data, Inter-comparing Solar Datasets and SOS reports</a:t>
            </a:r>
          </a:p>
          <a:p>
            <a:pPr algn="just"/>
            <a:r>
              <a:rPr lang="en-US" sz="1800" dirty="0"/>
              <a:t>Tools, such as Google </a:t>
            </a:r>
            <a:r>
              <a:rPr lang="en-US" sz="1800" dirty="0" err="1"/>
              <a:t>Colab</a:t>
            </a:r>
            <a:r>
              <a:rPr lang="en-US" sz="1800" dirty="0"/>
              <a:t>/Product Status System, empower the users to dive into the products directly from the browser and usher in a collaborative development ecosystem in real time.</a:t>
            </a:r>
          </a:p>
          <a:p>
            <a:pPr algn="just"/>
            <a:endParaRPr lang="en-US" sz="1800" dirty="0"/>
          </a:p>
        </p:txBody>
      </p:sp>
    </p:spTree>
    <p:extLst>
      <p:ext uri="{BB962C8B-B14F-4D97-AF65-F5344CB8AC3E}">
        <p14:creationId xmlns:p14="http://schemas.microsoft.com/office/powerpoint/2010/main" val="3737125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E6C6-37E4-4CAA-8F54-454BAFE6B3EB}"/>
              </a:ext>
            </a:extLst>
          </p:cNvPr>
          <p:cNvSpPr>
            <a:spLocks noGrp="1"/>
          </p:cNvSpPr>
          <p:nvPr>
            <p:ph type="title"/>
          </p:nvPr>
        </p:nvSpPr>
        <p:spPr/>
        <p:txBody>
          <a:bodyPr/>
          <a:lstStyle/>
          <a:p>
            <a:r>
              <a:rPr lang="en-US" dirty="0"/>
              <a:t>GDWG in the GSICS Framework</a:t>
            </a:r>
          </a:p>
        </p:txBody>
      </p:sp>
      <p:pic>
        <p:nvPicPr>
          <p:cNvPr id="1028" name="Picture 4" descr="GSICS Structure &amp; Partnerships GSICS Exec Panel CGMS GSICS Coordination Centre VIS/NIR Sub-Group WGCV">
            <a:extLst>
              <a:ext uri="{FF2B5EF4-FFF2-40B4-BE49-F238E27FC236}">
                <a16:creationId xmlns:a16="http://schemas.microsoft.com/office/drawing/2014/main" id="{DE0EE15A-ACC6-4D52-AADA-C59DA0DC02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321"/>
          <a:stretch/>
        </p:blipFill>
        <p:spPr bwMode="auto">
          <a:xfrm>
            <a:off x="-1" y="1228724"/>
            <a:ext cx="9906001" cy="53772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DFCAD1-2C5B-428C-A94D-F195E42BD312}"/>
              </a:ext>
            </a:extLst>
          </p:cNvPr>
          <p:cNvSpPr txBox="1"/>
          <p:nvPr/>
        </p:nvSpPr>
        <p:spPr>
          <a:xfrm>
            <a:off x="4278489" y="2833511"/>
            <a:ext cx="1761067" cy="954087"/>
          </a:xfrm>
          <a:prstGeom prst="rect">
            <a:avLst/>
          </a:prstGeom>
          <a:noFill/>
          <a:ln w="57150">
            <a:solidFill>
              <a:schemeClr val="accent2"/>
            </a:solidFill>
          </a:ln>
        </p:spPr>
        <p:txBody>
          <a:bodyPr wrap="square" rtlCol="0">
            <a:spAutoFit/>
          </a:bodyPr>
          <a:lstStyle/>
          <a:p>
            <a:endParaRPr lang="en-US" dirty="0"/>
          </a:p>
        </p:txBody>
      </p:sp>
      <p:sp>
        <p:nvSpPr>
          <p:cNvPr id="4" name="TextBox 3">
            <a:extLst>
              <a:ext uri="{FF2B5EF4-FFF2-40B4-BE49-F238E27FC236}">
                <a16:creationId xmlns:a16="http://schemas.microsoft.com/office/drawing/2014/main" id="{46776372-1C76-4C73-9147-8C9987559ACF}"/>
              </a:ext>
            </a:extLst>
          </p:cNvPr>
          <p:cNvSpPr txBox="1"/>
          <p:nvPr/>
        </p:nvSpPr>
        <p:spPr>
          <a:xfrm>
            <a:off x="7432246" y="6665698"/>
            <a:ext cx="2473754" cy="230832"/>
          </a:xfrm>
          <a:prstGeom prst="rect">
            <a:avLst/>
          </a:prstGeom>
          <a:noFill/>
        </p:spPr>
        <p:txBody>
          <a:bodyPr wrap="none" rtlCol="0">
            <a:spAutoFit/>
          </a:bodyPr>
          <a:lstStyle/>
          <a:p>
            <a:r>
              <a:rPr lang="en-US" dirty="0">
                <a:solidFill>
                  <a:schemeClr val="tx1"/>
                </a:solidFill>
              </a:rPr>
              <a:t>Slide curtesy Tim </a:t>
            </a:r>
            <a:r>
              <a:rPr lang="en-US" dirty="0" err="1">
                <a:solidFill>
                  <a:schemeClr val="tx1"/>
                </a:solidFill>
              </a:rPr>
              <a:t>Hewison</a:t>
            </a:r>
            <a:r>
              <a:rPr lang="en-US" dirty="0">
                <a:solidFill>
                  <a:schemeClr val="tx1"/>
                </a:solidFill>
              </a:rPr>
              <a:t> (EUMETSAT)</a:t>
            </a:r>
          </a:p>
        </p:txBody>
      </p:sp>
      <p:sp>
        <p:nvSpPr>
          <p:cNvPr id="5" name="TextBox 4">
            <a:extLst>
              <a:ext uri="{FF2B5EF4-FFF2-40B4-BE49-F238E27FC236}">
                <a16:creationId xmlns:a16="http://schemas.microsoft.com/office/drawing/2014/main" id="{70C1E5D7-FAC6-42A5-8178-58A7D59F0258}"/>
              </a:ext>
            </a:extLst>
          </p:cNvPr>
          <p:cNvSpPr txBox="1"/>
          <p:nvPr/>
        </p:nvSpPr>
        <p:spPr>
          <a:xfrm>
            <a:off x="0" y="6139259"/>
            <a:ext cx="4278490" cy="646331"/>
          </a:xfrm>
          <a:prstGeom prst="rect">
            <a:avLst/>
          </a:prstGeom>
          <a:solidFill>
            <a:schemeClr val="bg1">
              <a:lumMod val="50000"/>
            </a:schemeClr>
          </a:solidFill>
        </p:spPr>
        <p:txBody>
          <a:bodyPr wrap="square" rtlCol="0">
            <a:spAutoFit/>
          </a:bodyPr>
          <a:lstStyle/>
          <a:p>
            <a:r>
              <a:rPr lang="en-US" sz="1200" dirty="0">
                <a:latin typeface="Arial" panose="020B0604020202020204" pitchFamily="34" charset="0"/>
                <a:cs typeface="Arial" panose="020B0604020202020204" pitchFamily="34" charset="0"/>
              </a:rPr>
              <a:t>GDWG actively supports all aspects of GSICS activities </a:t>
            </a:r>
          </a:p>
          <a:p>
            <a:r>
              <a:rPr lang="en-US" sz="1200" dirty="0" err="1">
                <a:latin typeface="Arial" panose="020B0604020202020204" pitchFamily="34" charset="0"/>
                <a:cs typeface="Arial" panose="020B0604020202020204" pitchFamily="34" charset="0"/>
              </a:rPr>
              <a:t>e.g</a:t>
            </a:r>
            <a:r>
              <a:rPr lang="en-US" sz="1200" dirty="0">
                <a:latin typeface="Arial" panose="020B0604020202020204" pitchFamily="34" charset="0"/>
                <a:cs typeface="Arial" panose="020B0604020202020204" pitchFamily="34" charset="0"/>
              </a:rPr>
              <a:t> . systems/metadata/products/wiki/GPPA</a:t>
            </a:r>
          </a:p>
          <a:p>
            <a:r>
              <a:rPr lang="en-US" sz="1200" dirty="0">
                <a:latin typeface="Arial" panose="020B0604020202020204" pitchFamily="34" charset="0"/>
                <a:cs typeface="Arial" panose="020B0604020202020204" pitchFamily="34" charset="0"/>
              </a:rPr>
              <a:t>Detailed TOR </a:t>
            </a:r>
            <a:r>
              <a:rPr lang="en-US" sz="1200" dirty="0">
                <a:solidFill>
                  <a:srgbClr val="FFC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here</a:t>
            </a:r>
            <a:endParaRPr lang="en-US" sz="1200" dirty="0">
              <a:solidFill>
                <a:srgbClr val="FFC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CB6504B-7862-425E-8DEF-426EBC6D4064}"/>
              </a:ext>
            </a:extLst>
          </p:cNvPr>
          <p:cNvSpPr/>
          <p:nvPr/>
        </p:nvSpPr>
        <p:spPr>
          <a:xfrm>
            <a:off x="4476830" y="6139259"/>
            <a:ext cx="5230830" cy="600164"/>
          </a:xfrm>
          <a:prstGeom prst="rect">
            <a:avLst/>
          </a:prstGeom>
        </p:spPr>
        <p:txBody>
          <a:bodyPr wrap="square">
            <a:spAutoFit/>
          </a:bodyPr>
          <a:lstStyle/>
          <a:p>
            <a:pPr algn="just"/>
            <a:r>
              <a:rPr lang="en-US" sz="1100" dirty="0">
                <a:solidFill>
                  <a:schemeClr val="tx1"/>
                </a:solidFill>
                <a:highlight>
                  <a:srgbClr val="C0C0C0"/>
                </a:highlight>
              </a:rPr>
              <a:t>Oversee and coordinate the data management activities of GSICS and advise the EP on questions related to GSICS data management including information delivery services; </a:t>
            </a:r>
          </a:p>
        </p:txBody>
      </p:sp>
    </p:spTree>
    <p:extLst>
      <p:ext uri="{BB962C8B-B14F-4D97-AF65-F5344CB8AC3E}">
        <p14:creationId xmlns:p14="http://schemas.microsoft.com/office/powerpoint/2010/main" val="4203001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2050-60A2-41D6-A187-FB9C1CF00B4C}"/>
              </a:ext>
            </a:extLst>
          </p:cNvPr>
          <p:cNvSpPr>
            <a:spLocks noGrp="1"/>
          </p:cNvSpPr>
          <p:nvPr>
            <p:ph type="title"/>
          </p:nvPr>
        </p:nvSpPr>
        <p:spPr/>
        <p:txBody>
          <a:bodyPr/>
          <a:lstStyle/>
          <a:p>
            <a:r>
              <a:rPr lang="en-US" dirty="0"/>
              <a:t>Ideas for discussions</a:t>
            </a:r>
          </a:p>
        </p:txBody>
      </p:sp>
      <p:sp>
        <p:nvSpPr>
          <p:cNvPr id="3" name="Content Placeholder 2">
            <a:extLst>
              <a:ext uri="{FF2B5EF4-FFF2-40B4-BE49-F238E27FC236}">
                <a16:creationId xmlns:a16="http://schemas.microsoft.com/office/drawing/2014/main" id="{4BD621C5-006D-489D-8F83-B0DE729B317D}"/>
              </a:ext>
            </a:extLst>
          </p:cNvPr>
          <p:cNvSpPr>
            <a:spLocks noGrp="1"/>
          </p:cNvSpPr>
          <p:nvPr>
            <p:ph idx="1"/>
          </p:nvPr>
        </p:nvSpPr>
        <p:spPr/>
        <p:txBody>
          <a:bodyPr/>
          <a:lstStyle/>
          <a:p>
            <a:r>
              <a:rPr lang="en-US" dirty="0"/>
              <a:t>Combined Products [ combine inter-comparison of multiple instruments on a single platform into a single product: Tim </a:t>
            </a:r>
            <a:r>
              <a:rPr lang="en-US" dirty="0" err="1"/>
              <a:t>Hewison</a:t>
            </a:r>
            <a:r>
              <a:rPr lang="en-US" dirty="0"/>
              <a:t>]</a:t>
            </a:r>
          </a:p>
          <a:p>
            <a:r>
              <a:rPr lang="en-US" dirty="0"/>
              <a:t>The GDWG can assist in giving guidelines for the formats and helping to provide / test readers for SRFs and solar irradiance datasets for each instrument. (Suggestion UV and MW subgroup)</a:t>
            </a:r>
          </a:p>
        </p:txBody>
      </p:sp>
    </p:spTree>
    <p:extLst>
      <p:ext uri="{BB962C8B-B14F-4D97-AF65-F5344CB8AC3E}">
        <p14:creationId xmlns:p14="http://schemas.microsoft.com/office/powerpoint/2010/main" val="1919303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8FD3-0F84-4AD0-9513-AF6435172BE9}"/>
              </a:ext>
            </a:extLst>
          </p:cNvPr>
          <p:cNvSpPr>
            <a:spLocks noGrp="1"/>
          </p:cNvSpPr>
          <p:nvPr>
            <p:ph type="title"/>
          </p:nvPr>
        </p:nvSpPr>
        <p:spPr/>
        <p:txBody>
          <a:bodyPr/>
          <a:lstStyle/>
          <a:p>
            <a:r>
              <a:rPr lang="en-US" dirty="0"/>
              <a:t>Summary of links to GSICS tools</a:t>
            </a:r>
          </a:p>
        </p:txBody>
      </p:sp>
      <p:sp>
        <p:nvSpPr>
          <p:cNvPr id="4" name="Rectangle 2">
            <a:extLst>
              <a:ext uri="{FF2B5EF4-FFF2-40B4-BE49-F238E27FC236}">
                <a16:creationId xmlns:a16="http://schemas.microsoft.com/office/drawing/2014/main" id="{AB7B38BB-7E02-46C9-9AD6-25A3C6B3DD30}"/>
              </a:ext>
            </a:extLst>
          </p:cNvPr>
          <p:cNvSpPr>
            <a:spLocks noChangeArrowheads="1"/>
          </p:cNvSpPr>
          <p:nvPr/>
        </p:nvSpPr>
        <p:spPr bwMode="auto">
          <a:xfrm>
            <a:off x="348951" y="1720840"/>
            <a:ext cx="9208098" cy="34163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n-US" altLang="en-US" sz="1800" b="0" i="0" u="none" strike="noStrike" cap="none" normalizeH="0" baseline="0" dirty="0">
                <a:ln>
                  <a:noFill/>
                </a:ln>
                <a:solidFill>
                  <a:srgbClr val="222222"/>
                </a:solidFill>
                <a:effectLst/>
                <a:latin typeface="Arial"/>
                <a:cs typeface="Arial"/>
              </a:rPr>
              <a:t>Bash script to download GSICS Data </a:t>
            </a:r>
            <a:r>
              <a:rPr kumimoji="0" lang="en-US" altLang="en-US" sz="1800" b="0" i="0" u="none" strike="noStrike" cap="none" normalizeH="0" baseline="0" dirty="0">
                <a:ln>
                  <a:noFill/>
                </a:ln>
                <a:solidFill>
                  <a:srgbClr val="222222"/>
                </a:solidFill>
                <a:effectLst/>
                <a:latin typeface="Arial"/>
                <a:cs typeface="Arial"/>
                <a:hlinkClick r:id="rId2"/>
              </a:rPr>
              <a:t>http://gsics.atmos.umd.edu/bin/view/Development/DownloadGSICSProducts</a:t>
            </a:r>
            <a:endParaRPr lang="en-US" altLang="en-US" sz="1800" b="0" i="0" u="none" strike="noStrike" cap="none" normalizeH="0" baseline="0" dirty="0">
              <a:ln>
                <a:noFill/>
              </a:ln>
              <a:solidFill>
                <a:srgbClr val="222222"/>
              </a:solidFill>
              <a:effectLst/>
              <a:latin typeface="Arial"/>
              <a:cs typeface="Arial"/>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lang="en-US" altLang="en-US" sz="1800" b="0" dirty="0">
                <a:solidFill>
                  <a:srgbClr val="222222"/>
                </a:solidFill>
                <a:cs typeface="Arial" panose="020B0604020202020204" pitchFamily="34" charset="0"/>
              </a:rPr>
              <a:t>Series of notebooks to read, view and process GSICS Data and Deliverables from the browser in a collaborative ecosystem</a:t>
            </a:r>
            <a:endParaRPr lang="en-US" altLang="en-US" sz="1800" b="0" i="0" u="none" strike="noStrike" cap="none" normalizeH="0" baseline="0">
              <a:ln>
                <a:noFill/>
              </a:ln>
              <a:solidFill>
                <a:srgbClr val="222222"/>
              </a:solidFill>
              <a:effectLst/>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kumimoji="0" lang="en-US" altLang="en-US" sz="1800" b="0" i="0" u="none" strike="noStrike" cap="none" normalizeH="0" baseline="0" dirty="0">
                <a:ln>
                  <a:noFill/>
                </a:ln>
                <a:solidFill>
                  <a:srgbClr val="222222"/>
                </a:solidFill>
                <a:effectLst/>
                <a:latin typeface="Arial"/>
                <a:cs typeface="Arial"/>
              </a:rPr>
              <a:t>DCC Product  </a:t>
            </a:r>
            <a:r>
              <a:rPr kumimoji="0" lang="en-US" altLang="en-US" sz="1800" b="0" i="0" u="none" strike="noStrike" cap="none" normalizeH="0" baseline="0" dirty="0">
                <a:ln>
                  <a:noFill/>
                </a:ln>
                <a:solidFill>
                  <a:srgbClr val="1155CC"/>
                </a:solidFill>
                <a:effectLst/>
                <a:latin typeface="Arial"/>
                <a:cs typeface="Arial"/>
                <a:hlinkClick r:id="rId3"/>
              </a:rPr>
              <a:t>notebook</a:t>
            </a:r>
            <a:endParaRPr lang="en-US" altLang="en-US" sz="1800" b="0">
              <a:latin typeface="Arial"/>
              <a:cs typeface="Arial"/>
            </a:endParaRPr>
          </a:p>
          <a:p>
            <a:pPr marL="1200150" lvl="2" indent="-285750">
              <a:buFont typeface="Arial" panose="020B0604020202020204" pitchFamily="34" charset="0"/>
              <a:buChar char="•"/>
            </a:pPr>
            <a:r>
              <a:rPr kumimoji="0" lang="en-US" altLang="en-US" sz="1800" b="0" i="0" u="none" strike="noStrike" cap="none" normalizeH="0" baseline="0" dirty="0">
                <a:ln>
                  <a:noFill/>
                </a:ln>
                <a:solidFill>
                  <a:srgbClr val="222222"/>
                </a:solidFill>
                <a:effectLst/>
                <a:latin typeface="Arial"/>
                <a:cs typeface="Arial"/>
              </a:rPr>
              <a:t>This notebook reads DCC products and plots and lists them</a:t>
            </a:r>
            <a:endParaRPr lang="en-US" altLang="en-US" sz="1800" b="0" i="0" u="none" strike="noStrike" cap="none" normalizeH="0" baseline="0">
              <a:ln>
                <a:noFill/>
              </a:ln>
              <a:effectLst/>
              <a:latin typeface="Arial"/>
              <a:cs typeface="Arial"/>
            </a:endParaRPr>
          </a:p>
          <a:p>
            <a:pPr marL="742950" lvl="1" indent="-285750">
              <a:buFont typeface="Arial" panose="020B0604020202020204" pitchFamily="34" charset="0"/>
              <a:buChar char="•"/>
            </a:pPr>
            <a:r>
              <a:rPr kumimoji="0" lang="en-US" altLang="en-US" sz="1800" b="0" i="0" u="none" strike="noStrike" cap="none" normalizeH="0" baseline="0" dirty="0">
                <a:ln>
                  <a:noFill/>
                </a:ln>
                <a:solidFill>
                  <a:srgbClr val="222222"/>
                </a:solidFill>
                <a:effectLst/>
                <a:latin typeface="Arial"/>
                <a:cs typeface="Arial"/>
              </a:rPr>
              <a:t>GIRO SRF </a:t>
            </a:r>
            <a:r>
              <a:rPr lang="en-US" altLang="en-US" sz="1800" b="0" dirty="0">
                <a:solidFill>
                  <a:srgbClr val="222222"/>
                </a:solidFill>
                <a:latin typeface="Arial"/>
                <a:cs typeface="Arial"/>
              </a:rPr>
              <a:t>  </a:t>
            </a:r>
            <a:r>
              <a:rPr lang="en-US" altLang="en-US" sz="1800" b="0" dirty="0">
                <a:solidFill>
                  <a:srgbClr val="1155CC"/>
                </a:solidFill>
                <a:latin typeface="Arial"/>
                <a:cs typeface="Arial"/>
              </a:rPr>
              <a:t> </a:t>
            </a:r>
            <a:r>
              <a:rPr kumimoji="0" lang="en-US" altLang="en-US" sz="1800" b="0" i="0" u="none" strike="noStrike" cap="none" normalizeH="0" baseline="0" dirty="0">
                <a:ln>
                  <a:noFill/>
                </a:ln>
                <a:solidFill>
                  <a:srgbClr val="1155CC"/>
                </a:solidFill>
                <a:effectLst/>
                <a:latin typeface="Arial"/>
                <a:cs typeface="Arial"/>
                <a:hlinkClick r:id="rId4"/>
              </a:rPr>
              <a:t>notebook</a:t>
            </a:r>
            <a:r>
              <a:rPr lang="en-US" altLang="en-US" sz="1800" b="0" dirty="0">
                <a:solidFill>
                  <a:srgbClr val="1155CC"/>
                </a:solidFill>
                <a:latin typeface="Arial"/>
                <a:cs typeface="Arial"/>
              </a:rPr>
              <a:t>      </a:t>
            </a:r>
            <a:endParaRPr lang="en-US" altLang="en-US"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kumimoji="0" lang="en-US" altLang="en-US" sz="1800" b="0" i="0" u="none" strike="noStrike" cap="none" normalizeH="0" baseline="0" dirty="0">
                <a:ln>
                  <a:noFill/>
                </a:ln>
                <a:effectLst/>
                <a:latin typeface="Arial"/>
                <a:cs typeface="Arial"/>
              </a:rPr>
              <a:t>GSICS Product RAC </a:t>
            </a:r>
            <a:r>
              <a:rPr kumimoji="0" lang="en-US" altLang="en-US" sz="1800" b="0" i="0" u="none" strike="noStrike" cap="none" normalizeH="0" baseline="0" dirty="0">
                <a:ln>
                  <a:noFill/>
                </a:ln>
                <a:effectLst/>
                <a:latin typeface="Arial"/>
                <a:cs typeface="Arial"/>
                <a:hlinkClick r:id="rId5"/>
              </a:rPr>
              <a:t>notebook</a:t>
            </a:r>
            <a:r>
              <a:rPr kumimoji="0" lang="en-US" altLang="en-US" sz="1800" b="0" i="0" u="none" strike="noStrike" cap="none" normalizeH="0" baseline="0" dirty="0">
                <a:ln>
                  <a:noFill/>
                </a:ln>
                <a:effectLst/>
                <a:latin typeface="Arial"/>
                <a:cs typeface="Arial"/>
              </a:rPr>
              <a:t> and NRT </a:t>
            </a:r>
            <a:r>
              <a:rPr kumimoji="0" lang="en-US" altLang="en-US" sz="1800" b="0" i="0" u="none" strike="noStrike" cap="none" normalizeH="0" baseline="0" dirty="0">
                <a:ln>
                  <a:noFill/>
                </a:ln>
                <a:effectLst/>
                <a:latin typeface="Arial"/>
                <a:cs typeface="Arial"/>
                <a:hlinkClick r:id="rId6"/>
              </a:rPr>
              <a:t>notebook</a:t>
            </a:r>
            <a:endParaRPr lang="en-US" altLang="en-US" sz="1800" b="0" i="0" u="none" strike="noStrike" cap="none" normalizeH="0" baseline="0" dirty="0">
              <a:ln>
                <a:noFill/>
              </a:ln>
              <a:effectLst/>
              <a:latin typeface="Arial"/>
              <a:cs typeface="Arial"/>
            </a:endParaRPr>
          </a:p>
          <a:p>
            <a:r>
              <a:rPr lang="en-US" altLang="en-US" sz="1800" b="0" dirty="0">
                <a:latin typeface="Arial"/>
                <a:cs typeface="Arial"/>
              </a:rPr>
              <a:t>3. Plotting Tool   </a:t>
            </a:r>
            <a:r>
              <a:rPr lang="en-US" sz="1800" b="0" dirty="0">
                <a:latin typeface="Arial"/>
                <a:cs typeface="Arial"/>
                <a:hlinkClick r:id="rId7"/>
              </a:rPr>
              <a:t>http://gsics.tools.eumetsat.int/plotter</a:t>
            </a:r>
            <a:endParaRPr lang="en-US" altLang="en-US" sz="1800" b="0">
              <a:cs typeface="Arial" panose="020B0604020202020204" pitchFamily="34" charset="0"/>
            </a:endParaRPr>
          </a:p>
          <a:p>
            <a:r>
              <a:rPr lang="en-US" altLang="en-US" sz="1800" b="0" dirty="0">
                <a:latin typeface="Arial"/>
                <a:cs typeface="Arial"/>
              </a:rPr>
              <a:t>4. GSICS Product  Catalog: </a:t>
            </a:r>
            <a:r>
              <a:rPr lang="en-US" altLang="en-US" sz="1800" b="0" dirty="0">
                <a:latin typeface="Arial"/>
                <a:cs typeface="Arial"/>
                <a:hlinkClick r:id="rId8"/>
              </a:rPr>
              <a:t>https://www.star.nesdis.noaa.gov/smcd/GCC/ProductCatalog.php</a:t>
            </a:r>
            <a:endParaRPr lang="en-US" altLang="en-US" sz="1800" b="0">
              <a:latin typeface="Arial"/>
              <a:cs typeface="Arial"/>
            </a:endParaRPr>
          </a:p>
          <a:p>
            <a:r>
              <a:rPr lang="en-US" altLang="en-US" sz="1800" b="0" dirty="0">
                <a:solidFill>
                  <a:srgbClr val="000000"/>
                </a:solidFill>
                <a:latin typeface="Arial"/>
                <a:cs typeface="Arial"/>
              </a:rPr>
              <a:t>5. GSICS Product Status registration: Register </a:t>
            </a:r>
            <a:r>
              <a:rPr lang="en-US" altLang="en-US" sz="1800" b="0" dirty="0">
                <a:solidFill>
                  <a:srgbClr val="000000"/>
                </a:solidFill>
                <a:latin typeface="Arial"/>
                <a:cs typeface="Arial"/>
                <a:hlinkClick r:id="rId9"/>
              </a:rPr>
              <a:t>here</a:t>
            </a:r>
            <a:endParaRPr lang="en-US" sz="1800" b="0">
              <a:solidFill>
                <a:srgbClr val="000000"/>
              </a:solidFill>
              <a:cs typeface="Arial" panose="020B0604020202020204" pitchFamily="34" charset="0"/>
            </a:endParaRPr>
          </a:p>
        </p:txBody>
      </p:sp>
    </p:spTree>
    <p:extLst>
      <p:ext uri="{BB962C8B-B14F-4D97-AF65-F5344CB8AC3E}">
        <p14:creationId xmlns:p14="http://schemas.microsoft.com/office/powerpoint/2010/main" val="1751295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74" y="2890521"/>
            <a:ext cx="8915400" cy="954087"/>
          </a:xfrm>
          <a:solidFill>
            <a:schemeClr val="bg1"/>
          </a:solidFill>
        </p:spPr>
        <p:txBody>
          <a:bodyPr/>
          <a:lstStyle/>
          <a:p>
            <a:r>
              <a:rPr lang="en-US" dirty="0"/>
              <a:t>THANK YOU</a:t>
            </a:r>
          </a:p>
        </p:txBody>
      </p:sp>
    </p:spTree>
    <p:extLst>
      <p:ext uri="{BB962C8B-B14F-4D97-AF65-F5344CB8AC3E}">
        <p14:creationId xmlns:p14="http://schemas.microsoft.com/office/powerpoint/2010/main" val="366987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TOR-GDWG</a:t>
            </a:r>
          </a:p>
        </p:txBody>
      </p:sp>
      <p:sp>
        <p:nvSpPr>
          <p:cNvPr id="3" name="Content Placeholder 2"/>
          <p:cNvSpPr>
            <a:spLocks noGrp="1"/>
          </p:cNvSpPr>
          <p:nvPr>
            <p:ph idx="1"/>
          </p:nvPr>
        </p:nvSpPr>
        <p:spPr/>
        <p:txBody>
          <a:bodyPr/>
          <a:lstStyle/>
          <a:p>
            <a:pPr algn="just">
              <a:buNone/>
            </a:pPr>
            <a:r>
              <a:rPr lang="en-US" sz="1600" b="0" dirty="0">
                <a:latin typeface="Arial" pitchFamily="34" charset="0"/>
                <a:cs typeface="Arial" pitchFamily="34" charset="0"/>
              </a:rPr>
              <a:t>a) Oversee and coordinate the data management activities of GSICS and advise the EP on questions related to GSICS data management including information delivery services; </a:t>
            </a:r>
          </a:p>
          <a:p>
            <a:pPr algn="just">
              <a:buNone/>
            </a:pPr>
            <a:r>
              <a:rPr lang="en-US" sz="1600" b="0" dirty="0">
                <a:latin typeface="Arial" pitchFamily="34" charset="0"/>
                <a:cs typeface="Arial" pitchFamily="34" charset="0"/>
              </a:rPr>
              <a:t>b) Coordinate the specification of data and metadata formats and procedures for data exchange between the satellite agencies, the GSICS Processing and Research Centers (GPRCs), and the GSICS Coordination Center (GCC); </a:t>
            </a:r>
          </a:p>
          <a:p>
            <a:pPr algn="just">
              <a:buNone/>
            </a:pPr>
            <a:r>
              <a:rPr lang="en-US" sz="1600" b="0" dirty="0">
                <a:latin typeface="Arial" pitchFamily="34" charset="0"/>
                <a:cs typeface="Arial" pitchFamily="34" charset="0"/>
              </a:rPr>
              <a:t>c) Develop specifications for GSICS product catalogues, data archive systems and data servers in support of GCC; </a:t>
            </a:r>
          </a:p>
          <a:p>
            <a:pPr algn="just">
              <a:buNone/>
            </a:pPr>
            <a:r>
              <a:rPr lang="en-US" sz="1600" b="0" dirty="0">
                <a:latin typeface="Arial" pitchFamily="34" charset="0"/>
                <a:cs typeface="Arial" pitchFamily="34" charset="0"/>
              </a:rPr>
              <a:t>d) Coordinate the development and evolution of GSICS software tools; </a:t>
            </a:r>
          </a:p>
          <a:p>
            <a:pPr algn="just">
              <a:buNone/>
            </a:pPr>
            <a:r>
              <a:rPr lang="en-US" sz="1600" b="0" dirty="0">
                <a:latin typeface="Arial" pitchFamily="34" charset="0"/>
                <a:cs typeface="Arial" pitchFamily="34" charset="0"/>
              </a:rPr>
              <a:t>e) Review and validate GSICS deliverables from a data management perspective; </a:t>
            </a:r>
          </a:p>
          <a:p>
            <a:pPr algn="just">
              <a:buNone/>
            </a:pPr>
            <a:r>
              <a:rPr lang="en-US" sz="1600" b="0" dirty="0">
                <a:latin typeface="Arial" pitchFamily="34" charset="0"/>
                <a:cs typeface="Arial" pitchFamily="34" charset="0"/>
              </a:rPr>
              <a:t>f) Provide guidance to the contents and appearance of the GSICS websites maintained by WMO, GCC, and each GPRC; </a:t>
            </a:r>
          </a:p>
          <a:p>
            <a:pPr algn="just">
              <a:buNone/>
            </a:pPr>
            <a:r>
              <a:rPr lang="en-US" sz="1600" b="0" dirty="0">
                <a:latin typeface="Arial" pitchFamily="34" charset="0"/>
                <a:cs typeface="Arial" pitchFamily="34" charset="0"/>
              </a:rPr>
              <a:t>g) Maintain cooperation with the research and development activities at the GPRCs and assist with their data management activities, as appropriate;</a:t>
            </a:r>
          </a:p>
          <a:p>
            <a:pPr algn="just">
              <a:buNone/>
            </a:pPr>
            <a:r>
              <a:rPr lang="en-US" sz="1600" b="0" dirty="0">
                <a:latin typeface="Arial" pitchFamily="34" charset="0"/>
                <a:cs typeface="Arial" pitchFamily="34" charset="0"/>
              </a:rPr>
              <a:t> h) Provide the GSICS Executive Panel with a report on GSICS data management activities including recommendations as appropriate. Submit report three weeks prior to the annual meeting of the GSICS Executive Panel, and present it to the Panel.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GDWG Chair </a:t>
            </a:r>
          </a:p>
        </p:txBody>
      </p:sp>
      <p:sp>
        <p:nvSpPr>
          <p:cNvPr id="3" name="Content Placeholder 2"/>
          <p:cNvSpPr>
            <a:spLocks noGrp="1"/>
          </p:cNvSpPr>
          <p:nvPr>
            <p:ph idx="1"/>
          </p:nvPr>
        </p:nvSpPr>
        <p:spPr>
          <a:xfrm>
            <a:off x="585611" y="1769537"/>
            <a:ext cx="8915400" cy="4525963"/>
          </a:xfrm>
        </p:spPr>
        <p:txBody>
          <a:bodyPr/>
          <a:lstStyle/>
          <a:p>
            <a:pPr algn="just">
              <a:buNone/>
            </a:pPr>
            <a:r>
              <a:rPr lang="en-US" sz="1800" b="0" dirty="0">
                <a:latin typeface="Arial" pitchFamily="34" charset="0"/>
                <a:cs typeface="Arial" pitchFamily="34" charset="0"/>
              </a:rPr>
              <a:t>a) Coordinate development of GSICS data management activities including the identification of existing formats, standards and procedures to be adopted for GSICS Products, or the definition of GSICS-specific ones, in order to catalog, archive, exchange, visualize GSICS products and distribute them to GSICS users. </a:t>
            </a:r>
          </a:p>
          <a:p>
            <a:pPr algn="just">
              <a:buNone/>
            </a:pPr>
            <a:r>
              <a:rPr lang="en-US" sz="1800" b="0" dirty="0">
                <a:latin typeface="Arial" pitchFamily="34" charset="0"/>
                <a:cs typeface="Arial" pitchFamily="34" charset="0"/>
              </a:rPr>
              <a:t>b) Coordinate technical support for the activities of the GRWG </a:t>
            </a:r>
          </a:p>
          <a:p>
            <a:pPr algn="just">
              <a:buNone/>
            </a:pPr>
            <a:r>
              <a:rPr lang="en-US" sz="1800" b="0" dirty="0">
                <a:latin typeface="Arial" pitchFamily="34" charset="0"/>
                <a:cs typeface="Arial" pitchFamily="34" charset="0"/>
              </a:rPr>
              <a:t>c) Schedule and chair the GDWG annual meeting and teleconference meetings to continue the activity during the year, acting as moderator. In coordination with GRWG and subgroup chairs, define agenda, agree actions and recommendations from above meetings, and organize their follow-up. </a:t>
            </a:r>
          </a:p>
          <a:p>
            <a:pPr algn="just">
              <a:buNone/>
            </a:pPr>
            <a:r>
              <a:rPr lang="en-US" sz="1800" b="0" dirty="0">
                <a:latin typeface="Arial" pitchFamily="34" charset="0"/>
                <a:cs typeface="Arial" pitchFamily="34" charset="0"/>
              </a:rPr>
              <a:t>d) Coordinate with external projects as necessary to identify and implement collaborative activities</a:t>
            </a:r>
          </a:p>
          <a:p>
            <a:pPr algn="just">
              <a:buNone/>
            </a:pPr>
            <a:endParaRPr lang="en-US" sz="1800" b="0" dirty="0">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9563C9D1-BB65-CA41-94F7-56464B35CE7E}"/>
              </a:ext>
            </a:extLst>
          </p:cNvPr>
          <p:cNvSpPr/>
          <p:nvPr/>
        </p:nvSpPr>
        <p:spPr>
          <a:xfrm>
            <a:off x="3202451" y="6097844"/>
            <a:ext cx="2907784" cy="307777"/>
          </a:xfrm>
          <a:prstGeom prst="rect">
            <a:avLst/>
          </a:prstGeom>
        </p:spPr>
        <p:txBody>
          <a:bodyPr wrap="none">
            <a:spAutoFit/>
          </a:bodyPr>
          <a:lstStyle/>
          <a:p>
            <a:pPr defTabSz="457200" fontAlgn="auto">
              <a:spcBef>
                <a:spcPts val="0"/>
              </a:spcBef>
              <a:spcAft>
                <a:spcPts val="0"/>
              </a:spcAft>
            </a:pPr>
            <a:r>
              <a:rPr lang="ja-JP" altLang="en-US" sz="1400" b="0" dirty="0">
                <a:solidFill>
                  <a:prstClr val="black"/>
                </a:solidFill>
                <a:latin typeface="Calibri" panose="020F0502020204030204"/>
                <a:ea typeface="游ゴシック" panose="020B0400000000000000" pitchFamily="34" charset="-128"/>
              </a:rPr>
              <a:t>https://gsics.wmo.int/en/focal-points</a:t>
            </a:r>
          </a:p>
        </p:txBody>
      </p:sp>
      <p:sp>
        <p:nvSpPr>
          <p:cNvPr id="8" name="Title 1">
            <a:extLst>
              <a:ext uri="{FF2B5EF4-FFF2-40B4-BE49-F238E27FC236}">
                <a16:creationId xmlns:a16="http://schemas.microsoft.com/office/drawing/2014/main" id="{9E153FA9-362D-4A91-B241-7635AC5737F9}"/>
              </a:ext>
            </a:extLst>
          </p:cNvPr>
          <p:cNvSpPr txBox="1">
            <a:spLocks/>
          </p:cNvSpPr>
          <p:nvPr/>
        </p:nvSpPr>
        <p:spPr>
          <a:xfrm>
            <a:off x="3430648" y="159065"/>
            <a:ext cx="3044703" cy="665671"/>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sz="2800" dirty="0"/>
              <a:t>GDWG Membership</a:t>
            </a:r>
          </a:p>
        </p:txBody>
      </p:sp>
      <p:graphicFrame>
        <p:nvGraphicFramePr>
          <p:cNvPr id="2" name="Table 1">
            <a:extLst>
              <a:ext uri="{FF2B5EF4-FFF2-40B4-BE49-F238E27FC236}">
                <a16:creationId xmlns:a16="http://schemas.microsoft.com/office/drawing/2014/main" id="{EB0577ED-5A47-D563-D498-63B5F20B616D}"/>
              </a:ext>
            </a:extLst>
          </p:cNvPr>
          <p:cNvGraphicFramePr>
            <a:graphicFrameLocks noGrp="1"/>
          </p:cNvGraphicFramePr>
          <p:nvPr>
            <p:extLst>
              <p:ext uri="{D42A27DB-BD31-4B8C-83A1-F6EECF244321}">
                <p14:modId xmlns:p14="http://schemas.microsoft.com/office/powerpoint/2010/main" val="2801157311"/>
              </p:ext>
            </p:extLst>
          </p:nvPr>
        </p:nvGraphicFramePr>
        <p:xfrm>
          <a:off x="1722991" y="1230919"/>
          <a:ext cx="6284536" cy="3354361"/>
        </p:xfrm>
        <a:graphic>
          <a:graphicData uri="http://schemas.openxmlformats.org/drawingml/2006/table">
            <a:tbl>
              <a:tblPr>
                <a:tableStyleId>{5940675A-B579-460E-94D1-54222C63F5DA}</a:tableStyleId>
              </a:tblPr>
              <a:tblGrid>
                <a:gridCol w="2254724">
                  <a:extLst>
                    <a:ext uri="{9D8B030D-6E8A-4147-A177-3AD203B41FA5}">
                      <a16:colId xmlns:a16="http://schemas.microsoft.com/office/drawing/2014/main" val="3901060350"/>
                    </a:ext>
                  </a:extLst>
                </a:gridCol>
                <a:gridCol w="1315791">
                  <a:extLst>
                    <a:ext uri="{9D8B030D-6E8A-4147-A177-3AD203B41FA5}">
                      <a16:colId xmlns:a16="http://schemas.microsoft.com/office/drawing/2014/main" val="2746181382"/>
                    </a:ext>
                  </a:extLst>
                </a:gridCol>
                <a:gridCol w="2714021">
                  <a:extLst>
                    <a:ext uri="{9D8B030D-6E8A-4147-A177-3AD203B41FA5}">
                      <a16:colId xmlns:a16="http://schemas.microsoft.com/office/drawing/2014/main" val="3025518604"/>
                    </a:ext>
                  </a:extLst>
                </a:gridCol>
              </a:tblGrid>
              <a:tr h="260450">
                <a:tc>
                  <a:txBody>
                    <a:bodyPr/>
                    <a:lstStyle/>
                    <a:p>
                      <a:pPr algn="l"/>
                      <a:r>
                        <a:rPr lang="en-US" sz="1500" b="1" dirty="0">
                          <a:solidFill>
                            <a:schemeClr val="bg1"/>
                          </a:solidFill>
                          <a:effectLst/>
                        </a:rPr>
                        <a:t>Affiliation</a:t>
                      </a:r>
                    </a:p>
                  </a:txBody>
                  <a:tcPr marL="15720" marR="15720" marT="15720" marB="15720" anchor="ctr">
                    <a:solidFill>
                      <a:schemeClr val="accent6">
                        <a:lumMod val="75000"/>
                      </a:schemeClr>
                    </a:solidFill>
                  </a:tcPr>
                </a:tc>
                <a:tc>
                  <a:txBody>
                    <a:bodyPr/>
                    <a:lstStyle/>
                    <a:p>
                      <a:pPr algn="l"/>
                      <a:r>
                        <a:rPr lang="en-US" sz="1500" b="1" dirty="0">
                          <a:solidFill>
                            <a:schemeClr val="bg1"/>
                          </a:solidFill>
                          <a:effectLst/>
                        </a:rPr>
                        <a:t>First Name</a:t>
                      </a:r>
                    </a:p>
                  </a:txBody>
                  <a:tcPr marL="15720" marR="15720" marT="15720" marB="15720" anchor="ctr">
                    <a:solidFill>
                      <a:schemeClr val="accent6">
                        <a:lumMod val="75000"/>
                      </a:schemeClr>
                    </a:solidFill>
                  </a:tcPr>
                </a:tc>
                <a:tc>
                  <a:txBody>
                    <a:bodyPr/>
                    <a:lstStyle/>
                    <a:p>
                      <a:pPr algn="l"/>
                      <a:r>
                        <a:rPr lang="en-US" sz="1500" b="1" dirty="0">
                          <a:solidFill>
                            <a:schemeClr val="bg1"/>
                          </a:solidFill>
                          <a:effectLst/>
                        </a:rPr>
                        <a:t>Last Name</a:t>
                      </a:r>
                    </a:p>
                  </a:txBody>
                  <a:tcPr marL="15720" marR="15720" marT="15720" marB="15720" anchor="ctr">
                    <a:solidFill>
                      <a:schemeClr val="accent6">
                        <a:lumMod val="75000"/>
                      </a:schemeClr>
                    </a:solidFill>
                  </a:tcPr>
                </a:tc>
                <a:extLst>
                  <a:ext uri="{0D108BD9-81ED-4DB2-BD59-A6C34878D82A}">
                    <a16:rowId xmlns:a16="http://schemas.microsoft.com/office/drawing/2014/main" val="2165281888"/>
                  </a:ext>
                </a:extLst>
              </a:tr>
              <a:tr h="260450">
                <a:tc>
                  <a:txBody>
                    <a:bodyPr/>
                    <a:lstStyle/>
                    <a:p>
                      <a:r>
                        <a:rPr lang="en-US" sz="1500" dirty="0">
                          <a:effectLst/>
                        </a:rPr>
                        <a:t>CMA</a:t>
                      </a:r>
                    </a:p>
                  </a:txBody>
                  <a:tcPr marL="15720" marR="15720" marT="15720" marB="15720" anchor="ctr"/>
                </a:tc>
                <a:tc>
                  <a:txBody>
                    <a:bodyPr/>
                    <a:lstStyle/>
                    <a:p>
                      <a:r>
                        <a:rPr lang="en-US" sz="1500" dirty="0">
                          <a:effectLst/>
                        </a:rPr>
                        <a:t>Lin</a:t>
                      </a:r>
                    </a:p>
                  </a:txBody>
                  <a:tcPr marL="15720" marR="15720" marT="15720" marB="15720" anchor="ctr"/>
                </a:tc>
                <a:tc>
                  <a:txBody>
                    <a:bodyPr/>
                    <a:lstStyle/>
                    <a:p>
                      <a:r>
                        <a:rPr lang="en-US" sz="1500" u="sng">
                          <a:solidFill>
                            <a:srgbClr val="0074D0"/>
                          </a:solidFill>
                          <a:effectLst/>
                          <a:hlinkClick r:id="rId2"/>
                        </a:rPr>
                        <a:t>Tian</a:t>
                      </a:r>
                      <a:endParaRPr lang="en-US" sz="1500">
                        <a:effectLst/>
                      </a:endParaRPr>
                    </a:p>
                  </a:txBody>
                  <a:tcPr marL="15720" marR="15720" marT="15720" marB="15720" anchor="ctr"/>
                </a:tc>
                <a:extLst>
                  <a:ext uri="{0D108BD9-81ED-4DB2-BD59-A6C34878D82A}">
                    <a16:rowId xmlns:a16="http://schemas.microsoft.com/office/drawing/2014/main" val="3561964042"/>
                  </a:ext>
                </a:extLst>
              </a:tr>
              <a:tr h="260450">
                <a:tc>
                  <a:txBody>
                    <a:bodyPr/>
                    <a:lstStyle/>
                    <a:p>
                      <a:r>
                        <a:rPr lang="en-US" sz="1500" dirty="0">
                          <a:effectLst/>
                        </a:rPr>
                        <a:t>ESA</a:t>
                      </a:r>
                    </a:p>
                  </a:txBody>
                  <a:tcPr marL="15720" marR="15720" marT="15720" marB="15720" anchor="ctr"/>
                </a:tc>
                <a:tc>
                  <a:txBody>
                    <a:bodyPr/>
                    <a:lstStyle/>
                    <a:p>
                      <a:r>
                        <a:rPr lang="en-US" sz="1500" dirty="0">
                          <a:effectLst/>
                        </a:rPr>
                        <a:t>Paolo</a:t>
                      </a:r>
                    </a:p>
                  </a:txBody>
                  <a:tcPr marL="15720" marR="15720" marT="15720" marB="15720" anchor="ctr"/>
                </a:tc>
                <a:tc>
                  <a:txBody>
                    <a:bodyPr/>
                    <a:lstStyle/>
                    <a:p>
                      <a:r>
                        <a:rPr lang="en-US" sz="1500" u="sng">
                          <a:solidFill>
                            <a:srgbClr val="0074D0"/>
                          </a:solidFill>
                          <a:effectLst/>
                          <a:hlinkClick r:id="rId3"/>
                        </a:rPr>
                        <a:t>Castracane</a:t>
                      </a:r>
                      <a:endParaRPr lang="en-US" sz="1500">
                        <a:effectLst/>
                      </a:endParaRPr>
                    </a:p>
                  </a:txBody>
                  <a:tcPr marL="15720" marR="15720" marT="15720" marB="15720" anchor="ctr"/>
                </a:tc>
                <a:extLst>
                  <a:ext uri="{0D108BD9-81ED-4DB2-BD59-A6C34878D82A}">
                    <a16:rowId xmlns:a16="http://schemas.microsoft.com/office/drawing/2014/main" val="2598425379"/>
                  </a:ext>
                </a:extLst>
              </a:tr>
              <a:tr h="260450">
                <a:tc>
                  <a:txBody>
                    <a:bodyPr/>
                    <a:lstStyle/>
                    <a:p>
                      <a:r>
                        <a:rPr lang="en-US" sz="1500" dirty="0">
                          <a:effectLst/>
                        </a:rPr>
                        <a:t>EUMETSAT</a:t>
                      </a:r>
                    </a:p>
                  </a:txBody>
                  <a:tcPr marL="15720" marR="15720" marT="15720" marB="15720" anchor="ctr"/>
                </a:tc>
                <a:tc>
                  <a:txBody>
                    <a:bodyPr/>
                    <a:lstStyle/>
                    <a:p>
                      <a:r>
                        <a:rPr lang="en-US" sz="1500" dirty="0">
                          <a:effectLst/>
                        </a:rPr>
                        <a:t>Simon</a:t>
                      </a:r>
                    </a:p>
                  </a:txBody>
                  <a:tcPr marL="15720" marR="15720" marT="15720" marB="15720" anchor="ctr"/>
                </a:tc>
                <a:tc>
                  <a:txBody>
                    <a:bodyPr/>
                    <a:lstStyle/>
                    <a:p>
                      <a:r>
                        <a:rPr lang="en-US" sz="1500" u="sng" dirty="0">
                          <a:solidFill>
                            <a:srgbClr val="0074D0"/>
                          </a:solidFill>
                          <a:effectLst/>
                          <a:hlinkClick r:id="rId4"/>
                        </a:rPr>
                        <a:t>Elliott</a:t>
                      </a:r>
                      <a:endParaRPr lang="en-US" sz="1500" dirty="0">
                        <a:effectLst/>
                      </a:endParaRPr>
                    </a:p>
                  </a:txBody>
                  <a:tcPr marL="15720" marR="15720" marT="15720" marB="15720" anchor="ctr"/>
                </a:tc>
                <a:extLst>
                  <a:ext uri="{0D108BD9-81ED-4DB2-BD59-A6C34878D82A}">
                    <a16:rowId xmlns:a16="http://schemas.microsoft.com/office/drawing/2014/main" val="3126645077"/>
                  </a:ext>
                </a:extLst>
              </a:tr>
              <a:tr h="260450">
                <a:tc>
                  <a:txBody>
                    <a:bodyPr/>
                    <a:lstStyle/>
                    <a:p>
                      <a:r>
                        <a:rPr lang="en-US" sz="1500">
                          <a:effectLst/>
                        </a:rPr>
                        <a:t>IMD</a:t>
                      </a:r>
                    </a:p>
                  </a:txBody>
                  <a:tcPr marL="15720" marR="15720" marT="15720" marB="15720" anchor="ctr"/>
                </a:tc>
                <a:tc>
                  <a:txBody>
                    <a:bodyPr/>
                    <a:lstStyle/>
                    <a:p>
                      <a:r>
                        <a:rPr lang="en-US" sz="1500">
                          <a:effectLst/>
                        </a:rPr>
                        <a:t>R.K.</a:t>
                      </a:r>
                    </a:p>
                  </a:txBody>
                  <a:tcPr marL="15720" marR="15720" marT="15720" marB="15720" anchor="ctr"/>
                </a:tc>
                <a:tc>
                  <a:txBody>
                    <a:bodyPr/>
                    <a:lstStyle/>
                    <a:p>
                      <a:r>
                        <a:rPr lang="en-US" sz="1500" u="sng">
                          <a:solidFill>
                            <a:srgbClr val="0074D0"/>
                          </a:solidFill>
                          <a:effectLst/>
                          <a:hlinkClick r:id="rId5"/>
                        </a:rPr>
                        <a:t>Giri</a:t>
                      </a:r>
                      <a:endParaRPr lang="en-US" sz="1500">
                        <a:effectLst/>
                      </a:endParaRPr>
                    </a:p>
                  </a:txBody>
                  <a:tcPr marL="15720" marR="15720" marT="15720" marB="15720" anchor="ctr"/>
                </a:tc>
                <a:extLst>
                  <a:ext uri="{0D108BD9-81ED-4DB2-BD59-A6C34878D82A}">
                    <a16:rowId xmlns:a16="http://schemas.microsoft.com/office/drawing/2014/main" val="3771572663"/>
                  </a:ext>
                </a:extLst>
              </a:tr>
              <a:tr h="489411">
                <a:tc>
                  <a:txBody>
                    <a:bodyPr/>
                    <a:lstStyle/>
                    <a:p>
                      <a:r>
                        <a:rPr lang="en-US" sz="1500">
                          <a:effectLst/>
                        </a:rPr>
                        <a:t>IMD/Ministry of Earth Sciences</a:t>
                      </a:r>
                    </a:p>
                  </a:txBody>
                  <a:tcPr marL="15720" marR="15720" marT="15720" marB="15720" anchor="ctr"/>
                </a:tc>
                <a:tc>
                  <a:txBody>
                    <a:bodyPr/>
                    <a:lstStyle/>
                    <a:p>
                      <a:r>
                        <a:rPr lang="en-US" sz="1500">
                          <a:effectLst/>
                        </a:rPr>
                        <a:t>Kamaljit</a:t>
                      </a:r>
                    </a:p>
                  </a:txBody>
                  <a:tcPr marL="15720" marR="15720" marT="15720" marB="15720" anchor="ctr"/>
                </a:tc>
                <a:tc>
                  <a:txBody>
                    <a:bodyPr/>
                    <a:lstStyle/>
                    <a:p>
                      <a:r>
                        <a:rPr lang="en-US" sz="1500" u="sng" dirty="0">
                          <a:solidFill>
                            <a:srgbClr val="0074D0"/>
                          </a:solidFill>
                          <a:effectLst/>
                          <a:hlinkClick r:id="rId6"/>
                        </a:rPr>
                        <a:t>Ray</a:t>
                      </a:r>
                      <a:r>
                        <a:rPr lang="en-US" sz="1500" dirty="0">
                          <a:effectLst/>
                        </a:rPr>
                        <a:t> </a:t>
                      </a:r>
                      <a:r>
                        <a:rPr lang="en-US" sz="1500" b="0" dirty="0">
                          <a:effectLst/>
                        </a:rPr>
                        <a:t>(Chair)</a:t>
                      </a:r>
                      <a:endParaRPr lang="en-US" sz="1500" dirty="0">
                        <a:effectLst/>
                      </a:endParaRPr>
                    </a:p>
                  </a:txBody>
                  <a:tcPr marL="15720" marR="15720" marT="15720" marB="15720" anchor="ctr"/>
                </a:tc>
                <a:extLst>
                  <a:ext uri="{0D108BD9-81ED-4DB2-BD59-A6C34878D82A}">
                    <a16:rowId xmlns:a16="http://schemas.microsoft.com/office/drawing/2014/main" val="3097897083"/>
                  </a:ext>
                </a:extLst>
              </a:tr>
              <a:tr h="260450">
                <a:tc>
                  <a:txBody>
                    <a:bodyPr/>
                    <a:lstStyle/>
                    <a:p>
                      <a:r>
                        <a:rPr lang="en-US" sz="1500">
                          <a:effectLst/>
                        </a:rPr>
                        <a:t>ISRO</a:t>
                      </a:r>
                    </a:p>
                  </a:txBody>
                  <a:tcPr marL="15720" marR="15720" marT="15720" marB="15720" anchor="ctr"/>
                </a:tc>
                <a:tc>
                  <a:txBody>
                    <a:bodyPr/>
                    <a:lstStyle/>
                    <a:p>
                      <a:r>
                        <a:rPr lang="en-US" sz="1500">
                          <a:effectLst/>
                        </a:rPr>
                        <a:t>Nitant</a:t>
                      </a:r>
                    </a:p>
                  </a:txBody>
                  <a:tcPr marL="15720" marR="15720" marT="15720" marB="15720" anchor="ctr"/>
                </a:tc>
                <a:tc>
                  <a:txBody>
                    <a:bodyPr/>
                    <a:lstStyle/>
                    <a:p>
                      <a:r>
                        <a:rPr lang="en-US" sz="1500" u="sng">
                          <a:solidFill>
                            <a:srgbClr val="0074D0"/>
                          </a:solidFill>
                          <a:effectLst/>
                          <a:hlinkClick r:id="rId7"/>
                        </a:rPr>
                        <a:t>Dube</a:t>
                      </a:r>
                      <a:endParaRPr lang="en-US" sz="1500">
                        <a:effectLst/>
                      </a:endParaRPr>
                    </a:p>
                  </a:txBody>
                  <a:tcPr marL="15720" marR="15720" marT="15720" marB="15720" anchor="ctr"/>
                </a:tc>
                <a:extLst>
                  <a:ext uri="{0D108BD9-81ED-4DB2-BD59-A6C34878D82A}">
                    <a16:rowId xmlns:a16="http://schemas.microsoft.com/office/drawing/2014/main" val="3763058211"/>
                  </a:ext>
                </a:extLst>
              </a:tr>
              <a:tr h="260450">
                <a:tc>
                  <a:txBody>
                    <a:bodyPr/>
                    <a:lstStyle/>
                    <a:p>
                      <a:r>
                        <a:rPr lang="en-US" sz="1500">
                          <a:effectLst/>
                        </a:rPr>
                        <a:t>JMA</a:t>
                      </a:r>
                    </a:p>
                  </a:txBody>
                  <a:tcPr marL="15720" marR="15720" marT="15720" marB="15720" anchor="ctr"/>
                </a:tc>
                <a:tc>
                  <a:txBody>
                    <a:bodyPr/>
                    <a:lstStyle/>
                    <a:p>
                      <a:r>
                        <a:rPr lang="en-US" sz="1500" dirty="0">
                          <a:effectLst/>
                        </a:rPr>
                        <a:t>Arata</a:t>
                      </a:r>
                    </a:p>
                  </a:txBody>
                  <a:tcPr marL="15720" marR="15720" marT="15720" marB="15720" anchor="ctr"/>
                </a:tc>
                <a:tc>
                  <a:txBody>
                    <a:bodyPr/>
                    <a:lstStyle/>
                    <a:p>
                      <a:r>
                        <a:rPr lang="en-US" sz="1500" u="sng" dirty="0" err="1">
                          <a:solidFill>
                            <a:srgbClr val="0074D0"/>
                          </a:solidFill>
                          <a:effectLst/>
                          <a:hlinkClick r:id="rId8"/>
                        </a:rPr>
                        <a:t>Okuyama</a:t>
                      </a:r>
                      <a:endParaRPr lang="en-US" sz="1500" dirty="0">
                        <a:effectLst/>
                      </a:endParaRPr>
                    </a:p>
                  </a:txBody>
                  <a:tcPr marL="15720" marR="15720" marT="15720" marB="15720" anchor="ctr"/>
                </a:tc>
                <a:extLst>
                  <a:ext uri="{0D108BD9-81ED-4DB2-BD59-A6C34878D82A}">
                    <a16:rowId xmlns:a16="http://schemas.microsoft.com/office/drawing/2014/main" val="640699083"/>
                  </a:ext>
                </a:extLst>
              </a:tr>
              <a:tr h="260450">
                <a:tc>
                  <a:txBody>
                    <a:bodyPr/>
                    <a:lstStyle/>
                    <a:p>
                      <a:r>
                        <a:rPr lang="en-US" sz="1500" dirty="0">
                          <a:effectLst/>
                        </a:rPr>
                        <a:t>KMA</a:t>
                      </a:r>
                    </a:p>
                  </a:txBody>
                  <a:tcPr marL="15720" marR="15720" marT="15720" marB="15720" anchor="ctr">
                    <a:solidFill>
                      <a:schemeClr val="bg1">
                        <a:lumMod val="85000"/>
                      </a:schemeClr>
                    </a:solidFill>
                  </a:tcPr>
                </a:tc>
                <a:tc>
                  <a:txBody>
                    <a:bodyPr/>
                    <a:lstStyle/>
                    <a:p>
                      <a:r>
                        <a:rPr lang="en-US" sz="1500" b="0" dirty="0">
                          <a:solidFill>
                            <a:srgbClr val="222222"/>
                          </a:solidFill>
                          <a:effectLst/>
                        </a:rPr>
                        <a:t>Tae-Hyeong</a:t>
                      </a:r>
                      <a:endParaRPr lang="en-US" sz="1500" dirty="0">
                        <a:effectLst/>
                      </a:endParaRPr>
                    </a:p>
                  </a:txBody>
                  <a:tcPr marL="15720" marR="15720" marT="15720" marB="15720" anchor="ctr">
                    <a:solidFill>
                      <a:schemeClr val="bg1">
                        <a:lumMod val="85000"/>
                      </a:schemeClr>
                    </a:solidFill>
                  </a:tcPr>
                </a:tc>
                <a:tc>
                  <a:txBody>
                    <a:bodyPr/>
                    <a:lstStyle/>
                    <a:p>
                      <a:r>
                        <a:rPr lang="en-US" sz="1500" b="0" dirty="0">
                          <a:solidFill>
                            <a:srgbClr val="222222"/>
                          </a:solidFill>
                          <a:effectLst/>
                        </a:rPr>
                        <a:t>OH*</a:t>
                      </a:r>
                      <a:endParaRPr lang="en-US" sz="1500" dirty="0">
                        <a:effectLst/>
                      </a:endParaRPr>
                    </a:p>
                  </a:txBody>
                  <a:tcPr marL="15720" marR="15720" marT="15720" marB="15720" anchor="ctr">
                    <a:solidFill>
                      <a:schemeClr val="bg1">
                        <a:lumMod val="85000"/>
                      </a:schemeClr>
                    </a:solidFill>
                  </a:tcPr>
                </a:tc>
                <a:extLst>
                  <a:ext uri="{0D108BD9-81ED-4DB2-BD59-A6C34878D82A}">
                    <a16:rowId xmlns:a16="http://schemas.microsoft.com/office/drawing/2014/main" val="2630721576"/>
                  </a:ext>
                </a:extLst>
              </a:tr>
              <a:tr h="260450">
                <a:tc>
                  <a:txBody>
                    <a:bodyPr/>
                    <a:lstStyle/>
                    <a:p>
                      <a:r>
                        <a:rPr lang="en-US" sz="1500">
                          <a:effectLst/>
                        </a:rPr>
                        <a:t>NOAA</a:t>
                      </a:r>
                    </a:p>
                  </a:txBody>
                  <a:tcPr marL="15720" marR="15720" marT="15720" marB="15720" anchor="ctr"/>
                </a:tc>
                <a:tc>
                  <a:txBody>
                    <a:bodyPr/>
                    <a:lstStyle/>
                    <a:p>
                      <a:r>
                        <a:rPr lang="en-US" sz="1500">
                          <a:effectLst/>
                        </a:rPr>
                        <a:t>Manik</a:t>
                      </a:r>
                    </a:p>
                  </a:txBody>
                  <a:tcPr marL="15720" marR="15720" marT="15720" marB="15720" anchor="ctr"/>
                </a:tc>
                <a:tc>
                  <a:txBody>
                    <a:bodyPr/>
                    <a:lstStyle/>
                    <a:p>
                      <a:r>
                        <a:rPr lang="en-US" sz="1500" u="sng" dirty="0">
                          <a:solidFill>
                            <a:srgbClr val="0074D0"/>
                          </a:solidFill>
                          <a:effectLst/>
                          <a:hlinkClick r:id="rId9"/>
                        </a:rPr>
                        <a:t>Bali</a:t>
                      </a:r>
                      <a:endParaRPr lang="en-US" sz="1500" dirty="0">
                        <a:effectLst/>
                      </a:endParaRPr>
                    </a:p>
                  </a:txBody>
                  <a:tcPr marL="15720" marR="15720" marT="15720" marB="15720" anchor="ctr"/>
                </a:tc>
                <a:extLst>
                  <a:ext uri="{0D108BD9-81ED-4DB2-BD59-A6C34878D82A}">
                    <a16:rowId xmlns:a16="http://schemas.microsoft.com/office/drawing/2014/main" val="1618599814"/>
                  </a:ext>
                </a:extLst>
              </a:tr>
              <a:tr h="260450">
                <a:tc>
                  <a:txBody>
                    <a:bodyPr/>
                    <a:lstStyle/>
                    <a:p>
                      <a:r>
                        <a:rPr lang="en-US" sz="1500">
                          <a:effectLst/>
                        </a:rPr>
                        <a:t>ROSHYDROMET</a:t>
                      </a:r>
                    </a:p>
                  </a:txBody>
                  <a:tcPr marL="15720" marR="15720" marT="15720" marB="15720" anchor="ctr"/>
                </a:tc>
                <a:tc>
                  <a:txBody>
                    <a:bodyPr/>
                    <a:lstStyle/>
                    <a:p>
                      <a:r>
                        <a:rPr lang="en-US" sz="1500">
                          <a:effectLst/>
                        </a:rPr>
                        <a:t>Sergey</a:t>
                      </a:r>
                    </a:p>
                  </a:txBody>
                  <a:tcPr marL="15720" marR="15720" marT="15720" marB="15720" anchor="ctr"/>
                </a:tc>
                <a:tc>
                  <a:txBody>
                    <a:bodyPr/>
                    <a:lstStyle/>
                    <a:p>
                      <a:r>
                        <a:rPr lang="en-US" sz="1500" u="sng">
                          <a:solidFill>
                            <a:srgbClr val="0074D0"/>
                          </a:solidFill>
                          <a:effectLst/>
                          <a:hlinkClick r:id="rId10"/>
                        </a:rPr>
                        <a:t>Uspensky</a:t>
                      </a:r>
                      <a:endParaRPr lang="en-US" sz="1500">
                        <a:effectLst/>
                      </a:endParaRPr>
                    </a:p>
                  </a:txBody>
                  <a:tcPr marL="15720" marR="15720" marT="15720" marB="15720" anchor="ctr"/>
                </a:tc>
                <a:extLst>
                  <a:ext uri="{0D108BD9-81ED-4DB2-BD59-A6C34878D82A}">
                    <a16:rowId xmlns:a16="http://schemas.microsoft.com/office/drawing/2014/main" val="1938677109"/>
                  </a:ext>
                </a:extLst>
              </a:tr>
              <a:tr h="260450">
                <a:tc>
                  <a:txBody>
                    <a:bodyPr/>
                    <a:lstStyle/>
                    <a:p>
                      <a:r>
                        <a:rPr lang="en-US" sz="1500">
                          <a:effectLst/>
                        </a:rPr>
                        <a:t>WMO</a:t>
                      </a:r>
                    </a:p>
                  </a:txBody>
                  <a:tcPr marL="15720" marR="15720" marT="15720" marB="15720" anchor="ctr"/>
                </a:tc>
                <a:tc>
                  <a:txBody>
                    <a:bodyPr/>
                    <a:lstStyle/>
                    <a:p>
                      <a:r>
                        <a:rPr lang="en-US" sz="1500">
                          <a:effectLst/>
                        </a:rPr>
                        <a:t>Heikki</a:t>
                      </a:r>
                    </a:p>
                  </a:txBody>
                  <a:tcPr marL="15720" marR="15720" marT="15720" marB="15720" anchor="ctr"/>
                </a:tc>
                <a:tc>
                  <a:txBody>
                    <a:bodyPr/>
                    <a:lstStyle/>
                    <a:p>
                      <a:r>
                        <a:rPr lang="en-US" sz="1500" u="sng" dirty="0">
                          <a:solidFill>
                            <a:srgbClr val="0074D0"/>
                          </a:solidFill>
                          <a:effectLst/>
                          <a:hlinkClick r:id="rId11"/>
                        </a:rPr>
                        <a:t>Pohjola</a:t>
                      </a:r>
                      <a:r>
                        <a:rPr lang="en-US" sz="1500" b="0" dirty="0">
                          <a:effectLst/>
                        </a:rPr>
                        <a:t> (Secretariat)</a:t>
                      </a:r>
                      <a:endParaRPr lang="en-US" sz="1500" dirty="0">
                        <a:effectLst/>
                      </a:endParaRPr>
                    </a:p>
                  </a:txBody>
                  <a:tcPr marL="15720" marR="15720" marT="15720" marB="15720" anchor="ctr"/>
                </a:tc>
                <a:extLst>
                  <a:ext uri="{0D108BD9-81ED-4DB2-BD59-A6C34878D82A}">
                    <a16:rowId xmlns:a16="http://schemas.microsoft.com/office/drawing/2014/main" val="2259036283"/>
                  </a:ext>
                </a:extLst>
              </a:tr>
            </a:tbl>
          </a:graphicData>
        </a:graphic>
      </p:graphicFrame>
    </p:spTree>
    <p:extLst>
      <p:ext uri="{BB962C8B-B14F-4D97-AF65-F5344CB8AC3E}">
        <p14:creationId xmlns:p14="http://schemas.microsoft.com/office/powerpoint/2010/main" val="2633121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Activities</a:t>
            </a:r>
            <a:endParaRPr lang="en-US" dirty="0"/>
          </a:p>
        </p:txBody>
      </p:sp>
      <p:sp>
        <p:nvSpPr>
          <p:cNvPr id="3" name="Content Placeholder 2"/>
          <p:cNvSpPr>
            <a:spLocks noGrp="1"/>
          </p:cNvSpPr>
          <p:nvPr>
            <p:ph idx="1"/>
          </p:nvPr>
        </p:nvSpPr>
        <p:spPr>
          <a:xfrm>
            <a:off x="658460" y="1396647"/>
            <a:ext cx="8543925" cy="5038019"/>
          </a:xfrm>
        </p:spPr>
        <p:txBody>
          <a:bodyPr>
            <a:normAutofit fontScale="70000" lnSpcReduction="20000"/>
          </a:bodyPr>
          <a:lstStyle/>
          <a:p>
            <a:pPr marL="342900" indent="-342900">
              <a:lnSpc>
                <a:spcPct val="150000"/>
              </a:lnSpc>
            </a:pPr>
            <a:r>
              <a:rPr lang="en-US" dirty="0"/>
              <a:t>Data working group is actively working on GSICS products and deliverables, dissemination/standardization and acceptance.</a:t>
            </a:r>
          </a:p>
          <a:p>
            <a:pPr marL="342900" indent="-342900">
              <a:lnSpc>
                <a:spcPct val="150000"/>
              </a:lnSpc>
            </a:pPr>
            <a:r>
              <a:rPr lang="en-US" dirty="0"/>
              <a:t>It continues to support the GSICS CAL/VAL activities by building tools and best practices for the community.</a:t>
            </a:r>
          </a:p>
          <a:p>
            <a:pPr marL="342900" indent="-342900">
              <a:lnSpc>
                <a:spcPct val="150000"/>
              </a:lnSpc>
            </a:pPr>
            <a:r>
              <a:rPr lang="en-US" dirty="0"/>
              <a:t>Tools are being developed to connect with users of GSICS products and deliverables. </a:t>
            </a:r>
          </a:p>
          <a:p>
            <a:pPr marL="342900" indent="-342900">
              <a:lnSpc>
                <a:spcPct val="150000"/>
              </a:lnSpc>
            </a:pPr>
            <a:r>
              <a:rPr lang="en-US" dirty="0"/>
              <a:t>New actions have been picked up to support collaborative ecosystem of development.</a:t>
            </a:r>
          </a:p>
          <a:p>
            <a:pPr marL="342900" indent="-342900">
              <a:lnSpc>
                <a:spcPct val="150000"/>
              </a:lnSpc>
            </a:pPr>
            <a:r>
              <a:rPr lang="en-US" dirty="0"/>
              <a:t>All agencies shared development efforts, significant data management efforts, infrastructure, test data sets, and the availability of calibration references.</a:t>
            </a:r>
          </a:p>
          <a:p>
            <a:pPr marL="342900" indent="-342900">
              <a:lnSpc>
                <a:spcPct val="150000"/>
              </a:lnSpc>
            </a:pPr>
            <a:endParaRPr lang="en-US" dirty="0"/>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0184419-FDCB-5724-F033-EA1D453AECBA}"/>
              </a:ext>
            </a:extLst>
          </p:cNvPr>
          <p:cNvSpPr>
            <a:spLocks noGrp="1"/>
          </p:cNvSpPr>
          <p:nvPr>
            <p:ph type="title"/>
          </p:nvPr>
        </p:nvSpPr>
        <p:spPr>
          <a:xfrm>
            <a:off x="3200400" y="220208"/>
            <a:ext cx="3505200" cy="759505"/>
          </a:xfrm>
        </p:spPr>
        <p:txBody>
          <a:bodyPr>
            <a:normAutofit fontScale="90000"/>
          </a:bodyPr>
          <a:lstStyle/>
          <a:p>
            <a:r>
              <a:rPr lang="en-US" sz="2800" b="1" dirty="0">
                <a:latin typeface="Arial" panose="020B0604020202020204" pitchFamily="34" charset="0"/>
                <a:cs typeface="Arial" panose="020B0604020202020204" pitchFamily="34" charset="0"/>
              </a:rPr>
              <a:t>Action Status  [ 2022 ]</a:t>
            </a:r>
          </a:p>
        </p:txBody>
      </p:sp>
      <p:graphicFrame>
        <p:nvGraphicFramePr>
          <p:cNvPr id="3" name="Table 2">
            <a:extLst>
              <a:ext uri="{FF2B5EF4-FFF2-40B4-BE49-F238E27FC236}">
                <a16:creationId xmlns:a16="http://schemas.microsoft.com/office/drawing/2014/main" id="{2AB071BA-EF27-7DEA-D175-B59EC7A64D54}"/>
              </a:ext>
            </a:extLst>
          </p:cNvPr>
          <p:cNvGraphicFramePr>
            <a:graphicFrameLocks noGrp="1"/>
          </p:cNvGraphicFramePr>
          <p:nvPr>
            <p:extLst>
              <p:ext uri="{D42A27DB-BD31-4B8C-83A1-F6EECF244321}">
                <p14:modId xmlns:p14="http://schemas.microsoft.com/office/powerpoint/2010/main" val="3175507510"/>
              </p:ext>
            </p:extLst>
          </p:nvPr>
        </p:nvGraphicFramePr>
        <p:xfrm>
          <a:off x="451757" y="1066799"/>
          <a:ext cx="9454243" cy="5050972"/>
        </p:xfrm>
        <a:graphic>
          <a:graphicData uri="http://schemas.openxmlformats.org/drawingml/2006/table">
            <a:tbl>
              <a:tblPr firstRow="1" bandRow="1">
                <a:solidFill>
                  <a:schemeClr val="bg1">
                    <a:lumMod val="95000"/>
                  </a:schemeClr>
                </a:solidFill>
              </a:tblPr>
              <a:tblGrid>
                <a:gridCol w="1923086">
                  <a:extLst>
                    <a:ext uri="{9D8B030D-6E8A-4147-A177-3AD203B41FA5}">
                      <a16:colId xmlns:a16="http://schemas.microsoft.com/office/drawing/2014/main" val="662869372"/>
                    </a:ext>
                  </a:extLst>
                </a:gridCol>
                <a:gridCol w="6182894">
                  <a:extLst>
                    <a:ext uri="{9D8B030D-6E8A-4147-A177-3AD203B41FA5}">
                      <a16:colId xmlns:a16="http://schemas.microsoft.com/office/drawing/2014/main" val="3808863691"/>
                    </a:ext>
                  </a:extLst>
                </a:gridCol>
                <a:gridCol w="1348263">
                  <a:extLst>
                    <a:ext uri="{9D8B030D-6E8A-4147-A177-3AD203B41FA5}">
                      <a16:colId xmlns:a16="http://schemas.microsoft.com/office/drawing/2014/main" val="4069061333"/>
                    </a:ext>
                  </a:extLst>
                </a:gridCol>
              </a:tblGrid>
              <a:tr h="529224">
                <a:tc>
                  <a:txBody>
                    <a:bodyPr/>
                    <a:lstStyle/>
                    <a:p>
                      <a:pPr algn="ctr" fontAlgn="t"/>
                      <a:r>
                        <a:rPr lang="en-US" sz="1300" b="0" cap="none" spc="0" dirty="0">
                          <a:solidFill>
                            <a:schemeClr val="bg1"/>
                          </a:solidFill>
                          <a:effectLst/>
                        </a:rPr>
                        <a:t>Action ID</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t"/>
                      <a:r>
                        <a:rPr lang="en-US" sz="1300" b="0" cap="none" spc="0" dirty="0">
                          <a:solidFill>
                            <a:schemeClr val="bg1"/>
                          </a:solidFill>
                          <a:effectLst/>
                        </a:rPr>
                        <a:t>Action</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t"/>
                      <a:r>
                        <a:rPr lang="en-US" sz="1300" b="0" cap="none" spc="0" dirty="0">
                          <a:solidFill>
                            <a:schemeClr val="bg1"/>
                          </a:solidFill>
                          <a:effectLst/>
                        </a:rPr>
                        <a:t>Status</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4014818163"/>
                  </a:ext>
                </a:extLst>
              </a:tr>
              <a:tr h="529224">
                <a:tc>
                  <a:txBody>
                    <a:bodyPr/>
                    <a:lstStyle/>
                    <a:p>
                      <a:pPr fontAlgn="t"/>
                      <a:r>
                        <a:rPr lang="en-US" sz="1200" b="0" cap="none" spc="0" dirty="0">
                          <a:solidFill>
                            <a:schemeClr val="tx1"/>
                          </a:solidFill>
                          <a:effectLst/>
                        </a:rPr>
                        <a:t>A.GDWG.2022031.8  </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b="0" cap="none" spc="0" dirty="0">
                          <a:solidFill>
                            <a:schemeClr val="tx1"/>
                          </a:solidFill>
                          <a:effectLst/>
                        </a:rPr>
                        <a:t>GDWG to contact GRWG/Tim </a:t>
                      </a:r>
                      <a:r>
                        <a:rPr lang="en-US" sz="1200" b="0" cap="none" spc="0" dirty="0" err="1">
                          <a:solidFill>
                            <a:schemeClr val="tx1"/>
                          </a:solidFill>
                          <a:effectLst/>
                        </a:rPr>
                        <a:t>Hewison</a:t>
                      </a:r>
                      <a:r>
                        <a:rPr lang="en-US" sz="1200" b="0" cap="none" spc="0" dirty="0">
                          <a:solidFill>
                            <a:schemeClr val="tx1"/>
                          </a:solidFill>
                          <a:effectLst/>
                        </a:rPr>
                        <a:t> to get information on Combing products  </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b="0" cap="none" spc="0" dirty="0">
                          <a:solidFill>
                            <a:schemeClr val="tx1"/>
                          </a:solidFill>
                          <a:effectLst/>
                        </a:rPr>
                        <a:t>Ongoing</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3691722"/>
                  </a:ext>
                </a:extLst>
              </a:tr>
              <a:tr h="426492">
                <a:tc>
                  <a:txBody>
                    <a:bodyPr/>
                    <a:lstStyle/>
                    <a:p>
                      <a:pPr fontAlgn="t"/>
                      <a:r>
                        <a:rPr lang="en-US" sz="1200" cap="none" spc="0" dirty="0">
                          <a:solidFill>
                            <a:schemeClr val="tx1"/>
                          </a:solidFill>
                          <a:effectLst/>
                        </a:rPr>
                        <a:t>A.GDWG.20220316..9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GDWG to organize a </a:t>
                      </a:r>
                      <a:r>
                        <a:rPr lang="en-US" sz="1200" cap="none" spc="0" dirty="0" err="1">
                          <a:solidFill>
                            <a:schemeClr val="tx1"/>
                          </a:solidFill>
                          <a:effectLst/>
                        </a:rPr>
                        <a:t>webmeeting</a:t>
                      </a:r>
                      <a:r>
                        <a:rPr lang="en-US" sz="1200" cap="none" spc="0" dirty="0">
                          <a:solidFill>
                            <a:schemeClr val="tx1"/>
                          </a:solidFill>
                          <a:effectLst/>
                        </a:rPr>
                        <a:t> to discuss combined products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Closed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864829358"/>
                  </a:ext>
                </a:extLst>
              </a:tr>
              <a:tr h="426492">
                <a:tc>
                  <a:txBody>
                    <a:bodyPr/>
                    <a:lstStyle/>
                    <a:p>
                      <a:pPr fontAlgn="t"/>
                      <a:r>
                        <a:rPr lang="en-US" sz="1200" cap="none" spc="0" dirty="0">
                          <a:solidFill>
                            <a:schemeClr val="tx1"/>
                          </a:solidFill>
                          <a:effectLst/>
                        </a:rPr>
                        <a:t>A.GDWG.20220316.1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IMD and ISRO to work on enhancing capabilities of RAPID to use visualize GSICS data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Open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0961549"/>
                  </a:ext>
                </a:extLst>
              </a:tr>
              <a:tr h="426492">
                <a:tc>
                  <a:txBody>
                    <a:bodyPr/>
                    <a:lstStyle/>
                    <a:p>
                      <a:pPr fontAlgn="t"/>
                      <a:r>
                        <a:rPr lang="en-US" sz="1200" cap="none" spc="0" dirty="0">
                          <a:solidFill>
                            <a:schemeClr val="tx1"/>
                          </a:solidFill>
                          <a:effectLst/>
                        </a:rPr>
                        <a:t>A.GDWG.20220316.2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Discuss with GRWG if reprocessed data should be designated as a GSICS deliverable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Open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3282157"/>
                  </a:ext>
                </a:extLst>
              </a:tr>
              <a:tr h="426492">
                <a:tc>
                  <a:txBody>
                    <a:bodyPr/>
                    <a:lstStyle/>
                    <a:p>
                      <a:pPr fontAlgn="t"/>
                      <a:r>
                        <a:rPr lang="en-US" sz="1200" cap="none" spc="0" dirty="0">
                          <a:solidFill>
                            <a:schemeClr val="tx1"/>
                          </a:solidFill>
                          <a:effectLst/>
                        </a:rPr>
                        <a:t>A.GDWG.20220316.3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GDWG members to inform GCC about the latest membership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Concurrent</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417339866"/>
                  </a:ext>
                </a:extLst>
              </a:tr>
              <a:tr h="426492">
                <a:tc>
                  <a:txBody>
                    <a:bodyPr/>
                    <a:lstStyle/>
                    <a:p>
                      <a:pPr fontAlgn="t"/>
                      <a:r>
                        <a:rPr lang="en-US" sz="1200" cap="none" spc="0">
                          <a:solidFill>
                            <a:schemeClr val="tx1"/>
                          </a:solidFill>
                          <a:effectLst/>
                        </a:rPr>
                        <a:t>A.GDWG.20220316.4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CMA to reveal use of GSICS coefficients in NWP processing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Open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05666310"/>
                  </a:ext>
                </a:extLst>
              </a:tr>
              <a:tr h="426492">
                <a:tc>
                  <a:txBody>
                    <a:bodyPr/>
                    <a:lstStyle/>
                    <a:p>
                      <a:pPr fontAlgn="t"/>
                      <a:r>
                        <a:rPr lang="en-US" sz="1200" cap="none" spc="0">
                          <a:solidFill>
                            <a:schemeClr val="tx1"/>
                          </a:solidFill>
                          <a:effectLst/>
                        </a:rPr>
                        <a:t>A.GDWG.20220316.5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GDWG to contact GRWG to gather requirements for combined product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Closed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185801344"/>
                  </a:ext>
                </a:extLst>
              </a:tr>
              <a:tr h="426492">
                <a:tc>
                  <a:txBody>
                    <a:bodyPr/>
                    <a:lstStyle/>
                    <a:p>
                      <a:pPr fontAlgn="t"/>
                      <a:r>
                        <a:rPr lang="en-US" sz="1200" cap="none" spc="0" dirty="0">
                          <a:solidFill>
                            <a:schemeClr val="tx1"/>
                          </a:solidFill>
                          <a:effectLst/>
                        </a:rPr>
                        <a:t>A.GDWG.20220316.6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GSICS members to contact Paolo (ESA) and provide feedback to EVDC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Closed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138128159"/>
                  </a:ext>
                </a:extLst>
              </a:tr>
              <a:tr h="580588">
                <a:tc>
                  <a:txBody>
                    <a:bodyPr/>
                    <a:lstStyle/>
                    <a:p>
                      <a:pPr fontAlgn="t"/>
                      <a:r>
                        <a:rPr lang="en-US" sz="1200" cap="none" spc="0" dirty="0">
                          <a:solidFill>
                            <a:schemeClr val="tx1"/>
                          </a:solidFill>
                          <a:effectLst/>
                        </a:rPr>
                        <a:t>A.GDWG.20220316.6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GSICS-GDWG(Manik) to work closely with ESA ( Paolo) to integrate GSICS notebooks into the ESA metrology notebooks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Closed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775176803"/>
                  </a:ext>
                </a:extLst>
              </a:tr>
              <a:tr h="426492">
                <a:tc>
                  <a:txBody>
                    <a:bodyPr/>
                    <a:lstStyle/>
                    <a:p>
                      <a:pPr fontAlgn="t"/>
                      <a:r>
                        <a:rPr lang="en-US" sz="1200" cap="none" spc="0" dirty="0">
                          <a:solidFill>
                            <a:schemeClr val="tx1"/>
                          </a:solidFill>
                          <a:effectLst/>
                        </a:rPr>
                        <a:t>A.GDWG.20220316.7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IMD/ISRO Cal/Val portal link to be provided to ESA to be included in the CEOS Cal/Val portal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Closed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546002022"/>
                  </a:ext>
                </a:extLst>
              </a:tr>
            </a:tbl>
          </a:graphicData>
        </a:graphic>
      </p:graphicFrame>
    </p:spTree>
    <p:extLst>
      <p:ext uri="{BB962C8B-B14F-4D97-AF65-F5344CB8AC3E}">
        <p14:creationId xmlns:p14="http://schemas.microsoft.com/office/powerpoint/2010/main" val="2356853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F131-8306-B383-BA01-DD34C3155397}"/>
              </a:ext>
            </a:extLst>
          </p:cNvPr>
          <p:cNvSpPr>
            <a:spLocks noGrp="1"/>
          </p:cNvSpPr>
          <p:nvPr>
            <p:ph type="title"/>
          </p:nvPr>
        </p:nvSpPr>
        <p:spPr>
          <a:xfrm>
            <a:off x="2498952" y="419557"/>
            <a:ext cx="5153705" cy="647244"/>
          </a:xfrm>
        </p:spPr>
        <p:txBody>
          <a:bodyPr>
            <a:normAutofit/>
          </a:bodyPr>
          <a:lstStyle/>
          <a:p>
            <a:r>
              <a:rPr lang="en-US" sz="2000" b="1" dirty="0">
                <a:latin typeface="Arial" panose="020B0604020202020204" pitchFamily="34" charset="0"/>
                <a:cs typeface="Arial" panose="020B0604020202020204" pitchFamily="34" charset="0"/>
              </a:rPr>
              <a:t>GDWG Breakout Session Talks</a:t>
            </a:r>
          </a:p>
        </p:txBody>
      </p:sp>
      <p:graphicFrame>
        <p:nvGraphicFramePr>
          <p:cNvPr id="4" name="Content Placeholder 3">
            <a:extLst>
              <a:ext uri="{FF2B5EF4-FFF2-40B4-BE49-F238E27FC236}">
                <a16:creationId xmlns:a16="http://schemas.microsoft.com/office/drawing/2014/main" id="{7AB49439-9A06-E091-6C8C-A458FA1CE025}"/>
              </a:ext>
            </a:extLst>
          </p:cNvPr>
          <p:cNvGraphicFramePr>
            <a:graphicFrameLocks noGrp="1"/>
          </p:cNvGraphicFramePr>
          <p:nvPr>
            <p:ph idx="1"/>
            <p:extLst>
              <p:ext uri="{D42A27DB-BD31-4B8C-83A1-F6EECF244321}">
                <p14:modId xmlns:p14="http://schemas.microsoft.com/office/powerpoint/2010/main" val="1670384363"/>
              </p:ext>
            </p:extLst>
          </p:nvPr>
        </p:nvGraphicFramePr>
        <p:xfrm>
          <a:off x="1730827" y="1505472"/>
          <a:ext cx="6444345" cy="3352162"/>
        </p:xfrm>
        <a:graphic>
          <a:graphicData uri="http://schemas.openxmlformats.org/drawingml/2006/table">
            <a:tbl>
              <a:tblPr/>
              <a:tblGrid>
                <a:gridCol w="1312693">
                  <a:extLst>
                    <a:ext uri="{9D8B030D-6E8A-4147-A177-3AD203B41FA5}">
                      <a16:colId xmlns:a16="http://schemas.microsoft.com/office/drawing/2014/main" val="4048648672"/>
                    </a:ext>
                  </a:extLst>
                </a:gridCol>
                <a:gridCol w="2565826">
                  <a:extLst>
                    <a:ext uri="{9D8B030D-6E8A-4147-A177-3AD203B41FA5}">
                      <a16:colId xmlns:a16="http://schemas.microsoft.com/office/drawing/2014/main" val="1262934353"/>
                    </a:ext>
                  </a:extLst>
                </a:gridCol>
                <a:gridCol w="2565826">
                  <a:extLst>
                    <a:ext uri="{9D8B030D-6E8A-4147-A177-3AD203B41FA5}">
                      <a16:colId xmlns:a16="http://schemas.microsoft.com/office/drawing/2014/main" val="4150909798"/>
                    </a:ext>
                  </a:extLst>
                </a:gridCol>
              </a:tblGrid>
              <a:tr h="353336">
                <a:tc>
                  <a:txBody>
                    <a:bodyPr/>
                    <a:lstStyle/>
                    <a:p>
                      <a:pPr algn="ctr" fontAlgn="ctr"/>
                      <a:r>
                        <a:rPr lang="en-US" sz="1400" b="1" i="0" u="none" strike="noStrike" dirty="0">
                          <a:solidFill>
                            <a:schemeClr val="tx1"/>
                          </a:solidFill>
                          <a:effectLst/>
                          <a:latin typeface="Arial" panose="020B0604020202020204" pitchFamily="34" charset="0"/>
                        </a:rPr>
                        <a:t>Agency</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400" b="1" i="0" u="none" strike="noStrike" dirty="0">
                          <a:solidFill>
                            <a:schemeClr val="tx1"/>
                          </a:solidFill>
                          <a:effectLst/>
                          <a:latin typeface="Calibri" panose="020F0502020204030204" pitchFamily="34" charset="0"/>
                        </a:rPr>
                        <a:t> Title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400" b="1" i="0" u="none" strike="noStrike" dirty="0">
                          <a:solidFill>
                            <a:schemeClr val="tx1"/>
                          </a:solidFill>
                          <a:effectLst/>
                          <a:latin typeface="Calibri" panose="020F0502020204030204" pitchFamily="34" charset="0"/>
                        </a:rPr>
                        <a:t>Presenter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3592622556"/>
                  </a:ext>
                </a:extLst>
              </a:tr>
              <a:tr h="353336">
                <a:tc>
                  <a:txBody>
                    <a:bodyPr/>
                    <a:lstStyle/>
                    <a:p>
                      <a:pPr algn="l" fontAlgn="ctr"/>
                      <a:r>
                        <a:rPr lang="en-US" sz="1000" b="1" i="0" u="none" strike="noStrike" dirty="0">
                          <a:solidFill>
                            <a:srgbClr val="000000"/>
                          </a:solidFill>
                          <a:effectLst/>
                          <a:latin typeface="Arial" panose="020B0604020202020204" pitchFamily="34" charset="0"/>
                        </a:rPr>
                        <a:t>    CMA</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sng" strike="noStrike" dirty="0">
                          <a:solidFill>
                            <a:srgbClr val="0563C1"/>
                          </a:solidFill>
                          <a:effectLst/>
                          <a:latin typeface="Calibri" panose="020F0502020204030204" pitchFamily="34" charset="0"/>
                        </a:rPr>
                        <a:t>6a. CMA GDWG Report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sng" strike="noStrike" dirty="0">
                          <a:solidFill>
                            <a:srgbClr val="0563C1"/>
                          </a:solidFill>
                          <a:effectLst/>
                          <a:latin typeface="Calibri" panose="020F0502020204030204" pitchFamily="34" charset="0"/>
                        </a:rPr>
                        <a:t> Tian Lin</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551520"/>
                  </a:ext>
                </a:extLst>
              </a:tr>
              <a:tr h="362396">
                <a:tc>
                  <a:txBody>
                    <a:bodyPr/>
                    <a:lstStyle/>
                    <a:p>
                      <a:pPr algn="l" fontAlgn="ctr"/>
                      <a:r>
                        <a:rPr lang="en-US" sz="1000" b="1" i="0" u="none" strike="noStrike" dirty="0">
                          <a:solidFill>
                            <a:srgbClr val="000000"/>
                          </a:solidFill>
                          <a:effectLst/>
                          <a:latin typeface="Arial" panose="020B0604020202020204" pitchFamily="34" charset="0"/>
                        </a:rPr>
                        <a:t>    IMD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sng" strike="noStrike" dirty="0">
                          <a:solidFill>
                            <a:srgbClr val="0563C1"/>
                          </a:solidFill>
                          <a:effectLst/>
                          <a:latin typeface="Calibri" panose="020F0502020204030204" pitchFamily="34" charset="0"/>
                        </a:rPr>
                        <a:t>6b. IMD GDWG Report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sng" strike="noStrike" dirty="0">
                          <a:solidFill>
                            <a:srgbClr val="0563C1"/>
                          </a:solidFill>
                          <a:effectLst/>
                          <a:latin typeface="Calibri" panose="020F0502020204030204" pitchFamily="34" charset="0"/>
                        </a:rPr>
                        <a:t>R K </a:t>
                      </a:r>
                      <a:r>
                        <a:rPr lang="en-US" sz="1100" b="1" i="0" u="sng" strike="noStrike" dirty="0" err="1">
                          <a:solidFill>
                            <a:srgbClr val="0563C1"/>
                          </a:solidFill>
                          <a:effectLst/>
                          <a:latin typeface="Calibri" panose="020F0502020204030204" pitchFamily="34" charset="0"/>
                        </a:rPr>
                        <a:t>Giri</a:t>
                      </a:r>
                      <a:r>
                        <a:rPr lang="en-US" sz="1100" b="1" i="0" u="sng" strike="noStrike" dirty="0">
                          <a:solidFill>
                            <a:srgbClr val="0563C1"/>
                          </a:solidFill>
                          <a:effectLst/>
                          <a:latin typeface="Calibri" panose="020F0502020204030204" pitchFamily="34" charset="0"/>
                        </a:rPr>
                        <a:t>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2695748"/>
                  </a:ext>
                </a:extLst>
              </a:tr>
              <a:tr h="377496">
                <a:tc>
                  <a:txBody>
                    <a:bodyPr/>
                    <a:lstStyle/>
                    <a:p>
                      <a:pPr algn="l" fontAlgn="ctr"/>
                      <a:r>
                        <a:rPr lang="en-US" sz="1000" b="1" i="0" u="none" strike="noStrike" dirty="0">
                          <a:solidFill>
                            <a:srgbClr val="000000"/>
                          </a:solidFill>
                          <a:effectLst/>
                          <a:latin typeface="Arial" panose="020B0604020202020204" pitchFamily="34" charset="0"/>
                        </a:rPr>
                        <a:t>    ESA</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sng" strike="noStrike" dirty="0">
                          <a:solidFill>
                            <a:srgbClr val="0563C1"/>
                          </a:solidFill>
                          <a:effectLst/>
                          <a:latin typeface="Calibri" panose="020F0502020204030204" pitchFamily="34" charset="0"/>
                        </a:rPr>
                        <a:t>6c. ESA GDWG Report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sng" strike="noStrike" dirty="0">
                          <a:solidFill>
                            <a:srgbClr val="0563C1"/>
                          </a:solidFill>
                          <a:effectLst/>
                          <a:latin typeface="Calibri" panose="020F0502020204030204" pitchFamily="34" charset="0"/>
                        </a:rPr>
                        <a:t>Paolo </a:t>
                      </a:r>
                      <a:r>
                        <a:rPr lang="en-US" sz="1100" b="1" i="0" u="sng" strike="noStrike" dirty="0" err="1">
                          <a:solidFill>
                            <a:srgbClr val="0563C1"/>
                          </a:solidFill>
                          <a:effectLst/>
                          <a:latin typeface="Calibri" panose="020F0502020204030204" pitchFamily="34" charset="0"/>
                        </a:rPr>
                        <a:t>Castrane</a:t>
                      </a:r>
                      <a:endParaRPr lang="en-US" sz="1100" b="1" i="0" u="sng" strike="noStrike" dirty="0">
                        <a:solidFill>
                          <a:srgbClr val="0563C1"/>
                        </a:solidFill>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2067394"/>
                  </a:ext>
                </a:extLst>
              </a:tr>
              <a:tr h="437895">
                <a:tc>
                  <a:txBody>
                    <a:bodyPr/>
                    <a:lstStyle/>
                    <a:p>
                      <a:pPr algn="l" fontAlgn="ctr"/>
                      <a:r>
                        <a:rPr lang="en-US" sz="1000" b="1" i="0" u="none" strike="noStrike" dirty="0">
                          <a:solidFill>
                            <a:srgbClr val="000000"/>
                          </a:solidFill>
                          <a:effectLst/>
                          <a:latin typeface="Arial" panose="020B0604020202020204" pitchFamily="34" charset="0"/>
                        </a:rPr>
                        <a:t>   JMA</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sng" strike="noStrike" dirty="0">
                          <a:solidFill>
                            <a:srgbClr val="0563C1"/>
                          </a:solidFill>
                          <a:effectLst/>
                          <a:latin typeface="Calibri" panose="020F0502020204030204" pitchFamily="34" charset="0"/>
                        </a:rPr>
                        <a:t>6e. JMA GDWG Report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sng" strike="noStrike" dirty="0">
                          <a:solidFill>
                            <a:srgbClr val="0563C1"/>
                          </a:solidFill>
                          <a:effectLst/>
                          <a:latin typeface="Calibri" panose="020F0502020204030204" pitchFamily="34" charset="0"/>
                        </a:rPr>
                        <a:t>Arata </a:t>
                      </a:r>
                      <a:r>
                        <a:rPr lang="en-US" sz="1100" b="1" i="0" u="sng" strike="noStrike" dirty="0" err="1">
                          <a:solidFill>
                            <a:srgbClr val="0563C1"/>
                          </a:solidFill>
                          <a:effectLst/>
                          <a:latin typeface="Calibri" panose="020F0502020204030204" pitchFamily="34" charset="0"/>
                        </a:rPr>
                        <a:t>Okuyama</a:t>
                      </a:r>
                      <a:endParaRPr lang="en-US" sz="1100" b="1" i="0" u="sng" strike="noStrike" dirty="0">
                        <a:solidFill>
                          <a:srgbClr val="0563C1"/>
                        </a:solidFill>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4351292"/>
                  </a:ext>
                </a:extLst>
              </a:tr>
              <a:tr h="407695">
                <a:tc>
                  <a:txBody>
                    <a:bodyPr/>
                    <a:lstStyle/>
                    <a:p>
                      <a:pPr algn="l" fontAlgn="ctr"/>
                      <a:r>
                        <a:rPr lang="en-US" sz="1000" b="1" i="0" u="none" strike="noStrike" dirty="0">
                          <a:solidFill>
                            <a:srgbClr val="000000"/>
                          </a:solidFill>
                          <a:effectLst/>
                          <a:latin typeface="Arial" panose="020B0604020202020204" pitchFamily="34" charset="0"/>
                        </a:rPr>
                        <a:t>   KMA</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sng" strike="noStrike" dirty="0">
                          <a:solidFill>
                            <a:srgbClr val="0563C1"/>
                          </a:solidFill>
                          <a:effectLst/>
                          <a:latin typeface="Calibri" panose="020F0502020204030204" pitchFamily="34" charset="0"/>
                        </a:rPr>
                        <a:t>6f. KMA GDWG Report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sng" strike="noStrike" dirty="0">
                          <a:solidFill>
                            <a:srgbClr val="0563C1"/>
                          </a:solidFill>
                          <a:effectLst/>
                          <a:latin typeface="Calibri" panose="020F0502020204030204" pitchFamily="34" charset="0"/>
                        </a:rPr>
                        <a:t>Tae-</a:t>
                      </a:r>
                      <a:r>
                        <a:rPr lang="en-US" sz="1100" b="1" i="0" u="sng" strike="noStrike" dirty="0" err="1">
                          <a:solidFill>
                            <a:srgbClr val="0563C1"/>
                          </a:solidFill>
                          <a:effectLst/>
                          <a:latin typeface="Calibri" panose="020F0502020204030204" pitchFamily="34" charset="0"/>
                        </a:rPr>
                        <a:t>Heyong</a:t>
                      </a:r>
                      <a:r>
                        <a:rPr lang="en-US" sz="1100" b="1" i="0" u="sng" strike="noStrike" dirty="0">
                          <a:solidFill>
                            <a:srgbClr val="0563C1"/>
                          </a:solidFill>
                          <a:effectLst/>
                          <a:latin typeface="Calibri" panose="020F0502020204030204" pitchFamily="34" charset="0"/>
                        </a:rPr>
                        <a:t> OH</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6476013"/>
                  </a:ext>
                </a:extLst>
              </a:tr>
              <a:tr h="353336">
                <a:tc>
                  <a:txBody>
                    <a:bodyPr/>
                    <a:lstStyle/>
                    <a:p>
                      <a:pPr algn="l" fontAlgn="ctr"/>
                      <a:r>
                        <a:rPr lang="en-US" sz="1000" b="1" i="0" u="none" strike="noStrike" dirty="0">
                          <a:solidFill>
                            <a:srgbClr val="000000"/>
                          </a:solidFill>
                          <a:effectLst/>
                          <a:latin typeface="Arial" panose="020B0604020202020204" pitchFamily="34" charset="0"/>
                        </a:rPr>
                        <a:t>   EUMETSAT</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sng" strike="noStrike" dirty="0">
                          <a:solidFill>
                            <a:srgbClr val="0563C1"/>
                          </a:solidFill>
                          <a:effectLst/>
                          <a:latin typeface="Calibri" panose="020F0502020204030204" pitchFamily="34" charset="0"/>
                        </a:rPr>
                        <a:t>6g. Landing Pages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sng" strike="noStrike" dirty="0">
                          <a:solidFill>
                            <a:srgbClr val="0563C1"/>
                          </a:solidFill>
                          <a:effectLst/>
                          <a:latin typeface="Calibri" panose="020F0502020204030204" pitchFamily="34" charset="0"/>
                        </a:rPr>
                        <a:t>Rob </a:t>
                      </a:r>
                      <a:r>
                        <a:rPr lang="en-US" sz="1100" b="1" i="0" u="sng" strike="noStrike" dirty="0" err="1">
                          <a:solidFill>
                            <a:srgbClr val="0563C1"/>
                          </a:solidFill>
                          <a:effectLst/>
                          <a:latin typeface="Calibri" panose="020F0502020204030204" pitchFamily="34" charset="0"/>
                        </a:rPr>
                        <a:t>Robelling</a:t>
                      </a:r>
                      <a:endParaRPr lang="en-US" sz="1100" b="1" i="0" u="sng" strike="noStrike" dirty="0">
                        <a:solidFill>
                          <a:srgbClr val="0563C1"/>
                        </a:solidFill>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6018388"/>
                  </a:ext>
                </a:extLst>
              </a:tr>
              <a:tr h="353336">
                <a:tc>
                  <a:txBody>
                    <a:bodyPr/>
                    <a:lstStyle/>
                    <a:p>
                      <a:pPr algn="l" fontAlgn="ctr"/>
                      <a:r>
                        <a:rPr lang="en-US" sz="1000" b="1" i="0" u="none" strike="noStrike" dirty="0">
                          <a:solidFill>
                            <a:srgbClr val="000000"/>
                          </a:solidFill>
                          <a:effectLst/>
                          <a:latin typeface="Arial" panose="020B0604020202020204" pitchFamily="34" charset="0"/>
                        </a:rPr>
                        <a:t>   NOAA</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sng" strike="noStrike" dirty="0">
                          <a:solidFill>
                            <a:srgbClr val="0563C1"/>
                          </a:solidFill>
                          <a:effectLst/>
                          <a:latin typeface="Calibri" panose="020F0502020204030204" pitchFamily="34" charset="0"/>
                        </a:rPr>
                        <a:t>6d. NOAA GDWG Report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1" i="0" u="sng" strike="noStrike" dirty="0">
                          <a:solidFill>
                            <a:srgbClr val="0563C1"/>
                          </a:solidFill>
                          <a:effectLst/>
                          <a:latin typeface="Calibri" panose="020F0502020204030204" pitchFamily="34" charset="0"/>
                        </a:rPr>
                        <a:t>Manik Bali</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9652903"/>
                  </a:ext>
                </a:extLst>
              </a:tr>
              <a:tr h="353336">
                <a:tc gridSpan="2">
                  <a:txBody>
                    <a:bodyPr/>
                    <a:lstStyle/>
                    <a:p>
                      <a:pPr algn="l" fontAlgn="ctr"/>
                      <a:r>
                        <a:rPr lang="en-US" sz="1000" b="1" i="0" u="none" strike="noStrike" dirty="0">
                          <a:solidFill>
                            <a:srgbClr val="000000"/>
                          </a:solidFill>
                          <a:effectLst/>
                          <a:latin typeface="Arial" panose="020B0604020202020204" pitchFamily="34" charset="0"/>
                        </a:rPr>
                        <a:t>                                                            Discussions [ White Paper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b"/>
                      <a:endParaRPr lang="en-US" sz="1100" b="1" i="0" u="sng" strike="noStrike" dirty="0">
                        <a:solidFill>
                          <a:srgbClr val="0563C1"/>
                        </a:solidFill>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000" b="1" i="0" u="none" strike="noStrike" dirty="0">
                          <a:solidFill>
                            <a:srgbClr val="000000"/>
                          </a:solidFill>
                          <a:effectLst/>
                          <a:latin typeface="Arial" panose="020B0604020202020204" pitchFamily="34" charset="0"/>
                        </a:rPr>
                        <a:t>All</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2322072"/>
                  </a:ext>
                </a:extLst>
              </a:tr>
            </a:tbl>
          </a:graphicData>
        </a:graphic>
      </p:graphicFrame>
    </p:spTree>
    <p:extLst>
      <p:ext uri="{BB962C8B-B14F-4D97-AF65-F5344CB8AC3E}">
        <p14:creationId xmlns:p14="http://schemas.microsoft.com/office/powerpoint/2010/main" val="20440523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98154</TotalTime>
  <Words>3403</Words>
  <Application>Microsoft Office PowerPoint</Application>
  <PresentationFormat>A4 Paper (210x297 mm)</PresentationFormat>
  <Paragraphs>424</Paragraphs>
  <Slides>32</Slides>
  <Notes>9</Notes>
  <HiddenSlides>1</HiddenSlides>
  <MMClips>1</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32</vt:i4>
      </vt:variant>
    </vt:vector>
  </HeadingPairs>
  <TitlesOfParts>
    <vt:vector size="54" baseType="lpstr">
      <vt:lpstr>等线</vt:lpstr>
      <vt:lpstr>等线 Light</vt:lpstr>
      <vt:lpstr>Malgun Gothic</vt:lpstr>
      <vt:lpstr>Microsoft YaHei</vt:lpstr>
      <vt:lpstr>黑体</vt:lpstr>
      <vt:lpstr>SimSun</vt:lpstr>
      <vt:lpstr>Yu Gothic</vt:lpstr>
      <vt:lpstr>Yu Gothic Light</vt:lpstr>
      <vt:lpstr>Arial</vt:lpstr>
      <vt:lpstr>Calibri</vt:lpstr>
      <vt:lpstr>Calibri Light</vt:lpstr>
      <vt:lpstr>Georgia</vt:lpstr>
      <vt:lpstr>Helvetica</vt:lpstr>
      <vt:lpstr>Noto Sans Symbols</vt:lpstr>
      <vt:lpstr>Roboto</vt:lpstr>
      <vt:lpstr>Symbol</vt:lpstr>
      <vt:lpstr>Tahoma</vt:lpstr>
      <vt:lpstr>Times New Roman</vt:lpstr>
      <vt:lpstr>Verdana</vt:lpstr>
      <vt:lpstr>Wingdings</vt:lpstr>
      <vt:lpstr>Office Theme</vt:lpstr>
      <vt:lpstr>Office テーマ</vt:lpstr>
      <vt:lpstr>GSICS Data Working Group 03/01/2023</vt:lpstr>
      <vt:lpstr>Introduction</vt:lpstr>
      <vt:lpstr>GDWG in the GSICS Framework</vt:lpstr>
      <vt:lpstr>TOR-GDWG</vt:lpstr>
      <vt:lpstr>Objectives: GDWG Chair </vt:lpstr>
      <vt:lpstr>PowerPoint Presentation</vt:lpstr>
      <vt:lpstr>Activities</vt:lpstr>
      <vt:lpstr>Action Status  [ 2022 ]</vt:lpstr>
      <vt:lpstr>GDWG Breakout Session Talks</vt:lpstr>
      <vt:lpstr>GDWG  Activities in the past year</vt:lpstr>
      <vt:lpstr>Discussions in GDWG Break out Session</vt:lpstr>
      <vt:lpstr>GDWG Plans for the upcoming year Activities</vt:lpstr>
      <vt:lpstr>Summary of links to GSICS tools</vt:lpstr>
      <vt:lpstr>THANK YOU</vt:lpstr>
      <vt:lpstr>GDWG ESA Activities </vt:lpstr>
      <vt:lpstr>PowerPoint Presentation</vt:lpstr>
      <vt:lpstr>PowerPoint Presentation</vt:lpstr>
      <vt:lpstr>CMA GDWG TASK: CMA GPRC Website Operation</vt:lpstr>
      <vt:lpstr>CMA GDWG TASK: New satellite data sharing scheme</vt:lpstr>
      <vt:lpstr>CMA GDWG TASK: Supporting RICH-CEOS Program</vt:lpstr>
      <vt:lpstr>Reprocessing Dataset: Validation – Microwave instruments</vt:lpstr>
      <vt:lpstr>KMA’s Support to GDWG Activities</vt:lpstr>
      <vt:lpstr>JMA GSICS Corrections</vt:lpstr>
      <vt:lpstr>JMA GPRC web pages </vt:lpstr>
      <vt:lpstr>PowerPoint Presentation</vt:lpstr>
      <vt:lpstr>Platform for building new Class of GSICS Products</vt:lpstr>
      <vt:lpstr>PowerPoint Presentation</vt:lpstr>
      <vt:lpstr>Action Status  [ 2022 ]</vt:lpstr>
      <vt:lpstr>Conclusion</vt:lpstr>
      <vt:lpstr>Ideas for discussions</vt:lpstr>
      <vt:lpstr>Summary of links to GSICS tools</vt:lpstr>
      <vt:lpstr>THANK YOU</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Thomas Staudte</dc:creator>
  <cp:lastModifiedBy>Manik Bali</cp:lastModifiedBy>
  <cp:revision>2384</cp:revision>
  <cp:lastPrinted>2006-03-06T14:11:17Z</cp:lastPrinted>
  <dcterms:created xsi:type="dcterms:W3CDTF">2010-09-10T00:53:07Z</dcterms:created>
  <dcterms:modified xsi:type="dcterms:W3CDTF">2023-03-03T13:11:58Z</dcterms:modified>
</cp:coreProperties>
</file>