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661" r:id="rId3"/>
    <p:sldId id="257" r:id="rId4"/>
    <p:sldId id="259" r:id="rId5"/>
    <p:sldId id="261" r:id="rId6"/>
    <p:sldId id="262" r:id="rId7"/>
    <p:sldId id="260" r:id="rId8"/>
    <p:sldId id="25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7" autoAdjust="0"/>
    <p:restoredTop sz="94667" autoAdjust="0"/>
  </p:normalViewPr>
  <p:slideViewPr>
    <p:cSldViewPr snapToGrid="0">
      <p:cViewPr varScale="1">
        <p:scale>
          <a:sx n="75" d="100"/>
          <a:sy n="75" d="100"/>
        </p:scale>
        <p:origin x="78"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72B635-6ED9-42F5-9C8D-05C36C69F612}" type="datetimeFigureOut">
              <a:rPr lang="en-US" smtClean="0"/>
              <a:t>3/2/2023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F142B3-DF17-4394-8A39-A74E22DB0DB8}" type="slidenum">
              <a:rPr lang="en-US" smtClean="0"/>
              <a:t>‹#›</a:t>
            </a:fld>
            <a:endParaRPr lang="en-US"/>
          </a:p>
        </p:txBody>
      </p:sp>
    </p:spTree>
    <p:extLst>
      <p:ext uri="{BB962C8B-B14F-4D97-AF65-F5344CB8AC3E}">
        <p14:creationId xmlns:p14="http://schemas.microsoft.com/office/powerpoint/2010/main" val="593440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*CMA SIM could be compared to OMI time series with Sergey’s methods</a:t>
            </a:r>
          </a:p>
          <a:p>
            <a:endParaRPr lang="en-US" dirty="0"/>
          </a:p>
        </p:txBody>
      </p:sp>
      <p:sp>
        <p:nvSpPr>
          <p:cNvPr id="4" name="Slide Number Placeholder 3"/>
          <p:cNvSpPr>
            <a:spLocks noGrp="1"/>
          </p:cNvSpPr>
          <p:nvPr>
            <p:ph type="sldNum" sz="quarter" idx="5"/>
          </p:nvPr>
        </p:nvSpPr>
        <p:spPr/>
        <p:txBody>
          <a:bodyPr/>
          <a:lstStyle/>
          <a:p>
            <a:fld id="{51F142B3-DF17-4394-8A39-A74E22DB0DB8}" type="slidenum">
              <a:rPr lang="en-US" smtClean="0"/>
              <a:t>6</a:t>
            </a:fld>
            <a:endParaRPr lang="en-US"/>
          </a:p>
        </p:txBody>
      </p:sp>
    </p:spTree>
    <p:extLst>
      <p:ext uri="{BB962C8B-B14F-4D97-AF65-F5344CB8AC3E}">
        <p14:creationId xmlns:p14="http://schemas.microsoft.com/office/powerpoint/2010/main" val="2603773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D00C5-46A0-4BF3-B268-086F19FFD9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99C153-64C8-427E-A08B-1E1BD4F5A6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1F0B01-EC7A-4170-9932-2252D0D0CCB0}"/>
              </a:ext>
            </a:extLst>
          </p:cNvPr>
          <p:cNvSpPr>
            <a:spLocks noGrp="1"/>
          </p:cNvSpPr>
          <p:nvPr>
            <p:ph type="dt" sz="half" idx="10"/>
          </p:nvPr>
        </p:nvSpPr>
        <p:spPr/>
        <p:txBody>
          <a:bodyPr/>
          <a:lstStyle/>
          <a:p>
            <a:fld id="{84F662BF-7537-4F7A-A22A-8448DD24917E}" type="datetimeFigureOut">
              <a:rPr lang="en-US" smtClean="0"/>
              <a:t>3/1/2023</a:t>
            </a:fld>
            <a:endParaRPr lang="en-US"/>
          </a:p>
        </p:txBody>
      </p:sp>
      <p:sp>
        <p:nvSpPr>
          <p:cNvPr id="5" name="Footer Placeholder 4">
            <a:extLst>
              <a:ext uri="{FF2B5EF4-FFF2-40B4-BE49-F238E27FC236}">
                <a16:creationId xmlns:a16="http://schemas.microsoft.com/office/drawing/2014/main" id="{DA372057-9F51-46A2-8043-874FB3318D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689C0A-9311-477C-A867-B4BEE8D4EEA4}"/>
              </a:ext>
            </a:extLst>
          </p:cNvPr>
          <p:cNvSpPr>
            <a:spLocks noGrp="1"/>
          </p:cNvSpPr>
          <p:nvPr>
            <p:ph type="sldNum" sz="quarter" idx="12"/>
          </p:nvPr>
        </p:nvSpPr>
        <p:spPr/>
        <p:txBody>
          <a:bodyPr/>
          <a:lstStyle/>
          <a:p>
            <a:fld id="{4AAB2E52-FD87-4A91-BD7B-2702D021A450}" type="slidenum">
              <a:rPr lang="en-US" smtClean="0"/>
              <a:t>‹#›</a:t>
            </a:fld>
            <a:endParaRPr lang="en-US"/>
          </a:p>
        </p:txBody>
      </p:sp>
    </p:spTree>
    <p:extLst>
      <p:ext uri="{BB962C8B-B14F-4D97-AF65-F5344CB8AC3E}">
        <p14:creationId xmlns:p14="http://schemas.microsoft.com/office/powerpoint/2010/main" val="2428985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AE339-2506-4DAB-87D4-32285E7124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F0F7E2-01A7-4C8D-9086-CA7E59CF61B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D91C13-D009-4577-8EDA-3236B8D79BBC}"/>
              </a:ext>
            </a:extLst>
          </p:cNvPr>
          <p:cNvSpPr>
            <a:spLocks noGrp="1"/>
          </p:cNvSpPr>
          <p:nvPr>
            <p:ph type="dt" sz="half" idx="10"/>
          </p:nvPr>
        </p:nvSpPr>
        <p:spPr/>
        <p:txBody>
          <a:bodyPr/>
          <a:lstStyle/>
          <a:p>
            <a:fld id="{84F662BF-7537-4F7A-A22A-8448DD24917E}" type="datetimeFigureOut">
              <a:rPr lang="en-US" smtClean="0"/>
              <a:t>3/1/2023</a:t>
            </a:fld>
            <a:endParaRPr lang="en-US"/>
          </a:p>
        </p:txBody>
      </p:sp>
      <p:sp>
        <p:nvSpPr>
          <p:cNvPr id="5" name="Footer Placeholder 4">
            <a:extLst>
              <a:ext uri="{FF2B5EF4-FFF2-40B4-BE49-F238E27FC236}">
                <a16:creationId xmlns:a16="http://schemas.microsoft.com/office/drawing/2014/main" id="{77E10036-97CE-4450-985E-40A411BDD7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470184-EE61-411D-AB89-7BC32ACE5C5E}"/>
              </a:ext>
            </a:extLst>
          </p:cNvPr>
          <p:cNvSpPr>
            <a:spLocks noGrp="1"/>
          </p:cNvSpPr>
          <p:nvPr>
            <p:ph type="sldNum" sz="quarter" idx="12"/>
          </p:nvPr>
        </p:nvSpPr>
        <p:spPr/>
        <p:txBody>
          <a:bodyPr/>
          <a:lstStyle/>
          <a:p>
            <a:fld id="{4AAB2E52-FD87-4A91-BD7B-2702D021A450}" type="slidenum">
              <a:rPr lang="en-US" smtClean="0"/>
              <a:t>‹#›</a:t>
            </a:fld>
            <a:endParaRPr lang="en-US"/>
          </a:p>
        </p:txBody>
      </p:sp>
    </p:spTree>
    <p:extLst>
      <p:ext uri="{BB962C8B-B14F-4D97-AF65-F5344CB8AC3E}">
        <p14:creationId xmlns:p14="http://schemas.microsoft.com/office/powerpoint/2010/main" val="2930758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2BF013-3E75-4273-8BF5-E5902DCE0EE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92AA77A-5797-4F05-8DA1-E4A08078243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91AF2D-AA72-48B7-8F37-0B8BD2248F74}"/>
              </a:ext>
            </a:extLst>
          </p:cNvPr>
          <p:cNvSpPr>
            <a:spLocks noGrp="1"/>
          </p:cNvSpPr>
          <p:nvPr>
            <p:ph type="dt" sz="half" idx="10"/>
          </p:nvPr>
        </p:nvSpPr>
        <p:spPr/>
        <p:txBody>
          <a:bodyPr/>
          <a:lstStyle/>
          <a:p>
            <a:fld id="{84F662BF-7537-4F7A-A22A-8448DD24917E}" type="datetimeFigureOut">
              <a:rPr lang="en-US" smtClean="0"/>
              <a:t>3/1/2023</a:t>
            </a:fld>
            <a:endParaRPr lang="en-US"/>
          </a:p>
        </p:txBody>
      </p:sp>
      <p:sp>
        <p:nvSpPr>
          <p:cNvPr id="5" name="Footer Placeholder 4">
            <a:extLst>
              <a:ext uri="{FF2B5EF4-FFF2-40B4-BE49-F238E27FC236}">
                <a16:creationId xmlns:a16="http://schemas.microsoft.com/office/drawing/2014/main" id="{AAF47F03-BE61-4D74-9B4A-53D7F20F85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9D37E5-F2F4-463E-AF98-EFC7276D5473}"/>
              </a:ext>
            </a:extLst>
          </p:cNvPr>
          <p:cNvSpPr>
            <a:spLocks noGrp="1"/>
          </p:cNvSpPr>
          <p:nvPr>
            <p:ph type="sldNum" sz="quarter" idx="12"/>
          </p:nvPr>
        </p:nvSpPr>
        <p:spPr/>
        <p:txBody>
          <a:bodyPr/>
          <a:lstStyle/>
          <a:p>
            <a:fld id="{4AAB2E52-FD87-4A91-BD7B-2702D021A450}" type="slidenum">
              <a:rPr lang="en-US" smtClean="0"/>
              <a:t>‹#›</a:t>
            </a:fld>
            <a:endParaRPr lang="en-US"/>
          </a:p>
        </p:txBody>
      </p:sp>
    </p:spTree>
    <p:extLst>
      <p:ext uri="{BB962C8B-B14F-4D97-AF65-F5344CB8AC3E}">
        <p14:creationId xmlns:p14="http://schemas.microsoft.com/office/powerpoint/2010/main" val="2168126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5D851-D717-4B7B-BA72-FCC3D7A648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73EF71-56FC-470E-95DB-7A63BCD9F72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C48367-8C78-43D7-B7D9-E55E07C1C605}"/>
              </a:ext>
            </a:extLst>
          </p:cNvPr>
          <p:cNvSpPr>
            <a:spLocks noGrp="1"/>
          </p:cNvSpPr>
          <p:nvPr>
            <p:ph type="dt" sz="half" idx="10"/>
          </p:nvPr>
        </p:nvSpPr>
        <p:spPr/>
        <p:txBody>
          <a:bodyPr/>
          <a:lstStyle/>
          <a:p>
            <a:fld id="{84F662BF-7537-4F7A-A22A-8448DD24917E}" type="datetimeFigureOut">
              <a:rPr lang="en-US" smtClean="0"/>
              <a:t>3/1/2023</a:t>
            </a:fld>
            <a:endParaRPr lang="en-US"/>
          </a:p>
        </p:txBody>
      </p:sp>
      <p:sp>
        <p:nvSpPr>
          <p:cNvPr id="5" name="Footer Placeholder 4">
            <a:extLst>
              <a:ext uri="{FF2B5EF4-FFF2-40B4-BE49-F238E27FC236}">
                <a16:creationId xmlns:a16="http://schemas.microsoft.com/office/drawing/2014/main" id="{E074E6C1-D480-4297-8976-1482A51F0C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24A49F-2FF1-49D0-A066-420ACF0E720A}"/>
              </a:ext>
            </a:extLst>
          </p:cNvPr>
          <p:cNvSpPr>
            <a:spLocks noGrp="1"/>
          </p:cNvSpPr>
          <p:nvPr>
            <p:ph type="sldNum" sz="quarter" idx="12"/>
          </p:nvPr>
        </p:nvSpPr>
        <p:spPr/>
        <p:txBody>
          <a:bodyPr/>
          <a:lstStyle/>
          <a:p>
            <a:fld id="{4AAB2E52-FD87-4A91-BD7B-2702D021A450}" type="slidenum">
              <a:rPr lang="en-US" smtClean="0"/>
              <a:t>‹#›</a:t>
            </a:fld>
            <a:endParaRPr lang="en-US"/>
          </a:p>
        </p:txBody>
      </p:sp>
    </p:spTree>
    <p:extLst>
      <p:ext uri="{BB962C8B-B14F-4D97-AF65-F5344CB8AC3E}">
        <p14:creationId xmlns:p14="http://schemas.microsoft.com/office/powerpoint/2010/main" val="1432871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13748-CCB0-46C4-99FC-53F6A00A1C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A97EB3A-FB0C-4ECA-ABD3-51A46A06EE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7FF9630-D2A4-4E82-8509-F735F955034E}"/>
              </a:ext>
            </a:extLst>
          </p:cNvPr>
          <p:cNvSpPr>
            <a:spLocks noGrp="1"/>
          </p:cNvSpPr>
          <p:nvPr>
            <p:ph type="dt" sz="half" idx="10"/>
          </p:nvPr>
        </p:nvSpPr>
        <p:spPr/>
        <p:txBody>
          <a:bodyPr/>
          <a:lstStyle/>
          <a:p>
            <a:fld id="{84F662BF-7537-4F7A-A22A-8448DD24917E}" type="datetimeFigureOut">
              <a:rPr lang="en-US" smtClean="0"/>
              <a:t>3/1/2023</a:t>
            </a:fld>
            <a:endParaRPr lang="en-US"/>
          </a:p>
        </p:txBody>
      </p:sp>
      <p:sp>
        <p:nvSpPr>
          <p:cNvPr id="5" name="Footer Placeholder 4">
            <a:extLst>
              <a:ext uri="{FF2B5EF4-FFF2-40B4-BE49-F238E27FC236}">
                <a16:creationId xmlns:a16="http://schemas.microsoft.com/office/drawing/2014/main" id="{A11BAD9C-FC2E-42FB-B1E3-90466CD1F5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8AE4F6-8ECD-423B-8A19-52C716006891}"/>
              </a:ext>
            </a:extLst>
          </p:cNvPr>
          <p:cNvSpPr>
            <a:spLocks noGrp="1"/>
          </p:cNvSpPr>
          <p:nvPr>
            <p:ph type="sldNum" sz="quarter" idx="12"/>
          </p:nvPr>
        </p:nvSpPr>
        <p:spPr/>
        <p:txBody>
          <a:bodyPr/>
          <a:lstStyle/>
          <a:p>
            <a:fld id="{4AAB2E52-FD87-4A91-BD7B-2702D021A450}" type="slidenum">
              <a:rPr lang="en-US" smtClean="0"/>
              <a:t>‹#›</a:t>
            </a:fld>
            <a:endParaRPr lang="en-US"/>
          </a:p>
        </p:txBody>
      </p:sp>
    </p:spTree>
    <p:extLst>
      <p:ext uri="{BB962C8B-B14F-4D97-AF65-F5344CB8AC3E}">
        <p14:creationId xmlns:p14="http://schemas.microsoft.com/office/powerpoint/2010/main" val="3780404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13F62-6C04-49C3-AA7B-82367EA824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A8E6FA-7FF5-4979-81C6-6F6EC6BE2A1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3BD1D9-E843-4709-BB15-246F6730425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CAED8C-E610-4A8B-ACC7-9C74F6175889}"/>
              </a:ext>
            </a:extLst>
          </p:cNvPr>
          <p:cNvSpPr>
            <a:spLocks noGrp="1"/>
          </p:cNvSpPr>
          <p:nvPr>
            <p:ph type="dt" sz="half" idx="10"/>
          </p:nvPr>
        </p:nvSpPr>
        <p:spPr/>
        <p:txBody>
          <a:bodyPr/>
          <a:lstStyle/>
          <a:p>
            <a:fld id="{84F662BF-7537-4F7A-A22A-8448DD24917E}" type="datetimeFigureOut">
              <a:rPr lang="en-US" smtClean="0"/>
              <a:t>3/1/2023</a:t>
            </a:fld>
            <a:endParaRPr lang="en-US"/>
          </a:p>
        </p:txBody>
      </p:sp>
      <p:sp>
        <p:nvSpPr>
          <p:cNvPr id="6" name="Footer Placeholder 5">
            <a:extLst>
              <a:ext uri="{FF2B5EF4-FFF2-40B4-BE49-F238E27FC236}">
                <a16:creationId xmlns:a16="http://schemas.microsoft.com/office/drawing/2014/main" id="{B7FF3A64-0BDA-4FBD-BF0C-928F216E51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AAC3EC-5F4C-40EC-BB3D-28C3DFACFE50}"/>
              </a:ext>
            </a:extLst>
          </p:cNvPr>
          <p:cNvSpPr>
            <a:spLocks noGrp="1"/>
          </p:cNvSpPr>
          <p:nvPr>
            <p:ph type="sldNum" sz="quarter" idx="12"/>
          </p:nvPr>
        </p:nvSpPr>
        <p:spPr/>
        <p:txBody>
          <a:bodyPr/>
          <a:lstStyle/>
          <a:p>
            <a:fld id="{4AAB2E52-FD87-4A91-BD7B-2702D021A450}" type="slidenum">
              <a:rPr lang="en-US" smtClean="0"/>
              <a:t>‹#›</a:t>
            </a:fld>
            <a:endParaRPr lang="en-US"/>
          </a:p>
        </p:txBody>
      </p:sp>
    </p:spTree>
    <p:extLst>
      <p:ext uri="{BB962C8B-B14F-4D97-AF65-F5344CB8AC3E}">
        <p14:creationId xmlns:p14="http://schemas.microsoft.com/office/powerpoint/2010/main" val="3026298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8F99C-7B20-4FCA-9EE2-9ADC3EFD568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D95958-72BD-458D-9AEF-0C1E1E70E3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0838B59-C791-4BC4-B919-6142631857A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A1F90F-9FF0-47FD-8C46-66F08BE51A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B84F53E-460B-47C5-AE69-FBBE23B2EF4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82ED1F-FFB3-42EE-90F9-D7C9F059EBDF}"/>
              </a:ext>
            </a:extLst>
          </p:cNvPr>
          <p:cNvSpPr>
            <a:spLocks noGrp="1"/>
          </p:cNvSpPr>
          <p:nvPr>
            <p:ph type="dt" sz="half" idx="10"/>
          </p:nvPr>
        </p:nvSpPr>
        <p:spPr/>
        <p:txBody>
          <a:bodyPr/>
          <a:lstStyle/>
          <a:p>
            <a:fld id="{84F662BF-7537-4F7A-A22A-8448DD24917E}" type="datetimeFigureOut">
              <a:rPr lang="en-US" smtClean="0"/>
              <a:t>3/1/2023</a:t>
            </a:fld>
            <a:endParaRPr lang="en-US"/>
          </a:p>
        </p:txBody>
      </p:sp>
      <p:sp>
        <p:nvSpPr>
          <p:cNvPr id="8" name="Footer Placeholder 7">
            <a:extLst>
              <a:ext uri="{FF2B5EF4-FFF2-40B4-BE49-F238E27FC236}">
                <a16:creationId xmlns:a16="http://schemas.microsoft.com/office/drawing/2014/main" id="{09A05AC8-A001-4E72-9E4E-0C1A840430A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F320BF-5B08-4E51-8CE9-88247533C1B8}"/>
              </a:ext>
            </a:extLst>
          </p:cNvPr>
          <p:cNvSpPr>
            <a:spLocks noGrp="1"/>
          </p:cNvSpPr>
          <p:nvPr>
            <p:ph type="sldNum" sz="quarter" idx="12"/>
          </p:nvPr>
        </p:nvSpPr>
        <p:spPr/>
        <p:txBody>
          <a:bodyPr/>
          <a:lstStyle/>
          <a:p>
            <a:fld id="{4AAB2E52-FD87-4A91-BD7B-2702D021A450}" type="slidenum">
              <a:rPr lang="en-US" smtClean="0"/>
              <a:t>‹#›</a:t>
            </a:fld>
            <a:endParaRPr lang="en-US"/>
          </a:p>
        </p:txBody>
      </p:sp>
    </p:spTree>
    <p:extLst>
      <p:ext uri="{BB962C8B-B14F-4D97-AF65-F5344CB8AC3E}">
        <p14:creationId xmlns:p14="http://schemas.microsoft.com/office/powerpoint/2010/main" val="348450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003DE-FA0B-41E5-9110-1E2B81A2666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066B560-5251-4E92-881A-11E4EDBEB36A}"/>
              </a:ext>
            </a:extLst>
          </p:cNvPr>
          <p:cNvSpPr>
            <a:spLocks noGrp="1"/>
          </p:cNvSpPr>
          <p:nvPr>
            <p:ph type="dt" sz="half" idx="10"/>
          </p:nvPr>
        </p:nvSpPr>
        <p:spPr/>
        <p:txBody>
          <a:bodyPr/>
          <a:lstStyle/>
          <a:p>
            <a:fld id="{84F662BF-7537-4F7A-A22A-8448DD24917E}" type="datetimeFigureOut">
              <a:rPr lang="en-US" smtClean="0"/>
              <a:t>3/1/2023</a:t>
            </a:fld>
            <a:endParaRPr lang="en-US"/>
          </a:p>
        </p:txBody>
      </p:sp>
      <p:sp>
        <p:nvSpPr>
          <p:cNvPr id="4" name="Footer Placeholder 3">
            <a:extLst>
              <a:ext uri="{FF2B5EF4-FFF2-40B4-BE49-F238E27FC236}">
                <a16:creationId xmlns:a16="http://schemas.microsoft.com/office/drawing/2014/main" id="{57FC59CF-5691-41FE-AA13-CA6933D74DE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2C9F98F-4BBE-48C1-BCAE-D43F25D717D9}"/>
              </a:ext>
            </a:extLst>
          </p:cNvPr>
          <p:cNvSpPr>
            <a:spLocks noGrp="1"/>
          </p:cNvSpPr>
          <p:nvPr>
            <p:ph type="sldNum" sz="quarter" idx="12"/>
          </p:nvPr>
        </p:nvSpPr>
        <p:spPr/>
        <p:txBody>
          <a:bodyPr/>
          <a:lstStyle/>
          <a:p>
            <a:fld id="{4AAB2E52-FD87-4A91-BD7B-2702D021A450}" type="slidenum">
              <a:rPr lang="en-US" smtClean="0"/>
              <a:t>‹#›</a:t>
            </a:fld>
            <a:endParaRPr lang="en-US"/>
          </a:p>
        </p:txBody>
      </p:sp>
    </p:spTree>
    <p:extLst>
      <p:ext uri="{BB962C8B-B14F-4D97-AF65-F5344CB8AC3E}">
        <p14:creationId xmlns:p14="http://schemas.microsoft.com/office/powerpoint/2010/main" val="569756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9D5F39-2476-40BD-8B78-0A553BC1736D}"/>
              </a:ext>
            </a:extLst>
          </p:cNvPr>
          <p:cNvSpPr>
            <a:spLocks noGrp="1"/>
          </p:cNvSpPr>
          <p:nvPr>
            <p:ph type="dt" sz="half" idx="10"/>
          </p:nvPr>
        </p:nvSpPr>
        <p:spPr/>
        <p:txBody>
          <a:bodyPr/>
          <a:lstStyle/>
          <a:p>
            <a:fld id="{84F662BF-7537-4F7A-A22A-8448DD24917E}" type="datetimeFigureOut">
              <a:rPr lang="en-US" smtClean="0"/>
              <a:t>3/1/2023</a:t>
            </a:fld>
            <a:endParaRPr lang="en-US"/>
          </a:p>
        </p:txBody>
      </p:sp>
      <p:sp>
        <p:nvSpPr>
          <p:cNvPr id="3" name="Footer Placeholder 2">
            <a:extLst>
              <a:ext uri="{FF2B5EF4-FFF2-40B4-BE49-F238E27FC236}">
                <a16:creationId xmlns:a16="http://schemas.microsoft.com/office/drawing/2014/main" id="{A00F0EE3-D8DB-4C48-8A4D-E54FC8C15D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D721F3D-7EDC-4B6D-BA38-0F705EE6CEFD}"/>
              </a:ext>
            </a:extLst>
          </p:cNvPr>
          <p:cNvSpPr>
            <a:spLocks noGrp="1"/>
          </p:cNvSpPr>
          <p:nvPr>
            <p:ph type="sldNum" sz="quarter" idx="12"/>
          </p:nvPr>
        </p:nvSpPr>
        <p:spPr/>
        <p:txBody>
          <a:bodyPr/>
          <a:lstStyle/>
          <a:p>
            <a:fld id="{4AAB2E52-FD87-4A91-BD7B-2702D021A450}" type="slidenum">
              <a:rPr lang="en-US" smtClean="0"/>
              <a:t>‹#›</a:t>
            </a:fld>
            <a:endParaRPr lang="en-US"/>
          </a:p>
        </p:txBody>
      </p:sp>
    </p:spTree>
    <p:extLst>
      <p:ext uri="{BB962C8B-B14F-4D97-AF65-F5344CB8AC3E}">
        <p14:creationId xmlns:p14="http://schemas.microsoft.com/office/powerpoint/2010/main" val="4282320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6C792-139D-4412-99A5-B5846854A6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5D5121-C2F7-491F-863E-3C4655D1E1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F3A58CB-C50A-426A-B530-BD1DD2ADC2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3384820-F8A1-4C6C-AF48-C0B7BD4D1871}"/>
              </a:ext>
            </a:extLst>
          </p:cNvPr>
          <p:cNvSpPr>
            <a:spLocks noGrp="1"/>
          </p:cNvSpPr>
          <p:nvPr>
            <p:ph type="dt" sz="half" idx="10"/>
          </p:nvPr>
        </p:nvSpPr>
        <p:spPr/>
        <p:txBody>
          <a:bodyPr/>
          <a:lstStyle/>
          <a:p>
            <a:fld id="{84F662BF-7537-4F7A-A22A-8448DD24917E}" type="datetimeFigureOut">
              <a:rPr lang="en-US" smtClean="0"/>
              <a:t>3/1/2023</a:t>
            </a:fld>
            <a:endParaRPr lang="en-US"/>
          </a:p>
        </p:txBody>
      </p:sp>
      <p:sp>
        <p:nvSpPr>
          <p:cNvPr id="6" name="Footer Placeholder 5">
            <a:extLst>
              <a:ext uri="{FF2B5EF4-FFF2-40B4-BE49-F238E27FC236}">
                <a16:creationId xmlns:a16="http://schemas.microsoft.com/office/drawing/2014/main" id="{65C21D5C-FB30-40EC-832B-43971DE23B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8B76B8-31EF-4AFC-8129-69CDFF24DFC0}"/>
              </a:ext>
            </a:extLst>
          </p:cNvPr>
          <p:cNvSpPr>
            <a:spLocks noGrp="1"/>
          </p:cNvSpPr>
          <p:nvPr>
            <p:ph type="sldNum" sz="quarter" idx="12"/>
          </p:nvPr>
        </p:nvSpPr>
        <p:spPr/>
        <p:txBody>
          <a:bodyPr/>
          <a:lstStyle/>
          <a:p>
            <a:fld id="{4AAB2E52-FD87-4A91-BD7B-2702D021A450}" type="slidenum">
              <a:rPr lang="en-US" smtClean="0"/>
              <a:t>‹#›</a:t>
            </a:fld>
            <a:endParaRPr lang="en-US"/>
          </a:p>
        </p:txBody>
      </p:sp>
    </p:spTree>
    <p:extLst>
      <p:ext uri="{BB962C8B-B14F-4D97-AF65-F5344CB8AC3E}">
        <p14:creationId xmlns:p14="http://schemas.microsoft.com/office/powerpoint/2010/main" val="1936181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8593E-B940-4446-9A1C-0DEF6339B7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7E1C96F-2E7C-451D-8FB4-101D6DA034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7531768-C7AE-4C3C-836C-1E3B58A7BF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EC3AA54-AC1A-430B-B2A9-3FAEC7E94F80}"/>
              </a:ext>
            </a:extLst>
          </p:cNvPr>
          <p:cNvSpPr>
            <a:spLocks noGrp="1"/>
          </p:cNvSpPr>
          <p:nvPr>
            <p:ph type="dt" sz="half" idx="10"/>
          </p:nvPr>
        </p:nvSpPr>
        <p:spPr/>
        <p:txBody>
          <a:bodyPr/>
          <a:lstStyle/>
          <a:p>
            <a:fld id="{84F662BF-7537-4F7A-A22A-8448DD24917E}" type="datetimeFigureOut">
              <a:rPr lang="en-US" smtClean="0"/>
              <a:t>3/1/2023</a:t>
            </a:fld>
            <a:endParaRPr lang="en-US"/>
          </a:p>
        </p:txBody>
      </p:sp>
      <p:sp>
        <p:nvSpPr>
          <p:cNvPr id="6" name="Footer Placeholder 5">
            <a:extLst>
              <a:ext uri="{FF2B5EF4-FFF2-40B4-BE49-F238E27FC236}">
                <a16:creationId xmlns:a16="http://schemas.microsoft.com/office/drawing/2014/main" id="{F54A6852-3DD1-4159-B13E-F94CBF21BC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C8F8DE-F4BA-4145-9EB7-E5A084EE5226}"/>
              </a:ext>
            </a:extLst>
          </p:cNvPr>
          <p:cNvSpPr>
            <a:spLocks noGrp="1"/>
          </p:cNvSpPr>
          <p:nvPr>
            <p:ph type="sldNum" sz="quarter" idx="12"/>
          </p:nvPr>
        </p:nvSpPr>
        <p:spPr/>
        <p:txBody>
          <a:bodyPr/>
          <a:lstStyle/>
          <a:p>
            <a:fld id="{4AAB2E52-FD87-4A91-BD7B-2702D021A450}" type="slidenum">
              <a:rPr lang="en-US" smtClean="0"/>
              <a:t>‹#›</a:t>
            </a:fld>
            <a:endParaRPr lang="en-US"/>
          </a:p>
        </p:txBody>
      </p:sp>
    </p:spTree>
    <p:extLst>
      <p:ext uri="{BB962C8B-B14F-4D97-AF65-F5344CB8AC3E}">
        <p14:creationId xmlns:p14="http://schemas.microsoft.com/office/powerpoint/2010/main" val="268325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454BF3-59F2-420A-817E-3767851274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8464B9F-B820-406C-B08E-E266AD8DA7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C8A0C7-83E1-4443-A15D-29B96F9984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F662BF-7537-4F7A-A22A-8448DD24917E}" type="datetimeFigureOut">
              <a:rPr lang="en-US" smtClean="0"/>
              <a:t>3/1/2023</a:t>
            </a:fld>
            <a:endParaRPr lang="en-US"/>
          </a:p>
        </p:txBody>
      </p:sp>
      <p:sp>
        <p:nvSpPr>
          <p:cNvPr id="5" name="Footer Placeholder 4">
            <a:extLst>
              <a:ext uri="{FF2B5EF4-FFF2-40B4-BE49-F238E27FC236}">
                <a16:creationId xmlns:a16="http://schemas.microsoft.com/office/drawing/2014/main" id="{F4D30967-E0C1-42CB-8C81-C52E304FD4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DC49E6B-F5B6-415E-93E7-7F3EFF0C33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AB2E52-FD87-4A91-BD7B-2702D021A450}" type="slidenum">
              <a:rPr lang="en-US" smtClean="0"/>
              <a:t>‹#›</a:t>
            </a:fld>
            <a:endParaRPr lang="en-US"/>
          </a:p>
        </p:txBody>
      </p:sp>
    </p:spTree>
    <p:extLst>
      <p:ext uri="{BB962C8B-B14F-4D97-AF65-F5344CB8AC3E}">
        <p14:creationId xmlns:p14="http://schemas.microsoft.com/office/powerpoint/2010/main" val="2573403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sics.atmos.umd.edu/pub/Development/Gsicsannualmeeting2023/3f_BYan_OMPSSDR_Update_GSICS2023.pptx" TargetMode="External"/><Relationship Id="rId2" Type="http://schemas.openxmlformats.org/officeDocument/2006/relationships/hyperlink" Target="http://gsics.atmos.umd.edu/pub/Development/Gsicsannualmeeting2023/3a_20230223Flight%20Model%20pre-launch%20calibration%20and%20L1%20product%20processing%20of%20CMA%20OMS%20-liyuan.pptx" TargetMode="External"/><Relationship Id="rId1" Type="http://schemas.openxmlformats.org/officeDocument/2006/relationships/slideLayout" Target="../slideLayouts/slideLayout2.xml"/><Relationship Id="rId6" Type="http://schemas.openxmlformats.org/officeDocument/2006/relationships/hyperlink" Target="http://gsics.atmos.umd.edu/pub/Development/Gsicsannualmeeting2023/3l_kurosu_oco3_gems.pptx" TargetMode="External"/><Relationship Id="rId5" Type="http://schemas.openxmlformats.org/officeDocument/2006/relationships/hyperlink" Target="http://gsics.atmos.umd.edu/pub/Development/Gsicsannualmeeting2023/3j_OMI_TROPOMI_marchenko_et_al.pptx" TargetMode="External"/><Relationship Id="rId4" Type="http://schemas.openxmlformats.org/officeDocument/2006/relationships/hyperlink" Target="http://gsics.atmos.umd.edu/pub/Development/Gsicsannualmeeting2023/3i_GSICS_2023_TEMPO_L0-1b_Calibration.ppt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C59ED-14EF-49FF-89D0-EAD0A06FCBB5}"/>
              </a:ext>
            </a:extLst>
          </p:cNvPr>
          <p:cNvSpPr>
            <a:spLocks noGrp="1"/>
          </p:cNvSpPr>
          <p:nvPr>
            <p:ph type="ctrTitle"/>
          </p:nvPr>
        </p:nvSpPr>
        <p:spPr/>
        <p:txBody>
          <a:bodyPr>
            <a:normAutofit fontScale="90000"/>
          </a:bodyPr>
          <a:lstStyle/>
          <a:p>
            <a:r>
              <a:rPr lang="en-US" dirty="0"/>
              <a:t>Report Out for</a:t>
            </a:r>
            <a:br>
              <a:rPr lang="en-US" dirty="0"/>
            </a:br>
            <a:r>
              <a:rPr lang="en-US" dirty="0"/>
              <a:t>UV/Vis/NIR Spectrometer</a:t>
            </a:r>
            <a:br>
              <a:rPr lang="en-US" dirty="0"/>
            </a:br>
            <a:r>
              <a:rPr lang="en-US" dirty="0"/>
              <a:t>Subgroup (UVN-S Subgroup)</a:t>
            </a:r>
          </a:p>
        </p:txBody>
      </p:sp>
      <p:sp>
        <p:nvSpPr>
          <p:cNvPr id="3" name="Subtitle 2">
            <a:extLst>
              <a:ext uri="{FF2B5EF4-FFF2-40B4-BE49-F238E27FC236}">
                <a16:creationId xmlns:a16="http://schemas.microsoft.com/office/drawing/2014/main" id="{CA132526-525E-4DEE-B973-F8AC0C0C432B}"/>
              </a:ext>
            </a:extLst>
          </p:cNvPr>
          <p:cNvSpPr>
            <a:spLocks noGrp="1"/>
          </p:cNvSpPr>
          <p:nvPr>
            <p:ph type="subTitle" idx="1"/>
          </p:nvPr>
        </p:nvSpPr>
        <p:spPr/>
        <p:txBody>
          <a:bodyPr/>
          <a:lstStyle/>
          <a:p>
            <a:r>
              <a:rPr lang="en-US" dirty="0"/>
              <a:t>L. Flynn (NOAA), Alessandra </a:t>
            </a:r>
            <a:r>
              <a:rPr lang="en-US" dirty="0" err="1"/>
              <a:t>Cacciari</a:t>
            </a:r>
            <a:r>
              <a:rPr lang="en-US" dirty="0"/>
              <a:t> (</a:t>
            </a:r>
            <a:r>
              <a:rPr lang="en-US"/>
              <a:t>EUMETSAT) </a:t>
            </a:r>
            <a:endParaRPr lang="en-US" dirty="0"/>
          </a:p>
        </p:txBody>
      </p:sp>
    </p:spTree>
    <p:extLst>
      <p:ext uri="{BB962C8B-B14F-4D97-AF65-F5344CB8AC3E}">
        <p14:creationId xmlns:p14="http://schemas.microsoft.com/office/powerpoint/2010/main" val="480513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a:xfrm>
            <a:off x="1347619" y="2820816"/>
            <a:ext cx="9496761" cy="2144884"/>
          </a:xfrm>
        </p:spPr>
        <p:txBody>
          <a:bodyPr>
            <a:normAutofit/>
          </a:bodyPr>
          <a:lstStyle/>
          <a:p>
            <a:pPr marL="0" indent="0">
              <a:buNone/>
            </a:pPr>
            <a:r>
              <a:rPr lang="en-US" sz="3200" dirty="0"/>
              <a:t>"The contents of this presentation are those of the authors and do not necessarily reflect any position of the US Government or the National Oceanic and Atmospheric Administration."</a:t>
            </a:r>
          </a:p>
        </p:txBody>
      </p:sp>
    </p:spTree>
    <p:extLst>
      <p:ext uri="{BB962C8B-B14F-4D97-AF65-F5344CB8AC3E}">
        <p14:creationId xmlns:p14="http://schemas.microsoft.com/office/powerpoint/2010/main" val="4142543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0F3A4E0-B4BD-48CD-AE57-CE2E85A62E8B}"/>
              </a:ext>
            </a:extLst>
          </p:cNvPr>
          <p:cNvGraphicFramePr>
            <a:graphicFrameLocks noGrp="1"/>
          </p:cNvGraphicFramePr>
          <p:nvPr>
            <p:ph idx="1"/>
            <p:extLst>
              <p:ext uri="{D42A27DB-BD31-4B8C-83A1-F6EECF244321}">
                <p14:modId xmlns:p14="http://schemas.microsoft.com/office/powerpoint/2010/main" val="1397610847"/>
              </p:ext>
            </p:extLst>
          </p:nvPr>
        </p:nvGraphicFramePr>
        <p:xfrm>
          <a:off x="415636" y="235527"/>
          <a:ext cx="11554691" cy="6779958"/>
        </p:xfrm>
        <a:graphic>
          <a:graphicData uri="http://schemas.openxmlformats.org/drawingml/2006/table">
            <a:tbl>
              <a:tblPr/>
              <a:tblGrid>
                <a:gridCol w="2205233">
                  <a:extLst>
                    <a:ext uri="{9D8B030D-6E8A-4147-A177-3AD203B41FA5}">
                      <a16:colId xmlns:a16="http://schemas.microsoft.com/office/drawing/2014/main" val="1160715093"/>
                    </a:ext>
                  </a:extLst>
                </a:gridCol>
                <a:gridCol w="5103018">
                  <a:extLst>
                    <a:ext uri="{9D8B030D-6E8A-4147-A177-3AD203B41FA5}">
                      <a16:colId xmlns:a16="http://schemas.microsoft.com/office/drawing/2014/main" val="173902570"/>
                    </a:ext>
                  </a:extLst>
                </a:gridCol>
                <a:gridCol w="3371638">
                  <a:extLst>
                    <a:ext uri="{9D8B030D-6E8A-4147-A177-3AD203B41FA5}">
                      <a16:colId xmlns:a16="http://schemas.microsoft.com/office/drawing/2014/main" val="2079985648"/>
                    </a:ext>
                  </a:extLst>
                </a:gridCol>
                <a:gridCol w="874802">
                  <a:extLst>
                    <a:ext uri="{9D8B030D-6E8A-4147-A177-3AD203B41FA5}">
                      <a16:colId xmlns:a16="http://schemas.microsoft.com/office/drawing/2014/main" val="1643223791"/>
                    </a:ext>
                  </a:extLst>
                </a:gridCol>
              </a:tblGrid>
              <a:tr h="409791">
                <a:tc gridSpan="3">
                  <a:txBody>
                    <a:bodyPr/>
                    <a:lstStyle/>
                    <a:p>
                      <a:pPr algn="l" fontAlgn="ctr"/>
                      <a:r>
                        <a:rPr lang="en-US" sz="2800" b="1" i="0" u="none" strike="noStrike">
                          <a:solidFill>
                            <a:srgbClr val="FFFFFF"/>
                          </a:solidFill>
                          <a:effectLst/>
                          <a:latin typeface="Arial" panose="020B0604020202020204" pitchFamily="34" charset="0"/>
                        </a:rPr>
                        <a:t>28 Feb 2023/ UVN Spectrometer Break Out Session Auditorium </a:t>
                      </a:r>
                    </a:p>
                  </a:txBody>
                  <a:tcPr marL="8780" marR="8780" marT="8780" marB="42144"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hMerge="1">
                  <a:txBody>
                    <a:bodyPr/>
                    <a:lstStyle/>
                    <a:p>
                      <a:endParaRPr lang="en-US"/>
                    </a:p>
                  </a:txBody>
                  <a:tcPr/>
                </a:tc>
                <a:tc hMerge="1">
                  <a:txBody>
                    <a:bodyPr/>
                    <a:lstStyle/>
                    <a:p>
                      <a:endParaRPr lang="en-US"/>
                    </a:p>
                  </a:txBody>
                  <a:tcPr/>
                </a:tc>
                <a:tc>
                  <a:txBody>
                    <a:bodyPr/>
                    <a:lstStyle/>
                    <a:p>
                      <a:pPr algn="l" fontAlgn="ctr"/>
                      <a:endParaRPr lang="en-US" sz="2800" b="1" i="0" u="none" strike="noStrike">
                        <a:solidFill>
                          <a:srgbClr val="FFFFFF"/>
                        </a:solidFill>
                        <a:effectLst/>
                        <a:latin typeface="Arial" panose="020B0604020202020204" pitchFamily="34" charset="0"/>
                      </a:endParaRPr>
                    </a:p>
                  </a:txBody>
                  <a:tcPr marL="8780" marR="8780" marT="8780" marB="42144"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22827839"/>
                  </a:ext>
                </a:extLst>
              </a:tr>
              <a:tr h="365106">
                <a:tc gridSpan="4">
                  <a:txBody>
                    <a:bodyPr/>
                    <a:lstStyle/>
                    <a:p>
                      <a:pPr algn="l" fontAlgn="ctr"/>
                      <a:r>
                        <a:rPr lang="en-US" sz="2400" b="1" i="0" u="none" strike="noStrike">
                          <a:solidFill>
                            <a:srgbClr val="000000"/>
                          </a:solidFill>
                          <a:effectLst/>
                          <a:latin typeface="Arial" panose="020B0604020202020204" pitchFamily="34" charset="0"/>
                        </a:rPr>
                        <a:t>Chair: Larry Flynn: Minutes:</a:t>
                      </a:r>
                    </a:p>
                  </a:txBody>
                  <a:tcPr marL="8780" marR="8780" marT="8780" marB="42144"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00915178"/>
                  </a:ext>
                </a:extLst>
              </a:tr>
              <a:tr h="489123">
                <a:tc>
                  <a:txBody>
                    <a:bodyPr/>
                    <a:lstStyle/>
                    <a:p>
                      <a:pPr algn="l" fontAlgn="ctr"/>
                      <a:r>
                        <a:rPr lang="en-US" sz="2000" b="1" i="0" u="none" strike="noStrike">
                          <a:solidFill>
                            <a:srgbClr val="000000"/>
                          </a:solidFill>
                          <a:effectLst/>
                          <a:latin typeface="Calibri" panose="020F0502020204030204" pitchFamily="34" charset="0"/>
                        </a:rPr>
                        <a:t>Time (EST)</a:t>
                      </a: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ctr"/>
                      <a:r>
                        <a:rPr lang="en-US" sz="2000" b="1" i="0" u="none" strike="noStrike">
                          <a:solidFill>
                            <a:srgbClr val="000000"/>
                          </a:solidFill>
                          <a:effectLst/>
                          <a:latin typeface="Calibri" panose="020F0502020204030204" pitchFamily="34" charset="0"/>
                        </a:rPr>
                        <a:t>Title</a:t>
                      </a: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ctr"/>
                      <a:r>
                        <a:rPr lang="en-US" sz="2000" b="1" i="0" u="none" strike="noStrike">
                          <a:solidFill>
                            <a:srgbClr val="000000"/>
                          </a:solidFill>
                          <a:effectLst/>
                          <a:latin typeface="Calibri" panose="020F0502020204030204" pitchFamily="34" charset="0"/>
                        </a:rPr>
                        <a:t>Presenter</a:t>
                      </a: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ctr"/>
                      <a:endParaRPr lang="en-US" sz="2000" b="1" i="0" u="none" strike="noStrike">
                        <a:solidFill>
                          <a:srgbClr val="000000"/>
                        </a:solidFill>
                        <a:effectLst/>
                        <a:latin typeface="Calibri" panose="020F0502020204030204" pitchFamily="34" charset="0"/>
                      </a:endParaRP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5570425"/>
                  </a:ext>
                </a:extLst>
              </a:tr>
              <a:tr h="527737">
                <a:tc>
                  <a:txBody>
                    <a:bodyPr/>
                    <a:lstStyle/>
                    <a:p>
                      <a:pPr algn="l" fontAlgn="ctr"/>
                      <a:r>
                        <a:rPr lang="en-US" sz="1600" b="1" i="0" u="none" strike="noStrike">
                          <a:solidFill>
                            <a:srgbClr val="000000"/>
                          </a:solidFill>
                          <a:effectLst/>
                          <a:latin typeface="Calibri" panose="020F0502020204030204" pitchFamily="34" charset="0"/>
                        </a:rPr>
                        <a:t>13:30</a:t>
                      </a: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t"/>
                      <a:r>
                        <a:rPr lang="en-US" sz="1600" b="0" i="0" u="sng" strike="noStrike">
                          <a:solidFill>
                            <a:srgbClr val="0563C1"/>
                          </a:solidFill>
                          <a:effectLst/>
                          <a:latin typeface="Calibri" panose="020F0502020204030204" pitchFamily="34" charset="0"/>
                          <a:hlinkClick r:id="rId2"/>
                        </a:rPr>
                        <a:t>3a. CMA OMS pre-launch calibration &amp; instrument performance</a:t>
                      </a:r>
                      <a:endParaRPr lang="en-US" sz="1600" b="0" i="0" u="sng" strike="noStrike">
                        <a:solidFill>
                          <a:srgbClr val="0563C1"/>
                        </a:solidFill>
                        <a:effectLst/>
                        <a:latin typeface="Calibri" panose="020F0502020204030204" pitchFamily="34" charset="0"/>
                      </a:endParaRPr>
                    </a:p>
                  </a:txBody>
                  <a:tcPr marL="8780" marR="8780" marT="8780" marB="42144">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1600" b="1" i="0" u="none" strike="noStrike">
                          <a:solidFill>
                            <a:srgbClr val="000000"/>
                          </a:solidFill>
                          <a:effectLst/>
                          <a:latin typeface="Calibri" panose="020F0502020204030204" pitchFamily="34" charset="0"/>
                        </a:rPr>
                        <a:t>Yuan Li CMA (Remote)</a:t>
                      </a: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endParaRPr lang="en-US" sz="1600" b="1" i="0" u="none" strike="noStrike">
                        <a:solidFill>
                          <a:srgbClr val="000000"/>
                        </a:solidFill>
                        <a:effectLst/>
                        <a:latin typeface="Calibri" panose="020F0502020204030204" pitchFamily="34" charset="0"/>
                      </a:endParaRP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55867701"/>
                  </a:ext>
                </a:extLst>
              </a:tr>
              <a:tr h="768715">
                <a:tc>
                  <a:txBody>
                    <a:bodyPr/>
                    <a:lstStyle/>
                    <a:p>
                      <a:pPr algn="l" fontAlgn="ctr"/>
                      <a:r>
                        <a:rPr lang="en-US" sz="1600" b="1" i="0" u="none" strike="noStrike">
                          <a:solidFill>
                            <a:srgbClr val="000000"/>
                          </a:solidFill>
                          <a:effectLst/>
                          <a:latin typeface="Calibri" panose="020F0502020204030204" pitchFamily="34" charset="0"/>
                        </a:rPr>
                        <a:t>13:45</a:t>
                      </a: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1600" b="1" i="0" u="none" strike="noStrike">
                          <a:solidFill>
                            <a:srgbClr val="000000"/>
                          </a:solidFill>
                          <a:effectLst/>
                          <a:latin typeface="Calibri" panose="020F0502020204030204" pitchFamily="34" charset="0"/>
                        </a:rPr>
                        <a:t>3b. TropoMI Calibration</a:t>
                      </a: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1600" b="1" i="0" u="none" strike="noStrike" dirty="0">
                          <a:solidFill>
                            <a:srgbClr val="000000"/>
                          </a:solidFill>
                          <a:effectLst/>
                          <a:latin typeface="Calibri" panose="020F0502020204030204" pitchFamily="34" charset="0"/>
                        </a:rPr>
                        <a:t>Melanie </a:t>
                      </a:r>
                      <a:r>
                        <a:rPr lang="en-US" sz="1600" b="1" i="0" u="none" strike="noStrike" dirty="0" err="1">
                          <a:solidFill>
                            <a:srgbClr val="000000"/>
                          </a:solidFill>
                          <a:effectLst/>
                          <a:latin typeface="Calibri" panose="020F0502020204030204" pitchFamily="34" charset="0"/>
                        </a:rPr>
                        <a:t>Coldewey</a:t>
                      </a:r>
                      <a:r>
                        <a:rPr lang="en-US" sz="1600" b="1" i="0" u="none" strike="noStrike" dirty="0">
                          <a:solidFill>
                            <a:srgbClr val="000000"/>
                          </a:solidFill>
                          <a:effectLst/>
                          <a:latin typeface="Calibri" panose="020F0502020204030204" pitchFamily="34" charset="0"/>
                        </a:rPr>
                        <a:t>-Egbers DLR (Remote)</a:t>
                      </a: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endParaRPr lang="en-US" sz="1600" b="1" i="0" u="none" strike="noStrike">
                        <a:solidFill>
                          <a:srgbClr val="000000"/>
                        </a:solidFill>
                        <a:effectLst/>
                        <a:latin typeface="Calibri" panose="020F0502020204030204" pitchFamily="34" charset="0"/>
                      </a:endParaRP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00347851"/>
                  </a:ext>
                </a:extLst>
              </a:tr>
              <a:tr h="301198">
                <a:tc>
                  <a:txBody>
                    <a:bodyPr/>
                    <a:lstStyle/>
                    <a:p>
                      <a:pPr algn="l" fontAlgn="ctr"/>
                      <a:r>
                        <a:rPr lang="en-US" sz="1600" b="1" i="0" u="none" strike="noStrike">
                          <a:solidFill>
                            <a:srgbClr val="000000"/>
                          </a:solidFill>
                          <a:effectLst/>
                          <a:latin typeface="Calibri" panose="020F0502020204030204" pitchFamily="34" charset="0"/>
                        </a:rPr>
                        <a:t>14:00</a:t>
                      </a: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1600" b="1" i="0" u="none" strike="noStrike">
                          <a:solidFill>
                            <a:srgbClr val="000000"/>
                          </a:solidFill>
                          <a:effectLst/>
                          <a:latin typeface="Calibri" panose="020F0502020204030204" pitchFamily="34" charset="0"/>
                        </a:rPr>
                        <a:t>3c. Changes in observed straylight in TROPOMI</a:t>
                      </a: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1600" b="1" i="0" u="none" strike="noStrike" dirty="0">
                          <a:solidFill>
                            <a:srgbClr val="000000"/>
                          </a:solidFill>
                          <a:effectLst/>
                          <a:latin typeface="Calibri" panose="020F0502020204030204" pitchFamily="34" charset="0"/>
                        </a:rPr>
                        <a:t>Antje </a:t>
                      </a:r>
                      <a:r>
                        <a:rPr lang="en-US" sz="1600" b="1" i="0" u="none" strike="noStrike" dirty="0" err="1">
                          <a:solidFill>
                            <a:srgbClr val="000000"/>
                          </a:solidFill>
                          <a:effectLst/>
                          <a:latin typeface="Calibri" panose="020F0502020204030204" pitchFamily="34" charset="0"/>
                        </a:rPr>
                        <a:t>Ludewig</a:t>
                      </a:r>
                      <a:r>
                        <a:rPr lang="en-US" sz="1600" b="1" i="0" u="none" strike="noStrike" dirty="0">
                          <a:solidFill>
                            <a:srgbClr val="000000"/>
                          </a:solidFill>
                          <a:effectLst/>
                          <a:latin typeface="Calibri" panose="020F0502020204030204" pitchFamily="34" charset="0"/>
                        </a:rPr>
                        <a:t> KNMI (Remote)</a:t>
                      </a: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endParaRPr lang="en-US" sz="1600" b="1" i="0" u="none" strike="noStrike">
                        <a:solidFill>
                          <a:srgbClr val="000000"/>
                        </a:solidFill>
                        <a:effectLst/>
                        <a:latin typeface="Calibri" panose="020F0502020204030204" pitchFamily="34" charset="0"/>
                      </a:endParaRP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14060540"/>
                  </a:ext>
                </a:extLst>
              </a:tr>
              <a:tr h="301198">
                <a:tc>
                  <a:txBody>
                    <a:bodyPr/>
                    <a:lstStyle/>
                    <a:p>
                      <a:pPr algn="l" fontAlgn="ctr"/>
                      <a:r>
                        <a:rPr lang="en-US" sz="1600" b="1" i="0" u="none" strike="noStrike">
                          <a:solidFill>
                            <a:srgbClr val="000000"/>
                          </a:solidFill>
                          <a:effectLst/>
                          <a:latin typeface="Calibri" panose="020F0502020204030204" pitchFamily="34" charset="0"/>
                        </a:rPr>
                        <a:t>14:15</a:t>
                      </a: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1600" b="1" i="0" u="none" strike="noStrike">
                          <a:solidFill>
                            <a:srgbClr val="000000"/>
                          </a:solidFill>
                          <a:effectLst/>
                          <a:latin typeface="Calibri" panose="020F0502020204030204" pitchFamily="34" charset="0"/>
                        </a:rPr>
                        <a:t>3d. GOME-2 End of Life tests</a:t>
                      </a: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1600" b="1" i="0" u="none" strike="noStrike" dirty="0">
                          <a:solidFill>
                            <a:srgbClr val="000000"/>
                          </a:solidFill>
                          <a:effectLst/>
                          <a:latin typeface="Calibri" panose="020F0502020204030204" pitchFamily="34" charset="0"/>
                        </a:rPr>
                        <a:t>Alessandra </a:t>
                      </a:r>
                      <a:r>
                        <a:rPr lang="en-US" sz="1600" b="1" i="0" u="none" strike="noStrike" dirty="0" err="1">
                          <a:solidFill>
                            <a:srgbClr val="000000"/>
                          </a:solidFill>
                          <a:effectLst/>
                          <a:latin typeface="Calibri" panose="020F0502020204030204" pitchFamily="34" charset="0"/>
                        </a:rPr>
                        <a:t>Cacciari</a:t>
                      </a:r>
                      <a:r>
                        <a:rPr lang="en-US" sz="1600" b="1" i="0" u="none" strike="noStrike" dirty="0">
                          <a:solidFill>
                            <a:srgbClr val="000000"/>
                          </a:solidFill>
                          <a:effectLst/>
                          <a:latin typeface="Calibri" panose="020F0502020204030204" pitchFamily="34" charset="0"/>
                        </a:rPr>
                        <a:t> </a:t>
                      </a:r>
                      <a:r>
                        <a:rPr lang="en-US" sz="1600" b="1" i="0" u="none" strike="noStrike" dirty="0" err="1">
                          <a:solidFill>
                            <a:srgbClr val="000000"/>
                          </a:solidFill>
                          <a:effectLst/>
                          <a:latin typeface="Calibri" panose="020F0502020204030204" pitchFamily="34" charset="0"/>
                        </a:rPr>
                        <a:t>EuMetSat</a:t>
                      </a:r>
                      <a:r>
                        <a:rPr lang="en-US" sz="1600" b="1" i="0" u="none" strike="noStrike" dirty="0">
                          <a:solidFill>
                            <a:srgbClr val="000000"/>
                          </a:solidFill>
                          <a:effectLst/>
                          <a:latin typeface="Calibri" panose="020F0502020204030204" pitchFamily="34" charset="0"/>
                        </a:rPr>
                        <a:t> (Remote)</a:t>
                      </a: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endParaRPr lang="en-US" sz="1600" b="1" i="0" u="none" strike="noStrike">
                        <a:solidFill>
                          <a:srgbClr val="000000"/>
                        </a:solidFill>
                        <a:effectLst/>
                        <a:latin typeface="Calibri" panose="020F0502020204030204" pitchFamily="34" charset="0"/>
                      </a:endParaRP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62389017"/>
                  </a:ext>
                </a:extLst>
              </a:tr>
              <a:tr h="527737">
                <a:tc>
                  <a:txBody>
                    <a:bodyPr/>
                    <a:lstStyle/>
                    <a:p>
                      <a:pPr algn="l" fontAlgn="ctr"/>
                      <a:r>
                        <a:rPr lang="en-US" sz="1600" b="1" i="0" u="none" strike="noStrike">
                          <a:solidFill>
                            <a:srgbClr val="000000"/>
                          </a:solidFill>
                          <a:effectLst/>
                          <a:latin typeface="Calibri" panose="020F0502020204030204" pitchFamily="34" charset="0"/>
                        </a:rPr>
                        <a:t>14:30</a:t>
                      </a: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t"/>
                      <a:r>
                        <a:rPr lang="en-US" sz="1600" b="1" i="0" u="none" strike="noStrike" dirty="0">
                          <a:solidFill>
                            <a:srgbClr val="000000"/>
                          </a:solidFill>
                          <a:effectLst/>
                          <a:latin typeface="Calibri" panose="020F0502020204030204" pitchFamily="34" charset="0"/>
                        </a:rPr>
                        <a:t>3e. ESA FDR4ATMOS project</a:t>
                      </a:r>
                    </a:p>
                  </a:txBody>
                  <a:tcPr marL="8780" marR="8780" marT="8780" marB="42144">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1600" b="1" i="0" u="none" strike="noStrike" dirty="0">
                          <a:solidFill>
                            <a:srgbClr val="000000"/>
                          </a:solidFill>
                          <a:effectLst/>
                          <a:latin typeface="Calibri" panose="020F0502020204030204" pitchFamily="34" charset="0"/>
                        </a:rPr>
                        <a:t>Melanie </a:t>
                      </a:r>
                      <a:r>
                        <a:rPr lang="en-US" sz="1600" b="1" i="0" u="none" strike="noStrike" dirty="0" err="1">
                          <a:solidFill>
                            <a:srgbClr val="000000"/>
                          </a:solidFill>
                          <a:effectLst/>
                          <a:latin typeface="Calibri" panose="020F0502020204030204" pitchFamily="34" charset="0"/>
                        </a:rPr>
                        <a:t>Coldewey</a:t>
                      </a:r>
                      <a:r>
                        <a:rPr lang="en-US" sz="1600" b="1" i="0" u="none" strike="noStrike" dirty="0">
                          <a:solidFill>
                            <a:srgbClr val="000000"/>
                          </a:solidFill>
                          <a:effectLst/>
                          <a:latin typeface="Calibri" panose="020F0502020204030204" pitchFamily="34" charset="0"/>
                        </a:rPr>
                        <a:t>-Egbers DLR (Remote)</a:t>
                      </a: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endParaRPr lang="en-US" sz="1600" b="1" i="0" u="none" strike="noStrike">
                        <a:solidFill>
                          <a:srgbClr val="000000"/>
                        </a:solidFill>
                        <a:effectLst/>
                        <a:latin typeface="Calibri" panose="020F0502020204030204" pitchFamily="34" charset="0"/>
                      </a:endParaRP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7189925"/>
                  </a:ext>
                </a:extLst>
              </a:tr>
              <a:tr h="301198">
                <a:tc>
                  <a:txBody>
                    <a:bodyPr/>
                    <a:lstStyle/>
                    <a:p>
                      <a:pPr algn="l" fontAlgn="ctr"/>
                      <a:r>
                        <a:rPr lang="en-US" sz="1600" b="1" i="0" u="none" strike="noStrike">
                          <a:solidFill>
                            <a:srgbClr val="222222"/>
                          </a:solidFill>
                          <a:effectLst/>
                          <a:latin typeface="Calibri" panose="020F0502020204030204" pitchFamily="34" charset="0"/>
                        </a:rPr>
                        <a:t>14:45</a:t>
                      </a: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t"/>
                      <a:r>
                        <a:rPr lang="en-US" sz="1600" b="0" i="0" u="sng" strike="noStrike">
                          <a:solidFill>
                            <a:srgbClr val="0563C1"/>
                          </a:solidFill>
                          <a:effectLst/>
                          <a:latin typeface="Calibri" panose="020F0502020204030204" pitchFamily="34" charset="0"/>
                          <a:hlinkClick r:id="rId3"/>
                        </a:rPr>
                        <a:t>3f. OMPS Calibration</a:t>
                      </a:r>
                      <a:endParaRPr lang="en-US" sz="1600" b="0" i="0" u="sng" strike="noStrike">
                        <a:solidFill>
                          <a:srgbClr val="0563C1"/>
                        </a:solidFill>
                        <a:effectLst/>
                        <a:latin typeface="Calibri" panose="020F0502020204030204" pitchFamily="34" charset="0"/>
                      </a:endParaRPr>
                    </a:p>
                  </a:txBody>
                  <a:tcPr marL="8780" marR="8780" marT="8780" marB="42144">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t"/>
                      <a:r>
                        <a:rPr lang="en-US" sz="1600" b="1" i="0" u="none" strike="noStrike" dirty="0" err="1">
                          <a:solidFill>
                            <a:srgbClr val="000000"/>
                          </a:solidFill>
                          <a:effectLst/>
                          <a:latin typeface="Calibri" panose="020F0502020204030204" pitchFamily="34" charset="0"/>
                        </a:rPr>
                        <a:t>Banghua</a:t>
                      </a:r>
                      <a:r>
                        <a:rPr lang="en-US" sz="1600" b="1" i="0" u="none" strike="noStrike" dirty="0">
                          <a:solidFill>
                            <a:srgbClr val="000000"/>
                          </a:solidFill>
                          <a:effectLst/>
                          <a:latin typeface="Calibri" panose="020F0502020204030204" pitchFamily="34" charset="0"/>
                        </a:rPr>
                        <a:t> Yan NOAA</a:t>
                      </a:r>
                    </a:p>
                  </a:txBody>
                  <a:tcPr marL="8780" marR="8780" marT="8780" marB="42144">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endParaRPr lang="en-US" sz="1600" b="1" i="0" u="none" strike="noStrike">
                        <a:solidFill>
                          <a:srgbClr val="000000"/>
                        </a:solidFill>
                        <a:effectLst/>
                        <a:latin typeface="Calibri" panose="020F0502020204030204" pitchFamily="34" charset="0"/>
                      </a:endParaRP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48651279"/>
                  </a:ext>
                </a:extLst>
              </a:tr>
              <a:tr h="301198">
                <a:tc>
                  <a:txBody>
                    <a:bodyPr/>
                    <a:lstStyle/>
                    <a:p>
                      <a:pPr algn="l" fontAlgn="ctr"/>
                      <a:r>
                        <a:rPr lang="en-US" sz="1600" b="1" i="0" u="none" strike="noStrike">
                          <a:solidFill>
                            <a:srgbClr val="222222"/>
                          </a:solidFill>
                          <a:effectLst/>
                          <a:latin typeface="Calibri" panose="020F0502020204030204" pitchFamily="34" charset="0"/>
                        </a:rPr>
                        <a:t>15:00</a:t>
                      </a: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t"/>
                      <a:r>
                        <a:rPr lang="en-US" sz="1600" b="1" i="0" u="none" strike="noStrike">
                          <a:solidFill>
                            <a:srgbClr val="000000"/>
                          </a:solidFill>
                          <a:effectLst/>
                          <a:latin typeface="Calibri" panose="020F0502020204030204" pitchFamily="34" charset="0"/>
                        </a:rPr>
                        <a:t>3g. GEMS Calibration and Solar</a:t>
                      </a:r>
                    </a:p>
                  </a:txBody>
                  <a:tcPr marL="8780" marR="8780" marT="8780" marB="42144">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1600" b="1" i="0" u="none" strike="noStrike" dirty="0" err="1">
                          <a:solidFill>
                            <a:srgbClr val="000000"/>
                          </a:solidFill>
                          <a:effectLst/>
                          <a:latin typeface="Calibri" panose="020F0502020204030204" pitchFamily="34" charset="0"/>
                        </a:rPr>
                        <a:t>Mijin</a:t>
                      </a:r>
                      <a:r>
                        <a:rPr lang="en-US" sz="1600" b="1" i="0" u="none" strike="noStrike" dirty="0">
                          <a:solidFill>
                            <a:srgbClr val="000000"/>
                          </a:solidFill>
                          <a:effectLst/>
                          <a:latin typeface="Calibri" panose="020F0502020204030204" pitchFamily="34" charset="0"/>
                        </a:rPr>
                        <a:t> </a:t>
                      </a:r>
                      <a:r>
                        <a:rPr lang="en-US" sz="1600" b="1" i="0" u="none" strike="noStrike" dirty="0" err="1">
                          <a:solidFill>
                            <a:srgbClr val="000000"/>
                          </a:solidFill>
                          <a:effectLst/>
                          <a:latin typeface="Calibri" panose="020F0502020204030204" pitchFamily="34" charset="0"/>
                        </a:rPr>
                        <a:t>Eo</a:t>
                      </a:r>
                      <a:r>
                        <a:rPr lang="en-US" sz="1600" b="1" i="0" u="none" strike="noStrike" dirty="0">
                          <a:solidFill>
                            <a:srgbClr val="000000"/>
                          </a:solidFill>
                          <a:effectLst/>
                          <a:latin typeface="Calibri" panose="020F0502020204030204" pitchFamily="34" charset="0"/>
                        </a:rPr>
                        <a:t> EWHA</a:t>
                      </a: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1600" b="1" i="0" u="none" strike="noStrike">
                          <a:solidFill>
                            <a:srgbClr val="000000"/>
                          </a:solidFill>
                          <a:effectLst/>
                          <a:latin typeface="Calibri" panose="020F0502020204030204" pitchFamily="34" charset="0"/>
                        </a:rPr>
                        <a:t> </a:t>
                      </a: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81989173"/>
                  </a:ext>
                </a:extLst>
              </a:tr>
              <a:tr h="301198">
                <a:tc>
                  <a:txBody>
                    <a:bodyPr/>
                    <a:lstStyle/>
                    <a:p>
                      <a:pPr algn="l" fontAlgn="ctr"/>
                      <a:r>
                        <a:rPr lang="en-US" sz="1600" b="1" i="0" u="none" strike="noStrike">
                          <a:solidFill>
                            <a:srgbClr val="222222"/>
                          </a:solidFill>
                          <a:effectLst/>
                          <a:latin typeface="Calibri" panose="020F0502020204030204" pitchFamily="34" charset="0"/>
                        </a:rPr>
                        <a:t>15:15</a:t>
                      </a: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t"/>
                      <a:r>
                        <a:rPr lang="en-US" sz="1600" b="1" i="0" u="none" strike="noStrike">
                          <a:solidFill>
                            <a:srgbClr val="000000"/>
                          </a:solidFill>
                          <a:effectLst/>
                          <a:latin typeface="Calibri" panose="020F0502020204030204" pitchFamily="34" charset="0"/>
                        </a:rPr>
                        <a:t>3h. EPIC Calibration</a:t>
                      </a:r>
                    </a:p>
                  </a:txBody>
                  <a:tcPr marL="8780" marR="8780" marT="8780" marB="42144">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1600" b="1" i="0" u="none" strike="noStrike" dirty="0">
                          <a:solidFill>
                            <a:srgbClr val="000000"/>
                          </a:solidFill>
                          <a:effectLst/>
                          <a:latin typeface="Calibri" panose="020F0502020204030204" pitchFamily="34" charset="0"/>
                        </a:rPr>
                        <a:t>Jay Herman (Remote)</a:t>
                      </a: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endParaRPr lang="en-US" sz="1600" b="1" i="0" u="none" strike="noStrike">
                        <a:solidFill>
                          <a:srgbClr val="000000"/>
                        </a:solidFill>
                        <a:effectLst/>
                        <a:latin typeface="Calibri" panose="020F0502020204030204" pitchFamily="34" charset="0"/>
                      </a:endParaRP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53076235"/>
                  </a:ext>
                </a:extLst>
              </a:tr>
              <a:tr h="301198">
                <a:tc>
                  <a:txBody>
                    <a:bodyPr/>
                    <a:lstStyle/>
                    <a:p>
                      <a:pPr algn="l" fontAlgn="ctr"/>
                      <a:r>
                        <a:rPr lang="en-US" sz="1600" b="1" i="0" u="none" strike="noStrike">
                          <a:solidFill>
                            <a:srgbClr val="222222"/>
                          </a:solidFill>
                          <a:effectLst/>
                          <a:latin typeface="Calibri" panose="020F0502020204030204" pitchFamily="34" charset="0"/>
                        </a:rPr>
                        <a:t>15:30</a:t>
                      </a: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1600" b="1" i="0" u="none" strike="noStrike">
                          <a:solidFill>
                            <a:srgbClr val="000000"/>
                          </a:solidFill>
                          <a:effectLst/>
                          <a:latin typeface="Calibri" panose="020F0502020204030204" pitchFamily="34" charset="0"/>
                        </a:rPr>
                        <a:t>Break</a:t>
                      </a: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endParaRPr lang="en-US" sz="1600" b="1" i="0" u="none" strike="noStrike">
                        <a:solidFill>
                          <a:srgbClr val="000000"/>
                        </a:solidFill>
                        <a:effectLst/>
                        <a:latin typeface="Calibri" panose="020F0502020204030204" pitchFamily="34" charset="0"/>
                      </a:endParaRP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endParaRPr lang="en-US" sz="1600" b="1" i="0" u="none" strike="noStrike">
                        <a:solidFill>
                          <a:srgbClr val="000000"/>
                        </a:solidFill>
                        <a:effectLst/>
                        <a:latin typeface="Calibri" panose="020F0502020204030204" pitchFamily="34" charset="0"/>
                      </a:endParaRP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08261515"/>
                  </a:ext>
                </a:extLst>
              </a:tr>
              <a:tr h="301198">
                <a:tc>
                  <a:txBody>
                    <a:bodyPr/>
                    <a:lstStyle/>
                    <a:p>
                      <a:pPr algn="l" fontAlgn="ctr"/>
                      <a:r>
                        <a:rPr lang="en-US" sz="1600" b="1" i="0" u="none" strike="noStrike">
                          <a:solidFill>
                            <a:srgbClr val="222222"/>
                          </a:solidFill>
                          <a:effectLst/>
                          <a:latin typeface="Calibri" panose="020F0502020204030204" pitchFamily="34" charset="0"/>
                        </a:rPr>
                        <a:t>15:45</a:t>
                      </a: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1600" b="0" i="0" u="sng" strike="noStrike">
                          <a:solidFill>
                            <a:srgbClr val="0563C1"/>
                          </a:solidFill>
                          <a:effectLst/>
                          <a:latin typeface="Calibri" panose="020F0502020204030204" pitchFamily="34" charset="0"/>
                          <a:hlinkClick r:id="rId4"/>
                        </a:rPr>
                        <a:t>3i. TEMPO Calibration</a:t>
                      </a:r>
                      <a:endParaRPr lang="en-US" sz="1600" b="0" i="0" u="sng" strike="noStrike">
                        <a:solidFill>
                          <a:srgbClr val="0563C1"/>
                        </a:solidFill>
                        <a:effectLst/>
                        <a:latin typeface="Calibri" panose="020F0502020204030204" pitchFamily="34" charset="0"/>
                      </a:endParaRP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1600" b="1" i="0" u="none" strike="noStrike" dirty="0" err="1">
                          <a:solidFill>
                            <a:srgbClr val="000000"/>
                          </a:solidFill>
                          <a:effectLst/>
                          <a:latin typeface="Calibri" panose="020F0502020204030204" pitchFamily="34" charset="0"/>
                        </a:rPr>
                        <a:t>Xiong</a:t>
                      </a:r>
                      <a:r>
                        <a:rPr lang="en-US" sz="1600" b="1" i="0" u="none" strike="noStrike" dirty="0">
                          <a:solidFill>
                            <a:srgbClr val="000000"/>
                          </a:solidFill>
                          <a:effectLst/>
                          <a:latin typeface="Calibri" panose="020F0502020204030204" pitchFamily="34" charset="0"/>
                        </a:rPr>
                        <a:t> Liu CFA (Remote)</a:t>
                      </a: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endParaRPr lang="en-US" sz="1600" b="1" i="0" u="none" strike="noStrike">
                        <a:solidFill>
                          <a:srgbClr val="000000"/>
                        </a:solidFill>
                        <a:effectLst/>
                        <a:latin typeface="Calibri" panose="020F0502020204030204" pitchFamily="34" charset="0"/>
                      </a:endParaRP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22397925"/>
                  </a:ext>
                </a:extLst>
              </a:tr>
              <a:tr h="301198">
                <a:tc>
                  <a:txBody>
                    <a:bodyPr/>
                    <a:lstStyle/>
                    <a:p>
                      <a:pPr algn="l" fontAlgn="ctr"/>
                      <a:r>
                        <a:rPr lang="en-US" sz="1600" b="1" i="0" u="none" strike="noStrike">
                          <a:solidFill>
                            <a:srgbClr val="222222"/>
                          </a:solidFill>
                          <a:effectLst/>
                          <a:latin typeface="Calibri" panose="020F0502020204030204" pitchFamily="34" charset="0"/>
                        </a:rPr>
                        <a:t>16:00</a:t>
                      </a: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t"/>
                      <a:r>
                        <a:rPr lang="en-US" sz="1600" b="0" i="0" u="sng" strike="noStrike">
                          <a:solidFill>
                            <a:srgbClr val="0563C1"/>
                          </a:solidFill>
                          <a:effectLst/>
                          <a:latin typeface="Calibri" panose="020F0502020204030204" pitchFamily="34" charset="0"/>
                          <a:hlinkClick r:id="rId5"/>
                        </a:rPr>
                        <a:t>3j. OMI and TropoMI V2 solar records</a:t>
                      </a:r>
                      <a:endParaRPr lang="en-US" sz="1600" b="0" i="0" u="sng" strike="noStrike">
                        <a:solidFill>
                          <a:srgbClr val="0563C1"/>
                        </a:solidFill>
                        <a:effectLst/>
                        <a:latin typeface="Calibri" panose="020F0502020204030204" pitchFamily="34" charset="0"/>
                      </a:endParaRPr>
                    </a:p>
                  </a:txBody>
                  <a:tcPr marL="8780" marR="8780" marT="8780" marB="42144">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1600" b="1" i="0" u="none" strike="noStrike" dirty="0">
                          <a:solidFill>
                            <a:srgbClr val="000000"/>
                          </a:solidFill>
                          <a:effectLst/>
                          <a:latin typeface="Calibri" panose="020F0502020204030204" pitchFamily="34" charset="0"/>
                        </a:rPr>
                        <a:t>Sergey Marchenko SSAI/NASA</a:t>
                      </a: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endParaRPr lang="en-US" sz="1600" b="1" i="0" u="none" strike="noStrike">
                        <a:solidFill>
                          <a:srgbClr val="000000"/>
                        </a:solidFill>
                        <a:effectLst/>
                        <a:latin typeface="Calibri" panose="020F0502020204030204" pitchFamily="34" charset="0"/>
                      </a:endParaRP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38933494"/>
                  </a:ext>
                </a:extLst>
              </a:tr>
              <a:tr h="301198">
                <a:tc>
                  <a:txBody>
                    <a:bodyPr/>
                    <a:lstStyle/>
                    <a:p>
                      <a:pPr algn="l" fontAlgn="ctr"/>
                      <a:r>
                        <a:rPr lang="en-US" sz="1600" b="1" i="0" u="none" strike="noStrike">
                          <a:solidFill>
                            <a:srgbClr val="222222"/>
                          </a:solidFill>
                          <a:effectLst/>
                          <a:latin typeface="Calibri" panose="020F0502020204030204" pitchFamily="34" charset="0"/>
                        </a:rPr>
                        <a:t>16:15</a:t>
                      </a: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1600" b="1" i="0" u="none" strike="noStrike">
                          <a:solidFill>
                            <a:srgbClr val="000000"/>
                          </a:solidFill>
                          <a:effectLst/>
                          <a:latin typeface="Calibri" panose="020F0502020204030204" pitchFamily="34" charset="0"/>
                        </a:rPr>
                        <a:t>3k. Inter-calibration approaches for GEMS</a:t>
                      </a: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1600" b="1" i="0" u="none" strike="noStrike" dirty="0" err="1">
                          <a:solidFill>
                            <a:srgbClr val="000000"/>
                          </a:solidFill>
                          <a:effectLst/>
                          <a:latin typeface="Calibri" panose="020F0502020204030204" pitchFamily="34" charset="0"/>
                        </a:rPr>
                        <a:t>Yeeun</a:t>
                      </a:r>
                      <a:r>
                        <a:rPr lang="en-US" sz="1600" b="1" i="0" u="none" strike="noStrike" dirty="0">
                          <a:solidFill>
                            <a:srgbClr val="000000"/>
                          </a:solidFill>
                          <a:effectLst/>
                          <a:latin typeface="Calibri" panose="020F0502020204030204" pitchFamily="34" charset="0"/>
                        </a:rPr>
                        <a:t> Lee EWHA</a:t>
                      </a: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endParaRPr lang="en-US" sz="1600" b="1" i="0" u="none" strike="noStrike">
                        <a:solidFill>
                          <a:srgbClr val="000000"/>
                        </a:solidFill>
                        <a:effectLst/>
                        <a:latin typeface="Calibri" panose="020F0502020204030204" pitchFamily="34" charset="0"/>
                      </a:endParaRP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88859443"/>
                  </a:ext>
                </a:extLst>
              </a:tr>
              <a:tr h="527737">
                <a:tc>
                  <a:txBody>
                    <a:bodyPr/>
                    <a:lstStyle/>
                    <a:p>
                      <a:pPr algn="l" fontAlgn="ctr"/>
                      <a:r>
                        <a:rPr lang="en-US" sz="1600" b="1" i="0" u="none" strike="noStrike">
                          <a:solidFill>
                            <a:srgbClr val="222222"/>
                          </a:solidFill>
                          <a:effectLst/>
                          <a:latin typeface="Calibri" panose="020F0502020204030204" pitchFamily="34" charset="0"/>
                        </a:rPr>
                        <a:t>16:30</a:t>
                      </a: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t"/>
                      <a:r>
                        <a:rPr lang="en-US" sz="1600" b="0" i="0" u="sng" strike="noStrike">
                          <a:solidFill>
                            <a:srgbClr val="0563C1"/>
                          </a:solidFill>
                          <a:effectLst/>
                          <a:latin typeface="Calibri" panose="020F0502020204030204" pitchFamily="34" charset="0"/>
                          <a:hlinkClick r:id="rId6"/>
                        </a:rPr>
                        <a:t>3l. OCO-3/GEMS XCO2 and NO2 Near-Simultaneous Observations</a:t>
                      </a:r>
                      <a:endParaRPr lang="en-US" sz="1600" b="0" i="0" u="sng" strike="noStrike">
                        <a:solidFill>
                          <a:srgbClr val="0563C1"/>
                        </a:solidFill>
                        <a:effectLst/>
                        <a:latin typeface="Calibri" panose="020F0502020204030204" pitchFamily="34" charset="0"/>
                      </a:endParaRPr>
                    </a:p>
                  </a:txBody>
                  <a:tcPr marL="8780" marR="8780" marT="8780" marB="42144">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1600" b="1" i="0" u="none" strike="noStrike" dirty="0">
                          <a:solidFill>
                            <a:srgbClr val="000000"/>
                          </a:solidFill>
                          <a:effectLst/>
                          <a:latin typeface="Calibri" panose="020F0502020204030204" pitchFamily="34" charset="0"/>
                        </a:rPr>
                        <a:t>Thomas </a:t>
                      </a:r>
                      <a:r>
                        <a:rPr lang="en-US" sz="1600" b="1" i="0" u="none" strike="noStrike" dirty="0" err="1">
                          <a:solidFill>
                            <a:srgbClr val="000000"/>
                          </a:solidFill>
                          <a:effectLst/>
                          <a:latin typeface="Calibri" panose="020F0502020204030204" pitchFamily="34" charset="0"/>
                        </a:rPr>
                        <a:t>Kurosu</a:t>
                      </a:r>
                      <a:r>
                        <a:rPr lang="en-US" sz="1600" b="1" i="0" u="none" strike="noStrike" dirty="0">
                          <a:solidFill>
                            <a:srgbClr val="000000"/>
                          </a:solidFill>
                          <a:effectLst/>
                          <a:latin typeface="Calibri" panose="020F0502020204030204" pitchFamily="34" charset="0"/>
                        </a:rPr>
                        <a:t> JPL (Remote)</a:t>
                      </a: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1600" b="1" i="0" u="none" strike="noStrike">
                          <a:solidFill>
                            <a:srgbClr val="000000"/>
                          </a:solidFill>
                          <a:effectLst/>
                          <a:latin typeface="Calibri" panose="020F0502020204030204" pitchFamily="34" charset="0"/>
                        </a:rPr>
                        <a:t> </a:t>
                      </a: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14618911"/>
                  </a:ext>
                </a:extLst>
              </a:tr>
              <a:tr h="301198">
                <a:tc>
                  <a:txBody>
                    <a:bodyPr/>
                    <a:lstStyle/>
                    <a:p>
                      <a:pPr algn="l" fontAlgn="ctr"/>
                      <a:r>
                        <a:rPr lang="en-US" sz="1600" b="1" i="0" u="none" strike="noStrike">
                          <a:solidFill>
                            <a:srgbClr val="222222"/>
                          </a:solidFill>
                          <a:effectLst/>
                          <a:latin typeface="Calibri" panose="020F0502020204030204" pitchFamily="34" charset="0"/>
                        </a:rPr>
                        <a:t>16:45</a:t>
                      </a: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t"/>
                      <a:r>
                        <a:rPr lang="en-US" sz="1600" b="1" i="0" u="none" strike="noStrike">
                          <a:solidFill>
                            <a:srgbClr val="000000"/>
                          </a:solidFill>
                          <a:effectLst/>
                          <a:latin typeface="Calibri" panose="020F0502020204030204" pitchFamily="34" charset="0"/>
                        </a:rPr>
                        <a:t>3m. V8TOz as a transfer standard</a:t>
                      </a:r>
                    </a:p>
                  </a:txBody>
                  <a:tcPr marL="8780" marR="8780" marT="8780" marB="42144">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1600" b="1" i="0" u="none" strike="noStrike" dirty="0">
                          <a:solidFill>
                            <a:srgbClr val="000000"/>
                          </a:solidFill>
                          <a:effectLst/>
                          <a:latin typeface="Calibri" panose="020F0502020204030204" pitchFamily="34" charset="0"/>
                        </a:rPr>
                        <a:t>Larry Flynn NOAA</a:t>
                      </a: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endParaRPr lang="en-US" sz="1600" b="1" i="0" u="none" strike="noStrike" dirty="0">
                        <a:solidFill>
                          <a:srgbClr val="444444"/>
                        </a:solidFill>
                        <a:effectLst/>
                        <a:latin typeface="Calibri" panose="020F0502020204030204" pitchFamily="34" charset="0"/>
                      </a:endParaRPr>
                    </a:p>
                  </a:txBody>
                  <a:tcPr marL="8780" marR="8780" marT="8780" marB="4214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97521170"/>
                  </a:ext>
                </a:extLst>
              </a:tr>
            </a:tbl>
          </a:graphicData>
        </a:graphic>
      </p:graphicFrame>
    </p:spTree>
    <p:extLst>
      <p:ext uri="{BB962C8B-B14F-4D97-AF65-F5344CB8AC3E}">
        <p14:creationId xmlns:p14="http://schemas.microsoft.com/office/powerpoint/2010/main" val="554821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07D19-BB2B-4675-A8D2-E10AD197CCAA}"/>
              </a:ext>
            </a:extLst>
          </p:cNvPr>
          <p:cNvSpPr>
            <a:spLocks noGrp="1"/>
          </p:cNvSpPr>
          <p:nvPr>
            <p:ph type="title"/>
          </p:nvPr>
        </p:nvSpPr>
        <p:spPr>
          <a:xfrm>
            <a:off x="838200" y="74173"/>
            <a:ext cx="10515600" cy="701675"/>
          </a:xfrm>
        </p:spPr>
        <p:txBody>
          <a:bodyPr/>
          <a:lstStyle/>
          <a:p>
            <a:pPr algn="ctr"/>
            <a:r>
              <a:rPr lang="en-US" dirty="0"/>
              <a:t>Quick Summary of presentations (1/3)</a:t>
            </a:r>
          </a:p>
        </p:txBody>
      </p:sp>
      <p:sp>
        <p:nvSpPr>
          <p:cNvPr id="3" name="Content Placeholder 2">
            <a:extLst>
              <a:ext uri="{FF2B5EF4-FFF2-40B4-BE49-F238E27FC236}">
                <a16:creationId xmlns:a16="http://schemas.microsoft.com/office/drawing/2014/main" id="{B1D18463-3D0C-4AEC-8BFF-7C18B63C3461}"/>
              </a:ext>
            </a:extLst>
          </p:cNvPr>
          <p:cNvSpPr>
            <a:spLocks noGrp="1"/>
          </p:cNvSpPr>
          <p:nvPr>
            <p:ph idx="1"/>
          </p:nvPr>
        </p:nvSpPr>
        <p:spPr>
          <a:xfrm>
            <a:off x="145143" y="928255"/>
            <a:ext cx="12046857" cy="5855572"/>
          </a:xfrm>
        </p:spPr>
        <p:txBody>
          <a:bodyPr>
            <a:normAutofit/>
          </a:bodyPr>
          <a:lstStyle/>
          <a:p>
            <a:r>
              <a:rPr lang="en-US" dirty="0"/>
              <a:t>A good mix of updates ranging from CDRs for past instruments (GOME/SCIAMACHY), to End-of-Life (</a:t>
            </a:r>
            <a:r>
              <a:rPr lang="en-US" dirty="0" err="1"/>
              <a:t>Metop</a:t>
            </a:r>
            <a:r>
              <a:rPr lang="en-US" dirty="0"/>
              <a:t>-A GOME-2), to “operational” sensors (EPIC, NPP OMPS), to newer sensors (GEMS / </a:t>
            </a:r>
            <a:r>
              <a:rPr lang="en-US" dirty="0" err="1"/>
              <a:t>TropoMI</a:t>
            </a:r>
            <a:r>
              <a:rPr lang="en-US" dirty="0"/>
              <a:t>), to recently launched (NOAA-21 OMPS), to soon to be launched (TEMPO, OMS) with excursions to solar irradiance studies (OMI / </a:t>
            </a:r>
            <a:r>
              <a:rPr lang="en-US" dirty="0" err="1"/>
              <a:t>TropoMI</a:t>
            </a:r>
            <a:r>
              <a:rPr lang="en-US" dirty="0"/>
              <a:t>) and product comparisons (OCO-3 and GEMS). Further details will be in the minutes, or you can view an entire talk at the meeting website.</a:t>
            </a:r>
          </a:p>
          <a:p>
            <a:r>
              <a:rPr lang="en-US" dirty="0"/>
              <a:t>The first presentation by Yuan Li (CMA) gave the status of calibration for the OMS instrument. The planned date of the OMS Launch on FY-3F is August 2023.</a:t>
            </a:r>
          </a:p>
          <a:p>
            <a:r>
              <a:rPr lang="en-US" dirty="0"/>
              <a:t>The second presentation by Melanie </a:t>
            </a:r>
            <a:r>
              <a:rPr lang="en-US" dirty="0" err="1"/>
              <a:t>Coldewey</a:t>
            </a:r>
            <a:r>
              <a:rPr lang="en-US" dirty="0"/>
              <a:t>-Egbers (DLR) gave information on the status of </a:t>
            </a:r>
            <a:r>
              <a:rPr lang="en-US" dirty="0" err="1"/>
              <a:t>TropoMI</a:t>
            </a:r>
            <a:r>
              <a:rPr lang="en-US" dirty="0"/>
              <a:t> calibration and reprocessing.</a:t>
            </a:r>
          </a:p>
          <a:p>
            <a:r>
              <a:rPr lang="en-US" dirty="0"/>
              <a:t>The third presentation by Antje </a:t>
            </a:r>
            <a:r>
              <a:rPr lang="en-US" dirty="0" err="1"/>
              <a:t>Ludewig</a:t>
            </a:r>
            <a:r>
              <a:rPr lang="en-US" dirty="0"/>
              <a:t> (KNMI) continued with results for the reprocessing with emphasis on the improved straylight corrections for </a:t>
            </a:r>
            <a:r>
              <a:rPr lang="en-US" dirty="0" err="1"/>
              <a:t>TropoMI</a:t>
            </a:r>
            <a:r>
              <a:rPr lang="en-US" dirty="0"/>
              <a:t>.</a:t>
            </a:r>
          </a:p>
          <a:p>
            <a:endParaRPr lang="en-US" dirty="0"/>
          </a:p>
          <a:p>
            <a:endParaRPr lang="en-US" dirty="0"/>
          </a:p>
          <a:p>
            <a:endParaRPr lang="en-US" dirty="0"/>
          </a:p>
        </p:txBody>
      </p:sp>
    </p:spTree>
    <p:extLst>
      <p:ext uri="{BB962C8B-B14F-4D97-AF65-F5344CB8AC3E}">
        <p14:creationId xmlns:p14="http://schemas.microsoft.com/office/powerpoint/2010/main" val="3881859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07D19-BB2B-4675-A8D2-E10AD197CCAA}"/>
              </a:ext>
            </a:extLst>
          </p:cNvPr>
          <p:cNvSpPr>
            <a:spLocks noGrp="1"/>
          </p:cNvSpPr>
          <p:nvPr>
            <p:ph type="title"/>
          </p:nvPr>
        </p:nvSpPr>
        <p:spPr>
          <a:xfrm>
            <a:off x="838200" y="74173"/>
            <a:ext cx="10515600" cy="701675"/>
          </a:xfrm>
        </p:spPr>
        <p:txBody>
          <a:bodyPr/>
          <a:lstStyle/>
          <a:p>
            <a:pPr algn="ctr"/>
            <a:r>
              <a:rPr lang="en-US" dirty="0"/>
              <a:t>Quick Summary of presentations (2/3)</a:t>
            </a:r>
          </a:p>
        </p:txBody>
      </p:sp>
      <p:sp>
        <p:nvSpPr>
          <p:cNvPr id="3" name="Content Placeholder 2">
            <a:extLst>
              <a:ext uri="{FF2B5EF4-FFF2-40B4-BE49-F238E27FC236}">
                <a16:creationId xmlns:a16="http://schemas.microsoft.com/office/drawing/2014/main" id="{B1D18463-3D0C-4AEC-8BFF-7C18B63C3461}"/>
              </a:ext>
            </a:extLst>
          </p:cNvPr>
          <p:cNvSpPr>
            <a:spLocks noGrp="1"/>
          </p:cNvSpPr>
          <p:nvPr>
            <p:ph idx="1"/>
          </p:nvPr>
        </p:nvSpPr>
        <p:spPr>
          <a:xfrm>
            <a:off x="0" y="928254"/>
            <a:ext cx="12192000" cy="6067631"/>
          </a:xfrm>
        </p:spPr>
        <p:txBody>
          <a:bodyPr>
            <a:normAutofit/>
          </a:bodyPr>
          <a:lstStyle/>
          <a:p>
            <a:r>
              <a:rPr lang="en-US" dirty="0"/>
              <a:t>The fourth presentation by Alessandra </a:t>
            </a:r>
            <a:r>
              <a:rPr lang="en-US" dirty="0" err="1"/>
              <a:t>Cacciari</a:t>
            </a:r>
            <a:r>
              <a:rPr lang="en-US" dirty="0"/>
              <a:t> (</a:t>
            </a:r>
            <a:r>
              <a:rPr lang="en-US" dirty="0" err="1"/>
              <a:t>EuMetSat</a:t>
            </a:r>
            <a:r>
              <a:rPr lang="en-US" dirty="0"/>
              <a:t>) gave a summary of end-of-life tests and analysis for the </a:t>
            </a:r>
            <a:r>
              <a:rPr lang="en-US" dirty="0" err="1"/>
              <a:t>Metop</a:t>
            </a:r>
            <a:r>
              <a:rPr lang="en-US" dirty="0"/>
              <a:t>-A GOME-2. </a:t>
            </a:r>
          </a:p>
          <a:p>
            <a:r>
              <a:rPr lang="en-US" dirty="0"/>
              <a:t>The fifth presentation by Melanie </a:t>
            </a:r>
            <a:r>
              <a:rPr lang="en-US" dirty="0" err="1"/>
              <a:t>Coldewey</a:t>
            </a:r>
            <a:r>
              <a:rPr lang="en-US" dirty="0"/>
              <a:t>-Egbers (DLR) introduced the ESA FDR4ATMOS project with initial target of harmonization of GOME and SCIAMACHY Level 1 records.</a:t>
            </a:r>
          </a:p>
          <a:p>
            <a:r>
              <a:rPr lang="en-US" dirty="0"/>
              <a:t>The sixth presentation by </a:t>
            </a:r>
            <a:r>
              <a:rPr lang="en-US" dirty="0" err="1"/>
              <a:t>Banghua</a:t>
            </a:r>
            <a:r>
              <a:rPr lang="en-US" dirty="0"/>
              <a:t> Yan (NOAA) gave an update on the validation of the New NOAA-21 OMPS Nadir Mapper and Nadir Profiler measurements.</a:t>
            </a:r>
          </a:p>
          <a:p>
            <a:r>
              <a:rPr lang="en-US" dirty="0"/>
              <a:t>The seventh presentation by </a:t>
            </a:r>
            <a:r>
              <a:rPr lang="en-US" dirty="0" err="1"/>
              <a:t>Mijin</a:t>
            </a:r>
            <a:r>
              <a:rPr lang="en-US" dirty="0"/>
              <a:t> </a:t>
            </a:r>
            <a:r>
              <a:rPr lang="en-US" dirty="0" err="1"/>
              <a:t>Eo</a:t>
            </a:r>
            <a:r>
              <a:rPr lang="en-US" dirty="0"/>
              <a:t> (EWHA) gave information on the status of GEMS in-flight characterization and reprocessing including solar measurements.</a:t>
            </a:r>
          </a:p>
          <a:p>
            <a:r>
              <a:rPr lang="en-US" dirty="0"/>
              <a:t>The eighth presentation by Jay Herman (UMBC) discussed the use of EPIC and its hourly measurements of the full sunlit disk for comparisons to instruments on all platforms.</a:t>
            </a:r>
          </a:p>
          <a:p>
            <a:endParaRPr lang="en-US" dirty="0"/>
          </a:p>
        </p:txBody>
      </p:sp>
    </p:spTree>
    <p:extLst>
      <p:ext uri="{BB962C8B-B14F-4D97-AF65-F5344CB8AC3E}">
        <p14:creationId xmlns:p14="http://schemas.microsoft.com/office/powerpoint/2010/main" val="3913842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07D19-BB2B-4675-A8D2-E10AD197CCAA}"/>
              </a:ext>
            </a:extLst>
          </p:cNvPr>
          <p:cNvSpPr>
            <a:spLocks noGrp="1"/>
          </p:cNvSpPr>
          <p:nvPr>
            <p:ph type="title"/>
          </p:nvPr>
        </p:nvSpPr>
        <p:spPr>
          <a:xfrm>
            <a:off x="838200" y="74173"/>
            <a:ext cx="10515600" cy="701675"/>
          </a:xfrm>
        </p:spPr>
        <p:txBody>
          <a:bodyPr/>
          <a:lstStyle/>
          <a:p>
            <a:pPr algn="ctr"/>
            <a:r>
              <a:rPr lang="en-US" dirty="0"/>
              <a:t>Quick Summary of presentations (3/3)</a:t>
            </a:r>
          </a:p>
        </p:txBody>
      </p:sp>
      <p:sp>
        <p:nvSpPr>
          <p:cNvPr id="3" name="Content Placeholder 2">
            <a:extLst>
              <a:ext uri="{FF2B5EF4-FFF2-40B4-BE49-F238E27FC236}">
                <a16:creationId xmlns:a16="http://schemas.microsoft.com/office/drawing/2014/main" id="{B1D18463-3D0C-4AEC-8BFF-7C18B63C3461}"/>
              </a:ext>
            </a:extLst>
          </p:cNvPr>
          <p:cNvSpPr>
            <a:spLocks noGrp="1"/>
          </p:cNvSpPr>
          <p:nvPr>
            <p:ph idx="1"/>
          </p:nvPr>
        </p:nvSpPr>
        <p:spPr>
          <a:xfrm>
            <a:off x="0" y="928255"/>
            <a:ext cx="12192000" cy="5855572"/>
          </a:xfrm>
        </p:spPr>
        <p:txBody>
          <a:bodyPr>
            <a:normAutofit/>
          </a:bodyPr>
          <a:lstStyle/>
          <a:p>
            <a:r>
              <a:rPr lang="en-US" dirty="0"/>
              <a:t>The ninth presentation by </a:t>
            </a:r>
            <a:r>
              <a:rPr lang="en-US" dirty="0" err="1"/>
              <a:t>Xiong</a:t>
            </a:r>
            <a:r>
              <a:rPr lang="en-US" dirty="0"/>
              <a:t> Liu (CFA) gave an extensive description of the planned pre- and post-launch calibration and validation activities for the TEMPO instrument (April 2023 launch date).</a:t>
            </a:r>
          </a:p>
          <a:p>
            <a:r>
              <a:rPr lang="en-US" dirty="0"/>
              <a:t>The tenth presentation by Sergey Marchenko (SSAI/NASA) looked at the state-of-the-art capability of using solar measurements of Fraunhofer lines to identify drifts in stray light correction performance with OMI and </a:t>
            </a:r>
            <a:r>
              <a:rPr lang="en-US" dirty="0" err="1"/>
              <a:t>TropoMI</a:t>
            </a:r>
            <a:r>
              <a:rPr lang="en-US" dirty="0"/>
              <a:t> as examples.</a:t>
            </a:r>
          </a:p>
          <a:p>
            <a:r>
              <a:rPr lang="en-US" dirty="0"/>
              <a:t>The eleventh talk by </a:t>
            </a:r>
            <a:r>
              <a:rPr lang="en-US" dirty="0" err="1"/>
              <a:t>Yeeun</a:t>
            </a:r>
            <a:r>
              <a:rPr lang="en-US" dirty="0"/>
              <a:t> Lee (EWHA) gave the status of current and planned comparisons of GEMS measurements to other GEO and LEO instruments.</a:t>
            </a:r>
          </a:p>
          <a:p>
            <a:r>
              <a:rPr lang="en-US" dirty="0"/>
              <a:t>The twelfth talk by Thomas </a:t>
            </a:r>
            <a:r>
              <a:rPr lang="en-US" dirty="0" err="1"/>
              <a:t>Kurosu</a:t>
            </a:r>
            <a:r>
              <a:rPr lang="en-US" dirty="0"/>
              <a:t> (JPL) looked at SNO comparisons of OCO-3 XCO2 and GEMS NO2 products.</a:t>
            </a:r>
          </a:p>
          <a:p>
            <a:r>
              <a:rPr lang="en-US" dirty="0"/>
              <a:t>The thirteenth talk by Larry Flynn (NOAA) presented results using the V8TOz retrieval algorithm to compare the calibration of sensors in the UV for three channels (318 nm, 331 nm and 372 nm) for OMPS, GOME-2, </a:t>
            </a:r>
            <a:r>
              <a:rPr lang="en-US" dirty="0" err="1"/>
              <a:t>TropoMI</a:t>
            </a:r>
            <a:r>
              <a:rPr lang="en-US" dirty="0"/>
              <a:t> and GEMS.</a:t>
            </a: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50637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68DEB-6725-4616-A6A2-7EA5EBCCA4BD}"/>
              </a:ext>
            </a:extLst>
          </p:cNvPr>
          <p:cNvSpPr>
            <a:spLocks noGrp="1"/>
          </p:cNvSpPr>
          <p:nvPr>
            <p:ph type="title"/>
          </p:nvPr>
        </p:nvSpPr>
        <p:spPr>
          <a:xfrm>
            <a:off x="838200" y="-22807"/>
            <a:ext cx="10515600" cy="660111"/>
          </a:xfrm>
        </p:spPr>
        <p:txBody>
          <a:bodyPr>
            <a:normAutofit fontScale="90000"/>
          </a:bodyPr>
          <a:lstStyle/>
          <a:p>
            <a:pPr algn="ctr"/>
            <a:r>
              <a:rPr lang="en-US" dirty="0"/>
              <a:t>Summary</a:t>
            </a:r>
          </a:p>
        </p:txBody>
      </p:sp>
      <p:sp>
        <p:nvSpPr>
          <p:cNvPr id="3" name="Content Placeholder 2">
            <a:extLst>
              <a:ext uri="{FF2B5EF4-FFF2-40B4-BE49-F238E27FC236}">
                <a16:creationId xmlns:a16="http://schemas.microsoft.com/office/drawing/2014/main" id="{5D224577-9B32-44C5-AFF2-A87AD405970A}"/>
              </a:ext>
            </a:extLst>
          </p:cNvPr>
          <p:cNvSpPr>
            <a:spLocks noGrp="1"/>
          </p:cNvSpPr>
          <p:nvPr>
            <p:ph idx="1"/>
          </p:nvPr>
        </p:nvSpPr>
        <p:spPr>
          <a:xfrm>
            <a:off x="838200" y="637304"/>
            <a:ext cx="10515600" cy="6026731"/>
          </a:xfrm>
        </p:spPr>
        <p:txBody>
          <a:bodyPr>
            <a:normAutofit lnSpcReduction="10000"/>
          </a:bodyPr>
          <a:lstStyle/>
          <a:p>
            <a:r>
              <a:rPr lang="en-US" dirty="0"/>
              <a:t>UVN-S Subgroup members are making use of a range of GSICS methods including</a:t>
            </a:r>
          </a:p>
          <a:p>
            <a:pPr lvl="1"/>
            <a:r>
              <a:rPr lang="en-US" dirty="0"/>
              <a:t>DCC Methods</a:t>
            </a:r>
          </a:p>
          <a:p>
            <a:pPr lvl="1"/>
            <a:r>
              <a:rPr lang="en-US" dirty="0"/>
              <a:t>Ray tracing </a:t>
            </a:r>
          </a:p>
          <a:p>
            <a:pPr lvl="1"/>
            <a:r>
              <a:rPr lang="en-US" dirty="0"/>
              <a:t>SNOs with/without Double Differencing</a:t>
            </a:r>
          </a:p>
          <a:p>
            <a:pPr lvl="1"/>
            <a:r>
              <a:rPr lang="en-US" dirty="0"/>
              <a:t>Radiative Transfer modeling</a:t>
            </a:r>
          </a:p>
          <a:p>
            <a:pPr lvl="1"/>
            <a:r>
              <a:rPr lang="en-US" dirty="0"/>
              <a:t>Rayleigh scattering </a:t>
            </a:r>
          </a:p>
          <a:p>
            <a:pPr lvl="1"/>
            <a:r>
              <a:rPr lang="en-US" dirty="0"/>
              <a:t>Comparisons to TSIS HSRS reference and OMI time series for solar</a:t>
            </a:r>
          </a:p>
          <a:p>
            <a:pPr lvl="1"/>
            <a:r>
              <a:rPr lang="en-US" dirty="0"/>
              <a:t>PICS and other ground sites (e.g., Open Ocean, Ice fields)</a:t>
            </a:r>
          </a:p>
          <a:p>
            <a:r>
              <a:rPr lang="en-US" dirty="0"/>
              <a:t>There is good communication across the community.</a:t>
            </a:r>
          </a:p>
          <a:p>
            <a:r>
              <a:rPr lang="en-US" dirty="0"/>
              <a:t>OCO, </a:t>
            </a:r>
            <a:r>
              <a:rPr lang="en-US" dirty="0" err="1"/>
              <a:t>TropoMI</a:t>
            </a:r>
            <a:r>
              <a:rPr lang="en-US" dirty="0"/>
              <a:t> and CO2M gave four NIR-related talks in various sessions. </a:t>
            </a:r>
          </a:p>
          <a:p>
            <a:r>
              <a:rPr lang="en-US" dirty="0"/>
              <a:t>The OCO/GOSAT/</a:t>
            </a:r>
            <a:r>
              <a:rPr lang="en-US" dirty="0" err="1"/>
              <a:t>TropoMI</a:t>
            </a:r>
            <a:r>
              <a:rPr lang="en-US" dirty="0"/>
              <a:t> Calibration Team have productive quarterly meetings and have invited participation by GSICS and CO2M in those meetings. </a:t>
            </a:r>
          </a:p>
        </p:txBody>
      </p:sp>
    </p:spTree>
    <p:extLst>
      <p:ext uri="{BB962C8B-B14F-4D97-AF65-F5344CB8AC3E}">
        <p14:creationId xmlns:p14="http://schemas.microsoft.com/office/powerpoint/2010/main" val="3792810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A89935-E0F5-4DF2-BF09-ECF5FF3E9721}"/>
              </a:ext>
            </a:extLst>
          </p:cNvPr>
          <p:cNvSpPr>
            <a:spLocks noGrp="1"/>
          </p:cNvSpPr>
          <p:nvPr>
            <p:ph idx="1"/>
          </p:nvPr>
        </p:nvSpPr>
        <p:spPr/>
        <p:txBody>
          <a:bodyPr/>
          <a:lstStyle/>
          <a:p>
            <a:r>
              <a:rPr lang="en-US" dirty="0"/>
              <a:t>There is significant overlap with the Vis/NIR group and we will continue to hold topical meetings with participation by both subgroups.</a:t>
            </a:r>
          </a:p>
          <a:p>
            <a:endParaRPr lang="en-US" dirty="0"/>
          </a:p>
        </p:txBody>
      </p:sp>
    </p:spTree>
    <p:extLst>
      <p:ext uri="{BB962C8B-B14F-4D97-AF65-F5344CB8AC3E}">
        <p14:creationId xmlns:p14="http://schemas.microsoft.com/office/powerpoint/2010/main" val="24327321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2766</TotalTime>
  <Words>877</Words>
  <Application>Microsoft Office PowerPoint</Application>
  <PresentationFormat>Widescreen</PresentationFormat>
  <Paragraphs>89</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Report Out for UV/Vis/NIR Spectrometer Subgroup (UVN-S Subgroup)</vt:lpstr>
      <vt:lpstr>Disclaimer</vt:lpstr>
      <vt:lpstr>PowerPoint Presentation</vt:lpstr>
      <vt:lpstr>Quick Summary of presentations (1/3)</vt:lpstr>
      <vt:lpstr>Quick Summary of presentations (2/3)</vt:lpstr>
      <vt:lpstr>Quick Summary of presentations (3/3)</vt:lpstr>
      <vt:lpstr>Summary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Out for UV/Vis/NIR Spectrometer Subgroup</dc:title>
  <dc:creator>Lawrence Flynn</dc:creator>
  <cp:lastModifiedBy>Lawrence Flynn</cp:lastModifiedBy>
  <cp:revision>16</cp:revision>
  <dcterms:created xsi:type="dcterms:W3CDTF">2023-03-01T13:16:21Z</dcterms:created>
  <dcterms:modified xsi:type="dcterms:W3CDTF">2023-03-03T11:22:42Z</dcterms:modified>
</cp:coreProperties>
</file>