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661" r:id="rId3"/>
    <p:sldId id="257" r:id="rId4"/>
    <p:sldId id="259" r:id="rId5"/>
    <p:sldId id="381" r:id="rId6"/>
    <p:sldId id="497" r:id="rId7"/>
    <p:sldId id="662" r:id="rId8"/>
    <p:sldId id="261" r:id="rId9"/>
    <p:sldId id="620" r:id="rId10"/>
    <p:sldId id="663" r:id="rId11"/>
    <p:sldId id="271" r:id="rId12"/>
    <p:sldId id="410" r:id="rId13"/>
    <p:sldId id="664" r:id="rId14"/>
    <p:sldId id="264" r:id="rId15"/>
    <p:sldId id="262" r:id="rId16"/>
    <p:sldId id="675" r:id="rId17"/>
    <p:sldId id="281" r:id="rId18"/>
    <p:sldId id="810" r:id="rId19"/>
    <p:sldId id="10032" r:id="rId20"/>
    <p:sldId id="10033"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94667" autoAdjust="0"/>
  </p:normalViewPr>
  <p:slideViewPr>
    <p:cSldViewPr snapToGrid="0">
      <p:cViewPr varScale="1">
        <p:scale>
          <a:sx n="75" d="100"/>
          <a:sy n="75" d="100"/>
        </p:scale>
        <p:origin x="7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2B635-6ED9-42F5-9C8D-05C36C69F612}"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142B3-DF17-4394-8A39-A74E22DB0DB8}" type="slidenum">
              <a:rPr lang="en-US" smtClean="0"/>
              <a:t>‹#›</a:t>
            </a:fld>
            <a:endParaRPr lang="en-US"/>
          </a:p>
        </p:txBody>
      </p:sp>
    </p:spTree>
    <p:extLst>
      <p:ext uri="{BB962C8B-B14F-4D97-AF65-F5344CB8AC3E}">
        <p14:creationId xmlns:p14="http://schemas.microsoft.com/office/powerpoint/2010/main" val="59344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300" dirty="0"/>
              <a:t>临边仪器采用了布鲁斯特棱镜加光栅的二级色散技术，使用</a:t>
            </a:r>
            <a:r>
              <a:rPr lang="en-US" altLang="zh-CN" sz="1300" dirty="0"/>
              <a:t>3</a:t>
            </a:r>
            <a:r>
              <a:rPr lang="zh-CN" altLang="zh-CN" sz="1300" dirty="0"/>
              <a:t>个带制冷的二维</a:t>
            </a:r>
            <a:r>
              <a:rPr lang="en-US" altLang="zh-CN" sz="1300" dirty="0"/>
              <a:t>CMOS</a:t>
            </a:r>
            <a:r>
              <a:rPr lang="zh-CN" altLang="zh-CN" sz="1300" dirty="0"/>
              <a:t>探测器分别记录大气散射与偏振信息。</a:t>
            </a:r>
            <a:r>
              <a:rPr lang="en-US" altLang="zh-CN" sz="1300" dirty="0"/>
              <a:t>2</a:t>
            </a:r>
            <a:r>
              <a:rPr lang="zh-CN" altLang="zh-CN" sz="1300" dirty="0"/>
              <a:t>个探测波段</a:t>
            </a:r>
            <a:r>
              <a:rPr lang="zh-CN" altLang="en-US" sz="1300" dirty="0"/>
              <a:t>可以覆盖</a:t>
            </a:r>
            <a:r>
              <a:rPr lang="en-US" altLang="zh-CN" sz="1300" dirty="0"/>
              <a:t>286.8-504.1nm</a:t>
            </a:r>
            <a:r>
              <a:rPr lang="zh-CN" altLang="en-US" sz="1300" dirty="0"/>
              <a:t>光谱范围。二者</a:t>
            </a:r>
            <a:r>
              <a:rPr lang="zh-CN" altLang="zh-CN" sz="1300" dirty="0"/>
              <a:t>中间有</a:t>
            </a:r>
            <a:r>
              <a:rPr lang="en-US" altLang="zh-CN" sz="1300" dirty="0"/>
              <a:t>12nm</a:t>
            </a:r>
            <a:r>
              <a:rPr lang="zh-CN" altLang="zh-CN" sz="1300" dirty="0"/>
              <a:t>的光谱重合</a:t>
            </a:r>
            <a:r>
              <a:rPr lang="zh-CN" altLang="en-US" sz="1300" dirty="0"/>
              <a:t>，出于信噪比的考虑推荐重叠部分以波段</a:t>
            </a:r>
            <a:r>
              <a:rPr lang="en-US" altLang="zh-CN" sz="1300" dirty="0"/>
              <a:t>2</a:t>
            </a:r>
            <a:r>
              <a:rPr lang="zh-CN" altLang="en-US" sz="1300" dirty="0"/>
              <a:t>的观测为准</a:t>
            </a:r>
            <a:r>
              <a:rPr lang="zh-CN" altLang="zh-CN" sz="1300" dirty="0"/>
              <a:t>。光谱分辨率从设计时</a:t>
            </a:r>
            <a:r>
              <a:rPr lang="en-US" altLang="zh-CN" sz="1300" dirty="0"/>
              <a:t>0.6nm</a:t>
            </a:r>
            <a:r>
              <a:rPr lang="zh-CN" altLang="zh-CN" sz="1300" dirty="0"/>
              <a:t>提高至优于</a:t>
            </a:r>
            <a:r>
              <a:rPr lang="en-US" altLang="zh-CN" sz="1300" dirty="0"/>
              <a:t>0.5nm,</a:t>
            </a:r>
            <a:r>
              <a:rPr lang="zh-CN" altLang="zh-CN" sz="1300" dirty="0"/>
              <a:t>视场角从设计的</a:t>
            </a:r>
            <a:r>
              <a:rPr lang="en-US" altLang="zh-CN" sz="1300" dirty="0"/>
              <a:t>2.3*0.045</a:t>
            </a:r>
            <a:r>
              <a:rPr lang="zh-CN" altLang="zh-CN" sz="1300" dirty="0"/>
              <a:t>提高至</a:t>
            </a:r>
            <a:r>
              <a:rPr lang="en-US" altLang="zh-CN" sz="1300" dirty="0"/>
              <a:t>1.8*0.038</a:t>
            </a:r>
            <a:r>
              <a:rPr lang="zh-CN" altLang="zh-CN" sz="1300" dirty="0"/>
              <a:t>度。</a:t>
            </a:r>
          </a:p>
          <a:p>
            <a:r>
              <a:rPr lang="en-US" altLang="zh-CN" sz="1300" dirty="0"/>
              <a:t>The Limb instrument[ˈ</a:t>
            </a:r>
            <a:r>
              <a:rPr lang="en-US" altLang="zh-CN" sz="1300" dirty="0" err="1"/>
              <a:t>ɪnstrəmənt</a:t>
            </a:r>
            <a:r>
              <a:rPr lang="en-US" altLang="zh-CN" sz="1300" dirty="0"/>
              <a:t>] realize[ˈ</a:t>
            </a:r>
            <a:r>
              <a:rPr lang="en-US" altLang="zh-CN" sz="1300" dirty="0" err="1"/>
              <a:t>riːəlaɪz</a:t>
            </a:r>
            <a:r>
              <a:rPr lang="en-US" altLang="zh-CN" sz="1300" dirty="0"/>
              <a:t>] the secondary dispersion[</a:t>
            </a:r>
            <a:r>
              <a:rPr lang="en-US" altLang="zh-CN" sz="1300" dirty="0" err="1"/>
              <a:t>dɪˈspɜːrʒn</a:t>
            </a:r>
            <a:r>
              <a:rPr lang="en-US" altLang="zh-CN" sz="1300" dirty="0"/>
              <a:t>] technology[</a:t>
            </a:r>
            <a:r>
              <a:rPr lang="en-US" altLang="zh-CN" sz="1300" dirty="0" err="1"/>
              <a:t>tekˈnɑːlədʒi</a:t>
            </a:r>
            <a:r>
              <a:rPr lang="en-US" altLang="zh-CN" sz="1300" dirty="0"/>
              <a:t>] with Brewster prism and grating, and uses three two-dimensional[</a:t>
            </a:r>
            <a:r>
              <a:rPr lang="en-US" altLang="zh-CN" sz="1300" dirty="0" err="1"/>
              <a:t>daɪˈmenʃənl</a:t>
            </a:r>
            <a:r>
              <a:rPr lang="en-US" altLang="zh-CN" sz="1300" dirty="0"/>
              <a:t>] CMOS detectors with refrigeration[</a:t>
            </a:r>
            <a:r>
              <a:rPr lang="en-US" altLang="zh-CN" sz="1300" dirty="0" err="1"/>
              <a:t>rɪˌfrɪdʒə'reɪʃ</a:t>
            </a:r>
            <a:r>
              <a:rPr lang="en-US" altLang="zh-CN" sz="1300" dirty="0"/>
              <a:t>(ə)n] to record[ˈ</a:t>
            </a:r>
            <a:r>
              <a:rPr lang="en-US" altLang="zh-CN" sz="1300" dirty="0" err="1"/>
              <a:t>rekərd</a:t>
            </a:r>
            <a:r>
              <a:rPr lang="en-US" altLang="zh-CN" sz="1300" dirty="0"/>
              <a:t>] the atmospheric[ˌ</a:t>
            </a:r>
            <a:r>
              <a:rPr lang="en-US" altLang="zh-CN" sz="1300" dirty="0" err="1"/>
              <a:t>ætməsˈferɪk</a:t>
            </a:r>
            <a:r>
              <a:rPr lang="en-US" altLang="zh-CN" sz="1300" dirty="0"/>
              <a:t>] scattering and polarization[ˌ</a:t>
            </a:r>
            <a:r>
              <a:rPr lang="en-US" altLang="zh-CN" sz="1300" dirty="0" err="1"/>
              <a:t>poʊlərəˈzeɪʃn</a:t>
            </a:r>
            <a:r>
              <a:rPr lang="en-US" altLang="zh-CN" sz="1300" dirty="0"/>
              <a:t>] information[ˌ</a:t>
            </a:r>
            <a:r>
              <a:rPr lang="en-US" altLang="zh-CN" sz="1300" dirty="0" err="1"/>
              <a:t>ɪnfərˈmeɪʃn</a:t>
            </a:r>
            <a:r>
              <a:rPr lang="en-US" altLang="zh-CN" sz="1300" dirty="0"/>
              <a:t>] respectively[</a:t>
            </a:r>
            <a:r>
              <a:rPr lang="en-US" altLang="zh-CN" sz="1300" dirty="0" err="1"/>
              <a:t>rɪˈspektɪvli</a:t>
            </a:r>
            <a:r>
              <a:rPr lang="en-US" altLang="zh-CN" sz="1300" dirty="0"/>
              <a:t>]. Two detection bands can cover the spectral range of 286.8-504.1 nm. There is 12 nm spectral overlap[ˌ</a:t>
            </a:r>
            <a:r>
              <a:rPr lang="en-US" altLang="zh-CN" sz="1300" dirty="0" err="1"/>
              <a:t>oʊvərˈlæp</a:t>
            </a:r>
            <a:r>
              <a:rPr lang="en-US" altLang="zh-CN" sz="1300" dirty="0"/>
              <a:t>] between the two detection bands. For the sake of SNR, the overlapping part is recommended to be based on the observation of band 2.  The spectral resolution changed from 0.6 nm to better than 0.5 nm, and the field of view increased from 2.3 * 0.045 to 1.8 * 0.038 degrees.</a:t>
            </a:r>
            <a:endParaRPr lang="zh-CN" altLang="zh-CN" sz="1300" dirty="0"/>
          </a:p>
          <a:p>
            <a:endParaRPr lang="zh-CN" altLang="en-US" dirty="0"/>
          </a:p>
        </p:txBody>
      </p:sp>
      <p:sp>
        <p:nvSpPr>
          <p:cNvPr id="4" name="灯片编号占位符 3"/>
          <p:cNvSpPr>
            <a:spLocks noGrp="1"/>
          </p:cNvSpPr>
          <p:nvPr>
            <p:ph type="sldNum" sz="quarter" idx="10"/>
          </p:nvPr>
        </p:nvSpPr>
        <p:spPr/>
        <p:txBody>
          <a:bodyPr/>
          <a:lstStyle/>
          <a:p>
            <a:fld id="{292EC06F-AD00-4707-81D5-DB59725F2EC8}" type="slidenum">
              <a:rPr lang="zh-CN" altLang="en-US" smtClean="0"/>
              <a:t>5</a:t>
            </a:fld>
            <a:endParaRPr lang="zh-CN" altLang="en-US"/>
          </a:p>
        </p:txBody>
      </p:sp>
    </p:spTree>
    <p:extLst>
      <p:ext uri="{BB962C8B-B14F-4D97-AF65-F5344CB8AC3E}">
        <p14:creationId xmlns:p14="http://schemas.microsoft.com/office/powerpoint/2010/main" val="148221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Ding Liang et al. FEASIBILITY ANALYSIS OF OMPS NM SDR DATA LONG-TERM STABILITY ASSESSMENT USING DEEP CONVECTIVE CLOUD TARGETS (Submitted)</a:t>
            </a:r>
          </a:p>
        </p:txBody>
      </p:sp>
      <p:sp>
        <p:nvSpPr>
          <p:cNvPr id="4" name="Slide Number Placeholder 3"/>
          <p:cNvSpPr>
            <a:spLocks noGrp="1"/>
          </p:cNvSpPr>
          <p:nvPr>
            <p:ph type="sldNum" sz="quarter" idx="5"/>
          </p:nvPr>
        </p:nvSpPr>
        <p:spPr/>
        <p:txBody>
          <a:bodyPr/>
          <a:lstStyle/>
          <a:p>
            <a:fld id="{661F91A1-C160-47F1-9F4E-BD73DD8BFD7D}" type="slidenum">
              <a:rPr lang="en-US" smtClean="0"/>
              <a:t>11</a:t>
            </a:fld>
            <a:endParaRPr lang="en-US"/>
          </a:p>
        </p:txBody>
      </p:sp>
    </p:spTree>
    <p:extLst>
      <p:ext uri="{BB962C8B-B14F-4D97-AF65-F5344CB8AC3E}">
        <p14:creationId xmlns:p14="http://schemas.microsoft.com/office/powerpoint/2010/main" val="365270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GEMS diffuser degradation could be calculated by comparing WSD and RSD ratio </a:t>
            </a:r>
          </a:p>
          <a:p>
            <a:r>
              <a:rPr lang="en-US" altLang="ko-KR" dirty="0"/>
              <a:t>it shows the longer wavelength the less degradation)</a:t>
            </a:r>
          </a:p>
          <a:p>
            <a:endParaRPr lang="ko-KR" altLang="en-US" dirty="0"/>
          </a:p>
        </p:txBody>
      </p:sp>
      <p:sp>
        <p:nvSpPr>
          <p:cNvPr id="4" name="슬라이드 번호 개체 틀 3"/>
          <p:cNvSpPr>
            <a:spLocks noGrp="1"/>
          </p:cNvSpPr>
          <p:nvPr>
            <p:ph type="sldNum" sz="quarter" idx="10"/>
          </p:nvPr>
        </p:nvSpPr>
        <p:spPr/>
        <p:txBody>
          <a:bodyPr/>
          <a:lstStyle/>
          <a:p>
            <a:fld id="{B55A0B5C-3E80-46AF-A6DE-B40D264357BF}" type="slidenum">
              <a:rPr lang="ko-KR" altLang="en-US" smtClean="0"/>
              <a:t>12</a:t>
            </a:fld>
            <a:endParaRPr lang="ko-KR" altLang="en-US"/>
          </a:p>
        </p:txBody>
      </p:sp>
    </p:spTree>
    <p:extLst>
      <p:ext uri="{BB962C8B-B14F-4D97-AF65-F5344CB8AC3E}">
        <p14:creationId xmlns:p14="http://schemas.microsoft.com/office/powerpoint/2010/main" val="94905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*CMA SIM could be compared to OMI time series with Sergey’s methods</a:t>
            </a:r>
          </a:p>
          <a:p>
            <a:endParaRPr lang="en-US" dirty="0"/>
          </a:p>
        </p:txBody>
      </p:sp>
      <p:sp>
        <p:nvSpPr>
          <p:cNvPr id="4" name="Slide Number Placeholder 3"/>
          <p:cNvSpPr>
            <a:spLocks noGrp="1"/>
          </p:cNvSpPr>
          <p:nvPr>
            <p:ph type="sldNum" sz="quarter" idx="5"/>
          </p:nvPr>
        </p:nvSpPr>
        <p:spPr/>
        <p:txBody>
          <a:bodyPr/>
          <a:lstStyle/>
          <a:p>
            <a:fld id="{51F142B3-DF17-4394-8A39-A74E22DB0DB8}" type="slidenum">
              <a:rPr lang="en-US" smtClean="0"/>
              <a:t>15</a:t>
            </a:fld>
            <a:endParaRPr lang="en-US"/>
          </a:p>
        </p:txBody>
      </p:sp>
    </p:spTree>
    <p:extLst>
      <p:ext uri="{BB962C8B-B14F-4D97-AF65-F5344CB8AC3E}">
        <p14:creationId xmlns:p14="http://schemas.microsoft.com/office/powerpoint/2010/main" val="260377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199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886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00C5-46A0-4BF3-B268-086F19FFD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9C153-64C8-427E-A08B-1E1BD4F5A6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F0B01-EC7A-4170-9932-2252D0D0CCB0}"/>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DA372057-9F51-46A2-8043-874FB3318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89C0A-9311-477C-A867-B4BEE8D4EEA4}"/>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242898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AE339-2506-4DAB-87D4-32285E7124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F0F7E2-01A7-4C8D-9086-CA7E59CF61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1C13-D009-4577-8EDA-3236B8D79BBC}"/>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77E10036-97CE-4450-985E-40A411BDD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0184-EE61-411D-AB89-7BC32ACE5C5E}"/>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2930758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2BF013-3E75-4273-8BF5-E5902DCE0E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2AA77A-5797-4F05-8DA1-E4A0807824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1AF2D-AA72-48B7-8F37-0B8BD2248F74}"/>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AAF47F03-BE61-4D74-9B4A-53D7F20F8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D37E5-F2F4-463E-AF98-EFC7276D5473}"/>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216812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324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13382577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8200" y="129590"/>
            <a:ext cx="10515600" cy="767639"/>
          </a:xfrm>
        </p:spPr>
        <p:txBody>
          <a:bodyPr>
            <a:normAutofit/>
          </a:bodyPr>
          <a:lstStyle>
            <a:lvl1pPr>
              <a:defRPr sz="4400" b="1">
                <a:solidFill>
                  <a:srgbClr val="00462A"/>
                </a:solidFill>
                <a:latin typeface="+mj-ea"/>
                <a:ea typeface="+mj-ea"/>
              </a:defRPr>
            </a:lvl1pPr>
          </a:lstStyle>
          <a:p>
            <a:r>
              <a:rPr lang="ko-KR" altLang="en-US" dirty="0"/>
              <a:t>목차</a:t>
            </a:r>
          </a:p>
        </p:txBody>
      </p:sp>
      <p:sp>
        <p:nvSpPr>
          <p:cNvPr id="5" name="바닥글 개체 틀 4"/>
          <p:cNvSpPr>
            <a:spLocks noGrp="1"/>
          </p:cNvSpPr>
          <p:nvPr>
            <p:ph type="ftr" sz="quarter" idx="11"/>
          </p:nvPr>
        </p:nvSpPr>
        <p:spPr>
          <a:xfrm>
            <a:off x="4038600" y="6453062"/>
            <a:ext cx="4114800" cy="365125"/>
          </a:xfrm>
        </p:spPr>
        <p:txBody>
          <a:bodyPr/>
          <a:lstStyle/>
          <a:p>
            <a:endParaRPr lang="ko-KR" altLang="en-US"/>
          </a:p>
        </p:txBody>
      </p:sp>
      <p:sp>
        <p:nvSpPr>
          <p:cNvPr id="6" name="슬라이드 번호 개체 틀 5"/>
          <p:cNvSpPr>
            <a:spLocks noGrp="1"/>
          </p:cNvSpPr>
          <p:nvPr>
            <p:ph type="sldNum" sz="quarter" idx="12"/>
          </p:nvPr>
        </p:nvSpPr>
        <p:spPr>
          <a:xfrm>
            <a:off x="9226061" y="6453062"/>
            <a:ext cx="2743200" cy="365125"/>
          </a:xfrm>
        </p:spPr>
        <p:txBody>
          <a:bodyPr/>
          <a:lstStyle>
            <a:lvl1pPr>
              <a:defRPr>
                <a:solidFill>
                  <a:schemeClr val="bg1"/>
                </a:solidFill>
              </a:defRPr>
            </a:lvl1pPr>
          </a:lstStyle>
          <a:p>
            <a:fld id="{5DB0CBB1-89C4-42C9-B2EA-BCFB15D429BA}" type="slidenum">
              <a:rPr lang="ko-KR" altLang="en-US" smtClean="0"/>
              <a:pPr/>
              <a:t>‹#›</a:t>
            </a:fld>
            <a:endParaRPr lang="ko-KR" altLang="en-US" dirty="0"/>
          </a:p>
        </p:txBody>
      </p:sp>
      <p:pic>
        <p:nvPicPr>
          <p:cNvPr id="8" name="그림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6094" y="284095"/>
            <a:ext cx="1363521" cy="249979"/>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0162" y="6493500"/>
            <a:ext cx="714914" cy="301832"/>
          </a:xfrm>
          <a:prstGeom prst="rect">
            <a:avLst/>
          </a:prstGeom>
        </p:spPr>
      </p:pic>
      <p:sp>
        <p:nvSpPr>
          <p:cNvPr id="11" name="텍스트 개체 틀 2"/>
          <p:cNvSpPr>
            <a:spLocks noGrp="1"/>
          </p:cNvSpPr>
          <p:nvPr>
            <p:ph idx="1"/>
          </p:nvPr>
        </p:nvSpPr>
        <p:spPr>
          <a:xfrm>
            <a:off x="838200" y="1086640"/>
            <a:ext cx="10515600" cy="4743948"/>
          </a:xfrm>
          <a:prstGeom prst="rect">
            <a:avLst/>
          </a:prstGeom>
        </p:spPr>
        <p:txBody>
          <a:bodyPr vert="horz" lIns="91440" tIns="45720" rIns="91440" bIns="45720" rtlCol="0">
            <a:normAutofit/>
          </a:bodyPr>
          <a:lstStyle>
            <a:lvl1pPr latinLnBrk="0">
              <a:defRPr/>
            </a:lvl1pPr>
            <a:lvl2pPr latinLnBrk="0">
              <a:defRPr/>
            </a:lvl2pPr>
            <a:lvl3pPr latinLnBrk="0">
              <a:defRPr/>
            </a:lvl3pPr>
            <a:lvl4pPr latinLnBrk="0">
              <a:defRPr/>
            </a:lvl4pPr>
            <a:lvl5pPr latinLnBrk="0">
              <a:defRPr/>
            </a:lvl5pPr>
          </a:lstStyle>
          <a:p>
            <a:pPr marL="228600" marR="0" lvl="0" indent="-228600"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ko-KR" altLang="en-US" sz="2800" b="0" i="0" u="none" strike="noStrike" kern="1200" cap="none" spc="0" normalizeH="0" baseline="0" noProof="0" dirty="0">
                <a:ln>
                  <a:noFill/>
                </a:ln>
                <a:solidFill>
                  <a:prstClr val="black"/>
                </a:solidFill>
                <a:effectLst/>
                <a:uLnTx/>
                <a:uFillTx/>
                <a:latin typeface="+mn-lt"/>
                <a:ea typeface="+mn-ea"/>
                <a:cs typeface="+mn-cs"/>
              </a:rPr>
              <a:t>마스터 텍스트 스타일 편집</a:t>
            </a:r>
          </a:p>
          <a:p>
            <a:pPr marL="720000" marR="0" lvl="1" indent="-216000" algn="l" defTabSz="914400" rtl="0" eaLnBrk="1" fontAlgn="auto" latinLnBrk="1" hangingPunct="1">
              <a:lnSpc>
                <a:spcPct val="90000"/>
              </a:lnSpc>
              <a:spcBef>
                <a:spcPts val="500"/>
              </a:spcBef>
              <a:spcAft>
                <a:spcPts val="0"/>
              </a:spcAft>
              <a:buClrTx/>
              <a:buSzTx/>
              <a:buFont typeface="Arial" panose="020B0604020202020204" pitchFamily="34" charset="0"/>
              <a:buChar char="•"/>
              <a:tabLst/>
              <a:defRPr/>
            </a:pPr>
            <a:r>
              <a:rPr kumimoji="0" lang="ko-KR" altLang="en-US" sz="2400" b="0" i="0" u="none" strike="noStrike" kern="1200" cap="none" spc="0" normalizeH="0" baseline="0" noProof="0" dirty="0">
                <a:ln>
                  <a:noFill/>
                </a:ln>
                <a:solidFill>
                  <a:prstClr val="black"/>
                </a:solidFill>
                <a:effectLst/>
                <a:uLnTx/>
                <a:uFillTx/>
                <a:latin typeface="+mn-lt"/>
                <a:ea typeface="+mn-ea"/>
                <a:cs typeface="+mn-cs"/>
              </a:rPr>
              <a:t>둘째 수준</a:t>
            </a:r>
          </a:p>
          <a:p>
            <a:pPr marL="1152000" marR="0" lvl="2" indent="-216000" algn="l" defTabSz="914400" rtl="0" eaLnBrk="1" fontAlgn="auto" latinLnBrk="1" hangingPunct="1">
              <a:lnSpc>
                <a:spcPct val="90000"/>
              </a:lnSpc>
              <a:spcBef>
                <a:spcPts val="500"/>
              </a:spcBef>
              <a:spcAft>
                <a:spcPts val="0"/>
              </a:spcAft>
              <a:buClrTx/>
              <a:buSzTx/>
              <a:buFont typeface="Wingdings" panose="05000000000000000000" pitchFamily="2" charset="2"/>
              <a:buChar char="ü"/>
              <a:tabLst/>
              <a:defRPr/>
            </a:pPr>
            <a:r>
              <a:rPr kumimoji="0" lang="ko-KR" altLang="en-US" sz="2000" b="0" i="0" u="none" strike="noStrike" kern="1200" cap="none" spc="0" normalizeH="0" baseline="0" noProof="0" dirty="0">
                <a:ln>
                  <a:noFill/>
                </a:ln>
                <a:solidFill>
                  <a:prstClr val="black"/>
                </a:solidFill>
                <a:effectLst/>
                <a:uLnTx/>
                <a:uFillTx/>
                <a:latin typeface="+mn-lt"/>
                <a:ea typeface="+mn-ea"/>
                <a:cs typeface="+mn-cs"/>
              </a:rPr>
              <a:t>셋째 수준</a:t>
            </a:r>
          </a:p>
          <a:p>
            <a:pPr marL="1657350" marR="0" lvl="3" indent="-285750" algn="l" defTabSz="914400" rtl="0" eaLnBrk="1" fontAlgn="auto" latinLnBrk="1" hangingPunct="1">
              <a:lnSpc>
                <a:spcPct val="90000"/>
              </a:lnSpc>
              <a:spcBef>
                <a:spcPts val="500"/>
              </a:spcBef>
              <a:spcAft>
                <a:spcPts val="0"/>
              </a:spcAft>
              <a:buClrTx/>
              <a:buSzTx/>
              <a:buFont typeface="맑은 고딕" panose="020B0503020000020004" pitchFamily="50" charset="-127"/>
              <a:buChar char="–"/>
              <a:tabLst/>
              <a:defRPr/>
            </a:pPr>
            <a:r>
              <a:rPr kumimoji="0" lang="ko-KR" altLang="en-US" sz="1800" b="0" i="0" u="none" strike="noStrike" kern="1200" cap="none" spc="0" normalizeH="0" baseline="0" noProof="0" dirty="0">
                <a:ln>
                  <a:noFill/>
                </a:ln>
                <a:solidFill>
                  <a:prstClr val="black"/>
                </a:solidFill>
                <a:effectLst/>
                <a:uLnTx/>
                <a:uFillTx/>
                <a:latin typeface="+mn-lt"/>
                <a:ea typeface="+mn-ea"/>
                <a:cs typeface="+mn-cs"/>
              </a:rPr>
              <a:t>넷째 수준</a:t>
            </a:r>
          </a:p>
          <a:p>
            <a:pPr marL="2114550" marR="0" lvl="4" indent="-285750" algn="l" defTabSz="914400" rtl="0" eaLnBrk="1" fontAlgn="auto" latinLnBrk="1" hangingPunct="1">
              <a:lnSpc>
                <a:spcPct val="90000"/>
              </a:lnSpc>
              <a:spcBef>
                <a:spcPts val="500"/>
              </a:spcBef>
              <a:spcAft>
                <a:spcPts val="0"/>
              </a:spcAft>
              <a:buClrTx/>
              <a:buSzTx/>
              <a:buFont typeface="Wingdings" panose="05000000000000000000" pitchFamily="2" charset="2"/>
              <a:buChar char="§"/>
              <a:tabLst/>
              <a:defRPr/>
            </a:pPr>
            <a:r>
              <a:rPr kumimoji="0" lang="ko-KR" altLang="en-US" sz="1600" b="0" i="0" u="none" strike="noStrike" kern="1200" cap="none" spc="0" normalizeH="0" baseline="0" noProof="0" dirty="0">
                <a:ln>
                  <a:noFill/>
                </a:ln>
                <a:solidFill>
                  <a:prstClr val="black"/>
                </a:solidFill>
                <a:effectLst/>
                <a:uLnTx/>
                <a:uFillTx/>
                <a:latin typeface="+mn-lt"/>
                <a:ea typeface="+mn-ea"/>
                <a:cs typeface="+mn-cs"/>
              </a:rPr>
              <a:t>다섯째 수준</a:t>
            </a:r>
          </a:p>
        </p:txBody>
      </p:sp>
    </p:spTree>
    <p:extLst>
      <p:ext uri="{BB962C8B-B14F-4D97-AF65-F5344CB8AC3E}">
        <p14:creationId xmlns:p14="http://schemas.microsoft.com/office/powerpoint/2010/main" val="400637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solidFill>
                  <a:prstClr val="black">
                    <a:tint val="75000"/>
                  </a:prstClr>
                </a:solidFill>
                <a:latin typeface="Calibri"/>
              </a:rPr>
              <a:t>TEMPO SDPC peer review: L1-L2 heritage codes</a:t>
            </a:r>
            <a:endParaRPr lang="en-US" dirty="0">
              <a:solidFill>
                <a:prstClr val="black">
                  <a:tint val="75000"/>
                </a:prstClr>
              </a:solidFill>
              <a:latin typeface="Calibri"/>
            </a:endParaRPr>
          </a:p>
        </p:txBody>
      </p:sp>
      <p:sp>
        <p:nvSpPr>
          <p:cNvPr id="10" name="Date Placeholder 3"/>
          <p:cNvSpPr>
            <a:spLocks noGrp="1"/>
          </p:cNvSpPr>
          <p:nvPr>
            <p:ph type="dt" sz="half" idx="2"/>
          </p:nvPr>
        </p:nvSpPr>
        <p:spPr>
          <a:xfrm>
            <a:off x="231095" y="6550584"/>
            <a:ext cx="209615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rPr>
              <a:t>12/9/15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3701463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pk bod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A1D635B-4A80-D448-A820-50B08C23C20F}"/>
              </a:ext>
            </a:extLst>
          </p:cNvPr>
          <p:cNvSpPr>
            <a:spLocks noGrp="1"/>
          </p:cNvSpPr>
          <p:nvPr>
            <p:ph type="sldNum" sz="quarter" idx="4"/>
          </p:nvPr>
        </p:nvSpPr>
        <p:spPr>
          <a:xfrm>
            <a:off x="4724400" y="6357133"/>
            <a:ext cx="2743200" cy="363854"/>
          </a:xfrm>
          <a:prstGeom prst="rect">
            <a:avLst/>
          </a:prstGeom>
        </p:spPr>
        <p:txBody>
          <a:bodyPr vert="horz" lIns="91440" tIns="45720" rIns="91440" bIns="45720" rtlCol="0" anchor="ctr"/>
          <a:lstStyle>
            <a:lvl1pPr algn="ctr">
              <a:defRPr sz="1200">
                <a:solidFill>
                  <a:schemeClr val="tx1"/>
                </a:solidFill>
              </a:defRPr>
            </a:lvl1pPr>
          </a:lstStyle>
          <a:p>
            <a:fld id="{26FA5467-6906-D14E-BBFC-F6B324749A4D}" type="slidenum">
              <a:rPr lang="en-US" smtClean="0"/>
              <a:pPr/>
              <a:t>‹#›</a:t>
            </a:fld>
            <a:endParaRPr lang="en-US" dirty="0"/>
          </a:p>
        </p:txBody>
      </p:sp>
      <p:pic>
        <p:nvPicPr>
          <p:cNvPr id="8" name="Picture 7">
            <a:extLst>
              <a:ext uri="{FF2B5EF4-FFF2-40B4-BE49-F238E27FC236}">
                <a16:creationId xmlns:a16="http://schemas.microsoft.com/office/drawing/2014/main" id="{7EA6C176-7ABA-A042-8530-575D2084A75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10539" y="6306143"/>
            <a:ext cx="2854804" cy="503690"/>
          </a:xfrm>
          <a:prstGeom prst="rect">
            <a:avLst/>
          </a:prstGeom>
        </p:spPr>
      </p:pic>
      <p:sp>
        <p:nvSpPr>
          <p:cNvPr id="9" name="TextBox 8">
            <a:extLst>
              <a:ext uri="{FF2B5EF4-FFF2-40B4-BE49-F238E27FC236}">
                <a16:creationId xmlns:a16="http://schemas.microsoft.com/office/drawing/2014/main" id="{76AB5103-F0F0-144F-92D7-FB984090067C}"/>
              </a:ext>
            </a:extLst>
          </p:cNvPr>
          <p:cNvSpPr txBox="1"/>
          <p:nvPr userDrawn="1"/>
        </p:nvSpPr>
        <p:spPr>
          <a:xfrm>
            <a:off x="9465455" y="6329701"/>
            <a:ext cx="2716385" cy="443198"/>
          </a:xfrm>
          <a:prstGeom prst="rect">
            <a:avLst/>
          </a:prstGeom>
          <a:noFill/>
        </p:spPr>
        <p:txBody>
          <a:bodyPr wrap="none" rtlCol="0">
            <a:spAutoFit/>
          </a:bodyPr>
          <a:lstStyle/>
          <a:p>
            <a:pPr algn="r"/>
            <a:r>
              <a:rPr lang="en-US" sz="1200" dirty="0"/>
              <a:t>©2023 California Institute of Technology</a:t>
            </a:r>
          </a:p>
          <a:p>
            <a:pPr algn="r"/>
            <a:r>
              <a:rPr lang="en-US" sz="1080" dirty="0"/>
              <a:t>Government sponsorship acknowledged</a:t>
            </a:r>
          </a:p>
        </p:txBody>
      </p:sp>
      <p:cxnSp>
        <p:nvCxnSpPr>
          <p:cNvPr id="12" name="Straight Connector 11">
            <a:extLst>
              <a:ext uri="{FF2B5EF4-FFF2-40B4-BE49-F238E27FC236}">
                <a16:creationId xmlns:a16="http://schemas.microsoft.com/office/drawing/2014/main" id="{0BAD2737-6464-6F44-82ED-FD7A6BC6311A}"/>
              </a:ext>
            </a:extLst>
          </p:cNvPr>
          <p:cNvCxnSpPr/>
          <p:nvPr userDrawn="1"/>
        </p:nvCxnSpPr>
        <p:spPr>
          <a:xfrm>
            <a:off x="110539" y="6199632"/>
            <a:ext cx="11979861"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75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5D851-D717-4B7B-BA72-FCC3D7A648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3EF71-56FC-470E-95DB-7A63BCD9F7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48367-8C78-43D7-B7D9-E55E07C1C605}"/>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E074E6C1-D480-4297-8976-1482A51F0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A49F-2FF1-49D0-A066-420ACF0E720A}"/>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1432871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3748-CCB0-46C4-99FC-53F6A00A1C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97EB3A-FB0C-4ECA-ABD3-51A46A06EE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FF9630-D2A4-4E82-8509-F735F955034E}"/>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A11BAD9C-FC2E-42FB-B1E3-90466CD1F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AE4F6-8ECD-423B-8A19-52C716006891}"/>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3780404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13F62-6C04-49C3-AA7B-82367EA82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8E6FA-7FF5-4979-81C6-6F6EC6BE2A1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3BD1D9-E843-4709-BB15-246F673042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AED8C-E610-4A8B-ACC7-9C74F6175889}"/>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6" name="Footer Placeholder 5">
            <a:extLst>
              <a:ext uri="{FF2B5EF4-FFF2-40B4-BE49-F238E27FC236}">
                <a16:creationId xmlns:a16="http://schemas.microsoft.com/office/drawing/2014/main" id="{B7FF3A64-0BDA-4FBD-BF0C-928F216E5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AC3EC-5F4C-40EC-BB3D-28C3DFACFE50}"/>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3026298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F99C-7B20-4FCA-9EE2-9ADC3EFD56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95958-72BD-458D-9AEF-0C1E1E70E3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838B59-C791-4BC4-B919-6142631857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A1F90F-9FF0-47FD-8C46-66F08BE51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84F53E-460B-47C5-AE69-FBBE23B2EF4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82ED1F-FFB3-42EE-90F9-D7C9F059EBDF}"/>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8" name="Footer Placeholder 7">
            <a:extLst>
              <a:ext uri="{FF2B5EF4-FFF2-40B4-BE49-F238E27FC236}">
                <a16:creationId xmlns:a16="http://schemas.microsoft.com/office/drawing/2014/main" id="{09A05AC8-A001-4E72-9E4E-0C1A840430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320BF-5B08-4E51-8CE9-88247533C1B8}"/>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348450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03DE-FA0B-41E5-9110-1E2B81A266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66B560-5251-4E92-881A-11E4EDBEB36A}"/>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4" name="Footer Placeholder 3">
            <a:extLst>
              <a:ext uri="{FF2B5EF4-FFF2-40B4-BE49-F238E27FC236}">
                <a16:creationId xmlns:a16="http://schemas.microsoft.com/office/drawing/2014/main" id="{57FC59CF-5691-41FE-AA13-CA6933D74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C9F98F-4BBE-48C1-BCAE-D43F25D717D9}"/>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56975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9D5F39-2476-40BD-8B78-0A553BC1736D}"/>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3" name="Footer Placeholder 2">
            <a:extLst>
              <a:ext uri="{FF2B5EF4-FFF2-40B4-BE49-F238E27FC236}">
                <a16:creationId xmlns:a16="http://schemas.microsoft.com/office/drawing/2014/main" id="{A00F0EE3-D8DB-4C48-8A4D-E54FC8C15D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21F3D-7EDC-4B6D-BA38-0F705EE6CEFD}"/>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428232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C792-139D-4412-99A5-B5846854A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5D5121-C2F7-491F-863E-3C4655D1E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3A58CB-C50A-426A-B530-BD1DD2ADC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384820-F8A1-4C6C-AF48-C0B7BD4D1871}"/>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6" name="Footer Placeholder 5">
            <a:extLst>
              <a:ext uri="{FF2B5EF4-FFF2-40B4-BE49-F238E27FC236}">
                <a16:creationId xmlns:a16="http://schemas.microsoft.com/office/drawing/2014/main" id="{65C21D5C-FB30-40EC-832B-43971DE23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B76B8-31EF-4AFC-8129-69CDFF24DFC0}"/>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1936181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593E-B940-4446-9A1C-0DEF6339B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E1C96F-2E7C-451D-8FB4-101D6DA03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531768-C7AE-4C3C-836C-1E3B58A7B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C3AA54-AC1A-430B-B2A9-3FAEC7E94F80}"/>
              </a:ext>
            </a:extLst>
          </p:cNvPr>
          <p:cNvSpPr>
            <a:spLocks noGrp="1"/>
          </p:cNvSpPr>
          <p:nvPr>
            <p:ph type="dt" sz="half" idx="10"/>
          </p:nvPr>
        </p:nvSpPr>
        <p:spPr/>
        <p:txBody>
          <a:bodyPr/>
          <a:lstStyle/>
          <a:p>
            <a:fld id="{84F662BF-7537-4F7A-A22A-8448DD24917E}" type="datetimeFigureOut">
              <a:rPr lang="en-US" smtClean="0"/>
              <a:t>3/1/2023</a:t>
            </a:fld>
            <a:endParaRPr lang="en-US"/>
          </a:p>
        </p:txBody>
      </p:sp>
      <p:sp>
        <p:nvSpPr>
          <p:cNvPr id="6" name="Footer Placeholder 5">
            <a:extLst>
              <a:ext uri="{FF2B5EF4-FFF2-40B4-BE49-F238E27FC236}">
                <a16:creationId xmlns:a16="http://schemas.microsoft.com/office/drawing/2014/main" id="{F54A6852-3DD1-4159-B13E-F94CBF21B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C8F8DE-F4BA-4145-9EB7-E5A084EE5226}"/>
              </a:ext>
            </a:extLst>
          </p:cNvPr>
          <p:cNvSpPr>
            <a:spLocks noGrp="1"/>
          </p:cNvSpPr>
          <p:nvPr>
            <p:ph type="sldNum" sz="quarter" idx="12"/>
          </p:nvPr>
        </p:nvSpPr>
        <p:spPr/>
        <p:txBody>
          <a:bodyPr/>
          <a:lstStyle/>
          <a:p>
            <a:fld id="{4AAB2E52-FD87-4A91-BD7B-2702D021A450}" type="slidenum">
              <a:rPr lang="en-US" smtClean="0"/>
              <a:t>‹#›</a:t>
            </a:fld>
            <a:endParaRPr lang="en-US"/>
          </a:p>
        </p:txBody>
      </p:sp>
    </p:spTree>
    <p:extLst>
      <p:ext uri="{BB962C8B-B14F-4D97-AF65-F5344CB8AC3E}">
        <p14:creationId xmlns:p14="http://schemas.microsoft.com/office/powerpoint/2010/main" val="26832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454BF3-59F2-420A-817E-3767851274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64B9F-B820-406C-B08E-E266AD8DA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8A0C7-83E1-4443-A15D-29B96F9984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662BF-7537-4F7A-A22A-8448DD24917E}" type="datetimeFigureOut">
              <a:rPr lang="en-US" smtClean="0"/>
              <a:t>3/1/2023</a:t>
            </a:fld>
            <a:endParaRPr lang="en-US"/>
          </a:p>
        </p:txBody>
      </p:sp>
      <p:sp>
        <p:nvSpPr>
          <p:cNvPr id="5" name="Footer Placeholder 4">
            <a:extLst>
              <a:ext uri="{FF2B5EF4-FFF2-40B4-BE49-F238E27FC236}">
                <a16:creationId xmlns:a16="http://schemas.microsoft.com/office/drawing/2014/main" id="{F4D30967-E0C1-42CB-8C81-C52E304FD4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C49E6B-F5B6-415E-93E7-7F3EFF0C3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B2E52-FD87-4A91-BD7B-2702D021A450}" type="slidenum">
              <a:rPr lang="en-US" smtClean="0"/>
              <a:t>‹#›</a:t>
            </a:fld>
            <a:endParaRPr lang="en-US"/>
          </a:p>
        </p:txBody>
      </p:sp>
    </p:spTree>
    <p:extLst>
      <p:ext uri="{BB962C8B-B14F-4D97-AF65-F5344CB8AC3E}">
        <p14:creationId xmlns:p14="http://schemas.microsoft.com/office/powerpoint/2010/main" val="2573403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gsics.atmos.umd.edu/bin/view/Development/Gsicsannualmeeting2023"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gsics.atmos.umd.edu/pub/Development/Gsicsannualmeeting2023/3f_BYan_OMPSSDR_Update_GSICS2023.pptx" TargetMode="External"/><Relationship Id="rId2" Type="http://schemas.openxmlformats.org/officeDocument/2006/relationships/hyperlink" Target="http://gsics.atmos.umd.edu/pub/Development/Gsicsannualmeeting2023/3a_20230223Flight%20Model%20pre-launch%20calibration%20and%20L1%20product%20processing%20of%20CMA%20OMS%20-liyuan.pptx" TargetMode="External"/><Relationship Id="rId1" Type="http://schemas.openxmlformats.org/officeDocument/2006/relationships/slideLayout" Target="../slideLayouts/slideLayout2.xml"/><Relationship Id="rId6" Type="http://schemas.openxmlformats.org/officeDocument/2006/relationships/hyperlink" Target="http://gsics.atmos.umd.edu/pub/Development/Gsicsannualmeeting2023/3l_kurosu_oco3_gems.pptx" TargetMode="External"/><Relationship Id="rId5" Type="http://schemas.openxmlformats.org/officeDocument/2006/relationships/hyperlink" Target="http://gsics.atmos.umd.edu/pub/Development/Gsicsannualmeeting2023/3j_OMI_TROPOMI_marchenko_et_al.pptx" TargetMode="External"/><Relationship Id="rId4" Type="http://schemas.openxmlformats.org/officeDocument/2006/relationships/hyperlink" Target="http://gsics.atmos.umd.edu/pub/Development/Gsicsannualmeeting2023/3i_GSICS_2023_TEMPO_L0-1b_Calibration.ppt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C59ED-14EF-49FF-89D0-EAD0A06FCBB5}"/>
              </a:ext>
            </a:extLst>
          </p:cNvPr>
          <p:cNvSpPr>
            <a:spLocks noGrp="1"/>
          </p:cNvSpPr>
          <p:nvPr>
            <p:ph type="ctrTitle"/>
          </p:nvPr>
        </p:nvSpPr>
        <p:spPr>
          <a:xfrm>
            <a:off x="647700" y="1122363"/>
            <a:ext cx="10972800" cy="2387600"/>
          </a:xfrm>
        </p:spPr>
        <p:txBody>
          <a:bodyPr>
            <a:normAutofit fontScale="90000"/>
          </a:bodyPr>
          <a:lstStyle/>
          <a:p>
            <a:r>
              <a:rPr lang="en-US" dirty="0"/>
              <a:t>Report Out for GSICS</a:t>
            </a:r>
            <a:br>
              <a:rPr lang="en-US" dirty="0"/>
            </a:br>
            <a:r>
              <a:rPr lang="en-US" dirty="0"/>
              <a:t>UV/Vis/NIR Spectrometer Subgroup (UVN-S Subgroup)</a:t>
            </a:r>
          </a:p>
        </p:txBody>
      </p:sp>
      <p:sp>
        <p:nvSpPr>
          <p:cNvPr id="3" name="Subtitle 2">
            <a:extLst>
              <a:ext uri="{FF2B5EF4-FFF2-40B4-BE49-F238E27FC236}">
                <a16:creationId xmlns:a16="http://schemas.microsoft.com/office/drawing/2014/main" id="{CA132526-525E-4DEE-B973-F8AC0C0C432B}"/>
              </a:ext>
            </a:extLst>
          </p:cNvPr>
          <p:cNvSpPr>
            <a:spLocks noGrp="1"/>
          </p:cNvSpPr>
          <p:nvPr>
            <p:ph type="subTitle" idx="1"/>
          </p:nvPr>
        </p:nvSpPr>
        <p:spPr>
          <a:xfrm>
            <a:off x="304800" y="3602038"/>
            <a:ext cx="11696700" cy="1655762"/>
          </a:xfrm>
        </p:spPr>
        <p:txBody>
          <a:bodyPr>
            <a:normAutofit/>
          </a:bodyPr>
          <a:lstStyle/>
          <a:p>
            <a:r>
              <a:rPr lang="en-US" dirty="0"/>
              <a:t>L. Flynn (NOAA), Alessandra </a:t>
            </a:r>
            <a:r>
              <a:rPr lang="en-US" dirty="0" err="1"/>
              <a:t>Cacciari</a:t>
            </a:r>
            <a:r>
              <a:rPr lang="en-US" dirty="0"/>
              <a:t> (EUMETSAT)</a:t>
            </a:r>
          </a:p>
          <a:p>
            <a:r>
              <a:rPr lang="en-US"/>
              <a:t>All presentations </a:t>
            </a:r>
            <a:r>
              <a:rPr lang="en-US" dirty="0"/>
              <a:t>are available for downloads at</a:t>
            </a:r>
            <a:endParaRPr lang="en-US" sz="2800" dirty="0"/>
          </a:p>
          <a:p>
            <a:r>
              <a:rPr lang="en-US" sz="2800" dirty="0">
                <a:hlinkClick r:id="rId2"/>
              </a:rPr>
              <a:t>http://gsics.atmos.umd.edu/bin/view/Development/Gsicsannualmeeting2023</a:t>
            </a:r>
            <a:r>
              <a:rPr lang="en-US" sz="2800" dirty="0"/>
              <a:t>  </a:t>
            </a:r>
          </a:p>
        </p:txBody>
      </p:sp>
    </p:spTree>
    <p:extLst>
      <p:ext uri="{BB962C8B-B14F-4D97-AF65-F5344CB8AC3E}">
        <p14:creationId xmlns:p14="http://schemas.microsoft.com/office/powerpoint/2010/main" val="48051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EE916B-A408-4B12-BB73-5B8407F3B6CC}"/>
              </a:ext>
            </a:extLst>
          </p:cNvPr>
          <p:cNvPicPr>
            <a:picLocks noChangeAspect="1"/>
          </p:cNvPicPr>
          <p:nvPr/>
        </p:nvPicPr>
        <p:blipFill>
          <a:blip r:embed="rId2"/>
          <a:stretch>
            <a:fillRect/>
          </a:stretch>
        </p:blipFill>
        <p:spPr>
          <a:xfrm>
            <a:off x="1479665" y="37940"/>
            <a:ext cx="9277004" cy="6948326"/>
          </a:xfrm>
          <a:prstGeom prst="rect">
            <a:avLst/>
          </a:prstGeom>
        </p:spPr>
      </p:pic>
    </p:spTree>
    <p:extLst>
      <p:ext uri="{BB962C8B-B14F-4D97-AF65-F5344CB8AC3E}">
        <p14:creationId xmlns:p14="http://schemas.microsoft.com/office/powerpoint/2010/main" val="3749504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D610B3-1677-48B7-B6C0-9E5A90A7213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290" y="-39189"/>
            <a:ext cx="8743167" cy="5812077"/>
          </a:xfrm>
          <a:prstGeom prst="rect">
            <a:avLst/>
          </a:prstGeom>
          <a:noFill/>
          <a:ln>
            <a:noFill/>
          </a:ln>
        </p:spPr>
      </p:pic>
      <p:sp>
        <p:nvSpPr>
          <p:cNvPr id="5" name="Rectangle 4">
            <a:extLst>
              <a:ext uri="{FF2B5EF4-FFF2-40B4-BE49-F238E27FC236}">
                <a16:creationId xmlns:a16="http://schemas.microsoft.com/office/drawing/2014/main" id="{DAF1D6EE-8616-48AD-85AC-4591AA6890DA}"/>
              </a:ext>
            </a:extLst>
          </p:cNvPr>
          <p:cNvSpPr/>
          <p:nvPr/>
        </p:nvSpPr>
        <p:spPr>
          <a:xfrm>
            <a:off x="0" y="5707573"/>
            <a:ext cx="12192000" cy="1200329"/>
          </a:xfrm>
          <a:prstGeom prst="rect">
            <a:avLst/>
          </a:prstGeom>
        </p:spPr>
        <p:txBody>
          <a:bodyPr wrap="square">
            <a:spAutoFit/>
          </a:bodyPr>
          <a:lstStyle/>
          <a:p>
            <a:r>
              <a:rPr lang="en-US" b="1" dirty="0">
                <a:latin typeface="Times New Roman" panose="02020603050405020304" pitchFamily="18" charset="0"/>
                <a:ea typeface="SimSun" panose="02010600030101010101" pitchFamily="2" charset="-122"/>
              </a:rPr>
              <a:t>OMPS NM monthly mean Deep Convective Cloud (DCC) reflectance in March from 2013 to 2022 for wavelengths between 331.21nm and 380.46nm with the long-term average for each wavelength removed. The left insert is long-term mean reflectance for each wavelength. The right insert is estimate of reflectance changes over ten years. 1-Sigma uncertainties on the trend estimates are 0.3%/decade.</a:t>
            </a:r>
            <a:endParaRPr lang="en-US" sz="2800" b="1" dirty="0">
              <a:effectLst/>
              <a:latin typeface="Times New Roman" panose="02020603050405020304" pitchFamily="18" charset="0"/>
              <a:ea typeface="SimSun" panose="02010600030101010101" pitchFamily="2" charset="-122"/>
            </a:endParaRPr>
          </a:p>
        </p:txBody>
      </p:sp>
      <p:sp>
        <p:nvSpPr>
          <p:cNvPr id="6" name="TextBox 5">
            <a:extLst>
              <a:ext uri="{FF2B5EF4-FFF2-40B4-BE49-F238E27FC236}">
                <a16:creationId xmlns:a16="http://schemas.microsoft.com/office/drawing/2014/main" id="{D7B66FBD-B25F-4DE9-8FF4-0E287CB9CC8D}"/>
              </a:ext>
            </a:extLst>
          </p:cNvPr>
          <p:cNvSpPr txBox="1"/>
          <p:nvPr/>
        </p:nvSpPr>
        <p:spPr>
          <a:xfrm>
            <a:off x="8826500" y="1142999"/>
            <a:ext cx="3225800" cy="2585323"/>
          </a:xfrm>
          <a:prstGeom prst="rect">
            <a:avLst/>
          </a:prstGeom>
          <a:noFill/>
        </p:spPr>
        <p:txBody>
          <a:bodyPr wrap="square" rtlCol="0">
            <a:spAutoFit/>
          </a:bodyPr>
          <a:lstStyle/>
          <a:p>
            <a:r>
              <a:rPr lang="en-US" dirty="0"/>
              <a:t>Three main sources of variations: </a:t>
            </a:r>
          </a:p>
          <a:p>
            <a:r>
              <a:rPr lang="en-US" dirty="0"/>
              <a:t>    1. Differences from year-to-year in DCC distributions</a:t>
            </a:r>
          </a:p>
          <a:p>
            <a:r>
              <a:rPr lang="en-US" dirty="0"/>
              <a:t>    2. Variations in the calibration accuracy with wavelength.</a:t>
            </a:r>
          </a:p>
          <a:p>
            <a:r>
              <a:rPr lang="en-US" dirty="0"/>
              <a:t>    3. Year-to-year changes in the ozone and aerosols.</a:t>
            </a:r>
          </a:p>
          <a:p>
            <a:endParaRPr lang="en-US" dirty="0"/>
          </a:p>
        </p:txBody>
      </p:sp>
    </p:spTree>
    <p:extLst>
      <p:ext uri="{BB962C8B-B14F-4D97-AF65-F5344CB8AC3E}">
        <p14:creationId xmlns:p14="http://schemas.microsoft.com/office/powerpoint/2010/main" val="1083462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txBox="1">
            <a:spLocks/>
          </p:cNvSpPr>
          <p:nvPr/>
        </p:nvSpPr>
        <p:spPr>
          <a:xfrm>
            <a:off x="838199" y="365125"/>
            <a:ext cx="11131061" cy="685753"/>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b="1" kern="1200">
                <a:solidFill>
                  <a:srgbClr val="00462A"/>
                </a:solidFill>
                <a:latin typeface="+mj-ea"/>
                <a:ea typeface="+mj-ea"/>
                <a:cs typeface="+mj-cs"/>
              </a:defRPr>
            </a:lvl1pPr>
          </a:lstStyle>
          <a:p>
            <a:r>
              <a:rPr lang="en-US" altLang="ko-KR" dirty="0">
                <a:latin typeface="Arial" panose="020B0604020202020204" pitchFamily="34" charset="0"/>
                <a:cs typeface="Arial" panose="020B0604020202020204" pitchFamily="34" charset="0"/>
              </a:rPr>
              <a:t>Trends in GEMS L1 irradiance</a:t>
            </a:r>
            <a:endParaRPr lang="ko-KR" altLang="en-US" dirty="0">
              <a:latin typeface="Arial" panose="020B0604020202020204" pitchFamily="34" charset="0"/>
              <a:cs typeface="Arial" panose="020B0604020202020204" pitchFamily="34" charset="0"/>
            </a:endParaRPr>
          </a:p>
        </p:txBody>
      </p:sp>
      <p:pic>
        <p:nvPicPr>
          <p:cNvPr id="8" name="그림 7"/>
          <p:cNvPicPr>
            <a:picLocks noChangeAspect="1"/>
          </p:cNvPicPr>
          <p:nvPr/>
        </p:nvPicPr>
        <p:blipFill>
          <a:blip r:embed="rId3"/>
          <a:stretch>
            <a:fillRect/>
          </a:stretch>
        </p:blipFill>
        <p:spPr>
          <a:xfrm>
            <a:off x="9525" y="6336016"/>
            <a:ext cx="12192000" cy="533400"/>
          </a:xfrm>
          <a:prstGeom prst="rect">
            <a:avLst/>
          </a:prstGeom>
        </p:spPr>
      </p:pic>
      <p:sp>
        <p:nvSpPr>
          <p:cNvPr id="9" name="슬라이드 번호 개체 틀 2"/>
          <p:cNvSpPr>
            <a:spLocks noGrp="1"/>
          </p:cNvSpPr>
          <p:nvPr>
            <p:ph type="sldNum" sz="quarter" idx="12"/>
          </p:nvPr>
        </p:nvSpPr>
        <p:spPr>
          <a:xfrm>
            <a:off x="9226061" y="6453062"/>
            <a:ext cx="2743200" cy="365125"/>
          </a:xfrm>
        </p:spPr>
        <p:txBody>
          <a:bodyPr/>
          <a:lstStyle/>
          <a:p>
            <a:fld id="{5DB0CBB1-89C4-42C9-B2EA-BCFB15D429BA}" type="slidenum">
              <a:rPr lang="ko-KR" altLang="en-US" smtClean="0">
                <a:latin typeface="Arial" panose="020B0604020202020204" pitchFamily="34" charset="0"/>
                <a:cs typeface="Arial" panose="020B0604020202020204" pitchFamily="34" charset="0"/>
              </a:rPr>
              <a:pPr/>
              <a:t>12</a:t>
            </a:fld>
            <a:endParaRPr lang="ko-KR" altLang="en-US" dirty="0">
              <a:latin typeface="Arial" panose="020B0604020202020204" pitchFamily="34" charset="0"/>
              <a:cs typeface="Arial" panose="020B0604020202020204" pitchFamily="34" charset="0"/>
            </a:endParaRPr>
          </a:p>
        </p:txBody>
      </p:sp>
      <p:sp>
        <p:nvSpPr>
          <p:cNvPr id="17" name="내용 개체 틀 3"/>
          <p:cNvSpPr>
            <a:spLocks noGrp="1"/>
          </p:cNvSpPr>
          <p:nvPr>
            <p:ph idx="4294967295"/>
          </p:nvPr>
        </p:nvSpPr>
        <p:spPr>
          <a:xfrm>
            <a:off x="838199" y="1107419"/>
            <a:ext cx="11131061" cy="4965025"/>
          </a:xfrm>
        </p:spPr>
        <p:txBody>
          <a:bodyPr>
            <a:normAutofit/>
          </a:bodyPr>
          <a:lstStyle/>
          <a:p>
            <a:pPr latinLnBrk="0">
              <a:buClr>
                <a:schemeClr val="accent6">
                  <a:lumMod val="50000"/>
                </a:schemeClr>
              </a:buClr>
            </a:pPr>
            <a:r>
              <a:rPr lang="en-US" altLang="ko-KR" dirty="0">
                <a:latin typeface="Arial" panose="020B0604020202020204" pitchFamily="34" charset="0"/>
                <a:cs typeface="Arial" panose="020B0604020202020204" pitchFamily="34" charset="0"/>
              </a:rPr>
              <a:t>Use the reference solar diffuser to monitor the diffuser degradation</a:t>
            </a:r>
          </a:p>
        </p:txBody>
      </p:sp>
      <p:pic>
        <p:nvPicPr>
          <p:cNvPr id="11" name="그림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25" y="1473406"/>
            <a:ext cx="2431305" cy="4862610"/>
          </a:xfrm>
          <a:prstGeom prst="rect">
            <a:avLst/>
          </a:prstGeom>
        </p:spPr>
      </p:pic>
      <p:sp>
        <p:nvSpPr>
          <p:cNvPr id="12" name="TextBox 11"/>
          <p:cNvSpPr txBox="1"/>
          <p:nvPr/>
        </p:nvSpPr>
        <p:spPr>
          <a:xfrm>
            <a:off x="534433" y="5451548"/>
            <a:ext cx="1006563" cy="338554"/>
          </a:xfrm>
          <a:prstGeom prst="rect">
            <a:avLst/>
          </a:prstGeom>
          <a:noFill/>
        </p:spPr>
        <p:txBody>
          <a:bodyPr wrap="square" rtlCol="0">
            <a:spAutoFit/>
          </a:bodyPr>
          <a:lstStyle/>
          <a:p>
            <a:r>
              <a:rPr lang="en-US" altLang="ko-KR" sz="1600" dirty="0"/>
              <a:t>300 nm</a:t>
            </a:r>
            <a:endParaRPr lang="ko-KR" altLang="en-US" sz="1600" dirty="0"/>
          </a:p>
        </p:txBody>
      </p:sp>
      <p:sp>
        <p:nvSpPr>
          <p:cNvPr id="14" name="TextBox 13"/>
          <p:cNvSpPr txBox="1"/>
          <p:nvPr/>
        </p:nvSpPr>
        <p:spPr>
          <a:xfrm>
            <a:off x="599250" y="5141183"/>
            <a:ext cx="609693" cy="338554"/>
          </a:xfrm>
          <a:prstGeom prst="rect">
            <a:avLst/>
          </a:prstGeom>
          <a:noFill/>
        </p:spPr>
        <p:txBody>
          <a:bodyPr wrap="square" rtlCol="0">
            <a:spAutoFit/>
          </a:bodyPr>
          <a:lstStyle/>
          <a:p>
            <a:r>
              <a:rPr lang="en-US" altLang="ko-KR" sz="1600" dirty="0"/>
              <a:t>S</a:t>
            </a:r>
            <a:endParaRPr lang="ko-KR" altLang="en-US" sz="1600" dirty="0"/>
          </a:p>
        </p:txBody>
      </p:sp>
      <p:sp>
        <p:nvSpPr>
          <p:cNvPr id="15" name="TextBox 14"/>
          <p:cNvSpPr txBox="1"/>
          <p:nvPr/>
        </p:nvSpPr>
        <p:spPr>
          <a:xfrm>
            <a:off x="599249" y="1794244"/>
            <a:ext cx="609693" cy="338554"/>
          </a:xfrm>
          <a:prstGeom prst="rect">
            <a:avLst/>
          </a:prstGeom>
          <a:noFill/>
        </p:spPr>
        <p:txBody>
          <a:bodyPr wrap="square" rtlCol="0">
            <a:spAutoFit/>
          </a:bodyPr>
          <a:lstStyle/>
          <a:p>
            <a:r>
              <a:rPr lang="en-US" altLang="ko-KR" sz="1600" dirty="0"/>
              <a:t>N</a:t>
            </a:r>
            <a:endParaRPr lang="ko-KR" altLang="en-US" sz="1600" dirty="0"/>
          </a:p>
        </p:txBody>
      </p:sp>
      <p:pic>
        <p:nvPicPr>
          <p:cNvPr id="16" name="Google Shape;197;p13">
            <a:extLst>
              <a:ext uri="{FF2B5EF4-FFF2-40B4-BE49-F238E27FC236}">
                <a16:creationId xmlns:a16="http://schemas.microsoft.com/office/drawing/2014/main" id="{4750F39D-DAA2-4840-9578-46B8DA2B649C}"/>
              </a:ext>
            </a:extLst>
          </p:cNvPr>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5679764" y="3149600"/>
            <a:ext cx="3858491" cy="3054630"/>
          </a:xfrm>
          <a:prstGeom prst="rect">
            <a:avLst/>
          </a:prstGeom>
          <a:noFill/>
          <a:ln>
            <a:noFill/>
          </a:ln>
        </p:spPr>
      </p:pic>
      <p:sp>
        <p:nvSpPr>
          <p:cNvPr id="19" name="내용 개체 틀 3"/>
          <p:cNvSpPr>
            <a:spLocks noGrp="1"/>
          </p:cNvSpPr>
          <p:nvPr>
            <p:ph idx="4294967295"/>
          </p:nvPr>
        </p:nvSpPr>
        <p:spPr>
          <a:xfrm>
            <a:off x="5201920" y="1648015"/>
            <a:ext cx="6871614" cy="4700728"/>
          </a:xfrm>
        </p:spPr>
        <p:txBody>
          <a:bodyPr>
            <a:normAutofit/>
          </a:bodyPr>
          <a:lstStyle/>
          <a:p>
            <a:pPr lvl="1" latinLnBrk="0">
              <a:buClr>
                <a:schemeClr val="accent6">
                  <a:lumMod val="50000"/>
                </a:schemeClr>
              </a:buClr>
            </a:pPr>
            <a:r>
              <a:rPr lang="en-US" altLang="ko-KR" dirty="0">
                <a:latin typeface="Arial" panose="020B0604020202020204" pitchFamily="34" charset="0"/>
                <a:cs typeface="Arial" panose="020B0604020202020204" pitchFamily="34" charset="0"/>
              </a:rPr>
              <a:t>Shorter wavelengths suffer the largest degradation (~15%) and under going</a:t>
            </a:r>
          </a:p>
          <a:p>
            <a:pPr lvl="1" latinLnBrk="0">
              <a:buClr>
                <a:schemeClr val="accent6">
                  <a:lumMod val="50000"/>
                </a:schemeClr>
              </a:buClr>
            </a:pPr>
            <a:r>
              <a:rPr lang="en-US" altLang="ko-KR" dirty="0">
                <a:latin typeface="Arial" panose="020B0604020202020204" pitchFamily="34" charset="0"/>
                <a:cs typeface="Arial" panose="020B0604020202020204" pitchFamily="34" charset="0"/>
              </a:rPr>
              <a:t>The longer wavelengths, the degradation is much smaller</a:t>
            </a:r>
          </a:p>
          <a:p>
            <a:pPr marL="504000" lvl="1" indent="0" latinLnBrk="0">
              <a:buClr>
                <a:schemeClr val="accent6">
                  <a:lumMod val="50000"/>
                </a:schemeClr>
              </a:buClr>
              <a:buNone/>
            </a:pPr>
            <a:endParaRPr lang="en-US" altLang="ko-KR" dirty="0">
              <a:latin typeface="Arial" panose="020B0604020202020204" pitchFamily="34" charset="0"/>
              <a:cs typeface="Arial" panose="020B0604020202020204" pitchFamily="34" charset="0"/>
            </a:endParaRPr>
          </a:p>
        </p:txBody>
      </p:sp>
      <p:sp>
        <p:nvSpPr>
          <p:cNvPr id="20" name="TextBox 19"/>
          <p:cNvSpPr txBox="1"/>
          <p:nvPr/>
        </p:nvSpPr>
        <p:spPr>
          <a:xfrm>
            <a:off x="9642529" y="4828906"/>
            <a:ext cx="1238831" cy="1200329"/>
          </a:xfrm>
          <a:prstGeom prst="rect">
            <a:avLst/>
          </a:prstGeom>
          <a:solidFill>
            <a:schemeClr val="bg1"/>
          </a:solidFill>
        </p:spPr>
        <p:txBody>
          <a:bodyPr wrap="square" rtlCol="0">
            <a:spAutoFit/>
          </a:bodyPr>
          <a:lstStyle/>
          <a:p>
            <a:r>
              <a:rPr lang="en-US" altLang="ko-KR" sz="900" b="1" dirty="0">
                <a:latin typeface="+mn-ea"/>
              </a:rPr>
              <a:t>RSD : 2020 Apr 28</a:t>
            </a:r>
          </a:p>
          <a:p>
            <a:r>
              <a:rPr lang="en-US" altLang="ko-KR" sz="900" b="1" dirty="0">
                <a:latin typeface="+mn-ea"/>
              </a:rPr>
              <a:t>         2020 Sep 22</a:t>
            </a:r>
          </a:p>
          <a:p>
            <a:r>
              <a:rPr lang="en-US" altLang="ko-KR" sz="900" b="1" dirty="0">
                <a:latin typeface="+mn-ea"/>
              </a:rPr>
              <a:t>         2020 Dec 20</a:t>
            </a:r>
          </a:p>
          <a:p>
            <a:r>
              <a:rPr lang="en-US" altLang="ko-KR" sz="900" b="1" dirty="0">
                <a:latin typeface="+mn-ea"/>
              </a:rPr>
              <a:t>         2021 Mar 20</a:t>
            </a:r>
          </a:p>
          <a:p>
            <a:r>
              <a:rPr lang="en-US" altLang="ko-KR" sz="900" b="1" dirty="0">
                <a:latin typeface="+mn-ea"/>
              </a:rPr>
              <a:t>         2021 Jun 21 </a:t>
            </a:r>
            <a:br>
              <a:rPr lang="en-US" altLang="ko-KR" sz="900" b="1" dirty="0">
                <a:latin typeface="+mn-ea"/>
              </a:rPr>
            </a:br>
            <a:r>
              <a:rPr lang="en-US" altLang="ko-KR" sz="900" b="1" dirty="0">
                <a:latin typeface="+mn-ea"/>
              </a:rPr>
              <a:t>         2021 Sep 23</a:t>
            </a:r>
          </a:p>
          <a:p>
            <a:r>
              <a:rPr lang="en-US" altLang="ko-KR" sz="900" b="1" dirty="0">
                <a:latin typeface="+mn-ea"/>
              </a:rPr>
              <a:t>         2022 Mar 21</a:t>
            </a:r>
          </a:p>
          <a:p>
            <a:r>
              <a:rPr lang="en-US" altLang="ko-KR" sz="900" b="1" dirty="0">
                <a:latin typeface="+mn-ea"/>
              </a:rPr>
              <a:t>         2022 Sep 23</a:t>
            </a:r>
          </a:p>
        </p:txBody>
      </p:sp>
      <p:sp>
        <p:nvSpPr>
          <p:cNvPr id="21" name="TextBox 20"/>
          <p:cNvSpPr txBox="1"/>
          <p:nvPr/>
        </p:nvSpPr>
        <p:spPr>
          <a:xfrm>
            <a:off x="10834703" y="4828905"/>
            <a:ext cx="1238831" cy="1200329"/>
          </a:xfrm>
          <a:prstGeom prst="rect">
            <a:avLst/>
          </a:prstGeom>
          <a:solidFill>
            <a:schemeClr val="bg1"/>
          </a:solidFill>
        </p:spPr>
        <p:txBody>
          <a:bodyPr wrap="square" rtlCol="0">
            <a:spAutoFit/>
          </a:bodyPr>
          <a:lstStyle/>
          <a:p>
            <a:r>
              <a:rPr lang="en-US" altLang="ko-KR" sz="900" b="1" dirty="0">
                <a:latin typeface="+mn-ea"/>
              </a:rPr>
              <a:t>WSD : 2020 Apr 27</a:t>
            </a:r>
          </a:p>
          <a:p>
            <a:r>
              <a:rPr lang="en-US" altLang="ko-KR" sz="900" b="1" dirty="0">
                <a:latin typeface="+mn-ea"/>
              </a:rPr>
              <a:t>         2020 Sep 21</a:t>
            </a:r>
          </a:p>
          <a:p>
            <a:r>
              <a:rPr lang="en-US" altLang="ko-KR" sz="900" b="1" dirty="0">
                <a:latin typeface="+mn-ea"/>
              </a:rPr>
              <a:t>         2020 Dec 19</a:t>
            </a:r>
          </a:p>
          <a:p>
            <a:r>
              <a:rPr lang="en-US" altLang="ko-KR" sz="900" b="1" dirty="0">
                <a:latin typeface="+mn-ea"/>
              </a:rPr>
              <a:t>         2021 Mar 19</a:t>
            </a:r>
          </a:p>
          <a:p>
            <a:r>
              <a:rPr lang="en-US" altLang="ko-KR" sz="900" b="1" dirty="0">
                <a:latin typeface="+mn-ea"/>
              </a:rPr>
              <a:t>         2021 Jun 20 </a:t>
            </a:r>
            <a:br>
              <a:rPr lang="en-US" altLang="ko-KR" sz="900" b="1" dirty="0">
                <a:latin typeface="+mn-ea"/>
              </a:rPr>
            </a:br>
            <a:r>
              <a:rPr lang="en-US" altLang="ko-KR" sz="900" b="1" dirty="0">
                <a:latin typeface="+mn-ea"/>
              </a:rPr>
              <a:t>         2021 Sep 22</a:t>
            </a:r>
          </a:p>
          <a:p>
            <a:r>
              <a:rPr lang="en-US" altLang="ko-KR" sz="900" b="1" dirty="0">
                <a:latin typeface="+mn-ea"/>
              </a:rPr>
              <a:t>         2022 Mar 20</a:t>
            </a:r>
          </a:p>
          <a:p>
            <a:r>
              <a:rPr lang="en-US" altLang="ko-KR" sz="900" b="1" dirty="0">
                <a:latin typeface="+mn-ea"/>
              </a:rPr>
              <a:t>         2022 Sep 22</a:t>
            </a:r>
          </a:p>
        </p:txBody>
      </p:sp>
      <p:pic>
        <p:nvPicPr>
          <p:cNvPr id="24" name="그림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5577" y="1473406"/>
            <a:ext cx="2437417" cy="4874834"/>
          </a:xfrm>
          <a:prstGeom prst="rect">
            <a:avLst/>
          </a:prstGeom>
        </p:spPr>
      </p:pic>
      <p:sp>
        <p:nvSpPr>
          <p:cNvPr id="13" name="TextBox 12"/>
          <p:cNvSpPr txBox="1"/>
          <p:nvPr/>
        </p:nvSpPr>
        <p:spPr>
          <a:xfrm>
            <a:off x="2705414" y="5451548"/>
            <a:ext cx="1006563" cy="338554"/>
          </a:xfrm>
          <a:prstGeom prst="rect">
            <a:avLst/>
          </a:prstGeom>
          <a:noFill/>
        </p:spPr>
        <p:txBody>
          <a:bodyPr wrap="square" rtlCol="0">
            <a:spAutoFit/>
          </a:bodyPr>
          <a:lstStyle/>
          <a:p>
            <a:r>
              <a:rPr lang="en-US" altLang="ko-KR" sz="1600" dirty="0"/>
              <a:t>500 nm</a:t>
            </a:r>
            <a:endParaRPr lang="ko-KR" altLang="en-US" sz="1600" dirty="0"/>
          </a:p>
        </p:txBody>
      </p:sp>
    </p:spTree>
    <p:extLst>
      <p:ext uri="{BB962C8B-B14F-4D97-AF65-F5344CB8AC3E}">
        <p14:creationId xmlns:p14="http://schemas.microsoft.com/office/powerpoint/2010/main" val="79247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B27FE-BAD9-06E5-9105-D69771E17CF5}"/>
              </a:ext>
            </a:extLst>
          </p:cNvPr>
          <p:cNvPicPr>
            <a:picLocks noChangeAspect="1"/>
          </p:cNvPicPr>
          <p:nvPr/>
        </p:nvPicPr>
        <p:blipFill>
          <a:blip r:embed="rId2"/>
          <a:stretch>
            <a:fillRect/>
          </a:stretch>
        </p:blipFill>
        <p:spPr>
          <a:xfrm>
            <a:off x="894360" y="0"/>
            <a:ext cx="6184363" cy="6858000"/>
          </a:xfrm>
          <a:prstGeom prst="rect">
            <a:avLst/>
          </a:prstGeom>
        </p:spPr>
      </p:pic>
      <p:sp>
        <p:nvSpPr>
          <p:cNvPr id="4" name="TextBox 3">
            <a:extLst>
              <a:ext uri="{FF2B5EF4-FFF2-40B4-BE49-F238E27FC236}">
                <a16:creationId xmlns:a16="http://schemas.microsoft.com/office/drawing/2014/main" id="{AAA02987-80A5-2BAF-0A3B-4190BBACF8FF}"/>
              </a:ext>
            </a:extLst>
          </p:cNvPr>
          <p:cNvSpPr txBox="1"/>
          <p:nvPr/>
        </p:nvSpPr>
        <p:spPr>
          <a:xfrm>
            <a:off x="7387628" y="869134"/>
            <a:ext cx="4336610" cy="1569660"/>
          </a:xfrm>
          <a:prstGeom prst="rect">
            <a:avLst/>
          </a:prstGeom>
          <a:noFill/>
        </p:spPr>
        <p:txBody>
          <a:bodyPr wrap="square" rtlCol="0">
            <a:spAutoFit/>
          </a:bodyPr>
          <a:lstStyle/>
          <a:p>
            <a:r>
              <a:rPr lang="en-US" sz="3200" b="1" dirty="0"/>
              <a:t>Comparison of EPIC O</a:t>
            </a:r>
            <a:r>
              <a:rPr lang="en-US" sz="3200" b="1" baseline="-25000" dirty="0"/>
              <a:t>3</a:t>
            </a:r>
            <a:endParaRPr lang="en-US" sz="3200" b="1" dirty="0"/>
          </a:p>
          <a:p>
            <a:r>
              <a:rPr lang="en-US" sz="3200" b="1" dirty="0"/>
              <a:t>With the MERRA-2 Data Assimilation Model</a:t>
            </a:r>
          </a:p>
        </p:txBody>
      </p:sp>
      <p:pic>
        <p:nvPicPr>
          <p:cNvPr id="5" name="Picture 4">
            <a:extLst>
              <a:ext uri="{FF2B5EF4-FFF2-40B4-BE49-F238E27FC236}">
                <a16:creationId xmlns:a16="http://schemas.microsoft.com/office/drawing/2014/main" id="{E2FAA2E1-7B5A-2805-048D-A0F7FF8DBA14}"/>
              </a:ext>
            </a:extLst>
          </p:cNvPr>
          <p:cNvPicPr/>
          <p:nvPr/>
        </p:nvPicPr>
        <p:blipFill>
          <a:blip r:embed="rId3" cstate="print"/>
          <a:stretch>
            <a:fillRect/>
          </a:stretch>
        </p:blipFill>
        <p:spPr>
          <a:xfrm>
            <a:off x="10841181" y="0"/>
            <a:ext cx="1471166" cy="829254"/>
          </a:xfrm>
          <a:prstGeom prst="rect">
            <a:avLst/>
          </a:prstGeom>
          <a:noFill/>
          <a:ln>
            <a:noFill/>
          </a:ln>
        </p:spPr>
      </p:pic>
    </p:spTree>
    <p:extLst>
      <p:ext uri="{BB962C8B-B14F-4D97-AF65-F5344CB8AC3E}">
        <p14:creationId xmlns:p14="http://schemas.microsoft.com/office/powerpoint/2010/main" val="117074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A1CAB-9540-E6C3-F94D-9EC31F62DE54}"/>
              </a:ext>
            </a:extLst>
          </p:cNvPr>
          <p:cNvPicPr>
            <a:picLocks noChangeAspect="1"/>
          </p:cNvPicPr>
          <p:nvPr/>
        </p:nvPicPr>
        <p:blipFill>
          <a:blip r:embed="rId2"/>
          <a:stretch>
            <a:fillRect/>
          </a:stretch>
        </p:blipFill>
        <p:spPr>
          <a:xfrm>
            <a:off x="67727" y="1052559"/>
            <a:ext cx="12015602" cy="4189397"/>
          </a:xfrm>
          <a:prstGeom prst="rect">
            <a:avLst/>
          </a:prstGeom>
        </p:spPr>
      </p:pic>
      <p:sp>
        <p:nvSpPr>
          <p:cNvPr id="4" name="TextBox 3">
            <a:extLst>
              <a:ext uri="{FF2B5EF4-FFF2-40B4-BE49-F238E27FC236}">
                <a16:creationId xmlns:a16="http://schemas.microsoft.com/office/drawing/2014/main" id="{47FD5673-E862-4A7A-1848-F7F7BDEFCE86}"/>
              </a:ext>
            </a:extLst>
          </p:cNvPr>
          <p:cNvSpPr txBox="1"/>
          <p:nvPr/>
        </p:nvSpPr>
        <p:spPr>
          <a:xfrm>
            <a:off x="1738264" y="5368704"/>
            <a:ext cx="9325069" cy="400110"/>
          </a:xfrm>
          <a:prstGeom prst="rect">
            <a:avLst/>
          </a:prstGeom>
          <a:noFill/>
        </p:spPr>
        <p:txBody>
          <a:bodyPr wrap="square" rtlCol="0">
            <a:spAutoFit/>
          </a:bodyPr>
          <a:lstStyle/>
          <a:p>
            <a:r>
              <a:rPr lang="en-US" sz="2000" b="1" dirty="0">
                <a:effectLst/>
                <a:latin typeface="Times New Roman" panose="02020603050405020304" pitchFamily="18" charset="0"/>
                <a:ea typeface="Calibri" panose="020F0502020204030204" pitchFamily="34" charset="0"/>
              </a:rPr>
              <a:t>EPIC detection and Characterization of the August 2017 British Columbia </a:t>
            </a:r>
            <a:r>
              <a:rPr lang="en-US" sz="2000" b="1" dirty="0" err="1">
                <a:effectLst/>
                <a:latin typeface="Times New Roman" panose="02020603050405020304" pitchFamily="18" charset="0"/>
                <a:ea typeface="Calibri" panose="020F0502020204030204" pitchFamily="34" charset="0"/>
              </a:rPr>
              <a:t>PyroCb</a:t>
            </a:r>
            <a:endParaRPr lang="en-US" sz="2000" b="1" dirty="0"/>
          </a:p>
        </p:txBody>
      </p:sp>
      <p:sp>
        <p:nvSpPr>
          <p:cNvPr id="5" name="TextBox 4">
            <a:extLst>
              <a:ext uri="{FF2B5EF4-FFF2-40B4-BE49-F238E27FC236}">
                <a16:creationId xmlns:a16="http://schemas.microsoft.com/office/drawing/2014/main" id="{14CFF00A-77CE-DE66-26EC-293CDBB7D230}"/>
              </a:ext>
            </a:extLst>
          </p:cNvPr>
          <p:cNvSpPr txBox="1"/>
          <p:nvPr/>
        </p:nvSpPr>
        <p:spPr>
          <a:xfrm>
            <a:off x="4288954" y="271603"/>
            <a:ext cx="3140546" cy="707886"/>
          </a:xfrm>
          <a:prstGeom prst="rect">
            <a:avLst/>
          </a:prstGeom>
          <a:noFill/>
        </p:spPr>
        <p:txBody>
          <a:bodyPr wrap="square" rtlCol="0">
            <a:spAutoFit/>
          </a:bodyPr>
          <a:lstStyle/>
          <a:p>
            <a:r>
              <a:rPr lang="en-US" sz="4000" b="1" dirty="0"/>
              <a:t>EPIC Aerosols</a:t>
            </a:r>
          </a:p>
        </p:txBody>
      </p:sp>
      <p:pic>
        <p:nvPicPr>
          <p:cNvPr id="6" name="Picture 5">
            <a:extLst>
              <a:ext uri="{FF2B5EF4-FFF2-40B4-BE49-F238E27FC236}">
                <a16:creationId xmlns:a16="http://schemas.microsoft.com/office/drawing/2014/main" id="{312E7E6A-52D9-5918-F28C-769B49B268A8}"/>
              </a:ext>
            </a:extLst>
          </p:cNvPr>
          <p:cNvPicPr/>
          <p:nvPr/>
        </p:nvPicPr>
        <p:blipFill>
          <a:blip r:embed="rId3" cstate="print"/>
          <a:stretch>
            <a:fillRect/>
          </a:stretch>
        </p:blipFill>
        <p:spPr>
          <a:xfrm>
            <a:off x="10841181" y="0"/>
            <a:ext cx="1471166" cy="829254"/>
          </a:xfrm>
          <a:prstGeom prst="rect">
            <a:avLst/>
          </a:prstGeom>
          <a:noFill/>
          <a:ln>
            <a:noFill/>
          </a:ln>
        </p:spPr>
      </p:pic>
    </p:spTree>
    <p:extLst>
      <p:ext uri="{BB962C8B-B14F-4D97-AF65-F5344CB8AC3E}">
        <p14:creationId xmlns:p14="http://schemas.microsoft.com/office/powerpoint/2010/main" val="353812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7D19-BB2B-4675-A8D2-E10AD197CCAA}"/>
              </a:ext>
            </a:extLst>
          </p:cNvPr>
          <p:cNvSpPr>
            <a:spLocks noGrp="1"/>
          </p:cNvSpPr>
          <p:nvPr>
            <p:ph type="title"/>
          </p:nvPr>
        </p:nvSpPr>
        <p:spPr>
          <a:xfrm>
            <a:off x="838200" y="74173"/>
            <a:ext cx="10515600" cy="701675"/>
          </a:xfrm>
        </p:spPr>
        <p:txBody>
          <a:bodyPr/>
          <a:lstStyle/>
          <a:p>
            <a:pPr algn="ctr"/>
            <a:r>
              <a:rPr lang="en-US" dirty="0"/>
              <a:t>Quick Summary of presentations (3/3)</a:t>
            </a:r>
          </a:p>
        </p:txBody>
      </p:sp>
      <p:sp>
        <p:nvSpPr>
          <p:cNvPr id="3" name="Content Placeholder 2">
            <a:extLst>
              <a:ext uri="{FF2B5EF4-FFF2-40B4-BE49-F238E27FC236}">
                <a16:creationId xmlns:a16="http://schemas.microsoft.com/office/drawing/2014/main" id="{B1D18463-3D0C-4AEC-8BFF-7C18B63C3461}"/>
              </a:ext>
            </a:extLst>
          </p:cNvPr>
          <p:cNvSpPr>
            <a:spLocks noGrp="1"/>
          </p:cNvSpPr>
          <p:nvPr>
            <p:ph idx="1"/>
          </p:nvPr>
        </p:nvSpPr>
        <p:spPr>
          <a:xfrm>
            <a:off x="0" y="928255"/>
            <a:ext cx="12192000" cy="5855572"/>
          </a:xfrm>
        </p:spPr>
        <p:txBody>
          <a:bodyPr>
            <a:normAutofit/>
          </a:bodyPr>
          <a:lstStyle/>
          <a:p>
            <a:r>
              <a:rPr lang="en-US" dirty="0"/>
              <a:t>The ninth presentation by </a:t>
            </a:r>
            <a:r>
              <a:rPr lang="en-US" dirty="0" err="1"/>
              <a:t>Xiong</a:t>
            </a:r>
            <a:r>
              <a:rPr lang="en-US" dirty="0"/>
              <a:t> Liu (CFA) gave an extensive description of the planned pre- and post-launch calibration and validation activities for the TEMPO instrument (April 2023 launch date).</a:t>
            </a:r>
          </a:p>
          <a:p>
            <a:r>
              <a:rPr lang="en-US" dirty="0"/>
              <a:t>The tenth presentation by Sergey Marchenko (SSAI/NASA) looked at the state-of-the-art capability of using solar measurements of Fraunhofer lines to identify drifts in stray light correction performance with OMI and </a:t>
            </a:r>
            <a:r>
              <a:rPr lang="en-US" dirty="0" err="1"/>
              <a:t>TropoMI</a:t>
            </a:r>
            <a:r>
              <a:rPr lang="en-US" dirty="0"/>
              <a:t> as examples.</a:t>
            </a:r>
          </a:p>
          <a:p>
            <a:r>
              <a:rPr lang="en-US" dirty="0"/>
              <a:t>The eleventh talk by </a:t>
            </a:r>
            <a:r>
              <a:rPr lang="en-US" dirty="0" err="1"/>
              <a:t>Yeeun</a:t>
            </a:r>
            <a:r>
              <a:rPr lang="en-US" dirty="0"/>
              <a:t> Lee (EWHA) gave the status of current and planned comparisons of GEMS measurements to other GEO and LEO instruments.</a:t>
            </a:r>
          </a:p>
          <a:p>
            <a:r>
              <a:rPr lang="en-US" dirty="0"/>
              <a:t>The twelfth talk by Thomas </a:t>
            </a:r>
            <a:r>
              <a:rPr lang="en-US" dirty="0" err="1"/>
              <a:t>Kurosu</a:t>
            </a:r>
            <a:r>
              <a:rPr lang="en-US" dirty="0"/>
              <a:t> (JPL) looked at SNO comparisons of OCO-3 XCO2 and GEMS NO2 products.</a:t>
            </a:r>
          </a:p>
          <a:p>
            <a:r>
              <a:rPr lang="en-US" dirty="0"/>
              <a:t>The thirteenth talk by Larry Flynn (NOAA) presented results using the V8TOz retrieval algorithm to compare the calibration of sensors in the UV for three channels (318 nm, 331 nm and 372 nm) for OMPS, GOME-2, </a:t>
            </a:r>
            <a:r>
              <a:rPr lang="en-US" dirty="0" err="1"/>
              <a:t>TropoMI</a:t>
            </a:r>
            <a:r>
              <a:rPr lang="en-US" dirty="0"/>
              <a:t> and GEMS.</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0637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7100" y="0"/>
            <a:ext cx="6986202" cy="922946"/>
          </a:xfrm>
        </p:spPr>
        <p:txBody>
          <a:bodyPr anchor="ctr">
            <a:noAutofit/>
          </a:bodyPr>
          <a:lstStyle/>
          <a:p>
            <a:r>
              <a:rPr lang="en-US" sz="3200" dirty="0"/>
              <a:t>L0_ccd + L0_wavcal &amp;</a:t>
            </a:r>
            <a:br>
              <a:rPr lang="en-US" sz="3200" dirty="0"/>
            </a:br>
            <a:r>
              <a:rPr lang="en-US" sz="3200" dirty="0"/>
              <a:t> In-flight Calibration</a:t>
            </a:r>
          </a:p>
        </p:txBody>
      </p:sp>
      <p:grpSp>
        <p:nvGrpSpPr>
          <p:cNvPr id="121" name="Group 120">
            <a:extLst>
              <a:ext uri="{FF2B5EF4-FFF2-40B4-BE49-F238E27FC236}">
                <a16:creationId xmlns:a16="http://schemas.microsoft.com/office/drawing/2014/main" id="{B9523E15-6F6B-474E-82EB-803991EF8C97}"/>
              </a:ext>
            </a:extLst>
          </p:cNvPr>
          <p:cNvGrpSpPr/>
          <p:nvPr/>
        </p:nvGrpSpPr>
        <p:grpSpPr>
          <a:xfrm>
            <a:off x="5786239" y="1062939"/>
            <a:ext cx="4784240" cy="5742119"/>
            <a:chOff x="4243752" y="1077198"/>
            <a:chExt cx="4784240" cy="5742119"/>
          </a:xfrm>
        </p:grpSpPr>
        <p:sp>
          <p:nvSpPr>
            <p:cNvPr id="2" name="Rounded Rectangle 1">
              <a:extLst>
                <a:ext uri="{FF2B5EF4-FFF2-40B4-BE49-F238E27FC236}">
                  <a16:creationId xmlns:a16="http://schemas.microsoft.com/office/drawing/2014/main" id="{6403DE3D-4C26-9444-84B2-3A34A7E10947}"/>
                </a:ext>
              </a:extLst>
            </p:cNvPr>
            <p:cNvSpPr/>
            <p:nvPr/>
          </p:nvSpPr>
          <p:spPr>
            <a:xfrm>
              <a:off x="7075413" y="1077198"/>
              <a:ext cx="1952579" cy="485759"/>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L0 dark, irradiance</a:t>
              </a:r>
            </a:p>
            <a:p>
              <a:pPr algn="ctr"/>
              <a:r>
                <a:rPr lang="en-US" sz="1600" b="1" dirty="0">
                  <a:solidFill>
                    <a:schemeClr val="tx1"/>
                  </a:solidFill>
                </a:rPr>
                <a:t>radiance</a:t>
              </a:r>
            </a:p>
          </p:txBody>
        </p:sp>
        <p:grpSp>
          <p:nvGrpSpPr>
            <p:cNvPr id="120" name="Group 119">
              <a:extLst>
                <a:ext uri="{FF2B5EF4-FFF2-40B4-BE49-F238E27FC236}">
                  <a16:creationId xmlns:a16="http://schemas.microsoft.com/office/drawing/2014/main" id="{22878C3F-DF28-F341-8529-0AA221595207}"/>
                </a:ext>
              </a:extLst>
            </p:cNvPr>
            <p:cNvGrpSpPr/>
            <p:nvPr/>
          </p:nvGrpSpPr>
          <p:grpSpPr>
            <a:xfrm>
              <a:off x="4243752" y="1160273"/>
              <a:ext cx="4667063" cy="5659044"/>
              <a:chOff x="4243752" y="1160273"/>
              <a:chExt cx="4667063" cy="5659044"/>
            </a:xfrm>
          </p:grpSpPr>
          <p:sp>
            <p:nvSpPr>
              <p:cNvPr id="9" name="Rectangle 8">
                <a:extLst>
                  <a:ext uri="{FF2B5EF4-FFF2-40B4-BE49-F238E27FC236}">
                    <a16:creationId xmlns:a16="http://schemas.microsoft.com/office/drawing/2014/main" id="{0465BED9-4038-BE4C-86DA-4C48C97793E8}"/>
                  </a:ext>
                </a:extLst>
              </p:cNvPr>
              <p:cNvSpPr/>
              <p:nvPr/>
            </p:nvSpPr>
            <p:spPr>
              <a:xfrm>
                <a:off x="4243754" y="1160273"/>
                <a:ext cx="2297724" cy="2450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Co-addition</a:t>
                </a:r>
              </a:p>
            </p:txBody>
          </p:sp>
          <p:cxnSp>
            <p:nvCxnSpPr>
              <p:cNvPr id="11" name="Straight Arrow Connector 10">
                <a:extLst>
                  <a:ext uri="{FF2B5EF4-FFF2-40B4-BE49-F238E27FC236}">
                    <a16:creationId xmlns:a16="http://schemas.microsoft.com/office/drawing/2014/main" id="{FAD8B08F-098A-F14D-9B32-470E6D371EAE}"/>
                  </a:ext>
                </a:extLst>
              </p:cNvPr>
              <p:cNvCxnSpPr>
                <a:cxnSpLocks/>
              </p:cNvCxnSpPr>
              <p:nvPr/>
            </p:nvCxnSpPr>
            <p:spPr>
              <a:xfrm>
                <a:off x="5416060" y="1384290"/>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4D6651F6-FB61-5F4D-8BEC-9337B12C011D}"/>
                  </a:ext>
                </a:extLst>
              </p:cNvPr>
              <p:cNvSpPr/>
              <p:nvPr/>
            </p:nvSpPr>
            <p:spPr>
              <a:xfrm>
                <a:off x="4243753" y="1562347"/>
                <a:ext cx="2297725" cy="2458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Odd/even identification</a:t>
                </a:r>
              </a:p>
            </p:txBody>
          </p:sp>
          <p:sp>
            <p:nvSpPr>
              <p:cNvPr id="14" name="Rectangle 13">
                <a:extLst>
                  <a:ext uri="{FF2B5EF4-FFF2-40B4-BE49-F238E27FC236}">
                    <a16:creationId xmlns:a16="http://schemas.microsoft.com/office/drawing/2014/main" id="{BCA57C9D-1D73-924A-9670-D1604598ED01}"/>
                  </a:ext>
                </a:extLst>
              </p:cNvPr>
              <p:cNvSpPr/>
              <p:nvPr/>
            </p:nvSpPr>
            <p:spPr>
              <a:xfrm>
                <a:off x="4243754" y="1975832"/>
                <a:ext cx="2297724" cy="2430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Electronic offset removal</a:t>
                </a:r>
              </a:p>
            </p:txBody>
          </p:sp>
          <p:cxnSp>
            <p:nvCxnSpPr>
              <p:cNvPr id="15" name="Straight Arrow Connector 14">
                <a:extLst>
                  <a:ext uri="{FF2B5EF4-FFF2-40B4-BE49-F238E27FC236}">
                    <a16:creationId xmlns:a16="http://schemas.microsoft.com/office/drawing/2014/main" id="{0F9EFFB7-9955-7E42-9E8E-8984013CBCCA}"/>
                  </a:ext>
                </a:extLst>
              </p:cNvPr>
              <p:cNvCxnSpPr>
                <a:cxnSpLocks/>
              </p:cNvCxnSpPr>
              <p:nvPr/>
            </p:nvCxnSpPr>
            <p:spPr>
              <a:xfrm>
                <a:off x="5416060" y="1789230"/>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4BA84142-69D5-6546-99D0-7BAFB6A350D0}"/>
                  </a:ext>
                </a:extLst>
              </p:cNvPr>
              <p:cNvSpPr/>
              <p:nvPr/>
            </p:nvSpPr>
            <p:spPr>
              <a:xfrm>
                <a:off x="4243755" y="2339246"/>
                <a:ext cx="2297724" cy="2430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Nonlinearity correction</a:t>
                </a:r>
              </a:p>
            </p:txBody>
          </p:sp>
          <p:cxnSp>
            <p:nvCxnSpPr>
              <p:cNvPr id="17" name="Straight Arrow Connector 16">
                <a:extLst>
                  <a:ext uri="{FF2B5EF4-FFF2-40B4-BE49-F238E27FC236}">
                    <a16:creationId xmlns:a16="http://schemas.microsoft.com/office/drawing/2014/main" id="{FC733E4D-D418-D447-9C0A-985E2D5FAD4B}"/>
                  </a:ext>
                </a:extLst>
              </p:cNvPr>
              <p:cNvCxnSpPr>
                <a:cxnSpLocks/>
              </p:cNvCxnSpPr>
              <p:nvPr/>
            </p:nvCxnSpPr>
            <p:spPr>
              <a:xfrm>
                <a:off x="5416060" y="2152644"/>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9175E0DE-5630-2A4A-BBDB-4F95784B3003}"/>
                  </a:ext>
                </a:extLst>
              </p:cNvPr>
              <p:cNvSpPr/>
              <p:nvPr/>
            </p:nvSpPr>
            <p:spPr>
              <a:xfrm>
                <a:off x="4243753" y="2718805"/>
                <a:ext cx="2297725" cy="2430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Cross-talk correction</a:t>
                </a:r>
              </a:p>
            </p:txBody>
          </p:sp>
          <p:cxnSp>
            <p:nvCxnSpPr>
              <p:cNvPr id="19" name="Straight Arrow Connector 18">
                <a:extLst>
                  <a:ext uri="{FF2B5EF4-FFF2-40B4-BE49-F238E27FC236}">
                    <a16:creationId xmlns:a16="http://schemas.microsoft.com/office/drawing/2014/main" id="{53A117D0-E8D7-2A42-AAC1-4601BE0C3ACB}"/>
                  </a:ext>
                </a:extLst>
              </p:cNvPr>
              <p:cNvCxnSpPr>
                <a:cxnSpLocks/>
              </p:cNvCxnSpPr>
              <p:nvPr/>
            </p:nvCxnSpPr>
            <p:spPr>
              <a:xfrm>
                <a:off x="5404335" y="2538557"/>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C71D8AF-EAE0-C743-B37B-241B14F43EE4}"/>
                  </a:ext>
                </a:extLst>
              </p:cNvPr>
              <p:cNvCxnSpPr>
                <a:cxnSpLocks/>
              </p:cNvCxnSpPr>
              <p:nvPr/>
            </p:nvCxnSpPr>
            <p:spPr>
              <a:xfrm>
                <a:off x="5427777" y="2961812"/>
                <a:ext cx="0" cy="186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592D36F-8EBC-3247-BEDC-5AC2422BE02D}"/>
                  </a:ext>
                </a:extLst>
              </p:cNvPr>
              <p:cNvCxnSpPr>
                <a:cxnSpLocks/>
              </p:cNvCxnSpPr>
              <p:nvPr/>
            </p:nvCxnSpPr>
            <p:spPr>
              <a:xfrm>
                <a:off x="5439504" y="3333120"/>
                <a:ext cx="0" cy="21822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E84B9539-B5DA-B046-A8D9-1B12A7776D4A}"/>
                  </a:ext>
                </a:extLst>
              </p:cNvPr>
              <p:cNvSpPr/>
              <p:nvPr/>
            </p:nvSpPr>
            <p:spPr>
              <a:xfrm>
                <a:off x="4243753" y="3129424"/>
                <a:ext cx="2297725" cy="2619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Gain corr. (FPA/FPE T)</a:t>
                </a:r>
              </a:p>
            </p:txBody>
          </p:sp>
          <p:sp>
            <p:nvSpPr>
              <p:cNvPr id="25" name="Rectangle 24">
                <a:extLst>
                  <a:ext uri="{FF2B5EF4-FFF2-40B4-BE49-F238E27FC236}">
                    <a16:creationId xmlns:a16="http://schemas.microsoft.com/office/drawing/2014/main" id="{4181EA18-2F68-4C4E-BAFF-C648E9CC6189}"/>
                  </a:ext>
                </a:extLst>
              </p:cNvPr>
              <p:cNvSpPr/>
              <p:nvPr/>
            </p:nvSpPr>
            <p:spPr>
              <a:xfrm>
                <a:off x="4243752" y="3551344"/>
                <a:ext cx="2297725" cy="2036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Smear correction</a:t>
                </a:r>
              </a:p>
            </p:txBody>
          </p:sp>
          <p:sp>
            <p:nvSpPr>
              <p:cNvPr id="28" name="Rectangle 27">
                <a:extLst>
                  <a:ext uri="{FF2B5EF4-FFF2-40B4-BE49-F238E27FC236}">
                    <a16:creationId xmlns:a16="http://schemas.microsoft.com/office/drawing/2014/main" id="{03CED782-CA75-9042-86B9-89FA0A59BAE7}"/>
                  </a:ext>
                </a:extLst>
              </p:cNvPr>
              <p:cNvSpPr/>
              <p:nvPr/>
            </p:nvSpPr>
            <p:spPr>
              <a:xfrm>
                <a:off x="7085923" y="3653192"/>
                <a:ext cx="1684216" cy="4889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Dark processing </a:t>
                </a:r>
              </a:p>
              <a:p>
                <a:pPr algn="ctr"/>
                <a:r>
                  <a:rPr lang="en-US" sz="1600" b="1" dirty="0">
                    <a:solidFill>
                      <a:schemeClr val="tx1"/>
                    </a:solidFill>
                  </a:rPr>
                  <a:t>(T-depend, avg.)</a:t>
                </a:r>
              </a:p>
            </p:txBody>
          </p:sp>
          <p:cxnSp>
            <p:nvCxnSpPr>
              <p:cNvPr id="36" name="Straight Arrow Connector 35">
                <a:extLst>
                  <a:ext uri="{FF2B5EF4-FFF2-40B4-BE49-F238E27FC236}">
                    <a16:creationId xmlns:a16="http://schemas.microsoft.com/office/drawing/2014/main" id="{AFA9320B-0F09-7A46-BF37-AD935811B447}"/>
                  </a:ext>
                </a:extLst>
              </p:cNvPr>
              <p:cNvCxnSpPr>
                <a:cxnSpLocks/>
              </p:cNvCxnSpPr>
              <p:nvPr/>
            </p:nvCxnSpPr>
            <p:spPr>
              <a:xfrm flipH="1">
                <a:off x="6541474" y="1314333"/>
                <a:ext cx="55029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7C8EE2D8-AF18-3540-B953-32D1D53FBA0D}"/>
                  </a:ext>
                </a:extLst>
              </p:cNvPr>
              <p:cNvSpPr txBox="1"/>
              <p:nvPr/>
            </p:nvSpPr>
            <p:spPr>
              <a:xfrm>
                <a:off x="6511190" y="3726779"/>
                <a:ext cx="774250" cy="369332"/>
              </a:xfrm>
              <a:prstGeom prst="rect">
                <a:avLst/>
              </a:prstGeom>
              <a:noFill/>
            </p:spPr>
            <p:txBody>
              <a:bodyPr wrap="square" rtlCol="0">
                <a:spAutoFit/>
              </a:bodyPr>
              <a:lstStyle/>
              <a:p>
                <a:r>
                  <a:rPr lang="en-US" dirty="0">
                    <a:solidFill>
                      <a:srgbClr val="FF0000"/>
                    </a:solidFill>
                  </a:rPr>
                  <a:t>DC</a:t>
                </a:r>
              </a:p>
            </p:txBody>
          </p:sp>
          <p:cxnSp>
            <p:nvCxnSpPr>
              <p:cNvPr id="40" name="Straight Arrow Connector 39">
                <a:extLst>
                  <a:ext uri="{FF2B5EF4-FFF2-40B4-BE49-F238E27FC236}">
                    <a16:creationId xmlns:a16="http://schemas.microsoft.com/office/drawing/2014/main" id="{DBB05664-7108-D548-A4A3-51F00D9BC95B}"/>
                  </a:ext>
                </a:extLst>
              </p:cNvPr>
              <p:cNvCxnSpPr>
                <a:cxnSpLocks/>
              </p:cNvCxnSpPr>
              <p:nvPr/>
            </p:nvCxnSpPr>
            <p:spPr>
              <a:xfrm>
                <a:off x="7875953" y="4150318"/>
                <a:ext cx="0" cy="2194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Rounded Rectangle 41">
                <a:extLst>
                  <a:ext uri="{FF2B5EF4-FFF2-40B4-BE49-F238E27FC236}">
                    <a16:creationId xmlns:a16="http://schemas.microsoft.com/office/drawing/2014/main" id="{32A75B30-A4B0-8649-B7AE-46056171029A}"/>
                  </a:ext>
                </a:extLst>
              </p:cNvPr>
              <p:cNvSpPr/>
              <p:nvPr/>
            </p:nvSpPr>
            <p:spPr>
              <a:xfrm>
                <a:off x="7005814" y="4356793"/>
                <a:ext cx="1905001" cy="293076"/>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L1a dark (corrected)</a:t>
                </a:r>
              </a:p>
            </p:txBody>
          </p:sp>
          <p:cxnSp>
            <p:nvCxnSpPr>
              <p:cNvPr id="43" name="Straight Arrow Connector 42">
                <a:extLst>
                  <a:ext uri="{FF2B5EF4-FFF2-40B4-BE49-F238E27FC236}">
                    <a16:creationId xmlns:a16="http://schemas.microsoft.com/office/drawing/2014/main" id="{50EEB26B-1B7B-C941-A1C8-7704F50EB6FC}"/>
                  </a:ext>
                </a:extLst>
              </p:cNvPr>
              <p:cNvCxnSpPr>
                <a:cxnSpLocks/>
              </p:cNvCxnSpPr>
              <p:nvPr/>
            </p:nvCxnSpPr>
            <p:spPr>
              <a:xfrm>
                <a:off x="5439504" y="3748961"/>
                <a:ext cx="0" cy="156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DB7D9558-FAB6-0B4C-920C-90FBB5CF3990}"/>
                  </a:ext>
                </a:extLst>
              </p:cNvPr>
              <p:cNvSpPr txBox="1"/>
              <p:nvPr/>
            </p:nvSpPr>
            <p:spPr>
              <a:xfrm>
                <a:off x="5439504" y="4116570"/>
                <a:ext cx="849923" cy="369332"/>
              </a:xfrm>
              <a:prstGeom prst="rect">
                <a:avLst/>
              </a:prstGeom>
              <a:noFill/>
            </p:spPr>
            <p:txBody>
              <a:bodyPr wrap="square" rtlCol="0">
                <a:spAutoFit/>
              </a:bodyPr>
              <a:lstStyle/>
              <a:p>
                <a:r>
                  <a:rPr lang="en-US" dirty="0">
                    <a:solidFill>
                      <a:srgbClr val="FF0000"/>
                    </a:solidFill>
                  </a:rPr>
                  <a:t>I, F</a:t>
                </a:r>
              </a:p>
            </p:txBody>
          </p:sp>
          <p:sp>
            <p:nvSpPr>
              <p:cNvPr id="47" name="Rectangle 46">
                <a:extLst>
                  <a:ext uri="{FF2B5EF4-FFF2-40B4-BE49-F238E27FC236}">
                    <a16:creationId xmlns:a16="http://schemas.microsoft.com/office/drawing/2014/main" id="{184644B8-ACDD-0C43-9365-A49C3D35CC0A}"/>
                  </a:ext>
                </a:extLst>
              </p:cNvPr>
              <p:cNvSpPr/>
              <p:nvPr/>
            </p:nvSpPr>
            <p:spPr>
              <a:xfrm>
                <a:off x="4243752" y="3930767"/>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Exposure-time corr.</a:t>
                </a:r>
              </a:p>
            </p:txBody>
          </p:sp>
          <p:cxnSp>
            <p:nvCxnSpPr>
              <p:cNvPr id="51" name="Straight Arrow Connector 50">
                <a:extLst>
                  <a:ext uri="{FF2B5EF4-FFF2-40B4-BE49-F238E27FC236}">
                    <a16:creationId xmlns:a16="http://schemas.microsoft.com/office/drawing/2014/main" id="{AFC0C957-7808-3346-8EE9-D0FD7BF01ED5}"/>
                  </a:ext>
                </a:extLst>
              </p:cNvPr>
              <p:cNvCxnSpPr>
                <a:cxnSpLocks/>
              </p:cNvCxnSpPr>
              <p:nvPr/>
            </p:nvCxnSpPr>
            <p:spPr>
              <a:xfrm flipH="1">
                <a:off x="6514124" y="4527362"/>
                <a:ext cx="43766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8" name="Rectangle 57">
                <a:extLst>
                  <a:ext uri="{FF2B5EF4-FFF2-40B4-BE49-F238E27FC236}">
                    <a16:creationId xmlns:a16="http://schemas.microsoft.com/office/drawing/2014/main" id="{DB836B2B-842D-9C40-80AE-E9172C031D30}"/>
                  </a:ext>
                </a:extLst>
              </p:cNvPr>
              <p:cNvSpPr/>
              <p:nvPr/>
            </p:nvSpPr>
            <p:spPr>
              <a:xfrm>
                <a:off x="4243752" y="4388430"/>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Dark current correction</a:t>
                </a:r>
              </a:p>
            </p:txBody>
          </p:sp>
          <p:sp>
            <p:nvSpPr>
              <p:cNvPr id="63" name="Rectangle 62">
                <a:extLst>
                  <a:ext uri="{FF2B5EF4-FFF2-40B4-BE49-F238E27FC236}">
                    <a16:creationId xmlns:a16="http://schemas.microsoft.com/office/drawing/2014/main" id="{6C394592-847C-CF42-9278-FEA12B2A65DB}"/>
                  </a:ext>
                </a:extLst>
              </p:cNvPr>
              <p:cNvSpPr/>
              <p:nvPr/>
            </p:nvSpPr>
            <p:spPr>
              <a:xfrm>
                <a:off x="4267197" y="4833126"/>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Straylight correction</a:t>
                </a:r>
              </a:p>
            </p:txBody>
          </p:sp>
          <p:cxnSp>
            <p:nvCxnSpPr>
              <p:cNvPr id="64" name="Straight Arrow Connector 63">
                <a:extLst>
                  <a:ext uri="{FF2B5EF4-FFF2-40B4-BE49-F238E27FC236}">
                    <a16:creationId xmlns:a16="http://schemas.microsoft.com/office/drawing/2014/main" id="{88EB521B-ECBC-2743-A357-131D6771DC1E}"/>
                  </a:ext>
                </a:extLst>
              </p:cNvPr>
              <p:cNvCxnSpPr>
                <a:cxnSpLocks/>
              </p:cNvCxnSpPr>
              <p:nvPr/>
            </p:nvCxnSpPr>
            <p:spPr>
              <a:xfrm>
                <a:off x="5439504" y="4651163"/>
                <a:ext cx="0" cy="156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57931547-55B0-8E48-8C29-BE69BBCACB75}"/>
                  </a:ext>
                </a:extLst>
              </p:cNvPr>
              <p:cNvSpPr/>
              <p:nvPr/>
            </p:nvSpPr>
            <p:spPr>
              <a:xfrm>
                <a:off x="4255472" y="5256774"/>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Noise calculation</a:t>
                </a:r>
              </a:p>
            </p:txBody>
          </p:sp>
          <p:cxnSp>
            <p:nvCxnSpPr>
              <p:cNvPr id="68" name="Elbow Connector 67">
                <a:extLst>
                  <a:ext uri="{FF2B5EF4-FFF2-40B4-BE49-F238E27FC236}">
                    <a16:creationId xmlns:a16="http://schemas.microsoft.com/office/drawing/2014/main" id="{00FD8100-7515-3A47-B38F-3BD565A4E776}"/>
                  </a:ext>
                </a:extLst>
              </p:cNvPr>
              <p:cNvCxnSpPr>
                <a:cxnSpLocks/>
                <a:endCxn id="28" idx="1"/>
              </p:cNvCxnSpPr>
              <p:nvPr/>
            </p:nvCxnSpPr>
            <p:spPr>
              <a:xfrm flipV="1">
                <a:off x="6576632" y="3897651"/>
                <a:ext cx="509291" cy="160326"/>
              </a:xfrm>
              <a:prstGeom prst="bentConnector3">
                <a:avLst>
                  <a:gd name="adj1" fmla="val 70717"/>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822277A9-C634-8B44-BD0B-2ACB1DEF92AD}"/>
                  </a:ext>
                </a:extLst>
              </p:cNvPr>
              <p:cNvCxnSpPr>
                <a:cxnSpLocks/>
              </p:cNvCxnSpPr>
              <p:nvPr/>
            </p:nvCxnSpPr>
            <p:spPr>
              <a:xfrm>
                <a:off x="5439505" y="4194436"/>
                <a:ext cx="0" cy="156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FFA71745-6532-004C-9D58-96A204C82133}"/>
                  </a:ext>
                </a:extLst>
              </p:cNvPr>
              <p:cNvCxnSpPr>
                <a:cxnSpLocks/>
              </p:cNvCxnSpPr>
              <p:nvPr/>
            </p:nvCxnSpPr>
            <p:spPr>
              <a:xfrm>
                <a:off x="5439506" y="5085385"/>
                <a:ext cx="0" cy="156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6" name="Rectangle 85">
                <a:extLst>
                  <a:ext uri="{FF2B5EF4-FFF2-40B4-BE49-F238E27FC236}">
                    <a16:creationId xmlns:a16="http://schemas.microsoft.com/office/drawing/2014/main" id="{857763CD-CDB8-1A40-BB86-148C67356EF8}"/>
                  </a:ext>
                </a:extLst>
              </p:cNvPr>
              <p:cNvSpPr/>
              <p:nvPr/>
            </p:nvSpPr>
            <p:spPr>
              <a:xfrm>
                <a:off x="4255472" y="5708768"/>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Radiometric calibration</a:t>
                </a:r>
              </a:p>
            </p:txBody>
          </p:sp>
          <p:cxnSp>
            <p:nvCxnSpPr>
              <p:cNvPr id="87" name="Straight Arrow Connector 86">
                <a:extLst>
                  <a:ext uri="{FF2B5EF4-FFF2-40B4-BE49-F238E27FC236}">
                    <a16:creationId xmlns:a16="http://schemas.microsoft.com/office/drawing/2014/main" id="{8AC15068-11EF-784F-A62E-0753FB17AF09}"/>
                  </a:ext>
                </a:extLst>
              </p:cNvPr>
              <p:cNvCxnSpPr>
                <a:cxnSpLocks/>
              </p:cNvCxnSpPr>
              <p:nvPr/>
            </p:nvCxnSpPr>
            <p:spPr>
              <a:xfrm>
                <a:off x="5439507" y="5519137"/>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60DEEB0E-F422-C746-AD70-DB32668ECF53}"/>
                  </a:ext>
                </a:extLst>
              </p:cNvPr>
              <p:cNvSpPr txBox="1"/>
              <p:nvPr/>
            </p:nvSpPr>
            <p:spPr>
              <a:xfrm>
                <a:off x="5545011" y="5426330"/>
                <a:ext cx="849923" cy="369332"/>
              </a:xfrm>
              <a:prstGeom prst="rect">
                <a:avLst/>
              </a:prstGeom>
              <a:noFill/>
            </p:spPr>
            <p:txBody>
              <a:bodyPr wrap="square" rtlCol="0">
                <a:spAutoFit/>
              </a:bodyPr>
              <a:lstStyle/>
              <a:p>
                <a:r>
                  <a:rPr lang="en-US" dirty="0">
                    <a:solidFill>
                      <a:srgbClr val="FF0000"/>
                    </a:solidFill>
                  </a:rPr>
                  <a:t>I</a:t>
                </a:r>
              </a:p>
            </p:txBody>
          </p:sp>
          <p:cxnSp>
            <p:nvCxnSpPr>
              <p:cNvPr id="89" name="Elbow Connector 88">
                <a:extLst>
                  <a:ext uri="{FF2B5EF4-FFF2-40B4-BE49-F238E27FC236}">
                    <a16:creationId xmlns:a16="http://schemas.microsoft.com/office/drawing/2014/main" id="{7DBF654B-722D-0F47-84E8-52B88B3B2CB2}"/>
                  </a:ext>
                </a:extLst>
              </p:cNvPr>
              <p:cNvCxnSpPr>
                <a:cxnSpLocks/>
              </p:cNvCxnSpPr>
              <p:nvPr/>
            </p:nvCxnSpPr>
            <p:spPr>
              <a:xfrm flipV="1">
                <a:off x="6588342" y="4954595"/>
                <a:ext cx="509291" cy="396532"/>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C531718F-5133-AB43-B519-90DB847B9E4A}"/>
                  </a:ext>
                </a:extLst>
              </p:cNvPr>
              <p:cNvSpPr txBox="1"/>
              <p:nvPr/>
            </p:nvSpPr>
            <p:spPr>
              <a:xfrm>
                <a:off x="6553197" y="5064416"/>
                <a:ext cx="849923" cy="369332"/>
              </a:xfrm>
              <a:prstGeom prst="rect">
                <a:avLst/>
              </a:prstGeom>
              <a:noFill/>
            </p:spPr>
            <p:txBody>
              <a:bodyPr wrap="square" rtlCol="0">
                <a:spAutoFit/>
              </a:bodyPr>
              <a:lstStyle/>
              <a:p>
                <a:r>
                  <a:rPr lang="en-US" dirty="0">
                    <a:solidFill>
                      <a:srgbClr val="FF0000"/>
                    </a:solidFill>
                  </a:rPr>
                  <a:t>F</a:t>
                </a:r>
              </a:p>
            </p:txBody>
          </p:sp>
          <p:sp>
            <p:nvSpPr>
              <p:cNvPr id="94" name="Rectangle 93">
                <a:extLst>
                  <a:ext uri="{FF2B5EF4-FFF2-40B4-BE49-F238E27FC236}">
                    <a16:creationId xmlns:a16="http://schemas.microsoft.com/office/drawing/2014/main" id="{4204F404-289E-874F-BADA-46F63B61BD0F}"/>
                  </a:ext>
                </a:extLst>
              </p:cNvPr>
              <p:cNvSpPr/>
              <p:nvPr/>
            </p:nvSpPr>
            <p:spPr>
              <a:xfrm>
                <a:off x="7109358" y="4831973"/>
                <a:ext cx="1753289" cy="2747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Solar viewing</a:t>
                </a:r>
              </a:p>
            </p:txBody>
          </p:sp>
          <p:cxnSp>
            <p:nvCxnSpPr>
              <p:cNvPr id="98" name="Straight Arrow Connector 97">
                <a:extLst>
                  <a:ext uri="{FF2B5EF4-FFF2-40B4-BE49-F238E27FC236}">
                    <a16:creationId xmlns:a16="http://schemas.microsoft.com/office/drawing/2014/main" id="{1A6AC596-92E6-EF44-A023-1CB2163FC830}"/>
                  </a:ext>
                </a:extLst>
              </p:cNvPr>
              <p:cNvCxnSpPr>
                <a:cxnSpLocks/>
              </p:cNvCxnSpPr>
              <p:nvPr/>
            </p:nvCxnSpPr>
            <p:spPr>
              <a:xfrm>
                <a:off x="7901341" y="5085386"/>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752F2B69-4E00-0A40-B46D-FD570D02258B}"/>
                  </a:ext>
                </a:extLst>
              </p:cNvPr>
              <p:cNvSpPr/>
              <p:nvPr/>
            </p:nvSpPr>
            <p:spPr>
              <a:xfrm>
                <a:off x="7109358" y="5265950"/>
                <a:ext cx="1753289" cy="254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Polarization Corr.</a:t>
                </a:r>
              </a:p>
            </p:txBody>
          </p:sp>
          <p:sp>
            <p:nvSpPr>
              <p:cNvPr id="100" name="Rectangle 99">
                <a:extLst>
                  <a:ext uri="{FF2B5EF4-FFF2-40B4-BE49-F238E27FC236}">
                    <a16:creationId xmlns:a16="http://schemas.microsoft.com/office/drawing/2014/main" id="{51D36E75-7DAD-4243-AD0F-E6020B670C61}"/>
                  </a:ext>
                </a:extLst>
              </p:cNvPr>
              <p:cNvSpPr/>
              <p:nvPr/>
            </p:nvSpPr>
            <p:spPr>
              <a:xfrm>
                <a:off x="7097633" y="5710608"/>
                <a:ext cx="1753289" cy="2408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BTDF Correction</a:t>
                </a:r>
              </a:p>
            </p:txBody>
          </p:sp>
          <p:cxnSp>
            <p:nvCxnSpPr>
              <p:cNvPr id="101" name="Straight Arrow Connector 100">
                <a:extLst>
                  <a:ext uri="{FF2B5EF4-FFF2-40B4-BE49-F238E27FC236}">
                    <a16:creationId xmlns:a16="http://schemas.microsoft.com/office/drawing/2014/main" id="{57DCE512-7A53-174F-ACC1-6BBED9BB7D75}"/>
                  </a:ext>
                </a:extLst>
              </p:cNvPr>
              <p:cNvCxnSpPr>
                <a:cxnSpLocks/>
              </p:cNvCxnSpPr>
              <p:nvPr/>
            </p:nvCxnSpPr>
            <p:spPr>
              <a:xfrm>
                <a:off x="7924775" y="5548532"/>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F7FF8FFE-B582-E741-B08A-3917BE53DD40}"/>
                  </a:ext>
                </a:extLst>
              </p:cNvPr>
              <p:cNvCxnSpPr>
                <a:cxnSpLocks/>
              </p:cNvCxnSpPr>
              <p:nvPr/>
            </p:nvCxnSpPr>
            <p:spPr>
              <a:xfrm flipH="1">
                <a:off x="6611814" y="5833085"/>
                <a:ext cx="43961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5" name="Rectangle 104">
                <a:extLst>
                  <a:ext uri="{FF2B5EF4-FFF2-40B4-BE49-F238E27FC236}">
                    <a16:creationId xmlns:a16="http://schemas.microsoft.com/office/drawing/2014/main" id="{58CD1533-5B89-F24C-95EF-6275F8591CD6}"/>
                  </a:ext>
                </a:extLst>
              </p:cNvPr>
              <p:cNvSpPr/>
              <p:nvPr/>
            </p:nvSpPr>
            <p:spPr>
              <a:xfrm>
                <a:off x="4267196" y="6129019"/>
                <a:ext cx="2297725" cy="2544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Wavelength Calibration</a:t>
                </a:r>
              </a:p>
            </p:txBody>
          </p:sp>
          <p:cxnSp>
            <p:nvCxnSpPr>
              <p:cNvPr id="106" name="Straight Arrow Connector 105">
                <a:extLst>
                  <a:ext uri="{FF2B5EF4-FFF2-40B4-BE49-F238E27FC236}">
                    <a16:creationId xmlns:a16="http://schemas.microsoft.com/office/drawing/2014/main" id="{FB948D23-C35D-6841-877E-8A670B724D2E}"/>
                  </a:ext>
                </a:extLst>
              </p:cNvPr>
              <p:cNvCxnSpPr>
                <a:cxnSpLocks/>
              </p:cNvCxnSpPr>
              <p:nvPr/>
            </p:nvCxnSpPr>
            <p:spPr>
              <a:xfrm>
                <a:off x="5427785" y="5941166"/>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8" name="Rounded Rectangle 107">
                <a:extLst>
                  <a:ext uri="{FF2B5EF4-FFF2-40B4-BE49-F238E27FC236}">
                    <a16:creationId xmlns:a16="http://schemas.microsoft.com/office/drawing/2014/main" id="{7D0A7AE1-3430-A24A-90A5-5EE0E572F64F}"/>
                  </a:ext>
                </a:extLst>
              </p:cNvPr>
              <p:cNvSpPr/>
              <p:nvPr/>
            </p:nvSpPr>
            <p:spPr>
              <a:xfrm>
                <a:off x="7085923" y="6109690"/>
                <a:ext cx="1789723" cy="293076"/>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L1b irradiance</a:t>
                </a:r>
              </a:p>
            </p:txBody>
          </p:sp>
          <p:cxnSp>
            <p:nvCxnSpPr>
              <p:cNvPr id="109" name="Straight Arrow Connector 108">
                <a:extLst>
                  <a:ext uri="{FF2B5EF4-FFF2-40B4-BE49-F238E27FC236}">
                    <a16:creationId xmlns:a16="http://schemas.microsoft.com/office/drawing/2014/main" id="{4EA8E8F0-003B-5A4E-9059-FD3F620940EF}"/>
                  </a:ext>
                </a:extLst>
              </p:cNvPr>
              <p:cNvCxnSpPr>
                <a:cxnSpLocks/>
                <a:stCxn id="105" idx="3"/>
              </p:cNvCxnSpPr>
              <p:nvPr/>
            </p:nvCxnSpPr>
            <p:spPr>
              <a:xfrm>
                <a:off x="6564921" y="6256229"/>
                <a:ext cx="48650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2F2533C2-62EB-9046-80CD-F7B727831F76}"/>
                  </a:ext>
                </a:extLst>
              </p:cNvPr>
              <p:cNvSpPr txBox="1"/>
              <p:nvPr/>
            </p:nvSpPr>
            <p:spPr>
              <a:xfrm>
                <a:off x="6599400" y="5898798"/>
                <a:ext cx="849923" cy="369332"/>
              </a:xfrm>
              <a:prstGeom prst="rect">
                <a:avLst/>
              </a:prstGeom>
              <a:noFill/>
            </p:spPr>
            <p:txBody>
              <a:bodyPr wrap="square" rtlCol="0">
                <a:spAutoFit/>
              </a:bodyPr>
              <a:lstStyle/>
              <a:p>
                <a:r>
                  <a:rPr lang="en-US" dirty="0">
                    <a:solidFill>
                      <a:srgbClr val="FF0000"/>
                    </a:solidFill>
                  </a:rPr>
                  <a:t>F</a:t>
                </a:r>
              </a:p>
            </p:txBody>
          </p:sp>
          <p:sp>
            <p:nvSpPr>
              <p:cNvPr id="114" name="TextBox 113">
                <a:extLst>
                  <a:ext uri="{FF2B5EF4-FFF2-40B4-BE49-F238E27FC236}">
                    <a16:creationId xmlns:a16="http://schemas.microsoft.com/office/drawing/2014/main" id="{79107E9D-AC28-4D48-ADED-6494E79712B0}"/>
                  </a:ext>
                </a:extLst>
              </p:cNvPr>
              <p:cNvSpPr txBox="1"/>
              <p:nvPr/>
            </p:nvSpPr>
            <p:spPr>
              <a:xfrm>
                <a:off x="5545010" y="6294266"/>
                <a:ext cx="849923" cy="369332"/>
              </a:xfrm>
              <a:prstGeom prst="rect">
                <a:avLst/>
              </a:prstGeom>
              <a:noFill/>
            </p:spPr>
            <p:txBody>
              <a:bodyPr wrap="square" rtlCol="0">
                <a:spAutoFit/>
              </a:bodyPr>
              <a:lstStyle/>
              <a:p>
                <a:r>
                  <a:rPr lang="en-US" dirty="0">
                    <a:solidFill>
                      <a:srgbClr val="FF0000"/>
                    </a:solidFill>
                  </a:rPr>
                  <a:t>I</a:t>
                </a:r>
              </a:p>
            </p:txBody>
          </p:sp>
          <p:sp>
            <p:nvSpPr>
              <p:cNvPr id="115" name="Rounded Rectangle 114">
                <a:extLst>
                  <a:ext uri="{FF2B5EF4-FFF2-40B4-BE49-F238E27FC236}">
                    <a16:creationId xmlns:a16="http://schemas.microsoft.com/office/drawing/2014/main" id="{4EF2DC39-6541-244C-9D0C-2F94E30F1572}"/>
                  </a:ext>
                </a:extLst>
              </p:cNvPr>
              <p:cNvSpPr/>
              <p:nvPr/>
            </p:nvSpPr>
            <p:spPr>
              <a:xfrm>
                <a:off x="4480160" y="6564924"/>
                <a:ext cx="1789723" cy="254393"/>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L1a radiance</a:t>
                </a:r>
              </a:p>
            </p:txBody>
          </p:sp>
          <p:cxnSp>
            <p:nvCxnSpPr>
              <p:cNvPr id="116" name="Straight Arrow Connector 115">
                <a:extLst>
                  <a:ext uri="{FF2B5EF4-FFF2-40B4-BE49-F238E27FC236}">
                    <a16:creationId xmlns:a16="http://schemas.microsoft.com/office/drawing/2014/main" id="{1E24AABA-08CC-7F47-808A-00530206E053}"/>
                  </a:ext>
                </a:extLst>
              </p:cNvPr>
              <p:cNvCxnSpPr>
                <a:cxnSpLocks/>
              </p:cNvCxnSpPr>
              <p:nvPr/>
            </p:nvCxnSpPr>
            <p:spPr>
              <a:xfrm>
                <a:off x="5427786" y="6374918"/>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122" name="TextBox 121">
            <a:extLst>
              <a:ext uri="{FF2B5EF4-FFF2-40B4-BE49-F238E27FC236}">
                <a16:creationId xmlns:a16="http://schemas.microsoft.com/office/drawing/2014/main" id="{7E119C2C-8C72-4342-9327-ED0EEF9D91BB}"/>
              </a:ext>
            </a:extLst>
          </p:cNvPr>
          <p:cNvSpPr txBox="1"/>
          <p:nvPr/>
        </p:nvSpPr>
        <p:spPr>
          <a:xfrm>
            <a:off x="1463054" y="1057431"/>
            <a:ext cx="4401330" cy="5232202"/>
          </a:xfrm>
          <a:prstGeom prst="rect">
            <a:avLst/>
          </a:prstGeom>
          <a:noFill/>
        </p:spPr>
        <p:txBody>
          <a:bodyPr wrap="square" rtlCol="0">
            <a:spAutoFit/>
          </a:bodyPr>
          <a:lstStyle/>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T-dependent gain correction</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T-dependent dark current correction</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Straylight correction with 1-D spectral PSF due to much smaller spatial straylight (correction with mean 2-D PSF to be developed)</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Wavelength and slit function calibration: cross correlation with high-resolution solar reference &amp; atmospheric absorption</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Quality flagging: Flag bad/RTS from dark current measurements, flag transient, saturated, missing pixels. </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Special solar measurements vs. integration time to derive ADC non-linearity via standard photon transfer methods.</a:t>
            </a:r>
          </a:p>
          <a:p>
            <a:pPr indent="182880">
              <a:spcBef>
                <a:spcPts val="600"/>
              </a:spcBef>
              <a:buFont typeface="Wingdings" pitchFamily="2" charset="2"/>
              <a:buChar char="Ø"/>
            </a:pPr>
            <a:r>
              <a:rPr lang="en-US" sz="1600" b="1" dirty="0">
                <a:solidFill>
                  <a:srgbClr val="0000FF"/>
                </a:solidFill>
                <a:latin typeface="Arial"/>
                <a:ea typeface="ＭＳ Ｐゴシック" charset="0"/>
                <a:cs typeface="Arial"/>
              </a:rPr>
              <a:t>Trending solar measurements from working &amp; reference diffusers to derive degradation in radiometric coefficients and diffuser BTDF.</a:t>
            </a:r>
            <a:endParaRPr lang="en-US" sz="1600" b="1" dirty="0">
              <a:solidFill>
                <a:srgbClr val="000090"/>
              </a:solidFill>
              <a:latin typeface="Arial Narrow"/>
              <a:ea typeface="ＭＳ Ｐゴシック" charset="0"/>
              <a:cs typeface="Arial Narrow"/>
            </a:endParaRPr>
          </a:p>
        </p:txBody>
      </p:sp>
      <p:sp>
        <p:nvSpPr>
          <p:cNvPr id="3" name="Date Placeholder 3">
            <a:extLst>
              <a:ext uri="{FF2B5EF4-FFF2-40B4-BE49-F238E27FC236}">
                <a16:creationId xmlns:a16="http://schemas.microsoft.com/office/drawing/2014/main" id="{0657E2D7-2240-4DAA-FC83-4A900AC80BFE}"/>
              </a:ext>
            </a:extLst>
          </p:cNvPr>
          <p:cNvSpPr txBox="1">
            <a:spLocks/>
          </p:cNvSpPr>
          <p:nvPr/>
        </p:nvSpPr>
        <p:spPr>
          <a:xfrm>
            <a:off x="1524000" y="6631914"/>
            <a:ext cx="2830286" cy="210734"/>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89"/>
            <a:r>
              <a:rPr lang="en-US" sz="1400" dirty="0">
                <a:solidFill>
                  <a:srgbClr val="EEECE1">
                    <a:lumMod val="50000"/>
                  </a:srgbClr>
                </a:solidFill>
                <a:latin typeface="Calibri"/>
              </a:rPr>
              <a:t>GCISC 2023/UVN, Feb. 28, 2023</a:t>
            </a:r>
          </a:p>
        </p:txBody>
      </p:sp>
    </p:spTree>
    <p:extLst>
      <p:ext uri="{BB962C8B-B14F-4D97-AF65-F5344CB8AC3E}">
        <p14:creationId xmlns:p14="http://schemas.microsoft.com/office/powerpoint/2010/main" val="1766680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6C4E6179-E904-13B7-5BED-6A68CF10F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179" y="1336552"/>
            <a:ext cx="7029811" cy="4794496"/>
          </a:xfrm>
          <a:prstGeom prst="rect">
            <a:avLst/>
          </a:prstGeom>
        </p:spPr>
      </p:pic>
      <p:sp>
        <p:nvSpPr>
          <p:cNvPr id="4" name="Rectangle 2">
            <a:extLst>
              <a:ext uri="{FF2B5EF4-FFF2-40B4-BE49-F238E27FC236}">
                <a16:creationId xmlns:a16="http://schemas.microsoft.com/office/drawing/2014/main" id="{AEF3B742-9A74-502A-6AC0-E671DD9EA19B}"/>
              </a:ext>
            </a:extLst>
          </p:cNvPr>
          <p:cNvSpPr txBox="1">
            <a:spLocks noChangeArrowheads="1"/>
          </p:cNvSpPr>
          <p:nvPr/>
        </p:nvSpPr>
        <p:spPr>
          <a:xfrm>
            <a:off x="444500" y="110672"/>
            <a:ext cx="11036300" cy="553998"/>
          </a:xfrm>
          <a:prstGeom prst="rect">
            <a:avLst/>
          </a:prstGeom>
          <a:effectLst>
            <a:outerShdw blurRad="50800" dist="50800" dir="2700000" algn="ctr" rotWithShape="0">
              <a:schemeClr val="bg1">
                <a:lumMod val="75000"/>
              </a:scheme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dirty="0">
                <a:solidFill>
                  <a:srgbClr val="0070C0"/>
                </a:solidFill>
                <a:latin typeface="+mn-lt"/>
              </a:rPr>
              <a:t>TROPOMI B3 (305-400 nm) line indices: an additive component </a:t>
            </a:r>
          </a:p>
        </p:txBody>
      </p:sp>
      <p:sp>
        <p:nvSpPr>
          <p:cNvPr id="5" name="Right Bracket 4">
            <a:extLst>
              <a:ext uri="{FF2B5EF4-FFF2-40B4-BE49-F238E27FC236}">
                <a16:creationId xmlns:a16="http://schemas.microsoft.com/office/drawing/2014/main" id="{54C33455-FB1B-9E9F-6E97-521E91266F41}"/>
              </a:ext>
            </a:extLst>
          </p:cNvPr>
          <p:cNvSpPr/>
          <p:nvPr/>
        </p:nvSpPr>
        <p:spPr>
          <a:xfrm>
            <a:off x="8937170" y="2623455"/>
            <a:ext cx="447853" cy="2895600"/>
          </a:xfrm>
          <a:prstGeom prst="rightBracket">
            <a:avLst/>
          </a:prstGeom>
          <a:ln w="41275" cap="rnd">
            <a:solidFill>
              <a:srgbClr val="FF00FF"/>
            </a:solidFill>
            <a:headEnd type="arrow"/>
            <a:tailEnd type="arrow"/>
          </a:ln>
          <a:effectLst>
            <a:outerShdw blurRad="50800" dist="50800" dir="3000000" algn="ctr" rotWithShape="0">
              <a:schemeClr val="bg1">
                <a:lumMod val="6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58E18A9-0739-4BF5-3B2E-C9BCB0B076D1}"/>
              </a:ext>
            </a:extLst>
          </p:cNvPr>
          <p:cNvSpPr txBox="1"/>
          <p:nvPr/>
        </p:nvSpPr>
        <p:spPr>
          <a:xfrm>
            <a:off x="8935990" y="3761597"/>
            <a:ext cx="1078868" cy="553998"/>
          </a:xfrm>
          <a:prstGeom prst="rect">
            <a:avLst/>
          </a:prstGeom>
          <a:solidFill>
            <a:schemeClr val="bg1"/>
          </a:solidFill>
          <a:effectLst>
            <a:outerShdw blurRad="50800" dist="50800" dir="3000000" algn="ctr" rotWithShape="0">
              <a:schemeClr val="bg1">
                <a:lumMod val="65000"/>
              </a:schemeClr>
            </a:outerShdw>
          </a:effectLst>
        </p:spPr>
        <p:txBody>
          <a:bodyPr wrap="square" rtlCol="0">
            <a:spAutoFit/>
          </a:bodyPr>
          <a:lstStyle/>
          <a:p>
            <a:r>
              <a:rPr lang="en-US" sz="3000" b="1" dirty="0">
                <a:solidFill>
                  <a:srgbClr val="FF00FF"/>
                </a:solidFill>
                <a:effectLst>
                  <a:outerShdw blurRad="50800" dist="50800" dir="5400000" algn="ctr" rotWithShape="0">
                    <a:schemeClr val="bg1">
                      <a:lumMod val="65000"/>
                    </a:schemeClr>
                  </a:outerShdw>
                </a:effectLst>
              </a:rPr>
              <a:t>0.2 %</a:t>
            </a:r>
          </a:p>
        </p:txBody>
      </p:sp>
    </p:spTree>
    <p:extLst>
      <p:ext uri="{BB962C8B-B14F-4D97-AF65-F5344CB8AC3E}">
        <p14:creationId xmlns:p14="http://schemas.microsoft.com/office/powerpoint/2010/main" val="14322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4"/>
          </p:nvPr>
        </p:nvSpPr>
        <p:spPr/>
        <p:txBody>
          <a:bodyPr/>
          <a:lstStyle/>
          <a:p>
            <a:fld id="{84077999-7B16-42D3-8B21-C2AE1A06C362}" type="slidenum">
              <a:rPr lang="ko-KR" altLang="en-US" smtClean="0"/>
              <a:pPr/>
              <a:t>18</a:t>
            </a:fld>
            <a:endParaRPr lang="ko-KR" altLang="en-US" dirty="0"/>
          </a:p>
        </p:txBody>
      </p:sp>
      <p:sp>
        <p:nvSpPr>
          <p:cNvPr id="5" name="제목 1"/>
          <p:cNvSpPr>
            <a:spLocks noGrp="1"/>
          </p:cNvSpPr>
          <p:nvPr>
            <p:ph type="title"/>
          </p:nvPr>
        </p:nvSpPr>
        <p:spPr>
          <a:xfrm>
            <a:off x="912805" y="91592"/>
            <a:ext cx="10515600" cy="707886"/>
          </a:xfrm>
        </p:spPr>
        <p:txBody>
          <a:bodyPr/>
          <a:lstStyle/>
          <a:p>
            <a:r>
              <a:rPr lang="en-US" altLang="ko-KR" dirty="0"/>
              <a:t>Remaining issues &amp; future works </a:t>
            </a:r>
            <a:endParaRPr lang="ko-KR" altLang="en-US" dirty="0"/>
          </a:p>
        </p:txBody>
      </p:sp>
      <p:sp>
        <p:nvSpPr>
          <p:cNvPr id="6" name="내용 개체 틀 2"/>
          <p:cNvSpPr>
            <a:spLocks noGrp="1"/>
          </p:cNvSpPr>
          <p:nvPr>
            <p:ph idx="1"/>
          </p:nvPr>
        </p:nvSpPr>
        <p:spPr>
          <a:xfrm>
            <a:off x="112706" y="854578"/>
            <a:ext cx="12013246" cy="896399"/>
          </a:xfrm>
        </p:spPr>
        <p:txBody>
          <a:bodyPr>
            <a:normAutofit lnSpcReduction="10000"/>
          </a:bodyPr>
          <a:lstStyle/>
          <a:p>
            <a:pPr marL="342900" indent="-342900" latinLnBrk="0">
              <a:lnSpc>
                <a:spcPct val="110000"/>
              </a:lnSpc>
              <a:buFont typeface="Wingdings" pitchFamily="2" charset="2"/>
              <a:buChar char="v"/>
            </a:pPr>
            <a:r>
              <a:rPr kumimoji="1" lang="en-US" altLang="ko-KR" sz="2800" b="1" dirty="0">
                <a:solidFill>
                  <a:srgbClr val="494949"/>
                </a:solidFill>
                <a:latin typeface="Calibri" panose="020F0502020204030204" pitchFamily="34" charset="0"/>
                <a:cs typeface="Calibri" panose="020F0502020204030204" pitchFamily="34" charset="0"/>
              </a:rPr>
              <a:t> GEO-LEO comparison (TROPOMI</a:t>
            </a:r>
            <a:r>
              <a:rPr kumimoji="1" lang="ko-KR" altLang="en-US" sz="2800" b="1" dirty="0">
                <a:solidFill>
                  <a:srgbClr val="494949"/>
                </a:solidFill>
                <a:latin typeface="Calibri" panose="020F0502020204030204" pitchFamily="34" charset="0"/>
                <a:cs typeface="Calibri" panose="020F0502020204030204" pitchFamily="34" charset="0"/>
              </a:rPr>
              <a:t> </a:t>
            </a:r>
            <a:r>
              <a:rPr kumimoji="1" lang="en-US" altLang="ko-KR" sz="2800" b="1" dirty="0">
                <a:solidFill>
                  <a:srgbClr val="494949"/>
                </a:solidFill>
                <a:latin typeface="Calibri" panose="020F0502020204030204" pitchFamily="34" charset="0"/>
                <a:cs typeface="Calibri" panose="020F0502020204030204" pitchFamily="34" charset="0"/>
              </a:rPr>
              <a:t>&amp; OMPS)</a:t>
            </a:r>
          </a:p>
          <a:p>
            <a:pPr lvl="1"/>
            <a:r>
              <a:rPr lang="en-US" altLang="ko-KR" dirty="0"/>
              <a:t>Targeting DCC pixels (Sampling period: Nov 2020 – Jul 2021)</a:t>
            </a:r>
          </a:p>
        </p:txBody>
      </p:sp>
      <p:pic>
        <p:nvPicPr>
          <p:cNvPr id="3" name="그림 2">
            <a:extLst>
              <a:ext uri="{FF2B5EF4-FFF2-40B4-BE49-F238E27FC236}">
                <a16:creationId xmlns:a16="http://schemas.microsoft.com/office/drawing/2014/main" id="{C54B2514-C1DB-2028-27A5-52633AA9576A}"/>
              </a:ext>
            </a:extLst>
          </p:cNvPr>
          <p:cNvPicPr>
            <a:picLocks noChangeAspect="1"/>
          </p:cNvPicPr>
          <p:nvPr/>
        </p:nvPicPr>
        <p:blipFill>
          <a:blip r:embed="rId2"/>
          <a:stretch>
            <a:fillRect/>
          </a:stretch>
        </p:blipFill>
        <p:spPr>
          <a:xfrm>
            <a:off x="5002291" y="1750977"/>
            <a:ext cx="3493057" cy="2328705"/>
          </a:xfrm>
          <a:prstGeom prst="rect">
            <a:avLst/>
          </a:prstGeom>
        </p:spPr>
      </p:pic>
      <p:pic>
        <p:nvPicPr>
          <p:cNvPr id="8" name="그림 7">
            <a:extLst>
              <a:ext uri="{FF2B5EF4-FFF2-40B4-BE49-F238E27FC236}">
                <a16:creationId xmlns:a16="http://schemas.microsoft.com/office/drawing/2014/main" id="{134FACAE-908E-623D-F77B-3CB48B17B166}"/>
              </a:ext>
            </a:extLst>
          </p:cNvPr>
          <p:cNvPicPr>
            <a:picLocks noChangeAspect="1"/>
          </p:cNvPicPr>
          <p:nvPr/>
        </p:nvPicPr>
        <p:blipFill>
          <a:blip r:embed="rId3"/>
          <a:stretch>
            <a:fillRect/>
          </a:stretch>
        </p:blipFill>
        <p:spPr>
          <a:xfrm>
            <a:off x="8679626" y="1750977"/>
            <a:ext cx="3493057" cy="2328705"/>
          </a:xfrm>
          <a:prstGeom prst="rect">
            <a:avLst/>
          </a:prstGeom>
        </p:spPr>
      </p:pic>
      <p:pic>
        <p:nvPicPr>
          <p:cNvPr id="10" name="그림 9">
            <a:extLst>
              <a:ext uri="{FF2B5EF4-FFF2-40B4-BE49-F238E27FC236}">
                <a16:creationId xmlns:a16="http://schemas.microsoft.com/office/drawing/2014/main" id="{9BE83777-7710-52A6-6850-4CA52A10020A}"/>
              </a:ext>
            </a:extLst>
          </p:cNvPr>
          <p:cNvPicPr>
            <a:picLocks noChangeAspect="1"/>
          </p:cNvPicPr>
          <p:nvPr/>
        </p:nvPicPr>
        <p:blipFill>
          <a:blip r:embed="rId4"/>
          <a:stretch>
            <a:fillRect/>
          </a:stretch>
        </p:blipFill>
        <p:spPr>
          <a:xfrm>
            <a:off x="1458039" y="1750977"/>
            <a:ext cx="3493057" cy="2328705"/>
          </a:xfrm>
          <a:prstGeom prst="rect">
            <a:avLst/>
          </a:prstGeom>
        </p:spPr>
      </p:pic>
      <p:pic>
        <p:nvPicPr>
          <p:cNvPr id="11" name="그림 10">
            <a:extLst>
              <a:ext uri="{FF2B5EF4-FFF2-40B4-BE49-F238E27FC236}">
                <a16:creationId xmlns:a16="http://schemas.microsoft.com/office/drawing/2014/main" id="{6659AB24-EF34-B98E-E879-C89E01E170B1}"/>
              </a:ext>
            </a:extLst>
          </p:cNvPr>
          <p:cNvPicPr>
            <a:picLocks noChangeAspect="1"/>
          </p:cNvPicPr>
          <p:nvPr/>
        </p:nvPicPr>
        <p:blipFill>
          <a:blip r:embed="rId5"/>
          <a:srcRect/>
          <a:stretch/>
        </p:blipFill>
        <p:spPr>
          <a:xfrm>
            <a:off x="5021608" y="4037378"/>
            <a:ext cx="3493057" cy="2328704"/>
          </a:xfrm>
          <a:prstGeom prst="rect">
            <a:avLst/>
          </a:prstGeom>
        </p:spPr>
      </p:pic>
      <p:pic>
        <p:nvPicPr>
          <p:cNvPr id="12" name="그림 11">
            <a:extLst>
              <a:ext uri="{FF2B5EF4-FFF2-40B4-BE49-F238E27FC236}">
                <a16:creationId xmlns:a16="http://schemas.microsoft.com/office/drawing/2014/main" id="{F5A9FAD7-E97A-8378-AF75-B2A41BBCEE14}"/>
              </a:ext>
            </a:extLst>
          </p:cNvPr>
          <p:cNvPicPr>
            <a:picLocks noChangeAspect="1"/>
          </p:cNvPicPr>
          <p:nvPr/>
        </p:nvPicPr>
        <p:blipFill>
          <a:blip r:embed="rId6"/>
          <a:srcRect/>
          <a:stretch/>
        </p:blipFill>
        <p:spPr>
          <a:xfrm>
            <a:off x="8698943" y="4037378"/>
            <a:ext cx="3493057" cy="2328704"/>
          </a:xfrm>
          <a:prstGeom prst="rect">
            <a:avLst/>
          </a:prstGeom>
        </p:spPr>
      </p:pic>
      <p:pic>
        <p:nvPicPr>
          <p:cNvPr id="13" name="그림 12">
            <a:extLst>
              <a:ext uri="{FF2B5EF4-FFF2-40B4-BE49-F238E27FC236}">
                <a16:creationId xmlns:a16="http://schemas.microsoft.com/office/drawing/2014/main" id="{FC8AD833-CBB4-CEA9-1D3B-17C034BAFAE4}"/>
              </a:ext>
            </a:extLst>
          </p:cNvPr>
          <p:cNvPicPr>
            <a:picLocks noChangeAspect="1"/>
          </p:cNvPicPr>
          <p:nvPr/>
        </p:nvPicPr>
        <p:blipFill>
          <a:blip r:embed="rId7"/>
          <a:srcRect/>
          <a:stretch/>
        </p:blipFill>
        <p:spPr>
          <a:xfrm>
            <a:off x="1477356" y="4037378"/>
            <a:ext cx="3493057" cy="2328704"/>
          </a:xfrm>
          <a:prstGeom prst="rect">
            <a:avLst/>
          </a:prstGeom>
        </p:spPr>
      </p:pic>
      <p:grpSp>
        <p:nvGrpSpPr>
          <p:cNvPr id="14" name="그룹 13">
            <a:extLst>
              <a:ext uri="{FF2B5EF4-FFF2-40B4-BE49-F238E27FC236}">
                <a16:creationId xmlns:a16="http://schemas.microsoft.com/office/drawing/2014/main" id="{9CF3F5B3-20A1-BAA9-9B36-D9FF385149F0}"/>
              </a:ext>
            </a:extLst>
          </p:cNvPr>
          <p:cNvGrpSpPr/>
          <p:nvPr/>
        </p:nvGrpSpPr>
        <p:grpSpPr>
          <a:xfrm>
            <a:off x="3173630" y="1918616"/>
            <a:ext cx="7723386" cy="369332"/>
            <a:chOff x="3106581" y="2938528"/>
            <a:chExt cx="7723386" cy="369332"/>
          </a:xfrm>
        </p:grpSpPr>
        <p:sp>
          <p:nvSpPr>
            <p:cNvPr id="15" name="TextBox 14">
              <a:extLst>
                <a:ext uri="{FF2B5EF4-FFF2-40B4-BE49-F238E27FC236}">
                  <a16:creationId xmlns:a16="http://schemas.microsoft.com/office/drawing/2014/main" id="{3805CA08-1FD7-EF69-F9B5-E2952E0F7298}"/>
                </a:ext>
              </a:extLst>
            </p:cNvPr>
            <p:cNvSpPr txBox="1"/>
            <p:nvPr/>
          </p:nvSpPr>
          <p:spPr>
            <a:xfrm>
              <a:off x="3106581" y="2938528"/>
              <a:ext cx="505267"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IRR</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F86969F-0B3F-AD16-CE78-584D95C72210}"/>
                </a:ext>
              </a:extLst>
            </p:cNvPr>
            <p:cNvSpPr txBox="1"/>
            <p:nvPr/>
          </p:nvSpPr>
          <p:spPr>
            <a:xfrm>
              <a:off x="6523215" y="2938528"/>
              <a:ext cx="599844"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RAD</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2F32A0A-1489-67DC-1080-E2B11D4E93DE}"/>
                </a:ext>
              </a:extLst>
            </p:cNvPr>
            <p:cNvSpPr txBox="1"/>
            <p:nvPr/>
          </p:nvSpPr>
          <p:spPr>
            <a:xfrm>
              <a:off x="10297449" y="2938528"/>
              <a:ext cx="532518"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REF</a:t>
              </a:r>
              <a:endParaRPr lang="ko-KR" altLang="en-US" b="1" i="1" dirty="0">
                <a:solidFill>
                  <a:srgbClr val="C00000"/>
                </a:solidFill>
                <a:latin typeface="Calibri" panose="020F0502020204030204" pitchFamily="34" charset="0"/>
                <a:cs typeface="Calibri" panose="020F0502020204030204" pitchFamily="34" charset="0"/>
              </a:endParaRPr>
            </a:p>
          </p:txBody>
        </p:sp>
      </p:grpSp>
      <p:grpSp>
        <p:nvGrpSpPr>
          <p:cNvPr id="18" name="그룹 17">
            <a:extLst>
              <a:ext uri="{FF2B5EF4-FFF2-40B4-BE49-F238E27FC236}">
                <a16:creationId xmlns:a16="http://schemas.microsoft.com/office/drawing/2014/main" id="{037DED8F-CD62-3DE8-2223-AAF491A9BB3A}"/>
              </a:ext>
            </a:extLst>
          </p:cNvPr>
          <p:cNvGrpSpPr/>
          <p:nvPr/>
        </p:nvGrpSpPr>
        <p:grpSpPr>
          <a:xfrm>
            <a:off x="3173630" y="4219766"/>
            <a:ext cx="7723386" cy="369332"/>
            <a:chOff x="3106581" y="2938528"/>
            <a:chExt cx="7723386" cy="369332"/>
          </a:xfrm>
        </p:grpSpPr>
        <p:sp>
          <p:nvSpPr>
            <p:cNvPr id="19" name="TextBox 18">
              <a:extLst>
                <a:ext uri="{FF2B5EF4-FFF2-40B4-BE49-F238E27FC236}">
                  <a16:creationId xmlns:a16="http://schemas.microsoft.com/office/drawing/2014/main" id="{31A21733-7424-BE59-451C-AA7E781CF66D}"/>
                </a:ext>
              </a:extLst>
            </p:cNvPr>
            <p:cNvSpPr txBox="1"/>
            <p:nvPr/>
          </p:nvSpPr>
          <p:spPr>
            <a:xfrm>
              <a:off x="3106581" y="2938528"/>
              <a:ext cx="505267"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IRR</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1355CD1-FBFB-697F-5CE5-A2C7E7B5E14D}"/>
                </a:ext>
              </a:extLst>
            </p:cNvPr>
            <p:cNvSpPr txBox="1"/>
            <p:nvPr/>
          </p:nvSpPr>
          <p:spPr>
            <a:xfrm>
              <a:off x="6523215" y="2938528"/>
              <a:ext cx="599844"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RAD</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089F204-7FE3-27A0-A33A-74CA46C9B9D4}"/>
                </a:ext>
              </a:extLst>
            </p:cNvPr>
            <p:cNvSpPr txBox="1"/>
            <p:nvPr/>
          </p:nvSpPr>
          <p:spPr>
            <a:xfrm>
              <a:off x="10297449" y="2938528"/>
              <a:ext cx="532518" cy="369332"/>
            </a:xfrm>
            <a:prstGeom prst="rect">
              <a:avLst/>
            </a:prstGeom>
            <a:noFill/>
          </p:spPr>
          <p:txBody>
            <a:bodyPr wrap="none" rtlCol="0">
              <a:spAutoFit/>
            </a:bodyPr>
            <a:lstStyle/>
            <a:p>
              <a:r>
                <a:rPr lang="en-US" altLang="ko-KR" b="1" i="1" dirty="0">
                  <a:solidFill>
                    <a:srgbClr val="C00000"/>
                  </a:solidFill>
                  <a:latin typeface="Calibri" panose="020F0502020204030204" pitchFamily="34" charset="0"/>
                  <a:cs typeface="Calibri" panose="020F0502020204030204" pitchFamily="34" charset="0"/>
                </a:rPr>
                <a:t>REF</a:t>
              </a:r>
              <a:endParaRPr lang="ko-KR" altLang="en-US" b="1" i="1" dirty="0">
                <a:solidFill>
                  <a:srgbClr val="C00000"/>
                </a:solidFill>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5D49BF9C-CCBF-6BF5-F187-B7745D58C979}"/>
              </a:ext>
            </a:extLst>
          </p:cNvPr>
          <p:cNvSpPr txBox="1"/>
          <p:nvPr/>
        </p:nvSpPr>
        <p:spPr>
          <a:xfrm>
            <a:off x="122445" y="2287948"/>
            <a:ext cx="1462260" cy="646331"/>
          </a:xfrm>
          <a:prstGeom prst="rect">
            <a:avLst/>
          </a:prstGeom>
          <a:noFill/>
        </p:spPr>
        <p:txBody>
          <a:bodyPr wrap="none" rtlCol="0">
            <a:spAutoFit/>
          </a:bodyPr>
          <a:lstStyle/>
          <a:p>
            <a:pPr algn="ctr"/>
            <a:r>
              <a:rPr lang="en-US" altLang="ko-KR" b="1" i="1" dirty="0">
                <a:solidFill>
                  <a:srgbClr val="C00000"/>
                </a:solidFill>
                <a:latin typeface="Calibri" panose="020F0502020204030204" pitchFamily="34" charset="0"/>
                <a:cs typeface="Calibri" panose="020F0502020204030204" pitchFamily="34" charset="0"/>
              </a:rPr>
              <a:t>OMPS NM </a:t>
            </a:r>
          </a:p>
          <a:p>
            <a:pPr algn="ctr"/>
            <a:r>
              <a:rPr lang="en-US" altLang="ko-KR" b="1" i="1" dirty="0">
                <a:solidFill>
                  <a:srgbClr val="C00000"/>
                </a:solidFill>
                <a:latin typeface="Calibri" panose="020F0502020204030204" pitchFamily="34" charset="0"/>
                <a:cs typeface="Calibri" panose="020F0502020204030204" pitchFamily="34" charset="0"/>
              </a:rPr>
              <a:t>(300-380 nm)</a:t>
            </a:r>
            <a:endParaRPr lang="ko-KR" altLang="en-US" b="1" i="1" dirty="0">
              <a:solidFill>
                <a:srgbClr val="C0000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E14DB03C-1348-7A0F-A760-970B2907B1A7}"/>
              </a:ext>
            </a:extLst>
          </p:cNvPr>
          <p:cNvSpPr txBox="1"/>
          <p:nvPr/>
        </p:nvSpPr>
        <p:spPr>
          <a:xfrm>
            <a:off x="115033" y="4632239"/>
            <a:ext cx="1462260" cy="646331"/>
          </a:xfrm>
          <a:prstGeom prst="rect">
            <a:avLst/>
          </a:prstGeom>
          <a:noFill/>
        </p:spPr>
        <p:txBody>
          <a:bodyPr wrap="none" rtlCol="0">
            <a:spAutoFit/>
          </a:bodyPr>
          <a:lstStyle/>
          <a:p>
            <a:pPr algn="ctr"/>
            <a:r>
              <a:rPr lang="en-US" altLang="ko-KR" b="1" i="1" dirty="0">
                <a:solidFill>
                  <a:srgbClr val="C00000"/>
                </a:solidFill>
                <a:latin typeface="Calibri" panose="020F0502020204030204" pitchFamily="34" charset="0"/>
                <a:cs typeface="Calibri" panose="020F0502020204030204" pitchFamily="34" charset="0"/>
              </a:rPr>
              <a:t>TROPOMI</a:t>
            </a:r>
          </a:p>
          <a:p>
            <a:pPr algn="ctr"/>
            <a:r>
              <a:rPr lang="en-US" altLang="ko-KR" b="1" i="1" dirty="0">
                <a:solidFill>
                  <a:srgbClr val="C00000"/>
                </a:solidFill>
                <a:latin typeface="Calibri" panose="020F0502020204030204" pitchFamily="34" charset="0"/>
                <a:cs typeface="Calibri" panose="020F0502020204030204" pitchFamily="34" charset="0"/>
              </a:rPr>
              <a:t>(320-495 nm)</a:t>
            </a:r>
            <a:endParaRPr lang="ko-KR" altLang="en-US" b="1" i="1" dirty="0">
              <a:solidFill>
                <a:srgbClr val="C00000"/>
              </a:solidFill>
              <a:latin typeface="Calibri" panose="020F0502020204030204" pitchFamily="34" charset="0"/>
              <a:cs typeface="Calibri" panose="020F0502020204030204" pitchFamily="34" charset="0"/>
            </a:endParaRPr>
          </a:p>
        </p:txBody>
      </p:sp>
      <p:pic>
        <p:nvPicPr>
          <p:cNvPr id="24" name="그림 9">
            <a:extLst>
              <a:ext uri="{FF2B5EF4-FFF2-40B4-BE49-F238E27FC236}">
                <a16:creationId xmlns:a16="http://schemas.microsoft.com/office/drawing/2014/main" id="{4DF2F1E9-0837-46D5-9A77-E26C88CFC825}"/>
              </a:ext>
            </a:extLst>
          </p:cNvPr>
          <p:cNvPicPr>
            <a:picLocks noChangeAspect="1"/>
          </p:cNvPicPr>
          <p:nvPr/>
        </p:nvPicPr>
        <p:blipFill rotWithShape="1">
          <a:blip r:embed="rId4"/>
          <a:srcRect l="72059" t="62766" r="4722" b="27127"/>
          <a:stretch/>
        </p:blipFill>
        <p:spPr>
          <a:xfrm>
            <a:off x="8696605" y="393700"/>
            <a:ext cx="3088995" cy="896399"/>
          </a:xfrm>
          <a:prstGeom prst="rect">
            <a:avLst/>
          </a:prstGeom>
        </p:spPr>
      </p:pic>
    </p:spTree>
    <p:extLst>
      <p:ext uri="{BB962C8B-B14F-4D97-AF65-F5344CB8AC3E}">
        <p14:creationId xmlns:p14="http://schemas.microsoft.com/office/powerpoint/2010/main" val="2498664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C624B7-7C60-9F49-8130-AAC428AB3701}"/>
              </a:ext>
            </a:extLst>
          </p:cNvPr>
          <p:cNvSpPr>
            <a:spLocks noGrp="1"/>
          </p:cNvSpPr>
          <p:nvPr>
            <p:ph type="sldNum" sz="quarter" idx="4"/>
          </p:nvPr>
        </p:nvSpPr>
        <p:spPr/>
        <p:txBody>
          <a:bodyPr/>
          <a:lstStyle/>
          <a:p>
            <a:fld id="{26FA5467-6906-D14E-BBFC-F6B324749A4D}" type="slidenum">
              <a:rPr lang="en-US" smtClean="0"/>
              <a:pPr/>
              <a:t>19</a:t>
            </a:fld>
            <a:endParaRPr lang="en-US" dirty="0"/>
          </a:p>
        </p:txBody>
      </p:sp>
      <p:sp>
        <p:nvSpPr>
          <p:cNvPr id="21" name="Title 1">
            <a:extLst>
              <a:ext uri="{FF2B5EF4-FFF2-40B4-BE49-F238E27FC236}">
                <a16:creationId xmlns:a16="http://schemas.microsoft.com/office/drawing/2014/main" id="{AB46EAED-A4C4-8712-4373-A3E0FA76CFCB}"/>
              </a:ext>
            </a:extLst>
          </p:cNvPr>
          <p:cNvSpPr txBox="1">
            <a:spLocks/>
          </p:cNvSpPr>
          <p:nvPr/>
        </p:nvSpPr>
        <p:spPr>
          <a:xfrm>
            <a:off x="1203400" y="1267132"/>
            <a:ext cx="2202689" cy="2326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80" dirty="0">
                <a:latin typeface="Arial" panose="020B0604020202020204" pitchFamily="34" charset="0"/>
                <a:cs typeface="Arial" panose="020B0604020202020204" pitchFamily="34" charset="0"/>
              </a:rPr>
              <a:t>2022-04-08 02:29 UTC</a:t>
            </a:r>
          </a:p>
        </p:txBody>
      </p:sp>
      <p:sp>
        <p:nvSpPr>
          <p:cNvPr id="12" name="Title 1">
            <a:extLst>
              <a:ext uri="{FF2B5EF4-FFF2-40B4-BE49-F238E27FC236}">
                <a16:creationId xmlns:a16="http://schemas.microsoft.com/office/drawing/2014/main" id="{612BF254-130A-C89D-5E94-EB8AF9C78278}"/>
              </a:ext>
            </a:extLst>
          </p:cNvPr>
          <p:cNvSpPr txBox="1">
            <a:spLocks/>
          </p:cNvSpPr>
          <p:nvPr/>
        </p:nvSpPr>
        <p:spPr>
          <a:xfrm>
            <a:off x="8955629" y="1267132"/>
            <a:ext cx="2202689" cy="2326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80" dirty="0">
                <a:latin typeface="Arial" panose="020B0604020202020204" pitchFamily="34" charset="0"/>
                <a:cs typeface="Arial" panose="020B0604020202020204" pitchFamily="34" charset="0"/>
              </a:rPr>
              <a:t>2022-04-08 02:53 UTC</a:t>
            </a:r>
          </a:p>
        </p:txBody>
      </p:sp>
      <p:pic>
        <p:nvPicPr>
          <p:cNvPr id="5" name="Picture 4">
            <a:extLst>
              <a:ext uri="{FF2B5EF4-FFF2-40B4-BE49-F238E27FC236}">
                <a16:creationId xmlns:a16="http://schemas.microsoft.com/office/drawing/2014/main" id="{630AD798-1574-E5A6-1592-044078781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400" y="1499818"/>
            <a:ext cx="4871774" cy="4320000"/>
          </a:xfrm>
          <a:prstGeom prst="rect">
            <a:avLst/>
          </a:prstGeom>
        </p:spPr>
      </p:pic>
      <p:pic>
        <p:nvPicPr>
          <p:cNvPr id="8" name="Picture 7">
            <a:extLst>
              <a:ext uri="{FF2B5EF4-FFF2-40B4-BE49-F238E27FC236}">
                <a16:creationId xmlns:a16="http://schemas.microsoft.com/office/drawing/2014/main" id="{EC2E0258-BDE7-91E6-95BA-FE4A6389D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746" y="1499818"/>
            <a:ext cx="4777572" cy="4320000"/>
          </a:xfrm>
          <a:prstGeom prst="rect">
            <a:avLst/>
          </a:prstGeom>
        </p:spPr>
      </p:pic>
      <p:sp>
        <p:nvSpPr>
          <p:cNvPr id="10" name="Title 1">
            <a:extLst>
              <a:ext uri="{FF2B5EF4-FFF2-40B4-BE49-F238E27FC236}">
                <a16:creationId xmlns:a16="http://schemas.microsoft.com/office/drawing/2014/main" id="{826AB4EA-2B33-E8D7-3E78-947C04E34E8F}"/>
              </a:ext>
            </a:extLst>
          </p:cNvPr>
          <p:cNvSpPr txBox="1">
            <a:spLocks/>
          </p:cNvSpPr>
          <p:nvPr/>
        </p:nvSpPr>
        <p:spPr>
          <a:xfrm>
            <a:off x="5409622" y="962112"/>
            <a:ext cx="1813859" cy="26590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20" dirty="0">
                <a:latin typeface="Arial" panose="020B0604020202020204" pitchFamily="34" charset="0"/>
                <a:cs typeface="Arial" panose="020B0604020202020204" pitchFamily="34" charset="0"/>
              </a:rPr>
              <a:t>native resolution</a:t>
            </a:r>
          </a:p>
        </p:txBody>
      </p:sp>
      <p:sp>
        <p:nvSpPr>
          <p:cNvPr id="11" name="Title 1">
            <a:extLst>
              <a:ext uri="{FF2B5EF4-FFF2-40B4-BE49-F238E27FC236}">
                <a16:creationId xmlns:a16="http://schemas.microsoft.com/office/drawing/2014/main" id="{9DFA3807-2303-1265-4D16-1192BA430E60}"/>
              </a:ext>
            </a:extLst>
          </p:cNvPr>
          <p:cNvSpPr txBox="1">
            <a:spLocks/>
          </p:cNvSpPr>
          <p:nvPr/>
        </p:nvSpPr>
        <p:spPr>
          <a:xfrm>
            <a:off x="2502818" y="0"/>
            <a:ext cx="7619898" cy="95286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60" dirty="0">
                <a:latin typeface="Arial" panose="020B0604020202020204" pitchFamily="34" charset="0"/>
                <a:cs typeface="Arial" panose="020B0604020202020204" pitchFamily="34" charset="0"/>
              </a:rPr>
              <a:t>Comparisons of OCO-3 XCO2 and GEMS NO2</a:t>
            </a:r>
          </a:p>
          <a:p>
            <a:pPr algn="ctr"/>
            <a:r>
              <a:rPr lang="en-US" sz="2160" dirty="0">
                <a:latin typeface="Arial" panose="020B0604020202020204" pitchFamily="34" charset="0"/>
                <a:cs typeface="Arial" panose="020B0604020202020204" pitchFamily="34" charset="0"/>
              </a:rPr>
              <a:t>Better Luck with Fossil SAMs – Seoul, Korea 2022-04-08</a:t>
            </a:r>
          </a:p>
        </p:txBody>
      </p:sp>
      <p:sp>
        <p:nvSpPr>
          <p:cNvPr id="3" name="TextBox 2">
            <a:extLst>
              <a:ext uri="{FF2B5EF4-FFF2-40B4-BE49-F238E27FC236}">
                <a16:creationId xmlns:a16="http://schemas.microsoft.com/office/drawing/2014/main" id="{14A48105-2794-458A-BA52-86C217F90372}"/>
              </a:ext>
            </a:extLst>
          </p:cNvPr>
          <p:cNvSpPr txBox="1"/>
          <p:nvPr/>
        </p:nvSpPr>
        <p:spPr>
          <a:xfrm>
            <a:off x="2728307" y="5819818"/>
            <a:ext cx="1355564" cy="369332"/>
          </a:xfrm>
          <a:prstGeom prst="rect">
            <a:avLst/>
          </a:prstGeom>
          <a:noFill/>
        </p:spPr>
        <p:txBody>
          <a:bodyPr wrap="none" rtlCol="0">
            <a:spAutoFit/>
          </a:bodyPr>
          <a:lstStyle/>
          <a:p>
            <a:r>
              <a:rPr lang="en-US" dirty="0"/>
              <a:t>OCO-3 XCO2</a:t>
            </a:r>
          </a:p>
        </p:txBody>
      </p:sp>
      <p:sp>
        <p:nvSpPr>
          <p:cNvPr id="13" name="TextBox 12">
            <a:extLst>
              <a:ext uri="{FF2B5EF4-FFF2-40B4-BE49-F238E27FC236}">
                <a16:creationId xmlns:a16="http://schemas.microsoft.com/office/drawing/2014/main" id="{E895757E-3308-450C-B3BF-A07FEA7A20BD}"/>
              </a:ext>
            </a:extLst>
          </p:cNvPr>
          <p:cNvSpPr txBox="1"/>
          <p:nvPr/>
        </p:nvSpPr>
        <p:spPr>
          <a:xfrm>
            <a:off x="8290907" y="5819818"/>
            <a:ext cx="1217000" cy="369332"/>
          </a:xfrm>
          <a:prstGeom prst="rect">
            <a:avLst/>
          </a:prstGeom>
          <a:noFill/>
        </p:spPr>
        <p:txBody>
          <a:bodyPr wrap="none" rtlCol="0">
            <a:spAutoFit/>
          </a:bodyPr>
          <a:lstStyle/>
          <a:p>
            <a:r>
              <a:rPr lang="en-US" dirty="0"/>
              <a:t>GEMS NO2</a:t>
            </a:r>
          </a:p>
        </p:txBody>
      </p:sp>
    </p:spTree>
    <p:extLst>
      <p:ext uri="{BB962C8B-B14F-4D97-AF65-F5344CB8AC3E}">
        <p14:creationId xmlns:p14="http://schemas.microsoft.com/office/powerpoint/2010/main" val="62495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a:xfrm>
            <a:off x="1347619" y="2820816"/>
            <a:ext cx="9496761" cy="2144884"/>
          </a:xfrm>
        </p:spPr>
        <p:txBody>
          <a:bodyPr>
            <a:normAutofit/>
          </a:bodyPr>
          <a:lstStyle/>
          <a:p>
            <a:pPr marL="0" indent="0">
              <a:buNone/>
            </a:pPr>
            <a:r>
              <a:rPr lang="en-US" sz="3200" dirty="0"/>
              <a:t>"The contents of this presentation are those of the authors and do not necessarily reflect any position of the US Government or the National Oceanic and Atmospheric Administration."</a:t>
            </a:r>
          </a:p>
        </p:txBody>
      </p:sp>
    </p:spTree>
    <p:extLst>
      <p:ext uri="{BB962C8B-B14F-4D97-AF65-F5344CB8AC3E}">
        <p14:creationId xmlns:p14="http://schemas.microsoft.com/office/powerpoint/2010/main" val="4142543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D71ED-0335-4D52-89C9-A5D031AFF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0" y="1547"/>
            <a:ext cx="8572500" cy="5238750"/>
          </a:xfrm>
          <a:prstGeom prst="rect">
            <a:avLst/>
          </a:prstGeom>
        </p:spPr>
      </p:pic>
      <p:sp>
        <p:nvSpPr>
          <p:cNvPr id="2" name="TextBox 1">
            <a:extLst>
              <a:ext uri="{FF2B5EF4-FFF2-40B4-BE49-F238E27FC236}">
                <a16:creationId xmlns:a16="http://schemas.microsoft.com/office/drawing/2014/main" id="{0F0CF1FD-601A-47A4-ACB2-6F1A1B769D6F}"/>
              </a:ext>
            </a:extLst>
          </p:cNvPr>
          <p:cNvSpPr txBox="1"/>
          <p:nvPr/>
        </p:nvSpPr>
        <p:spPr>
          <a:xfrm>
            <a:off x="0" y="5155233"/>
            <a:ext cx="12191999" cy="1477328"/>
          </a:xfrm>
          <a:prstGeom prst="rect">
            <a:avLst/>
          </a:prstGeom>
          <a:noFill/>
        </p:spPr>
        <p:txBody>
          <a:bodyPr wrap="square" rtlCol="0">
            <a:spAutoFit/>
          </a:bodyPr>
          <a:lstStyle/>
          <a:p>
            <a:r>
              <a:rPr lang="en-US" b="1" dirty="0"/>
              <a:t>Cross-track dependence over the Equatorial Pacific of one-percentile March V8TOz Effective Reflectivity estimates for S-NPP for 11 years. Colors are time-sorted </a:t>
            </a:r>
            <a:r>
              <a:rPr lang="en-US" b="1" dirty="0">
                <a:solidFill>
                  <a:srgbClr val="7030A0"/>
                </a:solidFill>
              </a:rPr>
              <a:t>C</a:t>
            </a:r>
            <a:r>
              <a:rPr lang="en-US" b="1" dirty="0">
                <a:solidFill>
                  <a:srgbClr val="2E2EA2"/>
                </a:solidFill>
              </a:rPr>
              <a:t>o</a:t>
            </a:r>
            <a:r>
              <a:rPr lang="en-US" b="1" dirty="0">
                <a:solidFill>
                  <a:srgbClr val="3775B9"/>
                </a:solidFill>
              </a:rPr>
              <a:t>l</a:t>
            </a:r>
            <a:r>
              <a:rPr lang="en-US" b="1" dirty="0">
                <a:solidFill>
                  <a:srgbClr val="00B0F0"/>
                </a:solidFill>
              </a:rPr>
              <a:t>d</a:t>
            </a:r>
            <a:r>
              <a:rPr lang="en-US" b="1" dirty="0"/>
              <a:t> </a:t>
            </a:r>
            <a:r>
              <a:rPr lang="en-US" b="1" dirty="0">
                <a:solidFill>
                  <a:srgbClr val="00B050"/>
                </a:solidFill>
              </a:rPr>
              <a:t>t</a:t>
            </a:r>
            <a:r>
              <a:rPr lang="en-US" b="1" dirty="0">
                <a:solidFill>
                  <a:srgbClr val="E3F34F"/>
                </a:solidFill>
              </a:rPr>
              <a:t>o</a:t>
            </a:r>
            <a:r>
              <a:rPr lang="en-US" b="1" dirty="0"/>
              <a:t> </a:t>
            </a:r>
            <a:r>
              <a:rPr lang="en-US" b="1" dirty="0">
                <a:solidFill>
                  <a:srgbClr val="FAF40C"/>
                </a:solidFill>
              </a:rPr>
              <a:t>W</a:t>
            </a:r>
            <a:r>
              <a:rPr lang="en-US" b="1" dirty="0">
                <a:solidFill>
                  <a:srgbClr val="FFC000"/>
                </a:solidFill>
              </a:rPr>
              <a:t>a</a:t>
            </a:r>
            <a:r>
              <a:rPr lang="en-US" b="1" dirty="0">
                <a:solidFill>
                  <a:srgbClr val="FF9933"/>
                </a:solidFill>
              </a:rPr>
              <a:t>r</a:t>
            </a:r>
            <a:r>
              <a:rPr lang="en-US" b="1" dirty="0">
                <a:solidFill>
                  <a:srgbClr val="FF0000"/>
                </a:solidFill>
              </a:rPr>
              <a:t>m</a:t>
            </a:r>
            <a:r>
              <a:rPr lang="en-US" b="1" dirty="0"/>
              <a:t>.</a:t>
            </a:r>
            <a:r>
              <a:rPr lang="en-US" dirty="0"/>
              <a:t> </a:t>
            </a:r>
            <a:r>
              <a:rPr lang="en-US" b="1" dirty="0"/>
              <a:t>This figure shows that the cross-track pattern for one-percentile reflectivity is very stable year-after-year, and the absolute values are stable at the 1% level. While we have used Effective Reflectivity values from comparison over the same time periods to make our soft calibration adjustment estimates, this suggests that there is some value to comparing the absolute results over time as a stability check.</a:t>
            </a:r>
          </a:p>
        </p:txBody>
      </p:sp>
      <p:sp>
        <p:nvSpPr>
          <p:cNvPr id="3" name="TextBox 2">
            <a:extLst>
              <a:ext uri="{FF2B5EF4-FFF2-40B4-BE49-F238E27FC236}">
                <a16:creationId xmlns:a16="http://schemas.microsoft.com/office/drawing/2014/main" id="{F0EC83D4-1ABC-47B9-981B-06C7FA29843E}"/>
              </a:ext>
            </a:extLst>
          </p:cNvPr>
          <p:cNvSpPr txBox="1"/>
          <p:nvPr/>
        </p:nvSpPr>
        <p:spPr>
          <a:xfrm>
            <a:off x="8826500" y="1142999"/>
            <a:ext cx="3225800" cy="3416320"/>
          </a:xfrm>
          <a:prstGeom prst="rect">
            <a:avLst/>
          </a:prstGeom>
          <a:noFill/>
        </p:spPr>
        <p:txBody>
          <a:bodyPr wrap="square" rtlCol="0">
            <a:spAutoFit/>
          </a:bodyPr>
          <a:lstStyle/>
          <a:p>
            <a:r>
              <a:rPr lang="en-US" dirty="0"/>
              <a:t>Two main sources of variations: </a:t>
            </a:r>
          </a:p>
          <a:p>
            <a:r>
              <a:rPr lang="en-US" dirty="0"/>
              <a:t>    1. Differences from year-to-year in surface reflectivity, surface pressure and atmospheric aerosols.</a:t>
            </a:r>
          </a:p>
          <a:p>
            <a:r>
              <a:rPr lang="en-US" dirty="0"/>
              <a:t>    2. Variations in the 331 nm channel calibration accuracy.</a:t>
            </a:r>
          </a:p>
          <a:p>
            <a:endParaRPr lang="en-US" dirty="0"/>
          </a:p>
          <a:p>
            <a:r>
              <a:rPr lang="en-US" dirty="0"/>
              <a:t>We will look at the NOAA-20 OMPS results for the last five years to compare the year-to-year changes. </a:t>
            </a:r>
          </a:p>
        </p:txBody>
      </p:sp>
    </p:spTree>
    <p:extLst>
      <p:ext uri="{BB962C8B-B14F-4D97-AF65-F5344CB8AC3E}">
        <p14:creationId xmlns:p14="http://schemas.microsoft.com/office/powerpoint/2010/main" val="38569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8DEB-6725-4616-A6A2-7EA5EBCCA4BD}"/>
              </a:ext>
            </a:extLst>
          </p:cNvPr>
          <p:cNvSpPr>
            <a:spLocks noGrp="1"/>
          </p:cNvSpPr>
          <p:nvPr>
            <p:ph type="title"/>
          </p:nvPr>
        </p:nvSpPr>
        <p:spPr>
          <a:xfrm>
            <a:off x="838200" y="-22807"/>
            <a:ext cx="10515600" cy="660111"/>
          </a:xfrm>
        </p:spPr>
        <p:txBody>
          <a:bodyPr>
            <a:normAutofit fontScale="90000"/>
          </a:bodyPr>
          <a:lstStyle/>
          <a:p>
            <a:pPr algn="ctr"/>
            <a:r>
              <a:rPr lang="en-US" dirty="0"/>
              <a:t>Summary</a:t>
            </a:r>
          </a:p>
        </p:txBody>
      </p:sp>
      <p:sp>
        <p:nvSpPr>
          <p:cNvPr id="3" name="Content Placeholder 2">
            <a:extLst>
              <a:ext uri="{FF2B5EF4-FFF2-40B4-BE49-F238E27FC236}">
                <a16:creationId xmlns:a16="http://schemas.microsoft.com/office/drawing/2014/main" id="{5D224577-9B32-44C5-AFF2-A87AD405970A}"/>
              </a:ext>
            </a:extLst>
          </p:cNvPr>
          <p:cNvSpPr>
            <a:spLocks noGrp="1"/>
          </p:cNvSpPr>
          <p:nvPr>
            <p:ph idx="1"/>
          </p:nvPr>
        </p:nvSpPr>
        <p:spPr>
          <a:xfrm>
            <a:off x="152400" y="637304"/>
            <a:ext cx="11899900" cy="6026731"/>
          </a:xfrm>
        </p:spPr>
        <p:txBody>
          <a:bodyPr>
            <a:normAutofit lnSpcReduction="10000"/>
          </a:bodyPr>
          <a:lstStyle/>
          <a:p>
            <a:r>
              <a:rPr lang="en-US" dirty="0"/>
              <a:t>UVN-S Subgroup members are making use of a range of GSICS methods including</a:t>
            </a:r>
          </a:p>
          <a:p>
            <a:pPr lvl="1"/>
            <a:r>
              <a:rPr lang="en-US" dirty="0"/>
              <a:t>Deep Convective Cloud (DCC) Methods</a:t>
            </a:r>
          </a:p>
          <a:p>
            <a:pPr lvl="1"/>
            <a:r>
              <a:rPr lang="en-US" dirty="0"/>
              <a:t>Ray tracing matchups</a:t>
            </a:r>
          </a:p>
          <a:p>
            <a:pPr lvl="1"/>
            <a:r>
              <a:rPr lang="en-US" dirty="0"/>
              <a:t>Simultaneous Nadir Overpasses (SNO) with/without Double Differencing</a:t>
            </a:r>
          </a:p>
          <a:p>
            <a:pPr lvl="1"/>
            <a:r>
              <a:rPr lang="en-US" dirty="0"/>
              <a:t>Radiative Transfer modeling</a:t>
            </a:r>
          </a:p>
          <a:p>
            <a:pPr lvl="1"/>
            <a:r>
              <a:rPr lang="en-US" dirty="0"/>
              <a:t>Rayleigh scattering </a:t>
            </a:r>
          </a:p>
          <a:p>
            <a:pPr lvl="1"/>
            <a:r>
              <a:rPr lang="en-US" dirty="0"/>
              <a:t>Comparisons to TSIS HSRS reference and OMI time series for solar studies</a:t>
            </a:r>
          </a:p>
          <a:p>
            <a:pPr lvl="1"/>
            <a:r>
              <a:rPr lang="en-US" dirty="0"/>
              <a:t>Pseudo Invariant Calibration Sites (PICS) and other surface sites (e.g., Open Ocean, Ice fields, desert areas)</a:t>
            </a:r>
          </a:p>
          <a:p>
            <a:r>
              <a:rPr lang="en-US" dirty="0"/>
              <a:t>The OCO/GOSAT/</a:t>
            </a:r>
            <a:r>
              <a:rPr lang="en-US" dirty="0" err="1"/>
              <a:t>TropoMI</a:t>
            </a:r>
            <a:r>
              <a:rPr lang="en-US" dirty="0"/>
              <a:t> Calibration Team have productive quarterly meetings. They have invited GSICS and CO2M to those meetings. OCO, </a:t>
            </a:r>
            <a:r>
              <a:rPr lang="en-US" dirty="0" err="1"/>
              <a:t>TropoMI</a:t>
            </a:r>
            <a:r>
              <a:rPr lang="en-US" dirty="0"/>
              <a:t> &amp; CO2M teams gave four NIR-spectrometer related talk in other sessions. </a:t>
            </a:r>
          </a:p>
          <a:p>
            <a:r>
              <a:rPr lang="en-US" dirty="0"/>
              <a:t>There is good communication across the community. There is significant overlap with the Vis/NIR group and we will continue to hold topical meetings with participation by both subgroups.</a:t>
            </a:r>
          </a:p>
        </p:txBody>
      </p:sp>
    </p:spTree>
    <p:extLst>
      <p:ext uri="{BB962C8B-B14F-4D97-AF65-F5344CB8AC3E}">
        <p14:creationId xmlns:p14="http://schemas.microsoft.com/office/powerpoint/2010/main" val="3792810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0F3A4E0-B4BD-48CD-AE57-CE2E85A62E8B}"/>
              </a:ext>
            </a:extLst>
          </p:cNvPr>
          <p:cNvGraphicFramePr>
            <a:graphicFrameLocks noGrp="1"/>
          </p:cNvGraphicFramePr>
          <p:nvPr>
            <p:ph idx="1"/>
            <p:extLst>
              <p:ext uri="{D42A27DB-BD31-4B8C-83A1-F6EECF244321}">
                <p14:modId xmlns:p14="http://schemas.microsoft.com/office/powerpoint/2010/main" val="4080320242"/>
              </p:ext>
            </p:extLst>
          </p:nvPr>
        </p:nvGraphicFramePr>
        <p:xfrm>
          <a:off x="415636" y="-5773"/>
          <a:ext cx="11554691" cy="6779958"/>
        </p:xfrm>
        <a:graphic>
          <a:graphicData uri="http://schemas.openxmlformats.org/drawingml/2006/table">
            <a:tbl>
              <a:tblPr/>
              <a:tblGrid>
                <a:gridCol w="2205233">
                  <a:extLst>
                    <a:ext uri="{9D8B030D-6E8A-4147-A177-3AD203B41FA5}">
                      <a16:colId xmlns:a16="http://schemas.microsoft.com/office/drawing/2014/main" val="1160715093"/>
                    </a:ext>
                  </a:extLst>
                </a:gridCol>
                <a:gridCol w="5103018">
                  <a:extLst>
                    <a:ext uri="{9D8B030D-6E8A-4147-A177-3AD203B41FA5}">
                      <a16:colId xmlns:a16="http://schemas.microsoft.com/office/drawing/2014/main" val="173902570"/>
                    </a:ext>
                  </a:extLst>
                </a:gridCol>
                <a:gridCol w="3371638">
                  <a:extLst>
                    <a:ext uri="{9D8B030D-6E8A-4147-A177-3AD203B41FA5}">
                      <a16:colId xmlns:a16="http://schemas.microsoft.com/office/drawing/2014/main" val="2079985648"/>
                    </a:ext>
                  </a:extLst>
                </a:gridCol>
                <a:gridCol w="874802">
                  <a:extLst>
                    <a:ext uri="{9D8B030D-6E8A-4147-A177-3AD203B41FA5}">
                      <a16:colId xmlns:a16="http://schemas.microsoft.com/office/drawing/2014/main" val="1643223791"/>
                    </a:ext>
                  </a:extLst>
                </a:gridCol>
              </a:tblGrid>
              <a:tr h="409791">
                <a:tc gridSpan="3">
                  <a:txBody>
                    <a:bodyPr/>
                    <a:lstStyle/>
                    <a:p>
                      <a:pPr algn="l" fontAlgn="ctr"/>
                      <a:r>
                        <a:rPr lang="en-US" sz="2800" b="1" i="0" u="none" strike="noStrike">
                          <a:solidFill>
                            <a:srgbClr val="FFFFFF"/>
                          </a:solidFill>
                          <a:effectLst/>
                          <a:latin typeface="Arial" panose="020B0604020202020204" pitchFamily="34" charset="0"/>
                        </a:rPr>
                        <a:t>28 Feb 2023/ UVN Spectrometer Break Out Session Auditorium </a:t>
                      </a:r>
                    </a:p>
                  </a:txBody>
                  <a:tcPr marL="8780" marR="8780" marT="8780" marB="42144"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hMerge="1">
                  <a:txBody>
                    <a:bodyPr/>
                    <a:lstStyle/>
                    <a:p>
                      <a:endParaRPr lang="en-US"/>
                    </a:p>
                  </a:txBody>
                  <a:tcPr/>
                </a:tc>
                <a:tc>
                  <a:txBody>
                    <a:bodyPr/>
                    <a:lstStyle/>
                    <a:p>
                      <a:pPr algn="l" fontAlgn="ctr"/>
                      <a:endParaRPr lang="en-US" sz="2800" b="1" i="0" u="none" strike="noStrike">
                        <a:solidFill>
                          <a:srgbClr val="FFFFFF"/>
                        </a:solidFill>
                        <a:effectLst/>
                        <a:latin typeface="Arial" panose="020B0604020202020204" pitchFamily="34" charset="0"/>
                      </a:endParaRPr>
                    </a:p>
                  </a:txBody>
                  <a:tcPr marL="8780" marR="8780" marT="8780" marB="42144"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2827839"/>
                  </a:ext>
                </a:extLst>
              </a:tr>
              <a:tr h="365106">
                <a:tc gridSpan="4">
                  <a:txBody>
                    <a:bodyPr/>
                    <a:lstStyle/>
                    <a:p>
                      <a:pPr algn="l" fontAlgn="ctr"/>
                      <a:r>
                        <a:rPr lang="en-US" sz="2400" b="1" i="0" u="none" strike="noStrike" dirty="0">
                          <a:solidFill>
                            <a:srgbClr val="000000"/>
                          </a:solidFill>
                          <a:effectLst/>
                          <a:latin typeface="Arial" panose="020B0604020202020204" pitchFamily="34" charset="0"/>
                        </a:rPr>
                        <a:t>Chair: Larry Flynn: Minutes: Alessandra </a:t>
                      </a:r>
                      <a:r>
                        <a:rPr lang="en-US" sz="2400" b="1" i="0" u="none" strike="noStrike" dirty="0" err="1">
                          <a:solidFill>
                            <a:srgbClr val="000000"/>
                          </a:solidFill>
                          <a:effectLst/>
                          <a:latin typeface="Arial" panose="020B0604020202020204" pitchFamily="34" charset="0"/>
                        </a:rPr>
                        <a:t>Cacciari</a:t>
                      </a:r>
                      <a:endParaRPr lang="en-US" sz="2400" b="1" i="0" u="none" strike="noStrike" dirty="0">
                        <a:solidFill>
                          <a:srgbClr val="000000"/>
                        </a:solidFill>
                        <a:effectLst/>
                        <a:latin typeface="Arial" panose="020B0604020202020204" pitchFamily="34" charset="0"/>
                      </a:endParaRPr>
                    </a:p>
                  </a:txBody>
                  <a:tcPr marL="8780" marR="8780" marT="8780" marB="42144"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915178"/>
                  </a:ext>
                </a:extLst>
              </a:tr>
              <a:tr h="489123">
                <a:tc>
                  <a:txBody>
                    <a:bodyPr/>
                    <a:lstStyle/>
                    <a:p>
                      <a:pPr algn="l" fontAlgn="ctr"/>
                      <a:r>
                        <a:rPr lang="en-US" sz="2000" b="1" i="0" u="none" strike="noStrike">
                          <a:solidFill>
                            <a:srgbClr val="000000"/>
                          </a:solidFill>
                          <a:effectLst/>
                          <a:latin typeface="Calibri" panose="020F0502020204030204" pitchFamily="34" charset="0"/>
                        </a:rPr>
                        <a:t>Time (EST)</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2000" b="1" i="0" u="none" strike="noStrike">
                          <a:solidFill>
                            <a:srgbClr val="000000"/>
                          </a:solidFill>
                          <a:effectLst/>
                          <a:latin typeface="Calibri" panose="020F0502020204030204" pitchFamily="34" charset="0"/>
                        </a:rPr>
                        <a:t>Title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2000" b="1" i="0" u="none" strike="noStrike">
                          <a:solidFill>
                            <a:srgbClr val="000000"/>
                          </a:solidFill>
                          <a:effectLst/>
                          <a:latin typeface="Calibri" panose="020F0502020204030204" pitchFamily="34" charset="0"/>
                        </a:rPr>
                        <a:t>Presenter</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endParaRPr lang="en-US" sz="20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5570425"/>
                  </a:ext>
                </a:extLst>
              </a:tr>
              <a:tr h="527737">
                <a:tc>
                  <a:txBody>
                    <a:bodyPr/>
                    <a:lstStyle/>
                    <a:p>
                      <a:pPr algn="l" fontAlgn="ctr"/>
                      <a:r>
                        <a:rPr lang="en-US" sz="1600" b="1" i="0" u="none" strike="noStrike">
                          <a:solidFill>
                            <a:srgbClr val="000000"/>
                          </a:solidFill>
                          <a:effectLst/>
                          <a:latin typeface="Calibri" panose="020F0502020204030204" pitchFamily="34" charset="0"/>
                        </a:rPr>
                        <a:t>13:30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0" i="0" u="sng" strike="noStrike">
                          <a:solidFill>
                            <a:srgbClr val="0563C1"/>
                          </a:solidFill>
                          <a:effectLst/>
                          <a:latin typeface="Calibri" panose="020F0502020204030204" pitchFamily="34" charset="0"/>
                          <a:hlinkClick r:id="rId2"/>
                        </a:rPr>
                        <a:t>3a. CMA OMS pre-launch calibration &amp; instrument performance</a:t>
                      </a:r>
                      <a:endParaRPr lang="en-US" sz="1600" b="0" i="0" u="sng" strike="noStrike">
                        <a:solidFill>
                          <a:srgbClr val="0563C1"/>
                        </a:solidFill>
                        <a:effectLst/>
                        <a:latin typeface="Calibri" panose="020F0502020204030204" pitchFamily="34" charset="0"/>
                      </a:endParaRP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Yuan Li CMA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5867701"/>
                  </a:ext>
                </a:extLst>
              </a:tr>
              <a:tr h="768715">
                <a:tc>
                  <a:txBody>
                    <a:bodyPr/>
                    <a:lstStyle/>
                    <a:p>
                      <a:pPr algn="l" fontAlgn="ctr"/>
                      <a:r>
                        <a:rPr lang="en-US" sz="1600" b="1" i="0" u="none" strike="noStrike">
                          <a:solidFill>
                            <a:srgbClr val="000000"/>
                          </a:solidFill>
                          <a:effectLst/>
                          <a:latin typeface="Calibri" panose="020F0502020204030204" pitchFamily="34" charset="0"/>
                        </a:rPr>
                        <a:t>13:45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3b. TropoMI Calibration</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Melanie </a:t>
                      </a:r>
                      <a:r>
                        <a:rPr lang="en-US" sz="1600" b="1" i="0" u="none" strike="noStrike" dirty="0" err="1">
                          <a:solidFill>
                            <a:srgbClr val="000000"/>
                          </a:solidFill>
                          <a:effectLst/>
                          <a:latin typeface="Calibri" panose="020F0502020204030204" pitchFamily="34" charset="0"/>
                        </a:rPr>
                        <a:t>Coldewey</a:t>
                      </a:r>
                      <a:r>
                        <a:rPr lang="en-US" sz="1600" b="1" i="0" u="none" strike="noStrike" dirty="0">
                          <a:solidFill>
                            <a:srgbClr val="000000"/>
                          </a:solidFill>
                          <a:effectLst/>
                          <a:latin typeface="Calibri" panose="020F0502020204030204" pitchFamily="34" charset="0"/>
                        </a:rPr>
                        <a:t>-Egbers DLR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0347851"/>
                  </a:ext>
                </a:extLst>
              </a:tr>
              <a:tr h="301198">
                <a:tc>
                  <a:txBody>
                    <a:bodyPr/>
                    <a:lstStyle/>
                    <a:p>
                      <a:pPr algn="l" fontAlgn="ctr"/>
                      <a:r>
                        <a:rPr lang="en-US" sz="1600" b="1" i="0" u="none" strike="noStrike">
                          <a:solidFill>
                            <a:srgbClr val="000000"/>
                          </a:solidFill>
                          <a:effectLst/>
                          <a:latin typeface="Calibri" panose="020F0502020204030204" pitchFamily="34" charset="0"/>
                        </a:rPr>
                        <a:t>14:00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3c. Changes in observed straylight in TROPOMI</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Antje </a:t>
                      </a:r>
                      <a:r>
                        <a:rPr lang="en-US" sz="1600" b="1" i="0" u="none" strike="noStrike" dirty="0" err="1">
                          <a:solidFill>
                            <a:srgbClr val="000000"/>
                          </a:solidFill>
                          <a:effectLst/>
                          <a:latin typeface="Calibri" panose="020F0502020204030204" pitchFamily="34" charset="0"/>
                        </a:rPr>
                        <a:t>Ludewig</a:t>
                      </a:r>
                      <a:r>
                        <a:rPr lang="en-US" sz="1600" b="1" i="0" u="none" strike="noStrike" dirty="0">
                          <a:solidFill>
                            <a:srgbClr val="000000"/>
                          </a:solidFill>
                          <a:effectLst/>
                          <a:latin typeface="Calibri" panose="020F0502020204030204" pitchFamily="34" charset="0"/>
                        </a:rPr>
                        <a:t> KNMI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4060540"/>
                  </a:ext>
                </a:extLst>
              </a:tr>
              <a:tr h="301198">
                <a:tc>
                  <a:txBody>
                    <a:bodyPr/>
                    <a:lstStyle/>
                    <a:p>
                      <a:pPr algn="l" fontAlgn="ctr"/>
                      <a:r>
                        <a:rPr lang="en-US" sz="1600" b="1" i="0" u="none" strike="noStrike">
                          <a:solidFill>
                            <a:srgbClr val="000000"/>
                          </a:solidFill>
                          <a:effectLst/>
                          <a:latin typeface="Calibri" panose="020F0502020204030204" pitchFamily="34" charset="0"/>
                        </a:rPr>
                        <a:t>14:15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3d. GOME-2 End of Life tests</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Alessandra </a:t>
                      </a:r>
                      <a:r>
                        <a:rPr lang="en-US" sz="1600" b="1" i="0" u="none" strike="noStrike" dirty="0" err="1">
                          <a:solidFill>
                            <a:srgbClr val="000000"/>
                          </a:solidFill>
                          <a:effectLst/>
                          <a:latin typeface="Calibri" panose="020F0502020204030204" pitchFamily="34" charset="0"/>
                        </a:rPr>
                        <a:t>Cacciari</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EuMetSat</a:t>
                      </a:r>
                      <a:r>
                        <a:rPr lang="en-US" sz="1600" b="1" i="0" u="none" strike="noStrike" dirty="0">
                          <a:solidFill>
                            <a:srgbClr val="000000"/>
                          </a:solidFill>
                          <a:effectLst/>
                          <a:latin typeface="Calibri" panose="020F0502020204030204" pitchFamily="34" charset="0"/>
                        </a:rPr>
                        <a:t>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2389017"/>
                  </a:ext>
                </a:extLst>
              </a:tr>
              <a:tr h="527737">
                <a:tc>
                  <a:txBody>
                    <a:bodyPr/>
                    <a:lstStyle/>
                    <a:p>
                      <a:pPr algn="l" fontAlgn="ctr"/>
                      <a:r>
                        <a:rPr lang="en-US" sz="1600" b="1" i="0" u="none" strike="noStrike">
                          <a:solidFill>
                            <a:srgbClr val="000000"/>
                          </a:solidFill>
                          <a:effectLst/>
                          <a:latin typeface="Calibri" panose="020F0502020204030204" pitchFamily="34" charset="0"/>
                        </a:rPr>
                        <a:t>14:30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dirty="0">
                          <a:solidFill>
                            <a:srgbClr val="000000"/>
                          </a:solidFill>
                          <a:effectLst/>
                          <a:latin typeface="Calibri" panose="020F0502020204030204" pitchFamily="34" charset="0"/>
                        </a:rPr>
                        <a:t>3e. ESA FDR4ATMOS project</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Melanie </a:t>
                      </a:r>
                      <a:r>
                        <a:rPr lang="en-US" sz="1600" b="1" i="0" u="none" strike="noStrike" dirty="0" err="1">
                          <a:solidFill>
                            <a:srgbClr val="000000"/>
                          </a:solidFill>
                          <a:effectLst/>
                          <a:latin typeface="Calibri" panose="020F0502020204030204" pitchFamily="34" charset="0"/>
                        </a:rPr>
                        <a:t>Coldewey</a:t>
                      </a:r>
                      <a:r>
                        <a:rPr lang="en-US" sz="1600" b="1" i="0" u="none" strike="noStrike" dirty="0">
                          <a:solidFill>
                            <a:srgbClr val="000000"/>
                          </a:solidFill>
                          <a:effectLst/>
                          <a:latin typeface="Calibri" panose="020F0502020204030204" pitchFamily="34" charset="0"/>
                        </a:rPr>
                        <a:t>-Egbers DLR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189925"/>
                  </a:ext>
                </a:extLst>
              </a:tr>
              <a:tr h="301198">
                <a:tc>
                  <a:txBody>
                    <a:bodyPr/>
                    <a:lstStyle/>
                    <a:p>
                      <a:pPr algn="l" fontAlgn="ctr"/>
                      <a:r>
                        <a:rPr lang="en-US" sz="1600" b="1" i="0" u="none" strike="noStrike">
                          <a:solidFill>
                            <a:srgbClr val="222222"/>
                          </a:solidFill>
                          <a:effectLst/>
                          <a:latin typeface="Calibri" panose="020F0502020204030204" pitchFamily="34" charset="0"/>
                        </a:rPr>
                        <a:t>14:45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0" i="0" u="sng" strike="noStrike">
                          <a:solidFill>
                            <a:srgbClr val="0563C1"/>
                          </a:solidFill>
                          <a:effectLst/>
                          <a:latin typeface="Calibri" panose="020F0502020204030204" pitchFamily="34" charset="0"/>
                          <a:hlinkClick r:id="rId3"/>
                        </a:rPr>
                        <a:t>3f. OMPS Calibration</a:t>
                      </a:r>
                      <a:endParaRPr lang="en-US" sz="1600" b="0" i="0" u="sng" strike="noStrike">
                        <a:solidFill>
                          <a:srgbClr val="0563C1"/>
                        </a:solidFill>
                        <a:effectLst/>
                        <a:latin typeface="Calibri" panose="020F0502020204030204" pitchFamily="34" charset="0"/>
                      </a:endParaRP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dirty="0" err="1">
                          <a:solidFill>
                            <a:srgbClr val="000000"/>
                          </a:solidFill>
                          <a:effectLst/>
                          <a:latin typeface="Calibri" panose="020F0502020204030204" pitchFamily="34" charset="0"/>
                        </a:rPr>
                        <a:t>Banghua</a:t>
                      </a:r>
                      <a:r>
                        <a:rPr lang="en-US" sz="1600" b="1" i="0" u="none" strike="noStrike" dirty="0">
                          <a:solidFill>
                            <a:srgbClr val="000000"/>
                          </a:solidFill>
                          <a:effectLst/>
                          <a:latin typeface="Calibri" panose="020F0502020204030204" pitchFamily="34" charset="0"/>
                        </a:rPr>
                        <a:t> Yan NOAA</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8651279"/>
                  </a:ext>
                </a:extLst>
              </a:tr>
              <a:tr h="301198">
                <a:tc>
                  <a:txBody>
                    <a:bodyPr/>
                    <a:lstStyle/>
                    <a:p>
                      <a:pPr algn="l" fontAlgn="ctr"/>
                      <a:r>
                        <a:rPr lang="en-US" sz="1600" b="1" i="0" u="none" strike="noStrike">
                          <a:solidFill>
                            <a:srgbClr val="222222"/>
                          </a:solidFill>
                          <a:effectLst/>
                          <a:latin typeface="Calibri" panose="020F0502020204030204" pitchFamily="34" charset="0"/>
                        </a:rPr>
                        <a:t>15:00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3g. GEMS Calibration and Solar</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err="1">
                          <a:solidFill>
                            <a:srgbClr val="000000"/>
                          </a:solidFill>
                          <a:effectLst/>
                          <a:latin typeface="Calibri" panose="020F0502020204030204" pitchFamily="34" charset="0"/>
                        </a:rPr>
                        <a:t>Mijin</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Eo</a:t>
                      </a:r>
                      <a:r>
                        <a:rPr lang="en-US" sz="1600" b="1" i="0" u="none" strike="noStrike" dirty="0">
                          <a:solidFill>
                            <a:srgbClr val="000000"/>
                          </a:solidFill>
                          <a:effectLst/>
                          <a:latin typeface="Calibri" panose="020F0502020204030204" pitchFamily="34" charset="0"/>
                        </a:rPr>
                        <a:t> EWHA</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 </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81989173"/>
                  </a:ext>
                </a:extLst>
              </a:tr>
              <a:tr h="301198">
                <a:tc>
                  <a:txBody>
                    <a:bodyPr/>
                    <a:lstStyle/>
                    <a:p>
                      <a:pPr algn="l" fontAlgn="ctr"/>
                      <a:r>
                        <a:rPr lang="en-US" sz="1600" b="1" i="0" u="none" strike="noStrike">
                          <a:solidFill>
                            <a:srgbClr val="222222"/>
                          </a:solidFill>
                          <a:effectLst/>
                          <a:latin typeface="Calibri" panose="020F0502020204030204" pitchFamily="34" charset="0"/>
                        </a:rPr>
                        <a:t>15:15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3h. EPIC Calibration</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Jay Herman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3076235"/>
                  </a:ext>
                </a:extLst>
              </a:tr>
              <a:tr h="301198">
                <a:tc>
                  <a:txBody>
                    <a:bodyPr/>
                    <a:lstStyle/>
                    <a:p>
                      <a:pPr algn="l" fontAlgn="ctr"/>
                      <a:r>
                        <a:rPr lang="en-US" sz="1600" b="1" i="0" u="none" strike="noStrike">
                          <a:solidFill>
                            <a:srgbClr val="222222"/>
                          </a:solidFill>
                          <a:effectLst/>
                          <a:latin typeface="Calibri" panose="020F0502020204030204" pitchFamily="34" charset="0"/>
                        </a:rPr>
                        <a:t>15:30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Break</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8261515"/>
                  </a:ext>
                </a:extLst>
              </a:tr>
              <a:tr h="301198">
                <a:tc>
                  <a:txBody>
                    <a:bodyPr/>
                    <a:lstStyle/>
                    <a:p>
                      <a:pPr algn="l" fontAlgn="ctr"/>
                      <a:r>
                        <a:rPr lang="en-US" sz="1600" b="1" i="0" u="none" strike="noStrike">
                          <a:solidFill>
                            <a:srgbClr val="222222"/>
                          </a:solidFill>
                          <a:effectLst/>
                          <a:latin typeface="Calibri" panose="020F0502020204030204" pitchFamily="34" charset="0"/>
                        </a:rPr>
                        <a:t>15:45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0" i="0" u="sng" strike="noStrike">
                          <a:solidFill>
                            <a:srgbClr val="0563C1"/>
                          </a:solidFill>
                          <a:effectLst/>
                          <a:latin typeface="Calibri" panose="020F0502020204030204" pitchFamily="34" charset="0"/>
                          <a:hlinkClick r:id="rId4"/>
                        </a:rPr>
                        <a:t>3i. TEMPO Calibration</a:t>
                      </a:r>
                      <a:endParaRPr lang="en-US" sz="1600" b="0" i="0" u="sng" strike="noStrike">
                        <a:solidFill>
                          <a:srgbClr val="0563C1"/>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err="1">
                          <a:solidFill>
                            <a:srgbClr val="000000"/>
                          </a:solidFill>
                          <a:effectLst/>
                          <a:latin typeface="Calibri" panose="020F0502020204030204" pitchFamily="34" charset="0"/>
                        </a:rPr>
                        <a:t>Xiong</a:t>
                      </a:r>
                      <a:r>
                        <a:rPr lang="en-US" sz="1600" b="1" i="0" u="none" strike="noStrike" dirty="0">
                          <a:solidFill>
                            <a:srgbClr val="000000"/>
                          </a:solidFill>
                          <a:effectLst/>
                          <a:latin typeface="Calibri" panose="020F0502020204030204" pitchFamily="34" charset="0"/>
                        </a:rPr>
                        <a:t> Liu CFA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2397925"/>
                  </a:ext>
                </a:extLst>
              </a:tr>
              <a:tr h="301198">
                <a:tc>
                  <a:txBody>
                    <a:bodyPr/>
                    <a:lstStyle/>
                    <a:p>
                      <a:pPr algn="l" fontAlgn="ctr"/>
                      <a:r>
                        <a:rPr lang="en-US" sz="1600" b="1" i="0" u="none" strike="noStrike">
                          <a:solidFill>
                            <a:srgbClr val="222222"/>
                          </a:solidFill>
                          <a:effectLst/>
                          <a:latin typeface="Calibri" panose="020F0502020204030204" pitchFamily="34" charset="0"/>
                        </a:rPr>
                        <a:t>16:00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0" i="0" u="sng" strike="noStrike">
                          <a:solidFill>
                            <a:srgbClr val="0563C1"/>
                          </a:solidFill>
                          <a:effectLst/>
                          <a:latin typeface="Calibri" panose="020F0502020204030204" pitchFamily="34" charset="0"/>
                          <a:hlinkClick r:id="rId5"/>
                        </a:rPr>
                        <a:t>3j. OMI and TropoMI V2 solar records</a:t>
                      </a:r>
                      <a:endParaRPr lang="en-US" sz="1600" b="0" i="0" u="sng" strike="noStrike">
                        <a:solidFill>
                          <a:srgbClr val="0563C1"/>
                        </a:solidFill>
                        <a:effectLst/>
                        <a:latin typeface="Calibri" panose="020F0502020204030204" pitchFamily="34" charset="0"/>
                      </a:endParaRP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Sergey Marchenko SSAI/NASA</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8933494"/>
                  </a:ext>
                </a:extLst>
              </a:tr>
              <a:tr h="301198">
                <a:tc>
                  <a:txBody>
                    <a:bodyPr/>
                    <a:lstStyle/>
                    <a:p>
                      <a:pPr algn="l" fontAlgn="ctr"/>
                      <a:r>
                        <a:rPr lang="en-US" sz="1600" b="1" i="0" u="none" strike="noStrike">
                          <a:solidFill>
                            <a:srgbClr val="222222"/>
                          </a:solidFill>
                          <a:effectLst/>
                          <a:latin typeface="Calibri" panose="020F0502020204030204" pitchFamily="34" charset="0"/>
                        </a:rPr>
                        <a:t>16:15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3k. Inter-calibration approaches for GEMS</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err="1">
                          <a:solidFill>
                            <a:srgbClr val="000000"/>
                          </a:solidFill>
                          <a:effectLst/>
                          <a:latin typeface="Calibri" panose="020F0502020204030204" pitchFamily="34" charset="0"/>
                        </a:rPr>
                        <a:t>Yeeun</a:t>
                      </a:r>
                      <a:r>
                        <a:rPr lang="en-US" sz="1600" b="1" i="0" u="none" strike="noStrike" dirty="0">
                          <a:solidFill>
                            <a:srgbClr val="000000"/>
                          </a:solidFill>
                          <a:effectLst/>
                          <a:latin typeface="Calibri" panose="020F0502020204030204" pitchFamily="34" charset="0"/>
                        </a:rPr>
                        <a:t> Lee EWHA</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a:solidFill>
                          <a:srgbClr val="000000"/>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8859443"/>
                  </a:ext>
                </a:extLst>
              </a:tr>
              <a:tr h="527737">
                <a:tc>
                  <a:txBody>
                    <a:bodyPr/>
                    <a:lstStyle/>
                    <a:p>
                      <a:pPr algn="l" fontAlgn="ctr"/>
                      <a:r>
                        <a:rPr lang="en-US" sz="1600" b="1" i="0" u="none" strike="noStrike">
                          <a:solidFill>
                            <a:srgbClr val="222222"/>
                          </a:solidFill>
                          <a:effectLst/>
                          <a:latin typeface="Calibri" panose="020F0502020204030204" pitchFamily="34" charset="0"/>
                        </a:rPr>
                        <a:t>16:30</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0" i="0" u="sng" strike="noStrike">
                          <a:solidFill>
                            <a:srgbClr val="0563C1"/>
                          </a:solidFill>
                          <a:effectLst/>
                          <a:latin typeface="Calibri" panose="020F0502020204030204" pitchFamily="34" charset="0"/>
                          <a:hlinkClick r:id="rId6"/>
                        </a:rPr>
                        <a:t>3l. OCO-3/GEMS XCO2 and NO2 Near-Simultaneous Observations</a:t>
                      </a:r>
                      <a:endParaRPr lang="en-US" sz="1600" b="0" i="0" u="sng" strike="noStrike">
                        <a:solidFill>
                          <a:srgbClr val="0563C1"/>
                        </a:solidFill>
                        <a:effectLst/>
                        <a:latin typeface="Calibri" panose="020F0502020204030204" pitchFamily="34" charset="0"/>
                      </a:endParaRP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Thomas </a:t>
                      </a:r>
                      <a:r>
                        <a:rPr lang="en-US" sz="1600" b="1" i="0" u="none" strike="noStrike" dirty="0" err="1">
                          <a:solidFill>
                            <a:srgbClr val="000000"/>
                          </a:solidFill>
                          <a:effectLst/>
                          <a:latin typeface="Calibri" panose="020F0502020204030204" pitchFamily="34" charset="0"/>
                        </a:rPr>
                        <a:t>Kurosu</a:t>
                      </a:r>
                      <a:r>
                        <a:rPr lang="en-US" sz="1600" b="1" i="0" u="none" strike="noStrike" dirty="0">
                          <a:solidFill>
                            <a:srgbClr val="000000"/>
                          </a:solidFill>
                          <a:effectLst/>
                          <a:latin typeface="Calibri" panose="020F0502020204030204" pitchFamily="34" charset="0"/>
                        </a:rPr>
                        <a:t> JPL (Remote)</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a:solidFill>
                            <a:srgbClr val="000000"/>
                          </a:solidFill>
                          <a:effectLst/>
                          <a:latin typeface="Calibri" panose="020F0502020204030204" pitchFamily="34" charset="0"/>
                        </a:rPr>
                        <a:t> </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4618911"/>
                  </a:ext>
                </a:extLst>
              </a:tr>
              <a:tr h="301198">
                <a:tc>
                  <a:txBody>
                    <a:bodyPr/>
                    <a:lstStyle/>
                    <a:p>
                      <a:pPr algn="l" fontAlgn="ctr"/>
                      <a:r>
                        <a:rPr lang="en-US" sz="1600" b="1" i="0" u="none" strike="noStrike">
                          <a:solidFill>
                            <a:srgbClr val="222222"/>
                          </a:solidFill>
                          <a:effectLst/>
                          <a:latin typeface="Calibri" panose="020F0502020204030204" pitchFamily="34" charset="0"/>
                        </a:rPr>
                        <a:t>16:45</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t"/>
                      <a:r>
                        <a:rPr lang="en-US" sz="1600" b="1" i="0" u="none" strike="noStrike">
                          <a:solidFill>
                            <a:srgbClr val="000000"/>
                          </a:solidFill>
                          <a:effectLst/>
                          <a:latin typeface="Calibri" panose="020F0502020204030204" pitchFamily="34" charset="0"/>
                        </a:rPr>
                        <a:t>3m. V8TOz as a transfer standard</a:t>
                      </a:r>
                    </a:p>
                  </a:txBody>
                  <a:tcPr marL="8780" marR="8780" marT="8780" marB="4214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US" sz="1600" b="1" i="0" u="none" strike="noStrike" dirty="0">
                          <a:solidFill>
                            <a:srgbClr val="000000"/>
                          </a:solidFill>
                          <a:effectLst/>
                          <a:latin typeface="Calibri" panose="020F0502020204030204" pitchFamily="34" charset="0"/>
                        </a:rPr>
                        <a:t>Larry Flynn NOAA</a:t>
                      </a: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en-US" sz="1600" b="1" i="0" u="none" strike="noStrike" dirty="0">
                        <a:solidFill>
                          <a:srgbClr val="444444"/>
                        </a:solidFill>
                        <a:effectLst/>
                        <a:latin typeface="Calibri" panose="020F0502020204030204" pitchFamily="34" charset="0"/>
                      </a:endParaRPr>
                    </a:p>
                  </a:txBody>
                  <a:tcPr marL="8780" marR="8780" marT="8780" marB="421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7521170"/>
                  </a:ext>
                </a:extLst>
              </a:tr>
            </a:tbl>
          </a:graphicData>
        </a:graphic>
      </p:graphicFrame>
    </p:spTree>
    <p:extLst>
      <p:ext uri="{BB962C8B-B14F-4D97-AF65-F5344CB8AC3E}">
        <p14:creationId xmlns:p14="http://schemas.microsoft.com/office/powerpoint/2010/main" val="55482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7D19-BB2B-4675-A8D2-E10AD197CCAA}"/>
              </a:ext>
            </a:extLst>
          </p:cNvPr>
          <p:cNvSpPr>
            <a:spLocks noGrp="1"/>
          </p:cNvSpPr>
          <p:nvPr>
            <p:ph type="title"/>
          </p:nvPr>
        </p:nvSpPr>
        <p:spPr>
          <a:xfrm>
            <a:off x="838200" y="74173"/>
            <a:ext cx="10515600" cy="701675"/>
          </a:xfrm>
        </p:spPr>
        <p:txBody>
          <a:bodyPr/>
          <a:lstStyle/>
          <a:p>
            <a:pPr algn="ctr"/>
            <a:r>
              <a:rPr lang="en-US" dirty="0"/>
              <a:t>Quick Summary of presentations (1/3)</a:t>
            </a:r>
          </a:p>
        </p:txBody>
      </p:sp>
      <p:sp>
        <p:nvSpPr>
          <p:cNvPr id="3" name="Content Placeholder 2">
            <a:extLst>
              <a:ext uri="{FF2B5EF4-FFF2-40B4-BE49-F238E27FC236}">
                <a16:creationId xmlns:a16="http://schemas.microsoft.com/office/drawing/2014/main" id="{B1D18463-3D0C-4AEC-8BFF-7C18B63C3461}"/>
              </a:ext>
            </a:extLst>
          </p:cNvPr>
          <p:cNvSpPr>
            <a:spLocks noGrp="1"/>
          </p:cNvSpPr>
          <p:nvPr>
            <p:ph idx="1"/>
          </p:nvPr>
        </p:nvSpPr>
        <p:spPr>
          <a:xfrm>
            <a:off x="145143" y="928255"/>
            <a:ext cx="12046857" cy="5855572"/>
          </a:xfrm>
        </p:spPr>
        <p:txBody>
          <a:bodyPr>
            <a:normAutofit/>
          </a:bodyPr>
          <a:lstStyle/>
          <a:p>
            <a:r>
              <a:rPr lang="en-US" dirty="0"/>
              <a:t>A good mix of updates ranging from CDRs for past instruments (GOME/SCIAMACHY), to End-of-Life (</a:t>
            </a:r>
            <a:r>
              <a:rPr lang="en-US" dirty="0" err="1"/>
              <a:t>Metop</a:t>
            </a:r>
            <a:r>
              <a:rPr lang="en-US" dirty="0"/>
              <a:t>-A GOME-2), to “operational” sensors (EPIC, NPP OMPS), to newer sensors (GEMS / </a:t>
            </a:r>
            <a:r>
              <a:rPr lang="en-US" dirty="0" err="1"/>
              <a:t>TropoMI</a:t>
            </a:r>
            <a:r>
              <a:rPr lang="en-US" dirty="0"/>
              <a:t>), to recently launched (NOAA-21 OMPS), to soon to be launched (TEMPO, OMS) with excursions to solar irradiance studies (OMI / </a:t>
            </a:r>
            <a:r>
              <a:rPr lang="en-US" dirty="0" err="1"/>
              <a:t>TropoMI</a:t>
            </a:r>
            <a:r>
              <a:rPr lang="en-US" dirty="0"/>
              <a:t>) and product comparisons (OCO-3 and GEMS). Further details are in the minutes, or you can view an entire talk at the meeting website. </a:t>
            </a:r>
          </a:p>
          <a:p>
            <a:r>
              <a:rPr lang="en-US" dirty="0"/>
              <a:t>The first presentation by Yuan Li (CMA) gave the status of calibration for the OMS instrument. The OMS Launch on FY-3F is August 2023 into 10AM Desc.</a:t>
            </a:r>
          </a:p>
          <a:p>
            <a:r>
              <a:rPr lang="en-US" dirty="0"/>
              <a:t>The second presentation by Melanie </a:t>
            </a:r>
            <a:r>
              <a:rPr lang="en-US" dirty="0" err="1"/>
              <a:t>Coldewey</a:t>
            </a:r>
            <a:r>
              <a:rPr lang="en-US" dirty="0"/>
              <a:t>-Egbers (DLR) gave information on the status of </a:t>
            </a:r>
            <a:r>
              <a:rPr lang="en-US" dirty="0" err="1"/>
              <a:t>TropoMI</a:t>
            </a:r>
            <a:r>
              <a:rPr lang="en-US" dirty="0"/>
              <a:t> calibration and reprocessing.</a:t>
            </a:r>
          </a:p>
          <a:p>
            <a:r>
              <a:rPr lang="en-US" dirty="0"/>
              <a:t>The third presentation by Antje </a:t>
            </a:r>
            <a:r>
              <a:rPr lang="en-US" dirty="0" err="1"/>
              <a:t>Ludewig</a:t>
            </a:r>
            <a:r>
              <a:rPr lang="en-US" dirty="0"/>
              <a:t> (KNMI) continued with results for the reprocessing with emphasis on the improved straylight corrections for </a:t>
            </a:r>
            <a:r>
              <a:rPr lang="en-US" dirty="0" err="1"/>
              <a:t>TropoMI</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388185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nvPr>
        </p:nvGraphicFramePr>
        <p:xfrm>
          <a:off x="520131" y="1682527"/>
          <a:ext cx="6528726" cy="4804979"/>
        </p:xfrm>
        <a:graphic>
          <a:graphicData uri="http://schemas.openxmlformats.org/drawingml/2006/table">
            <a:tbl>
              <a:tblPr>
                <a:tableStyleId>{6E25E649-3F16-4E02-A733-19D2CDBF48F0}</a:tableStyleId>
              </a:tblPr>
              <a:tblGrid>
                <a:gridCol w="759156">
                  <a:extLst>
                    <a:ext uri="{9D8B030D-6E8A-4147-A177-3AD203B41FA5}">
                      <a16:colId xmlns:a16="http://schemas.microsoft.com/office/drawing/2014/main" val="20000"/>
                    </a:ext>
                  </a:extLst>
                </a:gridCol>
                <a:gridCol w="2504027">
                  <a:extLst>
                    <a:ext uri="{9D8B030D-6E8A-4147-A177-3AD203B41FA5}">
                      <a16:colId xmlns:a16="http://schemas.microsoft.com/office/drawing/2014/main" val="20001"/>
                    </a:ext>
                  </a:extLst>
                </a:gridCol>
                <a:gridCol w="3265543">
                  <a:extLst>
                    <a:ext uri="{9D8B030D-6E8A-4147-A177-3AD203B41FA5}">
                      <a16:colId xmlns:a16="http://schemas.microsoft.com/office/drawing/2014/main" val="20002"/>
                    </a:ext>
                  </a:extLst>
                </a:gridCol>
              </a:tblGrid>
              <a:tr h="340049">
                <a:tc>
                  <a:txBody>
                    <a:bodyPr/>
                    <a:lstStyle/>
                    <a:p>
                      <a:pPr algn="ctr" rtl="0" fontAlgn="ctr"/>
                      <a:r>
                        <a:rPr lang="en-US" sz="1600" u="none" strike="noStrike" dirty="0">
                          <a:effectLst/>
                        </a:rPr>
                        <a:t>No.</a:t>
                      </a:r>
                      <a:endParaRPr lang="en-US" sz="1600" b="1" i="0" u="none" strike="noStrike" dirty="0">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Test items</a:t>
                      </a:r>
                      <a:endParaRPr lang="en-US" sz="1600" b="1" i="0" u="none" strike="noStrike" dirty="0">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Technical requirement</a:t>
                      </a:r>
                      <a:endParaRPr lang="en-US" sz="1600" b="1" i="0" u="none" strike="noStrike" dirty="0">
                        <a:solidFill>
                          <a:srgbClr val="FFFFFF"/>
                        </a:solidFill>
                        <a:effectLst/>
                        <a:latin typeface="Arial"/>
                      </a:endParaRPr>
                    </a:p>
                  </a:txBody>
                  <a:tcPr marL="3780" marR="3780" marT="3780" marB="0" anchor="ctr">
                    <a:noFill/>
                  </a:tcPr>
                </a:tc>
                <a:extLst>
                  <a:ext uri="{0D108BD9-81ED-4DB2-BD59-A6C34878D82A}">
                    <a16:rowId xmlns:a16="http://schemas.microsoft.com/office/drawing/2014/main" val="10000"/>
                  </a:ext>
                </a:extLst>
              </a:tr>
              <a:tr h="247620">
                <a:tc>
                  <a:txBody>
                    <a:bodyPr/>
                    <a:lstStyle/>
                    <a:p>
                      <a:pPr algn="ctr" rtl="0" fontAlgn="ctr"/>
                      <a:r>
                        <a:rPr lang="en-US" altLang="zh-CN" sz="1600" u="none" strike="noStrike">
                          <a:effectLst/>
                        </a:rPr>
                        <a:t>1</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Spectral range / nm</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en-US" altLang="zh-CN" sz="1600" u="none" strike="noStrike" dirty="0">
                          <a:effectLst/>
                        </a:rPr>
                        <a:t>290-500</a:t>
                      </a:r>
                      <a:endParaRPr lang="en-US" altLang="zh-CN"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1"/>
                  </a:ext>
                </a:extLst>
              </a:tr>
              <a:tr h="267377">
                <a:tc>
                  <a:txBody>
                    <a:bodyPr/>
                    <a:lstStyle/>
                    <a:p>
                      <a:pPr algn="ctr" rtl="0" fontAlgn="ctr"/>
                      <a:r>
                        <a:rPr lang="en-US" altLang="zh-CN" sz="1600" u="none" strike="noStrike">
                          <a:effectLst/>
                        </a:rPr>
                        <a:t>2</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Spectral resolution / nm</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0.6</a:t>
                      </a:r>
                      <a:endParaRPr lang="en-US"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2"/>
                  </a:ext>
                </a:extLst>
              </a:tr>
              <a:tr h="355953">
                <a:tc>
                  <a:txBody>
                    <a:bodyPr/>
                    <a:lstStyle/>
                    <a:p>
                      <a:pPr algn="ctr" rtl="0" fontAlgn="ctr"/>
                      <a:r>
                        <a:rPr lang="en-US" altLang="zh-CN" sz="1600" u="none" strike="noStrike">
                          <a:effectLst/>
                        </a:rPr>
                        <a:t>3</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Spectral sampling interval</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Continuous sampling pixel by pixel</a:t>
                      </a:r>
                      <a:endParaRPr lang="en-US" sz="1600" b="0" i="0" u="none" strike="noStrike">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3"/>
                  </a:ext>
                </a:extLst>
              </a:tr>
              <a:tr h="491460">
                <a:tc>
                  <a:txBody>
                    <a:bodyPr/>
                    <a:lstStyle/>
                    <a:p>
                      <a:pPr algn="ctr" rtl="0" fontAlgn="ctr"/>
                      <a:r>
                        <a:rPr lang="en-US" altLang="zh-CN" sz="1600" u="none" strike="noStrike">
                          <a:effectLst/>
                        </a:rPr>
                        <a:t>4</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Wavelength calibration accuracy / nm</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0.01</a:t>
                      </a:r>
                      <a:endParaRPr lang="en-US"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4"/>
                  </a:ext>
                </a:extLst>
              </a:tr>
              <a:tr h="533107">
                <a:tc>
                  <a:txBody>
                    <a:bodyPr/>
                    <a:lstStyle/>
                    <a:p>
                      <a:pPr algn="ctr" rtl="0" fontAlgn="ctr"/>
                      <a:r>
                        <a:rPr lang="en-US" altLang="zh-CN" sz="1600" u="none" strike="noStrike">
                          <a:effectLst/>
                        </a:rPr>
                        <a:t>5</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Spatial resolution / km</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3 (vertical, i.e. the height direction of the Limb of the earth)</a:t>
                      </a:r>
                      <a:endParaRPr lang="en-US"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5"/>
                  </a:ext>
                </a:extLst>
              </a:tr>
              <a:tr h="355953">
                <a:tc>
                  <a:txBody>
                    <a:bodyPr/>
                    <a:lstStyle/>
                    <a:p>
                      <a:pPr algn="ctr" rtl="0" fontAlgn="ctr"/>
                      <a:r>
                        <a:rPr lang="en-US" altLang="zh-CN" sz="1600" u="none" strike="noStrike">
                          <a:effectLst/>
                        </a:rPr>
                        <a:t>6</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Instantaneous field of view / °</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2.3 (horizontal) × 0.045 (vertical)</a:t>
                      </a:r>
                      <a:endParaRPr lang="en-US"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6"/>
                  </a:ext>
                </a:extLst>
              </a:tr>
              <a:tr h="247620">
                <a:tc>
                  <a:txBody>
                    <a:bodyPr/>
                    <a:lstStyle/>
                    <a:p>
                      <a:pPr algn="ctr" rtl="0" fontAlgn="ctr"/>
                      <a:r>
                        <a:rPr lang="en-US" altLang="zh-CN" sz="1600" u="none" strike="noStrike">
                          <a:effectLst/>
                        </a:rPr>
                        <a:t>7</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Dynamic range </a:t>
                      </a:r>
                      <a:endParaRPr lang="en-US" sz="1600" b="0" i="0" u="none" strike="noStrike" dirty="0">
                        <a:solidFill>
                          <a:srgbClr val="000000"/>
                        </a:solidFill>
                        <a:effectLst/>
                        <a:latin typeface="Arial"/>
                      </a:endParaRPr>
                    </a:p>
                  </a:txBody>
                  <a:tcPr marL="3780" marR="3780" marT="3780" marB="0" anchor="ctr">
                    <a:noFill/>
                  </a:tcPr>
                </a:tc>
                <a:tc>
                  <a:txBody>
                    <a:bodyPr/>
                    <a:lstStyle/>
                    <a:p>
                      <a:pPr algn="ctr">
                        <a:spcAft>
                          <a:spcPts val="0"/>
                        </a:spcAft>
                      </a:pPr>
                      <a:r>
                        <a:rPr lang="en-US" altLang="zh-CN" sz="1600" kern="100" dirty="0">
                          <a:effectLst/>
                        </a:rPr>
                        <a:t>10</a:t>
                      </a:r>
                      <a:r>
                        <a:rPr lang="en-US" altLang="zh-CN" sz="1600" kern="100" baseline="30000" dirty="0">
                          <a:effectLst/>
                        </a:rPr>
                        <a:t>5</a:t>
                      </a:r>
                      <a:endParaRPr lang="zh-CN" altLang="zh-CN" sz="1600" kern="100" dirty="0">
                        <a:effectLst/>
                        <a:latin typeface="Calibri" panose="020F0502020204030204"/>
                        <a:ea typeface="宋体" panose="02010600030101010101" pitchFamily="2" charset="-122"/>
                        <a:cs typeface="Times New Roman" panose="02020603050405020304"/>
                      </a:endParaRPr>
                    </a:p>
                  </a:txBody>
                  <a:tcPr marL="3780" marR="3780" marT="3780" marB="0" anchor="ctr">
                    <a:noFill/>
                  </a:tcPr>
                </a:tc>
                <a:extLst>
                  <a:ext uri="{0D108BD9-81ED-4DB2-BD59-A6C34878D82A}">
                    <a16:rowId xmlns:a16="http://schemas.microsoft.com/office/drawing/2014/main" val="10007"/>
                  </a:ext>
                </a:extLst>
              </a:tr>
              <a:tr h="491460">
                <a:tc>
                  <a:txBody>
                    <a:bodyPr/>
                    <a:lstStyle/>
                    <a:p>
                      <a:pPr algn="ctr" rtl="0" fontAlgn="ctr"/>
                      <a:r>
                        <a:rPr lang="en-US" altLang="zh-CN" sz="1600" u="none" strike="noStrike">
                          <a:effectLst/>
                        </a:rPr>
                        <a:t>8</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Relative radiometric calibration accuracy</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Better than 2%</a:t>
                      </a:r>
                      <a:endParaRPr lang="en-US" sz="1600" b="0" i="0" u="none" strike="noStrike">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8"/>
                  </a:ext>
                </a:extLst>
              </a:tr>
              <a:tr h="491460">
                <a:tc>
                  <a:txBody>
                    <a:bodyPr/>
                    <a:lstStyle/>
                    <a:p>
                      <a:pPr algn="ctr" rtl="0" fontAlgn="ctr"/>
                      <a:r>
                        <a:rPr lang="en-US" altLang="zh-CN" sz="1600" u="none" strike="noStrike">
                          <a:effectLst/>
                        </a:rPr>
                        <a:t>9</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Calibration accuracy of diffuse reflector</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Better than 3%</a:t>
                      </a:r>
                      <a:endParaRPr lang="en-US" sz="1600" b="0" i="0" u="none" strike="noStrike">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09"/>
                  </a:ext>
                </a:extLst>
              </a:tr>
              <a:tr h="491460">
                <a:tc>
                  <a:txBody>
                    <a:bodyPr/>
                    <a:lstStyle/>
                    <a:p>
                      <a:pPr algn="ctr" rtl="0" fontAlgn="ctr"/>
                      <a:r>
                        <a:rPr lang="en-US" altLang="zh-CN" sz="1600" u="none" strike="noStrike">
                          <a:effectLst/>
                        </a:rPr>
                        <a:t>10</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Absolute radiometric calibration accuracy</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Better than 3%</a:t>
                      </a:r>
                      <a:endParaRPr lang="en-US" sz="1600" b="0" i="0" u="none" strike="noStrike">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10"/>
                  </a:ext>
                </a:extLst>
              </a:tr>
              <a:tr h="491460">
                <a:tc>
                  <a:txBody>
                    <a:bodyPr/>
                    <a:lstStyle/>
                    <a:p>
                      <a:pPr algn="ctr" rtl="0" fontAlgn="ctr"/>
                      <a:r>
                        <a:rPr lang="en-US" altLang="zh-CN" sz="1600" u="none" strike="noStrike">
                          <a:effectLst/>
                        </a:rPr>
                        <a:t>11</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Signal to noise ratio</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pt-BR" sz="1600" u="none" strike="noStrike" dirty="0">
                          <a:effectLst/>
                        </a:rPr>
                        <a:t>&gt; 300@0.1mw /</a:t>
                      </a:r>
                      <a:r>
                        <a:rPr lang="en-US" altLang="zh-CN" sz="1600" kern="100" dirty="0">
                          <a:effectLst/>
                        </a:rPr>
                        <a:t>cm</a:t>
                      </a:r>
                      <a:r>
                        <a:rPr lang="en-US" altLang="zh-CN" sz="1600" kern="100" baseline="30000" dirty="0">
                          <a:effectLst/>
                        </a:rPr>
                        <a:t>2</a:t>
                      </a:r>
                      <a:r>
                        <a:rPr lang="pt-BR" sz="1600" u="none" strike="noStrike" dirty="0">
                          <a:effectLst/>
                        </a:rPr>
                        <a:t> × sr × nm (radiance)</a:t>
                      </a:r>
                      <a:endParaRPr lang="pt-BR" sz="1600" b="0" i="0" u="none" strike="noStrike" dirty="0">
                        <a:solidFill>
                          <a:srgbClr val="000000"/>
                        </a:solidFill>
                        <a:effectLst/>
                        <a:latin typeface="Arial"/>
                      </a:endParaRPr>
                    </a:p>
                  </a:txBody>
                  <a:tcPr marL="3780" marR="3780" marT="3780" marB="0" anchor="ctr">
                    <a:noFill/>
                  </a:tcPr>
                </a:tc>
                <a:extLst>
                  <a:ext uri="{0D108BD9-81ED-4DB2-BD59-A6C34878D82A}">
                    <a16:rowId xmlns:a16="http://schemas.microsoft.com/office/drawing/2014/main" val="10011"/>
                  </a:ext>
                </a:extLst>
              </a:tr>
            </a:tbl>
          </a:graphicData>
        </a:graphic>
      </p:graphicFrame>
      <p:grpSp>
        <p:nvGrpSpPr>
          <p:cNvPr id="16" name="组合 15"/>
          <p:cNvGrpSpPr/>
          <p:nvPr/>
        </p:nvGrpSpPr>
        <p:grpSpPr>
          <a:xfrm>
            <a:off x="4964423" y="1692302"/>
            <a:ext cx="6568447" cy="1546577"/>
            <a:chOff x="3677337" y="1139198"/>
            <a:chExt cx="4926335" cy="1159933"/>
          </a:xfrm>
        </p:grpSpPr>
        <p:sp>
          <p:nvSpPr>
            <p:cNvPr id="9" name="矩形 8"/>
            <p:cNvSpPr/>
            <p:nvPr/>
          </p:nvSpPr>
          <p:spPr>
            <a:xfrm>
              <a:off x="5549545" y="1139198"/>
              <a:ext cx="3054127" cy="1159933"/>
            </a:xfrm>
            <a:prstGeom prst="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a:spAutoFit/>
            </a:bodyPr>
            <a:lstStyle/>
            <a:p>
              <a:pPr marL="0" lvl="1"/>
              <a:r>
                <a:rPr lang="en-US" altLang="zh-CN" sz="1600" dirty="0"/>
                <a:t>Band1</a:t>
              </a:r>
              <a:r>
                <a:rPr lang="zh-CN" altLang="en-US" sz="1600" dirty="0"/>
                <a:t>：</a:t>
              </a:r>
              <a:endParaRPr lang="en-US" altLang="zh-CN" sz="1600" dirty="0"/>
            </a:p>
            <a:p>
              <a:pPr marL="457200" lvl="2"/>
              <a:r>
                <a:rPr lang="en-US" altLang="zh-CN" sz="1600" dirty="0"/>
                <a:t>286.8-402.1nm,FWHM0.4-0.44nm</a:t>
              </a:r>
            </a:p>
            <a:p>
              <a:pPr marL="0" lvl="1"/>
              <a:r>
                <a:rPr lang="en-US" altLang="zh-CN" sz="1600" dirty="0"/>
                <a:t>Band2</a:t>
              </a:r>
              <a:r>
                <a:rPr lang="zh-CN" altLang="en-US" sz="1600" dirty="0"/>
                <a:t>：</a:t>
              </a:r>
              <a:endParaRPr lang="en-US" altLang="zh-CN" sz="1600" dirty="0"/>
            </a:p>
            <a:p>
              <a:pPr marL="457200" lvl="2"/>
              <a:r>
                <a:rPr lang="en-US" altLang="zh-CN" sz="1600" dirty="0"/>
                <a:t>390.1-504.1nm, FWHM0.44-0.48nm</a:t>
              </a:r>
            </a:p>
            <a:p>
              <a:pPr marL="0" lvl="1"/>
              <a:r>
                <a:rPr lang="en-US" altLang="zh-CN" sz="1600" dirty="0"/>
                <a:t>Band3 (polarization):</a:t>
              </a:r>
            </a:p>
            <a:p>
              <a:pPr marL="457200" lvl="2"/>
              <a:r>
                <a:rPr lang="en-US" altLang="zh-CN" sz="1600" dirty="0"/>
                <a:t>289.8-503.9nm, FWHM5.60-30.43nm</a:t>
              </a:r>
            </a:p>
          </p:txBody>
        </p:sp>
        <p:sp>
          <p:nvSpPr>
            <p:cNvPr id="3" name="矩形 2"/>
            <p:cNvSpPr/>
            <p:nvPr/>
          </p:nvSpPr>
          <p:spPr>
            <a:xfrm>
              <a:off x="3677337" y="1378802"/>
              <a:ext cx="709207" cy="428554"/>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dirty="0">
                <a:noFill/>
              </a:endParaRPr>
            </a:p>
          </p:txBody>
        </p:sp>
        <p:cxnSp>
          <p:nvCxnSpPr>
            <p:cNvPr id="11" name="直接连接符 10"/>
            <p:cNvCxnSpPr/>
            <p:nvPr/>
          </p:nvCxnSpPr>
          <p:spPr>
            <a:xfrm flipV="1">
              <a:off x="4386544" y="1139198"/>
              <a:ext cx="1163001" cy="2314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直接连接符 13"/>
            <p:cNvCxnSpPr/>
            <p:nvPr/>
          </p:nvCxnSpPr>
          <p:spPr>
            <a:xfrm>
              <a:off x="4386544" y="1807355"/>
              <a:ext cx="1163001" cy="491776"/>
            </a:xfrm>
            <a:prstGeom prst="line">
              <a:avLst/>
            </a:prstGeom>
          </p:spPr>
          <p:style>
            <a:lnRef idx="1">
              <a:schemeClr val="accent5"/>
            </a:lnRef>
            <a:fillRef idx="0">
              <a:schemeClr val="accent5"/>
            </a:fillRef>
            <a:effectRef idx="0">
              <a:schemeClr val="accent5"/>
            </a:effectRef>
            <a:fontRef idx="minor">
              <a:schemeClr val="tx1"/>
            </a:fontRef>
          </p:style>
        </p:cxnSp>
      </p:grpSp>
      <p:sp>
        <p:nvSpPr>
          <p:cNvPr id="4" name="标题 3"/>
          <p:cNvSpPr>
            <a:spLocks noGrp="1"/>
          </p:cNvSpPr>
          <p:nvPr>
            <p:ph type="title"/>
          </p:nvPr>
        </p:nvSpPr>
        <p:spPr/>
        <p:txBody>
          <a:bodyPr>
            <a:normAutofit/>
          </a:bodyPr>
          <a:lstStyle/>
          <a:p>
            <a:r>
              <a:rPr lang="en-US" altLang="zh-CN" dirty="0"/>
              <a:t>Instrument specifications and measurement of OMS Limb</a:t>
            </a:r>
          </a:p>
        </p:txBody>
      </p:sp>
      <p:sp>
        <p:nvSpPr>
          <p:cNvPr id="8" name="灯片编号占位符 3"/>
          <p:cNvSpPr>
            <a:spLocks noGrp="1"/>
          </p:cNvSpPr>
          <p:nvPr>
            <p:ph type="sldNum" sz="quarter" idx="12"/>
          </p:nvPr>
        </p:nvSpPr>
        <p:spPr>
          <a:xfrm>
            <a:off x="11280576" y="6525344"/>
            <a:ext cx="672075" cy="332656"/>
          </a:xfrm>
        </p:spPr>
        <p:txBody>
          <a:bodyPr/>
          <a:lstStyle/>
          <a:p>
            <a:fld id="{6BC69CD4-66C3-4635-AF1E-ECC7B8FBCA49}" type="slidenum">
              <a:rPr lang="zh-CN" altLang="en-US" smtClean="0"/>
              <a:t>5</a:t>
            </a:fld>
            <a:endParaRPr lang="zh-CN" altLang="en-US" dirty="0"/>
          </a:p>
        </p:txBody>
      </p:sp>
      <p:grpSp>
        <p:nvGrpSpPr>
          <p:cNvPr id="17" name="组合 16"/>
          <p:cNvGrpSpPr/>
          <p:nvPr/>
        </p:nvGrpSpPr>
        <p:grpSpPr>
          <a:xfrm>
            <a:off x="3809999" y="3388434"/>
            <a:ext cx="7722871" cy="1785974"/>
            <a:chOff x="2811522" y="959651"/>
            <a:chExt cx="5792150" cy="1339480"/>
          </a:xfrm>
          <a:noFill/>
        </p:grpSpPr>
        <p:sp>
          <p:nvSpPr>
            <p:cNvPr id="18" name="矩形 17"/>
            <p:cNvSpPr/>
            <p:nvPr/>
          </p:nvSpPr>
          <p:spPr>
            <a:xfrm>
              <a:off x="5549545" y="1139198"/>
              <a:ext cx="3054127" cy="1159933"/>
            </a:xfrm>
            <a:prstGeom prst="rect">
              <a:avLst/>
            </a:prstGeom>
            <a:grpFill/>
          </p:spPr>
          <p:style>
            <a:lnRef idx="2">
              <a:schemeClr val="accent3"/>
            </a:lnRef>
            <a:fillRef idx="1">
              <a:schemeClr val="lt1"/>
            </a:fillRef>
            <a:effectRef idx="0">
              <a:schemeClr val="accent3"/>
            </a:effectRef>
            <a:fontRef idx="minor">
              <a:schemeClr val="dk1"/>
            </a:fontRef>
          </p:style>
          <p:txBody>
            <a:bodyPr wrap="square" lIns="68580" tIns="34290" rIns="68580" bIns="34290">
              <a:spAutoFit/>
            </a:bodyPr>
            <a:lstStyle/>
            <a:p>
              <a:pPr marL="0" lvl="1"/>
              <a:r>
                <a:rPr lang="en-US" altLang="zh-CN" sz="1600" dirty="0"/>
                <a:t>Vertical FOV: 0.038 °, 2.24km at Limb point</a:t>
              </a:r>
            </a:p>
            <a:p>
              <a:pPr marL="0" lvl="1"/>
              <a:r>
                <a:rPr lang="en-US" altLang="zh-CN" sz="1600" dirty="0"/>
                <a:t>Horizontal crossing FOV: 1.8 °, 108.79km at Limb point</a:t>
              </a:r>
            </a:p>
            <a:p>
              <a:pPr marL="0" lvl="1"/>
              <a:r>
                <a:rPr lang="en-US" altLang="zh-CN" sz="1600" dirty="0"/>
                <a:t>Along the track: 8.92km at 1.2s (determined by the detector integration time)</a:t>
              </a:r>
            </a:p>
            <a:p>
              <a:pPr marL="0" lvl="1"/>
              <a:r>
                <a:rPr lang="en-US" altLang="zh-CN" sz="1600" dirty="0"/>
                <a:t>Limb detection height: 15-60km</a:t>
              </a:r>
            </a:p>
          </p:txBody>
        </p:sp>
        <p:sp>
          <p:nvSpPr>
            <p:cNvPr id="19" name="矩形 18"/>
            <p:cNvSpPr/>
            <p:nvPr/>
          </p:nvSpPr>
          <p:spPr>
            <a:xfrm>
              <a:off x="2811522" y="959651"/>
              <a:ext cx="2404916" cy="615111"/>
            </a:xfrm>
            <a:prstGeom prst="rect">
              <a:avLst/>
            </a:prstGeom>
            <a:grpFill/>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dirty="0">
                <a:noFill/>
              </a:endParaRPr>
            </a:p>
          </p:txBody>
        </p:sp>
        <p:cxnSp>
          <p:nvCxnSpPr>
            <p:cNvPr id="20" name="直接连接符 19"/>
            <p:cNvCxnSpPr/>
            <p:nvPr/>
          </p:nvCxnSpPr>
          <p:spPr>
            <a:xfrm>
              <a:off x="5216438" y="959651"/>
              <a:ext cx="333106" cy="179547"/>
            </a:xfrm>
            <a:prstGeom prst="line">
              <a:avLst/>
            </a:prstGeom>
            <a:grpFill/>
          </p:spPr>
          <p:style>
            <a:lnRef idx="2">
              <a:schemeClr val="accent3"/>
            </a:lnRef>
            <a:fillRef idx="1">
              <a:schemeClr val="lt1"/>
            </a:fillRef>
            <a:effectRef idx="0">
              <a:schemeClr val="accent3"/>
            </a:effectRef>
            <a:fontRef idx="minor">
              <a:schemeClr val="dk1"/>
            </a:fontRef>
          </p:style>
        </p:cxnSp>
        <p:cxnSp>
          <p:nvCxnSpPr>
            <p:cNvPr id="21" name="直接连接符 20"/>
            <p:cNvCxnSpPr/>
            <p:nvPr/>
          </p:nvCxnSpPr>
          <p:spPr>
            <a:xfrm>
              <a:off x="5216438" y="1574762"/>
              <a:ext cx="333106" cy="724369"/>
            </a:xfrm>
            <a:prstGeom prst="line">
              <a:avLst/>
            </a:prstGeom>
            <a:grpFill/>
          </p:spPr>
          <p:style>
            <a:lnRef idx="2">
              <a:schemeClr val="accent3"/>
            </a:lnRef>
            <a:fillRef idx="1">
              <a:schemeClr val="lt1"/>
            </a:fillRef>
            <a:effectRef idx="0">
              <a:schemeClr val="accent3"/>
            </a:effectRef>
            <a:fontRef idx="minor">
              <a:schemeClr val="dk1"/>
            </a:fontRef>
          </p:style>
        </p:cxnSp>
      </p:grpSp>
      <p:sp>
        <p:nvSpPr>
          <p:cNvPr id="26" name="矩形 25"/>
          <p:cNvSpPr/>
          <p:nvPr/>
        </p:nvSpPr>
        <p:spPr>
          <a:xfrm>
            <a:off x="7460696" y="5516225"/>
            <a:ext cx="4072173"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600" dirty="0"/>
              <a:t>Secondary  dispersion technology: Brewster prism plus grating</a:t>
            </a:r>
          </a:p>
          <a:p>
            <a:r>
              <a:rPr lang="en-US" altLang="zh-CN" sz="1600" dirty="0"/>
              <a:t>Detector: cooled two-dimensional CMOS detector * 3</a:t>
            </a:r>
            <a:endParaRPr lang="zh-CN" altLang="en-US" sz="1600" dirty="0"/>
          </a:p>
        </p:txBody>
      </p:sp>
      <p:sp>
        <p:nvSpPr>
          <p:cNvPr id="30" name="矩形 29"/>
          <p:cNvSpPr/>
          <p:nvPr/>
        </p:nvSpPr>
        <p:spPr>
          <a:xfrm>
            <a:off x="8336758" y="1150026"/>
            <a:ext cx="2064662" cy="36932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lIns="121917" tIns="60958" rIns="121917" bIns="60958">
            <a:spAutoFit/>
          </a:bodyPr>
          <a:lstStyle/>
          <a:p>
            <a:r>
              <a:rPr lang="en-US" altLang="zh-CN" sz="1600" dirty="0"/>
              <a:t>Pre-launch calibration</a:t>
            </a:r>
            <a:endParaRPr lang="zh-CN" altLang="en-US" sz="1600" dirty="0"/>
          </a:p>
        </p:txBody>
      </p:sp>
    </p:spTree>
    <p:extLst>
      <p:ext uri="{BB962C8B-B14F-4D97-AF65-F5344CB8AC3E}">
        <p14:creationId xmlns:p14="http://schemas.microsoft.com/office/powerpoint/2010/main" val="326789828"/>
      </p:ext>
    </p:extLst>
  </p:cSld>
  <p:clrMapOvr>
    <a:masterClrMapping/>
  </p:clrMapOvr>
  <mc:AlternateContent xmlns:mc="http://schemas.openxmlformats.org/markup-compatibility/2006" xmlns:p14="http://schemas.microsoft.com/office/powerpoint/2010/main">
    <mc:Choice Requires="p14">
      <p:transition spd="slow" p14:dur="2000" advTm="69377"/>
    </mc:Choice>
    <mc:Fallback xmlns="">
      <p:transition spd="slow" advTm="6937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ropomi_vs_omps_irradiance_vs_wavelength_270-300.png"/>
          <p:cNvPicPr>
            <a:picLocks noChangeAspect="1"/>
          </p:cNvPicPr>
          <p:nvPr/>
        </p:nvPicPr>
        <p:blipFill>
          <a:blip r:embed="rId2" cstate="print"/>
          <a:stretch>
            <a:fillRect/>
          </a:stretch>
        </p:blipFill>
        <p:spPr>
          <a:xfrm>
            <a:off x="179954" y="3843268"/>
            <a:ext cx="3958969" cy="2969227"/>
          </a:xfrm>
          <a:prstGeom prst="rect">
            <a:avLst/>
          </a:prstGeom>
        </p:spPr>
      </p:pic>
      <p:pic>
        <p:nvPicPr>
          <p:cNvPr id="3" name="Grafik 2" descr="tropomi_vs_omps_irradiance_vs_wavelength_300-330.png"/>
          <p:cNvPicPr>
            <a:picLocks noChangeAspect="1"/>
          </p:cNvPicPr>
          <p:nvPr/>
        </p:nvPicPr>
        <p:blipFill>
          <a:blip r:embed="rId3" cstate="print"/>
          <a:stretch>
            <a:fillRect/>
          </a:stretch>
        </p:blipFill>
        <p:spPr>
          <a:xfrm>
            <a:off x="4138923" y="3843268"/>
            <a:ext cx="3958969" cy="2969227"/>
          </a:xfrm>
          <a:prstGeom prst="rect">
            <a:avLst/>
          </a:prstGeom>
        </p:spPr>
      </p:pic>
      <p:pic>
        <p:nvPicPr>
          <p:cNvPr id="4" name="Grafik 3" descr="tropomi_vs_omps_irradiance_vs_wavelength_310-370.png"/>
          <p:cNvPicPr>
            <a:picLocks noChangeAspect="1"/>
          </p:cNvPicPr>
          <p:nvPr/>
        </p:nvPicPr>
        <p:blipFill>
          <a:blip r:embed="rId4" cstate="print"/>
          <a:stretch>
            <a:fillRect/>
          </a:stretch>
        </p:blipFill>
        <p:spPr>
          <a:xfrm>
            <a:off x="8097892" y="3843268"/>
            <a:ext cx="3958969" cy="2969227"/>
          </a:xfrm>
          <a:prstGeom prst="rect">
            <a:avLst/>
          </a:prstGeom>
        </p:spPr>
      </p:pic>
      <p:sp>
        <p:nvSpPr>
          <p:cNvPr id="5" name="CustomShape 3"/>
          <p:cNvSpPr/>
          <p:nvPr/>
        </p:nvSpPr>
        <p:spPr>
          <a:xfrm>
            <a:off x="899766" y="2700310"/>
            <a:ext cx="2663602" cy="1007850"/>
          </a:xfrm>
          <a:prstGeom prst="rect">
            <a:avLst/>
          </a:prstGeom>
          <a:solidFill>
            <a:srgbClr val="FFC000">
              <a:alpha val="69804"/>
            </a:srgbClr>
          </a:solidFill>
          <a:ln>
            <a:noFill/>
          </a:ln>
        </p:spPr>
        <p:style>
          <a:lnRef idx="0">
            <a:scrgbClr r="0" g="0" b="0"/>
          </a:lnRef>
          <a:fillRef idx="0">
            <a:scrgbClr r="0" g="0" b="0"/>
          </a:fillRef>
          <a:effectRef idx="0">
            <a:scrgbClr r="0" g="0" b="0"/>
          </a:effectRef>
          <a:fontRef idx="minor"/>
        </p:style>
        <p:txBody>
          <a:bodyPr lIns="89977" tIns="44988" rIns="89977" bIns="44988"/>
          <a:lstStyle/>
          <a:p>
            <a:pPr algn="ctr">
              <a:spcAft>
                <a:spcPts val="600"/>
              </a:spcAft>
              <a:buClr>
                <a:srgbClr val="000000"/>
              </a:buClr>
            </a:pPr>
            <a:r>
              <a:rPr lang="en-US" sz="1899" b="1" spc="-1" dirty="0">
                <a:latin typeface="Calibri" pitchFamily="34" charset="0"/>
              </a:rPr>
              <a:t>270nm - 300nm</a:t>
            </a:r>
          </a:p>
          <a:p>
            <a:pPr>
              <a:buClr>
                <a:srgbClr val="000000"/>
              </a:buClr>
            </a:pPr>
            <a:r>
              <a:rPr lang="en-US" sz="1899" spc="-1" dirty="0">
                <a:latin typeface="Calibri" pitchFamily="34" charset="0"/>
              </a:rPr>
              <a:t>→ TROPOMI UV Band1</a:t>
            </a:r>
          </a:p>
          <a:p>
            <a:pPr>
              <a:buClr>
                <a:srgbClr val="000000"/>
              </a:buClr>
            </a:pPr>
            <a:r>
              <a:rPr lang="en-US" sz="1899" spc="-1" dirty="0">
                <a:latin typeface="Calibri" pitchFamily="34" charset="0"/>
              </a:rPr>
              <a:t>→ OMPS Nadir Profiler</a:t>
            </a:r>
          </a:p>
        </p:txBody>
      </p:sp>
      <p:sp>
        <p:nvSpPr>
          <p:cNvPr id="6" name="CustomShape 3"/>
          <p:cNvSpPr/>
          <p:nvPr/>
        </p:nvSpPr>
        <p:spPr>
          <a:xfrm>
            <a:off x="4858735" y="2700310"/>
            <a:ext cx="2663602" cy="1007850"/>
          </a:xfrm>
          <a:prstGeom prst="rect">
            <a:avLst/>
          </a:prstGeom>
          <a:solidFill>
            <a:srgbClr val="FFC000">
              <a:alpha val="70000"/>
            </a:srgbClr>
          </a:solidFill>
          <a:ln>
            <a:noFill/>
          </a:ln>
        </p:spPr>
        <p:style>
          <a:lnRef idx="0">
            <a:scrgbClr r="0" g="0" b="0"/>
          </a:lnRef>
          <a:fillRef idx="0">
            <a:scrgbClr r="0" g="0" b="0"/>
          </a:fillRef>
          <a:effectRef idx="0">
            <a:scrgbClr r="0" g="0" b="0"/>
          </a:effectRef>
          <a:fontRef idx="minor"/>
        </p:style>
        <p:txBody>
          <a:bodyPr lIns="89977" tIns="44988" rIns="89977" bIns="44988"/>
          <a:lstStyle/>
          <a:p>
            <a:pPr algn="ctr">
              <a:spcAft>
                <a:spcPts val="600"/>
              </a:spcAft>
              <a:buClr>
                <a:srgbClr val="000000"/>
              </a:buClr>
            </a:pPr>
            <a:r>
              <a:rPr lang="en-US" sz="1899" b="1" spc="-1" dirty="0">
                <a:latin typeface="Calibri" pitchFamily="34" charset="0"/>
              </a:rPr>
              <a:t>300nm - 330nm</a:t>
            </a:r>
          </a:p>
          <a:p>
            <a:pPr>
              <a:buClr>
                <a:srgbClr val="000000"/>
              </a:buClr>
            </a:pPr>
            <a:r>
              <a:rPr lang="en-US" sz="1899" spc="-1" dirty="0">
                <a:latin typeface="Calibri" pitchFamily="34" charset="0"/>
              </a:rPr>
              <a:t>→ TROPOMI UV Band2</a:t>
            </a:r>
          </a:p>
          <a:p>
            <a:pPr>
              <a:buClr>
                <a:srgbClr val="000000"/>
              </a:buClr>
            </a:pPr>
            <a:r>
              <a:rPr lang="en-US" sz="1899" spc="-1" dirty="0">
                <a:latin typeface="Calibri" pitchFamily="34" charset="0"/>
              </a:rPr>
              <a:t>→ OMPS Nadir </a:t>
            </a:r>
            <a:r>
              <a:rPr lang="en-US" sz="1899" spc="-1" dirty="0" err="1">
                <a:latin typeface="Calibri" pitchFamily="34" charset="0"/>
              </a:rPr>
              <a:t>Mapper</a:t>
            </a:r>
            <a:endParaRPr lang="en-US" sz="1899" spc="-1" dirty="0">
              <a:latin typeface="Calibri" pitchFamily="34" charset="0"/>
            </a:endParaRPr>
          </a:p>
        </p:txBody>
      </p:sp>
      <p:sp>
        <p:nvSpPr>
          <p:cNvPr id="7" name="CustomShape 3"/>
          <p:cNvSpPr/>
          <p:nvPr/>
        </p:nvSpPr>
        <p:spPr>
          <a:xfrm>
            <a:off x="8817704" y="2700310"/>
            <a:ext cx="2663602" cy="1007850"/>
          </a:xfrm>
          <a:prstGeom prst="rect">
            <a:avLst/>
          </a:prstGeom>
          <a:solidFill>
            <a:srgbClr val="FFC000">
              <a:alpha val="70000"/>
            </a:srgbClr>
          </a:solidFill>
          <a:ln>
            <a:noFill/>
          </a:ln>
        </p:spPr>
        <p:style>
          <a:lnRef idx="0">
            <a:scrgbClr r="0" g="0" b="0"/>
          </a:lnRef>
          <a:fillRef idx="0">
            <a:scrgbClr r="0" g="0" b="0"/>
          </a:fillRef>
          <a:effectRef idx="0">
            <a:scrgbClr r="0" g="0" b="0"/>
          </a:effectRef>
          <a:fontRef idx="minor"/>
        </p:style>
        <p:txBody>
          <a:bodyPr lIns="89977" tIns="44988" rIns="89977" bIns="44988"/>
          <a:lstStyle/>
          <a:p>
            <a:pPr algn="ctr">
              <a:spcAft>
                <a:spcPts val="600"/>
              </a:spcAft>
              <a:buClr>
                <a:srgbClr val="000000"/>
              </a:buClr>
            </a:pPr>
            <a:r>
              <a:rPr lang="en-US" sz="1899" b="1" spc="-1" dirty="0">
                <a:latin typeface="Calibri" pitchFamily="34" charset="0"/>
              </a:rPr>
              <a:t>310nm - 370nm</a:t>
            </a:r>
          </a:p>
          <a:p>
            <a:pPr>
              <a:buClr>
                <a:srgbClr val="000000"/>
              </a:buClr>
            </a:pPr>
            <a:r>
              <a:rPr lang="en-US" sz="1899" spc="-1" dirty="0">
                <a:latin typeface="Calibri" pitchFamily="34" charset="0"/>
              </a:rPr>
              <a:t>→ TROPOMI UVIS Band3</a:t>
            </a:r>
          </a:p>
          <a:p>
            <a:pPr>
              <a:buClr>
                <a:srgbClr val="000000"/>
              </a:buClr>
            </a:pPr>
            <a:r>
              <a:rPr lang="en-US" sz="1899" spc="-1" dirty="0">
                <a:latin typeface="Calibri" pitchFamily="34" charset="0"/>
              </a:rPr>
              <a:t>→ OMPS Nadir </a:t>
            </a:r>
            <a:r>
              <a:rPr lang="en-US" sz="1899" spc="-1" dirty="0" err="1">
                <a:latin typeface="Calibri" pitchFamily="34" charset="0"/>
              </a:rPr>
              <a:t>Mapper</a:t>
            </a:r>
            <a:endParaRPr lang="en-US" sz="1899" spc="-1" dirty="0">
              <a:latin typeface="Calibri" pitchFamily="34" charset="0"/>
            </a:endParaRPr>
          </a:p>
        </p:txBody>
      </p:sp>
      <p:sp>
        <p:nvSpPr>
          <p:cNvPr id="8" name="CustomShape 3"/>
          <p:cNvSpPr/>
          <p:nvPr/>
        </p:nvSpPr>
        <p:spPr>
          <a:xfrm>
            <a:off x="539860" y="1259771"/>
            <a:ext cx="11099337" cy="945396"/>
          </a:xfrm>
          <a:prstGeom prst="rect">
            <a:avLst/>
          </a:prstGeom>
          <a:noFill/>
          <a:ln>
            <a:noFill/>
          </a:ln>
        </p:spPr>
        <p:style>
          <a:lnRef idx="0">
            <a:scrgbClr r="0" g="0" b="0"/>
          </a:lnRef>
          <a:fillRef idx="0">
            <a:scrgbClr r="0" g="0" b="0"/>
          </a:fillRef>
          <a:effectRef idx="0">
            <a:scrgbClr r="0" g="0" b="0"/>
          </a:effectRef>
          <a:fontRef idx="minor"/>
        </p:style>
        <p:txBody>
          <a:bodyPr lIns="89977" tIns="44988" rIns="89977" bIns="44988"/>
          <a:lstStyle/>
          <a:p>
            <a:pPr marL="251924" indent="-251924">
              <a:spcAft>
                <a:spcPts val="600"/>
              </a:spcAft>
              <a:buClr>
                <a:srgbClr val="000000"/>
              </a:buClr>
              <a:buFont typeface="Symbol" pitchFamily="18" charset="2"/>
              <a:buChar char="-"/>
            </a:pPr>
            <a:r>
              <a:rPr lang="en-US" sz="2599" dirty="0"/>
              <a:t>16 solar spectra (4 per year) from 06/2018 to 03/2022</a:t>
            </a:r>
          </a:p>
          <a:p>
            <a:pPr marL="251924" indent="-251924">
              <a:spcAft>
                <a:spcPts val="600"/>
              </a:spcAft>
              <a:buClr>
                <a:srgbClr val="000000"/>
              </a:buClr>
              <a:buFont typeface="Symbol" pitchFamily="18" charset="2"/>
              <a:buChar char="-"/>
            </a:pPr>
            <a:r>
              <a:rPr lang="en-US" sz="2599" dirty="0"/>
              <a:t>Convolve spectra with Gauss function (FWHM 2.5nm)</a:t>
            </a:r>
          </a:p>
        </p:txBody>
      </p:sp>
      <p:sp>
        <p:nvSpPr>
          <p:cNvPr id="9" name="Rechteck 8"/>
          <p:cNvSpPr/>
          <p:nvPr/>
        </p:nvSpPr>
        <p:spPr>
          <a:xfrm>
            <a:off x="8745723" y="5039621"/>
            <a:ext cx="622372" cy="318841"/>
          </a:xfrm>
          <a:prstGeom prst="rect">
            <a:avLst/>
          </a:prstGeom>
          <a:solidFill>
            <a:srgbClr val="FFC000"/>
          </a:solidFill>
        </p:spPr>
        <p:txBody>
          <a:bodyPr wrap="none" lIns="35991" tIns="35991" rIns="35991" bIns="35991">
            <a:spAutoFit/>
          </a:bodyPr>
          <a:lstStyle/>
          <a:p>
            <a:r>
              <a:rPr lang="en-US" sz="1600" b="1" dirty="0">
                <a:latin typeface="Calibri" pitchFamily="34" charset="0"/>
              </a:rPr>
              <a:t>L1b v2</a:t>
            </a:r>
            <a:endParaRPr lang="de-DE" sz="1600" b="1" dirty="0"/>
          </a:p>
        </p:txBody>
      </p:sp>
      <p:sp>
        <p:nvSpPr>
          <p:cNvPr id="10" name="Rechteck 9"/>
          <p:cNvSpPr/>
          <p:nvPr/>
        </p:nvSpPr>
        <p:spPr>
          <a:xfrm>
            <a:off x="8745724" y="6083349"/>
            <a:ext cx="658713" cy="318841"/>
          </a:xfrm>
          <a:prstGeom prst="rect">
            <a:avLst/>
          </a:prstGeom>
          <a:solidFill>
            <a:srgbClr val="FFC000"/>
          </a:solidFill>
        </p:spPr>
        <p:txBody>
          <a:bodyPr wrap="none" lIns="35991" tIns="35991" rIns="71981" bIns="35991">
            <a:spAutoFit/>
          </a:bodyPr>
          <a:lstStyle/>
          <a:p>
            <a:r>
              <a:rPr lang="en-US" sz="1600" b="1" dirty="0">
                <a:latin typeface="Calibri" pitchFamily="34" charset="0"/>
              </a:rPr>
              <a:t>L1b v1</a:t>
            </a:r>
            <a:endParaRPr lang="de-DE" sz="1600" b="1" dirty="0"/>
          </a:p>
        </p:txBody>
      </p:sp>
      <p:sp>
        <p:nvSpPr>
          <p:cNvPr id="12" name="Titel 1"/>
          <p:cNvSpPr txBox="1"/>
          <p:nvPr/>
        </p:nvSpPr>
        <p:spPr>
          <a:xfrm>
            <a:off x="539859" y="360005"/>
            <a:ext cx="11531249" cy="539859"/>
          </a:xfrm>
          <a:prstGeom prst="rect">
            <a:avLst/>
          </a:prstGeom>
          <a:noFill/>
          <a:ln w="0">
            <a:noFill/>
          </a:ln>
        </p:spPr>
        <p:txBody>
          <a:bodyPr lIns="0" tIns="0" rIns="0" bIns="0" numCol="1" spcCol="0">
            <a:noAutofit/>
          </a:bodyPr>
          <a:lstStyle/>
          <a:p>
            <a:pPr>
              <a:lnSpc>
                <a:spcPct val="100000"/>
              </a:lnSpc>
            </a:pPr>
            <a:r>
              <a:rPr lang="en-US" sz="3199" b="1" spc="-1" dirty="0">
                <a:solidFill>
                  <a:srgbClr val="686868"/>
                </a:solidFill>
                <a:latin typeface="+mj-lt"/>
                <a:cs typeface="Arial" pitchFamily="34" charset="0"/>
              </a:rPr>
              <a:t>Comparison with other satellite sensors: OMPS/SNPP (2) </a:t>
            </a:r>
            <a:endParaRPr lang="de-DE" sz="3199" spc="-1" dirty="0">
              <a:solidFill>
                <a:srgbClr val="000000"/>
              </a:solidFill>
              <a:latin typeface="+mj-lt"/>
              <a:cs typeface="Arial" pitchFamily="34" charset="0"/>
            </a:endParaRPr>
          </a:p>
        </p:txBody>
      </p:sp>
      <p:pic>
        <p:nvPicPr>
          <p:cNvPr id="11" name="Grafik 10" descr="ludewig_fig20.png"/>
          <p:cNvPicPr>
            <a:picLocks noChangeAspect="1"/>
          </p:cNvPicPr>
          <p:nvPr/>
        </p:nvPicPr>
        <p:blipFill>
          <a:blip r:embed="rId5" cstate="print"/>
          <a:stretch>
            <a:fillRect/>
          </a:stretch>
        </p:blipFill>
        <p:spPr>
          <a:xfrm>
            <a:off x="3000462" y="837388"/>
            <a:ext cx="5543172" cy="4338135"/>
          </a:xfrm>
          <a:prstGeom prst="rect">
            <a:avLst/>
          </a:prstGeom>
          <a:ln w="15875">
            <a:solidFill>
              <a:schemeClr val="tx1"/>
            </a:solidFill>
          </a:ln>
          <a:effectLst>
            <a:outerShdw blurRad="88900" dist="25400" dir="2700000" sx="104000" sy="104000" algn="tl" rotWithShape="0">
              <a:prstClr val="black">
                <a:alpha val="50000"/>
              </a:prstClr>
            </a:outerShdw>
          </a:effectLst>
        </p:spPr>
      </p:pic>
      <p:sp>
        <p:nvSpPr>
          <p:cNvPr id="13" name="Textfeld 12">
            <a:extLst>
              <a:ext uri="{FF2B5EF4-FFF2-40B4-BE49-F238E27FC236}">
                <a16:creationId xmlns:a16="http://schemas.microsoft.com/office/drawing/2014/main" id="{A28BA4C4-956A-4896-99E6-58E3A087EFB0}"/>
              </a:ext>
            </a:extLst>
          </p:cNvPr>
          <p:cNvSpPr txBox="1"/>
          <p:nvPr/>
        </p:nvSpPr>
        <p:spPr>
          <a:xfrm>
            <a:off x="5160140" y="1701258"/>
            <a:ext cx="2777336" cy="318841"/>
          </a:xfrm>
          <a:prstGeom prst="rect">
            <a:avLst/>
          </a:prstGeom>
          <a:solidFill>
            <a:srgbClr val="FFC000">
              <a:alpha val="69804"/>
            </a:srgbClr>
          </a:solidFill>
        </p:spPr>
        <p:txBody>
          <a:bodyPr wrap="none" lIns="35991" tIns="35991" rIns="35991" bIns="35991" rtlCol="0">
            <a:spAutoFit/>
          </a:bodyPr>
          <a:lstStyle/>
          <a:p>
            <a:r>
              <a:rPr lang="de-DE" sz="1600" dirty="0"/>
              <a:t>Ludewig et al., 2020, </a:t>
            </a:r>
            <a:r>
              <a:rPr lang="de-DE" sz="1600" dirty="0" err="1"/>
              <a:t>their</a:t>
            </a:r>
            <a:r>
              <a:rPr lang="de-DE" sz="1600" dirty="0"/>
              <a:t> Fig.20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F7FDCA-7D0D-41D6-A0FE-DF31BE9C915C}"/>
              </a:ext>
            </a:extLst>
          </p:cNvPr>
          <p:cNvPicPr>
            <a:picLocks noChangeAspect="1"/>
          </p:cNvPicPr>
          <p:nvPr/>
        </p:nvPicPr>
        <p:blipFill>
          <a:blip r:embed="rId2"/>
          <a:stretch>
            <a:fillRect/>
          </a:stretch>
        </p:blipFill>
        <p:spPr>
          <a:xfrm>
            <a:off x="-2909" y="0"/>
            <a:ext cx="12197819" cy="6858000"/>
          </a:xfrm>
          <a:prstGeom prst="rect">
            <a:avLst/>
          </a:prstGeom>
        </p:spPr>
      </p:pic>
    </p:spTree>
    <p:extLst>
      <p:ext uri="{BB962C8B-B14F-4D97-AF65-F5344CB8AC3E}">
        <p14:creationId xmlns:p14="http://schemas.microsoft.com/office/powerpoint/2010/main" val="687543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7D19-BB2B-4675-A8D2-E10AD197CCAA}"/>
              </a:ext>
            </a:extLst>
          </p:cNvPr>
          <p:cNvSpPr>
            <a:spLocks noGrp="1"/>
          </p:cNvSpPr>
          <p:nvPr>
            <p:ph type="title"/>
          </p:nvPr>
        </p:nvSpPr>
        <p:spPr>
          <a:xfrm>
            <a:off x="838200" y="74173"/>
            <a:ext cx="10515600" cy="701675"/>
          </a:xfrm>
        </p:spPr>
        <p:txBody>
          <a:bodyPr/>
          <a:lstStyle/>
          <a:p>
            <a:pPr algn="ctr"/>
            <a:r>
              <a:rPr lang="en-US" dirty="0"/>
              <a:t>Quick Summary of presentations (2/3)</a:t>
            </a:r>
          </a:p>
        </p:txBody>
      </p:sp>
      <p:sp>
        <p:nvSpPr>
          <p:cNvPr id="3" name="Content Placeholder 2">
            <a:extLst>
              <a:ext uri="{FF2B5EF4-FFF2-40B4-BE49-F238E27FC236}">
                <a16:creationId xmlns:a16="http://schemas.microsoft.com/office/drawing/2014/main" id="{B1D18463-3D0C-4AEC-8BFF-7C18B63C3461}"/>
              </a:ext>
            </a:extLst>
          </p:cNvPr>
          <p:cNvSpPr>
            <a:spLocks noGrp="1"/>
          </p:cNvSpPr>
          <p:nvPr>
            <p:ph idx="1"/>
          </p:nvPr>
        </p:nvSpPr>
        <p:spPr>
          <a:xfrm>
            <a:off x="0" y="928254"/>
            <a:ext cx="12192000" cy="6067631"/>
          </a:xfrm>
        </p:spPr>
        <p:txBody>
          <a:bodyPr>
            <a:normAutofit/>
          </a:bodyPr>
          <a:lstStyle/>
          <a:p>
            <a:r>
              <a:rPr lang="en-US" dirty="0"/>
              <a:t>The fourth presentation by Alessandra </a:t>
            </a:r>
            <a:r>
              <a:rPr lang="en-US" dirty="0" err="1"/>
              <a:t>Cacciari</a:t>
            </a:r>
            <a:r>
              <a:rPr lang="en-US" dirty="0"/>
              <a:t> (</a:t>
            </a:r>
            <a:r>
              <a:rPr lang="en-US" dirty="0" err="1"/>
              <a:t>EuMetSat</a:t>
            </a:r>
            <a:r>
              <a:rPr lang="en-US" dirty="0"/>
              <a:t>) gave a summary of end-of-life tests and analysis for the </a:t>
            </a:r>
            <a:r>
              <a:rPr lang="en-US" dirty="0" err="1"/>
              <a:t>Metop</a:t>
            </a:r>
            <a:r>
              <a:rPr lang="en-US" dirty="0"/>
              <a:t>-A GOME-2. </a:t>
            </a:r>
          </a:p>
          <a:p>
            <a:r>
              <a:rPr lang="en-US" dirty="0"/>
              <a:t>The fifth presentation by Melanie </a:t>
            </a:r>
            <a:r>
              <a:rPr lang="en-US" dirty="0" err="1"/>
              <a:t>Coldewey</a:t>
            </a:r>
            <a:r>
              <a:rPr lang="en-US" dirty="0"/>
              <a:t>-Egbers (DLR) introduced the ESA FDR4ATMOS project with initial target of harmonization of GOME and SCIAMACHY Level 1 records.</a:t>
            </a:r>
          </a:p>
          <a:p>
            <a:r>
              <a:rPr lang="en-US" dirty="0"/>
              <a:t>The sixth presentation by </a:t>
            </a:r>
            <a:r>
              <a:rPr lang="en-US" dirty="0" err="1"/>
              <a:t>Banghua</a:t>
            </a:r>
            <a:r>
              <a:rPr lang="en-US" dirty="0"/>
              <a:t> Yan (NOAA) gave an update on the validation of the New NOAA-21 OMPS Nadir Mapper and Nadir Profiler measurements.</a:t>
            </a:r>
          </a:p>
          <a:p>
            <a:r>
              <a:rPr lang="en-US" dirty="0"/>
              <a:t>The seventh presentation by </a:t>
            </a:r>
            <a:r>
              <a:rPr lang="en-US" dirty="0" err="1"/>
              <a:t>Mijin</a:t>
            </a:r>
            <a:r>
              <a:rPr lang="en-US" dirty="0"/>
              <a:t> </a:t>
            </a:r>
            <a:r>
              <a:rPr lang="en-US" dirty="0" err="1"/>
              <a:t>Eo</a:t>
            </a:r>
            <a:r>
              <a:rPr lang="en-US" dirty="0"/>
              <a:t> (EWHA) gave information on the status of GEMS in-flight characterization and reprocessing including solar measurements.</a:t>
            </a:r>
          </a:p>
          <a:p>
            <a:r>
              <a:rPr lang="en-US" dirty="0"/>
              <a:t>The eighth presentation by Jay Herman (UMBC) discussed the use of EPIC and its hourly measurements of the full sunlit disk for comparisons to instruments on all platforms.</a:t>
            </a:r>
          </a:p>
          <a:p>
            <a:endParaRPr lang="en-US" dirty="0"/>
          </a:p>
        </p:txBody>
      </p:sp>
    </p:spTree>
    <p:extLst>
      <p:ext uri="{BB962C8B-B14F-4D97-AF65-F5344CB8AC3E}">
        <p14:creationId xmlns:p14="http://schemas.microsoft.com/office/powerpoint/2010/main" val="391384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Conclusions for </a:t>
            </a:r>
            <a:r>
              <a:rPr lang="en-GB" dirty="0" err="1">
                <a:solidFill>
                  <a:schemeClr val="bg1"/>
                </a:solidFill>
              </a:rPr>
              <a:t>Metop</a:t>
            </a:r>
            <a:r>
              <a:rPr lang="en-GB" dirty="0">
                <a:solidFill>
                  <a:schemeClr val="bg1"/>
                </a:solidFill>
              </a:rPr>
              <a:t>-A GOME-2 EOL </a:t>
            </a:r>
          </a:p>
        </p:txBody>
      </p:sp>
      <p:graphicFrame>
        <p:nvGraphicFramePr>
          <p:cNvPr id="4" name="Content Placeholder 3"/>
          <p:cNvGraphicFramePr>
            <a:graphicFrameLocks/>
          </p:cNvGraphicFramePr>
          <p:nvPr>
            <p:extLst>
              <p:ext uri="{D42A27DB-BD31-4B8C-83A1-F6EECF244321}">
                <p14:modId xmlns:p14="http://schemas.microsoft.com/office/powerpoint/2010/main" val="228128754"/>
              </p:ext>
            </p:extLst>
          </p:nvPr>
        </p:nvGraphicFramePr>
        <p:xfrm>
          <a:off x="0" y="675735"/>
          <a:ext cx="12192001" cy="6291298"/>
        </p:xfrm>
        <a:graphic>
          <a:graphicData uri="http://schemas.openxmlformats.org/drawingml/2006/table">
            <a:tbl>
              <a:tblPr firstRow="1" firstCol="1" bandRow="1">
                <a:tableStyleId>{9D7B26C5-4107-4FEC-AEDC-1716B250A1EF}</a:tableStyleId>
              </a:tblPr>
              <a:tblGrid>
                <a:gridCol w="1610385">
                  <a:extLst>
                    <a:ext uri="{9D8B030D-6E8A-4147-A177-3AD203B41FA5}">
                      <a16:colId xmlns:a16="http://schemas.microsoft.com/office/drawing/2014/main" val="20000"/>
                    </a:ext>
                  </a:extLst>
                </a:gridCol>
                <a:gridCol w="2582365">
                  <a:extLst>
                    <a:ext uri="{9D8B030D-6E8A-4147-A177-3AD203B41FA5}">
                      <a16:colId xmlns:a16="http://schemas.microsoft.com/office/drawing/2014/main" val="20001"/>
                    </a:ext>
                  </a:extLst>
                </a:gridCol>
                <a:gridCol w="5306573">
                  <a:extLst>
                    <a:ext uri="{9D8B030D-6E8A-4147-A177-3AD203B41FA5}">
                      <a16:colId xmlns:a16="http://schemas.microsoft.com/office/drawing/2014/main" val="20002"/>
                    </a:ext>
                  </a:extLst>
                </a:gridCol>
                <a:gridCol w="2692678">
                  <a:extLst>
                    <a:ext uri="{9D8B030D-6E8A-4147-A177-3AD203B41FA5}">
                      <a16:colId xmlns:a16="http://schemas.microsoft.com/office/drawing/2014/main" val="1195138309"/>
                    </a:ext>
                  </a:extLst>
                </a:gridCol>
              </a:tblGrid>
              <a:tr h="622487">
                <a:tc>
                  <a:txBody>
                    <a:bodyPr/>
                    <a:lstStyle/>
                    <a:p>
                      <a:pPr algn="ctr">
                        <a:spcAft>
                          <a:spcPts val="0"/>
                        </a:spcAft>
                      </a:pPr>
                      <a:r>
                        <a:rPr lang="en-GB" sz="1600" b="1" i="0" kern="1200" dirty="0">
                          <a:solidFill>
                            <a:schemeClr val="bg1"/>
                          </a:solidFill>
                          <a:effectLst/>
                          <a:latin typeface="+mn-lt"/>
                          <a:ea typeface="+mn-ea"/>
                          <a:cs typeface="+mn-cs"/>
                        </a:rPr>
                        <a:t>Test n.</a:t>
                      </a:r>
                    </a:p>
                  </a:txBody>
                  <a:tcPr marL="37735" marR="37735" marT="0" marB="0" anchor="ctr">
                    <a:solidFill>
                      <a:schemeClr val="tx1"/>
                    </a:solidFill>
                  </a:tcPr>
                </a:tc>
                <a:tc>
                  <a:txBody>
                    <a:bodyPr/>
                    <a:lstStyle/>
                    <a:p>
                      <a:pPr algn="ctr">
                        <a:spcAft>
                          <a:spcPts val="0"/>
                        </a:spcAft>
                      </a:pPr>
                      <a:r>
                        <a:rPr lang="en-GB" sz="1600" b="1" i="0" kern="1200" dirty="0">
                          <a:solidFill>
                            <a:schemeClr val="bg1"/>
                          </a:solidFill>
                          <a:effectLst/>
                          <a:latin typeface="+mn-lt"/>
                          <a:ea typeface="+mn-ea"/>
                          <a:cs typeface="+mn-cs"/>
                        </a:rPr>
                        <a:t>Title</a:t>
                      </a:r>
                    </a:p>
                  </a:txBody>
                  <a:tcPr marL="37735" marR="37735" marT="0" marB="0" anchor="ctr">
                    <a:solidFill>
                      <a:schemeClr val="tx1"/>
                    </a:solidFill>
                  </a:tcPr>
                </a:tc>
                <a:tc>
                  <a:txBody>
                    <a:bodyPr/>
                    <a:lstStyle/>
                    <a:p>
                      <a:pPr algn="ctr">
                        <a:spcAft>
                          <a:spcPts val="0"/>
                        </a:spcAft>
                      </a:pPr>
                      <a:r>
                        <a:rPr lang="en-GB" sz="1600" b="1" i="0" kern="1200" dirty="0">
                          <a:solidFill>
                            <a:schemeClr val="bg1"/>
                          </a:solidFill>
                          <a:effectLst/>
                          <a:latin typeface="+mn-lt"/>
                          <a:ea typeface="+mn-ea"/>
                          <a:cs typeface="+mn-cs"/>
                        </a:rPr>
                        <a:t>Main outcome </a:t>
                      </a:r>
                    </a:p>
                  </a:txBody>
                  <a:tcPr marL="37735" marR="37735" marT="0" marB="0" anchor="ctr">
                    <a:solidFill>
                      <a:schemeClr val="tx1"/>
                    </a:solidFill>
                  </a:tcPr>
                </a:tc>
                <a:tc>
                  <a:txBody>
                    <a:bodyPr/>
                    <a:lstStyle/>
                    <a:p>
                      <a:pPr marL="0" algn="ctr" defTabSz="1125444" rtl="0" eaLnBrk="1" latinLnBrk="0" hangingPunct="1">
                        <a:spcAft>
                          <a:spcPts val="0"/>
                        </a:spcAft>
                      </a:pPr>
                      <a:r>
                        <a:rPr lang="en-GB" sz="1600" b="1" i="0" kern="1200" dirty="0">
                          <a:solidFill>
                            <a:schemeClr val="bg1"/>
                          </a:solidFill>
                          <a:effectLst/>
                          <a:latin typeface="+mn-lt"/>
                          <a:ea typeface="+mn-ea"/>
                          <a:cs typeface="+mn-cs"/>
                        </a:rPr>
                        <a:t>Applicability to B &amp; C </a:t>
                      </a:r>
                    </a:p>
                  </a:txBody>
                  <a:tcPr marL="37735" marR="37735" marT="0" marB="0" anchor="ctr">
                    <a:solidFill>
                      <a:schemeClr val="tx1"/>
                    </a:solidFill>
                  </a:tcPr>
                </a:tc>
                <a:extLst>
                  <a:ext uri="{0D108BD9-81ED-4DB2-BD59-A6C34878D82A}">
                    <a16:rowId xmlns:a16="http://schemas.microsoft.com/office/drawing/2014/main" val="10000"/>
                  </a:ext>
                </a:extLst>
              </a:tr>
              <a:tr h="622487">
                <a:tc>
                  <a:txBody>
                    <a:bodyPr/>
                    <a:lstStyle/>
                    <a:p>
                      <a:pPr algn="ctr">
                        <a:spcAft>
                          <a:spcPts val="0"/>
                        </a:spcAft>
                      </a:pPr>
                      <a:r>
                        <a:rPr lang="en-GB" sz="1600" dirty="0">
                          <a:solidFill>
                            <a:schemeClr val="tx1"/>
                          </a:solidFill>
                          <a:effectLst/>
                        </a:rPr>
                        <a:t>GOME-EOL-05</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algn="ctr">
                        <a:spcAft>
                          <a:spcPts val="0"/>
                        </a:spcAft>
                      </a:pPr>
                      <a:r>
                        <a:rPr lang="en-GB" sz="1600" dirty="0">
                          <a:solidFill>
                            <a:schemeClr val="tx1"/>
                          </a:solidFill>
                          <a:effectLst/>
                        </a:rPr>
                        <a:t>Solar Measurement frequency change</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marL="0" marR="0" lvl="0" indent="0" algn="l" defTabSz="1125444" rtl="0" eaLnBrk="1" fontAlgn="auto" latinLnBrk="0" hangingPunct="1">
                        <a:lnSpc>
                          <a:spcPct val="100000"/>
                        </a:lnSpc>
                        <a:spcBef>
                          <a:spcPts val="0"/>
                        </a:spcBef>
                        <a:spcAft>
                          <a:spcPts val="2400"/>
                        </a:spcAft>
                        <a:buClrTx/>
                        <a:buSzTx/>
                        <a:buFontTx/>
                        <a:buNone/>
                        <a:tabLst/>
                        <a:defRPr/>
                      </a:pPr>
                      <a:r>
                        <a:rPr lang="en-GB" sz="1600" dirty="0">
                          <a:solidFill>
                            <a:schemeClr val="tx1"/>
                          </a:solidFill>
                          <a:effectLst/>
                        </a:rPr>
                        <a:t> </a:t>
                      </a: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No significant effects due to the  increase of the sun measurement frequency could be seen during and after the test</a:t>
                      </a:r>
                    </a:p>
                  </a:txBody>
                  <a:tcPr marL="37735" marR="37735" marT="0" marB="0" anchor="ctr">
                    <a:solidFill>
                      <a:srgbClr val="00B050"/>
                    </a:solidFill>
                  </a:tcPr>
                </a:tc>
                <a:tc>
                  <a:txBody>
                    <a:bodyPr/>
                    <a:lstStyle/>
                    <a:p>
                      <a:pPr marL="0" marR="0" lvl="0" indent="0" algn="ctr" defTabSz="1125444" rtl="0" eaLnBrk="1" fontAlgn="auto" latinLnBrk="0" hangingPunct="1">
                        <a:lnSpc>
                          <a:spcPct val="100000"/>
                        </a:lnSpc>
                        <a:spcBef>
                          <a:spcPts val="0"/>
                        </a:spcBef>
                        <a:spcAft>
                          <a:spcPts val="0"/>
                        </a:spcAft>
                        <a:buClrTx/>
                        <a:buSzTx/>
                        <a:buFontTx/>
                        <a:buNone/>
                        <a:tabLst/>
                        <a:defRPr/>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could be useful in understanding the behaviour</a:t>
                      </a:r>
                    </a:p>
                  </a:txBody>
                  <a:tcPr marL="37735" marR="37735" marT="0" marB="0" anchor="ctr">
                    <a:solidFill>
                      <a:srgbClr val="00B050"/>
                    </a:solidFill>
                  </a:tcPr>
                </a:tc>
                <a:extLst>
                  <a:ext uri="{0D108BD9-81ED-4DB2-BD59-A6C34878D82A}">
                    <a16:rowId xmlns:a16="http://schemas.microsoft.com/office/drawing/2014/main" val="10006"/>
                  </a:ext>
                </a:extLst>
              </a:tr>
              <a:tr h="622487">
                <a:tc>
                  <a:txBody>
                    <a:bodyPr/>
                    <a:lstStyle/>
                    <a:p>
                      <a:pPr algn="ctr">
                        <a:spcAft>
                          <a:spcPts val="0"/>
                        </a:spcAft>
                      </a:pPr>
                      <a:r>
                        <a:rPr lang="en-GB" sz="1600" dirty="0">
                          <a:solidFill>
                            <a:schemeClr val="tx1"/>
                          </a:solidFill>
                          <a:effectLst/>
                        </a:rPr>
                        <a:t>GOME-EOL-11</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algn="ctr">
                        <a:spcAft>
                          <a:spcPts val="0"/>
                        </a:spcAft>
                      </a:pPr>
                      <a:r>
                        <a:rPr lang="en-GB" sz="1600" dirty="0">
                          <a:solidFill>
                            <a:schemeClr val="tx1"/>
                          </a:solidFill>
                          <a:effectLst/>
                        </a:rPr>
                        <a:t>SU spinning</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marL="0" marR="0" lvl="0" indent="0" algn="l" defTabSz="1125444" rtl="0" eaLnBrk="1" fontAlgn="auto" latinLnBrk="0" hangingPunct="1">
                        <a:lnSpc>
                          <a:spcPct val="100000"/>
                        </a:lnSpc>
                        <a:spcBef>
                          <a:spcPts val="0"/>
                        </a:spcBef>
                        <a:spcAft>
                          <a:spcPts val="2400"/>
                        </a:spcAft>
                        <a:buClrTx/>
                        <a:buSzTx/>
                        <a:buFontTx/>
                        <a:buNone/>
                        <a:tabLst/>
                        <a:defRPr/>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The increase in frequency of 60s SU spin cycles appears to be useful to reduce the motor scan torque and Scan Unit position error</a:t>
                      </a:r>
                    </a:p>
                  </a:txBody>
                  <a:tcPr marL="37735" marR="37735" marT="0" marB="0" anchor="ctr">
                    <a:solidFill>
                      <a:srgbClr val="00B050"/>
                    </a:solidFill>
                  </a:tcPr>
                </a:tc>
                <a:tc>
                  <a:txBody>
                    <a:bodyPr/>
                    <a:lstStyle/>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Already applied to </a:t>
                      </a:r>
                    </a:p>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GOME-B and C</a:t>
                      </a:r>
                    </a:p>
                  </a:txBody>
                  <a:tcPr marL="37735" marR="37735" marT="0" marB="0" anchor="ctr">
                    <a:solidFill>
                      <a:srgbClr val="00B050"/>
                    </a:solidFill>
                  </a:tcPr>
                </a:tc>
                <a:extLst>
                  <a:ext uri="{0D108BD9-81ED-4DB2-BD59-A6C34878D82A}">
                    <a16:rowId xmlns:a16="http://schemas.microsoft.com/office/drawing/2014/main" val="10008"/>
                  </a:ext>
                </a:extLst>
              </a:tr>
              <a:tr h="245952">
                <a:tc>
                  <a:txBody>
                    <a:bodyPr/>
                    <a:lstStyle/>
                    <a:p>
                      <a:pPr algn="ctr">
                        <a:spcAft>
                          <a:spcPts val="0"/>
                        </a:spcAft>
                      </a:pP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chemeClr val="tx1"/>
                    </a:solidFill>
                  </a:tcPr>
                </a:tc>
                <a:tc>
                  <a:txBody>
                    <a:bodyPr/>
                    <a:lstStyle/>
                    <a:p>
                      <a:pPr algn="ctr">
                        <a:spcAft>
                          <a:spcPts val="0"/>
                        </a:spcAft>
                      </a:pP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chemeClr val="tx1"/>
                    </a:solidFill>
                  </a:tcPr>
                </a:tc>
                <a:tc>
                  <a:txBody>
                    <a:bodyPr/>
                    <a:lstStyle/>
                    <a:p>
                      <a:pPr marL="0" marR="0" lvl="0" indent="0" algn="l" defTabSz="1125444" rtl="0" eaLnBrk="1" fontAlgn="auto" latinLnBrk="0" hangingPunct="1">
                        <a:lnSpc>
                          <a:spcPct val="100000"/>
                        </a:lnSpc>
                        <a:spcBef>
                          <a:spcPts val="0"/>
                        </a:spcBef>
                        <a:spcAft>
                          <a:spcPts val="2400"/>
                        </a:spcAft>
                        <a:buClrTx/>
                        <a:buSzTx/>
                        <a:buFontTx/>
                        <a:buNone/>
                        <a:tabLst/>
                        <a:defRPr/>
                      </a:pPr>
                      <a:endPar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endParaRPr>
                    </a:p>
                  </a:txBody>
                  <a:tcPr marL="37735" marR="37735" marT="0" marB="0" anchor="ctr">
                    <a:solidFill>
                      <a:schemeClr val="tx1"/>
                    </a:solidFill>
                  </a:tcPr>
                </a:tc>
                <a:tc>
                  <a:txBody>
                    <a:bodyPr/>
                    <a:lstStyle/>
                    <a:p>
                      <a:pPr marL="0" algn="ctr" defTabSz="1125444" rtl="0" eaLnBrk="1" latinLnBrk="0" hangingPunct="1">
                        <a:spcAft>
                          <a:spcPts val="0"/>
                        </a:spcAft>
                      </a:pPr>
                      <a:endPar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endParaRPr>
                    </a:p>
                  </a:txBody>
                  <a:tcPr marL="37735" marR="37735" marT="0" marB="0" anchor="ctr">
                    <a:solidFill>
                      <a:schemeClr val="tx1"/>
                    </a:solidFill>
                  </a:tcPr>
                </a:tc>
                <a:extLst>
                  <a:ext uri="{0D108BD9-81ED-4DB2-BD59-A6C34878D82A}">
                    <a16:rowId xmlns:a16="http://schemas.microsoft.com/office/drawing/2014/main" val="1919011608"/>
                  </a:ext>
                </a:extLst>
              </a:tr>
              <a:tr h="983806">
                <a:tc>
                  <a:txBody>
                    <a:bodyPr/>
                    <a:lstStyle/>
                    <a:p>
                      <a:pPr marL="0" algn="ctr" defTabSz="1125444" rtl="0" eaLnBrk="1" latinLnBrk="0" hangingPunct="1">
                        <a:spcAft>
                          <a:spcPts val="0"/>
                        </a:spcAft>
                      </a:pPr>
                      <a:r>
                        <a:rPr lang="en-GB" sz="1600" kern="1200" dirty="0">
                          <a:solidFill>
                            <a:schemeClr val="tx1"/>
                          </a:solidFill>
                          <a:effectLst/>
                          <a:latin typeface="+mn-lt"/>
                          <a:ea typeface="+mn-ea"/>
                          <a:cs typeface="+mn-cs"/>
                        </a:rPr>
                        <a:t>GOME-EOL-12 </a:t>
                      </a:r>
                    </a:p>
                  </a:txBody>
                  <a:tcPr marL="68580" marR="68580" marT="0" marB="0" anchor="ctr">
                    <a:solidFill>
                      <a:srgbClr val="92D050"/>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p>
                      <a:pPr marL="0" algn="ctr" defTabSz="1125444" rtl="0" eaLnBrk="1" latinLnBrk="0" hangingPunct="1">
                        <a:spcAft>
                          <a:spcPts val="0"/>
                        </a:spcAft>
                      </a:pPr>
                      <a:r>
                        <a:rPr lang="en-GB" sz="1600" kern="1200" dirty="0">
                          <a:solidFill>
                            <a:schemeClr val="tx1"/>
                          </a:solidFill>
                          <a:effectLst/>
                          <a:latin typeface="+mn-lt"/>
                          <a:ea typeface="+mn-ea"/>
                          <a:cs typeface="+mn-cs"/>
                        </a:rPr>
                        <a:t>Detectors Temperature Decrease</a:t>
                      </a:r>
                    </a:p>
                  </a:txBody>
                  <a:tcPr marL="68580" marR="68580" marT="0" marB="0" anchor="ctr">
                    <a:solidFill>
                      <a:srgbClr val="92D050"/>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p>
                      <a:pPr marL="0" algn="ctr" defTabSz="1125444" rtl="0" eaLnBrk="1" latinLnBrk="0" hangingPunct="1">
                        <a:spcAft>
                          <a:spcPts val="0"/>
                        </a:spcAft>
                      </a:pPr>
                      <a:r>
                        <a:rPr lang="en-GB" sz="1600" kern="1200" dirty="0">
                          <a:solidFill>
                            <a:schemeClr val="tx1"/>
                          </a:solidFill>
                          <a:effectLst/>
                          <a:latin typeface="+mn-lt"/>
                          <a:ea typeface="+mn-ea"/>
                          <a:cs typeface="+mn-cs"/>
                        </a:rPr>
                        <a:t>Detecto</a:t>
                      </a:r>
                      <a:r>
                        <a:rPr lang="en-GB" sz="1600" kern="1200" baseline="0" dirty="0">
                          <a:solidFill>
                            <a:schemeClr val="tx1"/>
                          </a:solidFill>
                          <a:effectLst/>
                          <a:latin typeface="+mn-lt"/>
                          <a:ea typeface="+mn-ea"/>
                          <a:cs typeface="+mn-cs"/>
                        </a:rPr>
                        <a:t>r leakage decreased significantly to a baseline level corresponding to 2-years before in the instrument life  </a:t>
                      </a:r>
                      <a:endParaRPr lang="en-GB" sz="1600" kern="1200" dirty="0">
                        <a:solidFill>
                          <a:schemeClr val="tx1"/>
                        </a:solidFill>
                        <a:effectLst/>
                        <a:latin typeface="+mn-lt"/>
                        <a:ea typeface="+mn-ea"/>
                        <a:cs typeface="+mn-cs"/>
                      </a:endParaRPr>
                    </a:p>
                    <a:p>
                      <a:pPr marL="0" algn="ctr" defTabSz="1125444" rtl="0" eaLnBrk="1" latinLnBrk="0" hangingPunct="1">
                        <a:spcAft>
                          <a:spcPts val="0"/>
                        </a:spcAft>
                      </a:pPr>
                      <a:r>
                        <a:rPr lang="en-GB" sz="1600" kern="1200" dirty="0">
                          <a:solidFill>
                            <a:schemeClr val="tx1"/>
                          </a:solidFill>
                          <a:effectLst/>
                          <a:latin typeface="+mn-lt"/>
                          <a:ea typeface="+mn-ea"/>
                          <a:cs typeface="+mn-cs"/>
                        </a:rPr>
                        <a:t> </a:t>
                      </a:r>
                    </a:p>
                  </a:txBody>
                  <a:tcPr marL="68580" marR="68580" marT="0" marB="0" anchor="ctr">
                    <a:solidFill>
                      <a:srgbClr val="92D050"/>
                    </a:solidFill>
                  </a:tcPr>
                </a:tc>
                <a:tc>
                  <a:txBody>
                    <a:bodyPr/>
                    <a:lstStyle/>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Applicable to </a:t>
                      </a:r>
                    </a:p>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GOME-B and C</a:t>
                      </a:r>
                    </a:p>
                  </a:txBody>
                  <a:tcPr marL="37735" marR="37735" marT="0" marB="0" anchor="ctr">
                    <a:solidFill>
                      <a:srgbClr val="92D050"/>
                    </a:solidFill>
                  </a:tcPr>
                </a:tc>
                <a:extLst>
                  <a:ext uri="{0D108BD9-81ED-4DB2-BD59-A6C34878D82A}">
                    <a16:rowId xmlns:a16="http://schemas.microsoft.com/office/drawing/2014/main" val="3263057661"/>
                  </a:ext>
                </a:extLst>
              </a:tr>
              <a:tr h="245952">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68580" marR="68580" marT="0" marB="0" anchor="ctr">
                    <a:solidFill>
                      <a:schemeClr val="tx1"/>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68580" marR="68580" marT="0" marB="0" anchor="ctr">
                    <a:solidFill>
                      <a:schemeClr val="tx1"/>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68580" marR="68580" marT="0" marB="0" anchor="ctr">
                    <a:solidFill>
                      <a:schemeClr val="tx1"/>
                    </a:solidFill>
                  </a:tcPr>
                </a:tc>
                <a:tc>
                  <a:txBody>
                    <a:bodyPr/>
                    <a:lstStyle/>
                    <a:p>
                      <a:pPr marL="0" algn="ctr" defTabSz="1125444" rtl="0" eaLnBrk="1" latinLnBrk="0" hangingPunct="1">
                        <a:spcAft>
                          <a:spcPts val="0"/>
                        </a:spcAft>
                      </a:pPr>
                      <a:endPar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endParaRPr>
                    </a:p>
                  </a:txBody>
                  <a:tcPr marL="37735" marR="37735" marT="0" marB="0" anchor="ctr">
                    <a:solidFill>
                      <a:schemeClr val="tx1"/>
                    </a:solidFill>
                  </a:tcPr>
                </a:tc>
                <a:extLst>
                  <a:ext uri="{0D108BD9-81ED-4DB2-BD59-A6C34878D82A}">
                    <a16:rowId xmlns:a16="http://schemas.microsoft.com/office/drawing/2014/main" val="3139632441"/>
                  </a:ext>
                </a:extLst>
              </a:tr>
              <a:tr h="862352">
                <a:tc>
                  <a:txBody>
                    <a:bodyPr/>
                    <a:lstStyle/>
                    <a:p>
                      <a:pPr marL="0" algn="ctr" defTabSz="1125444" rtl="0" eaLnBrk="1" latinLnBrk="0" hangingPunct="1">
                        <a:spcAft>
                          <a:spcPts val="0"/>
                        </a:spcAft>
                      </a:pPr>
                      <a:r>
                        <a:rPr lang="en-GB" sz="1600" kern="1200" dirty="0">
                          <a:solidFill>
                            <a:schemeClr val="tx1"/>
                          </a:solidFill>
                          <a:effectLst/>
                          <a:latin typeface="+mn-lt"/>
                          <a:ea typeface="+mn-ea"/>
                          <a:cs typeface="+mn-cs"/>
                        </a:rPr>
                        <a:t>GOME-EOL-02</a:t>
                      </a:r>
                    </a:p>
                  </a:txBody>
                  <a:tcPr marL="54000" marR="54000" marT="54000" marB="54000" anchor="ctr">
                    <a:solidFill>
                      <a:schemeClr val="accent2">
                        <a:lumMod val="40000"/>
                        <a:lumOff val="60000"/>
                      </a:schemeClr>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p>
                      <a:pPr marL="0" algn="ctr" defTabSz="1125444" rtl="0" eaLnBrk="1" latinLnBrk="0" hangingPunct="1">
                        <a:spcAft>
                          <a:spcPts val="0"/>
                        </a:spcAft>
                      </a:pPr>
                      <a:r>
                        <a:rPr lang="en-GB" sz="1600" kern="1200" dirty="0">
                          <a:solidFill>
                            <a:schemeClr val="tx1"/>
                          </a:solidFill>
                          <a:effectLst/>
                          <a:latin typeface="+mn-lt"/>
                          <a:ea typeface="+mn-ea"/>
                          <a:cs typeface="+mn-cs"/>
                        </a:rPr>
                        <a:t>Cross-Calibration with </a:t>
                      </a:r>
                      <a:r>
                        <a:rPr lang="en-GB" sz="1600" kern="1200" dirty="0" err="1">
                          <a:solidFill>
                            <a:schemeClr val="tx1"/>
                          </a:solidFill>
                          <a:effectLst/>
                          <a:latin typeface="+mn-lt"/>
                          <a:ea typeface="+mn-ea"/>
                          <a:cs typeface="+mn-cs"/>
                        </a:rPr>
                        <a:t>Metop</a:t>
                      </a:r>
                      <a:r>
                        <a:rPr lang="en-GB" sz="1600" kern="1200" dirty="0">
                          <a:solidFill>
                            <a:schemeClr val="tx1"/>
                          </a:solidFill>
                          <a:effectLst/>
                          <a:latin typeface="+mn-lt"/>
                          <a:ea typeface="+mn-ea"/>
                          <a:cs typeface="+mn-cs"/>
                        </a:rPr>
                        <a:t>-B and </a:t>
                      </a:r>
                      <a:r>
                        <a:rPr lang="en-GB" sz="1600" kern="1200" dirty="0" err="1">
                          <a:solidFill>
                            <a:schemeClr val="tx1"/>
                          </a:solidFill>
                          <a:effectLst/>
                          <a:latin typeface="+mn-lt"/>
                          <a:ea typeface="+mn-ea"/>
                          <a:cs typeface="+mn-cs"/>
                        </a:rPr>
                        <a:t>Metop</a:t>
                      </a:r>
                      <a:r>
                        <a:rPr lang="en-GB" sz="1600" kern="1200" dirty="0">
                          <a:solidFill>
                            <a:schemeClr val="tx1"/>
                          </a:solidFill>
                          <a:effectLst/>
                          <a:latin typeface="+mn-lt"/>
                          <a:ea typeface="+mn-ea"/>
                          <a:cs typeface="+mn-cs"/>
                        </a:rPr>
                        <a:t>-C</a:t>
                      </a:r>
                    </a:p>
                  </a:txBody>
                  <a:tcPr marL="54000" marR="54000" marT="54000" marB="54000" anchor="ctr">
                    <a:solidFill>
                      <a:schemeClr val="accent2">
                        <a:lumMod val="40000"/>
                        <a:lumOff val="60000"/>
                      </a:schemeClr>
                    </a:solidFill>
                  </a:tcPr>
                </a:tc>
                <a:tc>
                  <a:txBody>
                    <a:bodyPr/>
                    <a:lstStyle/>
                    <a:p>
                      <a:pPr marL="0" algn="ctr" defTabSz="1125444" rtl="0" eaLnBrk="1" latinLnBrk="0" hangingPunct="1">
                        <a:spcAft>
                          <a:spcPts val="0"/>
                        </a:spcAft>
                      </a:pPr>
                      <a:r>
                        <a:rPr lang="en-GB" sz="1600" kern="1200" dirty="0">
                          <a:solidFill>
                            <a:schemeClr val="tx1"/>
                          </a:solidFill>
                          <a:effectLst/>
                          <a:latin typeface="+mn-lt"/>
                          <a:ea typeface="Times New Roman" panose="02020603050405020304" pitchFamily="18" charset="0"/>
                          <a:cs typeface="+mn-cs"/>
                        </a:rPr>
                        <a:t>Test</a:t>
                      </a:r>
                      <a:r>
                        <a:rPr lang="en-GB" sz="1600" kern="1200" baseline="0" dirty="0">
                          <a:solidFill>
                            <a:schemeClr val="tx1"/>
                          </a:solidFill>
                          <a:effectLst/>
                          <a:latin typeface="+mn-lt"/>
                          <a:ea typeface="Times New Roman" panose="02020603050405020304" pitchFamily="18" charset="0"/>
                          <a:cs typeface="+mn-cs"/>
                        </a:rPr>
                        <a:t> conducted during the loss of solar visibility, </a:t>
                      </a:r>
                    </a:p>
                    <a:p>
                      <a:pPr marL="0" algn="ctr" defTabSz="1125444" rtl="0" eaLnBrk="1" latinLnBrk="0" hangingPunct="1">
                        <a:spcAft>
                          <a:spcPts val="0"/>
                        </a:spcAft>
                      </a:pPr>
                      <a:r>
                        <a:rPr lang="en-GB" sz="1600" kern="1200" baseline="0" dirty="0">
                          <a:solidFill>
                            <a:schemeClr val="tx1"/>
                          </a:solidFill>
                          <a:effectLst/>
                          <a:latin typeface="+mn-lt"/>
                          <a:ea typeface="Times New Roman" panose="02020603050405020304" pitchFamily="18" charset="0"/>
                          <a:cs typeface="+mn-cs"/>
                        </a:rPr>
                        <a:t>Comparison of selected radiance spectra</a:t>
                      </a:r>
                      <a:endParaRPr lang="en-GB" sz="1600" kern="1200" dirty="0">
                        <a:solidFill>
                          <a:schemeClr val="tx1"/>
                        </a:solidFill>
                        <a:effectLst/>
                        <a:latin typeface="+mn-lt"/>
                        <a:ea typeface="Times New Roman" panose="02020603050405020304" pitchFamily="18" charset="0"/>
                        <a:cs typeface="+mn-cs"/>
                      </a:endParaRPr>
                    </a:p>
                  </a:txBody>
                  <a:tcPr marL="54000" marR="54000" marT="54000" marB="54000" anchor="ctr">
                    <a:solidFill>
                      <a:schemeClr val="accent2">
                        <a:lumMod val="40000"/>
                        <a:lumOff val="60000"/>
                      </a:schemeClr>
                    </a:solidFill>
                  </a:tcPr>
                </a:tc>
                <a:tc>
                  <a:txBody>
                    <a:bodyPr/>
                    <a:lstStyle/>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Applicable in period of solar visibility</a:t>
                      </a:r>
                    </a:p>
                  </a:txBody>
                  <a:tcPr marL="54000" marR="54000" marT="54000" marB="54000" anchor="ctr">
                    <a:solidFill>
                      <a:schemeClr val="accent2">
                        <a:lumMod val="40000"/>
                        <a:lumOff val="60000"/>
                      </a:schemeClr>
                    </a:solidFill>
                  </a:tcPr>
                </a:tc>
                <a:extLst>
                  <a:ext uri="{0D108BD9-81ED-4DB2-BD59-A6C34878D82A}">
                    <a16:rowId xmlns:a16="http://schemas.microsoft.com/office/drawing/2014/main" val="3375537575"/>
                  </a:ext>
                </a:extLst>
              </a:tr>
              <a:tr h="370449">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54000" marR="54000" marT="54000" marB="54000" anchor="ctr">
                    <a:solidFill>
                      <a:schemeClr val="tx1"/>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mn-ea"/>
                        <a:cs typeface="+mn-cs"/>
                      </a:endParaRPr>
                    </a:p>
                  </a:txBody>
                  <a:tcPr marL="54000" marR="54000" marT="54000" marB="54000" anchor="ctr">
                    <a:solidFill>
                      <a:schemeClr val="tx1"/>
                    </a:solidFill>
                  </a:tcPr>
                </a:tc>
                <a:tc>
                  <a:txBody>
                    <a:bodyPr/>
                    <a:lstStyle/>
                    <a:p>
                      <a:pPr marL="0" algn="ctr" defTabSz="1125444" rtl="0" eaLnBrk="1" latinLnBrk="0" hangingPunct="1">
                        <a:spcAft>
                          <a:spcPts val="0"/>
                        </a:spcAft>
                      </a:pPr>
                      <a:endParaRPr lang="en-GB" sz="1600" kern="1200" dirty="0">
                        <a:solidFill>
                          <a:schemeClr val="tx1"/>
                        </a:solidFill>
                        <a:effectLst/>
                        <a:latin typeface="+mn-lt"/>
                        <a:ea typeface="Times New Roman" panose="02020603050405020304" pitchFamily="18" charset="0"/>
                        <a:cs typeface="+mn-cs"/>
                      </a:endParaRPr>
                    </a:p>
                  </a:txBody>
                  <a:tcPr marL="54000" marR="54000" marT="54000" marB="54000" anchor="ctr">
                    <a:solidFill>
                      <a:schemeClr val="tx1"/>
                    </a:solidFill>
                  </a:tcPr>
                </a:tc>
                <a:tc>
                  <a:txBody>
                    <a:bodyPr/>
                    <a:lstStyle/>
                    <a:p>
                      <a:pPr marL="0" algn="ctr" defTabSz="1125444" rtl="0" eaLnBrk="1" latinLnBrk="0" hangingPunct="1">
                        <a:spcAft>
                          <a:spcPts val="0"/>
                        </a:spcAft>
                      </a:pPr>
                      <a:endPar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endParaRPr>
                    </a:p>
                  </a:txBody>
                  <a:tcPr marL="54000" marR="54000" marT="54000" marB="54000" anchor="ctr">
                    <a:solidFill>
                      <a:schemeClr val="tx1"/>
                    </a:solidFill>
                  </a:tcPr>
                </a:tc>
                <a:extLst>
                  <a:ext uri="{0D108BD9-81ED-4DB2-BD59-A6C34878D82A}">
                    <a16:rowId xmlns:a16="http://schemas.microsoft.com/office/drawing/2014/main" val="2250400072"/>
                  </a:ext>
                </a:extLst>
              </a:tr>
              <a:tr h="622487">
                <a:tc>
                  <a:txBody>
                    <a:bodyPr/>
                    <a:lstStyle/>
                    <a:p>
                      <a:pPr algn="ctr">
                        <a:spcAft>
                          <a:spcPts val="0"/>
                        </a:spcAft>
                      </a:pPr>
                      <a:r>
                        <a:rPr lang="en-GB" sz="1600" dirty="0">
                          <a:solidFill>
                            <a:schemeClr val="tx1"/>
                          </a:solidFill>
                          <a:effectLst/>
                        </a:rPr>
                        <a:t>GOME-EOL-09</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a:txBody>
                    <a:bodyPr/>
                    <a:lstStyle/>
                    <a:p>
                      <a:pPr algn="ctr">
                        <a:spcAft>
                          <a:spcPts val="0"/>
                        </a:spcAft>
                      </a:pPr>
                      <a:r>
                        <a:rPr lang="en-GB" sz="1600" dirty="0">
                          <a:solidFill>
                            <a:schemeClr val="tx1"/>
                          </a:solidFill>
                          <a:effectLst/>
                        </a:rPr>
                        <a:t>Long SLS Measurement</a:t>
                      </a:r>
                      <a:endParaRPr lang="en-GB" sz="1600" dirty="0">
                        <a:solidFill>
                          <a:schemeClr val="tx1"/>
                        </a:solidFill>
                        <a:effectLst/>
                        <a:latin typeface="Times New Roman" panose="02020603050405020304" pitchFamily="18" charset="0"/>
                        <a:ea typeface="Times New Roman" panose="02020603050405020304" pitchFamily="18" charset="0"/>
                      </a:endParaRPr>
                    </a:p>
                  </a:txBody>
                  <a:tcPr marL="37735" marR="37735" marT="0" marB="0" anchor="ctr">
                    <a:solidFill>
                      <a:srgbClr val="00B050"/>
                    </a:solidFill>
                  </a:tcPr>
                </a:tc>
                <a:tc rowSpan="2">
                  <a:txBody>
                    <a:bodyPr/>
                    <a:lstStyle/>
                    <a:p>
                      <a:pPr algn="just">
                        <a:spcAft>
                          <a:spcPts val="0"/>
                        </a:spcAft>
                      </a:pPr>
                      <a:r>
                        <a:rPr lang="en-GB" sz="1600" dirty="0">
                          <a:solidFill>
                            <a:schemeClr val="tx1"/>
                          </a:solidFill>
                          <a:effectLst/>
                        </a:rPr>
                        <a:t> </a:t>
                      </a:r>
                      <a:r>
                        <a:rPr lang="en-GB" sz="1600" b="0" spc="-100" dirty="0">
                          <a:solidFill>
                            <a:schemeClr val="tx1"/>
                          </a:solidFill>
                          <a:latin typeface="Bahnschrift Light" panose="020B0502040204020203" pitchFamily="34" charset="0"/>
                          <a:ea typeface="Roboto" panose="02000000000000000000" pitchFamily="2" charset="0"/>
                          <a:cs typeface="Arial" pitchFamily="34" charset="0"/>
                        </a:rPr>
                        <a:t>The dependence of spectral calibration on optical bench temperature has been quantified with the generation of correction coefficients to be applied to the GOME-2A spectral calibration</a:t>
                      </a:r>
                      <a:endParaRPr lang="en-GB" sz="1600" dirty="0">
                        <a:solidFill>
                          <a:schemeClr val="tx1"/>
                        </a:solidFill>
                        <a:effectLst/>
                        <a:latin typeface="Times New Roman" panose="02020603050405020304" pitchFamily="18" charset="0"/>
                        <a:ea typeface="Times New Roman" panose="02020603050405020304" pitchFamily="18" charset="0"/>
                      </a:endParaRPr>
                    </a:p>
                    <a:p>
                      <a:pPr algn="just">
                        <a:spcAft>
                          <a:spcPts val="0"/>
                        </a:spcAft>
                      </a:pPr>
                      <a:r>
                        <a:rPr lang="en-GB" sz="1600" dirty="0">
                          <a:solidFill>
                            <a:schemeClr val="tx1"/>
                          </a:solidFill>
                          <a:effectLst/>
                        </a:rPr>
                        <a:t> </a:t>
                      </a:r>
                      <a:endParaRPr lang="en-GB" sz="1600" dirty="0">
                        <a:solidFill>
                          <a:schemeClr val="tx1"/>
                        </a:solidFill>
                        <a:effectLst/>
                        <a:latin typeface="+mn-lt"/>
                        <a:ea typeface="Times New Roman" panose="02020603050405020304" pitchFamily="18" charset="0"/>
                      </a:endParaRPr>
                    </a:p>
                  </a:txBody>
                  <a:tcPr marL="37735" marR="37735" marT="0" marB="0" anchor="ctr">
                    <a:gradFill>
                      <a:gsLst>
                        <a:gs pos="0">
                          <a:srgbClr val="00B05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tcPr>
                </a:tc>
                <a:tc rowSpan="2">
                  <a:txBody>
                    <a:bodyPr/>
                    <a:lstStyle/>
                    <a:p>
                      <a:pPr marL="0" algn="ctr" defTabSz="1125444" rtl="0" eaLnBrk="1" latinLnBrk="0" hangingPunct="1">
                        <a:spcAft>
                          <a:spcPts val="0"/>
                        </a:spcAft>
                      </a:pPr>
                      <a:r>
                        <a:rPr lang="en-GB" sz="1600" b="0" kern="1200" spc="-100" dirty="0">
                          <a:solidFill>
                            <a:schemeClr val="tx1"/>
                          </a:solidFill>
                          <a:latin typeface="Bahnschrift Light" panose="020B0502040204020203" pitchFamily="34" charset="0"/>
                          <a:ea typeface="Roboto" panose="02000000000000000000" pitchFamily="2" charset="0"/>
                          <a:cs typeface="Arial" pitchFamily="34" charset="0"/>
                        </a:rPr>
                        <a:t>Applicable to GOME-B and C, to evaluate spectral shifts and determine corresponding instrument dependent correction coefficients</a:t>
                      </a:r>
                    </a:p>
                  </a:txBody>
                  <a:tcPr marL="37735" marR="37735" marT="0" marB="0" anchor="ctr">
                    <a:gradFill>
                      <a:gsLst>
                        <a:gs pos="0">
                          <a:srgbClr val="00B050"/>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tcPr>
                </a:tc>
                <a:extLst>
                  <a:ext uri="{0D108BD9-81ED-4DB2-BD59-A6C34878D82A}">
                    <a16:rowId xmlns:a16="http://schemas.microsoft.com/office/drawing/2014/main" val="2103758835"/>
                  </a:ext>
                </a:extLst>
              </a:tr>
              <a:tr h="983806">
                <a:tc>
                  <a:txBody>
                    <a:bodyPr/>
                    <a:lstStyle/>
                    <a:p>
                      <a:pPr marL="0" marR="0" lvl="0" indent="0" algn="ctr" defTabSz="1125444" rtl="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effectLst/>
                          <a:latin typeface="+mn-lt"/>
                          <a:ea typeface="Roboto" panose="02000000000000000000" pitchFamily="2" charset="0"/>
                          <a:cs typeface="+mn-cs"/>
                        </a:rPr>
                        <a:t>GOME-EOL-03</a:t>
                      </a:r>
                    </a:p>
                    <a:p>
                      <a:pPr algn="ctr">
                        <a:spcAft>
                          <a:spcPts val="0"/>
                        </a:spcAft>
                      </a:pPr>
                      <a:endParaRPr lang="en-GB" sz="1600" dirty="0">
                        <a:solidFill>
                          <a:schemeClr val="tx1"/>
                        </a:solidFill>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marL="0" marR="0" lvl="0" indent="0" algn="ctr" defTabSz="1125444" rtl="0" eaLnBrk="1" fontAlgn="auto" latinLnBrk="0" hangingPunct="1">
                        <a:lnSpc>
                          <a:spcPct val="100000"/>
                        </a:lnSpc>
                        <a:spcBef>
                          <a:spcPts val="0"/>
                        </a:spcBef>
                        <a:spcAft>
                          <a:spcPts val="0"/>
                        </a:spcAft>
                        <a:buClrTx/>
                        <a:buSzTx/>
                        <a:buFontTx/>
                        <a:buNone/>
                        <a:tabLst/>
                        <a:defRPr/>
                      </a:pPr>
                      <a:endParaRPr lang="en-GB" sz="1600" b="1" kern="1200" dirty="0">
                        <a:solidFill>
                          <a:schemeClr val="tx1"/>
                        </a:solidFill>
                        <a:effectLst/>
                        <a:latin typeface="+mn-lt"/>
                        <a:ea typeface="Roboto" panose="02000000000000000000" pitchFamily="2" charset="0"/>
                        <a:cs typeface="+mn-cs"/>
                      </a:endParaRPr>
                    </a:p>
                    <a:p>
                      <a:pPr marL="0" marR="0" lvl="0" indent="0" algn="ctr" defTabSz="1125444" rtl="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effectLst/>
                          <a:latin typeface="+mn-lt"/>
                          <a:ea typeface="Roboto" panose="02000000000000000000" pitchFamily="2" charset="0"/>
                          <a:cs typeface="+mn-cs"/>
                        </a:rPr>
                        <a:t>Temperature Gradients</a:t>
                      </a:r>
                    </a:p>
                    <a:p>
                      <a:pPr marL="0" marR="0" lvl="0" indent="0" algn="ctr" defTabSz="1125444" rtl="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effectLst/>
                          <a:latin typeface="+mn-lt"/>
                          <a:ea typeface="Roboto" panose="02000000000000000000" pitchFamily="2" charset="0"/>
                          <a:cs typeface="+mn-cs"/>
                        </a:rPr>
                        <a:t>(with Long</a:t>
                      </a:r>
                      <a:r>
                        <a:rPr lang="en-GB" sz="1600" b="1" kern="1200" baseline="0" dirty="0">
                          <a:solidFill>
                            <a:schemeClr val="tx1"/>
                          </a:solidFill>
                          <a:effectLst/>
                          <a:latin typeface="+mn-lt"/>
                          <a:ea typeface="Roboto" panose="02000000000000000000" pitchFamily="2" charset="0"/>
                          <a:cs typeface="+mn-cs"/>
                        </a:rPr>
                        <a:t> SLS measurement)</a:t>
                      </a:r>
                      <a:endParaRPr lang="en-GB" sz="1600" b="0" kern="1200" baseline="0" dirty="0">
                        <a:solidFill>
                          <a:schemeClr val="tx1"/>
                        </a:solidFill>
                        <a:effectLst/>
                        <a:latin typeface="+mn-lt"/>
                        <a:ea typeface="Roboto" panose="02000000000000000000" pitchFamily="2" charset="0"/>
                        <a:cs typeface="+mn-cs"/>
                      </a:endParaRPr>
                    </a:p>
                    <a:p>
                      <a:pPr marL="0" marR="0" lvl="0" indent="0" algn="ctr" defTabSz="1125444" rtl="0" eaLnBrk="1" fontAlgn="auto" latinLnBrk="0" hangingPunct="1">
                        <a:lnSpc>
                          <a:spcPct val="100000"/>
                        </a:lnSpc>
                        <a:spcBef>
                          <a:spcPts val="0"/>
                        </a:spcBef>
                        <a:spcAft>
                          <a:spcPts val="0"/>
                        </a:spcAft>
                        <a:buClrTx/>
                        <a:buSzTx/>
                        <a:buFontTx/>
                        <a:buNone/>
                        <a:tabLst/>
                        <a:defRPr/>
                      </a:pPr>
                      <a:endParaRPr lang="en-GB" sz="1600" b="1" kern="1200" dirty="0">
                        <a:solidFill>
                          <a:schemeClr val="tx1"/>
                        </a:solidFill>
                        <a:effectLst/>
                        <a:latin typeface="+mn-lt"/>
                        <a:ea typeface="Roboto" panose="02000000000000000000" pitchFamily="2" charset="0"/>
                        <a:cs typeface="+mn-cs"/>
                      </a:endParaRPr>
                    </a:p>
                  </a:txBody>
                  <a:tcPr marL="0" marR="0" marT="0" marB="0" anchor="ctr">
                    <a:solidFill>
                      <a:schemeClr val="accent2">
                        <a:lumMod val="40000"/>
                        <a:lumOff val="60000"/>
                      </a:schemeClr>
                    </a:solidFill>
                  </a:tcPr>
                </a:tc>
                <a:tc vMerge="1">
                  <a:txBody>
                    <a:bodyPr/>
                    <a:lstStyle/>
                    <a:p>
                      <a:pPr algn="just">
                        <a:spcAft>
                          <a:spcPts val="0"/>
                        </a:spcAft>
                      </a:pPr>
                      <a:endParaRPr lang="en-GB" sz="1400" dirty="0">
                        <a:solidFill>
                          <a:schemeClr val="bg2">
                            <a:lumMod val="50000"/>
                          </a:schemeClr>
                        </a:solidFill>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vMerge="1">
                  <a:txBody>
                    <a:bodyPr/>
                    <a:lstStyle/>
                    <a:p>
                      <a:pPr marL="0" algn="ctr" defTabSz="1125444" rtl="0" eaLnBrk="1" latinLnBrk="0" hangingPunct="1">
                        <a:spcAft>
                          <a:spcPts val="0"/>
                        </a:spcAft>
                      </a:pPr>
                      <a:endParaRPr lang="en-GB" sz="1400" kern="1200" dirty="0">
                        <a:solidFill>
                          <a:schemeClr val="bg2">
                            <a:lumMod val="50000"/>
                          </a:schemeClr>
                        </a:solidFill>
                        <a:effectLst/>
                        <a:latin typeface="+mn-lt"/>
                        <a:ea typeface="+mn-ea"/>
                        <a:cs typeface="+mn-cs"/>
                      </a:endParaRPr>
                    </a:p>
                  </a:txBody>
                  <a:tcPr marL="37735" marR="37735" marT="0" marB="0" anchor="ctr">
                    <a:solidFill>
                      <a:schemeClr val="accent2">
                        <a:lumMod val="40000"/>
                        <a:lumOff val="60000"/>
                      </a:schemeClr>
                    </a:solidFill>
                  </a:tcPr>
                </a:tc>
                <a:extLst>
                  <a:ext uri="{0D108BD9-81ED-4DB2-BD59-A6C34878D82A}">
                    <a16:rowId xmlns:a16="http://schemas.microsoft.com/office/drawing/2014/main" val="4287507385"/>
                  </a:ext>
                </a:extLst>
              </a:tr>
            </a:tbl>
          </a:graphicData>
        </a:graphic>
      </p:graphicFrame>
    </p:spTree>
    <p:extLst>
      <p:ext uri="{BB962C8B-B14F-4D97-AF65-F5344CB8AC3E}">
        <p14:creationId xmlns:p14="http://schemas.microsoft.com/office/powerpoint/2010/main" val="820174141"/>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21692</TotalTime>
  <Words>2417</Words>
  <Application>Microsoft Office PowerPoint</Application>
  <PresentationFormat>Widescreen</PresentationFormat>
  <Paragraphs>300</Paragraphs>
  <Slides>21</Slides>
  <Notes>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21</vt:i4>
      </vt:variant>
    </vt:vector>
  </HeadingPairs>
  <TitlesOfParts>
    <vt:vector size="40" baseType="lpstr">
      <vt:lpstr>맑은 고딕</vt:lpstr>
      <vt:lpstr>ＭＳ Ｐゴシック</vt:lpstr>
      <vt:lpstr>SimSun</vt:lpstr>
      <vt:lpstr>SimSun</vt:lpstr>
      <vt:lpstr>Arial</vt:lpstr>
      <vt:lpstr>Arial Narrow</vt:lpstr>
      <vt:lpstr>Arial Rounded MT Bold</vt:lpstr>
      <vt:lpstr>Bahnschrift Light</vt:lpstr>
      <vt:lpstr>Calibri</vt:lpstr>
      <vt:lpstr>Calibri Light</vt:lpstr>
      <vt:lpstr>等线</vt:lpstr>
      <vt:lpstr>等线 Light</vt:lpstr>
      <vt:lpstr>Roboto</vt:lpstr>
      <vt:lpstr>Symbol</vt:lpstr>
      <vt:lpstr>Tahoma</vt:lpstr>
      <vt:lpstr>Times New Roman</vt:lpstr>
      <vt:lpstr>Wingdings</vt:lpstr>
      <vt:lpstr>ヒラギノ角ゴ Pro W3</vt:lpstr>
      <vt:lpstr>Office Theme</vt:lpstr>
      <vt:lpstr>Report Out for GSICS UV/Vis/NIR Spectrometer Subgroup (UVN-S Subgroup)</vt:lpstr>
      <vt:lpstr>Disclaimer</vt:lpstr>
      <vt:lpstr>PowerPoint Presentation</vt:lpstr>
      <vt:lpstr>Quick Summary of presentations (1/3)</vt:lpstr>
      <vt:lpstr>Instrument specifications and measurement of OMS Limb</vt:lpstr>
      <vt:lpstr>PowerPoint Presentation</vt:lpstr>
      <vt:lpstr>PowerPoint Presentation</vt:lpstr>
      <vt:lpstr>Quick Summary of presentations (2/3)</vt:lpstr>
      <vt:lpstr>Conclusions for Metop-A GOME-2 EOL </vt:lpstr>
      <vt:lpstr>PowerPoint Presentation</vt:lpstr>
      <vt:lpstr>PowerPoint Presentation</vt:lpstr>
      <vt:lpstr>PowerPoint Presentation</vt:lpstr>
      <vt:lpstr>PowerPoint Presentation</vt:lpstr>
      <vt:lpstr>PowerPoint Presentation</vt:lpstr>
      <vt:lpstr>Quick Summary of presentations (3/3)</vt:lpstr>
      <vt:lpstr>L0_ccd + L0_wavcal &amp;  In-flight Calibration</vt:lpstr>
      <vt:lpstr>PowerPoint Presentation</vt:lpstr>
      <vt:lpstr>Remaining issues &amp; future works </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Out for UV/Vis/NIR Spectrometer Subgroup</dc:title>
  <dc:creator>Lawrence Flynn</dc:creator>
  <cp:lastModifiedBy>Lawrence Flynn</cp:lastModifiedBy>
  <cp:revision>28</cp:revision>
  <dcterms:created xsi:type="dcterms:W3CDTF">2023-03-01T13:16:21Z</dcterms:created>
  <dcterms:modified xsi:type="dcterms:W3CDTF">2023-03-16T14:48:29Z</dcterms:modified>
</cp:coreProperties>
</file>