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25"/>
  </p:notesMasterIdLst>
  <p:handoutMasterIdLst>
    <p:handoutMasterId r:id="rId26"/>
  </p:handoutMasterIdLst>
  <p:sldIdLst>
    <p:sldId id="256" r:id="rId2"/>
    <p:sldId id="661" r:id="rId3"/>
    <p:sldId id="486" r:id="rId4"/>
    <p:sldId id="521" r:id="rId5"/>
    <p:sldId id="573" r:id="rId6"/>
    <p:sldId id="1014" r:id="rId7"/>
    <p:sldId id="524" r:id="rId8"/>
    <p:sldId id="666" r:id="rId9"/>
    <p:sldId id="695" r:id="rId10"/>
    <p:sldId id="672" r:id="rId11"/>
    <p:sldId id="1007" r:id="rId12"/>
    <p:sldId id="1010" r:id="rId13"/>
    <p:sldId id="631" r:id="rId14"/>
    <p:sldId id="583" r:id="rId15"/>
    <p:sldId id="507" r:id="rId16"/>
    <p:sldId id="580" r:id="rId17"/>
    <p:sldId id="1015" r:id="rId18"/>
    <p:sldId id="1016" r:id="rId19"/>
    <p:sldId id="1017" r:id="rId20"/>
    <p:sldId id="1018" r:id="rId21"/>
    <p:sldId id="519" r:id="rId22"/>
    <p:sldId id="674" r:id="rId23"/>
    <p:sldId id="1013" r:id="rId24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4E0B55"/>
    <a:srgbClr val="009900"/>
    <a:srgbClr val="FF9900"/>
    <a:srgbClr val="EE2D24"/>
    <a:srgbClr val="A2DADE"/>
    <a:srgbClr val="C7A775"/>
    <a:srgbClr val="00B5EF"/>
    <a:srgbClr val="CDE3A0"/>
    <a:srgbClr val="EF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4" autoAdjust="0"/>
    <p:restoredTop sz="96395" autoAdjust="0"/>
  </p:normalViewPr>
  <p:slideViewPr>
    <p:cSldViewPr snapToGrid="0">
      <p:cViewPr varScale="1">
        <p:scale>
          <a:sx n="96" d="100"/>
          <a:sy n="96" d="100"/>
        </p:scale>
        <p:origin x="906" y="9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1968" y="72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bali\Downloads\gsics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b="1"/>
              <a:t>GSICS Membership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Sheet1!$B$70:$B$79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Sheet1!$C$70:$C$79</c:f>
              <c:numCache>
                <c:formatCode>General</c:formatCode>
                <c:ptCount val="10"/>
                <c:pt idx="0">
                  <c:v>220</c:v>
                </c:pt>
                <c:pt idx="1">
                  <c:v>260</c:v>
                </c:pt>
                <c:pt idx="2">
                  <c:v>272</c:v>
                </c:pt>
                <c:pt idx="3">
                  <c:v>300</c:v>
                </c:pt>
                <c:pt idx="4">
                  <c:v>322</c:v>
                </c:pt>
                <c:pt idx="5">
                  <c:v>343</c:v>
                </c:pt>
                <c:pt idx="6">
                  <c:v>400</c:v>
                </c:pt>
                <c:pt idx="7">
                  <c:v>397</c:v>
                </c:pt>
                <c:pt idx="8">
                  <c:v>421</c:v>
                </c:pt>
                <c:pt idx="9">
                  <c:v>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C-4763-98F9-146F02A48D0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89291472"/>
        <c:axId val="689295216"/>
      </c:barChart>
      <c:catAx>
        <c:axId val="689291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295216"/>
        <c:crosses val="autoZero"/>
        <c:auto val="1"/>
        <c:lblAlgn val="ctr"/>
        <c:lblOffset val="100"/>
        <c:noMultiLvlLbl val="0"/>
      </c:catAx>
      <c:valAx>
        <c:axId val="6892952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Subscribers to GSICS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6892914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02 March 2023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7808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2023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4970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2020061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02 March 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2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27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24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dirty="0">
                <a:solidFill>
                  <a:srgbClr val="C00000"/>
                </a:solidFill>
              </a:rPr>
              <a:t>Four</a:t>
            </a:r>
            <a:r>
              <a:rPr lang="en-US" sz="1200" u="sng" baseline="0" dirty="0">
                <a:solidFill>
                  <a:srgbClr val="C00000"/>
                </a:solidFill>
              </a:rPr>
              <a:t> demonstration products (NOAA) have ended production.</a:t>
            </a:r>
          </a:p>
          <a:p>
            <a:r>
              <a:rPr lang="en-US" sz="1200" u="sng" baseline="0" dirty="0">
                <a:solidFill>
                  <a:srgbClr val="C00000"/>
                </a:solidFill>
              </a:rPr>
              <a:t>There are two prototype products.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5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13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2020-01GDWGProgress Meeting</a:t>
            </a:r>
          </a:p>
          <a:p>
            <a:r>
              <a:rPr lang="en-US" dirty="0">
                <a:effectLst/>
              </a:rPr>
              <a:t>2019-??GVNIR - </a:t>
            </a:r>
            <a:r>
              <a:rPr lang="en-US" dirty="0" err="1">
                <a:effectLst/>
              </a:rPr>
              <a:t>D.DoellingSolar</a:t>
            </a:r>
            <a:r>
              <a:rPr lang="en-US" dirty="0">
                <a:effectLst/>
              </a:rPr>
              <a:t> Spectra</a:t>
            </a:r>
          </a:p>
          <a:p>
            <a:r>
              <a:rPr lang="en-US" dirty="0">
                <a:effectLst/>
              </a:rPr>
              <a:t>2019-??GVNIR - </a:t>
            </a:r>
            <a:r>
              <a:rPr lang="en-US" dirty="0" err="1">
                <a:effectLst/>
              </a:rPr>
              <a:t>S.WagnerPICS</a:t>
            </a:r>
            <a:r>
              <a:rPr lang="en-US" dirty="0">
                <a:effectLst/>
              </a:rPr>
              <a:t> data extraction and sharing</a:t>
            </a:r>
          </a:p>
          <a:p>
            <a:r>
              <a:rPr lang="en-US" dirty="0">
                <a:effectLst/>
              </a:rPr>
              <a:t>2019-??GVNIR - </a:t>
            </a:r>
            <a:r>
              <a:rPr lang="en-US" dirty="0" err="1">
                <a:effectLst/>
              </a:rPr>
              <a:t>D.DoellingExtension</a:t>
            </a:r>
            <a:r>
              <a:rPr lang="en-US" dirty="0">
                <a:effectLst/>
              </a:rPr>
              <a:t> of DCC method to NIR</a:t>
            </a:r>
          </a:p>
          <a:p>
            <a:r>
              <a:rPr lang="en-US" dirty="0">
                <a:effectLst/>
              </a:rPr>
              <a:t>2019-??GVNIR - </a:t>
            </a:r>
            <a:r>
              <a:rPr lang="en-US" dirty="0" err="1">
                <a:effectLst/>
              </a:rPr>
              <a:t>D.DoellingSolicit</a:t>
            </a:r>
            <a:r>
              <a:rPr lang="en-US" dirty="0">
                <a:effectLst/>
              </a:rPr>
              <a:t> inputs from all GPRCs on preferred sites to be characterized by CLARREO Pathfinder</a:t>
            </a:r>
          </a:p>
          <a:p>
            <a:r>
              <a:rPr lang="en-US" dirty="0">
                <a:effectLst/>
              </a:rPr>
              <a:t>2019-??GVNIR - </a:t>
            </a:r>
            <a:r>
              <a:rPr lang="en-US" dirty="0" err="1">
                <a:effectLst/>
              </a:rPr>
              <a:t>D.DoellingPlan</a:t>
            </a:r>
            <a:r>
              <a:rPr lang="en-US" dirty="0">
                <a:effectLst/>
              </a:rPr>
              <a:t> journal paper on DCC method</a:t>
            </a:r>
          </a:p>
          <a:p>
            <a:r>
              <a:rPr lang="en-US" dirty="0">
                <a:effectLst/>
              </a:rPr>
              <a:t>2019-??GVNIR - </a:t>
            </a:r>
            <a:r>
              <a:rPr lang="en-US" dirty="0" err="1">
                <a:effectLst/>
              </a:rPr>
              <a:t>B.FougnieRayleigh</a:t>
            </a:r>
            <a:r>
              <a:rPr lang="en-US" dirty="0">
                <a:effectLst/>
              </a:rPr>
              <a:t> scattering calibration</a:t>
            </a:r>
          </a:p>
          <a:p>
            <a:r>
              <a:rPr lang="en-US" dirty="0">
                <a:effectLst/>
              </a:rPr>
              <a:t>2019-??GUV - </a:t>
            </a:r>
            <a:r>
              <a:rPr lang="en-US" dirty="0" err="1">
                <a:effectLst/>
              </a:rPr>
              <a:t>R.MunroUltraviolet</a:t>
            </a:r>
            <a:r>
              <a:rPr lang="en-US" dirty="0">
                <a:effectLst/>
              </a:rPr>
              <a:t> Sub-Group web meeting</a:t>
            </a:r>
          </a:p>
          <a:p>
            <a:r>
              <a:rPr lang="en-US" dirty="0">
                <a:effectLst/>
              </a:rPr>
              <a:t>2019-??GIR - </a:t>
            </a:r>
            <a:r>
              <a:rPr lang="en-US" dirty="0" err="1">
                <a:effectLst/>
              </a:rPr>
              <a:t>T.HewisonReview</a:t>
            </a:r>
            <a:r>
              <a:rPr lang="en-US" dirty="0">
                <a:effectLst/>
              </a:rPr>
              <a:t> different GEO-LEO IR inter-calibration algorithm evolutions</a:t>
            </a:r>
          </a:p>
          <a:p>
            <a:r>
              <a:rPr lang="en-US" dirty="0">
                <a:effectLst/>
              </a:rPr>
              <a:t>2019-??GRWG - </a:t>
            </a:r>
            <a:r>
              <a:rPr lang="en-US" dirty="0" err="1">
                <a:effectLst/>
              </a:rPr>
              <a:t>R.Roebeling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T.HewisonReprocessing</a:t>
            </a:r>
            <a:r>
              <a:rPr lang="en-US" dirty="0">
                <a:effectLst/>
              </a:rPr>
              <a:t>/recalibration Workshop planning</a:t>
            </a:r>
          </a:p>
          <a:p>
            <a:r>
              <a:rPr lang="en-US" dirty="0">
                <a:effectLst/>
              </a:rPr>
              <a:t>2019-??GRWG - </a:t>
            </a:r>
            <a:r>
              <a:rPr lang="en-US" dirty="0" err="1">
                <a:effectLst/>
              </a:rPr>
              <a:t>X.WuMTF</a:t>
            </a:r>
            <a:r>
              <a:rPr lang="en-US" dirty="0">
                <a:effectLst/>
              </a:rPr>
              <a:t> characterization on the moon2019-??GDWGTHREDDS + Plotting Tool</a:t>
            </a:r>
          </a:p>
          <a:p>
            <a:r>
              <a:rPr lang="en-US" dirty="0">
                <a:effectLst/>
              </a:rPr>
              <a:t>2020-06-18GRWG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/>
              </a:rPr>
              <a:t>ECMWF Workshop on Error treatment</a:t>
            </a:r>
            <a:endParaRPr lang="en-US" sz="1200" b="0" i="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16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17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5" y="616269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  <p:sldLayoutId id="214748409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3Icapoogf0FUkYpfnynFJQm0H68uDNy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lab.research.google.com/drive/1Evkk4QpFOYS-d8-q8Ki4b1lb_iOb_E_c" TargetMode="External"/><Relationship Id="rId5" Type="http://schemas.openxmlformats.org/officeDocument/2006/relationships/hyperlink" Target="http://gsics.atmos.umd.edu/bin/view/Home/LEOnetCDFSourcedataset" TargetMode="External"/><Relationship Id="rId4" Type="http://schemas.openxmlformats.org/officeDocument/2006/relationships/hyperlink" Target="http://gsics.atmos.umd.edu/bin/view/Home/GEOLEOIRCollocationIntermediatedat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tar.nesdis.noaa.gov/smcd/GCC/ProductCatalog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er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.nesdis.noaa.gov/smcd/GCC/MeetingActions.php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1-U2XDE7J5cHYjksRsZ5WGFVXMyw_hgEz5XG1RG4BoY/edit#gid=124584105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star.nesdis.noaa.gov/smcd/GCC/newsletters.php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gsics.atmos.umd.edu/bin/view/Development/PlanningAnnualMeeting2023" TargetMode="External"/><Relationship Id="rId13" Type="http://schemas.openxmlformats.org/officeDocument/2006/relationships/hyperlink" Target="http://gsics.atmos.umd.edu/bin/view/Development/20220512" TargetMode="External"/><Relationship Id="rId3" Type="http://schemas.openxmlformats.org/officeDocument/2006/relationships/hyperlink" Target="https://www.star.nesdis.noaa.gov/smcd/GCC/MeetingActions.php" TargetMode="External"/><Relationship Id="rId7" Type="http://schemas.openxmlformats.org/officeDocument/2006/relationships/hyperlink" Target="http://gsics.atmos.umd.edu/bin/view/Development/20221201" TargetMode="External"/><Relationship Id="rId12" Type="http://schemas.openxmlformats.org/officeDocument/2006/relationships/hyperlink" Target="http://gsics.atmos.umd.edu/bin/view/Development/20220714" TargetMode="External"/><Relationship Id="rId2" Type="http://schemas.openxmlformats.org/officeDocument/2006/relationships/hyperlink" Target="http://gsics.atmos.umd.edu/bin/view/Development/Annualmeeting2022" TargetMode="External"/><Relationship Id="rId16" Type="http://schemas.openxmlformats.org/officeDocument/2006/relationships/hyperlink" Target="http://gsics.atmos.umd.edu/bin/view/Development/202204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sics.atmos.umd.edu/bin/view/Development/20221208" TargetMode="External"/><Relationship Id="rId11" Type="http://schemas.openxmlformats.org/officeDocument/2006/relationships/hyperlink" Target="http://gsics.atmos.umd.edu/bin/view/Development/20221006" TargetMode="External"/><Relationship Id="rId5" Type="http://schemas.openxmlformats.org/officeDocument/2006/relationships/hyperlink" Target="http://gsics.atmos.umd.edu/bin/view/Development/20230112" TargetMode="External"/><Relationship Id="rId15" Type="http://schemas.openxmlformats.org/officeDocument/2006/relationships/hyperlink" Target="http://gsics.atmos.umd.edu/bin/view/Development/20220505" TargetMode="External"/><Relationship Id="rId10" Type="http://schemas.openxmlformats.org/officeDocument/2006/relationships/hyperlink" Target="http://gsics.atmos.umd.edu/bin/view/Development/20221013" TargetMode="External"/><Relationship Id="rId4" Type="http://schemas.openxmlformats.org/officeDocument/2006/relationships/hyperlink" Target="http://gsics.atmos.umd.edu/bin/view/Development/20230124_MWSG" TargetMode="External"/><Relationship Id="rId9" Type="http://schemas.openxmlformats.org/officeDocument/2006/relationships/hyperlink" Target="http://gsics.atmos.umd.edu/bin/view/Development/Gdwgweb" TargetMode="External"/><Relationship Id="rId14" Type="http://schemas.openxmlformats.org/officeDocument/2006/relationships/hyperlink" Target="http://gsics.atmos.umd.edu/bin/view/Development/2022063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star.nesdis.noaa.gov/smcd/GCC/ProductCatalog.php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hyperlink" Target="https://colab.research.google.com/drive/1ENBFgZ1IOgXNw6bS-0X14AshT729yIf2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r.nesdis.noaa.gov/smcd/GCC/products/comparisonCharts/MSG3_SEVIRI__MetOpA_IASI_prime_daily.jpg" TargetMode="External"/><Relationship Id="rId13" Type="http://schemas.openxmlformats.org/officeDocument/2006/relationships/hyperlink" Target="http://www.star.nesdis.noaa.gov/smcd/GCC/documents/documentation/products/Met8-IASI_Demo.zip" TargetMode="External"/><Relationship Id="rId3" Type="http://schemas.openxmlformats.org/officeDocument/2006/relationships/hyperlink" Target="https://www.star.nesdis.noaa.gov/smcd/GCC/products/comparisonCharts/MSG1_SEVIRI__MetOpA_IASI_prime_daily.jpg" TargetMode="External"/><Relationship Id="rId7" Type="http://schemas.openxmlformats.org/officeDocument/2006/relationships/hyperlink" Target="http://gsics.eumetsat.int/thredds/catalog/msg2-seviri-prime-demo-rac/catalog.html" TargetMode="External"/><Relationship Id="rId12" Type="http://schemas.openxmlformats.org/officeDocument/2006/relationships/hyperlink" Target="https://www.star.nesdis.noaa.gov/smcd/GCC/products/comparisonCharts/MSG1_SEVIRI__MetOpA_IASI__daily.jpg" TargetMode="External"/><Relationship Id="rId2" Type="http://schemas.openxmlformats.org/officeDocument/2006/relationships/hyperlink" Target="https://www.star.nesdis.noaa.gov/smcd/GCC/ProductCatalogImage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r.nesdis.noaa.gov/smcd/GCC/products/comparisonCharts/MSG2_SEVIRI__MetOpA_IASI_prime_daily.jpg" TargetMode="External"/><Relationship Id="rId11" Type="http://schemas.openxmlformats.org/officeDocument/2006/relationships/hyperlink" Target="http://gsics.eumetsat.int/thredds/catalog/msg4-seviri-prime-demo-rac/catalog.html" TargetMode="External"/><Relationship Id="rId5" Type="http://schemas.openxmlformats.org/officeDocument/2006/relationships/hyperlink" Target="http://gsics.eumetsat.int/thredds/catalog/msg1-seviri-prime-demo-rac/catalog.html" TargetMode="External"/><Relationship Id="rId10" Type="http://schemas.openxmlformats.org/officeDocument/2006/relationships/hyperlink" Target="https://www.star.nesdis.noaa.gov/smcd/GCC/products/comparisonCharts/MSG4_SEVIRI__MetOpA_IASI_prime_daily.jpg" TargetMode="External"/><Relationship Id="rId4" Type="http://schemas.openxmlformats.org/officeDocument/2006/relationships/hyperlink" Target="https://gsics.nesdis.noaa.gov/pub/Development/AtbdCentral/ATBD_for_NOAA_Inter-Calibration_of_GOES-AIRSIASI.2011.06.15.doc" TargetMode="External"/><Relationship Id="rId9" Type="http://schemas.openxmlformats.org/officeDocument/2006/relationships/hyperlink" Target="http://gsics.eumetsat.int/thredds/catalog/msg3-seviri-prime-demo-rac/catalog.html" TargetMode="External"/><Relationship Id="rId14" Type="http://schemas.openxmlformats.org/officeDocument/2006/relationships/hyperlink" Target="http://gsics.eumetsat.int/thredds/catalog/msg1-seviri-metopa-iasi-demo-rac/catalog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olab.research.google.com/drive/1ENBFgZ1IOgXNw6bS-0X14AshT729yIf2?authuser=1" TargetMode="External"/><Relationship Id="rId7" Type="http://schemas.openxmlformats.org/officeDocument/2006/relationships/hyperlink" Target="https://colab.research.google.com/drive/1IMft8iYttDYchtTQ-vWJ48phmscK-xL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colab.research.google.com/drive/13Icapoogf0FUkYpfnynFJQm0H68uDNy3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s://colab.research.google.com/drive/1-nMyJ4z-D2vTqfyI6wqQj1DgRCRfQW-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443345" y="2693991"/>
            <a:ext cx="9047019" cy="1470025"/>
          </a:xfrm>
        </p:spPr>
        <p:txBody>
          <a:bodyPr/>
          <a:lstStyle/>
          <a:p>
            <a:pPr eaLnBrk="1" hangingPunct="1"/>
            <a:br>
              <a:rPr lang="en-US" sz="3600" dirty="0"/>
            </a:br>
            <a:r>
              <a:rPr lang="en-US" sz="3600" dirty="0"/>
              <a:t>GSICS Coordination Centre (GCC) </a:t>
            </a:r>
            <a:br>
              <a:rPr lang="en-US" sz="3600" dirty="0"/>
            </a:br>
            <a:r>
              <a:rPr lang="en-US" sz="3600" dirty="0"/>
              <a:t>Report for </a:t>
            </a:r>
            <a:r>
              <a:rPr lang="en-GB" sz="3600" b="1" dirty="0"/>
              <a:t>2022-2023  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347003" y="4301803"/>
            <a:ext cx="6934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2060"/>
                </a:solidFill>
              </a:rPr>
              <a:t>Larry Flynn &amp; Manik Bali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 March 3</a:t>
            </a:r>
            <a:r>
              <a:rPr lang="en-US">
                <a:solidFill>
                  <a:srgbClr val="002060"/>
                </a:solidFill>
              </a:rPr>
              <a:t>, 2023 </a:t>
            </a:r>
            <a:endParaRPr lang="en-US" sz="2400" dirty="0">
              <a:solidFill>
                <a:srgbClr val="002060"/>
              </a:solidFill>
              <a:cs typeface="Calibri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dirty="0">
                <a:solidFill>
                  <a:srgbClr val="002060"/>
                </a:solidFill>
              </a:rPr>
              <a:t>2023 GSICS Annual Meeting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680" y="446899"/>
            <a:ext cx="5379523" cy="475375"/>
          </a:xfrm>
        </p:spPr>
        <p:txBody>
          <a:bodyPr/>
          <a:lstStyle/>
          <a:p>
            <a:r>
              <a:rPr lang="en-US" sz="3200" dirty="0"/>
              <a:t>GSICS Notebooks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755" y="2072293"/>
            <a:ext cx="945396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Spectral Response Function (SRF) </a:t>
            </a:r>
            <a:r>
              <a:rPr lang="en-US" altLang="en-US" sz="1800" b="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netCDF</a:t>
            </a: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SRFs used in GIRO in </a:t>
            </a:r>
            <a:r>
              <a:rPr lang="en-US" altLang="en-US" sz="1800" b="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NetCDF</a:t>
            </a: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(Author: Masaya Takahashi, JMA) Note</a:t>
            </a:r>
          </a:p>
          <a:p>
            <a:pPr marL="342900" indent="-342900">
              <a:buFont typeface="+mj-lt"/>
              <a:buAutoNum type="arabicPeriod"/>
            </a:pPr>
            <a:endParaRPr lang="en-US" altLang="en-US" sz="1800" b="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GEO-LEO-IR Collocation </a:t>
            </a:r>
            <a:r>
              <a:rPr lang="en-US" altLang="en-US" sz="1800" b="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netCDF</a:t>
            </a: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Intermediate Collocation data </a:t>
            </a:r>
            <a:r>
              <a:rPr lang="en-US" altLang="en-US" sz="1800" b="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Himaware</a:t>
            </a: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METSAT 1R/2 Vs  AIRS/IASI/MODIS (Author: Masaya Takahashi, JMA) [ Above Notebook can be tuned ]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LEO L1 </a:t>
            </a:r>
            <a:r>
              <a:rPr lang="en-US" altLang="en-US" sz="1800" b="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netCDF</a:t>
            </a:r>
            <a:r>
              <a:rPr lang="en-US" altLang="en-US" sz="1800" b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IASI Reference Radiances (Author: Masaya Takahashi, JMA) [Above Notebook can be tuned]</a:t>
            </a:r>
          </a:p>
          <a:p>
            <a:pPr marL="342900" indent="-342900">
              <a:buFont typeface="+mj-lt"/>
              <a:buAutoNum type="arabicPeriod"/>
            </a:pPr>
            <a:endParaRPr lang="en-US" altLang="en-US" sz="1800" b="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hlinkClick r:id="rId6"/>
              </a:rPr>
              <a:t>Level 1C inter calibration tables</a:t>
            </a:r>
            <a:r>
              <a:rPr lang="en-US" sz="1800" b="0" dirty="0">
                <a:solidFill>
                  <a:schemeClr val="tx1"/>
                </a:solidFill>
              </a:rPr>
              <a:t>: Inter-Cal tables for Microwave Radiometers, e.g., SSMI series TRMM Constellation and GPM Radiometers (Author: Wes Berg, CSU)</a:t>
            </a:r>
          </a:p>
          <a:p>
            <a:pPr marL="342900" indent="-342900">
              <a:buFont typeface="+mj-lt"/>
              <a:buAutoNum type="arabicPeriod"/>
            </a:pPr>
            <a:endParaRPr lang="en-US" sz="1800" b="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0" dirty="0">
                <a:solidFill>
                  <a:srgbClr val="FF0000"/>
                </a:solidFill>
              </a:rPr>
              <a:t>Will SLIME become a deliverable?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755" y="1388430"/>
            <a:ext cx="9759245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Notebooks for Deliverables</a:t>
            </a:r>
          </a:p>
        </p:txBody>
      </p:sp>
    </p:spTree>
    <p:extLst>
      <p:ext uri="{BB962C8B-B14F-4D97-AF65-F5344CB8AC3E}">
        <p14:creationId xmlns:p14="http://schemas.microsoft.com/office/powerpoint/2010/main" val="20403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56" y="1161339"/>
            <a:ext cx="9325233" cy="3537401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The Global Space Based Inter-Calibration System ( GSICS ) maintains  72 inter-calibration products. These products are produced each day and disseminated via the THREDDS server or via the ftp servers on the </a:t>
            </a:r>
            <a:r>
              <a:rPr lang="en-US" b="0" u="sng" dirty="0">
                <a:hlinkClick r:id="rId2"/>
              </a:rPr>
              <a:t>https://www.star.nesdis.noaa.gov/smcd/GCC/ProductCatalog.php</a:t>
            </a:r>
            <a:r>
              <a:rPr lang="en-US" b="0" dirty="0"/>
              <a:t> </a:t>
            </a:r>
          </a:p>
          <a:p>
            <a:pPr marL="0" indent="0">
              <a:buNone/>
            </a:pPr>
            <a:br>
              <a:rPr lang="en-US" b="0" dirty="0"/>
            </a:br>
            <a:r>
              <a:rPr lang="en-US" b="0" dirty="0"/>
              <a:t>The goal of status system is to inform the producers about the status of their GSICS product via an Email sent by the Alert System. The emails provide a list of un-updated products in a format similar to that on the GSICS Product Catalog.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5811" y="65118"/>
            <a:ext cx="9325233" cy="679622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GSICS Product Status / Alert System: Background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065" y="4493561"/>
            <a:ext cx="2678935" cy="23644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811" y="4890950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hlinkClick r:id="rId4" action="ppaction://hlinkfile"/>
              </a:rPr>
              <a:t>For a Demo Click here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657671"/>
            <a:ext cx="7227065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lIns="0" rIns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ea typeface="Tahoma" panose="020B0604030504040204" pitchFamily="34" charset="0"/>
                <a:cs typeface="Tahoma" panose="020B0604030504040204" pitchFamily="34" charset="0"/>
              </a:rPr>
              <a:t>Relays the following information to the subscriber: 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a typeface="Tahoma" panose="020B0604030504040204" pitchFamily="34" charset="0"/>
                <a:cs typeface="Tahoma" panose="020B0604030504040204" pitchFamily="34" charset="0"/>
              </a:rPr>
              <a:t>When was the last time the product upload took place on the THREDDS server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a typeface="Tahoma" panose="020B0604030504040204" pitchFamily="34" charset="0"/>
                <a:cs typeface="Tahoma" panose="020B0604030504040204" pitchFamily="34" charset="0"/>
              </a:rPr>
              <a:t>Whether or not the URL is active.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ea typeface="Tahoma" panose="020B0604030504040204" pitchFamily="34" charset="0"/>
                <a:cs typeface="Tahoma" panose="020B0604030504040204" pitchFamily="34" charset="0"/>
              </a:rPr>
              <a:t>**System was updated to allow multiple users to access emails.</a:t>
            </a:r>
          </a:p>
        </p:txBody>
      </p:sp>
    </p:spTree>
    <p:extLst>
      <p:ext uri="{BB962C8B-B14F-4D97-AF65-F5344CB8AC3E}">
        <p14:creationId xmlns:p14="http://schemas.microsoft.com/office/powerpoint/2010/main" val="24628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954087"/>
          </a:xfrm>
        </p:spPr>
        <p:txBody>
          <a:bodyPr/>
          <a:lstStyle/>
          <a:p>
            <a:r>
              <a:rPr lang="en-US" dirty="0"/>
              <a:t>Status Emails</a:t>
            </a:r>
          </a:p>
        </p:txBody>
      </p:sp>
      <p:pic>
        <p:nvPicPr>
          <p:cNvPr id="3074" name="Picture 2" descr="https://lh6.googleusercontent.com/TP6MeJYSbLCWaXfT3JoAVEQIKhEkbcTI7ijgHFA3ekyXyy16J8rHf9Gr2uVQ7xpOA3va_YJSHCC4T43YUNUHqyJt1ktYx5upxwPXk-X7kdxSd1ke2PGyD0yZILPu4fpo7V_g-vI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58" y="1007911"/>
            <a:ext cx="8208684" cy="24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0E811C-0AB6-1D1A-47AA-0CF02DE29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73" y="3481715"/>
            <a:ext cx="8313292" cy="2905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AC8CD5-E955-CE16-13D1-C85D27612494}"/>
              </a:ext>
            </a:extLst>
          </p:cNvPr>
          <p:cNvSpPr txBox="1"/>
          <p:nvPr/>
        </p:nvSpPr>
        <p:spPr>
          <a:xfrm>
            <a:off x="848658" y="6387339"/>
            <a:ext cx="79832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Status Emails help us to detect discontinuities in product creation and dissemination. E.G MSG-1 relocation was immediately conveyed</a:t>
            </a:r>
          </a:p>
        </p:txBody>
      </p:sp>
    </p:spTree>
    <p:extLst>
      <p:ext uri="{BB962C8B-B14F-4D97-AF65-F5344CB8AC3E}">
        <p14:creationId xmlns:p14="http://schemas.microsoft.com/office/powerpoint/2010/main" val="2578776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GCC Action Status [2022]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5301" y="178372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87740D-4FAF-FBC9-04B6-F95A5E73E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986081"/>
              </p:ext>
            </p:extLst>
          </p:nvPr>
        </p:nvGraphicFramePr>
        <p:xfrm>
          <a:off x="225136" y="2665735"/>
          <a:ext cx="9455727" cy="1885321"/>
        </p:xfrm>
        <a:graphic>
          <a:graphicData uri="http://schemas.openxmlformats.org/drawingml/2006/table">
            <a:tbl>
              <a:tblPr/>
              <a:tblGrid>
                <a:gridCol w="1854459">
                  <a:extLst>
                    <a:ext uri="{9D8B030D-6E8A-4147-A177-3AD203B41FA5}">
                      <a16:colId xmlns:a16="http://schemas.microsoft.com/office/drawing/2014/main" val="2421440097"/>
                    </a:ext>
                  </a:extLst>
                </a:gridCol>
                <a:gridCol w="2531485">
                  <a:extLst>
                    <a:ext uri="{9D8B030D-6E8A-4147-A177-3AD203B41FA5}">
                      <a16:colId xmlns:a16="http://schemas.microsoft.com/office/drawing/2014/main" val="3337594978"/>
                    </a:ext>
                  </a:extLst>
                </a:gridCol>
                <a:gridCol w="1667338">
                  <a:extLst>
                    <a:ext uri="{9D8B030D-6E8A-4147-A177-3AD203B41FA5}">
                      <a16:colId xmlns:a16="http://schemas.microsoft.com/office/drawing/2014/main" val="2776351866"/>
                    </a:ext>
                  </a:extLst>
                </a:gridCol>
                <a:gridCol w="3402445">
                  <a:extLst>
                    <a:ext uri="{9D8B030D-6E8A-4147-A177-3AD203B41FA5}">
                      <a16:colId xmlns:a16="http://schemas.microsoft.com/office/drawing/2014/main" val="1508384646"/>
                    </a:ext>
                  </a:extLst>
                </a:gridCol>
              </a:tblGrid>
              <a:tr h="478961"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effectLst/>
                        </a:rPr>
                        <a:t>A.GCC.20220318.1  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>
                          <a:effectLst/>
                        </a:rPr>
                        <a:t>GCC to edit an article on Notebooks, wiki and pages GSICS Tools  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dirty="0">
                          <a:effectLst/>
                        </a:rPr>
                        <a:t>Open  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58965"/>
                  </a:ext>
                </a:extLst>
              </a:tr>
              <a:tr h="478961"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effectLst/>
                        </a:rPr>
                        <a:t>A.GDWG.20220316.3  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>
                          <a:effectLst/>
                        </a:rPr>
                        <a:t>GDWG members to inform GCC about the latest membership  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dirty="0">
                          <a:effectLst/>
                        </a:rPr>
                        <a:t>Concurrent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249143"/>
                  </a:ext>
                </a:extLst>
              </a:tr>
              <a:tr h="927399"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effectLst/>
                        </a:rPr>
                        <a:t>A.GVNIR.20220318.6  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>
                          <a:effectLst/>
                        </a:rPr>
                        <a:t>GRWG (Dave) to work with GCC lead a recommendation to EP of recommending TSIS-1 HSRS as a reference Solar spectrum  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dirty="0">
                          <a:effectLst/>
                        </a:rPr>
                        <a:t>TSIS-1 recommended as reference solar spectrum  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dirty="0">
                          <a:effectLst/>
                        </a:rPr>
                        <a:t>Closed  </a:t>
                      </a:r>
                    </a:p>
                  </a:txBody>
                  <a:tcPr marL="46679" marR="46679" marT="37343" marB="37343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606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76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91" y="261362"/>
            <a:ext cx="8915400" cy="763876"/>
          </a:xfrm>
        </p:spPr>
        <p:txBody>
          <a:bodyPr/>
          <a:lstStyle/>
          <a:p>
            <a:r>
              <a:rPr lang="en-US" sz="3600" dirty="0"/>
              <a:t>Actions Webpage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841" y="1627542"/>
            <a:ext cx="6034809" cy="446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63C3ED-E0A1-DB8D-B309-C8F472FF1F23}"/>
              </a:ext>
            </a:extLst>
          </p:cNvPr>
          <p:cNvSpPr txBox="1"/>
          <p:nvPr/>
        </p:nvSpPr>
        <p:spPr>
          <a:xfrm>
            <a:off x="621147" y="6319639"/>
            <a:ext cx="54101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hlinkClick r:id="rId3"/>
              </a:rPr>
              <a:t>https://www.star.nesdis.noaa.gov/smcd/GCC/MeetingActions.php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2697F-1F07-E75B-5E07-E0CC033505B8}"/>
              </a:ext>
            </a:extLst>
          </p:cNvPr>
          <p:cNvSpPr txBox="1"/>
          <p:nvPr/>
        </p:nvSpPr>
        <p:spPr>
          <a:xfrm>
            <a:off x="6583192" y="2736609"/>
            <a:ext cx="30139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GCC maintains Actions page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One can update the 2022 Actions by 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Visiting </a:t>
            </a:r>
            <a:r>
              <a:rPr lang="en-US" sz="1200" dirty="0">
                <a:solidFill>
                  <a:schemeClr val="tx1"/>
                </a:solidFill>
                <a:hlinkClick r:id="rId4"/>
              </a:rPr>
              <a:t>Actions Sheet 2022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78150" y="1"/>
            <a:ext cx="6863939" cy="462578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8" charset="-128"/>
              </a:rPr>
              <a:t>Near-term 2022-2023 Goals</a:t>
            </a: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0296" y="462579"/>
            <a:ext cx="9645407" cy="57096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Coordination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Continue to work with the GPRCs, GRWG and GDWG to expand and formalize the content in the Annual Instrument Reports.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Continue to coordinate efforts to establish the GSICS baseline algorithms, especially those for the GEO solar reflective channels, and increase the number of GSICS products for visible sensor measurements,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Continue to provide communication between the research group and users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GSICS Quarterly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Continue to compile, edit and distribute this important link to the GSICS community.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Support the inclusion of new products in the GPPA, and conduct reviews of GSICS Products, Deliverables and Resources 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Meeting Support (additional proposed meetings in the Note Pages)</a:t>
            </a:r>
            <a:endParaRPr lang="en-US" sz="18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GSICS Annual Meeting for 2022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Continue collaborative development of the Action Tracker.</a:t>
            </a:r>
          </a:p>
          <a:p>
            <a:pPr eaLnBrk="1" hangingPunct="1">
              <a:buSzPct val="80000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	[ added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sharepoint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for updating actions]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Develop tools to help users </a:t>
            </a:r>
          </a:p>
          <a:p>
            <a:pPr marL="685800" lvl="1" indent="-228600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Develop User Guide and Google Notebook</a:t>
            </a:r>
          </a:p>
          <a:p>
            <a:pPr marL="685800" lvl="1" indent="-228600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Develop Product Status system</a:t>
            </a:r>
          </a:p>
          <a:p>
            <a:pPr marL="685800" lvl="1" indent="-228600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Improve outreach to potential Users of GSICS Products</a:t>
            </a:r>
          </a:p>
          <a:p>
            <a:pPr marL="685800" lvl="1" indent="-228600">
              <a:buSzPct val="8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Work closely with the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NewSpace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community and WMO OSCAR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677862"/>
          </a:xfrm>
        </p:spPr>
        <p:txBody>
          <a:bodyPr/>
          <a:lstStyle/>
          <a:p>
            <a:r>
              <a:rPr lang="en-US" sz="3600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28" y="815237"/>
            <a:ext cx="9705584" cy="564533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The GSICS Coordination Center continues to support and coordinate exchanges of ideas within GSICS.</a:t>
            </a:r>
          </a:p>
          <a:p>
            <a:r>
              <a:rPr lang="en-US" sz="2800" dirty="0"/>
              <a:t>GCC continues to play its role in reaching out to potential future members</a:t>
            </a:r>
          </a:p>
          <a:p>
            <a:r>
              <a:rPr lang="en-US" sz="2800" dirty="0"/>
              <a:t>GCC continues to publish the Newsletter.</a:t>
            </a:r>
          </a:p>
          <a:p>
            <a:r>
              <a:rPr lang="en-US" sz="2800" dirty="0"/>
              <a:t>GCC continues to support the collaboration and planning of GSICS research and other activities with complementary groups such as GRUAN, GNSS and WIGOS.</a:t>
            </a:r>
          </a:p>
          <a:p>
            <a:r>
              <a:rPr lang="en-US" sz="2800" dirty="0"/>
              <a:t>Established inter- comparison platform that has the capability to inter-compare any two platforms being established at UMD.</a:t>
            </a:r>
          </a:p>
          <a:p>
            <a:pPr marL="0" indent="0">
              <a:buNone/>
            </a:pPr>
            <a:r>
              <a:rPr lang="en-US" sz="2800" dirty="0"/>
              <a:t>                 Suggestions, Feedback are welcome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8D87-742A-4D75-978F-85918F5E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Discussion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0B07-07C1-4C69-AB03-808AF3BC6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Next Year’s Meeting</a:t>
            </a:r>
          </a:p>
          <a:p>
            <a:r>
              <a:rPr lang="en-US" sz="3200" dirty="0"/>
              <a:t>Users’ Workshop</a:t>
            </a:r>
          </a:p>
          <a:p>
            <a:r>
              <a:rPr lang="en-US" sz="3200" dirty="0"/>
              <a:t>New product or deliverable types. We’re always open to ideas.</a:t>
            </a:r>
          </a:p>
          <a:p>
            <a:r>
              <a:rPr lang="en-US" sz="3200" dirty="0"/>
              <a:t>Chairs … and Monthly Thursdays?</a:t>
            </a:r>
          </a:p>
          <a:p>
            <a:r>
              <a:rPr lang="en-US" sz="3200" dirty="0"/>
              <a:t>Plotting tool (Discuss in 9n.)</a:t>
            </a:r>
          </a:p>
          <a:p>
            <a:r>
              <a:rPr lang="en-US" sz="3200" dirty="0"/>
              <a:t>Small Satellites – Do we have a presence in the CEOS New Space Group? (Discuss in 9l.)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59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0AA9B-65CD-43A4-A3C2-75C8BE76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6D254-D5BE-40B1-B9D8-03E3AB863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318162"/>
            <a:ext cx="8915400" cy="4808006"/>
          </a:xfrm>
        </p:spPr>
        <p:txBody>
          <a:bodyPr/>
          <a:lstStyle/>
          <a:p>
            <a:r>
              <a:rPr lang="en-US" dirty="0" err="1"/>
              <a:t>Eumetsat</a:t>
            </a:r>
            <a:r>
              <a:rPr lang="en-US" dirty="0"/>
              <a:t> 2024?</a:t>
            </a:r>
          </a:p>
          <a:p>
            <a:pPr marL="0" indent="0">
              <a:buNone/>
            </a:pPr>
            <a:r>
              <a:rPr lang="en-US" sz="1800" b="0" dirty="0"/>
              <a:t>Dear Fangfang,</a:t>
            </a:r>
          </a:p>
          <a:p>
            <a:pPr marL="0" indent="0">
              <a:buNone/>
            </a:pPr>
            <a:r>
              <a:rPr lang="en-US" sz="1800" b="0" dirty="0"/>
              <a:t>We are pleased to offer to host the next GSICS annual meeting 2024 in EUMETSAT. The potential dates are</a:t>
            </a:r>
          </a:p>
          <a:p>
            <a:r>
              <a:rPr lang="en-US" sz="1800" b="0" dirty="0"/>
              <a:t>a.       19-23 Feb</a:t>
            </a:r>
          </a:p>
          <a:p>
            <a:r>
              <a:rPr lang="en-US" sz="1800" b="0" dirty="0"/>
              <a:t>b.       26 Feb – 1 March</a:t>
            </a:r>
          </a:p>
          <a:p>
            <a:r>
              <a:rPr lang="en-US" sz="1800" b="0" dirty="0"/>
              <a:t>c.       11-15 March</a:t>
            </a:r>
          </a:p>
          <a:p>
            <a:r>
              <a:rPr lang="en-US" sz="1800" b="0" dirty="0"/>
              <a:t>d.       18-22 March</a:t>
            </a:r>
          </a:p>
          <a:p>
            <a:pPr marL="0" indent="0">
              <a:buNone/>
            </a:pPr>
            <a:r>
              <a:rPr lang="en-US" sz="1800" b="0" dirty="0"/>
              <a:t>We would need to pick a date this week to secure the EUMETSAT facilities and logistics, can we please add it to the discussions tomorrow?</a:t>
            </a:r>
          </a:p>
          <a:p>
            <a:pPr marL="0" indent="0">
              <a:buNone/>
            </a:pPr>
            <a:r>
              <a:rPr lang="en-US" sz="1800" b="0" dirty="0"/>
              <a:t>Kind regards, Mounir</a:t>
            </a:r>
            <a:endParaRPr lang="en-US" dirty="0"/>
          </a:p>
          <a:p>
            <a:r>
              <a:rPr lang="en-US" dirty="0"/>
              <a:t>Asia 2025?</a:t>
            </a:r>
          </a:p>
          <a:p>
            <a:r>
              <a:rPr lang="en-US" dirty="0"/>
              <a:t>NASA LARC (CLARREO) or LASP (TSIS) 2026?</a:t>
            </a:r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30489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A5FA-AF75-4EF7-9A79-9D977A8F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Users’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4BC26-738C-4F1D-823F-95B18A3C2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381546"/>
            <a:ext cx="912577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do the users want GSICS to do?</a:t>
            </a:r>
          </a:p>
          <a:p>
            <a:r>
              <a:rPr lang="en-US" sz="2800" dirty="0"/>
              <a:t>How to get them to tell us their problems as opposed to us telling them what we do? </a:t>
            </a:r>
          </a:p>
          <a:p>
            <a:r>
              <a:rPr lang="en-US" sz="2800" dirty="0"/>
              <a:t>What channels are most important to them, and with what level of uncertainties? </a:t>
            </a:r>
          </a:p>
          <a:p>
            <a:r>
              <a:rPr lang="en-US" sz="2800" dirty="0"/>
              <a:t>What channels are most problematic? </a:t>
            </a:r>
          </a:p>
          <a:p>
            <a:r>
              <a:rPr lang="en-US" sz="2800" dirty="0"/>
              <a:t>What dependencies are seen in the errors? (Viewing, diurnal, seasonal, signal level, etc.)</a:t>
            </a:r>
          </a:p>
          <a:p>
            <a:r>
              <a:rPr lang="en-US" sz="2800" dirty="0"/>
              <a:t>Do they want Level 1 Teams to apply GSICS “corrections”?</a:t>
            </a:r>
          </a:p>
          <a:p>
            <a:pPr marL="0" indent="0">
              <a:buNone/>
            </a:pPr>
            <a:r>
              <a:rPr lang="en-US" sz="2800" dirty="0"/>
              <a:t>Should we make a new Survey?</a:t>
            </a:r>
          </a:p>
        </p:txBody>
      </p:sp>
    </p:spTree>
    <p:extLst>
      <p:ext uri="{BB962C8B-B14F-4D97-AF65-F5344CB8AC3E}">
        <p14:creationId xmlns:p14="http://schemas.microsoft.com/office/powerpoint/2010/main" val="105866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61" y="2173115"/>
            <a:ext cx="8915400" cy="125588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"The contents of this presentation are those of the authors and do not necessarily reflect any position of the US Government or the National Oceanic and Atmospheric Administration."</a:t>
            </a:r>
          </a:p>
        </p:txBody>
      </p:sp>
    </p:spTree>
    <p:extLst>
      <p:ext uri="{BB962C8B-B14F-4D97-AF65-F5344CB8AC3E}">
        <p14:creationId xmlns:p14="http://schemas.microsoft.com/office/powerpoint/2010/main" val="4142543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DB8E-033D-415B-AC26-538CA6D8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F3FB3-91B8-4CA2-916F-168A46D38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Keep Current Thursday schedule and allow </a:t>
            </a:r>
            <a:r>
              <a:rPr lang="en-US" b="0" dirty="0" err="1"/>
              <a:t>SWx</a:t>
            </a:r>
            <a:r>
              <a:rPr lang="en-US" b="0" dirty="0"/>
              <a:t> to pick their week?</a:t>
            </a:r>
          </a:p>
          <a:p>
            <a:r>
              <a:rPr lang="en-US" b="0" dirty="0"/>
              <a:t>GRWG?</a:t>
            </a:r>
          </a:p>
          <a:p>
            <a:r>
              <a:rPr lang="en-US" b="0" dirty="0"/>
              <a:t>GDWG?</a:t>
            </a:r>
          </a:p>
          <a:p>
            <a:r>
              <a:rPr lang="en-US" b="0" dirty="0"/>
              <a:t>Subgroups?</a:t>
            </a:r>
          </a:p>
          <a:p>
            <a:pPr lvl="1"/>
            <a:r>
              <a:rPr lang="en-US" b="0" dirty="0"/>
              <a:t>MW Subgroup co-chairs, </a:t>
            </a:r>
            <a:r>
              <a:rPr lang="en-US" b="0" dirty="0" err="1"/>
              <a:t>Qifeng</a:t>
            </a:r>
            <a:r>
              <a:rPr lang="en-US" b="0" dirty="0"/>
              <a:t> Lu and Mark Lui are stepping down.</a:t>
            </a:r>
          </a:p>
          <a:p>
            <a:pPr lvl="1"/>
            <a:r>
              <a:rPr lang="en-US" dirty="0"/>
              <a:t>Vis/Nir/</a:t>
            </a:r>
          </a:p>
          <a:p>
            <a:pPr lvl="1"/>
            <a:r>
              <a:rPr lang="en-US" dirty="0"/>
              <a:t>IR</a:t>
            </a:r>
          </a:p>
          <a:p>
            <a:pPr lvl="1"/>
            <a:r>
              <a:rPr lang="en-US" dirty="0"/>
              <a:t>UVN-S</a:t>
            </a:r>
          </a:p>
          <a:p>
            <a:pPr lvl="1"/>
            <a:r>
              <a:rPr lang="en-US" dirty="0" err="1"/>
              <a:t>SWx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27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058" y="2778826"/>
            <a:ext cx="5206835" cy="973776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en-US" sz="4800" dirty="0">
                <a:solidFill>
                  <a:schemeClr val="bg1"/>
                </a:solidFill>
              </a:rPr>
              <a:t>        Thank You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/ Old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81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23B9D-4F7B-4123-9502-3D97DB08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Seeking Guidance from the Executive Panel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3B092-8BE5-4832-9484-80B760E40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37" y="1724895"/>
            <a:ext cx="9647925" cy="465743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Calibri"/>
              </a:rPr>
              <a:t>It is a constant endeavor of GCC to meet the expectations of the members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To this end we seek guidance on the following:</a:t>
            </a: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Should we begin the process to include the Australian Space Agency or Bureau of Meteorology as members / observers in GSICS?</a:t>
            </a:r>
          </a:p>
          <a:p>
            <a:pPr marL="457200" indent="-457200">
              <a:buAutoNum type="arabicPeriod"/>
            </a:pPr>
            <a:r>
              <a:rPr lang="en-US" dirty="0">
                <a:cs typeface="Calibri"/>
              </a:rPr>
              <a:t>What is the path for private entities, like Planet-X to participate in GSICS?</a:t>
            </a:r>
          </a:p>
          <a:p>
            <a:pPr marL="457200" indent="-457200">
              <a:buAutoNum type="arabicPeriod"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88" y="359607"/>
            <a:ext cx="3978234" cy="568511"/>
          </a:xfrm>
        </p:spPr>
        <p:txBody>
          <a:bodyPr/>
          <a:lstStyle/>
          <a:p>
            <a:pPr algn="l"/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490" y="1231392"/>
            <a:ext cx="7520750" cy="53157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/>
              <a:t>Introduction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GCC Activities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 dirty="0">
                <a:solidFill>
                  <a:srgbClr val="00B050"/>
                </a:solidFill>
              </a:rPr>
              <a:t>Global participation in GSICS activities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 dirty="0">
                <a:solidFill>
                  <a:srgbClr val="00B050"/>
                </a:solidFill>
              </a:rPr>
              <a:t>GSICS Quarterly Newsletter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600" dirty="0">
                <a:solidFill>
                  <a:srgbClr val="00B050"/>
                </a:solidFill>
              </a:rPr>
              <a:t>Meeting Support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GSICS Product Status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9900"/>
                </a:solidFill>
              </a:rPr>
              <a:t>New products accepted in past year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GSICS Action Tracker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GSICS Notebooks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GSICS Product Status System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Guidance </a:t>
            </a:r>
            <a:r>
              <a:rPr lang="en-US" sz="2600">
                <a:solidFill>
                  <a:srgbClr val="000000"/>
                </a:solidFill>
              </a:rPr>
              <a:t>from Executive Panel</a:t>
            </a:r>
            <a:endParaRPr lang="en-US" sz="26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Near Term Goals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0000"/>
                </a:solidFill>
              </a:rPr>
              <a:t>Summary</a:t>
            </a:r>
          </a:p>
          <a:p>
            <a:pPr lvl="1"/>
            <a:endParaRPr lang="en-US" sz="2600" i="1" dirty="0">
              <a:solidFill>
                <a:srgbClr val="000000"/>
              </a:solidFill>
            </a:endParaRPr>
          </a:p>
          <a:p>
            <a:pPr marL="514350" indent="-457200">
              <a:buNone/>
            </a:pPr>
            <a:endParaRPr lang="en-US" sz="2600" i="1" dirty="0">
              <a:solidFill>
                <a:srgbClr val="000000"/>
              </a:solidFill>
            </a:endParaRPr>
          </a:p>
          <a:p>
            <a:pPr lvl="1"/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GCC Activities – Participation in GSICS Activities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0317" y="6006225"/>
            <a:ext cx="587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Interest in GSICS activities continues to grow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D6C014B-67E3-42B5-9791-56100798C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535524"/>
              </p:ext>
            </p:extLst>
          </p:nvPr>
        </p:nvGraphicFramePr>
        <p:xfrm>
          <a:off x="713984" y="1352811"/>
          <a:ext cx="8267178" cy="449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60467" cy="1357745"/>
          </a:xfrm>
        </p:spPr>
        <p:txBody>
          <a:bodyPr/>
          <a:lstStyle/>
          <a:p>
            <a:r>
              <a:rPr lang="en-US" dirty="0"/>
              <a:t>GSICS Activities-GSICS Newsletter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73" y="1229069"/>
            <a:ext cx="7253694" cy="2114495"/>
          </a:xfrm>
        </p:spPr>
        <p:txBody>
          <a:bodyPr/>
          <a:lstStyle/>
          <a:p>
            <a:pPr>
              <a:buNone/>
            </a:pPr>
            <a:r>
              <a:rPr lang="en-US" sz="1800" dirty="0"/>
              <a:t>Over the last year, we published four Issues of the GSICS Newsletter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9900"/>
                </a:solidFill>
              </a:rPr>
              <a:t>16 Research Articles and Six Topics of News to which </a:t>
            </a:r>
            <a:r>
              <a:rPr lang="en-US" dirty="0">
                <a:solidFill>
                  <a:srgbClr val="009900"/>
                </a:solidFill>
                <a:sym typeface="Wingdings" pitchFamily="2" charset="2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9900"/>
                </a:solidFill>
                <a:sym typeface="Wingdings" pitchFamily="2" charset="2"/>
              </a:rPr>
              <a:t>Approximately 70 Scientists contributed as Authors &amp; Co-Authors.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9900"/>
                </a:solidFill>
                <a:sym typeface="Wingdings" pitchFamily="2" charset="2"/>
              </a:rPr>
              <a:t>Upcoming issues: Pre-Launch Cal, GSICS Tools, SOB and many more Ideas are welcome</a:t>
            </a:r>
            <a:endParaRPr lang="en-US" sz="1800" dirty="0">
              <a:solidFill>
                <a:srgbClr val="0099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 https://www.star.nesdis.noaa.gov/smcd/GCC/newsletters.php</a:t>
            </a:r>
            <a:endParaRPr lang="en-US" sz="2000" dirty="0">
              <a:sym typeface="Wingdings" pitchFamily="2" charset="2"/>
            </a:endParaRP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349067" y="427279"/>
            <a:ext cx="2443720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1000" b="0" dirty="0">
              <a:solidFill>
                <a:srgbClr val="3333FF"/>
              </a:solidFill>
            </a:endParaRPr>
          </a:p>
          <a:p>
            <a:r>
              <a:rPr lang="en-US" sz="1000" u="sng" dirty="0">
                <a:solidFill>
                  <a:schemeClr val="tx1"/>
                </a:solidFill>
              </a:rPr>
              <a:t>Special Thank you to our reviewers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chemeClr val="tx1"/>
                </a:solidFill>
              </a:rPr>
              <a:t>Lawrence E. Flynn, NOAA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chemeClr val="tx1"/>
                </a:solidFill>
              </a:rPr>
              <a:t>Lori Brown, NOAA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chemeClr val="tx1"/>
                </a:solidFill>
              </a:rPr>
              <a:t>Martin Bergdorf, Uni Hamburg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chemeClr val="tx1"/>
                </a:solidFill>
              </a:rPr>
              <a:t>Tim </a:t>
            </a:r>
            <a:r>
              <a:rPr lang="en-US" sz="1000" b="0" dirty="0" err="1">
                <a:solidFill>
                  <a:schemeClr val="tx1"/>
                </a:solidFill>
              </a:rPr>
              <a:t>Hewison</a:t>
            </a:r>
            <a:r>
              <a:rPr lang="en-US" sz="1000" b="0" dirty="0">
                <a:solidFill>
                  <a:schemeClr val="tx1"/>
                </a:solidFill>
              </a:rPr>
              <a:t>, EUMETSAT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chemeClr val="tx1"/>
                </a:solidFill>
              </a:rPr>
              <a:t>Sri </a:t>
            </a:r>
            <a:r>
              <a:rPr lang="en-US" sz="1000" b="0" dirty="0" err="1">
                <a:solidFill>
                  <a:schemeClr val="tx1"/>
                </a:solidFill>
              </a:rPr>
              <a:t>Harshara</a:t>
            </a:r>
            <a:r>
              <a:rPr lang="en-US" sz="1000" b="0" dirty="0">
                <a:solidFill>
                  <a:schemeClr val="tx1"/>
                </a:solidFill>
              </a:rPr>
              <a:t> </a:t>
            </a:r>
            <a:r>
              <a:rPr lang="en-US" sz="1000" b="0" dirty="0" err="1">
                <a:solidFill>
                  <a:schemeClr val="tx1"/>
                </a:solidFill>
              </a:rPr>
              <a:t>Madhavan</a:t>
            </a:r>
            <a:r>
              <a:rPr lang="en-US" sz="1000" b="0" dirty="0">
                <a:solidFill>
                  <a:schemeClr val="tx1"/>
                </a:solidFill>
              </a:rPr>
              <a:t>, SSAI/NASA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chemeClr val="tx1"/>
                </a:solidFill>
              </a:rPr>
              <a:t>Dave </a:t>
            </a:r>
            <a:r>
              <a:rPr lang="en-US" sz="1000" b="0" dirty="0" err="1">
                <a:solidFill>
                  <a:schemeClr val="tx1"/>
                </a:solidFill>
              </a:rPr>
              <a:t>Doelling</a:t>
            </a:r>
            <a:r>
              <a:rPr lang="en-US" sz="1000" b="0" dirty="0">
                <a:solidFill>
                  <a:schemeClr val="tx1"/>
                </a:solidFill>
              </a:rPr>
              <a:t>, NASA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 dirty="0">
                <a:solidFill>
                  <a:schemeClr val="tx1"/>
                </a:solidFill>
              </a:rPr>
              <a:t>Fangfang Yu, NOAA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 dirty="0" err="1">
                <a:solidFill>
                  <a:schemeClr val="tx1"/>
                </a:solidFill>
              </a:rPr>
              <a:t>Likun</a:t>
            </a:r>
            <a:r>
              <a:rPr lang="en-US" sz="1000" b="0" dirty="0">
                <a:solidFill>
                  <a:schemeClr val="tx1"/>
                </a:solidFill>
              </a:rPr>
              <a:t> Wang, NOAA</a:t>
            </a:r>
          </a:p>
          <a:p>
            <a:endParaRPr lang="en-US" sz="1000" b="0" dirty="0">
              <a:solidFill>
                <a:srgbClr val="3333FF"/>
              </a:solidFill>
            </a:endParaRPr>
          </a:p>
          <a:p>
            <a:r>
              <a:rPr lang="en-US" sz="1000" i="1" dirty="0">
                <a:solidFill>
                  <a:schemeClr val="accent2"/>
                </a:solidFill>
              </a:rPr>
              <a:t>Thanks to CEOS  and </a:t>
            </a:r>
            <a:r>
              <a:rPr lang="en-US" sz="1000" i="1" dirty="0" err="1">
                <a:solidFill>
                  <a:schemeClr val="accent2"/>
                </a:solidFill>
              </a:rPr>
              <a:t>Belzie</a:t>
            </a:r>
            <a:r>
              <a:rPr lang="en-US" sz="1000" i="1" dirty="0">
                <a:solidFill>
                  <a:schemeClr val="accent2"/>
                </a:solidFill>
              </a:rPr>
              <a:t> GEO for sharing the newsletter on their official twitter handle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E8B995-70CE-5D78-9DDA-23E55A8EC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999" y="4030064"/>
            <a:ext cx="2305551" cy="2827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4E5EA2-53EE-0E21-A6FA-61083AFB0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516" y="4030064"/>
            <a:ext cx="2305551" cy="28605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526EB9-4B8D-137D-BF76-D4BC33A5E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954" y="4133274"/>
            <a:ext cx="2232790" cy="27247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9E0495-6C8F-8E09-9CB7-FFEDAEBC7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81669"/>
            <a:ext cx="2235200" cy="2724726"/>
          </a:xfrm>
          <a:prstGeom prst="rect">
            <a:avLst/>
          </a:prstGeom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30E8738B-5CB5-AB98-3FE6-93AAF7BB2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7357578" y="2842593"/>
            <a:ext cx="2435209" cy="119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39274-7B77-2977-096A-EA443752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75249"/>
            <a:ext cx="8915400" cy="321710"/>
          </a:xfrm>
        </p:spPr>
        <p:txBody>
          <a:bodyPr/>
          <a:lstStyle/>
          <a:p>
            <a:r>
              <a:rPr lang="en-US" dirty="0"/>
              <a:t>Meeting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B8754-EF96-A482-289F-617532751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27" y="598263"/>
            <a:ext cx="8915400" cy="1096813"/>
          </a:xfrm>
          <a:solidFill>
            <a:schemeClr val="bg1"/>
          </a:solidFill>
        </p:spPr>
        <p:txBody>
          <a:bodyPr/>
          <a:lstStyle/>
          <a:p>
            <a:r>
              <a:rPr lang="en-US" sz="1400" dirty="0"/>
              <a:t>GSICS Coordination Center supported the GSICS Annual Meeting 2022.</a:t>
            </a:r>
          </a:p>
          <a:p>
            <a:r>
              <a:rPr lang="en-US" sz="1400" dirty="0"/>
              <a:t>Meeting Minutes /Agenda can be accessed from GSICS Wiki </a:t>
            </a:r>
            <a:r>
              <a:rPr lang="en-US" sz="1400" dirty="0">
                <a:hlinkClick r:id="rId2"/>
              </a:rPr>
              <a:t>http://gsics.atmos.umd.edu/bin/view/Development/Annualmeeting2022</a:t>
            </a:r>
            <a:r>
              <a:rPr lang="en-US" sz="1400" dirty="0"/>
              <a:t>  </a:t>
            </a:r>
          </a:p>
          <a:p>
            <a:r>
              <a:rPr lang="en-US" sz="1400" dirty="0"/>
              <a:t>Meeting Actions can be viewed at </a:t>
            </a:r>
            <a:r>
              <a:rPr lang="en-US" sz="1400" dirty="0">
                <a:hlinkClick r:id="rId3"/>
              </a:rPr>
              <a:t>https://www.star.nesdis.noaa.gov/smcd/GCC/MeetingActions.php</a:t>
            </a:r>
            <a:r>
              <a:rPr lang="en-US" sz="1400" dirty="0"/>
              <a:t>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BA5303-0AB9-0E38-C2B3-79FEFEA3E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065476"/>
              </p:ext>
            </p:extLst>
          </p:nvPr>
        </p:nvGraphicFramePr>
        <p:xfrm>
          <a:off x="495301" y="1816258"/>
          <a:ext cx="8797788" cy="4959872"/>
        </p:xfrm>
        <a:graphic>
          <a:graphicData uri="http://schemas.openxmlformats.org/drawingml/2006/table">
            <a:tbl>
              <a:tblPr/>
              <a:tblGrid>
                <a:gridCol w="2932596">
                  <a:extLst>
                    <a:ext uri="{9D8B030D-6E8A-4147-A177-3AD203B41FA5}">
                      <a16:colId xmlns:a16="http://schemas.microsoft.com/office/drawing/2014/main" val="839830514"/>
                    </a:ext>
                  </a:extLst>
                </a:gridCol>
                <a:gridCol w="2932596">
                  <a:extLst>
                    <a:ext uri="{9D8B030D-6E8A-4147-A177-3AD203B41FA5}">
                      <a16:colId xmlns:a16="http://schemas.microsoft.com/office/drawing/2014/main" val="1533677206"/>
                    </a:ext>
                  </a:extLst>
                </a:gridCol>
                <a:gridCol w="2932596">
                  <a:extLst>
                    <a:ext uri="{9D8B030D-6E8A-4147-A177-3AD203B41FA5}">
                      <a16:colId xmlns:a16="http://schemas.microsoft.com/office/drawing/2014/main" val="769954349"/>
                    </a:ext>
                  </a:extLst>
                </a:gridCol>
              </a:tblGrid>
              <a:tr h="295143"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2023-01-24/-25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GRWG MW Subgroup - Q. Lu/Q. Liu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>
                          <a:solidFill>
                            <a:srgbClr val="4571D0"/>
                          </a:solidFill>
                          <a:effectLst/>
                          <a:hlinkClick r:id="rId4"/>
                        </a:rPr>
                        <a:t>Microwave subgroup meeting</a:t>
                      </a:r>
                      <a:endParaRPr lang="en-US" sz="1500">
                        <a:effectLst/>
                      </a:endParaRP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565498"/>
                  </a:ext>
                </a:extLst>
              </a:tr>
              <a:tr h="245267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2023-01-12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GVIS/NIR - Dave Doelling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 dirty="0">
                          <a:solidFill>
                            <a:srgbClr val="4571D0"/>
                          </a:solidFill>
                          <a:effectLst/>
                          <a:hlinkClick r:id="rId5"/>
                        </a:rPr>
                        <a:t>Monthly Group Meeting</a:t>
                      </a:r>
                      <a:endParaRPr lang="en-US" sz="1500" dirty="0">
                        <a:effectLst/>
                      </a:endParaRP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99204"/>
                  </a:ext>
                </a:extLst>
              </a:tr>
              <a:tr h="448141"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2023-01-05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Planning GSICS 2023 Annual meeting - #2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>
                          <a:solidFill>
                            <a:srgbClr val="4571D0"/>
                          </a:solidFill>
                          <a:effectLst/>
                          <a:hlinkClick r:id="rId6"/>
                        </a:rPr>
                        <a:t>Webmeeting</a:t>
                      </a:r>
                      <a:endParaRPr lang="en-US" sz="1500">
                        <a:effectLst/>
                      </a:endParaRP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52409"/>
                  </a:ext>
                </a:extLst>
              </a:tr>
              <a:tr h="448141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2023-12-08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GIR - </a:t>
                      </a:r>
                      <a:r>
                        <a:rPr lang="en-US" sz="1500" dirty="0" err="1">
                          <a:effectLst/>
                        </a:rPr>
                        <a:t>Likun</a:t>
                      </a:r>
                      <a:r>
                        <a:rPr lang="en-US" sz="1500" dirty="0">
                          <a:effectLst/>
                        </a:rPr>
                        <a:t> Wang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>
                          <a:solidFill>
                            <a:srgbClr val="4571D0"/>
                          </a:solidFill>
                          <a:effectLst/>
                          <a:hlinkClick r:id="rId6"/>
                        </a:rPr>
                        <a:t>Lunar Calibration and Annual Meeting</a:t>
                      </a:r>
                      <a:endParaRPr lang="en-US" sz="1500">
                        <a:effectLst/>
                      </a:endParaRP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940794"/>
                  </a:ext>
                </a:extLst>
              </a:tr>
              <a:tr h="245267"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2022-12-01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GVIS/NIR - Dave </a:t>
                      </a:r>
                      <a:r>
                        <a:rPr lang="en-US" sz="1500" dirty="0" err="1">
                          <a:effectLst/>
                        </a:rPr>
                        <a:t>Doelling</a:t>
                      </a:r>
                      <a:endParaRPr lang="en-US" sz="1500" dirty="0">
                        <a:effectLst/>
                      </a:endParaRP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>
                          <a:solidFill>
                            <a:srgbClr val="4571D0"/>
                          </a:solidFill>
                          <a:effectLst/>
                          <a:hlinkClick r:id="rId7"/>
                        </a:rPr>
                        <a:t>Monthly Group Meeting</a:t>
                      </a:r>
                      <a:endParaRPr lang="en-US" sz="1500">
                        <a:effectLst/>
                      </a:endParaRP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87234"/>
                  </a:ext>
                </a:extLst>
              </a:tr>
              <a:tr h="448141"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2022-11-17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Planning GRWG GDWG Annual Meeting 2023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>
                          <a:solidFill>
                            <a:srgbClr val="4571D0"/>
                          </a:solidFill>
                          <a:effectLst/>
                          <a:hlinkClick r:id="rId8"/>
                        </a:rPr>
                        <a:t>Webmeeting</a:t>
                      </a:r>
                      <a:endParaRPr lang="en-US" sz="1500">
                        <a:effectLst/>
                      </a:endParaRP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89674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2022-10-27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GSICS Data Working Group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Webmeeting </a:t>
                      </a:r>
                      <a:r>
                        <a:rPr lang="en-US" sz="1500" u="sng">
                          <a:solidFill>
                            <a:srgbClr val="4571D0"/>
                          </a:solidFill>
                          <a:effectLst/>
                          <a:hlinkClick r:id="rId9"/>
                        </a:rPr>
                        <a:t>High Level Workplan</a:t>
                      </a:r>
                      <a:endParaRPr lang="en-US" sz="1500">
                        <a:effectLst/>
                      </a:endParaRP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587077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2022-10-13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GVIS/NIR - Dave </a:t>
                      </a:r>
                      <a:r>
                        <a:rPr lang="en-US" sz="1500" dirty="0" err="1">
                          <a:effectLst/>
                        </a:rPr>
                        <a:t>Doelling</a:t>
                      </a:r>
                      <a:r>
                        <a:rPr lang="en-US" sz="1500" dirty="0">
                          <a:effectLst/>
                        </a:rPr>
                        <a:t> (Fred Wu)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>
                          <a:solidFill>
                            <a:srgbClr val="4571D0"/>
                          </a:solidFill>
                          <a:effectLst/>
                          <a:hlinkClick r:id="rId10"/>
                        </a:rPr>
                        <a:t>Monthly Group Meeting</a:t>
                      </a:r>
                      <a:endParaRPr lang="en-US" sz="1500">
                        <a:effectLst/>
                      </a:endParaRP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885946"/>
                  </a:ext>
                </a:extLst>
              </a:tr>
              <a:tr h="448141"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2022-10-06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GIR - </a:t>
                      </a:r>
                      <a:r>
                        <a:rPr lang="en-US" sz="1500" dirty="0" err="1">
                          <a:effectLst/>
                        </a:rPr>
                        <a:t>Likun</a:t>
                      </a:r>
                      <a:r>
                        <a:rPr lang="en-US" sz="1500" dirty="0">
                          <a:effectLst/>
                        </a:rPr>
                        <a:t> Wang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>
                          <a:solidFill>
                            <a:srgbClr val="4571D0"/>
                          </a:solidFill>
                          <a:effectLst/>
                          <a:hlinkClick r:id="rId11"/>
                        </a:rPr>
                        <a:t>GSICS Corrections and algorithm, and GOES ABI</a:t>
                      </a:r>
                      <a:endParaRPr lang="en-US" sz="1500">
                        <a:effectLst/>
                      </a:endParaRP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770214"/>
                  </a:ext>
                </a:extLst>
              </a:tr>
              <a:tr h="245267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2022-07-14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GVIS/NIR - Dave </a:t>
                      </a:r>
                      <a:r>
                        <a:rPr lang="en-US" sz="1500" dirty="0" err="1">
                          <a:effectLst/>
                        </a:rPr>
                        <a:t>Doelling</a:t>
                      </a:r>
                      <a:endParaRPr lang="en-US" sz="1500" dirty="0">
                        <a:effectLst/>
                      </a:endParaRP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>
                          <a:solidFill>
                            <a:srgbClr val="4571D0"/>
                          </a:solidFill>
                          <a:effectLst/>
                          <a:hlinkClick r:id="rId12"/>
                        </a:rPr>
                        <a:t>Monthly Group Meeting</a:t>
                      </a:r>
                      <a:endParaRPr lang="en-US" sz="1500">
                        <a:effectLst/>
                      </a:endParaRP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56968"/>
                  </a:ext>
                </a:extLst>
              </a:tr>
              <a:tr h="245267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2022-05-12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GVIS/NIR - Dave Doelling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>
                          <a:solidFill>
                            <a:srgbClr val="4571D0"/>
                          </a:solidFill>
                          <a:effectLst/>
                          <a:hlinkClick r:id="rId13"/>
                        </a:rPr>
                        <a:t>Monthly Group Meeting</a:t>
                      </a:r>
                      <a:endParaRPr lang="en-US" sz="1500">
                        <a:effectLst/>
                      </a:endParaRP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027626"/>
                  </a:ext>
                </a:extLst>
              </a:tr>
              <a:tr h="448141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2022-07-21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GIR - </a:t>
                      </a:r>
                      <a:r>
                        <a:rPr lang="en-US" sz="1500" dirty="0" err="1">
                          <a:effectLst/>
                        </a:rPr>
                        <a:t>Likun</a:t>
                      </a:r>
                      <a:r>
                        <a:rPr lang="en-US" sz="1500" dirty="0">
                          <a:effectLst/>
                        </a:rPr>
                        <a:t> Wang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>
                          <a:solidFill>
                            <a:srgbClr val="4571D0"/>
                          </a:solidFill>
                          <a:effectLst/>
                          <a:hlinkClick r:id="rId14"/>
                        </a:rPr>
                        <a:t>INSAT-3DR Intercalibration and Bias bias monitoring at ECMWF</a:t>
                      </a:r>
                      <a:endParaRPr lang="en-US" sz="1500">
                        <a:effectLst/>
                      </a:endParaRP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5037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2022-05-05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GIR - Likun Wang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 dirty="0">
                          <a:solidFill>
                            <a:srgbClr val="4571D0"/>
                          </a:solidFill>
                          <a:effectLst/>
                          <a:hlinkClick r:id="rId15"/>
                        </a:rPr>
                        <a:t>GSICS Algorithm and MERSI Status</a:t>
                      </a:r>
                      <a:endParaRPr lang="en-US" sz="1500" dirty="0">
                        <a:effectLst/>
                      </a:endParaRP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700281"/>
                  </a:ext>
                </a:extLst>
              </a:tr>
              <a:tr h="245267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2022-04-14</a:t>
                      </a: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effectLst/>
                        </a:rPr>
                        <a:t>GVIS/NIR - Dave </a:t>
                      </a:r>
                      <a:r>
                        <a:rPr lang="en-US" sz="1500" dirty="0" err="1">
                          <a:effectLst/>
                        </a:rPr>
                        <a:t>Doelling</a:t>
                      </a:r>
                      <a:endParaRPr lang="en-US" sz="1500" dirty="0">
                        <a:effectLst/>
                      </a:endParaRP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sng" dirty="0">
                          <a:solidFill>
                            <a:srgbClr val="4571D0"/>
                          </a:solidFill>
                          <a:effectLst/>
                          <a:hlinkClick r:id="rId16"/>
                        </a:rPr>
                        <a:t>Monthly Group Meeting</a:t>
                      </a:r>
                      <a:endParaRPr lang="en-US" sz="1500" dirty="0">
                        <a:effectLst/>
                      </a:endParaRPr>
                    </a:p>
                  </a:txBody>
                  <a:tcPr marL="35031" marR="35031" marT="17515" marB="1751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1018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07B69A-C166-AF2C-2C42-A832EF78298F}"/>
              </a:ext>
            </a:extLst>
          </p:cNvPr>
          <p:cNvSpPr txBox="1"/>
          <p:nvPr/>
        </p:nvSpPr>
        <p:spPr>
          <a:xfrm>
            <a:off x="3656194" y="1608830"/>
            <a:ext cx="2022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meetings supported</a:t>
            </a:r>
          </a:p>
        </p:txBody>
      </p:sp>
    </p:spTree>
    <p:extLst>
      <p:ext uri="{BB962C8B-B14F-4D97-AF65-F5344CB8AC3E}">
        <p14:creationId xmlns:p14="http://schemas.microsoft.com/office/powerpoint/2010/main" val="409456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680" y="62437"/>
            <a:ext cx="5379523" cy="475375"/>
          </a:xfrm>
        </p:spPr>
        <p:txBody>
          <a:bodyPr/>
          <a:lstStyle/>
          <a:p>
            <a:r>
              <a:rPr lang="en-US" sz="3200" dirty="0"/>
              <a:t>GSICS Products Status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4886" y="519677"/>
            <a:ext cx="841844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 total of 72 Products presently delivered via the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GSICS Product Catalog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Operational        12 product   [12 EUMETSAT]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Preoperational   10 products [10 NOAA]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Demonstration   44 products [12 EUMETSAT, 13 NOAA, 12 JMA, 1 KMA, 2 ISRO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Prototype            6 products [ 6 EUMETSAT]  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JMA is ready to submit Himawari-9 products (using family of sensor quick approval).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A1DD8E-0BD1-80AD-3A3D-A1191B28B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3" y="2435800"/>
            <a:ext cx="3623144" cy="167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DD78DAB-C7BC-76F2-DBF3-9D1768BC7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55" y="2540358"/>
            <a:ext cx="3197928" cy="14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F7993C-3464-4E54-0B0E-8087E144AE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313" y="4080077"/>
            <a:ext cx="2932548" cy="419666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A7220F0-8DFB-A782-E378-205567ADC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6" y="4727267"/>
            <a:ext cx="3488777" cy="16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09161C-937E-BFCC-FA12-840781FD06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393" y="6428845"/>
            <a:ext cx="2822954" cy="381202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4F60E304-2B6F-91A6-5B06-A3359545F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55" y="4612239"/>
            <a:ext cx="3197924" cy="14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39C0CE-3131-FD6D-9FFD-5A5DDEB2D0DA}"/>
              </a:ext>
            </a:extLst>
          </p:cNvPr>
          <p:cNvSpPr txBox="1"/>
          <p:nvPr/>
        </p:nvSpPr>
        <p:spPr>
          <a:xfrm>
            <a:off x="548965" y="2500682"/>
            <a:ext cx="14446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Bias MSG-2 Vs IASI-B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AD6844-CA15-D8D2-3295-36671E27F897}"/>
              </a:ext>
            </a:extLst>
          </p:cNvPr>
          <p:cNvSpPr txBox="1"/>
          <p:nvPr/>
        </p:nvSpPr>
        <p:spPr>
          <a:xfrm>
            <a:off x="616149" y="4758963"/>
            <a:ext cx="14446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Bias MSG-4 Vs IASI-B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4E10E4-C7CA-D5B1-B0DC-7CB1135D7C1E}"/>
              </a:ext>
            </a:extLst>
          </p:cNvPr>
          <p:cNvSpPr txBox="1"/>
          <p:nvPr/>
        </p:nvSpPr>
        <p:spPr>
          <a:xfrm>
            <a:off x="4953000" y="2757286"/>
            <a:ext cx="20842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Bias Corrected MSG-2 timeseries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0FA3AD-E190-C5E8-D970-9A0DF8AC9A08}"/>
              </a:ext>
            </a:extLst>
          </p:cNvPr>
          <p:cNvSpPr txBox="1"/>
          <p:nvPr/>
        </p:nvSpPr>
        <p:spPr>
          <a:xfrm>
            <a:off x="4751369" y="4758963"/>
            <a:ext cx="21178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Bias Corrected MSG-4 time series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727E3C-6A18-8FCE-BE58-4E6DEC00C40F}"/>
              </a:ext>
            </a:extLst>
          </p:cNvPr>
          <p:cNvSpPr txBox="1"/>
          <p:nvPr/>
        </p:nvSpPr>
        <p:spPr>
          <a:xfrm>
            <a:off x="7733949" y="5095143"/>
            <a:ext cx="2047355" cy="507831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Contact GCC if you wish to</a:t>
            </a:r>
          </a:p>
          <a:p>
            <a:r>
              <a:rPr lang="en-US" dirty="0">
                <a:solidFill>
                  <a:schemeClr val="tx1"/>
                </a:solidFill>
              </a:rPr>
              <a:t>Have inter-</a:t>
            </a:r>
            <a:r>
              <a:rPr lang="en-US" dirty="0" err="1">
                <a:solidFill>
                  <a:schemeClr val="tx1"/>
                </a:solidFill>
              </a:rPr>
              <a:t>cal</a:t>
            </a:r>
            <a:r>
              <a:rPr lang="en-US" dirty="0">
                <a:solidFill>
                  <a:schemeClr val="tx1"/>
                </a:solidFill>
              </a:rPr>
              <a:t> products specific </a:t>
            </a:r>
          </a:p>
          <a:p>
            <a:r>
              <a:rPr lang="en-US" dirty="0">
                <a:solidFill>
                  <a:schemeClr val="tx1"/>
                </a:solidFill>
              </a:rPr>
              <a:t>to your  needs. </a:t>
            </a:r>
            <a:r>
              <a:rPr lang="en-US" dirty="0" err="1">
                <a:solidFill>
                  <a:schemeClr val="tx1"/>
                </a:solidFill>
              </a:rPr>
              <a:t>E.g</a:t>
            </a:r>
            <a:r>
              <a:rPr lang="en-US" dirty="0">
                <a:solidFill>
                  <a:schemeClr val="tx1"/>
                </a:solidFill>
              </a:rPr>
              <a:t> new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A1D9B2-82DD-5482-F5AF-CFC3EB8C3A8A}"/>
              </a:ext>
            </a:extLst>
          </p:cNvPr>
          <p:cNvSpPr txBox="1"/>
          <p:nvPr/>
        </p:nvSpPr>
        <p:spPr>
          <a:xfrm>
            <a:off x="355803" y="2122413"/>
            <a:ext cx="18309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Examples of GSICS products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9970BD-47D5-AF3C-8C36-899578C2B744}"/>
              </a:ext>
            </a:extLst>
          </p:cNvPr>
          <p:cNvSpPr txBox="1"/>
          <p:nvPr/>
        </p:nvSpPr>
        <p:spPr>
          <a:xfrm>
            <a:off x="-32955" y="6482319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MSG-4</a:t>
            </a:r>
          </a:p>
          <a:p>
            <a:r>
              <a:rPr lang="en-US" sz="800" dirty="0">
                <a:solidFill>
                  <a:schemeClr val="tx1"/>
                </a:solidFill>
              </a:rPr>
              <a:t>Mean annual bias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BC04AA-D3D7-D8C4-AA43-70FEA5BB9AFF}"/>
              </a:ext>
            </a:extLst>
          </p:cNvPr>
          <p:cNvSpPr txBox="1"/>
          <p:nvPr/>
        </p:nvSpPr>
        <p:spPr>
          <a:xfrm>
            <a:off x="-109035" y="4166057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MSG-2</a:t>
            </a:r>
          </a:p>
          <a:p>
            <a:r>
              <a:rPr lang="en-US" sz="800" dirty="0">
                <a:solidFill>
                  <a:schemeClr val="tx1"/>
                </a:solidFill>
              </a:rPr>
              <a:t>Mean annual bias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00A2C6-9155-9F85-297E-469A3C26E845}"/>
              </a:ext>
            </a:extLst>
          </p:cNvPr>
          <p:cNvSpPr txBox="1"/>
          <p:nvPr/>
        </p:nvSpPr>
        <p:spPr>
          <a:xfrm>
            <a:off x="4433455" y="6482319"/>
            <a:ext cx="35189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Plots generated using </a:t>
            </a:r>
            <a:r>
              <a:rPr lang="en-US" i="1" dirty="0" err="1">
                <a:solidFill>
                  <a:schemeClr val="tx1"/>
                </a:solidFill>
              </a:rPr>
              <a:t>colab</a:t>
            </a:r>
            <a:r>
              <a:rPr lang="en-US" i="1" dirty="0">
                <a:solidFill>
                  <a:schemeClr val="tx1"/>
                </a:solidFill>
              </a:rPr>
              <a:t> note book click </a:t>
            </a:r>
            <a:r>
              <a:rPr lang="en-US" i="1" dirty="0">
                <a:solidFill>
                  <a:schemeClr val="tx1"/>
                </a:solidFill>
                <a:hlinkClick r:id="rId10"/>
              </a:rPr>
              <a:t>here</a:t>
            </a:r>
            <a:r>
              <a:rPr lang="en-US" i="1" dirty="0">
                <a:solidFill>
                  <a:schemeClr val="tx1"/>
                </a:solidFill>
              </a:rPr>
              <a:t> to access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79" y="169071"/>
            <a:ext cx="8915400" cy="954087"/>
          </a:xfrm>
        </p:spPr>
        <p:txBody>
          <a:bodyPr/>
          <a:lstStyle/>
          <a:p>
            <a:r>
              <a:rPr lang="en-US" dirty="0"/>
              <a:t>NOAA GSICS Product Catalog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177290"/>
            <a:ext cx="9695497" cy="13239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Migrating to new version of THREDDS server [ </a:t>
            </a:r>
            <a:r>
              <a:rPr lang="en-US" dirty="0">
                <a:solidFill>
                  <a:srgbClr val="FF0000"/>
                </a:solidFill>
              </a:rPr>
              <a:t>You might see interruptions </a:t>
            </a:r>
            <a:r>
              <a:rPr lang="en-US" dirty="0"/>
              <a:t>]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sz="2000" dirty="0">
                <a:hlinkClick r:id="rId2"/>
              </a:rPr>
              <a:t>www.star.nesdis.noaa.gov/smcd/GCC/ProductCatalogImages.php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950658"/>
              </p:ext>
            </p:extLst>
          </p:nvPr>
        </p:nvGraphicFramePr>
        <p:xfrm>
          <a:off x="251127" y="2201180"/>
          <a:ext cx="9322118" cy="4358646"/>
        </p:xfrm>
        <a:graphic>
          <a:graphicData uri="http://schemas.openxmlformats.org/drawingml/2006/table">
            <a:tbl>
              <a:tblPr/>
              <a:tblGrid>
                <a:gridCol w="1536614">
                  <a:extLst>
                    <a:ext uri="{9D8B030D-6E8A-4147-A177-3AD203B41FA5}">
                      <a16:colId xmlns:a16="http://schemas.microsoft.com/office/drawing/2014/main" val="771247184"/>
                    </a:ext>
                  </a:extLst>
                </a:gridCol>
                <a:gridCol w="896358">
                  <a:extLst>
                    <a:ext uri="{9D8B030D-6E8A-4147-A177-3AD203B41FA5}">
                      <a16:colId xmlns:a16="http://schemas.microsoft.com/office/drawing/2014/main" val="1712036279"/>
                    </a:ext>
                  </a:extLst>
                </a:gridCol>
                <a:gridCol w="845139">
                  <a:extLst>
                    <a:ext uri="{9D8B030D-6E8A-4147-A177-3AD203B41FA5}">
                      <a16:colId xmlns:a16="http://schemas.microsoft.com/office/drawing/2014/main" val="3939939083"/>
                    </a:ext>
                  </a:extLst>
                </a:gridCol>
                <a:gridCol w="1011604">
                  <a:extLst>
                    <a:ext uri="{9D8B030D-6E8A-4147-A177-3AD203B41FA5}">
                      <a16:colId xmlns:a16="http://schemas.microsoft.com/office/drawing/2014/main" val="4126439465"/>
                    </a:ext>
                  </a:extLst>
                </a:gridCol>
                <a:gridCol w="960382">
                  <a:extLst>
                    <a:ext uri="{9D8B030D-6E8A-4147-A177-3AD203B41FA5}">
                      <a16:colId xmlns:a16="http://schemas.microsoft.com/office/drawing/2014/main" val="3906072909"/>
                    </a:ext>
                  </a:extLst>
                </a:gridCol>
                <a:gridCol w="960382">
                  <a:extLst>
                    <a:ext uri="{9D8B030D-6E8A-4147-A177-3AD203B41FA5}">
                      <a16:colId xmlns:a16="http://schemas.microsoft.com/office/drawing/2014/main" val="3736603818"/>
                    </a:ext>
                  </a:extLst>
                </a:gridCol>
                <a:gridCol w="627449">
                  <a:extLst>
                    <a:ext uri="{9D8B030D-6E8A-4147-A177-3AD203B41FA5}">
                      <a16:colId xmlns:a16="http://schemas.microsoft.com/office/drawing/2014/main" val="567712108"/>
                    </a:ext>
                  </a:extLst>
                </a:gridCol>
                <a:gridCol w="781112">
                  <a:extLst>
                    <a:ext uri="{9D8B030D-6E8A-4147-A177-3AD203B41FA5}">
                      <a16:colId xmlns:a16="http://schemas.microsoft.com/office/drawing/2014/main" val="1479589917"/>
                    </a:ext>
                  </a:extLst>
                </a:gridCol>
                <a:gridCol w="781112">
                  <a:extLst>
                    <a:ext uri="{9D8B030D-6E8A-4147-A177-3AD203B41FA5}">
                      <a16:colId xmlns:a16="http://schemas.microsoft.com/office/drawing/2014/main" val="540893746"/>
                    </a:ext>
                  </a:extLst>
                </a:gridCol>
                <a:gridCol w="921966">
                  <a:extLst>
                    <a:ext uri="{9D8B030D-6E8A-4147-A177-3AD203B41FA5}">
                      <a16:colId xmlns:a16="http://schemas.microsoft.com/office/drawing/2014/main" val="1069225881"/>
                    </a:ext>
                  </a:extLst>
                </a:gridCol>
              </a:tblGrid>
              <a:tr h="864083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Product Type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Algorithm Type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Data Producer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Maturity Level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Monitored Instrument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Reference Instrument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Version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Data Start Date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Data End Date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Docs / Data</a:t>
                      </a:r>
                      <a:b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Links</a:t>
                      </a:r>
                    </a:p>
                  </a:txBody>
                  <a:tcPr marL="19851" marR="19851" marT="19851" marB="19851" anchor="ctr">
                    <a:lnL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7E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080925"/>
                  </a:ext>
                </a:extLst>
              </a:tr>
              <a:tr h="726441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rgbClr val="616161"/>
                          </a:solidFill>
                          <a:effectLst/>
                          <a:hlinkClick r:id="rId3" tooltip="Prime Re-analysis correction - GEO-LEO Prime IR - EUMETSAT - MSG-1 SEVIRI - IASI-A"/>
                        </a:rPr>
                        <a:t>Prime Re-analysis correction</a:t>
                      </a:r>
                      <a:endParaRPr lang="en-US" sz="1200" dirty="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B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GEO-LEO Prime IR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EUMETSAT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Demonstration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MSG-1 SEVIRI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IASI-A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0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6/1/2008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Present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solidFill>
                            <a:srgbClr val="616161"/>
                          </a:solidFill>
                          <a:effectLst/>
                          <a:hlinkClick r:id="rId4" tooltip="https://gsics.nesdis.noaa.gov/pub/Development/AtbdCentral/ATBD_for_NOAA_Inter-Calibration_of_GOES-AIRSIASI.2011.06.15.doc"/>
                        </a:rPr>
                        <a:t>Docs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solidFill>
                            <a:srgbClr val="616161"/>
                          </a:solidFill>
                          <a:effectLst/>
                          <a:hlinkClick r:id="rId5" tooltip="http://gsics.eumetsat.int/thredds/catalog/msg1-seviri-prime-demo-rac/catalog.html"/>
                        </a:rPr>
                        <a:t>Data</a:t>
                      </a:r>
                      <a:endParaRPr lang="en-US" sz="120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03943"/>
                  </a:ext>
                </a:extLst>
              </a:tr>
              <a:tr h="726441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rgbClr val="616161"/>
                          </a:solidFill>
                          <a:effectLst/>
                          <a:hlinkClick r:id="rId6" tooltip="Prime Re-analysis correction - GEO-LEO Prime IR - EUMETSAT - MSG-2 SEVIRI - IASI-A"/>
                        </a:rPr>
                        <a:t>Prime Re-analysis correction</a:t>
                      </a:r>
                      <a:endParaRPr lang="en-US" sz="1200" dirty="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GEO-LEO Prime IR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EUMETSAT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Demonstration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MSG-2 SEVIRI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IASI-A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0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6/1/2008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Present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solidFill>
                            <a:srgbClr val="616161"/>
                          </a:solidFill>
                          <a:effectLst/>
                          <a:hlinkClick r:id="rId4" tooltip="https://gsics.nesdis.noaa.gov/pub/Development/AtbdCentral/ATBD_for_NOAA_Inter-Calibration_of_GOES-AIRSIASI.2011.06.15.doc"/>
                        </a:rPr>
                        <a:t>Docs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solidFill>
                            <a:srgbClr val="616161"/>
                          </a:solidFill>
                          <a:effectLst/>
                          <a:hlinkClick r:id="rId7" tooltip="http://gsics.eumetsat.int/thredds/catalog/msg2-seviri-prime-demo-rac/catalog.html"/>
                        </a:rPr>
                        <a:t>Data</a:t>
                      </a:r>
                      <a:endParaRPr lang="en-US" sz="120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985910"/>
                  </a:ext>
                </a:extLst>
              </a:tr>
              <a:tr h="726441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rgbClr val="616161"/>
                          </a:solidFill>
                          <a:effectLst/>
                          <a:hlinkClick r:id="rId8" tooltip="Prime Re-analysis correction - GEO-LEO Prime IR - EUMETSAT - MSG-3 SEVIRI - IASI-A"/>
                        </a:rPr>
                        <a:t>Prime Re-analysis correction</a:t>
                      </a:r>
                      <a:endParaRPr lang="en-US" sz="120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B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GEO-LEO Prime IR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EUMETSAT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Demonstration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MSG-3 SEVIRI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IASI-A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0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8/12/2012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Present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solidFill>
                            <a:srgbClr val="616161"/>
                          </a:solidFill>
                          <a:effectLst/>
                          <a:hlinkClick r:id="rId4" tooltip="https://gsics.nesdis.noaa.gov/pub/Development/AtbdCentral/ATBD_for_NOAA_Inter-Calibration_of_GOES-AIRSIASI.2011.06.15.doc"/>
                        </a:rPr>
                        <a:t>Docs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solidFill>
                            <a:srgbClr val="616161"/>
                          </a:solidFill>
                          <a:effectLst/>
                          <a:hlinkClick r:id="rId9" tooltip="http://gsics.eumetsat.int/thredds/catalog/msg3-seviri-prime-demo-rac/catalog.html"/>
                        </a:rPr>
                        <a:t>Data</a:t>
                      </a:r>
                      <a:endParaRPr lang="en-US" sz="120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676434"/>
                  </a:ext>
                </a:extLst>
              </a:tr>
              <a:tr h="726441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rgbClr val="616161"/>
                          </a:solidFill>
                          <a:effectLst/>
                          <a:hlinkClick r:id="rId10" tooltip="Prime Re-analysis correction - GEO-LEO Prime IR - EUMETSAT - MSG-4 SEVIRI - IASI-A"/>
                        </a:rPr>
                        <a:t>Prime Re-analysis correction</a:t>
                      </a:r>
                      <a:endParaRPr lang="en-US" sz="120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GEO-LEO Prime IR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EUMETSAT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Demonstration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MSG-4 SEVIRI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IASI-A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0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9/8/2015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Present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solidFill>
                            <a:srgbClr val="616161"/>
                          </a:solidFill>
                          <a:effectLst/>
                          <a:hlinkClick r:id="rId4" tooltip="https://gsics.nesdis.noaa.gov/pub/Development/AtbdCentral/ATBD_for_NOAA_Inter-Calibration_of_GOES-AIRSIASI.2011.06.15.doc"/>
                        </a:rPr>
                        <a:t>Docs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616161"/>
                          </a:solidFill>
                          <a:effectLst/>
                          <a:hlinkClick r:id="rId11" tooltip="http://gsics.eumetsat.int/thredds/catalog/msg4-seviri-prime-demo-rac/catalog.html"/>
                        </a:rPr>
                        <a:t>Data</a:t>
                      </a:r>
                      <a:endParaRPr lang="en-US" sz="1200" dirty="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682522"/>
                  </a:ext>
                </a:extLst>
              </a:tr>
              <a:tr h="588799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rgbClr val="616161"/>
                          </a:solidFill>
                          <a:effectLst/>
                          <a:hlinkClick r:id="rId12" tooltip="Re-analysis Correction - GEO-LEO IR - EUMETSAT - MSG-1 SEVIRI - IASI-A"/>
                        </a:rPr>
                        <a:t>Re-analysis Correction</a:t>
                      </a:r>
                      <a:endParaRPr lang="en-US" sz="120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0B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GEO-LEO IR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EUMETSAT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Demonstration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MSG-1 SEVIRI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IASI-A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3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6/1/2008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Present</a:t>
                      </a: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solidFill>
                            <a:srgbClr val="616161"/>
                          </a:solidFill>
                          <a:effectLst/>
                          <a:hlinkClick r:id="rId13" tooltip="http://www.star.nesdis.noaa.gov/smcd/GCC/documents/documentation/products/Met8-IASI_Demo.zip"/>
                        </a:rPr>
                        <a:t>Docs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solidFill>
                            <a:srgbClr val="616161"/>
                          </a:solidFill>
                          <a:effectLst/>
                          <a:hlinkClick r:id="rId14" tooltip="http://gsics.eumetsat.int/thredds/catalog/msg1-seviri-metopa-iasi-demo-rac/catalog.html"/>
                        </a:rPr>
                        <a:t>Data</a:t>
                      </a:r>
                      <a:endParaRPr lang="en-US" sz="1200" dirty="0">
                        <a:effectLst/>
                      </a:endParaRPr>
                    </a:p>
                  </a:txBody>
                  <a:tcPr marL="19851" marR="19851" marT="19851" marB="19851">
                    <a:lnL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239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58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5268-E037-414C-8859-7426C324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5646"/>
            <a:ext cx="8915400" cy="546244"/>
          </a:xfrm>
        </p:spPr>
        <p:txBody>
          <a:bodyPr/>
          <a:lstStyle/>
          <a:p>
            <a:r>
              <a:rPr lang="en-US" dirty="0"/>
              <a:t>New GSICS </a:t>
            </a:r>
            <a:r>
              <a:rPr lang="en-US" sz="3200" dirty="0"/>
              <a:t>Google</a:t>
            </a:r>
            <a:r>
              <a:rPr lang="en-US" dirty="0"/>
              <a:t> </a:t>
            </a:r>
            <a:r>
              <a:rPr lang="en-US" dirty="0" err="1"/>
              <a:t>Colab</a:t>
            </a:r>
            <a:r>
              <a:rPr lang="en-US" dirty="0"/>
              <a:t> Notebook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5ED51-A396-4537-95DE-AEC9E38D5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9945"/>
            <a:ext cx="1667436" cy="2242409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19C3A3C2-3190-44C9-9921-1BF02DA9B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828" y="4457343"/>
            <a:ext cx="1667437" cy="2400657"/>
          </a:xfrm>
          <a:prstGeom prst="rect">
            <a:avLst/>
          </a:prstGeom>
        </p:spPr>
      </p:pic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9FA0C62A-9826-4EF7-868D-6B0BFE2E7BB7}"/>
              </a:ext>
            </a:extLst>
          </p:cNvPr>
          <p:cNvSpPr txBox="1"/>
          <p:nvPr/>
        </p:nvSpPr>
        <p:spPr>
          <a:xfrm>
            <a:off x="-20608" y="4098233"/>
            <a:ext cx="1667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RAC Product</a:t>
            </a:r>
          </a:p>
        </p:txBody>
      </p:sp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275C3E0E-BA8D-4D96-84A6-82136C36D85E}"/>
              </a:ext>
            </a:extLst>
          </p:cNvPr>
          <p:cNvSpPr txBox="1"/>
          <p:nvPr/>
        </p:nvSpPr>
        <p:spPr>
          <a:xfrm>
            <a:off x="3437817" y="4005899"/>
            <a:ext cx="221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Deliverables SRF/Cal Tables</a:t>
            </a:r>
          </a:p>
        </p:txBody>
      </p:sp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BC60EB34-F774-4726-BBD9-163FD6EA2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7817" y="4579945"/>
            <a:ext cx="1985643" cy="21554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FA3E5A-43B3-4D1A-9B3B-46DD49351B1C}"/>
              </a:ext>
            </a:extLst>
          </p:cNvPr>
          <p:cNvSpPr txBox="1"/>
          <p:nvPr/>
        </p:nvSpPr>
        <p:spPr>
          <a:xfrm>
            <a:off x="505609" y="1775012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7E20BF-6130-4EF0-9F84-F6A0C38D0F56}"/>
              </a:ext>
            </a:extLst>
          </p:cNvPr>
          <p:cNvSpPr txBox="1"/>
          <p:nvPr/>
        </p:nvSpPr>
        <p:spPr>
          <a:xfrm>
            <a:off x="336159" y="599713"/>
            <a:ext cx="9684176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New </a:t>
            </a:r>
            <a:r>
              <a:rPr lang="en-US" sz="1600" dirty="0" err="1">
                <a:solidFill>
                  <a:schemeClr val="tx1"/>
                </a:solidFill>
              </a:rPr>
              <a:t>Colab</a:t>
            </a:r>
            <a:r>
              <a:rPr lang="en-US" sz="1600" dirty="0">
                <a:solidFill>
                  <a:schemeClr val="tx1"/>
                </a:solidFill>
              </a:rPr>
              <a:t> files were created and previous maintained and supported.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Python Script can read and use GSICS Products/Deliverables. These can be run directly from the browser.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Connects Users directly with product producers which helps in collaborative development.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shared instantly. Click on hyperlinks below and start using GSICS Products/Deliverables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hlinkClick r:id="rId3"/>
            <a:extLst>
              <a:ext uri="{FF2B5EF4-FFF2-40B4-BE49-F238E27FC236}">
                <a16:creationId xmlns:a16="http://schemas.microsoft.com/office/drawing/2014/main" id="{41D0F5FA-14DF-4EC8-AA1F-8BEFFA56DC23}"/>
              </a:ext>
            </a:extLst>
          </p:cNvPr>
          <p:cNvSpPr txBox="1"/>
          <p:nvPr/>
        </p:nvSpPr>
        <p:spPr>
          <a:xfrm>
            <a:off x="1629170" y="4116056"/>
            <a:ext cx="1667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NRT Product</a:t>
            </a:r>
          </a:p>
        </p:txBody>
      </p:sp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CE1ADC48-B95F-42B3-BBA6-DD0EA867C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012" y="4579945"/>
            <a:ext cx="1985643" cy="2155449"/>
          </a:xfrm>
          <a:prstGeom prst="rect">
            <a:avLst/>
          </a:prstGeom>
        </p:spPr>
      </p:pic>
      <p:sp>
        <p:nvSpPr>
          <p:cNvPr id="15" name="TextBox 14">
            <a:hlinkClick r:id="rId5"/>
            <a:extLst>
              <a:ext uri="{FF2B5EF4-FFF2-40B4-BE49-F238E27FC236}">
                <a16:creationId xmlns:a16="http://schemas.microsoft.com/office/drawing/2014/main" id="{A649626A-928F-4B0E-85CA-3C6C959DF757}"/>
              </a:ext>
            </a:extLst>
          </p:cNvPr>
          <p:cNvSpPr txBox="1"/>
          <p:nvPr/>
        </p:nvSpPr>
        <p:spPr>
          <a:xfrm>
            <a:off x="5423460" y="4005899"/>
            <a:ext cx="2218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GEMS Data Processing</a:t>
            </a:r>
          </a:p>
        </p:txBody>
      </p:sp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29F6B4AE-D583-4D4F-8DB5-B86918448E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2655" y="4666197"/>
            <a:ext cx="2183634" cy="2189640"/>
          </a:xfrm>
          <a:prstGeom prst="rect">
            <a:avLst/>
          </a:prstGeom>
        </p:spPr>
      </p:pic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1FF48121-61DB-49A1-9685-91408833EE2A}"/>
              </a:ext>
            </a:extLst>
          </p:cNvPr>
          <p:cNvSpPr txBox="1"/>
          <p:nvPr/>
        </p:nvSpPr>
        <p:spPr>
          <a:xfrm>
            <a:off x="7642304" y="4026526"/>
            <a:ext cx="221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State of Observing System Charts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326198-E28C-2AB7-280F-6F378A7CB2C0}"/>
              </a:ext>
            </a:extLst>
          </p:cNvPr>
          <p:cNvSpPr/>
          <p:nvPr/>
        </p:nvSpPr>
        <p:spPr>
          <a:xfrm>
            <a:off x="6715805" y="2951758"/>
            <a:ext cx="28540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Seek EP/GRWG  approval to designate Notebooks GSICS Deliverables</a:t>
            </a:r>
          </a:p>
        </p:txBody>
      </p:sp>
    </p:spTree>
    <p:extLst>
      <p:ext uri="{BB962C8B-B14F-4D97-AF65-F5344CB8AC3E}">
        <p14:creationId xmlns:p14="http://schemas.microsoft.com/office/powerpoint/2010/main" val="849621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113568</TotalTime>
  <Words>2060</Words>
  <Application>Microsoft Office PowerPoint</Application>
  <PresentationFormat>A4 Paper (210x297 mm)</PresentationFormat>
  <Paragraphs>323</Paragraphs>
  <Slides>23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Courier New</vt:lpstr>
      <vt:lpstr>Helvetica</vt:lpstr>
      <vt:lpstr>Tahoma</vt:lpstr>
      <vt:lpstr>Times New Roman</vt:lpstr>
      <vt:lpstr>Wingdings</vt:lpstr>
      <vt:lpstr>Office Theme</vt:lpstr>
      <vt:lpstr> GSICS Coordination Centre (GCC)  Report for 2022-2023  </vt:lpstr>
      <vt:lpstr>Disclaimer</vt:lpstr>
      <vt:lpstr>Outline</vt:lpstr>
      <vt:lpstr>GCC Activities – Participation in GSICS Activities</vt:lpstr>
      <vt:lpstr>GSICS Activities-GSICS Newsletter</vt:lpstr>
      <vt:lpstr>Meeting Support</vt:lpstr>
      <vt:lpstr>GSICS Products Status</vt:lpstr>
      <vt:lpstr>NOAA GSICS Product Catalog </vt:lpstr>
      <vt:lpstr>New GSICS Google Colab Notebook</vt:lpstr>
      <vt:lpstr>GSICS Notebooks</vt:lpstr>
      <vt:lpstr>PowerPoint Presentation</vt:lpstr>
      <vt:lpstr>Status Emails</vt:lpstr>
      <vt:lpstr>GCC Action Status [2022]</vt:lpstr>
      <vt:lpstr>Actions Webpage </vt:lpstr>
      <vt:lpstr>Near-term 2022-2023 Goals</vt:lpstr>
      <vt:lpstr>Summary</vt:lpstr>
      <vt:lpstr>Possible Discussion Topics</vt:lpstr>
      <vt:lpstr>Future Meetings</vt:lpstr>
      <vt:lpstr>Users’ Workshop</vt:lpstr>
      <vt:lpstr>Chairs</vt:lpstr>
      <vt:lpstr>PowerPoint Presentation</vt:lpstr>
      <vt:lpstr>Backup / Old Slides</vt:lpstr>
      <vt:lpstr>Seeking Guidance from the Executive Panel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Lawrence Flynn</cp:lastModifiedBy>
  <cp:revision>2306</cp:revision>
  <cp:lastPrinted>2006-03-06T14:11:17Z</cp:lastPrinted>
  <dcterms:created xsi:type="dcterms:W3CDTF">2010-09-10T00:53:07Z</dcterms:created>
  <dcterms:modified xsi:type="dcterms:W3CDTF">2023-03-03T11:22:55Z</dcterms:modified>
</cp:coreProperties>
</file>