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14"/>
  </p:notesMasterIdLst>
  <p:handoutMasterIdLst>
    <p:handoutMasterId r:id="rId15"/>
  </p:handoutMasterIdLst>
  <p:sldIdLst>
    <p:sldId id="589" r:id="rId2"/>
    <p:sldId id="608" r:id="rId3"/>
    <p:sldId id="604" r:id="rId4"/>
    <p:sldId id="605" r:id="rId5"/>
    <p:sldId id="610" r:id="rId6"/>
    <p:sldId id="607" r:id="rId7"/>
    <p:sldId id="611" r:id="rId8"/>
    <p:sldId id="612" r:id="rId9"/>
    <p:sldId id="613" r:id="rId10"/>
    <p:sldId id="614" r:id="rId11"/>
    <p:sldId id="615" r:id="rId12"/>
    <p:sldId id="616" r:id="rId13"/>
  </p:sldIdLst>
  <p:sldSz cx="12192000" cy="6858000"/>
  <p:notesSz cx="9931400" cy="14363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4" userDrawn="1">
          <p15:clr>
            <a:srgbClr val="A4A3A4"/>
          </p15:clr>
        </p15:guide>
        <p15:guide id="2" orient="horz" pos="1410" userDrawn="1">
          <p15:clr>
            <a:srgbClr val="A4A3A4"/>
          </p15:clr>
        </p15:guide>
        <p15:guide id="3" orient="horz" pos="2715" userDrawn="1">
          <p15:clr>
            <a:srgbClr val="A4A3A4"/>
          </p15:clr>
        </p15:guide>
        <p15:guide id="4" orient="horz" pos="2389" userDrawn="1">
          <p15:clr>
            <a:srgbClr val="A4A3A4"/>
          </p15:clr>
        </p15:guide>
        <p15:guide id="5" orient="horz" pos="2064" userDrawn="1">
          <p15:clr>
            <a:srgbClr val="A4A3A4"/>
          </p15:clr>
        </p15:guide>
        <p15:guide id="6" orient="horz" pos="1735" userDrawn="1">
          <p15:clr>
            <a:srgbClr val="A4A3A4"/>
          </p15:clr>
        </p15:guide>
        <p15:guide id="7" orient="horz" pos="3369" userDrawn="1">
          <p15:clr>
            <a:srgbClr val="A4A3A4"/>
          </p15:clr>
        </p15:guide>
        <p15:guide id="8" orient="horz" pos="3698" userDrawn="1">
          <p15:clr>
            <a:srgbClr val="A4A3A4"/>
          </p15:clr>
        </p15:guide>
        <p15:guide id="9" pos="5186" userDrawn="1">
          <p15:clr>
            <a:srgbClr val="A4A3A4"/>
          </p15:clr>
        </p15:guide>
        <p15:guide id="10" pos="241" userDrawn="1">
          <p15:clr>
            <a:srgbClr val="A4A3A4"/>
          </p15:clr>
        </p15:guide>
        <p15:guide id="11" pos="1910" userDrawn="1">
          <p15:clr>
            <a:srgbClr val="A4A3A4"/>
          </p15:clr>
        </p15:guide>
        <p15:guide id="12" pos="6005" userDrawn="1">
          <p15:clr>
            <a:srgbClr val="A4A3A4"/>
          </p15:clr>
        </p15:guide>
        <p15:guide id="13" pos="6838" userDrawn="1">
          <p15:clr>
            <a:srgbClr val="A4A3A4"/>
          </p15:clr>
        </p15:guide>
        <p15:guide id="14" pos="2751" userDrawn="1">
          <p15:clr>
            <a:srgbClr val="A4A3A4"/>
          </p15:clr>
        </p15:guide>
        <p15:guide id="15" pos="10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25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E0E0E0"/>
    <a:srgbClr val="C5B9AC"/>
    <a:srgbClr val="F1F1F1"/>
    <a:srgbClr val="00B5E2"/>
    <a:srgbClr val="FEDB00"/>
    <a:srgbClr val="99C221"/>
    <a:srgbClr val="00205B"/>
    <a:srgbClr val="FE5000"/>
    <a:srgbClr val="CB33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0299" autoAdjust="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5186"/>
        <p:guide pos="241"/>
        <p:guide pos="1910"/>
        <p:guide pos="6005"/>
        <p:guide pos="6838"/>
        <p:guide pos="2751"/>
        <p:guide pos="10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0020"/>
    </p:cViewPr>
  </p:sorterViewPr>
  <p:notesViewPr>
    <p:cSldViewPr snapToGrid="0">
      <p:cViewPr varScale="1">
        <p:scale>
          <a:sx n="57" d="100"/>
          <a:sy n="57" d="100"/>
        </p:scale>
        <p:origin x="3096" y="78"/>
      </p:cViewPr>
      <p:guideLst>
        <p:guide orient="horz" pos="4525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98220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9065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9707563" y="14085888"/>
            <a:ext cx="27463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361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9275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7800" y="1074738"/>
            <a:ext cx="9575800" cy="5386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2388" y="6819900"/>
            <a:ext cx="7286625" cy="64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9275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0419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B3123BCD-06C1-4979-A4B6-929E88FE602B}" type="slidenum">
              <a:rPr lang="de-DE" smtClean="0"/>
              <a:pPr defTabSz="1333500"/>
              <a:t>1</a:t>
            </a:fld>
            <a:endParaRPr lang="de-DE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7800" y="1074738"/>
            <a:ext cx="9575800" cy="5386387"/>
          </a:xfrm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902205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4.wmf"/><Relationship Id="rId12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3">
            <a:lum/>
          </a:blip>
          <a:srcRect/>
          <a:stretch>
            <a:fillRect t="-5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Rectangle 243"/>
          <p:cNvSpPr/>
          <p:nvPr userDrawn="1"/>
        </p:nvSpPr>
        <p:spPr bwMode="auto">
          <a:xfrm>
            <a:off x="8093207" y="230589"/>
            <a:ext cx="4098795" cy="112908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4308" tIns="44308" rIns="44308" bIns="443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125444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8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8097605" y="6145001"/>
            <a:ext cx="3858471" cy="314922"/>
            <a:chOff x="369889" y="5092835"/>
            <a:chExt cx="3135008" cy="314922"/>
          </a:xfrm>
        </p:grpSpPr>
        <p:grpSp>
          <p:nvGrpSpPr>
            <p:cNvPr id="6" name="Group 5"/>
            <p:cNvGrpSpPr>
              <a:grpSpLocks/>
            </p:cNvGrpSpPr>
            <p:nvPr userDrawn="1"/>
          </p:nvGrpSpPr>
          <p:grpSpPr bwMode="auto">
            <a:xfrm>
              <a:off x="2061240" y="5298398"/>
              <a:ext cx="164978" cy="109011"/>
              <a:chOff x="4182" y="1087"/>
              <a:chExt cx="238" cy="162"/>
            </a:xfrm>
          </p:grpSpPr>
          <p:sp>
            <p:nvSpPr>
              <p:cNvPr id="233" name="Freeform 5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10 w 250"/>
                  <a:gd name="T3" fmla="*/ 0 h 162"/>
                  <a:gd name="T4" fmla="*/ 0 w 250"/>
                  <a:gd name="T5" fmla="*/ 0 h 162"/>
                  <a:gd name="T6" fmla="*/ 0 w 250"/>
                  <a:gd name="T7" fmla="*/ 86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250" y="162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4" name="Freeform 6"/>
              <p:cNvSpPr>
                <a:spLocks/>
              </p:cNvSpPr>
              <p:nvPr/>
            </p:nvSpPr>
            <p:spPr bwMode="auto">
              <a:xfrm>
                <a:off x="4182" y="1087"/>
                <a:ext cx="238" cy="53"/>
              </a:xfrm>
              <a:custGeom>
                <a:avLst/>
                <a:gdLst>
                  <a:gd name="T0" fmla="*/ 10 w 250"/>
                  <a:gd name="T1" fmla="*/ 51 h 51"/>
                  <a:gd name="T2" fmla="*/ 10 w 250"/>
                  <a:gd name="T3" fmla="*/ 0 h 51"/>
                  <a:gd name="T4" fmla="*/ 0 w 250"/>
                  <a:gd name="T5" fmla="*/ 0 h 51"/>
                  <a:gd name="T6" fmla="*/ 0 w 250"/>
                  <a:gd name="T7" fmla="*/ 51 h 51"/>
                  <a:gd name="T8" fmla="*/ 10 w 250"/>
                  <a:gd name="T9" fmla="*/ 51 h 51"/>
                  <a:gd name="T10" fmla="*/ 10 w 250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1"/>
                  <a:gd name="T20" fmla="*/ 250 w 2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1">
                    <a:moveTo>
                      <a:pt x="250" y="51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5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5" name="Freeform 7"/>
              <p:cNvSpPr>
                <a:spLocks/>
              </p:cNvSpPr>
              <p:nvPr/>
            </p:nvSpPr>
            <p:spPr bwMode="auto">
              <a:xfrm>
                <a:off x="4182" y="1198"/>
                <a:ext cx="238" cy="51"/>
              </a:xfrm>
              <a:custGeom>
                <a:avLst/>
                <a:gdLst>
                  <a:gd name="T0" fmla="*/ 10 w 250"/>
                  <a:gd name="T1" fmla="*/ 50 h 50"/>
                  <a:gd name="T2" fmla="*/ 10 w 250"/>
                  <a:gd name="T3" fmla="*/ 0 h 50"/>
                  <a:gd name="T4" fmla="*/ 0 w 250"/>
                  <a:gd name="T5" fmla="*/ 0 h 50"/>
                  <a:gd name="T6" fmla="*/ 0 w 250"/>
                  <a:gd name="T7" fmla="*/ 50 h 50"/>
                  <a:gd name="T8" fmla="*/ 10 w 250"/>
                  <a:gd name="T9" fmla="*/ 50 h 50"/>
                  <a:gd name="T10" fmla="*/ 10 w 250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0"/>
                  <a:gd name="T20" fmla="*/ 250 w 2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0">
                    <a:moveTo>
                      <a:pt x="250" y="50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50" y="50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6" name="Freeform 8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0 w 250"/>
                  <a:gd name="T3" fmla="*/ 86 h 162"/>
                  <a:gd name="T4" fmla="*/ 0 w 250"/>
                  <a:gd name="T5" fmla="*/ 0 h 162"/>
                  <a:gd name="T6" fmla="*/ 10 w 250"/>
                  <a:gd name="T7" fmla="*/ 0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0" y="162"/>
                    </a:lnTo>
                    <a:lnTo>
                      <a:pt x="0" y="0"/>
                    </a:lnTo>
                    <a:lnTo>
                      <a:pt x="250" y="0"/>
                    </a:lnTo>
                    <a:lnTo>
                      <a:pt x="250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7" name="Freeform 9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8" name="Freeform 10"/>
              <p:cNvSpPr>
                <a:spLocks/>
              </p:cNvSpPr>
              <p:nvPr/>
            </p:nvSpPr>
            <p:spPr bwMode="auto">
              <a:xfrm>
                <a:off x="4267" y="1140"/>
                <a:ext cx="4" cy="49"/>
              </a:xfrm>
              <a:custGeom>
                <a:avLst/>
                <a:gdLst>
                  <a:gd name="T0" fmla="*/ 3 w 6"/>
                  <a:gd name="T1" fmla="*/ 25 h 50"/>
                  <a:gd name="T2" fmla="*/ 0 w 6"/>
                  <a:gd name="T3" fmla="*/ 25 h 50"/>
                  <a:gd name="T4" fmla="*/ 0 w 6"/>
                  <a:gd name="T5" fmla="*/ 0 h 50"/>
                  <a:gd name="T6" fmla="*/ 3 w 6"/>
                  <a:gd name="T7" fmla="*/ 0 h 50"/>
                  <a:gd name="T8" fmla="*/ 3 w 6"/>
                  <a:gd name="T9" fmla="*/ 25 h 50"/>
                  <a:gd name="T10" fmla="*/ 3 w 6"/>
                  <a:gd name="T11" fmla="*/ 2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0"/>
                  <a:gd name="T20" fmla="*/ 6 w 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0">
                    <a:moveTo>
                      <a:pt x="6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9" name="Freeform 11"/>
              <p:cNvSpPr>
                <a:spLocks/>
              </p:cNvSpPr>
              <p:nvPr/>
            </p:nvSpPr>
            <p:spPr bwMode="auto">
              <a:xfrm>
                <a:off x="4257" y="1150"/>
                <a:ext cx="33" cy="4"/>
              </a:xfrm>
              <a:custGeom>
                <a:avLst/>
                <a:gdLst>
                  <a:gd name="T0" fmla="*/ 18 w 36"/>
                  <a:gd name="T1" fmla="*/ 5 h 5"/>
                  <a:gd name="T2" fmla="*/ 0 w 36"/>
                  <a:gd name="T3" fmla="*/ 5 h 5"/>
                  <a:gd name="T4" fmla="*/ 0 w 36"/>
                  <a:gd name="T5" fmla="*/ 0 h 5"/>
                  <a:gd name="T6" fmla="*/ 18 w 36"/>
                  <a:gd name="T7" fmla="*/ 0 h 5"/>
                  <a:gd name="T8" fmla="*/ 18 w 36"/>
                  <a:gd name="T9" fmla="*/ 5 h 5"/>
                  <a:gd name="T10" fmla="*/ 18 w 3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"/>
                  <a:gd name="T20" fmla="*/ 36 w 3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">
                    <a:moveTo>
                      <a:pt x="36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40" name="Freeform 12"/>
              <p:cNvSpPr>
                <a:spLocks/>
              </p:cNvSpPr>
              <p:nvPr/>
            </p:nvSpPr>
            <p:spPr bwMode="auto">
              <a:xfrm>
                <a:off x="4251" y="1164"/>
                <a:ext cx="39" cy="6"/>
              </a:xfrm>
              <a:custGeom>
                <a:avLst/>
                <a:gdLst>
                  <a:gd name="T0" fmla="*/ 10 w 42"/>
                  <a:gd name="T1" fmla="*/ 3 h 6"/>
                  <a:gd name="T2" fmla="*/ 0 w 42"/>
                  <a:gd name="T3" fmla="*/ 3 h 6"/>
                  <a:gd name="T4" fmla="*/ 0 w 42"/>
                  <a:gd name="T5" fmla="*/ 0 h 6"/>
                  <a:gd name="T6" fmla="*/ 10 w 42"/>
                  <a:gd name="T7" fmla="*/ 0 h 6"/>
                  <a:gd name="T8" fmla="*/ 10 w 42"/>
                  <a:gd name="T9" fmla="*/ 3 h 6"/>
                  <a:gd name="T10" fmla="*/ 10 w 42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6"/>
                  <a:gd name="T20" fmla="*/ 42 w 4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6">
                    <a:moveTo>
                      <a:pt x="4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41" name="Freeform 13"/>
              <p:cNvSpPr>
                <a:spLocks/>
              </p:cNvSpPr>
              <p:nvPr/>
            </p:nvSpPr>
            <p:spPr bwMode="auto">
              <a:xfrm>
                <a:off x="4245" y="1182"/>
                <a:ext cx="57" cy="32"/>
              </a:xfrm>
              <a:custGeom>
                <a:avLst/>
                <a:gdLst>
                  <a:gd name="T0" fmla="*/ 0 w 60"/>
                  <a:gd name="T1" fmla="*/ 11 h 34"/>
                  <a:gd name="T2" fmla="*/ 6 w 60"/>
                  <a:gd name="T3" fmla="*/ 6 h 34"/>
                  <a:gd name="T4" fmla="*/ 10 w 60"/>
                  <a:gd name="T5" fmla="*/ 6 h 34"/>
                  <a:gd name="T6" fmla="*/ 10 w 60"/>
                  <a:gd name="T7" fmla="*/ 6 h 34"/>
                  <a:gd name="T8" fmla="*/ 10 w 60"/>
                  <a:gd name="T9" fmla="*/ 11 h 34"/>
                  <a:gd name="T10" fmla="*/ 10 w 60"/>
                  <a:gd name="T11" fmla="*/ 6 h 34"/>
                  <a:gd name="T12" fmla="*/ 10 w 60"/>
                  <a:gd name="T13" fmla="*/ 0 h 34"/>
                  <a:gd name="T14" fmla="*/ 10 w 60"/>
                  <a:gd name="T15" fmla="*/ 6 h 34"/>
                  <a:gd name="T16" fmla="*/ 10 w 60"/>
                  <a:gd name="T17" fmla="*/ 11 h 34"/>
                  <a:gd name="T18" fmla="*/ 10 w 60"/>
                  <a:gd name="T19" fmla="*/ 11 h 34"/>
                  <a:gd name="T20" fmla="*/ 10 w 60"/>
                  <a:gd name="T21" fmla="*/ 6 h 34"/>
                  <a:gd name="T22" fmla="*/ 10 w 60"/>
                  <a:gd name="T23" fmla="*/ 6 h 34"/>
                  <a:gd name="T24" fmla="*/ 10 w 60"/>
                  <a:gd name="T25" fmla="*/ 11 h 34"/>
                  <a:gd name="T26" fmla="*/ 10 w 60"/>
                  <a:gd name="T27" fmla="*/ 11 h 34"/>
                  <a:gd name="T28" fmla="*/ 10 w 60"/>
                  <a:gd name="T29" fmla="*/ 23 h 34"/>
                  <a:gd name="T30" fmla="*/ 10 w 60"/>
                  <a:gd name="T31" fmla="*/ 34 h 34"/>
                  <a:gd name="T32" fmla="*/ 10 w 60"/>
                  <a:gd name="T33" fmla="*/ 34 h 34"/>
                  <a:gd name="T34" fmla="*/ 10 w 60"/>
                  <a:gd name="T35" fmla="*/ 34 h 34"/>
                  <a:gd name="T36" fmla="*/ 10 w 60"/>
                  <a:gd name="T37" fmla="*/ 28 h 34"/>
                  <a:gd name="T38" fmla="*/ 10 w 60"/>
                  <a:gd name="T39" fmla="*/ 23 h 34"/>
                  <a:gd name="T40" fmla="*/ 6 w 60"/>
                  <a:gd name="T41" fmla="*/ 17 h 34"/>
                  <a:gd name="T42" fmla="*/ 6 w 60"/>
                  <a:gd name="T43" fmla="*/ 11 h 34"/>
                  <a:gd name="T44" fmla="*/ 0 w 60"/>
                  <a:gd name="T45" fmla="*/ 11 h 34"/>
                  <a:gd name="T46" fmla="*/ 0 w 60"/>
                  <a:gd name="T47" fmla="*/ 11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4"/>
                  <a:gd name="T74" fmla="*/ 60 w 60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4">
                    <a:moveTo>
                      <a:pt x="0" y="11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1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11"/>
                    </a:lnTo>
                    <a:lnTo>
                      <a:pt x="60" y="11"/>
                    </a:lnTo>
                    <a:lnTo>
                      <a:pt x="48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24" y="34"/>
                    </a:lnTo>
                    <a:lnTo>
                      <a:pt x="18" y="28"/>
                    </a:lnTo>
                    <a:lnTo>
                      <a:pt x="12" y="23"/>
                    </a:lnTo>
                    <a:lnTo>
                      <a:pt x="6" y="17"/>
                    </a:lnTo>
                    <a:lnTo>
                      <a:pt x="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42" name="Freeform 14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7" name="Group 66"/>
            <p:cNvGrpSpPr>
              <a:grpSpLocks/>
            </p:cNvGrpSpPr>
            <p:nvPr userDrawn="1"/>
          </p:nvGrpSpPr>
          <p:grpSpPr bwMode="auto">
            <a:xfrm>
              <a:off x="3338572" y="5298398"/>
              <a:ext cx="166325" cy="105273"/>
              <a:chOff x="1592" y="2897"/>
              <a:chExt cx="247" cy="156"/>
            </a:xfrm>
          </p:grpSpPr>
          <p:sp>
            <p:nvSpPr>
              <p:cNvPr id="218" name="Freeform 67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156 h 156"/>
                  <a:gd name="T2" fmla="*/ 0 w 245"/>
                  <a:gd name="T3" fmla="*/ 0 h 156"/>
                  <a:gd name="T4" fmla="*/ 245 w 245"/>
                  <a:gd name="T5" fmla="*/ 0 h 156"/>
                  <a:gd name="T6" fmla="*/ 245 w 245"/>
                  <a:gd name="T7" fmla="*/ 156 h 156"/>
                  <a:gd name="T8" fmla="*/ 0 w 245"/>
                  <a:gd name="T9" fmla="*/ 156 h 156"/>
                  <a:gd name="T10" fmla="*/ 0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0" y="156"/>
                    </a:moveTo>
                    <a:lnTo>
                      <a:pt x="0" y="0"/>
                    </a:lnTo>
                    <a:lnTo>
                      <a:pt x="245" y="0"/>
                    </a:lnTo>
                    <a:lnTo>
                      <a:pt x="245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9" name="Freeform 68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67 h 156"/>
                  <a:gd name="T2" fmla="*/ 114 w 245"/>
                  <a:gd name="T3" fmla="*/ 67 h 156"/>
                  <a:gd name="T4" fmla="*/ 114 w 245"/>
                  <a:gd name="T5" fmla="*/ 0 h 156"/>
                  <a:gd name="T6" fmla="*/ 137 w 245"/>
                  <a:gd name="T7" fmla="*/ 0 h 156"/>
                  <a:gd name="T8" fmla="*/ 137 w 245"/>
                  <a:gd name="T9" fmla="*/ 67 h 156"/>
                  <a:gd name="T10" fmla="*/ 245 w 245"/>
                  <a:gd name="T11" fmla="*/ 67 h 156"/>
                  <a:gd name="T12" fmla="*/ 245 w 245"/>
                  <a:gd name="T13" fmla="*/ 89 h 156"/>
                  <a:gd name="T14" fmla="*/ 137 w 245"/>
                  <a:gd name="T15" fmla="*/ 89 h 156"/>
                  <a:gd name="T16" fmla="*/ 137 w 245"/>
                  <a:gd name="T17" fmla="*/ 156 h 156"/>
                  <a:gd name="T18" fmla="*/ 114 w 245"/>
                  <a:gd name="T19" fmla="*/ 156 h 156"/>
                  <a:gd name="T20" fmla="*/ 114 w 245"/>
                  <a:gd name="T21" fmla="*/ 89 h 156"/>
                  <a:gd name="T22" fmla="*/ 0 w 245"/>
                  <a:gd name="T23" fmla="*/ 89 h 156"/>
                  <a:gd name="T24" fmla="*/ 0 w 245"/>
                  <a:gd name="T25" fmla="*/ 67 h 156"/>
                  <a:gd name="T26" fmla="*/ 0 w 245"/>
                  <a:gd name="T27" fmla="*/ 67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6"/>
                  <a:gd name="T44" fmla="*/ 245 w 245"/>
                  <a:gd name="T45" fmla="*/ 156 h 1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6">
                    <a:moveTo>
                      <a:pt x="0" y="67"/>
                    </a:moveTo>
                    <a:lnTo>
                      <a:pt x="114" y="67"/>
                    </a:lnTo>
                    <a:lnTo>
                      <a:pt x="114" y="0"/>
                    </a:lnTo>
                    <a:lnTo>
                      <a:pt x="137" y="0"/>
                    </a:lnTo>
                    <a:lnTo>
                      <a:pt x="137" y="67"/>
                    </a:lnTo>
                    <a:lnTo>
                      <a:pt x="245" y="67"/>
                    </a:lnTo>
                    <a:lnTo>
                      <a:pt x="245" y="89"/>
                    </a:lnTo>
                    <a:lnTo>
                      <a:pt x="137" y="89"/>
                    </a:lnTo>
                    <a:lnTo>
                      <a:pt x="137" y="156"/>
                    </a:lnTo>
                    <a:lnTo>
                      <a:pt x="114" y="156"/>
                    </a:lnTo>
                    <a:lnTo>
                      <a:pt x="114" y="89"/>
                    </a:lnTo>
                    <a:lnTo>
                      <a:pt x="0" y="89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0" name="Freeform 69"/>
              <p:cNvSpPr>
                <a:spLocks/>
              </p:cNvSpPr>
              <p:nvPr/>
            </p:nvSpPr>
            <p:spPr bwMode="auto">
              <a:xfrm>
                <a:off x="1742" y="2897"/>
                <a:ext cx="67" cy="50"/>
              </a:xfrm>
              <a:custGeom>
                <a:avLst/>
                <a:gdLst>
                  <a:gd name="T0" fmla="*/ 0 w 66"/>
                  <a:gd name="T1" fmla="*/ 0 h 50"/>
                  <a:gd name="T2" fmla="*/ 0 w 66"/>
                  <a:gd name="T3" fmla="*/ 50 h 50"/>
                  <a:gd name="T4" fmla="*/ 66 w 66"/>
                  <a:gd name="T5" fmla="*/ 0 h 50"/>
                  <a:gd name="T6" fmla="*/ 0 w 66"/>
                  <a:gd name="T7" fmla="*/ 0 h 50"/>
                  <a:gd name="T8" fmla="*/ 0 w 6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0"/>
                  <a:gd name="T17" fmla="*/ 66 w 6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0">
                    <a:moveTo>
                      <a:pt x="0" y="0"/>
                    </a:moveTo>
                    <a:lnTo>
                      <a:pt x="0" y="50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1" name="Freeform 70"/>
              <p:cNvSpPr>
                <a:spLocks/>
              </p:cNvSpPr>
              <p:nvPr/>
            </p:nvSpPr>
            <p:spPr bwMode="auto">
              <a:xfrm>
                <a:off x="1778" y="2913"/>
                <a:ext cx="61" cy="40"/>
              </a:xfrm>
              <a:custGeom>
                <a:avLst/>
                <a:gdLst>
                  <a:gd name="T0" fmla="*/ 0 w 60"/>
                  <a:gd name="T1" fmla="*/ 39 h 39"/>
                  <a:gd name="T2" fmla="*/ 60 w 60"/>
                  <a:gd name="T3" fmla="*/ 39 h 39"/>
                  <a:gd name="T4" fmla="*/ 60 w 60"/>
                  <a:gd name="T5" fmla="*/ 0 h 39"/>
                  <a:gd name="T6" fmla="*/ 0 w 60"/>
                  <a:gd name="T7" fmla="*/ 39 h 39"/>
                  <a:gd name="T8" fmla="*/ 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39"/>
                    </a:moveTo>
                    <a:lnTo>
                      <a:pt x="60" y="39"/>
                    </a:lnTo>
                    <a:lnTo>
                      <a:pt x="6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2" name="Freeform 71"/>
              <p:cNvSpPr>
                <a:spLocks/>
              </p:cNvSpPr>
              <p:nvPr/>
            </p:nvSpPr>
            <p:spPr bwMode="auto">
              <a:xfrm>
                <a:off x="1742" y="2897"/>
                <a:ext cx="97" cy="57"/>
              </a:xfrm>
              <a:custGeom>
                <a:avLst/>
                <a:gdLst>
                  <a:gd name="T0" fmla="*/ 0 w 96"/>
                  <a:gd name="T1" fmla="*/ 56 h 56"/>
                  <a:gd name="T2" fmla="*/ 78 w 96"/>
                  <a:gd name="T3" fmla="*/ 0 h 56"/>
                  <a:gd name="T4" fmla="*/ 96 w 96"/>
                  <a:gd name="T5" fmla="*/ 0 h 56"/>
                  <a:gd name="T6" fmla="*/ 18 w 96"/>
                  <a:gd name="T7" fmla="*/ 56 h 56"/>
                  <a:gd name="T8" fmla="*/ 0 w 96"/>
                  <a:gd name="T9" fmla="*/ 56 h 56"/>
                  <a:gd name="T10" fmla="*/ 0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0" y="56"/>
                    </a:moveTo>
                    <a:lnTo>
                      <a:pt x="78" y="0"/>
                    </a:lnTo>
                    <a:lnTo>
                      <a:pt x="96" y="0"/>
                    </a:lnTo>
                    <a:lnTo>
                      <a:pt x="1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3" name="Freeform 72"/>
              <p:cNvSpPr>
                <a:spLocks/>
              </p:cNvSpPr>
              <p:nvPr/>
            </p:nvSpPr>
            <p:spPr bwMode="auto">
              <a:xfrm>
                <a:off x="1616" y="2897"/>
                <a:ext cx="77" cy="44"/>
              </a:xfrm>
              <a:custGeom>
                <a:avLst/>
                <a:gdLst>
                  <a:gd name="T0" fmla="*/ 78 w 78"/>
                  <a:gd name="T1" fmla="*/ 0 h 45"/>
                  <a:gd name="T2" fmla="*/ 78 w 78"/>
                  <a:gd name="T3" fmla="*/ 45 h 45"/>
                  <a:gd name="T4" fmla="*/ 0 w 78"/>
                  <a:gd name="T5" fmla="*/ 0 h 45"/>
                  <a:gd name="T6" fmla="*/ 78 w 78"/>
                  <a:gd name="T7" fmla="*/ 0 h 45"/>
                  <a:gd name="T8" fmla="*/ 78 w 7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45"/>
                  <a:gd name="T17" fmla="*/ 78 w 7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45">
                    <a:moveTo>
                      <a:pt x="78" y="0"/>
                    </a:moveTo>
                    <a:lnTo>
                      <a:pt x="78" y="45"/>
                    </a:lnTo>
                    <a:lnTo>
                      <a:pt x="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4" name="Freeform 73"/>
              <p:cNvSpPr>
                <a:spLocks/>
              </p:cNvSpPr>
              <p:nvPr/>
            </p:nvSpPr>
            <p:spPr bwMode="auto">
              <a:xfrm>
                <a:off x="1592" y="2913"/>
                <a:ext cx="61" cy="40"/>
              </a:xfrm>
              <a:custGeom>
                <a:avLst/>
                <a:gdLst>
                  <a:gd name="T0" fmla="*/ 60 w 60"/>
                  <a:gd name="T1" fmla="*/ 39 h 39"/>
                  <a:gd name="T2" fmla="*/ 0 w 60"/>
                  <a:gd name="T3" fmla="*/ 39 h 39"/>
                  <a:gd name="T4" fmla="*/ 0 w 60"/>
                  <a:gd name="T5" fmla="*/ 0 h 39"/>
                  <a:gd name="T6" fmla="*/ 60 w 60"/>
                  <a:gd name="T7" fmla="*/ 39 h 39"/>
                  <a:gd name="T8" fmla="*/ 6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60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6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5" name="Freeform 74"/>
              <p:cNvSpPr>
                <a:spLocks/>
              </p:cNvSpPr>
              <p:nvPr/>
            </p:nvSpPr>
            <p:spPr bwMode="auto">
              <a:xfrm>
                <a:off x="1592" y="2897"/>
                <a:ext cx="95" cy="57"/>
              </a:xfrm>
              <a:custGeom>
                <a:avLst/>
                <a:gdLst>
                  <a:gd name="T0" fmla="*/ 96 w 96"/>
                  <a:gd name="T1" fmla="*/ 56 h 56"/>
                  <a:gd name="T2" fmla="*/ 0 w 96"/>
                  <a:gd name="T3" fmla="*/ 0 h 56"/>
                  <a:gd name="T4" fmla="*/ 6 w 96"/>
                  <a:gd name="T5" fmla="*/ 11 h 56"/>
                  <a:gd name="T6" fmla="*/ 78 w 96"/>
                  <a:gd name="T7" fmla="*/ 56 h 56"/>
                  <a:gd name="T8" fmla="*/ 96 w 96"/>
                  <a:gd name="T9" fmla="*/ 56 h 56"/>
                  <a:gd name="T10" fmla="*/ 96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96" y="5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78" y="56"/>
                    </a:lnTo>
                    <a:lnTo>
                      <a:pt x="96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6" name="Freeform 75"/>
              <p:cNvSpPr>
                <a:spLocks/>
              </p:cNvSpPr>
              <p:nvPr/>
            </p:nvSpPr>
            <p:spPr bwMode="auto">
              <a:xfrm>
                <a:off x="1742" y="3008"/>
                <a:ext cx="73" cy="44"/>
              </a:xfrm>
              <a:custGeom>
                <a:avLst/>
                <a:gdLst>
                  <a:gd name="T0" fmla="*/ 0 w 72"/>
                  <a:gd name="T1" fmla="*/ 44 h 44"/>
                  <a:gd name="T2" fmla="*/ 0 w 72"/>
                  <a:gd name="T3" fmla="*/ 0 h 44"/>
                  <a:gd name="T4" fmla="*/ 72 w 72"/>
                  <a:gd name="T5" fmla="*/ 44 h 44"/>
                  <a:gd name="T6" fmla="*/ 0 w 72"/>
                  <a:gd name="T7" fmla="*/ 44 h 44"/>
                  <a:gd name="T8" fmla="*/ 0 w 72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4"/>
                  <a:gd name="T17" fmla="*/ 72 w 7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4">
                    <a:moveTo>
                      <a:pt x="0" y="44"/>
                    </a:moveTo>
                    <a:lnTo>
                      <a:pt x="0" y="0"/>
                    </a:lnTo>
                    <a:lnTo>
                      <a:pt x="7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7" name="Freeform 76"/>
              <p:cNvSpPr>
                <a:spLocks/>
              </p:cNvSpPr>
              <p:nvPr/>
            </p:nvSpPr>
            <p:spPr bwMode="auto">
              <a:xfrm>
                <a:off x="1778" y="2998"/>
                <a:ext cx="61" cy="38"/>
              </a:xfrm>
              <a:custGeom>
                <a:avLst/>
                <a:gdLst>
                  <a:gd name="T0" fmla="*/ 0 w 60"/>
                  <a:gd name="T1" fmla="*/ 0 h 39"/>
                  <a:gd name="T2" fmla="*/ 60 w 60"/>
                  <a:gd name="T3" fmla="*/ 0 h 39"/>
                  <a:gd name="T4" fmla="*/ 60 w 60"/>
                  <a:gd name="T5" fmla="*/ 39 h 39"/>
                  <a:gd name="T6" fmla="*/ 0 w 60"/>
                  <a:gd name="T7" fmla="*/ 0 h 39"/>
                  <a:gd name="T8" fmla="*/ 0 w 6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0"/>
                    </a:moveTo>
                    <a:lnTo>
                      <a:pt x="60" y="0"/>
                    </a:lnTo>
                    <a:lnTo>
                      <a:pt x="6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8" name="Freeform 77"/>
              <p:cNvSpPr>
                <a:spLocks/>
              </p:cNvSpPr>
              <p:nvPr/>
            </p:nvSpPr>
            <p:spPr bwMode="auto">
              <a:xfrm>
                <a:off x="1754" y="2998"/>
                <a:ext cx="85" cy="55"/>
              </a:xfrm>
              <a:custGeom>
                <a:avLst/>
                <a:gdLst>
                  <a:gd name="T0" fmla="*/ 0 w 84"/>
                  <a:gd name="T1" fmla="*/ 0 h 55"/>
                  <a:gd name="T2" fmla="*/ 84 w 84"/>
                  <a:gd name="T3" fmla="*/ 55 h 55"/>
                  <a:gd name="T4" fmla="*/ 84 w 84"/>
                  <a:gd name="T5" fmla="*/ 44 h 55"/>
                  <a:gd name="T6" fmla="*/ 18 w 84"/>
                  <a:gd name="T7" fmla="*/ 0 h 55"/>
                  <a:gd name="T8" fmla="*/ 0 w 84"/>
                  <a:gd name="T9" fmla="*/ 0 h 55"/>
                  <a:gd name="T10" fmla="*/ 0 w 8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55"/>
                  <a:gd name="T20" fmla="*/ 84 w 8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55">
                    <a:moveTo>
                      <a:pt x="0" y="0"/>
                    </a:moveTo>
                    <a:lnTo>
                      <a:pt x="84" y="55"/>
                    </a:lnTo>
                    <a:lnTo>
                      <a:pt x="84" y="44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9" name="Freeform 78"/>
              <p:cNvSpPr>
                <a:spLocks/>
              </p:cNvSpPr>
              <p:nvPr/>
            </p:nvSpPr>
            <p:spPr bwMode="auto">
              <a:xfrm>
                <a:off x="1622" y="3002"/>
                <a:ext cx="71" cy="50"/>
              </a:xfrm>
              <a:custGeom>
                <a:avLst/>
                <a:gdLst>
                  <a:gd name="T0" fmla="*/ 72 w 72"/>
                  <a:gd name="T1" fmla="*/ 50 h 50"/>
                  <a:gd name="T2" fmla="*/ 72 w 72"/>
                  <a:gd name="T3" fmla="*/ 0 h 50"/>
                  <a:gd name="T4" fmla="*/ 0 w 72"/>
                  <a:gd name="T5" fmla="*/ 50 h 50"/>
                  <a:gd name="T6" fmla="*/ 72 w 72"/>
                  <a:gd name="T7" fmla="*/ 50 h 50"/>
                  <a:gd name="T8" fmla="*/ 72 w 72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50"/>
                  <a:gd name="T17" fmla="*/ 72 w 7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50">
                    <a:moveTo>
                      <a:pt x="72" y="50"/>
                    </a:moveTo>
                    <a:lnTo>
                      <a:pt x="72" y="0"/>
                    </a:lnTo>
                    <a:lnTo>
                      <a:pt x="0" y="50"/>
                    </a:lnTo>
                    <a:lnTo>
                      <a:pt x="72" y="5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0" name="Freeform 79"/>
              <p:cNvSpPr>
                <a:spLocks/>
              </p:cNvSpPr>
              <p:nvPr/>
            </p:nvSpPr>
            <p:spPr bwMode="auto">
              <a:xfrm>
                <a:off x="1592" y="2998"/>
                <a:ext cx="55" cy="38"/>
              </a:xfrm>
              <a:custGeom>
                <a:avLst/>
                <a:gdLst>
                  <a:gd name="T0" fmla="*/ 54 w 54"/>
                  <a:gd name="T1" fmla="*/ 0 h 39"/>
                  <a:gd name="T2" fmla="*/ 0 w 54"/>
                  <a:gd name="T3" fmla="*/ 0 h 39"/>
                  <a:gd name="T4" fmla="*/ 0 w 54"/>
                  <a:gd name="T5" fmla="*/ 39 h 39"/>
                  <a:gd name="T6" fmla="*/ 54 w 54"/>
                  <a:gd name="T7" fmla="*/ 0 h 39"/>
                  <a:gd name="T8" fmla="*/ 54 w 54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9"/>
                  <a:gd name="T17" fmla="*/ 54 w 54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9">
                    <a:moveTo>
                      <a:pt x="54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1" name="Freeform 80"/>
              <p:cNvSpPr>
                <a:spLocks/>
              </p:cNvSpPr>
              <p:nvPr/>
            </p:nvSpPr>
            <p:spPr bwMode="auto">
              <a:xfrm>
                <a:off x="1598" y="2998"/>
                <a:ext cx="95" cy="55"/>
              </a:xfrm>
              <a:custGeom>
                <a:avLst/>
                <a:gdLst>
                  <a:gd name="T0" fmla="*/ 96 w 96"/>
                  <a:gd name="T1" fmla="*/ 0 h 55"/>
                  <a:gd name="T2" fmla="*/ 18 w 96"/>
                  <a:gd name="T3" fmla="*/ 55 h 55"/>
                  <a:gd name="T4" fmla="*/ 0 w 96"/>
                  <a:gd name="T5" fmla="*/ 55 h 55"/>
                  <a:gd name="T6" fmla="*/ 78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5"/>
                  <a:gd name="T20" fmla="*/ 96 w 9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5">
                    <a:moveTo>
                      <a:pt x="96" y="0"/>
                    </a:moveTo>
                    <a:lnTo>
                      <a:pt x="18" y="55"/>
                    </a:lnTo>
                    <a:lnTo>
                      <a:pt x="0" y="55"/>
                    </a:lnTo>
                    <a:lnTo>
                      <a:pt x="78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2" name="Freeform 81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8" name="Group 82"/>
            <p:cNvGrpSpPr>
              <a:grpSpLocks/>
            </p:cNvGrpSpPr>
            <p:nvPr userDrawn="1"/>
          </p:nvGrpSpPr>
          <p:grpSpPr bwMode="auto">
            <a:xfrm>
              <a:off x="2910190" y="5298398"/>
              <a:ext cx="164629" cy="104602"/>
              <a:chOff x="1778" y="2004"/>
              <a:chExt cx="246" cy="156"/>
            </a:xfrm>
          </p:grpSpPr>
          <p:sp>
            <p:nvSpPr>
              <p:cNvPr id="215" name="Freeform 83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1573 w 239"/>
                  <a:gd name="T1" fmla="*/ 2942 h 151"/>
                  <a:gd name="T2" fmla="*/ 1573 w 239"/>
                  <a:gd name="T3" fmla="*/ 0 h 151"/>
                  <a:gd name="T4" fmla="*/ 0 w 239"/>
                  <a:gd name="T5" fmla="*/ 0 h 151"/>
                  <a:gd name="T6" fmla="*/ 0 w 239"/>
                  <a:gd name="T7" fmla="*/ 2942 h 151"/>
                  <a:gd name="T8" fmla="*/ 1573 w 239"/>
                  <a:gd name="T9" fmla="*/ 2942 h 151"/>
                  <a:gd name="T10" fmla="*/ 1573 w 239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51"/>
                  <a:gd name="T20" fmla="*/ 239 w 239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51">
                    <a:moveTo>
                      <a:pt x="239" y="151"/>
                    </a:moveTo>
                    <a:lnTo>
                      <a:pt x="239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39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6" name="Freeform 84"/>
              <p:cNvSpPr>
                <a:spLocks/>
              </p:cNvSpPr>
              <p:nvPr/>
            </p:nvSpPr>
            <p:spPr bwMode="auto">
              <a:xfrm>
                <a:off x="1845" y="2026"/>
                <a:ext cx="120" cy="118"/>
              </a:xfrm>
              <a:custGeom>
                <a:avLst/>
                <a:gdLst>
                  <a:gd name="T0" fmla="*/ 77 w 119"/>
                  <a:gd name="T1" fmla="*/ 78 h 117"/>
                  <a:gd name="T2" fmla="*/ 119 w 119"/>
                  <a:gd name="T3" fmla="*/ 78 h 117"/>
                  <a:gd name="T4" fmla="*/ 119 w 119"/>
                  <a:gd name="T5" fmla="*/ 44 h 117"/>
                  <a:gd name="T6" fmla="*/ 77 w 119"/>
                  <a:gd name="T7" fmla="*/ 44 h 117"/>
                  <a:gd name="T8" fmla="*/ 77 w 119"/>
                  <a:gd name="T9" fmla="*/ 0 h 117"/>
                  <a:gd name="T10" fmla="*/ 42 w 119"/>
                  <a:gd name="T11" fmla="*/ 0 h 117"/>
                  <a:gd name="T12" fmla="*/ 42 w 119"/>
                  <a:gd name="T13" fmla="*/ 44 h 117"/>
                  <a:gd name="T14" fmla="*/ 0 w 119"/>
                  <a:gd name="T15" fmla="*/ 44 h 117"/>
                  <a:gd name="T16" fmla="*/ 0 w 119"/>
                  <a:gd name="T17" fmla="*/ 78 h 117"/>
                  <a:gd name="T18" fmla="*/ 42 w 119"/>
                  <a:gd name="T19" fmla="*/ 78 h 117"/>
                  <a:gd name="T20" fmla="*/ 42 w 119"/>
                  <a:gd name="T21" fmla="*/ 117 h 117"/>
                  <a:gd name="T22" fmla="*/ 77 w 119"/>
                  <a:gd name="T23" fmla="*/ 117 h 117"/>
                  <a:gd name="T24" fmla="*/ 77 w 119"/>
                  <a:gd name="T25" fmla="*/ 78 h 117"/>
                  <a:gd name="T26" fmla="*/ 77 w 119"/>
                  <a:gd name="T27" fmla="*/ 78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9"/>
                  <a:gd name="T43" fmla="*/ 0 h 117"/>
                  <a:gd name="T44" fmla="*/ 119 w 119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9" h="117">
                    <a:moveTo>
                      <a:pt x="77" y="78"/>
                    </a:moveTo>
                    <a:lnTo>
                      <a:pt x="119" y="78"/>
                    </a:lnTo>
                    <a:lnTo>
                      <a:pt x="119" y="44"/>
                    </a:lnTo>
                    <a:lnTo>
                      <a:pt x="77" y="44"/>
                    </a:lnTo>
                    <a:lnTo>
                      <a:pt x="77" y="0"/>
                    </a:lnTo>
                    <a:lnTo>
                      <a:pt x="42" y="0"/>
                    </a:lnTo>
                    <a:lnTo>
                      <a:pt x="42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2" y="78"/>
                    </a:lnTo>
                    <a:lnTo>
                      <a:pt x="42" y="117"/>
                    </a:lnTo>
                    <a:lnTo>
                      <a:pt x="77" y="117"/>
                    </a:lnTo>
                    <a:lnTo>
                      <a:pt x="77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7" name="Freeform 85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9" name="Group 86"/>
            <p:cNvGrpSpPr>
              <a:grpSpLocks/>
            </p:cNvGrpSpPr>
            <p:nvPr userDrawn="1"/>
          </p:nvGrpSpPr>
          <p:grpSpPr bwMode="auto">
            <a:xfrm>
              <a:off x="2698061" y="5298398"/>
              <a:ext cx="164271" cy="105273"/>
              <a:chOff x="1592" y="2143"/>
              <a:chExt cx="247" cy="156"/>
            </a:xfrm>
          </p:grpSpPr>
          <p:sp>
            <p:nvSpPr>
              <p:cNvPr id="209" name="Freeform 87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0" name="Freeform 88"/>
              <p:cNvSpPr>
                <a:spLocks/>
              </p:cNvSpPr>
              <p:nvPr/>
            </p:nvSpPr>
            <p:spPr bwMode="auto">
              <a:xfrm>
                <a:off x="1592" y="2143"/>
                <a:ext cx="66" cy="67"/>
              </a:xfrm>
              <a:custGeom>
                <a:avLst/>
                <a:gdLst>
                  <a:gd name="T0" fmla="*/ 66 w 66"/>
                  <a:gd name="T1" fmla="*/ 0 h 67"/>
                  <a:gd name="T2" fmla="*/ 0 w 66"/>
                  <a:gd name="T3" fmla="*/ 0 h 67"/>
                  <a:gd name="T4" fmla="*/ 0 w 66"/>
                  <a:gd name="T5" fmla="*/ 67 h 67"/>
                  <a:gd name="T6" fmla="*/ 66 w 66"/>
                  <a:gd name="T7" fmla="*/ 67 h 67"/>
                  <a:gd name="T8" fmla="*/ 66 w 66"/>
                  <a:gd name="T9" fmla="*/ 0 h 67"/>
                  <a:gd name="T10" fmla="*/ 66 w 66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7"/>
                  <a:gd name="T20" fmla="*/ 66 w 66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7">
                    <a:moveTo>
                      <a:pt x="66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66" y="6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1" name="Freeform 89"/>
              <p:cNvSpPr>
                <a:spLocks/>
              </p:cNvSpPr>
              <p:nvPr/>
            </p:nvSpPr>
            <p:spPr bwMode="auto">
              <a:xfrm>
                <a:off x="1592" y="2238"/>
                <a:ext cx="66" cy="61"/>
              </a:xfrm>
              <a:custGeom>
                <a:avLst/>
                <a:gdLst>
                  <a:gd name="T0" fmla="*/ 0 w 66"/>
                  <a:gd name="T1" fmla="*/ 0 h 61"/>
                  <a:gd name="T2" fmla="*/ 0 w 66"/>
                  <a:gd name="T3" fmla="*/ 61 h 61"/>
                  <a:gd name="T4" fmla="*/ 66 w 66"/>
                  <a:gd name="T5" fmla="*/ 61 h 61"/>
                  <a:gd name="T6" fmla="*/ 66 w 66"/>
                  <a:gd name="T7" fmla="*/ 0 h 61"/>
                  <a:gd name="T8" fmla="*/ 0 w 66"/>
                  <a:gd name="T9" fmla="*/ 0 h 61"/>
                  <a:gd name="T10" fmla="*/ 0 w 66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1"/>
                  <a:gd name="T20" fmla="*/ 66 w 66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1">
                    <a:moveTo>
                      <a:pt x="0" y="0"/>
                    </a:moveTo>
                    <a:lnTo>
                      <a:pt x="0" y="61"/>
                    </a:lnTo>
                    <a:lnTo>
                      <a:pt x="66" y="61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2" name="Freeform 90"/>
              <p:cNvSpPr>
                <a:spLocks/>
              </p:cNvSpPr>
              <p:nvPr/>
            </p:nvSpPr>
            <p:spPr bwMode="auto">
              <a:xfrm>
                <a:off x="1689" y="2238"/>
                <a:ext cx="150" cy="61"/>
              </a:xfrm>
              <a:custGeom>
                <a:avLst/>
                <a:gdLst>
                  <a:gd name="T0" fmla="*/ 0 w 149"/>
                  <a:gd name="T1" fmla="*/ 61 h 61"/>
                  <a:gd name="T2" fmla="*/ 149 w 149"/>
                  <a:gd name="T3" fmla="*/ 61 h 61"/>
                  <a:gd name="T4" fmla="*/ 149 w 149"/>
                  <a:gd name="T5" fmla="*/ 0 h 61"/>
                  <a:gd name="T6" fmla="*/ 0 w 149"/>
                  <a:gd name="T7" fmla="*/ 0 h 61"/>
                  <a:gd name="T8" fmla="*/ 0 w 149"/>
                  <a:gd name="T9" fmla="*/ 61 h 61"/>
                  <a:gd name="T10" fmla="*/ 0 w 149"/>
                  <a:gd name="T11" fmla="*/ 6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1"/>
                  <a:gd name="T20" fmla="*/ 149 w 149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1">
                    <a:moveTo>
                      <a:pt x="0" y="61"/>
                    </a:moveTo>
                    <a:lnTo>
                      <a:pt x="149" y="61"/>
                    </a:lnTo>
                    <a:lnTo>
                      <a:pt x="149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3" name="Freeform 91"/>
              <p:cNvSpPr>
                <a:spLocks/>
              </p:cNvSpPr>
              <p:nvPr/>
            </p:nvSpPr>
            <p:spPr bwMode="auto">
              <a:xfrm>
                <a:off x="1689" y="2143"/>
                <a:ext cx="150" cy="67"/>
              </a:xfrm>
              <a:custGeom>
                <a:avLst/>
                <a:gdLst>
                  <a:gd name="T0" fmla="*/ 0 w 149"/>
                  <a:gd name="T1" fmla="*/ 0 h 67"/>
                  <a:gd name="T2" fmla="*/ 0 w 149"/>
                  <a:gd name="T3" fmla="*/ 67 h 67"/>
                  <a:gd name="T4" fmla="*/ 149 w 149"/>
                  <a:gd name="T5" fmla="*/ 67 h 67"/>
                  <a:gd name="T6" fmla="*/ 149 w 149"/>
                  <a:gd name="T7" fmla="*/ 0 h 67"/>
                  <a:gd name="T8" fmla="*/ 0 w 149"/>
                  <a:gd name="T9" fmla="*/ 0 h 67"/>
                  <a:gd name="T10" fmla="*/ 0 w 149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7"/>
                  <a:gd name="T20" fmla="*/ 149 w 149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7">
                    <a:moveTo>
                      <a:pt x="0" y="0"/>
                    </a:moveTo>
                    <a:lnTo>
                      <a:pt x="0" y="67"/>
                    </a:lnTo>
                    <a:lnTo>
                      <a:pt x="149" y="67"/>
                    </a:lnTo>
                    <a:lnTo>
                      <a:pt x="1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4" name="Freeform 92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0" name="Group 93"/>
            <p:cNvGrpSpPr>
              <a:grpSpLocks/>
            </p:cNvGrpSpPr>
            <p:nvPr userDrawn="1"/>
          </p:nvGrpSpPr>
          <p:grpSpPr bwMode="auto">
            <a:xfrm>
              <a:off x="2486912" y="5298398"/>
              <a:ext cx="163291" cy="105273"/>
              <a:chOff x="1593" y="1897"/>
              <a:chExt cx="244" cy="157"/>
            </a:xfrm>
          </p:grpSpPr>
          <p:sp>
            <p:nvSpPr>
              <p:cNvPr id="205" name="Freeform 94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6" name="Freeform 95"/>
              <p:cNvSpPr>
                <a:spLocks/>
              </p:cNvSpPr>
              <p:nvPr/>
            </p:nvSpPr>
            <p:spPr bwMode="auto">
              <a:xfrm>
                <a:off x="1593" y="1897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7" name="Freeform 96"/>
              <p:cNvSpPr>
                <a:spLocks/>
              </p:cNvSpPr>
              <p:nvPr/>
            </p:nvSpPr>
            <p:spPr bwMode="auto">
              <a:xfrm>
                <a:off x="1593" y="2003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8" name="Freeform 97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1" name="Group 98"/>
            <p:cNvGrpSpPr>
              <a:grpSpLocks/>
            </p:cNvGrpSpPr>
            <p:nvPr userDrawn="1"/>
          </p:nvGrpSpPr>
          <p:grpSpPr bwMode="auto">
            <a:xfrm>
              <a:off x="1633860" y="5298398"/>
              <a:ext cx="165299" cy="104917"/>
              <a:chOff x="1778" y="1164"/>
              <a:chExt cx="247" cy="157"/>
            </a:xfrm>
          </p:grpSpPr>
          <p:sp>
            <p:nvSpPr>
              <p:cNvPr id="156" name="Freeform 99"/>
              <p:cNvSpPr>
                <a:spLocks/>
              </p:cNvSpPr>
              <p:nvPr/>
            </p:nvSpPr>
            <p:spPr bwMode="auto">
              <a:xfrm>
                <a:off x="1778" y="1164"/>
                <a:ext cx="102" cy="157"/>
              </a:xfrm>
              <a:custGeom>
                <a:avLst/>
                <a:gdLst>
                  <a:gd name="T0" fmla="*/ 9612 w 96"/>
                  <a:gd name="T1" fmla="*/ 156 h 156"/>
                  <a:gd name="T2" fmla="*/ 0 w 96"/>
                  <a:gd name="T3" fmla="*/ 156 h 156"/>
                  <a:gd name="T4" fmla="*/ 0 w 96"/>
                  <a:gd name="T5" fmla="*/ 0 h 156"/>
                  <a:gd name="T6" fmla="*/ 9612 w 96"/>
                  <a:gd name="T7" fmla="*/ 0 h 156"/>
                  <a:gd name="T8" fmla="*/ 9612 w 96"/>
                  <a:gd name="T9" fmla="*/ 156 h 156"/>
                  <a:gd name="T10" fmla="*/ 9612 w 96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156"/>
                  <a:gd name="T20" fmla="*/ 96 w 96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156">
                    <a:moveTo>
                      <a:pt x="96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156"/>
                    </a:lnTo>
                    <a:close/>
                  </a:path>
                </a:pathLst>
              </a:custGeom>
              <a:solidFill>
                <a:srgbClr val="1386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7" name="Freeform 100"/>
              <p:cNvSpPr>
                <a:spLocks/>
              </p:cNvSpPr>
              <p:nvPr/>
            </p:nvSpPr>
            <p:spPr bwMode="auto">
              <a:xfrm>
                <a:off x="1880" y="1164"/>
                <a:ext cx="145" cy="157"/>
              </a:xfrm>
              <a:custGeom>
                <a:avLst/>
                <a:gdLst>
                  <a:gd name="T0" fmla="*/ 143 w 143"/>
                  <a:gd name="T1" fmla="*/ 156 h 156"/>
                  <a:gd name="T2" fmla="*/ 0 w 143"/>
                  <a:gd name="T3" fmla="*/ 156 h 156"/>
                  <a:gd name="T4" fmla="*/ 0 w 143"/>
                  <a:gd name="T5" fmla="*/ 0 h 156"/>
                  <a:gd name="T6" fmla="*/ 143 w 143"/>
                  <a:gd name="T7" fmla="*/ 0 h 156"/>
                  <a:gd name="T8" fmla="*/ 143 w 143"/>
                  <a:gd name="T9" fmla="*/ 156 h 156"/>
                  <a:gd name="T10" fmla="*/ 143 w 143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56"/>
                  <a:gd name="T20" fmla="*/ 143 w 14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56">
                    <a:moveTo>
                      <a:pt x="143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143" y="0"/>
                    </a:lnTo>
                    <a:lnTo>
                      <a:pt x="143" y="156"/>
                    </a:lnTo>
                    <a:close/>
                  </a:path>
                </a:pathLst>
              </a:custGeom>
              <a:solidFill>
                <a:srgbClr val="FF1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8" name="Freeform 101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9" name="Freeform 102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0" name="Freeform 103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1" name="Freeform 104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2" name="Freeform 105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3" name="Freeform 106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4" name="Freeform 107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5" name="Freeform 108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6" name="Freeform 109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7" name="Freeform 110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8" name="Freeform 111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9" name="Freeform 112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0" name="Freeform 113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1" name="Freeform 114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2" name="Freeform 115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3" name="Freeform 116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4" name="Freeform 117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5" name="Freeform 118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6" name="Freeform 119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7" name="Freeform 120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8" name="Freeform 121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9" name="Freeform 122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0" name="Freeform 123"/>
              <p:cNvSpPr>
                <a:spLocks noEditPoints="1"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48 w 101"/>
                  <a:gd name="T37" fmla="*/ 84 h 90"/>
                  <a:gd name="T38" fmla="*/ 30 w 101"/>
                  <a:gd name="T39" fmla="*/ 84 h 90"/>
                  <a:gd name="T40" fmla="*/ 18 w 101"/>
                  <a:gd name="T41" fmla="*/ 73 h 90"/>
                  <a:gd name="T42" fmla="*/ 12 w 101"/>
                  <a:gd name="T43" fmla="*/ 62 h 90"/>
                  <a:gd name="T44" fmla="*/ 6 w 101"/>
                  <a:gd name="T45" fmla="*/ 45 h 90"/>
                  <a:gd name="T46" fmla="*/ 12 w 101"/>
                  <a:gd name="T47" fmla="*/ 28 h 90"/>
                  <a:gd name="T48" fmla="*/ 18 w 101"/>
                  <a:gd name="T49" fmla="*/ 17 h 90"/>
                  <a:gd name="T50" fmla="*/ 30 w 101"/>
                  <a:gd name="T51" fmla="*/ 6 h 90"/>
                  <a:gd name="T52" fmla="*/ 48 w 101"/>
                  <a:gd name="T53" fmla="*/ 0 h 90"/>
                  <a:gd name="T54" fmla="*/ 66 w 101"/>
                  <a:gd name="T55" fmla="*/ 6 h 90"/>
                  <a:gd name="T56" fmla="*/ 83 w 101"/>
                  <a:gd name="T57" fmla="*/ 17 h 90"/>
                  <a:gd name="T58" fmla="*/ 89 w 101"/>
                  <a:gd name="T59" fmla="*/ 28 h 90"/>
                  <a:gd name="T60" fmla="*/ 95 w 101"/>
                  <a:gd name="T61" fmla="*/ 45 h 90"/>
                  <a:gd name="T62" fmla="*/ 89 w 101"/>
                  <a:gd name="T63" fmla="*/ 62 h 90"/>
                  <a:gd name="T64" fmla="*/ 83 w 101"/>
                  <a:gd name="T65" fmla="*/ 73 h 90"/>
                  <a:gd name="T66" fmla="*/ 66 w 101"/>
                  <a:gd name="T67" fmla="*/ 84 h 90"/>
                  <a:gd name="T68" fmla="*/ 48 w 101"/>
                  <a:gd name="T69" fmla="*/ 84 h 90"/>
                  <a:gd name="T70" fmla="*/ 48 w 101"/>
                  <a:gd name="T71" fmla="*/ 84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90"/>
                  <a:gd name="T110" fmla="*/ 101 w 101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  <a:close/>
                    <a:moveTo>
                      <a:pt x="48" y="84"/>
                    </a:moveTo>
                    <a:lnTo>
                      <a:pt x="30" y="84"/>
                    </a:lnTo>
                    <a:lnTo>
                      <a:pt x="18" y="73"/>
                    </a:lnTo>
                    <a:lnTo>
                      <a:pt x="12" y="62"/>
                    </a:lnTo>
                    <a:lnTo>
                      <a:pt x="6" y="45"/>
                    </a:lnTo>
                    <a:lnTo>
                      <a:pt x="12" y="28"/>
                    </a:lnTo>
                    <a:lnTo>
                      <a:pt x="18" y="17"/>
                    </a:lnTo>
                    <a:lnTo>
                      <a:pt x="30" y="6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83" y="17"/>
                    </a:lnTo>
                    <a:lnTo>
                      <a:pt x="89" y="28"/>
                    </a:lnTo>
                    <a:lnTo>
                      <a:pt x="95" y="45"/>
                    </a:lnTo>
                    <a:lnTo>
                      <a:pt x="89" y="62"/>
                    </a:lnTo>
                    <a:lnTo>
                      <a:pt x="83" y="73"/>
                    </a:lnTo>
                    <a:lnTo>
                      <a:pt x="66" y="84"/>
                    </a:lnTo>
                    <a:lnTo>
                      <a:pt x="48" y="8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1" name="Freeform 124"/>
              <p:cNvSpPr>
                <a:spLocks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90"/>
                  <a:gd name="T56" fmla="*/ 101 w 101"/>
                  <a:gd name="T57" fmla="*/ 90 h 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2" name="Freeform 125"/>
              <p:cNvSpPr>
                <a:spLocks/>
              </p:cNvSpPr>
              <p:nvPr/>
            </p:nvSpPr>
            <p:spPr bwMode="auto">
              <a:xfrm>
                <a:off x="1837" y="1199"/>
                <a:ext cx="92" cy="84"/>
              </a:xfrm>
              <a:custGeom>
                <a:avLst/>
                <a:gdLst>
                  <a:gd name="T0" fmla="*/ 42 w 89"/>
                  <a:gd name="T1" fmla="*/ 84 h 84"/>
                  <a:gd name="T2" fmla="*/ 24 w 89"/>
                  <a:gd name="T3" fmla="*/ 84 h 84"/>
                  <a:gd name="T4" fmla="*/ 12 w 89"/>
                  <a:gd name="T5" fmla="*/ 73 h 84"/>
                  <a:gd name="T6" fmla="*/ 6 w 89"/>
                  <a:gd name="T7" fmla="*/ 62 h 84"/>
                  <a:gd name="T8" fmla="*/ 0 w 89"/>
                  <a:gd name="T9" fmla="*/ 45 h 84"/>
                  <a:gd name="T10" fmla="*/ 6 w 89"/>
                  <a:gd name="T11" fmla="*/ 28 h 84"/>
                  <a:gd name="T12" fmla="*/ 12 w 89"/>
                  <a:gd name="T13" fmla="*/ 17 h 84"/>
                  <a:gd name="T14" fmla="*/ 24 w 89"/>
                  <a:gd name="T15" fmla="*/ 6 h 84"/>
                  <a:gd name="T16" fmla="*/ 42 w 89"/>
                  <a:gd name="T17" fmla="*/ 0 h 84"/>
                  <a:gd name="T18" fmla="*/ 60 w 89"/>
                  <a:gd name="T19" fmla="*/ 6 h 84"/>
                  <a:gd name="T20" fmla="*/ 77 w 89"/>
                  <a:gd name="T21" fmla="*/ 17 h 84"/>
                  <a:gd name="T22" fmla="*/ 83 w 89"/>
                  <a:gd name="T23" fmla="*/ 28 h 84"/>
                  <a:gd name="T24" fmla="*/ 89 w 89"/>
                  <a:gd name="T25" fmla="*/ 45 h 84"/>
                  <a:gd name="T26" fmla="*/ 83 w 89"/>
                  <a:gd name="T27" fmla="*/ 62 h 84"/>
                  <a:gd name="T28" fmla="*/ 77 w 89"/>
                  <a:gd name="T29" fmla="*/ 73 h 84"/>
                  <a:gd name="T30" fmla="*/ 60 w 89"/>
                  <a:gd name="T31" fmla="*/ 84 h 84"/>
                  <a:gd name="T32" fmla="*/ 42 w 89"/>
                  <a:gd name="T33" fmla="*/ 84 h 84"/>
                  <a:gd name="T34" fmla="*/ 42 w 89"/>
                  <a:gd name="T35" fmla="*/ 84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"/>
                  <a:gd name="T55" fmla="*/ 0 h 84"/>
                  <a:gd name="T56" fmla="*/ 89 w 89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" h="84">
                    <a:moveTo>
                      <a:pt x="42" y="84"/>
                    </a:moveTo>
                    <a:lnTo>
                      <a:pt x="24" y="84"/>
                    </a:lnTo>
                    <a:lnTo>
                      <a:pt x="12" y="73"/>
                    </a:lnTo>
                    <a:lnTo>
                      <a:pt x="6" y="62"/>
                    </a:lnTo>
                    <a:lnTo>
                      <a:pt x="0" y="45"/>
                    </a:lnTo>
                    <a:lnTo>
                      <a:pt x="6" y="28"/>
                    </a:lnTo>
                    <a:lnTo>
                      <a:pt x="12" y="17"/>
                    </a:lnTo>
                    <a:lnTo>
                      <a:pt x="24" y="6"/>
                    </a:lnTo>
                    <a:lnTo>
                      <a:pt x="42" y="0"/>
                    </a:lnTo>
                    <a:lnTo>
                      <a:pt x="60" y="6"/>
                    </a:lnTo>
                    <a:lnTo>
                      <a:pt x="77" y="17"/>
                    </a:lnTo>
                    <a:lnTo>
                      <a:pt x="83" y="28"/>
                    </a:lnTo>
                    <a:lnTo>
                      <a:pt x="89" y="45"/>
                    </a:lnTo>
                    <a:lnTo>
                      <a:pt x="83" y="62"/>
                    </a:lnTo>
                    <a:lnTo>
                      <a:pt x="77" y="73"/>
                    </a:lnTo>
                    <a:lnTo>
                      <a:pt x="60" y="84"/>
                    </a:lnTo>
                    <a:lnTo>
                      <a:pt x="42" y="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3" name="Freeform 126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FF16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4" name="Freeform 127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5" name="Freeform 128"/>
              <p:cNvSpPr>
                <a:spLocks/>
              </p:cNvSpPr>
              <p:nvPr/>
            </p:nvSpPr>
            <p:spPr bwMode="auto">
              <a:xfrm>
                <a:off x="1868" y="1225"/>
                <a:ext cx="31" cy="35"/>
              </a:xfrm>
              <a:custGeom>
                <a:avLst/>
                <a:gdLst>
                  <a:gd name="T0" fmla="*/ 30 w 30"/>
                  <a:gd name="T1" fmla="*/ 28 h 34"/>
                  <a:gd name="T2" fmla="*/ 24 w 30"/>
                  <a:gd name="T3" fmla="*/ 34 h 34"/>
                  <a:gd name="T4" fmla="*/ 12 w 30"/>
                  <a:gd name="T5" fmla="*/ 34 h 34"/>
                  <a:gd name="T6" fmla="*/ 6 w 30"/>
                  <a:gd name="T7" fmla="*/ 34 h 34"/>
                  <a:gd name="T8" fmla="*/ 0 w 30"/>
                  <a:gd name="T9" fmla="*/ 28 h 34"/>
                  <a:gd name="T10" fmla="*/ 0 w 30"/>
                  <a:gd name="T11" fmla="*/ 0 h 34"/>
                  <a:gd name="T12" fmla="*/ 30 w 30"/>
                  <a:gd name="T13" fmla="*/ 0 h 34"/>
                  <a:gd name="T14" fmla="*/ 30 w 30"/>
                  <a:gd name="T15" fmla="*/ 28 h 34"/>
                  <a:gd name="T16" fmla="*/ 30 w 30"/>
                  <a:gd name="T17" fmla="*/ 28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4"/>
                  <a:gd name="T29" fmla="*/ 30 w 3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4">
                    <a:moveTo>
                      <a:pt x="30" y="28"/>
                    </a:moveTo>
                    <a:lnTo>
                      <a:pt x="24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6" name="Freeform 129"/>
              <p:cNvSpPr>
                <a:spLocks/>
              </p:cNvSpPr>
              <p:nvPr/>
            </p:nvSpPr>
            <p:spPr bwMode="auto">
              <a:xfrm>
                <a:off x="1880" y="1225"/>
                <a:ext cx="6" cy="12"/>
              </a:xfrm>
              <a:custGeom>
                <a:avLst/>
                <a:gdLst>
                  <a:gd name="T0" fmla="*/ 6 w 6"/>
                  <a:gd name="T1" fmla="*/ 6 h 11"/>
                  <a:gd name="T2" fmla="*/ 6 w 6"/>
                  <a:gd name="T3" fmla="*/ 11 h 11"/>
                  <a:gd name="T4" fmla="*/ 0 w 6"/>
                  <a:gd name="T5" fmla="*/ 11 h 11"/>
                  <a:gd name="T6" fmla="*/ 0 w 6"/>
                  <a:gd name="T7" fmla="*/ 11 h 11"/>
                  <a:gd name="T8" fmla="*/ 0 w 6"/>
                  <a:gd name="T9" fmla="*/ 6 h 11"/>
                  <a:gd name="T10" fmla="*/ 0 w 6"/>
                  <a:gd name="T11" fmla="*/ 0 h 11"/>
                  <a:gd name="T12" fmla="*/ 6 w 6"/>
                  <a:gd name="T13" fmla="*/ 0 h 11"/>
                  <a:gd name="T14" fmla="*/ 6 w 6"/>
                  <a:gd name="T15" fmla="*/ 6 h 11"/>
                  <a:gd name="T16" fmla="*/ 6 w 6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6" y="6"/>
                    </a:moveTo>
                    <a:lnTo>
                      <a:pt x="6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7" name="Freeform 130"/>
              <p:cNvSpPr>
                <a:spLocks/>
              </p:cNvSpPr>
              <p:nvPr/>
            </p:nvSpPr>
            <p:spPr bwMode="auto">
              <a:xfrm>
                <a:off x="1880" y="1248"/>
                <a:ext cx="6" cy="6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0 w 6"/>
                  <a:gd name="T5" fmla="*/ 5 h 5"/>
                  <a:gd name="T6" fmla="*/ 0 w 6"/>
                  <a:gd name="T7" fmla="*/ 5 h 5"/>
                  <a:gd name="T8" fmla="*/ 0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8" name="Freeform 131"/>
              <p:cNvSpPr>
                <a:spLocks/>
              </p:cNvSpPr>
              <p:nvPr/>
            </p:nvSpPr>
            <p:spPr bwMode="auto">
              <a:xfrm>
                <a:off x="1886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9" name="Freeform 132"/>
              <p:cNvSpPr>
                <a:spLocks/>
              </p:cNvSpPr>
              <p:nvPr/>
            </p:nvSpPr>
            <p:spPr bwMode="auto">
              <a:xfrm>
                <a:off x="1874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0" name="Freeform 133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1" name="Freeform 134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2" name="Freeform 135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3" name="Freeform 136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4" name="Freeform 137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5" name="Freeform 138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6" name="Freeform 139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7" name="Freeform 140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8" name="Freeform 141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9" name="Freeform 142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0" name="Freeform 143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1" name="Freeform 144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2" name="Freeform 145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3" name="Freeform 146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4" name="Freeform 147"/>
              <p:cNvSpPr>
                <a:spLocks/>
              </p:cNvSpPr>
              <p:nvPr/>
            </p:nvSpPr>
            <p:spPr bwMode="auto">
              <a:xfrm>
                <a:off x="1778" y="1164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2" name="Group 148"/>
            <p:cNvGrpSpPr>
              <a:grpSpLocks/>
            </p:cNvGrpSpPr>
            <p:nvPr userDrawn="1"/>
          </p:nvGrpSpPr>
          <p:grpSpPr bwMode="auto">
            <a:xfrm>
              <a:off x="1209677" y="5298398"/>
              <a:ext cx="164978" cy="105273"/>
              <a:chOff x="1595" y="1394"/>
              <a:chExt cx="245" cy="157"/>
            </a:xfrm>
          </p:grpSpPr>
          <p:sp>
            <p:nvSpPr>
              <p:cNvPr id="149" name="Freeform 149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0" name="Freeform 150"/>
              <p:cNvSpPr>
                <a:spLocks/>
              </p:cNvSpPr>
              <p:nvPr/>
            </p:nvSpPr>
            <p:spPr bwMode="auto">
              <a:xfrm>
                <a:off x="1595" y="1394"/>
                <a:ext cx="73" cy="47"/>
              </a:xfrm>
              <a:custGeom>
                <a:avLst/>
                <a:gdLst>
                  <a:gd name="T0" fmla="*/ 72 w 72"/>
                  <a:gd name="T1" fmla="*/ 0 h 45"/>
                  <a:gd name="T2" fmla="*/ 0 w 72"/>
                  <a:gd name="T3" fmla="*/ 0 h 45"/>
                  <a:gd name="T4" fmla="*/ 0 w 72"/>
                  <a:gd name="T5" fmla="*/ 45 h 45"/>
                  <a:gd name="T6" fmla="*/ 72 w 72"/>
                  <a:gd name="T7" fmla="*/ 45 h 45"/>
                  <a:gd name="T8" fmla="*/ 72 w 72"/>
                  <a:gd name="T9" fmla="*/ 0 h 45"/>
                  <a:gd name="T10" fmla="*/ 72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72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1" name="Freeform 151"/>
              <p:cNvSpPr>
                <a:spLocks/>
              </p:cNvSpPr>
              <p:nvPr/>
            </p:nvSpPr>
            <p:spPr bwMode="auto">
              <a:xfrm>
                <a:off x="1595" y="1504"/>
                <a:ext cx="73" cy="47"/>
              </a:xfrm>
              <a:custGeom>
                <a:avLst/>
                <a:gdLst>
                  <a:gd name="T0" fmla="*/ 0 w 72"/>
                  <a:gd name="T1" fmla="*/ 0 h 45"/>
                  <a:gd name="T2" fmla="*/ 0 w 72"/>
                  <a:gd name="T3" fmla="*/ 45 h 45"/>
                  <a:gd name="T4" fmla="*/ 72 w 72"/>
                  <a:gd name="T5" fmla="*/ 45 h 45"/>
                  <a:gd name="T6" fmla="*/ 72 w 72"/>
                  <a:gd name="T7" fmla="*/ 0 h 45"/>
                  <a:gd name="T8" fmla="*/ 0 w 72"/>
                  <a:gd name="T9" fmla="*/ 0 h 45"/>
                  <a:gd name="T10" fmla="*/ 0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0" y="0"/>
                    </a:move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2" name="Freeform 152"/>
              <p:cNvSpPr>
                <a:spLocks/>
              </p:cNvSpPr>
              <p:nvPr/>
            </p:nvSpPr>
            <p:spPr bwMode="auto">
              <a:xfrm>
                <a:off x="1739" y="1504"/>
                <a:ext cx="101" cy="47"/>
              </a:xfrm>
              <a:custGeom>
                <a:avLst/>
                <a:gdLst>
                  <a:gd name="T0" fmla="*/ 0 w 102"/>
                  <a:gd name="T1" fmla="*/ 45 h 45"/>
                  <a:gd name="T2" fmla="*/ 102 w 102"/>
                  <a:gd name="T3" fmla="*/ 45 h 45"/>
                  <a:gd name="T4" fmla="*/ 102 w 102"/>
                  <a:gd name="T5" fmla="*/ 0 h 45"/>
                  <a:gd name="T6" fmla="*/ 0 w 102"/>
                  <a:gd name="T7" fmla="*/ 0 h 45"/>
                  <a:gd name="T8" fmla="*/ 0 w 102"/>
                  <a:gd name="T9" fmla="*/ 45 h 45"/>
                  <a:gd name="T10" fmla="*/ 0 w 102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45"/>
                    </a:move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3" name="Freeform 153"/>
              <p:cNvSpPr>
                <a:spLocks/>
              </p:cNvSpPr>
              <p:nvPr/>
            </p:nvSpPr>
            <p:spPr bwMode="auto">
              <a:xfrm>
                <a:off x="1739" y="1394"/>
                <a:ext cx="101" cy="47"/>
              </a:xfrm>
              <a:custGeom>
                <a:avLst/>
                <a:gdLst>
                  <a:gd name="T0" fmla="*/ 0 w 102"/>
                  <a:gd name="T1" fmla="*/ 0 h 45"/>
                  <a:gd name="T2" fmla="*/ 0 w 102"/>
                  <a:gd name="T3" fmla="*/ 45 h 45"/>
                  <a:gd name="T4" fmla="*/ 102 w 102"/>
                  <a:gd name="T5" fmla="*/ 45 h 45"/>
                  <a:gd name="T6" fmla="*/ 102 w 102"/>
                  <a:gd name="T7" fmla="*/ 0 h 45"/>
                  <a:gd name="T8" fmla="*/ 0 w 102"/>
                  <a:gd name="T9" fmla="*/ 0 h 45"/>
                  <a:gd name="T10" fmla="*/ 0 w 10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0"/>
                    </a:moveTo>
                    <a:lnTo>
                      <a:pt x="0" y="45"/>
                    </a:ln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4" name="Freeform 154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125 w 245"/>
                  <a:gd name="T1" fmla="*/ 157 h 157"/>
                  <a:gd name="T2" fmla="*/ 125 w 245"/>
                  <a:gd name="T3" fmla="*/ 95 h 157"/>
                  <a:gd name="T4" fmla="*/ 245 w 245"/>
                  <a:gd name="T5" fmla="*/ 95 h 157"/>
                  <a:gd name="T6" fmla="*/ 245 w 245"/>
                  <a:gd name="T7" fmla="*/ 62 h 157"/>
                  <a:gd name="T8" fmla="*/ 125 w 245"/>
                  <a:gd name="T9" fmla="*/ 62 h 157"/>
                  <a:gd name="T10" fmla="*/ 125 w 245"/>
                  <a:gd name="T11" fmla="*/ 0 h 157"/>
                  <a:gd name="T12" fmla="*/ 90 w 245"/>
                  <a:gd name="T13" fmla="*/ 0 h 157"/>
                  <a:gd name="T14" fmla="*/ 90 w 245"/>
                  <a:gd name="T15" fmla="*/ 62 h 157"/>
                  <a:gd name="T16" fmla="*/ 0 w 245"/>
                  <a:gd name="T17" fmla="*/ 62 h 157"/>
                  <a:gd name="T18" fmla="*/ 0 w 245"/>
                  <a:gd name="T19" fmla="*/ 95 h 157"/>
                  <a:gd name="T20" fmla="*/ 90 w 245"/>
                  <a:gd name="T21" fmla="*/ 95 h 157"/>
                  <a:gd name="T22" fmla="*/ 90 w 245"/>
                  <a:gd name="T23" fmla="*/ 157 h 157"/>
                  <a:gd name="T24" fmla="*/ 125 w 245"/>
                  <a:gd name="T25" fmla="*/ 157 h 157"/>
                  <a:gd name="T26" fmla="*/ 125 w 245"/>
                  <a:gd name="T27" fmla="*/ 157 h 1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7"/>
                  <a:gd name="T44" fmla="*/ 245 w 245"/>
                  <a:gd name="T45" fmla="*/ 157 h 1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7">
                    <a:moveTo>
                      <a:pt x="125" y="157"/>
                    </a:moveTo>
                    <a:lnTo>
                      <a:pt x="125" y="95"/>
                    </a:lnTo>
                    <a:lnTo>
                      <a:pt x="245" y="95"/>
                    </a:lnTo>
                    <a:lnTo>
                      <a:pt x="245" y="62"/>
                    </a:lnTo>
                    <a:lnTo>
                      <a:pt x="125" y="62"/>
                    </a:lnTo>
                    <a:lnTo>
                      <a:pt x="125" y="0"/>
                    </a:lnTo>
                    <a:lnTo>
                      <a:pt x="90" y="0"/>
                    </a:lnTo>
                    <a:lnTo>
                      <a:pt x="90" y="62"/>
                    </a:lnTo>
                    <a:lnTo>
                      <a:pt x="0" y="62"/>
                    </a:lnTo>
                    <a:lnTo>
                      <a:pt x="0" y="95"/>
                    </a:lnTo>
                    <a:lnTo>
                      <a:pt x="90" y="95"/>
                    </a:lnTo>
                    <a:lnTo>
                      <a:pt x="90" y="157"/>
                    </a:lnTo>
                    <a:lnTo>
                      <a:pt x="125" y="157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5" name="Freeform 155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3" name="Group 156"/>
            <p:cNvGrpSpPr>
              <a:grpSpLocks/>
            </p:cNvGrpSpPr>
            <p:nvPr userDrawn="1"/>
          </p:nvGrpSpPr>
          <p:grpSpPr bwMode="auto">
            <a:xfrm>
              <a:off x="998528" y="5298398"/>
              <a:ext cx="163291" cy="105273"/>
              <a:chOff x="1593" y="1143"/>
              <a:chExt cx="244" cy="157"/>
            </a:xfrm>
          </p:grpSpPr>
          <p:sp>
            <p:nvSpPr>
              <p:cNvPr id="145" name="Freeform 157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6" name="Freeform 158"/>
              <p:cNvSpPr>
                <a:spLocks/>
              </p:cNvSpPr>
              <p:nvPr/>
            </p:nvSpPr>
            <p:spPr bwMode="auto">
              <a:xfrm>
                <a:off x="1593" y="1143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7" name="Freeform 159"/>
              <p:cNvSpPr>
                <a:spLocks/>
              </p:cNvSpPr>
              <p:nvPr/>
            </p:nvSpPr>
            <p:spPr bwMode="auto">
              <a:xfrm>
                <a:off x="1593" y="1249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8" name="Freeform 160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4" name="Group 161"/>
            <p:cNvGrpSpPr>
              <a:grpSpLocks/>
            </p:cNvGrpSpPr>
            <p:nvPr userDrawn="1"/>
          </p:nvGrpSpPr>
          <p:grpSpPr bwMode="auto">
            <a:xfrm>
              <a:off x="577634" y="5298398"/>
              <a:ext cx="164629" cy="104917"/>
              <a:chOff x="1592" y="892"/>
              <a:chExt cx="246" cy="157"/>
            </a:xfrm>
          </p:grpSpPr>
          <p:sp>
            <p:nvSpPr>
              <p:cNvPr id="141" name="Freeform 162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2" name="Freeform 163"/>
              <p:cNvSpPr>
                <a:spLocks/>
              </p:cNvSpPr>
              <p:nvPr/>
            </p:nvSpPr>
            <p:spPr bwMode="auto">
              <a:xfrm>
                <a:off x="1592" y="892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3" name="Freeform 164"/>
              <p:cNvSpPr>
                <a:spLocks/>
              </p:cNvSpPr>
              <p:nvPr/>
            </p:nvSpPr>
            <p:spPr bwMode="auto">
              <a:xfrm>
                <a:off x="1592" y="998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1D93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4" name="Freeform 165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aphicFrame>
          <p:nvGraphicFramePr>
            <p:cNvPr id="15" name="Object 166"/>
            <p:cNvGraphicFramePr>
              <a:graphicFrameLocks noChangeAspect="1"/>
            </p:cNvGraphicFramePr>
            <p:nvPr/>
          </p:nvGraphicFramePr>
          <p:xfrm>
            <a:off x="3122677" y="5298398"/>
            <a:ext cx="168034" cy="1093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5954" name="Clip" r:id="rId4" imgW="3809524" imgH="2619048" progId="">
                    <p:embed/>
                  </p:oleObj>
                </mc:Choice>
                <mc:Fallback>
                  <p:oleObj name="Clip" r:id="rId4" imgW="3809524" imgH="2619048" progId="">
                    <p:embed/>
                    <p:pic>
                      <p:nvPicPr>
                        <p:cNvPr id="0" name="Object 1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2677" y="5298398"/>
                          <a:ext cx="168034" cy="1093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635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6" name="Group 256"/>
            <p:cNvGrpSpPr>
              <a:grpSpLocks/>
            </p:cNvGrpSpPr>
            <p:nvPr userDrawn="1"/>
          </p:nvGrpSpPr>
          <p:grpSpPr bwMode="auto">
            <a:xfrm>
              <a:off x="1422513" y="5298398"/>
              <a:ext cx="163489" cy="106268"/>
              <a:chOff x="7877798" y="2333052"/>
              <a:chExt cx="253806" cy="164973"/>
            </a:xfrm>
          </p:grpSpPr>
          <p:sp>
            <p:nvSpPr>
              <p:cNvPr id="139" name="Freeform 220"/>
              <p:cNvSpPr>
                <a:spLocks/>
              </p:cNvSpPr>
              <p:nvPr userDrawn="1"/>
            </p:nvSpPr>
            <p:spPr bwMode="auto">
              <a:xfrm>
                <a:off x="7877798" y="2333052"/>
                <a:ext cx="253806" cy="74026"/>
              </a:xfrm>
              <a:custGeom>
                <a:avLst/>
                <a:gdLst>
                  <a:gd name="T0" fmla="*/ 37 w 238"/>
                  <a:gd name="T1" fmla="*/ 36 h 72"/>
                  <a:gd name="T2" fmla="*/ 0 w 238"/>
                  <a:gd name="T3" fmla="*/ 36 h 72"/>
                  <a:gd name="T4" fmla="*/ 0 w 238"/>
                  <a:gd name="T5" fmla="*/ 0 h 72"/>
                  <a:gd name="T6" fmla="*/ 37 w 238"/>
                  <a:gd name="T7" fmla="*/ 0 h 72"/>
                  <a:gd name="T8" fmla="*/ 37 w 238"/>
                  <a:gd name="T9" fmla="*/ 36 h 72"/>
                  <a:gd name="T10" fmla="*/ 37 w 238"/>
                  <a:gd name="T11" fmla="*/ 36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2"/>
                  <a:gd name="T20" fmla="*/ 238 w 238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2">
                    <a:moveTo>
                      <a:pt x="238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238" y="0"/>
                    </a:lnTo>
                    <a:lnTo>
                      <a:pt x="238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0" name="Freeform 221"/>
              <p:cNvSpPr>
                <a:spLocks/>
              </p:cNvSpPr>
              <p:nvPr userDrawn="1"/>
            </p:nvSpPr>
            <p:spPr bwMode="auto">
              <a:xfrm>
                <a:off x="7879912" y="2411308"/>
                <a:ext cx="251692" cy="86717"/>
              </a:xfrm>
              <a:custGeom>
                <a:avLst/>
                <a:gdLst>
                  <a:gd name="T0" fmla="*/ 238 w 238"/>
                  <a:gd name="T1" fmla="*/ 84 h 84"/>
                  <a:gd name="T2" fmla="*/ 238 w 238"/>
                  <a:gd name="T3" fmla="*/ 0 h 84"/>
                  <a:gd name="T4" fmla="*/ 0 w 238"/>
                  <a:gd name="T5" fmla="*/ 0 h 84"/>
                  <a:gd name="T6" fmla="*/ 0 w 238"/>
                  <a:gd name="T7" fmla="*/ 84 h 84"/>
                  <a:gd name="T8" fmla="*/ 238 w 238"/>
                  <a:gd name="T9" fmla="*/ 84 h 84"/>
                  <a:gd name="T10" fmla="*/ 238 w 238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84"/>
                  <a:gd name="T20" fmla="*/ 238 w 23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84">
                    <a:moveTo>
                      <a:pt x="238" y="84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238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7" name="Group 228"/>
            <p:cNvGrpSpPr>
              <a:grpSpLocks/>
            </p:cNvGrpSpPr>
            <p:nvPr userDrawn="1"/>
          </p:nvGrpSpPr>
          <p:grpSpPr bwMode="auto">
            <a:xfrm>
              <a:off x="2274076" y="5298398"/>
              <a:ext cx="164978" cy="109010"/>
              <a:chOff x="4188" y="2157"/>
              <a:chExt cx="238" cy="162"/>
            </a:xfrm>
          </p:grpSpPr>
          <p:sp>
            <p:nvSpPr>
              <p:cNvPr id="126" name="Freeform 229"/>
              <p:cNvSpPr>
                <a:spLocks/>
              </p:cNvSpPr>
              <p:nvPr/>
            </p:nvSpPr>
            <p:spPr bwMode="auto">
              <a:xfrm>
                <a:off x="4188" y="2157"/>
                <a:ext cx="238" cy="158"/>
              </a:xfrm>
              <a:custGeom>
                <a:avLst/>
                <a:gdLst>
                  <a:gd name="T0" fmla="*/ 0 w 238"/>
                  <a:gd name="T1" fmla="*/ 0 h 151"/>
                  <a:gd name="T2" fmla="*/ 238 w 238"/>
                  <a:gd name="T3" fmla="*/ 0 h 151"/>
                  <a:gd name="T4" fmla="*/ 238 w 238"/>
                  <a:gd name="T5" fmla="*/ 1791 h 151"/>
                  <a:gd name="T6" fmla="*/ 0 w 238"/>
                  <a:gd name="T7" fmla="*/ 1791 h 151"/>
                  <a:gd name="T8" fmla="*/ 0 w 238"/>
                  <a:gd name="T9" fmla="*/ 0 h 151"/>
                  <a:gd name="T10" fmla="*/ 0 w 238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1"/>
                  <a:gd name="T20" fmla="*/ 238 w 238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1">
                    <a:moveTo>
                      <a:pt x="0" y="0"/>
                    </a:moveTo>
                    <a:lnTo>
                      <a:pt x="238" y="0"/>
                    </a:lnTo>
                    <a:lnTo>
                      <a:pt x="238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7" name="Freeform 230"/>
              <p:cNvSpPr>
                <a:spLocks/>
              </p:cNvSpPr>
              <p:nvPr/>
            </p:nvSpPr>
            <p:spPr bwMode="auto">
              <a:xfrm>
                <a:off x="4188" y="2157"/>
                <a:ext cx="238" cy="59"/>
              </a:xfrm>
              <a:custGeom>
                <a:avLst/>
                <a:gdLst>
                  <a:gd name="T0" fmla="*/ 0 w 238"/>
                  <a:gd name="T1" fmla="*/ 0 h 56"/>
                  <a:gd name="T2" fmla="*/ 238 w 238"/>
                  <a:gd name="T3" fmla="*/ 0 h 56"/>
                  <a:gd name="T4" fmla="*/ 238 w 238"/>
                  <a:gd name="T5" fmla="*/ 800 h 56"/>
                  <a:gd name="T6" fmla="*/ 0 w 238"/>
                  <a:gd name="T7" fmla="*/ 800 h 56"/>
                  <a:gd name="T8" fmla="*/ 0 w 238"/>
                  <a:gd name="T9" fmla="*/ 0 h 56"/>
                  <a:gd name="T10" fmla="*/ 0 w 238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6"/>
                  <a:gd name="T20" fmla="*/ 238 w 238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6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8" name="Freeform 231"/>
              <p:cNvSpPr>
                <a:spLocks/>
              </p:cNvSpPr>
              <p:nvPr/>
            </p:nvSpPr>
            <p:spPr bwMode="auto">
              <a:xfrm>
                <a:off x="4188" y="2260"/>
                <a:ext cx="238" cy="59"/>
              </a:xfrm>
              <a:custGeom>
                <a:avLst/>
                <a:gdLst>
                  <a:gd name="T0" fmla="*/ 0 w 238"/>
                  <a:gd name="T1" fmla="*/ 0 h 55"/>
                  <a:gd name="T2" fmla="*/ 238 w 238"/>
                  <a:gd name="T3" fmla="*/ 0 h 55"/>
                  <a:gd name="T4" fmla="*/ 238 w 238"/>
                  <a:gd name="T5" fmla="*/ 820 h 55"/>
                  <a:gd name="T6" fmla="*/ 0 w 238"/>
                  <a:gd name="T7" fmla="*/ 820 h 55"/>
                  <a:gd name="T8" fmla="*/ 0 w 238"/>
                  <a:gd name="T9" fmla="*/ 0 h 55"/>
                  <a:gd name="T10" fmla="*/ 0 w 238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5"/>
                  <a:gd name="T20" fmla="*/ 238 w 238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5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9" name="Freeform 232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0" name="Freeform 233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</a:path>
                </a:pathLst>
              </a:custGeom>
              <a:noFill/>
              <a:ln w="0">
                <a:solidFill>
                  <a:srgbClr val="FF1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1" name="Freeform 234"/>
              <p:cNvSpPr>
                <a:spLocks/>
              </p:cNvSpPr>
              <p:nvPr/>
            </p:nvSpPr>
            <p:spPr bwMode="auto">
              <a:xfrm>
                <a:off x="4218" y="2179"/>
                <a:ext cx="41" cy="12"/>
              </a:xfrm>
              <a:custGeom>
                <a:avLst/>
                <a:gdLst>
                  <a:gd name="T0" fmla="*/ 42 w 42"/>
                  <a:gd name="T1" fmla="*/ 6 h 12"/>
                  <a:gd name="T2" fmla="*/ 42 w 42"/>
                  <a:gd name="T3" fmla="*/ 6 h 12"/>
                  <a:gd name="T4" fmla="*/ 36 w 42"/>
                  <a:gd name="T5" fmla="*/ 6 h 12"/>
                  <a:gd name="T6" fmla="*/ 30 w 42"/>
                  <a:gd name="T7" fmla="*/ 0 h 12"/>
                  <a:gd name="T8" fmla="*/ 24 w 42"/>
                  <a:gd name="T9" fmla="*/ 0 h 12"/>
                  <a:gd name="T10" fmla="*/ 12 w 42"/>
                  <a:gd name="T11" fmla="*/ 0 h 12"/>
                  <a:gd name="T12" fmla="*/ 6 w 42"/>
                  <a:gd name="T13" fmla="*/ 6 h 12"/>
                  <a:gd name="T14" fmla="*/ 0 w 42"/>
                  <a:gd name="T15" fmla="*/ 6 h 12"/>
                  <a:gd name="T16" fmla="*/ 0 w 42"/>
                  <a:gd name="T17" fmla="*/ 12 h 12"/>
                  <a:gd name="T18" fmla="*/ 42 w 42"/>
                  <a:gd name="T19" fmla="*/ 6 h 12"/>
                  <a:gd name="T20" fmla="*/ 42 w 4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"/>
                  <a:gd name="T35" fmla="*/ 42 w 4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">
                    <a:moveTo>
                      <a:pt x="42" y="6"/>
                    </a:moveTo>
                    <a:lnTo>
                      <a:pt x="42" y="6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2" name="Freeform 235"/>
              <p:cNvSpPr>
                <a:spLocks/>
              </p:cNvSpPr>
              <p:nvPr/>
            </p:nvSpPr>
            <p:spPr bwMode="auto">
              <a:xfrm>
                <a:off x="4224" y="2195"/>
                <a:ext cx="29" cy="36"/>
              </a:xfrm>
              <a:custGeom>
                <a:avLst/>
                <a:gdLst>
                  <a:gd name="T0" fmla="*/ 30 w 30"/>
                  <a:gd name="T1" fmla="*/ 174 h 34"/>
                  <a:gd name="T2" fmla="*/ 24 w 30"/>
                  <a:gd name="T3" fmla="*/ 6 h 34"/>
                  <a:gd name="T4" fmla="*/ 18 w 30"/>
                  <a:gd name="T5" fmla="*/ 6 h 34"/>
                  <a:gd name="T6" fmla="*/ 18 w 30"/>
                  <a:gd name="T7" fmla="*/ 0 h 34"/>
                  <a:gd name="T8" fmla="*/ 12 w 30"/>
                  <a:gd name="T9" fmla="*/ 6 h 34"/>
                  <a:gd name="T10" fmla="*/ 6 w 30"/>
                  <a:gd name="T11" fmla="*/ 6 h 34"/>
                  <a:gd name="T12" fmla="*/ 0 w 30"/>
                  <a:gd name="T13" fmla="*/ 174 h 34"/>
                  <a:gd name="T14" fmla="*/ 0 w 30"/>
                  <a:gd name="T15" fmla="*/ 207 h 34"/>
                  <a:gd name="T16" fmla="*/ 6 w 30"/>
                  <a:gd name="T17" fmla="*/ 239 h 34"/>
                  <a:gd name="T18" fmla="*/ 6 w 30"/>
                  <a:gd name="T19" fmla="*/ 239 h 34"/>
                  <a:gd name="T20" fmla="*/ 12 w 30"/>
                  <a:gd name="T21" fmla="*/ 284 h 34"/>
                  <a:gd name="T22" fmla="*/ 18 w 30"/>
                  <a:gd name="T23" fmla="*/ 284 h 34"/>
                  <a:gd name="T24" fmla="*/ 18 w 30"/>
                  <a:gd name="T25" fmla="*/ 284 h 34"/>
                  <a:gd name="T26" fmla="*/ 24 w 30"/>
                  <a:gd name="T27" fmla="*/ 239 h 34"/>
                  <a:gd name="T28" fmla="*/ 30 w 30"/>
                  <a:gd name="T29" fmla="*/ 239 h 34"/>
                  <a:gd name="T30" fmla="*/ 30 w 30"/>
                  <a:gd name="T31" fmla="*/ 207 h 34"/>
                  <a:gd name="T32" fmla="*/ 30 w 30"/>
                  <a:gd name="T33" fmla="*/ 174 h 34"/>
                  <a:gd name="T34" fmla="*/ 30 w 30"/>
                  <a:gd name="T35" fmla="*/ 174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30" y="17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28"/>
                    </a:lnTo>
                    <a:lnTo>
                      <a:pt x="30" y="28"/>
                    </a:lnTo>
                    <a:lnTo>
                      <a:pt x="30" y="23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3" name="Freeform 236"/>
              <p:cNvSpPr>
                <a:spLocks/>
              </p:cNvSpPr>
              <p:nvPr/>
            </p:nvSpPr>
            <p:spPr bwMode="auto">
              <a:xfrm>
                <a:off x="4224" y="2216"/>
                <a:ext cx="29" cy="6"/>
              </a:xfrm>
              <a:custGeom>
                <a:avLst/>
                <a:gdLst>
                  <a:gd name="T0" fmla="*/ 30 w 30"/>
                  <a:gd name="T1" fmla="*/ 6 h 6"/>
                  <a:gd name="T2" fmla="*/ 30 w 30"/>
                  <a:gd name="T3" fmla="*/ 6 h 6"/>
                  <a:gd name="T4" fmla="*/ 30 w 30"/>
                  <a:gd name="T5" fmla="*/ 6 h 6"/>
                  <a:gd name="T6" fmla="*/ 30 w 30"/>
                  <a:gd name="T7" fmla="*/ 6 h 6"/>
                  <a:gd name="T8" fmla="*/ 30 w 30"/>
                  <a:gd name="T9" fmla="*/ 0 h 6"/>
                  <a:gd name="T10" fmla="*/ 30 w 30"/>
                  <a:gd name="T11" fmla="*/ 0 h 6"/>
                  <a:gd name="T12" fmla="*/ 30 w 30"/>
                  <a:gd name="T13" fmla="*/ 0 h 6"/>
                  <a:gd name="T14" fmla="*/ 30 w 30"/>
                  <a:gd name="T15" fmla="*/ 0 h 6"/>
                  <a:gd name="T16" fmla="*/ 24 w 30"/>
                  <a:gd name="T17" fmla="*/ 0 h 6"/>
                  <a:gd name="T18" fmla="*/ 24 w 30"/>
                  <a:gd name="T19" fmla="*/ 0 h 6"/>
                  <a:gd name="T20" fmla="*/ 24 w 30"/>
                  <a:gd name="T21" fmla="*/ 0 h 6"/>
                  <a:gd name="T22" fmla="*/ 18 w 30"/>
                  <a:gd name="T23" fmla="*/ 0 h 6"/>
                  <a:gd name="T24" fmla="*/ 18 w 30"/>
                  <a:gd name="T25" fmla="*/ 0 h 6"/>
                  <a:gd name="T26" fmla="*/ 12 w 30"/>
                  <a:gd name="T27" fmla="*/ 0 h 6"/>
                  <a:gd name="T28" fmla="*/ 12 w 30"/>
                  <a:gd name="T29" fmla="*/ 0 h 6"/>
                  <a:gd name="T30" fmla="*/ 12 w 30"/>
                  <a:gd name="T31" fmla="*/ 0 h 6"/>
                  <a:gd name="T32" fmla="*/ 6 w 30"/>
                  <a:gd name="T33" fmla="*/ 0 h 6"/>
                  <a:gd name="T34" fmla="*/ 6 w 30"/>
                  <a:gd name="T35" fmla="*/ 0 h 6"/>
                  <a:gd name="T36" fmla="*/ 6 w 30"/>
                  <a:gd name="T37" fmla="*/ 0 h 6"/>
                  <a:gd name="T38" fmla="*/ 0 w 30"/>
                  <a:gd name="T39" fmla="*/ 0 h 6"/>
                  <a:gd name="T40" fmla="*/ 0 w 30"/>
                  <a:gd name="T41" fmla="*/ 0 h 6"/>
                  <a:gd name="T42" fmla="*/ 0 w 30"/>
                  <a:gd name="T43" fmla="*/ 0 h 6"/>
                  <a:gd name="T44" fmla="*/ 0 w 30"/>
                  <a:gd name="T45" fmla="*/ 6 h 6"/>
                  <a:gd name="T46" fmla="*/ 0 w 30"/>
                  <a:gd name="T47" fmla="*/ 6 h 6"/>
                  <a:gd name="T48" fmla="*/ 0 w 30"/>
                  <a:gd name="T49" fmla="*/ 6 h 6"/>
                  <a:gd name="T50" fmla="*/ 0 w 30"/>
                  <a:gd name="T51" fmla="*/ 6 h 6"/>
                  <a:gd name="T52" fmla="*/ 6 w 30"/>
                  <a:gd name="T53" fmla="*/ 6 h 6"/>
                  <a:gd name="T54" fmla="*/ 6 w 30"/>
                  <a:gd name="T55" fmla="*/ 6 h 6"/>
                  <a:gd name="T56" fmla="*/ 12 w 30"/>
                  <a:gd name="T57" fmla="*/ 6 h 6"/>
                  <a:gd name="T58" fmla="*/ 12 w 30"/>
                  <a:gd name="T59" fmla="*/ 6 h 6"/>
                  <a:gd name="T60" fmla="*/ 12 w 30"/>
                  <a:gd name="T61" fmla="*/ 6 h 6"/>
                  <a:gd name="T62" fmla="*/ 18 w 30"/>
                  <a:gd name="T63" fmla="*/ 6 h 6"/>
                  <a:gd name="T64" fmla="*/ 18 w 30"/>
                  <a:gd name="T65" fmla="*/ 6 h 6"/>
                  <a:gd name="T66" fmla="*/ 18 w 30"/>
                  <a:gd name="T67" fmla="*/ 6 h 6"/>
                  <a:gd name="T68" fmla="*/ 24 w 30"/>
                  <a:gd name="T69" fmla="*/ 6 h 6"/>
                  <a:gd name="T70" fmla="*/ 24 w 30"/>
                  <a:gd name="T71" fmla="*/ 6 h 6"/>
                  <a:gd name="T72" fmla="*/ 24 w 30"/>
                  <a:gd name="T73" fmla="*/ 6 h 6"/>
                  <a:gd name="T74" fmla="*/ 30 w 30"/>
                  <a:gd name="T75" fmla="*/ 6 h 6"/>
                  <a:gd name="T76" fmla="*/ 30 w 30"/>
                  <a:gd name="T77" fmla="*/ 6 h 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"/>
                  <a:gd name="T118" fmla="*/ 0 h 6"/>
                  <a:gd name="T119" fmla="*/ 30 w 30"/>
                  <a:gd name="T120" fmla="*/ 6 h 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" h="6">
                    <a:moveTo>
                      <a:pt x="30" y="6"/>
                    </a:moveTo>
                    <a:lnTo>
                      <a:pt x="30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4" name="Freeform 237"/>
              <p:cNvSpPr>
                <a:spLocks/>
              </p:cNvSpPr>
              <p:nvPr/>
            </p:nvSpPr>
            <p:spPr bwMode="auto">
              <a:xfrm>
                <a:off x="4224" y="2222"/>
                <a:ext cx="29" cy="2"/>
              </a:xfrm>
              <a:custGeom>
                <a:avLst/>
                <a:gdLst>
                  <a:gd name="T0" fmla="*/ 30 w 30"/>
                  <a:gd name="T1" fmla="*/ 0 h 1"/>
                  <a:gd name="T2" fmla="*/ 30 w 30"/>
                  <a:gd name="T3" fmla="*/ 0 h 1"/>
                  <a:gd name="T4" fmla="*/ 30 w 30"/>
                  <a:gd name="T5" fmla="*/ 0 h 1"/>
                  <a:gd name="T6" fmla="*/ 30 w 30"/>
                  <a:gd name="T7" fmla="*/ 0 h 1"/>
                  <a:gd name="T8" fmla="*/ 30 w 30"/>
                  <a:gd name="T9" fmla="*/ 0 h 1"/>
                  <a:gd name="T10" fmla="*/ 30 w 30"/>
                  <a:gd name="T11" fmla="*/ 0 h 1"/>
                  <a:gd name="T12" fmla="*/ 30 w 30"/>
                  <a:gd name="T13" fmla="*/ 0 h 1"/>
                  <a:gd name="T14" fmla="*/ 30 w 30"/>
                  <a:gd name="T15" fmla="*/ 0 h 1"/>
                  <a:gd name="T16" fmla="*/ 24 w 30"/>
                  <a:gd name="T17" fmla="*/ 0 h 1"/>
                  <a:gd name="T18" fmla="*/ 24 w 30"/>
                  <a:gd name="T19" fmla="*/ 0 h 1"/>
                  <a:gd name="T20" fmla="*/ 24 w 30"/>
                  <a:gd name="T21" fmla="*/ 0 h 1"/>
                  <a:gd name="T22" fmla="*/ 18 w 30"/>
                  <a:gd name="T23" fmla="*/ 0 h 1"/>
                  <a:gd name="T24" fmla="*/ 18 w 30"/>
                  <a:gd name="T25" fmla="*/ 0 h 1"/>
                  <a:gd name="T26" fmla="*/ 12 w 30"/>
                  <a:gd name="T27" fmla="*/ 0 h 1"/>
                  <a:gd name="T28" fmla="*/ 12 w 30"/>
                  <a:gd name="T29" fmla="*/ 0 h 1"/>
                  <a:gd name="T30" fmla="*/ 12 w 30"/>
                  <a:gd name="T31" fmla="*/ 0 h 1"/>
                  <a:gd name="T32" fmla="*/ 6 w 30"/>
                  <a:gd name="T33" fmla="*/ 0 h 1"/>
                  <a:gd name="T34" fmla="*/ 6 w 30"/>
                  <a:gd name="T35" fmla="*/ 0 h 1"/>
                  <a:gd name="T36" fmla="*/ 6 w 30"/>
                  <a:gd name="T37" fmla="*/ 0 h 1"/>
                  <a:gd name="T38" fmla="*/ 0 w 30"/>
                  <a:gd name="T39" fmla="*/ 0 h 1"/>
                  <a:gd name="T40" fmla="*/ 0 w 30"/>
                  <a:gd name="T41" fmla="*/ 0 h 1"/>
                  <a:gd name="T42" fmla="*/ 0 w 30"/>
                  <a:gd name="T43" fmla="*/ 0 h 1"/>
                  <a:gd name="T44" fmla="*/ 0 w 30"/>
                  <a:gd name="T45" fmla="*/ 0 h 1"/>
                  <a:gd name="T46" fmla="*/ 0 w 30"/>
                  <a:gd name="T47" fmla="*/ 0 h 1"/>
                  <a:gd name="T48" fmla="*/ 0 w 30"/>
                  <a:gd name="T49" fmla="*/ 0 h 1"/>
                  <a:gd name="T50" fmla="*/ 6 w 30"/>
                  <a:gd name="T51" fmla="*/ 0 h 1"/>
                  <a:gd name="T52" fmla="*/ 6 w 30"/>
                  <a:gd name="T53" fmla="*/ 0 h 1"/>
                  <a:gd name="T54" fmla="*/ 6 w 30"/>
                  <a:gd name="T55" fmla="*/ 0 h 1"/>
                  <a:gd name="T56" fmla="*/ 12 w 30"/>
                  <a:gd name="T57" fmla="*/ 0 h 1"/>
                  <a:gd name="T58" fmla="*/ 12 w 30"/>
                  <a:gd name="T59" fmla="*/ 0 h 1"/>
                  <a:gd name="T60" fmla="*/ 12 w 30"/>
                  <a:gd name="T61" fmla="*/ 0 h 1"/>
                  <a:gd name="T62" fmla="*/ 18 w 30"/>
                  <a:gd name="T63" fmla="*/ 0 h 1"/>
                  <a:gd name="T64" fmla="*/ 18 w 30"/>
                  <a:gd name="T65" fmla="*/ 0 h 1"/>
                  <a:gd name="T66" fmla="*/ 24 w 30"/>
                  <a:gd name="T67" fmla="*/ 0 h 1"/>
                  <a:gd name="T68" fmla="*/ 24 w 30"/>
                  <a:gd name="T69" fmla="*/ 0 h 1"/>
                  <a:gd name="T70" fmla="*/ 24 w 30"/>
                  <a:gd name="T71" fmla="*/ 0 h 1"/>
                  <a:gd name="T72" fmla="*/ 30 w 30"/>
                  <a:gd name="T73" fmla="*/ 0 h 1"/>
                  <a:gd name="T74" fmla="*/ 30 w 30"/>
                  <a:gd name="T75" fmla="*/ 0 h 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"/>
                  <a:gd name="T115" fmla="*/ 0 h 1"/>
                  <a:gd name="T116" fmla="*/ 30 w 30"/>
                  <a:gd name="T117" fmla="*/ 1 h 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" h="1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5" name="Freeform 238"/>
              <p:cNvSpPr>
                <a:spLocks/>
              </p:cNvSpPr>
              <p:nvPr/>
            </p:nvSpPr>
            <p:spPr bwMode="auto">
              <a:xfrm>
                <a:off x="4235" y="2191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0 h 5"/>
                  <a:gd name="T4" fmla="*/ 6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0 w 6"/>
                  <a:gd name="T13" fmla="*/ 0 h 5"/>
                  <a:gd name="T14" fmla="*/ 0 w 6"/>
                  <a:gd name="T15" fmla="*/ 0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6" name="Freeform 239"/>
              <p:cNvSpPr>
                <a:spLocks/>
              </p:cNvSpPr>
              <p:nvPr/>
            </p:nvSpPr>
            <p:spPr bwMode="auto">
              <a:xfrm>
                <a:off x="4241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7" name="Freeform 240"/>
              <p:cNvSpPr>
                <a:spLocks/>
              </p:cNvSpPr>
              <p:nvPr/>
            </p:nvSpPr>
            <p:spPr bwMode="auto">
              <a:xfrm>
                <a:off x="4229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6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8" name="Freeform 241"/>
              <p:cNvSpPr>
                <a:spLocks/>
              </p:cNvSpPr>
              <p:nvPr/>
            </p:nvSpPr>
            <p:spPr bwMode="auto">
              <a:xfrm>
                <a:off x="4188" y="2157"/>
                <a:ext cx="238" cy="162"/>
              </a:xfrm>
              <a:custGeom>
                <a:avLst/>
                <a:gdLst>
                  <a:gd name="T0" fmla="*/ 238 w 238"/>
                  <a:gd name="T1" fmla="*/ 0 h 156"/>
                  <a:gd name="T2" fmla="*/ 0 w 238"/>
                  <a:gd name="T3" fmla="*/ 0 h 156"/>
                  <a:gd name="T4" fmla="*/ 0 w 238"/>
                  <a:gd name="T5" fmla="*/ 1704 h 156"/>
                  <a:gd name="T6" fmla="*/ 238 w 238"/>
                  <a:gd name="T7" fmla="*/ 1704 h 156"/>
                  <a:gd name="T8" fmla="*/ 238 w 238"/>
                  <a:gd name="T9" fmla="*/ 0 h 156"/>
                  <a:gd name="T10" fmla="*/ 238 w 238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6"/>
                  <a:gd name="T20" fmla="*/ 238 w 23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6">
                    <a:moveTo>
                      <a:pt x="238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238" y="156"/>
                    </a:lnTo>
                    <a:lnTo>
                      <a:pt x="2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aphicFrame>
          <p:nvGraphicFramePr>
            <p:cNvPr id="18" name="Object 252"/>
            <p:cNvGraphicFramePr>
              <a:graphicFrameLocks noChangeAspect="1"/>
            </p:cNvGraphicFramePr>
            <p:nvPr/>
          </p:nvGraphicFramePr>
          <p:xfrm>
            <a:off x="369889" y="5298398"/>
            <a:ext cx="159887" cy="104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5955" name="Clip" r:id="rId6" imgW="2835360" imgH="1920600" progId="">
                    <p:embed/>
                  </p:oleObj>
                </mc:Choice>
                <mc:Fallback>
                  <p:oleObj name="Clip" r:id="rId6" imgW="2835360" imgH="1920600" progId="">
                    <p:embed/>
                    <p:pic>
                      <p:nvPicPr>
                        <p:cNvPr id="0" name="Object 2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889" y="5298398"/>
                          <a:ext cx="159887" cy="104250"/>
                        </a:xfrm>
                        <a:prstGeom prst="rect">
                          <a:avLst/>
                        </a:prstGeom>
                        <a:noFill/>
                        <a:ln w="635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9" name="Group 214"/>
            <p:cNvGrpSpPr>
              <a:grpSpLocks/>
            </p:cNvGrpSpPr>
            <p:nvPr userDrawn="1"/>
          </p:nvGrpSpPr>
          <p:grpSpPr bwMode="auto">
            <a:xfrm>
              <a:off x="1847017" y="5298398"/>
              <a:ext cx="166365" cy="106293"/>
              <a:chOff x="4187" y="2402"/>
              <a:chExt cx="240" cy="161"/>
            </a:xfrm>
          </p:grpSpPr>
          <p:sp>
            <p:nvSpPr>
              <p:cNvPr id="122" name="Freeform 215"/>
              <p:cNvSpPr>
                <a:spLocks/>
              </p:cNvSpPr>
              <p:nvPr/>
            </p:nvSpPr>
            <p:spPr bwMode="auto">
              <a:xfrm>
                <a:off x="4234" y="2402"/>
                <a:ext cx="191" cy="161"/>
              </a:xfrm>
              <a:custGeom>
                <a:avLst/>
                <a:gdLst>
                  <a:gd name="T0" fmla="*/ 191 w 191"/>
                  <a:gd name="T1" fmla="*/ 1066 h 156"/>
                  <a:gd name="T2" fmla="*/ 191 w 191"/>
                  <a:gd name="T3" fmla="*/ 0 h 156"/>
                  <a:gd name="T4" fmla="*/ 0 w 191"/>
                  <a:gd name="T5" fmla="*/ 0 h 156"/>
                  <a:gd name="T6" fmla="*/ 0 w 191"/>
                  <a:gd name="T7" fmla="*/ 1066 h 156"/>
                  <a:gd name="T8" fmla="*/ 191 w 191"/>
                  <a:gd name="T9" fmla="*/ 1066 h 156"/>
                  <a:gd name="T10" fmla="*/ 191 w 191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156"/>
                  <a:gd name="T20" fmla="*/ 191 w 19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156">
                    <a:moveTo>
                      <a:pt x="191" y="156"/>
                    </a:moveTo>
                    <a:lnTo>
                      <a:pt x="191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91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3" name="Freeform 216"/>
              <p:cNvSpPr>
                <a:spLocks/>
              </p:cNvSpPr>
              <p:nvPr/>
            </p:nvSpPr>
            <p:spPr bwMode="auto">
              <a:xfrm>
                <a:off x="4187" y="2402"/>
                <a:ext cx="77" cy="161"/>
              </a:xfrm>
              <a:custGeom>
                <a:avLst/>
                <a:gdLst>
                  <a:gd name="T0" fmla="*/ 77 w 77"/>
                  <a:gd name="T1" fmla="*/ 106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066 h 156"/>
                  <a:gd name="T8" fmla="*/ 77 w 77"/>
                  <a:gd name="T9" fmla="*/ 1066 h 156"/>
                  <a:gd name="T10" fmla="*/ 77 w 77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4" name="Freeform 217"/>
              <p:cNvSpPr>
                <a:spLocks/>
              </p:cNvSpPr>
              <p:nvPr/>
            </p:nvSpPr>
            <p:spPr bwMode="auto">
              <a:xfrm>
                <a:off x="4348" y="2402"/>
                <a:ext cx="79" cy="161"/>
              </a:xfrm>
              <a:custGeom>
                <a:avLst/>
                <a:gdLst>
                  <a:gd name="T0" fmla="*/ 78 w 78"/>
                  <a:gd name="T1" fmla="*/ 1066 h 156"/>
                  <a:gd name="T2" fmla="*/ 78 w 78"/>
                  <a:gd name="T3" fmla="*/ 0 h 156"/>
                  <a:gd name="T4" fmla="*/ 0 w 78"/>
                  <a:gd name="T5" fmla="*/ 0 h 156"/>
                  <a:gd name="T6" fmla="*/ 0 w 78"/>
                  <a:gd name="T7" fmla="*/ 1066 h 156"/>
                  <a:gd name="T8" fmla="*/ 78 w 78"/>
                  <a:gd name="T9" fmla="*/ 1066 h 156"/>
                  <a:gd name="T10" fmla="*/ 78 w 78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156"/>
                  <a:gd name="T20" fmla="*/ 78 w 7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156">
                    <a:moveTo>
                      <a:pt x="78" y="156"/>
                    </a:moveTo>
                    <a:lnTo>
                      <a:pt x="78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5" name="Freeform 218"/>
              <p:cNvSpPr>
                <a:spLocks/>
              </p:cNvSpPr>
              <p:nvPr/>
            </p:nvSpPr>
            <p:spPr bwMode="auto">
              <a:xfrm>
                <a:off x="4187" y="2402"/>
                <a:ext cx="238" cy="161"/>
              </a:xfrm>
              <a:custGeom>
                <a:avLst/>
                <a:gdLst>
                  <a:gd name="T0" fmla="*/ 19 w 244"/>
                  <a:gd name="T1" fmla="*/ 19856 h 151"/>
                  <a:gd name="T2" fmla="*/ 19 w 244"/>
                  <a:gd name="T3" fmla="*/ 0 h 151"/>
                  <a:gd name="T4" fmla="*/ 0 w 244"/>
                  <a:gd name="T5" fmla="*/ 0 h 151"/>
                  <a:gd name="T6" fmla="*/ 0 w 244"/>
                  <a:gd name="T7" fmla="*/ 19856 h 151"/>
                  <a:gd name="T8" fmla="*/ 19 w 244"/>
                  <a:gd name="T9" fmla="*/ 19856 h 151"/>
                  <a:gd name="T10" fmla="*/ 19 w 244"/>
                  <a:gd name="T11" fmla="*/ 19856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0" name="Group 269"/>
            <p:cNvGrpSpPr>
              <a:grpSpLocks noChangeAspect="1"/>
            </p:cNvGrpSpPr>
            <p:nvPr userDrawn="1"/>
          </p:nvGrpSpPr>
          <p:grpSpPr bwMode="auto">
            <a:xfrm>
              <a:off x="790121" y="5298398"/>
              <a:ext cx="160549" cy="102873"/>
              <a:chOff x="4214" y="2064"/>
              <a:chExt cx="242" cy="157"/>
            </a:xfrm>
          </p:grpSpPr>
          <p:sp>
            <p:nvSpPr>
              <p:cNvPr id="118" name="AutoShape 270"/>
              <p:cNvSpPr>
                <a:spLocks noChangeAspect="1" noChangeArrowheads="1" noTextEdit="1"/>
              </p:cNvSpPr>
              <p:nvPr/>
            </p:nvSpPr>
            <p:spPr bwMode="auto">
              <a:xfrm>
                <a:off x="4214" y="2064"/>
                <a:ext cx="242" cy="157"/>
              </a:xfrm>
              <a:prstGeom prst="rect">
                <a:avLst/>
              </a:prstGeom>
              <a:noFill/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9" name="Rectangle 271"/>
              <p:cNvSpPr>
                <a:spLocks noChangeArrowheads="1"/>
              </p:cNvSpPr>
              <p:nvPr/>
            </p:nvSpPr>
            <p:spPr bwMode="auto">
              <a:xfrm>
                <a:off x="4214" y="2064"/>
                <a:ext cx="242" cy="5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/>
              </a:p>
            </p:txBody>
          </p:sp>
          <p:sp>
            <p:nvSpPr>
              <p:cNvPr id="120" name="Rectangle 272"/>
              <p:cNvSpPr>
                <a:spLocks noChangeArrowheads="1"/>
              </p:cNvSpPr>
              <p:nvPr/>
            </p:nvSpPr>
            <p:spPr bwMode="auto">
              <a:xfrm>
                <a:off x="4214" y="2117"/>
                <a:ext cx="242" cy="51"/>
              </a:xfrm>
              <a:prstGeom prst="rect">
                <a:avLst/>
              </a:prstGeom>
              <a:solidFill>
                <a:srgbClr val="51D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/>
              </a:p>
            </p:txBody>
          </p:sp>
          <p:sp>
            <p:nvSpPr>
              <p:cNvPr id="121" name="Rectangle 273"/>
              <p:cNvSpPr>
                <a:spLocks noChangeArrowheads="1"/>
              </p:cNvSpPr>
              <p:nvPr/>
            </p:nvSpPr>
            <p:spPr bwMode="auto">
              <a:xfrm>
                <a:off x="4214" y="2168"/>
                <a:ext cx="242" cy="5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/>
              </a:p>
            </p:txBody>
          </p:sp>
        </p:grpSp>
        <p:grpSp>
          <p:nvGrpSpPr>
            <p:cNvPr id="21" name="Group 16"/>
            <p:cNvGrpSpPr>
              <a:grpSpLocks/>
            </p:cNvGrpSpPr>
            <p:nvPr userDrawn="1"/>
          </p:nvGrpSpPr>
          <p:grpSpPr bwMode="auto">
            <a:xfrm>
              <a:off x="1854256" y="5092835"/>
              <a:ext cx="163609" cy="106293"/>
              <a:chOff x="1116" y="1646"/>
              <a:chExt cx="245" cy="151"/>
            </a:xfrm>
          </p:grpSpPr>
          <p:sp>
            <p:nvSpPr>
              <p:cNvPr id="115" name="Freeform 17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6" name="Freeform 18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7" name="Freeform 19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61 h 151"/>
                  <a:gd name="T2" fmla="*/ 89 w 244"/>
                  <a:gd name="T3" fmla="*/ 61 h 151"/>
                  <a:gd name="T4" fmla="*/ 89 w 244"/>
                  <a:gd name="T5" fmla="*/ 0 h 151"/>
                  <a:gd name="T6" fmla="*/ 59 w 244"/>
                  <a:gd name="T7" fmla="*/ 0 h 151"/>
                  <a:gd name="T8" fmla="*/ 59 w 244"/>
                  <a:gd name="T9" fmla="*/ 61 h 151"/>
                  <a:gd name="T10" fmla="*/ 0 w 244"/>
                  <a:gd name="T11" fmla="*/ 61 h 151"/>
                  <a:gd name="T12" fmla="*/ 0 w 244"/>
                  <a:gd name="T13" fmla="*/ 89 h 151"/>
                  <a:gd name="T14" fmla="*/ 59 w 244"/>
                  <a:gd name="T15" fmla="*/ 89 h 151"/>
                  <a:gd name="T16" fmla="*/ 59 w 244"/>
                  <a:gd name="T17" fmla="*/ 151 h 151"/>
                  <a:gd name="T18" fmla="*/ 89 w 244"/>
                  <a:gd name="T19" fmla="*/ 151 h 151"/>
                  <a:gd name="T20" fmla="*/ 89 w 244"/>
                  <a:gd name="T21" fmla="*/ 89 h 151"/>
                  <a:gd name="T22" fmla="*/ 244 w 244"/>
                  <a:gd name="T23" fmla="*/ 89 h 151"/>
                  <a:gd name="T24" fmla="*/ 244 w 244"/>
                  <a:gd name="T25" fmla="*/ 61 h 151"/>
                  <a:gd name="T26" fmla="*/ 244 w 244"/>
                  <a:gd name="T27" fmla="*/ 61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1"/>
                    </a:moveTo>
                    <a:lnTo>
                      <a:pt x="89" y="61"/>
                    </a:lnTo>
                    <a:lnTo>
                      <a:pt x="89" y="0"/>
                    </a:lnTo>
                    <a:lnTo>
                      <a:pt x="59" y="0"/>
                    </a:lnTo>
                    <a:lnTo>
                      <a:pt x="59" y="61"/>
                    </a:lnTo>
                    <a:lnTo>
                      <a:pt x="0" y="61"/>
                    </a:lnTo>
                    <a:lnTo>
                      <a:pt x="0" y="89"/>
                    </a:lnTo>
                    <a:lnTo>
                      <a:pt x="59" y="89"/>
                    </a:lnTo>
                    <a:lnTo>
                      <a:pt x="59" y="151"/>
                    </a:lnTo>
                    <a:lnTo>
                      <a:pt x="89" y="151"/>
                    </a:lnTo>
                    <a:lnTo>
                      <a:pt x="89" y="89"/>
                    </a:lnTo>
                    <a:lnTo>
                      <a:pt x="244" y="89"/>
                    </a:lnTo>
                    <a:lnTo>
                      <a:pt x="244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2" name="Group 21"/>
            <p:cNvGrpSpPr>
              <a:grpSpLocks/>
            </p:cNvGrpSpPr>
            <p:nvPr userDrawn="1"/>
          </p:nvGrpSpPr>
          <p:grpSpPr bwMode="auto">
            <a:xfrm>
              <a:off x="3341609" y="5092835"/>
              <a:ext cx="163288" cy="104917"/>
              <a:chOff x="1117" y="2897"/>
              <a:chExt cx="243" cy="157"/>
            </a:xfrm>
          </p:grpSpPr>
          <p:sp>
            <p:nvSpPr>
              <p:cNvPr id="111" name="Freeform 21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2" name="Freeform 22"/>
              <p:cNvSpPr>
                <a:spLocks/>
              </p:cNvSpPr>
              <p:nvPr/>
            </p:nvSpPr>
            <p:spPr bwMode="auto">
              <a:xfrm>
                <a:off x="1117" y="2897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3" name="Freeform 23"/>
              <p:cNvSpPr>
                <a:spLocks/>
              </p:cNvSpPr>
              <p:nvPr/>
            </p:nvSpPr>
            <p:spPr bwMode="auto">
              <a:xfrm>
                <a:off x="1277" y="2897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4" name="Freeform 24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3" name="Group 25"/>
            <p:cNvGrpSpPr>
              <a:grpSpLocks/>
            </p:cNvGrpSpPr>
            <p:nvPr userDrawn="1"/>
          </p:nvGrpSpPr>
          <p:grpSpPr bwMode="auto">
            <a:xfrm>
              <a:off x="3130146" y="5092835"/>
              <a:ext cx="163288" cy="104917"/>
              <a:chOff x="1118" y="2646"/>
              <a:chExt cx="243" cy="157"/>
            </a:xfrm>
          </p:grpSpPr>
          <p:sp>
            <p:nvSpPr>
              <p:cNvPr id="107" name="Freeform 26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8" name="Freeform 27"/>
              <p:cNvSpPr>
                <a:spLocks/>
              </p:cNvSpPr>
              <p:nvPr/>
            </p:nvSpPr>
            <p:spPr bwMode="auto">
              <a:xfrm>
                <a:off x="1118" y="2646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9" name="Freeform 28"/>
              <p:cNvSpPr>
                <a:spLocks/>
              </p:cNvSpPr>
              <p:nvPr/>
            </p:nvSpPr>
            <p:spPr bwMode="auto">
              <a:xfrm>
                <a:off x="1278" y="2646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0" name="Freeform 29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4" name="Group 30"/>
            <p:cNvGrpSpPr>
              <a:grpSpLocks/>
            </p:cNvGrpSpPr>
            <p:nvPr userDrawn="1"/>
          </p:nvGrpSpPr>
          <p:grpSpPr bwMode="auto">
            <a:xfrm>
              <a:off x="2277513" y="5092835"/>
              <a:ext cx="163288" cy="104596"/>
              <a:chOff x="1117" y="2143"/>
              <a:chExt cx="243" cy="155"/>
            </a:xfrm>
          </p:grpSpPr>
          <p:sp>
            <p:nvSpPr>
              <p:cNvPr id="103" name="Freeform 31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4" name="Freeform 32"/>
              <p:cNvSpPr>
                <a:spLocks/>
              </p:cNvSpPr>
              <p:nvPr/>
            </p:nvSpPr>
            <p:spPr bwMode="auto">
              <a:xfrm>
                <a:off x="1117" y="2143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5" name="Freeform 33"/>
              <p:cNvSpPr>
                <a:spLocks/>
              </p:cNvSpPr>
              <p:nvPr/>
            </p:nvSpPr>
            <p:spPr bwMode="auto">
              <a:xfrm>
                <a:off x="1117" y="2248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6" name="Freeform 34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5" name="Group 35"/>
            <p:cNvGrpSpPr>
              <a:grpSpLocks/>
            </p:cNvGrpSpPr>
            <p:nvPr userDrawn="1"/>
          </p:nvGrpSpPr>
          <p:grpSpPr bwMode="auto">
            <a:xfrm>
              <a:off x="2066045" y="5092835"/>
              <a:ext cx="163288" cy="104596"/>
              <a:chOff x="1117" y="1892"/>
              <a:chExt cx="243" cy="155"/>
            </a:xfrm>
          </p:grpSpPr>
          <p:sp>
            <p:nvSpPr>
              <p:cNvPr id="99" name="Freeform 36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0" name="Freeform 37"/>
              <p:cNvSpPr>
                <a:spLocks/>
              </p:cNvSpPr>
              <p:nvPr/>
            </p:nvSpPr>
            <p:spPr bwMode="auto">
              <a:xfrm>
                <a:off x="1117" y="1892"/>
                <a:ext cx="77" cy="155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1" name="Freeform 38"/>
              <p:cNvSpPr>
                <a:spLocks/>
              </p:cNvSpPr>
              <p:nvPr/>
            </p:nvSpPr>
            <p:spPr bwMode="auto">
              <a:xfrm>
                <a:off x="1277" y="1892"/>
                <a:ext cx="83" cy="155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2" name="Freeform 39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6" name="Group 255"/>
            <p:cNvGrpSpPr>
              <a:grpSpLocks/>
            </p:cNvGrpSpPr>
            <p:nvPr userDrawn="1"/>
          </p:nvGrpSpPr>
          <p:grpSpPr bwMode="auto">
            <a:xfrm>
              <a:off x="1431114" y="5092835"/>
              <a:ext cx="163489" cy="106268"/>
              <a:chOff x="7106991" y="2034190"/>
              <a:chExt cx="255683" cy="163929"/>
            </a:xfrm>
          </p:grpSpPr>
          <p:sp>
            <p:nvSpPr>
              <p:cNvPr id="97" name="Freeform 41"/>
              <p:cNvSpPr>
                <a:spLocks/>
              </p:cNvSpPr>
              <p:nvPr/>
            </p:nvSpPr>
            <p:spPr bwMode="auto">
              <a:xfrm>
                <a:off x="7106991" y="2034190"/>
                <a:ext cx="255683" cy="163929"/>
              </a:xfrm>
              <a:custGeom>
                <a:avLst/>
                <a:gdLst>
                  <a:gd name="T0" fmla="*/ 244 w 244"/>
                  <a:gd name="T1" fmla="*/ 2942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2942 h 151"/>
                  <a:gd name="T8" fmla="*/ 244 w 244"/>
                  <a:gd name="T9" fmla="*/ 2942 h 151"/>
                  <a:gd name="T10" fmla="*/ 244 w 244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8" name="Freeform 42"/>
              <p:cNvSpPr>
                <a:spLocks/>
              </p:cNvSpPr>
              <p:nvPr userDrawn="1"/>
            </p:nvSpPr>
            <p:spPr bwMode="auto">
              <a:xfrm>
                <a:off x="7106991" y="2034190"/>
                <a:ext cx="255683" cy="161827"/>
              </a:xfrm>
              <a:custGeom>
                <a:avLst/>
                <a:gdLst>
                  <a:gd name="T0" fmla="*/ 244 w 244"/>
                  <a:gd name="T1" fmla="*/ 264 h 151"/>
                  <a:gd name="T2" fmla="*/ 95 w 244"/>
                  <a:gd name="T3" fmla="*/ 264 h 151"/>
                  <a:gd name="T4" fmla="*/ 95 w 244"/>
                  <a:gd name="T5" fmla="*/ 0 h 151"/>
                  <a:gd name="T6" fmla="*/ 65 w 244"/>
                  <a:gd name="T7" fmla="*/ 0 h 151"/>
                  <a:gd name="T8" fmla="*/ 65 w 244"/>
                  <a:gd name="T9" fmla="*/ 264 h 151"/>
                  <a:gd name="T10" fmla="*/ 0 w 244"/>
                  <a:gd name="T11" fmla="*/ 264 h 151"/>
                  <a:gd name="T12" fmla="*/ 0 w 244"/>
                  <a:gd name="T13" fmla="*/ 398 h 151"/>
                  <a:gd name="T14" fmla="*/ 65 w 244"/>
                  <a:gd name="T15" fmla="*/ 398 h 151"/>
                  <a:gd name="T16" fmla="*/ 65 w 244"/>
                  <a:gd name="T17" fmla="*/ 666 h 151"/>
                  <a:gd name="T18" fmla="*/ 95 w 244"/>
                  <a:gd name="T19" fmla="*/ 666 h 151"/>
                  <a:gd name="T20" fmla="*/ 95 w 244"/>
                  <a:gd name="T21" fmla="*/ 398 h 151"/>
                  <a:gd name="T22" fmla="*/ 244 w 244"/>
                  <a:gd name="T23" fmla="*/ 398 h 151"/>
                  <a:gd name="T24" fmla="*/ 244 w 244"/>
                  <a:gd name="T25" fmla="*/ 264 h 151"/>
                  <a:gd name="T26" fmla="*/ 244 w 244"/>
                  <a:gd name="T27" fmla="*/ 264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2"/>
                    </a:moveTo>
                    <a:lnTo>
                      <a:pt x="95" y="62"/>
                    </a:lnTo>
                    <a:lnTo>
                      <a:pt x="95" y="0"/>
                    </a:lnTo>
                    <a:lnTo>
                      <a:pt x="65" y="0"/>
                    </a:lnTo>
                    <a:lnTo>
                      <a:pt x="65" y="62"/>
                    </a:lnTo>
                    <a:lnTo>
                      <a:pt x="0" y="62"/>
                    </a:lnTo>
                    <a:lnTo>
                      <a:pt x="0" y="90"/>
                    </a:lnTo>
                    <a:lnTo>
                      <a:pt x="65" y="90"/>
                    </a:lnTo>
                    <a:lnTo>
                      <a:pt x="65" y="151"/>
                    </a:lnTo>
                    <a:lnTo>
                      <a:pt x="95" y="151"/>
                    </a:lnTo>
                    <a:lnTo>
                      <a:pt x="95" y="90"/>
                    </a:lnTo>
                    <a:lnTo>
                      <a:pt x="244" y="90"/>
                    </a:lnTo>
                    <a:lnTo>
                      <a:pt x="24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7" name="Group 254"/>
            <p:cNvGrpSpPr>
              <a:grpSpLocks/>
            </p:cNvGrpSpPr>
            <p:nvPr userDrawn="1"/>
          </p:nvGrpSpPr>
          <p:grpSpPr bwMode="auto">
            <a:xfrm>
              <a:off x="581678" y="5092835"/>
              <a:ext cx="163489" cy="110355"/>
              <a:chOff x="6341261" y="2034186"/>
              <a:chExt cx="254095" cy="170190"/>
            </a:xfrm>
          </p:grpSpPr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6341261" y="2034186"/>
                <a:ext cx="254095" cy="170190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6341261" y="2034186"/>
                <a:ext cx="80463" cy="170190"/>
              </a:xfrm>
              <a:custGeom>
                <a:avLst/>
                <a:gdLst>
                  <a:gd name="T0" fmla="*/ 77 w 77"/>
                  <a:gd name="T1" fmla="*/ 151 h 151"/>
                  <a:gd name="T2" fmla="*/ 77 w 77"/>
                  <a:gd name="T3" fmla="*/ 0 h 151"/>
                  <a:gd name="T4" fmla="*/ 0 w 77"/>
                  <a:gd name="T5" fmla="*/ 0 h 151"/>
                  <a:gd name="T6" fmla="*/ 0 w 77"/>
                  <a:gd name="T7" fmla="*/ 151 h 151"/>
                  <a:gd name="T8" fmla="*/ 77 w 77"/>
                  <a:gd name="T9" fmla="*/ 151 h 151"/>
                  <a:gd name="T10" fmla="*/ 77 w 77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1"/>
                  <a:gd name="T20" fmla="*/ 77 w 77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1">
                    <a:moveTo>
                      <a:pt x="77" y="151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77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6508541" y="2034186"/>
                <a:ext cx="86815" cy="170190"/>
              </a:xfrm>
              <a:custGeom>
                <a:avLst/>
                <a:gdLst>
                  <a:gd name="T0" fmla="*/ 84 w 84"/>
                  <a:gd name="T1" fmla="*/ 151 h 151"/>
                  <a:gd name="T2" fmla="*/ 84 w 84"/>
                  <a:gd name="T3" fmla="*/ 0 h 151"/>
                  <a:gd name="T4" fmla="*/ 0 w 84"/>
                  <a:gd name="T5" fmla="*/ 0 h 151"/>
                  <a:gd name="T6" fmla="*/ 0 w 84"/>
                  <a:gd name="T7" fmla="*/ 151 h 151"/>
                  <a:gd name="T8" fmla="*/ 84 w 84"/>
                  <a:gd name="T9" fmla="*/ 151 h 151"/>
                  <a:gd name="T10" fmla="*/ 84 w 8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1"/>
                  <a:gd name="T20" fmla="*/ 84 w 8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1">
                    <a:moveTo>
                      <a:pt x="84" y="151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8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8" name="Group 49"/>
            <p:cNvGrpSpPr>
              <a:grpSpLocks/>
            </p:cNvGrpSpPr>
            <p:nvPr userDrawn="1"/>
          </p:nvGrpSpPr>
          <p:grpSpPr bwMode="auto">
            <a:xfrm>
              <a:off x="369889" y="5092835"/>
              <a:ext cx="163609" cy="106293"/>
              <a:chOff x="529" y="1166"/>
              <a:chExt cx="245" cy="157"/>
            </a:xfrm>
          </p:grpSpPr>
          <p:sp>
            <p:nvSpPr>
              <p:cNvPr id="90" name="Freeform 50"/>
              <p:cNvSpPr>
                <a:spLocks/>
              </p:cNvSpPr>
              <p:nvPr/>
            </p:nvSpPr>
            <p:spPr bwMode="auto">
              <a:xfrm>
                <a:off x="529" y="116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1" name="Freeform 51"/>
              <p:cNvSpPr>
                <a:spLocks/>
              </p:cNvSpPr>
              <p:nvPr/>
            </p:nvSpPr>
            <p:spPr bwMode="auto">
              <a:xfrm>
                <a:off x="529" y="1166"/>
                <a:ext cx="245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2" name="Freeform 52"/>
              <p:cNvSpPr>
                <a:spLocks/>
              </p:cNvSpPr>
              <p:nvPr/>
            </p:nvSpPr>
            <p:spPr bwMode="auto">
              <a:xfrm>
                <a:off x="529" y="1273"/>
                <a:ext cx="245" cy="50"/>
              </a:xfrm>
              <a:custGeom>
                <a:avLst/>
                <a:gdLst>
                  <a:gd name="T0" fmla="*/ 244 w 244"/>
                  <a:gd name="T1" fmla="*/ 51 h 51"/>
                  <a:gd name="T2" fmla="*/ 244 w 244"/>
                  <a:gd name="T3" fmla="*/ 0 h 51"/>
                  <a:gd name="T4" fmla="*/ 0 w 244"/>
                  <a:gd name="T5" fmla="*/ 0 h 51"/>
                  <a:gd name="T6" fmla="*/ 0 w 244"/>
                  <a:gd name="T7" fmla="*/ 51 h 51"/>
                  <a:gd name="T8" fmla="*/ 244 w 244"/>
                  <a:gd name="T9" fmla="*/ 51 h 51"/>
                  <a:gd name="T10" fmla="*/ 244 w 244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1"/>
                  <a:gd name="T20" fmla="*/ 244 w 24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1">
                    <a:moveTo>
                      <a:pt x="244" y="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4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3" name="Freeform 53"/>
              <p:cNvSpPr>
                <a:spLocks/>
              </p:cNvSpPr>
              <p:nvPr/>
            </p:nvSpPr>
            <p:spPr bwMode="auto">
              <a:xfrm>
                <a:off x="529" y="1166"/>
                <a:ext cx="245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9" name="Group 54"/>
            <p:cNvGrpSpPr>
              <a:grpSpLocks/>
            </p:cNvGrpSpPr>
            <p:nvPr userDrawn="1"/>
          </p:nvGrpSpPr>
          <p:grpSpPr bwMode="auto">
            <a:xfrm>
              <a:off x="2488981" y="5092835"/>
              <a:ext cx="164632" cy="106293"/>
              <a:chOff x="1117" y="2394"/>
              <a:chExt cx="245" cy="157"/>
            </a:xfrm>
          </p:grpSpPr>
          <p:sp>
            <p:nvSpPr>
              <p:cNvPr id="79" name="Freeform 5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0 w 244"/>
                  <a:gd name="T3" fmla="*/ 157 h 157"/>
                  <a:gd name="T4" fmla="*/ 0 w 244"/>
                  <a:gd name="T5" fmla="*/ 0 h 157"/>
                  <a:gd name="T6" fmla="*/ 244 w 244"/>
                  <a:gd name="T7" fmla="*/ 0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0" name="Freeform 56"/>
              <p:cNvSpPr>
                <a:spLocks/>
              </p:cNvSpPr>
              <p:nvPr/>
            </p:nvSpPr>
            <p:spPr bwMode="auto">
              <a:xfrm>
                <a:off x="1117" y="2394"/>
                <a:ext cx="34" cy="34"/>
              </a:xfrm>
              <a:custGeom>
                <a:avLst/>
                <a:gdLst>
                  <a:gd name="T0" fmla="*/ 35 w 35"/>
                  <a:gd name="T1" fmla="*/ 34 h 34"/>
                  <a:gd name="T2" fmla="*/ 0 w 35"/>
                  <a:gd name="T3" fmla="*/ 34 h 34"/>
                  <a:gd name="T4" fmla="*/ 0 w 35"/>
                  <a:gd name="T5" fmla="*/ 0 h 34"/>
                  <a:gd name="T6" fmla="*/ 35 w 35"/>
                  <a:gd name="T7" fmla="*/ 0 h 34"/>
                  <a:gd name="T8" fmla="*/ 35 w 35"/>
                  <a:gd name="T9" fmla="*/ 34 h 34"/>
                  <a:gd name="T10" fmla="*/ 35 w 35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4"/>
                  <a:gd name="T20" fmla="*/ 35 w 3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4">
                    <a:moveTo>
                      <a:pt x="3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1" name="Freeform 57"/>
              <p:cNvSpPr>
                <a:spLocks/>
              </p:cNvSpPr>
              <p:nvPr/>
            </p:nvSpPr>
            <p:spPr bwMode="auto">
              <a:xfrm>
                <a:off x="1117" y="2444"/>
                <a:ext cx="34" cy="34"/>
              </a:xfrm>
              <a:custGeom>
                <a:avLst/>
                <a:gdLst>
                  <a:gd name="T0" fmla="*/ 35 w 35"/>
                  <a:gd name="T1" fmla="*/ 33 h 33"/>
                  <a:gd name="T2" fmla="*/ 0 w 35"/>
                  <a:gd name="T3" fmla="*/ 33 h 33"/>
                  <a:gd name="T4" fmla="*/ 0 w 35"/>
                  <a:gd name="T5" fmla="*/ 0 h 33"/>
                  <a:gd name="T6" fmla="*/ 35 w 35"/>
                  <a:gd name="T7" fmla="*/ 0 h 33"/>
                  <a:gd name="T8" fmla="*/ 35 w 35"/>
                  <a:gd name="T9" fmla="*/ 33 h 33"/>
                  <a:gd name="T10" fmla="*/ 35 w 35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3"/>
                  <a:gd name="T20" fmla="*/ 35 w 35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3">
                    <a:moveTo>
                      <a:pt x="35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2" name="Freeform 58"/>
              <p:cNvSpPr>
                <a:spLocks/>
              </p:cNvSpPr>
              <p:nvPr/>
            </p:nvSpPr>
            <p:spPr bwMode="auto">
              <a:xfrm>
                <a:off x="1175" y="2394"/>
                <a:ext cx="22" cy="34"/>
              </a:xfrm>
              <a:custGeom>
                <a:avLst/>
                <a:gdLst>
                  <a:gd name="T0" fmla="*/ 36 w 36"/>
                  <a:gd name="T1" fmla="*/ 34 h 34"/>
                  <a:gd name="T2" fmla="*/ 0 w 36"/>
                  <a:gd name="T3" fmla="*/ 34 h 34"/>
                  <a:gd name="T4" fmla="*/ 0 w 36"/>
                  <a:gd name="T5" fmla="*/ 0 h 34"/>
                  <a:gd name="T6" fmla="*/ 36 w 36"/>
                  <a:gd name="T7" fmla="*/ 0 h 34"/>
                  <a:gd name="T8" fmla="*/ 36 w 36"/>
                  <a:gd name="T9" fmla="*/ 34 h 34"/>
                  <a:gd name="T10" fmla="*/ 36 w 36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4"/>
                  <a:gd name="T20" fmla="*/ 36 w 3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4">
                    <a:moveTo>
                      <a:pt x="36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3" name="Freeform 59"/>
              <p:cNvSpPr>
                <a:spLocks/>
              </p:cNvSpPr>
              <p:nvPr/>
            </p:nvSpPr>
            <p:spPr bwMode="auto">
              <a:xfrm>
                <a:off x="1175" y="2444"/>
                <a:ext cx="22" cy="34"/>
              </a:xfrm>
              <a:custGeom>
                <a:avLst/>
                <a:gdLst>
                  <a:gd name="T0" fmla="*/ 36 w 36"/>
                  <a:gd name="T1" fmla="*/ 33 h 33"/>
                  <a:gd name="T2" fmla="*/ 0 w 36"/>
                  <a:gd name="T3" fmla="*/ 33 h 33"/>
                  <a:gd name="T4" fmla="*/ 0 w 36"/>
                  <a:gd name="T5" fmla="*/ 0 h 33"/>
                  <a:gd name="T6" fmla="*/ 36 w 36"/>
                  <a:gd name="T7" fmla="*/ 0 h 33"/>
                  <a:gd name="T8" fmla="*/ 36 w 36"/>
                  <a:gd name="T9" fmla="*/ 33 h 33"/>
                  <a:gd name="T10" fmla="*/ 36 w 36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3"/>
                  <a:gd name="T20" fmla="*/ 36 w 3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3">
                    <a:moveTo>
                      <a:pt x="36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4" name="Freeform 60"/>
              <p:cNvSpPr>
                <a:spLocks/>
              </p:cNvSpPr>
              <p:nvPr/>
            </p:nvSpPr>
            <p:spPr bwMode="auto">
              <a:xfrm>
                <a:off x="1117" y="2501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5" name="Freeform 61"/>
              <p:cNvSpPr>
                <a:spLocks/>
              </p:cNvSpPr>
              <p:nvPr/>
            </p:nvSpPr>
            <p:spPr bwMode="auto">
              <a:xfrm>
                <a:off x="1117" y="2535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6" name="Freeform 62"/>
              <p:cNvSpPr>
                <a:spLocks/>
              </p:cNvSpPr>
              <p:nvPr/>
            </p:nvSpPr>
            <p:spPr bwMode="auto">
              <a:xfrm>
                <a:off x="1212" y="2428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7" name="Freeform 63"/>
              <p:cNvSpPr>
                <a:spLocks/>
              </p:cNvSpPr>
              <p:nvPr/>
            </p:nvSpPr>
            <p:spPr bwMode="auto">
              <a:xfrm>
                <a:off x="1212" y="2394"/>
                <a:ext cx="150" cy="16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8" name="Freeform 64"/>
              <p:cNvSpPr>
                <a:spLocks/>
              </p:cNvSpPr>
              <p:nvPr/>
            </p:nvSpPr>
            <p:spPr bwMode="auto">
              <a:xfrm>
                <a:off x="1212" y="2460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9" name="Freeform 6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244 w 244"/>
                  <a:gd name="T3" fmla="*/ 0 h 157"/>
                  <a:gd name="T4" fmla="*/ 0 w 244"/>
                  <a:gd name="T5" fmla="*/ 0 h 157"/>
                  <a:gd name="T6" fmla="*/ 0 w 244"/>
                  <a:gd name="T7" fmla="*/ 157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30" name="Group 185"/>
            <p:cNvGrpSpPr>
              <a:grpSpLocks/>
            </p:cNvGrpSpPr>
            <p:nvPr userDrawn="1"/>
          </p:nvGrpSpPr>
          <p:grpSpPr bwMode="auto">
            <a:xfrm>
              <a:off x="1004798" y="5092835"/>
              <a:ext cx="164978" cy="104898"/>
              <a:chOff x="4187" y="1590"/>
              <a:chExt cx="238" cy="162"/>
            </a:xfrm>
          </p:grpSpPr>
          <p:sp>
            <p:nvSpPr>
              <p:cNvPr id="52" name="Freeform 186"/>
              <p:cNvSpPr>
                <a:spLocks/>
              </p:cNvSpPr>
              <p:nvPr/>
            </p:nvSpPr>
            <p:spPr bwMode="auto">
              <a:xfrm>
                <a:off x="4187" y="1590"/>
                <a:ext cx="238" cy="53"/>
              </a:xfrm>
              <a:custGeom>
                <a:avLst/>
                <a:gdLst>
                  <a:gd name="T0" fmla="*/ 0 w 244"/>
                  <a:gd name="T1" fmla="*/ 0 h 50"/>
                  <a:gd name="T2" fmla="*/ 40 w 244"/>
                  <a:gd name="T3" fmla="*/ 0 h 50"/>
                  <a:gd name="T4" fmla="*/ 40 w 244"/>
                  <a:gd name="T5" fmla="*/ 962 h 50"/>
                  <a:gd name="T6" fmla="*/ 0 w 244"/>
                  <a:gd name="T7" fmla="*/ 962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3" name="Freeform 187"/>
              <p:cNvSpPr>
                <a:spLocks/>
              </p:cNvSpPr>
              <p:nvPr/>
            </p:nvSpPr>
            <p:spPr bwMode="auto">
              <a:xfrm>
                <a:off x="4187" y="1695"/>
                <a:ext cx="238" cy="57"/>
              </a:xfrm>
              <a:custGeom>
                <a:avLst/>
                <a:gdLst>
                  <a:gd name="T0" fmla="*/ 0 w 244"/>
                  <a:gd name="T1" fmla="*/ 0 h 55"/>
                  <a:gd name="T2" fmla="*/ 40 w 244"/>
                  <a:gd name="T3" fmla="*/ 0 h 55"/>
                  <a:gd name="T4" fmla="*/ 40 w 244"/>
                  <a:gd name="T5" fmla="*/ 820 h 55"/>
                  <a:gd name="T6" fmla="*/ 0 w 244"/>
                  <a:gd name="T7" fmla="*/ 820 h 55"/>
                  <a:gd name="T8" fmla="*/ 0 w 244"/>
                  <a:gd name="T9" fmla="*/ 0 h 55"/>
                  <a:gd name="T10" fmla="*/ 0 w 24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5"/>
                  <a:gd name="T20" fmla="*/ 244 w 24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5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0A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4" name="Freeform 188"/>
              <p:cNvSpPr>
                <a:spLocks/>
              </p:cNvSpPr>
              <p:nvPr/>
            </p:nvSpPr>
            <p:spPr bwMode="auto">
              <a:xfrm>
                <a:off x="4187" y="1643"/>
                <a:ext cx="238" cy="57"/>
              </a:xfrm>
              <a:custGeom>
                <a:avLst/>
                <a:gdLst>
                  <a:gd name="T0" fmla="*/ 0 w 244"/>
                  <a:gd name="T1" fmla="*/ 0 h 56"/>
                  <a:gd name="T2" fmla="*/ 40 w 244"/>
                  <a:gd name="T3" fmla="*/ 0 h 56"/>
                  <a:gd name="T4" fmla="*/ 40 w 244"/>
                  <a:gd name="T5" fmla="*/ 201 h 56"/>
                  <a:gd name="T6" fmla="*/ 0 w 244"/>
                  <a:gd name="T7" fmla="*/ 201 h 56"/>
                  <a:gd name="T8" fmla="*/ 0 w 244"/>
                  <a:gd name="T9" fmla="*/ 0 h 56"/>
                  <a:gd name="T10" fmla="*/ 0 w 244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6"/>
                  <a:gd name="T20" fmla="*/ 244 w 244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6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5" name="Freeform 189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6" name="Freeform 190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</a:path>
                </a:pathLst>
              </a:custGeom>
              <a:noFill/>
              <a:ln w="0">
                <a:solidFill>
                  <a:srgbClr val="FB0F0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7" name="Freeform 191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0 h 62"/>
                  <a:gd name="T2" fmla="*/ 17 w 71"/>
                  <a:gd name="T3" fmla="*/ 251 h 62"/>
                  <a:gd name="T4" fmla="*/ 0 w 71"/>
                  <a:gd name="T5" fmla="*/ 251 h 62"/>
                  <a:gd name="T6" fmla="*/ 0 w 71"/>
                  <a:gd name="T7" fmla="*/ 355 h 62"/>
                  <a:gd name="T8" fmla="*/ 17 w 71"/>
                  <a:gd name="T9" fmla="*/ 355 h 62"/>
                  <a:gd name="T10" fmla="*/ 17 w 71"/>
                  <a:gd name="T11" fmla="*/ 571 h 62"/>
                  <a:gd name="T12" fmla="*/ 17 w 71"/>
                  <a:gd name="T13" fmla="*/ 618 h 62"/>
                  <a:gd name="T14" fmla="*/ 12 w 71"/>
                  <a:gd name="T15" fmla="*/ 571 h 62"/>
                  <a:gd name="T16" fmla="*/ 6 w 71"/>
                  <a:gd name="T17" fmla="*/ 571 h 62"/>
                  <a:gd name="T18" fmla="*/ 17 w 71"/>
                  <a:gd name="T19" fmla="*/ 571 h 62"/>
                  <a:gd name="T20" fmla="*/ 17 w 71"/>
                  <a:gd name="T21" fmla="*/ 571 h 62"/>
                  <a:gd name="T22" fmla="*/ 17 w 71"/>
                  <a:gd name="T23" fmla="*/ 618 h 62"/>
                  <a:gd name="T24" fmla="*/ 17 w 71"/>
                  <a:gd name="T25" fmla="*/ 680 h 62"/>
                  <a:gd name="T26" fmla="*/ 17 w 71"/>
                  <a:gd name="T27" fmla="*/ 618 h 62"/>
                  <a:gd name="T28" fmla="*/ 17 w 71"/>
                  <a:gd name="T29" fmla="*/ 355 h 62"/>
                  <a:gd name="T30" fmla="*/ 17 w 71"/>
                  <a:gd name="T31" fmla="*/ 251 h 62"/>
                  <a:gd name="T32" fmla="*/ 17 w 71"/>
                  <a:gd name="T33" fmla="*/ 251 h 62"/>
                  <a:gd name="T34" fmla="*/ 17 w 71"/>
                  <a:gd name="T35" fmla="*/ 355 h 62"/>
                  <a:gd name="T36" fmla="*/ 17 w 71"/>
                  <a:gd name="T37" fmla="*/ 355 h 62"/>
                  <a:gd name="T38" fmla="*/ 17 w 71"/>
                  <a:gd name="T39" fmla="*/ 355 h 62"/>
                  <a:gd name="T40" fmla="*/ 17 w 71"/>
                  <a:gd name="T41" fmla="*/ 251 h 62"/>
                  <a:gd name="T42" fmla="*/ 17 w 71"/>
                  <a:gd name="T43" fmla="*/ 0 h 62"/>
                  <a:gd name="T44" fmla="*/ 0 w 71"/>
                  <a:gd name="T45" fmla="*/ 0 h 62"/>
                  <a:gd name="T46" fmla="*/ 0 w 71"/>
                  <a:gd name="T47" fmla="*/ 11 h 62"/>
                  <a:gd name="T48" fmla="*/ 17 w 71"/>
                  <a:gd name="T49" fmla="*/ 11 h 62"/>
                  <a:gd name="T50" fmla="*/ 17 w 71"/>
                  <a:gd name="T51" fmla="*/ 11 h 62"/>
                  <a:gd name="T52" fmla="*/ 17 w 71"/>
                  <a:gd name="T53" fmla="*/ 11 h 62"/>
                  <a:gd name="T54" fmla="*/ 17 w 71"/>
                  <a:gd name="T55" fmla="*/ 0 h 62"/>
                  <a:gd name="T56" fmla="*/ 17 w 71"/>
                  <a:gd name="T57" fmla="*/ 0 h 62"/>
                  <a:gd name="T58" fmla="*/ 17 w 71"/>
                  <a:gd name="T59" fmla="*/ 11 h 62"/>
                  <a:gd name="T60" fmla="*/ 17 w 71"/>
                  <a:gd name="T61" fmla="*/ 355 h 62"/>
                  <a:gd name="T62" fmla="*/ 17 w 71"/>
                  <a:gd name="T63" fmla="*/ 355 h 62"/>
                  <a:gd name="T64" fmla="*/ 17 w 71"/>
                  <a:gd name="T65" fmla="*/ 571 h 62"/>
                  <a:gd name="T66" fmla="*/ 17 w 71"/>
                  <a:gd name="T67" fmla="*/ 571 h 62"/>
                  <a:gd name="T68" fmla="*/ 17 w 71"/>
                  <a:gd name="T69" fmla="*/ 618 h 62"/>
                  <a:gd name="T70" fmla="*/ 17 w 71"/>
                  <a:gd name="T71" fmla="*/ 571 h 62"/>
                  <a:gd name="T72" fmla="*/ 17 w 71"/>
                  <a:gd name="T73" fmla="*/ 571 h 62"/>
                  <a:gd name="T74" fmla="*/ 17 w 71"/>
                  <a:gd name="T75" fmla="*/ 571 h 62"/>
                  <a:gd name="T76" fmla="*/ 17 w 71"/>
                  <a:gd name="T77" fmla="*/ 355 h 62"/>
                  <a:gd name="T78" fmla="*/ 17 w 71"/>
                  <a:gd name="T79" fmla="*/ 355 h 62"/>
                  <a:gd name="T80" fmla="*/ 17 w 71"/>
                  <a:gd name="T81" fmla="*/ 251 h 62"/>
                  <a:gd name="T82" fmla="*/ 17 w 71"/>
                  <a:gd name="T83" fmla="*/ 251 h 62"/>
                  <a:gd name="T84" fmla="*/ 17 w 71"/>
                  <a:gd name="T85" fmla="*/ 251 h 62"/>
                  <a:gd name="T86" fmla="*/ 17 w 71"/>
                  <a:gd name="T87" fmla="*/ 0 h 62"/>
                  <a:gd name="T88" fmla="*/ 17 w 71"/>
                  <a:gd name="T89" fmla="*/ 0 h 62"/>
                  <a:gd name="T90" fmla="*/ 17 w 71"/>
                  <a:gd name="T91" fmla="*/ 0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1"/>
                  <a:gd name="T139" fmla="*/ 0 h 62"/>
                  <a:gd name="T140" fmla="*/ 71 w 71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1" h="62">
                    <a:moveTo>
                      <a:pt x="30" y="0"/>
                    </a:moveTo>
                    <a:lnTo>
                      <a:pt x="30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18" y="34"/>
                    </a:lnTo>
                    <a:lnTo>
                      <a:pt x="18" y="51"/>
                    </a:lnTo>
                    <a:lnTo>
                      <a:pt x="18" y="56"/>
                    </a:lnTo>
                    <a:lnTo>
                      <a:pt x="12" y="51"/>
                    </a:lnTo>
                    <a:lnTo>
                      <a:pt x="6" y="51"/>
                    </a:lnTo>
                    <a:lnTo>
                      <a:pt x="30" y="51"/>
                    </a:lnTo>
                    <a:lnTo>
                      <a:pt x="42" y="51"/>
                    </a:lnTo>
                    <a:lnTo>
                      <a:pt x="42" y="56"/>
                    </a:lnTo>
                    <a:lnTo>
                      <a:pt x="36" y="62"/>
                    </a:lnTo>
                    <a:lnTo>
                      <a:pt x="30" y="56"/>
                    </a:lnTo>
                    <a:lnTo>
                      <a:pt x="30" y="34"/>
                    </a:lnTo>
                    <a:lnTo>
                      <a:pt x="30" y="23"/>
                    </a:lnTo>
                    <a:lnTo>
                      <a:pt x="42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18" y="34"/>
                    </a:lnTo>
                    <a:lnTo>
                      <a:pt x="18" y="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" y="11"/>
                    </a:lnTo>
                    <a:lnTo>
                      <a:pt x="60" y="11"/>
                    </a:lnTo>
                    <a:lnTo>
                      <a:pt x="71" y="11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60" y="11"/>
                    </a:lnTo>
                    <a:lnTo>
                      <a:pt x="60" y="34"/>
                    </a:lnTo>
                    <a:lnTo>
                      <a:pt x="42" y="34"/>
                    </a:lnTo>
                    <a:lnTo>
                      <a:pt x="42" y="51"/>
                    </a:lnTo>
                    <a:lnTo>
                      <a:pt x="60" y="51"/>
                    </a:lnTo>
                    <a:lnTo>
                      <a:pt x="60" y="56"/>
                    </a:lnTo>
                    <a:lnTo>
                      <a:pt x="60" y="51"/>
                    </a:lnTo>
                    <a:lnTo>
                      <a:pt x="66" y="51"/>
                    </a:lnTo>
                    <a:lnTo>
                      <a:pt x="60" y="51"/>
                    </a:lnTo>
                    <a:lnTo>
                      <a:pt x="60" y="34"/>
                    </a:lnTo>
                    <a:lnTo>
                      <a:pt x="71" y="34"/>
                    </a:lnTo>
                    <a:lnTo>
                      <a:pt x="71" y="23"/>
                    </a:lnTo>
                    <a:lnTo>
                      <a:pt x="6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8" name="Freeform 192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2F3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9" name="Freeform 193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0" name="Freeform 194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1" name="Freeform 195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2" name="Freeform 196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3" name="Freeform 197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4" name="Freeform 198"/>
              <p:cNvSpPr>
                <a:spLocks/>
              </p:cNvSpPr>
              <p:nvPr/>
            </p:nvSpPr>
            <p:spPr bwMode="auto">
              <a:xfrm>
                <a:off x="4261" y="1617"/>
                <a:ext cx="12" cy="6"/>
              </a:xfrm>
              <a:custGeom>
                <a:avLst/>
                <a:gdLst>
                  <a:gd name="T0" fmla="*/ 0 w 12"/>
                  <a:gd name="T1" fmla="*/ 5 h 5"/>
                  <a:gd name="T2" fmla="*/ 6 w 12"/>
                  <a:gd name="T3" fmla="*/ 5 h 5"/>
                  <a:gd name="T4" fmla="*/ 6 w 12"/>
                  <a:gd name="T5" fmla="*/ 5 h 5"/>
                  <a:gd name="T6" fmla="*/ 6 w 12"/>
                  <a:gd name="T7" fmla="*/ 5 h 5"/>
                  <a:gd name="T8" fmla="*/ 6 w 12"/>
                  <a:gd name="T9" fmla="*/ 5 h 5"/>
                  <a:gd name="T10" fmla="*/ 6 w 12"/>
                  <a:gd name="T11" fmla="*/ 5 h 5"/>
                  <a:gd name="T12" fmla="*/ 12 w 12"/>
                  <a:gd name="T13" fmla="*/ 5 h 5"/>
                  <a:gd name="T14" fmla="*/ 12 w 12"/>
                  <a:gd name="T15" fmla="*/ 5 h 5"/>
                  <a:gd name="T16" fmla="*/ 12 w 12"/>
                  <a:gd name="T17" fmla="*/ 0 h 5"/>
                  <a:gd name="T18" fmla="*/ 6 w 12"/>
                  <a:gd name="T19" fmla="*/ 0 h 5"/>
                  <a:gd name="T20" fmla="*/ 6 w 12"/>
                  <a:gd name="T21" fmla="*/ 0 h 5"/>
                  <a:gd name="T22" fmla="*/ 6 w 12"/>
                  <a:gd name="T23" fmla="*/ 0 h 5"/>
                  <a:gd name="T24" fmla="*/ 0 w 12"/>
                  <a:gd name="T25" fmla="*/ 5 h 5"/>
                  <a:gd name="T26" fmla="*/ 0 w 12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5"/>
                  <a:gd name="T44" fmla="*/ 12 w 1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5">
                    <a:moveTo>
                      <a:pt x="0" y="5"/>
                    </a:moveTo>
                    <a:lnTo>
                      <a:pt x="6" y="5"/>
                    </a:lnTo>
                    <a:lnTo>
                      <a:pt x="12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5" name="Freeform 199"/>
              <p:cNvSpPr>
                <a:spLocks/>
              </p:cNvSpPr>
              <p:nvPr/>
            </p:nvSpPr>
            <p:spPr bwMode="auto">
              <a:xfrm>
                <a:off x="4267" y="163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0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6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0 w 12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6"/>
                  <a:gd name="T47" fmla="*/ 12 w 12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6" name="Freeform 200"/>
              <p:cNvSpPr>
                <a:spLocks/>
              </p:cNvSpPr>
              <p:nvPr/>
            </p:nvSpPr>
            <p:spPr bwMode="auto">
              <a:xfrm>
                <a:off x="4273" y="1613"/>
                <a:ext cx="18" cy="13"/>
              </a:xfrm>
              <a:custGeom>
                <a:avLst/>
                <a:gdLst>
                  <a:gd name="T0" fmla="*/ 9 w 18"/>
                  <a:gd name="T1" fmla="*/ 0 h 11"/>
                  <a:gd name="T2" fmla="*/ 9 w 18"/>
                  <a:gd name="T3" fmla="*/ 0 h 11"/>
                  <a:gd name="T4" fmla="*/ 6 w 18"/>
                  <a:gd name="T5" fmla="*/ 0 h 11"/>
                  <a:gd name="T6" fmla="*/ 0 w 18"/>
                  <a:gd name="T7" fmla="*/ 6 h 11"/>
                  <a:gd name="T8" fmla="*/ 6 w 18"/>
                  <a:gd name="T9" fmla="*/ 11 h 11"/>
                  <a:gd name="T10" fmla="*/ 9 w 18"/>
                  <a:gd name="T11" fmla="*/ 6 h 11"/>
                  <a:gd name="T12" fmla="*/ 9 w 18"/>
                  <a:gd name="T13" fmla="*/ 6 h 11"/>
                  <a:gd name="T14" fmla="*/ 9 w 18"/>
                  <a:gd name="T15" fmla="*/ 6 h 11"/>
                  <a:gd name="T16" fmla="*/ 9 w 18"/>
                  <a:gd name="T17" fmla="*/ 0 h 11"/>
                  <a:gd name="T18" fmla="*/ 9 w 18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1"/>
                  <a:gd name="T32" fmla="*/ 18 w 1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1">
                    <a:moveTo>
                      <a:pt x="18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7" name="Freeform 201"/>
              <p:cNvSpPr>
                <a:spLocks/>
              </p:cNvSpPr>
              <p:nvPr/>
            </p:nvSpPr>
            <p:spPr bwMode="auto">
              <a:xfrm>
                <a:off x="4279" y="1626"/>
                <a:ext cx="18" cy="4"/>
              </a:xfrm>
              <a:custGeom>
                <a:avLst/>
                <a:gdLst>
                  <a:gd name="T0" fmla="*/ 9 w 18"/>
                  <a:gd name="T1" fmla="*/ 0 h 6"/>
                  <a:gd name="T2" fmla="*/ 9 w 18"/>
                  <a:gd name="T3" fmla="*/ 0 h 6"/>
                  <a:gd name="T4" fmla="*/ 6 w 18"/>
                  <a:gd name="T5" fmla="*/ 0 h 6"/>
                  <a:gd name="T6" fmla="*/ 0 w 18"/>
                  <a:gd name="T7" fmla="*/ 0 h 6"/>
                  <a:gd name="T8" fmla="*/ 0 w 18"/>
                  <a:gd name="T9" fmla="*/ 6 h 6"/>
                  <a:gd name="T10" fmla="*/ 6 w 18"/>
                  <a:gd name="T11" fmla="*/ 6 h 6"/>
                  <a:gd name="T12" fmla="*/ 9 w 18"/>
                  <a:gd name="T13" fmla="*/ 6 h 6"/>
                  <a:gd name="T14" fmla="*/ 9 w 18"/>
                  <a:gd name="T15" fmla="*/ 6 h 6"/>
                  <a:gd name="T16" fmla="*/ 9 w 18"/>
                  <a:gd name="T17" fmla="*/ 0 h 6"/>
                  <a:gd name="T18" fmla="*/ 9 w 1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6"/>
                  <a:gd name="T32" fmla="*/ 18 w 1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8" name="Freeform 202"/>
              <p:cNvSpPr>
                <a:spLocks/>
              </p:cNvSpPr>
              <p:nvPr/>
            </p:nvSpPr>
            <p:spPr bwMode="auto">
              <a:xfrm>
                <a:off x="4332" y="1613"/>
                <a:ext cx="10" cy="13"/>
              </a:xfrm>
              <a:custGeom>
                <a:avLst/>
                <a:gdLst>
                  <a:gd name="T0" fmla="*/ 5 w 11"/>
                  <a:gd name="T1" fmla="*/ 0 h 11"/>
                  <a:gd name="T2" fmla="*/ 5 w 11"/>
                  <a:gd name="T3" fmla="*/ 6 h 11"/>
                  <a:gd name="T4" fmla="*/ 5 w 11"/>
                  <a:gd name="T5" fmla="*/ 6 h 11"/>
                  <a:gd name="T6" fmla="*/ 5 w 11"/>
                  <a:gd name="T7" fmla="*/ 6 h 11"/>
                  <a:gd name="T8" fmla="*/ 0 w 11"/>
                  <a:gd name="T9" fmla="*/ 6 h 11"/>
                  <a:gd name="T10" fmla="*/ 5 w 11"/>
                  <a:gd name="T11" fmla="*/ 11 h 11"/>
                  <a:gd name="T12" fmla="*/ 5 w 11"/>
                  <a:gd name="T13" fmla="*/ 11 h 11"/>
                  <a:gd name="T14" fmla="*/ 5 w 11"/>
                  <a:gd name="T15" fmla="*/ 11 h 11"/>
                  <a:gd name="T16" fmla="*/ 11 w 11"/>
                  <a:gd name="T17" fmla="*/ 11 h 11"/>
                  <a:gd name="T18" fmla="*/ 11 w 11"/>
                  <a:gd name="T19" fmla="*/ 6 h 11"/>
                  <a:gd name="T20" fmla="*/ 11 w 11"/>
                  <a:gd name="T21" fmla="*/ 6 h 11"/>
                  <a:gd name="T22" fmla="*/ 11 w 11"/>
                  <a:gd name="T23" fmla="*/ 6 h 11"/>
                  <a:gd name="T24" fmla="*/ 5 w 11"/>
                  <a:gd name="T25" fmla="*/ 0 h 11"/>
                  <a:gd name="T26" fmla="*/ 5 w 11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1"/>
                  <a:gd name="T44" fmla="*/ 11 w 11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1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5" y="11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9" name="Freeform 203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6 w 17"/>
                  <a:gd name="T1" fmla="*/ 0 h 12"/>
                  <a:gd name="T2" fmla="*/ 6 w 17"/>
                  <a:gd name="T3" fmla="*/ 0 h 12"/>
                  <a:gd name="T4" fmla="*/ 11 w 17"/>
                  <a:gd name="T5" fmla="*/ 0 h 12"/>
                  <a:gd name="T6" fmla="*/ 11 w 17"/>
                  <a:gd name="T7" fmla="*/ 0 h 12"/>
                  <a:gd name="T8" fmla="*/ 17 w 17"/>
                  <a:gd name="T9" fmla="*/ 0 h 12"/>
                  <a:gd name="T10" fmla="*/ 17 w 17"/>
                  <a:gd name="T11" fmla="*/ 6 h 12"/>
                  <a:gd name="T12" fmla="*/ 11 w 17"/>
                  <a:gd name="T13" fmla="*/ 12 h 12"/>
                  <a:gd name="T14" fmla="*/ 11 w 17"/>
                  <a:gd name="T15" fmla="*/ 12 h 12"/>
                  <a:gd name="T16" fmla="*/ 6 w 17"/>
                  <a:gd name="T17" fmla="*/ 12 h 12"/>
                  <a:gd name="T18" fmla="*/ 0 w 17"/>
                  <a:gd name="T19" fmla="*/ 12 h 12"/>
                  <a:gd name="T20" fmla="*/ 6 w 17"/>
                  <a:gd name="T21" fmla="*/ 0 h 12"/>
                  <a:gd name="T22" fmla="*/ 6 w 17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2"/>
                  <a:gd name="T38" fmla="*/ 17 w 1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2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0" name="Freeform 204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0 w 17"/>
                  <a:gd name="T1" fmla="*/ 0 h 12"/>
                  <a:gd name="T2" fmla="*/ 6 w 17"/>
                  <a:gd name="T3" fmla="*/ 0 h 12"/>
                  <a:gd name="T4" fmla="*/ 11 w 17"/>
                  <a:gd name="T5" fmla="*/ 6 h 12"/>
                  <a:gd name="T6" fmla="*/ 11 w 17"/>
                  <a:gd name="T7" fmla="*/ 6 h 12"/>
                  <a:gd name="T8" fmla="*/ 17 w 17"/>
                  <a:gd name="T9" fmla="*/ 6 h 12"/>
                  <a:gd name="T10" fmla="*/ 11 w 17"/>
                  <a:gd name="T11" fmla="*/ 12 h 12"/>
                  <a:gd name="T12" fmla="*/ 11 w 17"/>
                  <a:gd name="T13" fmla="*/ 12 h 12"/>
                  <a:gd name="T14" fmla="*/ 6 w 17"/>
                  <a:gd name="T15" fmla="*/ 12 h 12"/>
                  <a:gd name="T16" fmla="*/ 0 w 17"/>
                  <a:gd name="T17" fmla="*/ 6 h 12"/>
                  <a:gd name="T18" fmla="*/ 0 w 17"/>
                  <a:gd name="T19" fmla="*/ 0 h 12"/>
                  <a:gd name="T20" fmla="*/ 0 w 17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2"/>
                  <a:gd name="T35" fmla="*/ 17 w 17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2">
                    <a:moveTo>
                      <a:pt x="0" y="0"/>
                    </a:moveTo>
                    <a:lnTo>
                      <a:pt x="6" y="0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1" name="Freeform 205"/>
              <p:cNvSpPr>
                <a:spLocks/>
              </p:cNvSpPr>
              <p:nvPr/>
            </p:nvSpPr>
            <p:spPr bwMode="auto">
              <a:xfrm>
                <a:off x="4332" y="1630"/>
                <a:ext cx="10" cy="6"/>
              </a:xfrm>
              <a:custGeom>
                <a:avLst/>
                <a:gdLst>
                  <a:gd name="T0" fmla="*/ 5 w 11"/>
                  <a:gd name="T1" fmla="*/ 6 h 6"/>
                  <a:gd name="T2" fmla="*/ 5 w 11"/>
                  <a:gd name="T3" fmla="*/ 6 h 6"/>
                  <a:gd name="T4" fmla="*/ 5 w 11"/>
                  <a:gd name="T5" fmla="*/ 0 h 6"/>
                  <a:gd name="T6" fmla="*/ 5 w 11"/>
                  <a:gd name="T7" fmla="*/ 0 h 6"/>
                  <a:gd name="T8" fmla="*/ 5 w 11"/>
                  <a:gd name="T9" fmla="*/ 0 h 6"/>
                  <a:gd name="T10" fmla="*/ 11 w 11"/>
                  <a:gd name="T11" fmla="*/ 0 h 6"/>
                  <a:gd name="T12" fmla="*/ 11 w 11"/>
                  <a:gd name="T13" fmla="*/ 0 h 6"/>
                  <a:gd name="T14" fmla="*/ 11 w 11"/>
                  <a:gd name="T15" fmla="*/ 0 h 6"/>
                  <a:gd name="T16" fmla="*/ 5 w 11"/>
                  <a:gd name="T17" fmla="*/ 0 h 6"/>
                  <a:gd name="T18" fmla="*/ 5 w 11"/>
                  <a:gd name="T19" fmla="*/ 0 h 6"/>
                  <a:gd name="T20" fmla="*/ 5 w 11"/>
                  <a:gd name="T21" fmla="*/ 0 h 6"/>
                  <a:gd name="T22" fmla="*/ 0 w 11"/>
                  <a:gd name="T23" fmla="*/ 0 h 6"/>
                  <a:gd name="T24" fmla="*/ 0 w 11"/>
                  <a:gd name="T25" fmla="*/ 0 h 6"/>
                  <a:gd name="T26" fmla="*/ 0 w 11"/>
                  <a:gd name="T27" fmla="*/ 0 h 6"/>
                  <a:gd name="T28" fmla="*/ 0 w 11"/>
                  <a:gd name="T29" fmla="*/ 0 h 6"/>
                  <a:gd name="T30" fmla="*/ 0 w 11"/>
                  <a:gd name="T31" fmla="*/ 0 h 6"/>
                  <a:gd name="T32" fmla="*/ 0 w 11"/>
                  <a:gd name="T33" fmla="*/ 0 h 6"/>
                  <a:gd name="T34" fmla="*/ 0 w 11"/>
                  <a:gd name="T35" fmla="*/ 0 h 6"/>
                  <a:gd name="T36" fmla="*/ 0 w 11"/>
                  <a:gd name="T37" fmla="*/ 0 h 6"/>
                  <a:gd name="T38" fmla="*/ 0 w 11"/>
                  <a:gd name="T39" fmla="*/ 0 h 6"/>
                  <a:gd name="T40" fmla="*/ 0 w 11"/>
                  <a:gd name="T41" fmla="*/ 0 h 6"/>
                  <a:gd name="T42" fmla="*/ 0 w 11"/>
                  <a:gd name="T43" fmla="*/ 0 h 6"/>
                  <a:gd name="T44" fmla="*/ 0 w 11"/>
                  <a:gd name="T45" fmla="*/ 0 h 6"/>
                  <a:gd name="T46" fmla="*/ 0 w 11"/>
                  <a:gd name="T47" fmla="*/ 0 h 6"/>
                  <a:gd name="T48" fmla="*/ 0 w 11"/>
                  <a:gd name="T49" fmla="*/ 0 h 6"/>
                  <a:gd name="T50" fmla="*/ 0 w 11"/>
                  <a:gd name="T51" fmla="*/ 0 h 6"/>
                  <a:gd name="T52" fmla="*/ 0 w 11"/>
                  <a:gd name="T53" fmla="*/ 0 h 6"/>
                  <a:gd name="T54" fmla="*/ 0 w 11"/>
                  <a:gd name="T55" fmla="*/ 0 h 6"/>
                  <a:gd name="T56" fmla="*/ 0 w 11"/>
                  <a:gd name="T57" fmla="*/ 0 h 6"/>
                  <a:gd name="T58" fmla="*/ 0 w 11"/>
                  <a:gd name="T59" fmla="*/ 0 h 6"/>
                  <a:gd name="T60" fmla="*/ 0 w 11"/>
                  <a:gd name="T61" fmla="*/ 0 h 6"/>
                  <a:gd name="T62" fmla="*/ 0 w 11"/>
                  <a:gd name="T63" fmla="*/ 0 h 6"/>
                  <a:gd name="T64" fmla="*/ 5 w 11"/>
                  <a:gd name="T65" fmla="*/ 0 h 6"/>
                  <a:gd name="T66" fmla="*/ 5 w 11"/>
                  <a:gd name="T67" fmla="*/ 0 h 6"/>
                  <a:gd name="T68" fmla="*/ 5 w 11"/>
                  <a:gd name="T69" fmla="*/ 6 h 6"/>
                  <a:gd name="T70" fmla="*/ 5 w 11"/>
                  <a:gd name="T71" fmla="*/ 6 h 6"/>
                  <a:gd name="T72" fmla="*/ 5 w 11"/>
                  <a:gd name="T73" fmla="*/ 6 h 6"/>
                  <a:gd name="T74" fmla="*/ 5 w 11"/>
                  <a:gd name="T75" fmla="*/ 0 h 6"/>
                  <a:gd name="T76" fmla="*/ 5 w 11"/>
                  <a:gd name="T77" fmla="*/ 0 h 6"/>
                  <a:gd name="T78" fmla="*/ 5 w 11"/>
                  <a:gd name="T79" fmla="*/ 0 h 6"/>
                  <a:gd name="T80" fmla="*/ 5 w 11"/>
                  <a:gd name="T81" fmla="*/ 0 h 6"/>
                  <a:gd name="T82" fmla="*/ 5 w 11"/>
                  <a:gd name="T83" fmla="*/ 6 h 6"/>
                  <a:gd name="T84" fmla="*/ 5 w 11"/>
                  <a:gd name="T85" fmla="*/ 6 h 6"/>
                  <a:gd name="T86" fmla="*/ 5 w 11"/>
                  <a:gd name="T87" fmla="*/ 6 h 6"/>
                  <a:gd name="T88" fmla="*/ 5 w 11"/>
                  <a:gd name="T89" fmla="*/ 6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6"/>
                  <a:gd name="T137" fmla="*/ 11 w 1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2" name="Freeform 206"/>
              <p:cNvSpPr>
                <a:spLocks/>
              </p:cNvSpPr>
              <p:nvPr/>
            </p:nvSpPr>
            <p:spPr bwMode="auto">
              <a:xfrm>
                <a:off x="4315" y="1617"/>
                <a:ext cx="12" cy="13"/>
              </a:xfrm>
              <a:custGeom>
                <a:avLst/>
                <a:gdLst>
                  <a:gd name="T0" fmla="*/ 6 w 12"/>
                  <a:gd name="T1" fmla="*/ 11 h 11"/>
                  <a:gd name="T2" fmla="*/ 6 w 12"/>
                  <a:gd name="T3" fmla="*/ 11 h 11"/>
                  <a:gd name="T4" fmla="*/ 6 w 12"/>
                  <a:gd name="T5" fmla="*/ 5 h 11"/>
                  <a:gd name="T6" fmla="*/ 6 w 12"/>
                  <a:gd name="T7" fmla="*/ 5 h 11"/>
                  <a:gd name="T8" fmla="*/ 6 w 12"/>
                  <a:gd name="T9" fmla="*/ 5 h 11"/>
                  <a:gd name="T10" fmla="*/ 6 w 12"/>
                  <a:gd name="T11" fmla="*/ 5 h 11"/>
                  <a:gd name="T12" fmla="*/ 6 w 12"/>
                  <a:gd name="T13" fmla="*/ 5 h 11"/>
                  <a:gd name="T14" fmla="*/ 6 w 12"/>
                  <a:gd name="T15" fmla="*/ 5 h 11"/>
                  <a:gd name="T16" fmla="*/ 6 w 12"/>
                  <a:gd name="T17" fmla="*/ 5 h 11"/>
                  <a:gd name="T18" fmla="*/ 6 w 12"/>
                  <a:gd name="T19" fmla="*/ 5 h 11"/>
                  <a:gd name="T20" fmla="*/ 6 w 12"/>
                  <a:gd name="T21" fmla="*/ 5 h 11"/>
                  <a:gd name="T22" fmla="*/ 6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5 h 11"/>
                  <a:gd name="T32" fmla="*/ 0 w 12"/>
                  <a:gd name="T33" fmla="*/ 5 h 11"/>
                  <a:gd name="T34" fmla="*/ 0 w 12"/>
                  <a:gd name="T35" fmla="*/ 5 h 11"/>
                  <a:gd name="T36" fmla="*/ 0 w 12"/>
                  <a:gd name="T37" fmla="*/ 5 h 11"/>
                  <a:gd name="T38" fmla="*/ 0 w 12"/>
                  <a:gd name="T39" fmla="*/ 5 h 11"/>
                  <a:gd name="T40" fmla="*/ 6 w 12"/>
                  <a:gd name="T41" fmla="*/ 5 h 11"/>
                  <a:gd name="T42" fmla="*/ 0 w 12"/>
                  <a:gd name="T43" fmla="*/ 5 h 11"/>
                  <a:gd name="T44" fmla="*/ 6 w 12"/>
                  <a:gd name="T45" fmla="*/ 11 h 11"/>
                  <a:gd name="T46" fmla="*/ 6 w 12"/>
                  <a:gd name="T47" fmla="*/ 11 h 11"/>
                  <a:gd name="T48" fmla="*/ 6 w 12"/>
                  <a:gd name="T49" fmla="*/ 5 h 11"/>
                  <a:gd name="T50" fmla="*/ 6 w 12"/>
                  <a:gd name="T51" fmla="*/ 5 h 11"/>
                  <a:gd name="T52" fmla="*/ 6 w 12"/>
                  <a:gd name="T53" fmla="*/ 5 h 11"/>
                  <a:gd name="T54" fmla="*/ 6 w 12"/>
                  <a:gd name="T55" fmla="*/ 11 h 11"/>
                  <a:gd name="T56" fmla="*/ 6 w 12"/>
                  <a:gd name="T57" fmla="*/ 11 h 11"/>
                  <a:gd name="T58" fmla="*/ 6 w 12"/>
                  <a:gd name="T59" fmla="*/ 11 h 11"/>
                  <a:gd name="T60" fmla="*/ 6 w 12"/>
                  <a:gd name="T61" fmla="*/ 5 h 11"/>
                  <a:gd name="T62" fmla="*/ 6 w 12"/>
                  <a:gd name="T63" fmla="*/ 5 h 11"/>
                  <a:gd name="T64" fmla="*/ 6 w 12"/>
                  <a:gd name="T65" fmla="*/ 5 h 11"/>
                  <a:gd name="T66" fmla="*/ 6 w 12"/>
                  <a:gd name="T67" fmla="*/ 5 h 11"/>
                  <a:gd name="T68" fmla="*/ 6 w 12"/>
                  <a:gd name="T69" fmla="*/ 5 h 11"/>
                  <a:gd name="T70" fmla="*/ 6 w 12"/>
                  <a:gd name="T71" fmla="*/ 11 h 11"/>
                  <a:gd name="T72" fmla="*/ 6 w 12"/>
                  <a:gd name="T73" fmla="*/ 11 h 11"/>
                  <a:gd name="T74" fmla="*/ 6 w 12"/>
                  <a:gd name="T75" fmla="*/ 5 h 11"/>
                  <a:gd name="T76" fmla="*/ 6 w 12"/>
                  <a:gd name="T77" fmla="*/ 5 h 11"/>
                  <a:gd name="T78" fmla="*/ 6 w 12"/>
                  <a:gd name="T79" fmla="*/ 5 h 11"/>
                  <a:gd name="T80" fmla="*/ 6 w 12"/>
                  <a:gd name="T81" fmla="*/ 11 h 11"/>
                  <a:gd name="T82" fmla="*/ 6 w 12"/>
                  <a:gd name="T83" fmla="*/ 11 h 11"/>
                  <a:gd name="T84" fmla="*/ 6 w 12"/>
                  <a:gd name="T85" fmla="*/ 11 h 11"/>
                  <a:gd name="T86" fmla="*/ 6 w 12"/>
                  <a:gd name="T87" fmla="*/ 11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"/>
                  <a:gd name="T133" fmla="*/ 0 h 11"/>
                  <a:gd name="T134" fmla="*/ 12 w 12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" h="11">
                    <a:moveTo>
                      <a:pt x="12" y="11"/>
                    </a:moveTo>
                    <a:lnTo>
                      <a:pt x="12" y="11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3" name="Freeform 207"/>
              <p:cNvSpPr>
                <a:spLocks/>
              </p:cNvSpPr>
              <p:nvPr/>
            </p:nvSpPr>
            <p:spPr bwMode="auto">
              <a:xfrm>
                <a:off x="4315" y="1617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6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0 w 6"/>
                  <a:gd name="T27" fmla="*/ 0 h 1"/>
                  <a:gd name="T28" fmla="*/ 0 w 6"/>
                  <a:gd name="T29" fmla="*/ 0 h 1"/>
                  <a:gd name="T30" fmla="*/ 6 w 6"/>
                  <a:gd name="T31" fmla="*/ 0 h 1"/>
                  <a:gd name="T32" fmla="*/ 6 w 6"/>
                  <a:gd name="T33" fmla="*/ 0 h 1"/>
                  <a:gd name="T34" fmla="*/ 6 w 6"/>
                  <a:gd name="T35" fmla="*/ 0 h 1"/>
                  <a:gd name="T36" fmla="*/ 6 w 6"/>
                  <a:gd name="T37" fmla="*/ 0 h 1"/>
                  <a:gd name="T38" fmla="*/ 6 w 6"/>
                  <a:gd name="T39" fmla="*/ 0 h 1"/>
                  <a:gd name="T40" fmla="*/ 6 w 6"/>
                  <a:gd name="T41" fmla="*/ 0 h 1"/>
                  <a:gd name="T42" fmla="*/ 6 w 6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1"/>
                  <a:gd name="T68" fmla="*/ 6 w 6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4" name="Freeform 208"/>
              <p:cNvSpPr>
                <a:spLocks/>
              </p:cNvSpPr>
              <p:nvPr/>
            </p:nvSpPr>
            <p:spPr bwMode="auto">
              <a:xfrm>
                <a:off x="4315" y="1617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0 h 5"/>
                  <a:gd name="T4" fmla="*/ 6 w 6"/>
                  <a:gd name="T5" fmla="*/ 5 h 5"/>
                  <a:gd name="T6" fmla="*/ 6 w 6"/>
                  <a:gd name="T7" fmla="*/ 0 h 5"/>
                  <a:gd name="T8" fmla="*/ 6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6 w 6"/>
                  <a:gd name="T29" fmla="*/ 0 h 5"/>
                  <a:gd name="T30" fmla="*/ 6 w 6"/>
                  <a:gd name="T31" fmla="*/ 0 h 5"/>
                  <a:gd name="T32" fmla="*/ 6 w 6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5" name="Freeform 209"/>
              <p:cNvSpPr>
                <a:spLocks/>
              </p:cNvSpPr>
              <p:nvPr/>
            </p:nvSpPr>
            <p:spPr bwMode="auto">
              <a:xfrm>
                <a:off x="4303" y="1626"/>
                <a:ext cx="6" cy="0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6" name="Freeform 210"/>
              <p:cNvSpPr>
                <a:spLocks/>
              </p:cNvSpPr>
              <p:nvPr/>
            </p:nvSpPr>
            <p:spPr bwMode="auto">
              <a:xfrm>
                <a:off x="4297" y="1617"/>
                <a:ext cx="6" cy="2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7" name="Freeform 211"/>
              <p:cNvSpPr>
                <a:spLocks/>
              </p:cNvSpPr>
              <p:nvPr/>
            </p:nvSpPr>
            <p:spPr bwMode="auto">
              <a:xfrm>
                <a:off x="4309" y="16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1"/>
                  <a:gd name="T38" fmla="*/ 1 w 1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8" name="Freeform 212"/>
              <p:cNvSpPr>
                <a:spLocks/>
              </p:cNvSpPr>
              <p:nvPr/>
            </p:nvSpPr>
            <p:spPr bwMode="auto">
              <a:xfrm>
                <a:off x="4187" y="1590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31" name="Group 223"/>
            <p:cNvGrpSpPr>
              <a:grpSpLocks/>
            </p:cNvGrpSpPr>
            <p:nvPr userDrawn="1"/>
          </p:nvGrpSpPr>
          <p:grpSpPr bwMode="auto">
            <a:xfrm>
              <a:off x="2701793" y="5092835"/>
              <a:ext cx="164978" cy="104897"/>
              <a:chOff x="4184" y="1339"/>
              <a:chExt cx="238" cy="162"/>
            </a:xfrm>
          </p:grpSpPr>
          <p:sp>
            <p:nvSpPr>
              <p:cNvPr id="48" name="Freeform 224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49" name="Freeform 225"/>
              <p:cNvSpPr>
                <a:spLocks/>
              </p:cNvSpPr>
              <p:nvPr/>
            </p:nvSpPr>
            <p:spPr bwMode="auto">
              <a:xfrm>
                <a:off x="4184" y="1339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0" name="Freeform 226"/>
              <p:cNvSpPr>
                <a:spLocks/>
              </p:cNvSpPr>
              <p:nvPr/>
            </p:nvSpPr>
            <p:spPr bwMode="auto">
              <a:xfrm>
                <a:off x="4184" y="1448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409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1" name="Freeform 227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32" name="Group 38"/>
            <p:cNvGrpSpPr>
              <a:grpSpLocks/>
            </p:cNvGrpSpPr>
            <p:nvPr userDrawn="1"/>
          </p:nvGrpSpPr>
          <p:grpSpPr bwMode="auto">
            <a:xfrm>
              <a:off x="1217956" y="5092835"/>
              <a:ext cx="164978" cy="104922"/>
              <a:chOff x="528" y="1773"/>
              <a:chExt cx="246" cy="156"/>
            </a:xfrm>
          </p:grpSpPr>
          <p:sp>
            <p:nvSpPr>
              <p:cNvPr id="44" name="Freeform 248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45" name="Freeform 249"/>
              <p:cNvSpPr>
                <a:spLocks/>
              </p:cNvSpPr>
              <p:nvPr/>
            </p:nvSpPr>
            <p:spPr bwMode="auto">
              <a:xfrm>
                <a:off x="528" y="1850"/>
                <a:ext cx="246" cy="79"/>
              </a:xfrm>
              <a:custGeom>
                <a:avLst/>
                <a:gdLst>
                  <a:gd name="T0" fmla="*/ 2929 w 238"/>
                  <a:gd name="T1" fmla="*/ 39 h 79"/>
                  <a:gd name="T2" fmla="*/ 2929 w 238"/>
                  <a:gd name="T3" fmla="*/ 0 h 79"/>
                  <a:gd name="T4" fmla="*/ 0 w 238"/>
                  <a:gd name="T5" fmla="*/ 0 h 79"/>
                  <a:gd name="T6" fmla="*/ 0 w 238"/>
                  <a:gd name="T7" fmla="*/ 39 h 79"/>
                  <a:gd name="T8" fmla="*/ 2929 w 238"/>
                  <a:gd name="T9" fmla="*/ 39 h 79"/>
                  <a:gd name="T10" fmla="*/ 2929 w 238"/>
                  <a:gd name="T11" fmla="*/ 39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9"/>
                  <a:gd name="T20" fmla="*/ 238 w 238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9">
                    <a:moveTo>
                      <a:pt x="238" y="79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38" y="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46" name="Freeform 250"/>
              <p:cNvSpPr>
                <a:spLocks/>
              </p:cNvSpPr>
              <p:nvPr/>
            </p:nvSpPr>
            <p:spPr bwMode="auto">
              <a:xfrm>
                <a:off x="528" y="1773"/>
                <a:ext cx="120" cy="156"/>
              </a:xfrm>
              <a:custGeom>
                <a:avLst/>
                <a:gdLst>
                  <a:gd name="T0" fmla="*/ 0 w 119"/>
                  <a:gd name="T1" fmla="*/ 0 h 157"/>
                  <a:gd name="T2" fmla="*/ 0 w 119"/>
                  <a:gd name="T3" fmla="*/ 61 h 157"/>
                  <a:gd name="T4" fmla="*/ 211 w 119"/>
                  <a:gd name="T5" fmla="*/ 39 h 157"/>
                  <a:gd name="T6" fmla="*/ 0 w 119"/>
                  <a:gd name="T7" fmla="*/ 0 h 157"/>
                  <a:gd name="T8" fmla="*/ 0 w 119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57"/>
                  <a:gd name="T17" fmla="*/ 119 w 119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57">
                    <a:moveTo>
                      <a:pt x="0" y="0"/>
                    </a:moveTo>
                    <a:lnTo>
                      <a:pt x="0" y="157"/>
                    </a:lnTo>
                    <a:lnTo>
                      <a:pt x="11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47" name="Freeform 251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33" name="Group 253"/>
            <p:cNvGrpSpPr>
              <a:grpSpLocks/>
            </p:cNvGrpSpPr>
            <p:nvPr userDrawn="1"/>
          </p:nvGrpSpPr>
          <p:grpSpPr bwMode="auto">
            <a:xfrm>
              <a:off x="793347" y="5092835"/>
              <a:ext cx="163271" cy="105273"/>
              <a:chOff x="528" y="1164"/>
              <a:chExt cx="237" cy="157"/>
            </a:xfrm>
          </p:grpSpPr>
          <p:sp>
            <p:nvSpPr>
              <p:cNvPr id="40" name="Rectangle 254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1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Rectangle 255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5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Rectangle 256"/>
              <p:cNvSpPr>
                <a:spLocks noChangeArrowheads="1"/>
              </p:cNvSpPr>
              <p:nvPr/>
            </p:nvSpPr>
            <p:spPr bwMode="auto">
              <a:xfrm>
                <a:off x="528" y="1217"/>
                <a:ext cx="237" cy="55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Rectangle 257"/>
              <p:cNvSpPr>
                <a:spLocks noChangeArrowheads="1"/>
              </p:cNvSpPr>
              <p:nvPr/>
            </p:nvSpPr>
            <p:spPr bwMode="auto">
              <a:xfrm>
                <a:off x="528" y="1266"/>
                <a:ext cx="237" cy="55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4" name="Picture 268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14951" y="5092835"/>
              <a:ext cx="167015" cy="109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5" name="Group 242"/>
            <p:cNvGrpSpPr>
              <a:grpSpLocks/>
            </p:cNvGrpSpPr>
            <p:nvPr userDrawn="1"/>
          </p:nvGrpSpPr>
          <p:grpSpPr bwMode="auto">
            <a:xfrm>
              <a:off x="1642783" y="5092835"/>
              <a:ext cx="163293" cy="104605"/>
              <a:chOff x="5555" y="2058"/>
              <a:chExt cx="245" cy="157"/>
            </a:xfrm>
          </p:grpSpPr>
          <p:sp>
            <p:nvSpPr>
              <p:cNvPr id="36" name="Freeform 243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0 w 244"/>
                  <a:gd name="T1" fmla="*/ 0 h 156"/>
                  <a:gd name="T2" fmla="*/ 0 w 244"/>
                  <a:gd name="T3" fmla="*/ 404 h 156"/>
                  <a:gd name="T4" fmla="*/ 445 w 244"/>
                  <a:gd name="T5" fmla="*/ 404 h 156"/>
                  <a:gd name="T6" fmla="*/ 445 w 244"/>
                  <a:gd name="T7" fmla="*/ 0 h 156"/>
                  <a:gd name="T8" fmla="*/ 0 w 244"/>
                  <a:gd name="T9" fmla="*/ 0 h 156"/>
                  <a:gd name="T10" fmla="*/ 0 w 244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0" y="0"/>
                    </a:moveTo>
                    <a:lnTo>
                      <a:pt x="0" y="156"/>
                    </a:lnTo>
                    <a:lnTo>
                      <a:pt x="244" y="156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37" name="Freeform 244"/>
              <p:cNvSpPr>
                <a:spLocks/>
              </p:cNvSpPr>
              <p:nvPr/>
            </p:nvSpPr>
            <p:spPr bwMode="auto">
              <a:xfrm>
                <a:off x="5555" y="2162"/>
                <a:ext cx="245" cy="53"/>
              </a:xfrm>
              <a:custGeom>
                <a:avLst/>
                <a:gdLst>
                  <a:gd name="T0" fmla="*/ 0 w 244"/>
                  <a:gd name="T1" fmla="*/ 0 h 45"/>
                  <a:gd name="T2" fmla="*/ 0 w 244"/>
                  <a:gd name="T3" fmla="*/ 47398160 h 45"/>
                  <a:gd name="T4" fmla="*/ 445 w 244"/>
                  <a:gd name="T5" fmla="*/ 47398160 h 45"/>
                  <a:gd name="T6" fmla="*/ 445 w 244"/>
                  <a:gd name="T7" fmla="*/ 0 h 45"/>
                  <a:gd name="T8" fmla="*/ 0 w 244"/>
                  <a:gd name="T9" fmla="*/ 0 h 45"/>
                  <a:gd name="T10" fmla="*/ 0 w 244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45"/>
                  <a:gd name="T20" fmla="*/ 244 w 244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45">
                    <a:moveTo>
                      <a:pt x="0" y="0"/>
                    </a:moveTo>
                    <a:lnTo>
                      <a:pt x="0" y="45"/>
                    </a:lnTo>
                    <a:lnTo>
                      <a:pt x="244" y="45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38" name="Freeform 245"/>
              <p:cNvSpPr>
                <a:spLocks/>
              </p:cNvSpPr>
              <p:nvPr/>
            </p:nvSpPr>
            <p:spPr bwMode="auto">
              <a:xfrm>
                <a:off x="5555" y="2060"/>
                <a:ext cx="245" cy="55"/>
              </a:xfrm>
              <a:custGeom>
                <a:avLst/>
                <a:gdLst>
                  <a:gd name="T0" fmla="*/ 0 w 244"/>
                  <a:gd name="T1" fmla="*/ 0 h 50"/>
                  <a:gd name="T2" fmla="*/ 0 w 244"/>
                  <a:gd name="T3" fmla="*/ 17379 h 50"/>
                  <a:gd name="T4" fmla="*/ 445 w 244"/>
                  <a:gd name="T5" fmla="*/ 17379 h 50"/>
                  <a:gd name="T6" fmla="*/ 445 w 244"/>
                  <a:gd name="T7" fmla="*/ 0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0" y="50"/>
                    </a:lnTo>
                    <a:lnTo>
                      <a:pt x="244" y="50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39" name="Freeform 246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445 w 244"/>
                  <a:gd name="T1" fmla="*/ 404 h 156"/>
                  <a:gd name="T2" fmla="*/ 445 w 244"/>
                  <a:gd name="T3" fmla="*/ 0 h 156"/>
                  <a:gd name="T4" fmla="*/ 0 w 244"/>
                  <a:gd name="T5" fmla="*/ 0 h 156"/>
                  <a:gd name="T6" fmla="*/ 0 w 244"/>
                  <a:gd name="T7" fmla="*/ 404 h 156"/>
                  <a:gd name="T8" fmla="*/ 445 w 244"/>
                  <a:gd name="T9" fmla="*/ 404 h 156"/>
                  <a:gd name="T10" fmla="*/ 445 w 244"/>
                  <a:gd name="T11" fmla="*/ 4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</p:grpSp>
      <p:sp>
        <p:nvSpPr>
          <p:cNvPr id="247" name="Rectangle 246"/>
          <p:cNvSpPr/>
          <p:nvPr userDrawn="1"/>
        </p:nvSpPr>
        <p:spPr bwMode="auto">
          <a:xfrm>
            <a:off x="10852843" y="6598214"/>
            <a:ext cx="1134139" cy="244549"/>
          </a:xfrm>
          <a:prstGeom prst="rect">
            <a:avLst/>
          </a:prstGeom>
          <a:solidFill>
            <a:srgbClr val="E8E8E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4308" tIns="44308" rIns="44308" bIns="443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125444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8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46" name="Picture 11" descr="EUMETSATLogo_hor_noTagline_solid_CMYK UPDATED version.png"/>
          <p:cNvPicPr>
            <a:picLocks noChangeAspect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835298" y="553831"/>
            <a:ext cx="26146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8" name="Content Placeholder 3" descr="msg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32150" y="5108992"/>
            <a:ext cx="1095942" cy="110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" name="Content Placeholder 3" descr="msg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48701" y="5244217"/>
            <a:ext cx="1095942" cy="110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0" name="Content Placeholder 3" descr="msg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70656" y="4939417"/>
            <a:ext cx="1095942" cy="110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4" name="Picture 5" descr="jason-big.png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 rot="445958">
            <a:off x="2919287" y="3156926"/>
            <a:ext cx="1191409" cy="850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 userDrawn="1"/>
        </p:nvSpPr>
        <p:spPr bwMode="auto">
          <a:xfrm>
            <a:off x="2314237" y="1608858"/>
            <a:ext cx="1558951" cy="1558951"/>
          </a:xfrm>
          <a:prstGeom prst="ellipse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0">
                <a:srgbClr val="FFC000">
                  <a:alpha val="43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52" name="Picture 6" descr="metop.png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 rot="20313837">
            <a:off x="2737293" y="1966704"/>
            <a:ext cx="968240" cy="72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8" name="Oval 257"/>
          <p:cNvSpPr/>
          <p:nvPr userDrawn="1"/>
        </p:nvSpPr>
        <p:spPr bwMode="auto">
          <a:xfrm>
            <a:off x="160257" y="447025"/>
            <a:ext cx="1998280" cy="1998280"/>
          </a:xfrm>
          <a:prstGeom prst="ellipse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0">
                <a:srgbClr val="FFC000">
                  <a:alpha val="59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53" name="Picture 6" descr="metop.png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 rot="20313837">
            <a:off x="1270996" y="3937937"/>
            <a:ext cx="1768882" cy="132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" name="Picture 255" descr="sentinel3.png"/>
          <p:cNvPicPr>
            <a:picLocks noChangeAspect="1"/>
          </p:cNvPicPr>
          <p:nvPr userDrawn="1"/>
        </p:nvPicPr>
        <p:blipFill rotWithShape="1">
          <a:blip r:embed="rId13" cstate="print"/>
          <a:srcRect l="5998" t="2705" r="25074"/>
          <a:stretch/>
        </p:blipFill>
        <p:spPr>
          <a:xfrm>
            <a:off x="667857" y="1145124"/>
            <a:ext cx="843209" cy="669798"/>
          </a:xfrm>
          <a:prstGeom prst="rect">
            <a:avLst/>
          </a:prstGeom>
        </p:spPr>
      </p:pic>
      <p:sp>
        <p:nvSpPr>
          <p:cNvPr id="259" name="Oval 258"/>
          <p:cNvSpPr/>
          <p:nvPr userDrawn="1"/>
        </p:nvSpPr>
        <p:spPr bwMode="auto">
          <a:xfrm>
            <a:off x="228845" y="2573024"/>
            <a:ext cx="1998280" cy="1998280"/>
          </a:xfrm>
          <a:prstGeom prst="ellipse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0">
                <a:srgbClr val="FFC000">
                  <a:alpha val="59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57" name="Picture 256" descr="sentinel3.png"/>
          <p:cNvPicPr>
            <a:picLocks noChangeAspect="1"/>
          </p:cNvPicPr>
          <p:nvPr userDrawn="1"/>
        </p:nvPicPr>
        <p:blipFill rotWithShape="1">
          <a:blip r:embed="rId13" cstate="print"/>
          <a:srcRect l="5998" t="2705" r="25074"/>
          <a:stretch/>
        </p:blipFill>
        <p:spPr>
          <a:xfrm>
            <a:off x="523299" y="3178572"/>
            <a:ext cx="1409372" cy="1119526"/>
          </a:xfrm>
          <a:prstGeom prst="rect">
            <a:avLst/>
          </a:prstGeom>
        </p:spPr>
      </p:pic>
      <p:sp>
        <p:nvSpPr>
          <p:cNvPr id="260" name="Oval 259"/>
          <p:cNvSpPr/>
          <p:nvPr userDrawn="1"/>
        </p:nvSpPr>
        <p:spPr bwMode="auto">
          <a:xfrm>
            <a:off x="3697435" y="1918079"/>
            <a:ext cx="1558951" cy="1558951"/>
          </a:xfrm>
          <a:prstGeom prst="ellipse">
            <a:avLst/>
          </a:prstGeom>
          <a:gradFill flip="none" rotWithShape="1">
            <a:gsLst>
              <a:gs pos="57000">
                <a:schemeClr val="bg1">
                  <a:alpha val="0"/>
                </a:schemeClr>
              </a:gs>
              <a:gs pos="0">
                <a:schemeClr val="accent2">
                  <a:lumMod val="75000"/>
                  <a:alpha val="48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55" name="Picture 5" descr="jason-big.png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 rot="445958">
            <a:off x="4079004" y="2466463"/>
            <a:ext cx="795814" cy="56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1" name="Oval 260"/>
          <p:cNvSpPr/>
          <p:nvPr userDrawn="1"/>
        </p:nvSpPr>
        <p:spPr bwMode="auto">
          <a:xfrm>
            <a:off x="5546139" y="3626136"/>
            <a:ext cx="1558951" cy="1558951"/>
          </a:xfrm>
          <a:prstGeom prst="ellipse">
            <a:avLst/>
          </a:prstGeom>
          <a:gradFill flip="none" rotWithShape="1">
            <a:gsLst>
              <a:gs pos="57000">
                <a:schemeClr val="bg1">
                  <a:alpha val="0"/>
                </a:schemeClr>
              </a:gs>
              <a:gs pos="0">
                <a:srgbClr val="00B5E2">
                  <a:alpha val="43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51" name="Content Placeholder 3" descr="msg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 rot="19090163">
            <a:off x="5949465" y="4025891"/>
            <a:ext cx="752301" cy="759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5" name="Oval 264"/>
          <p:cNvSpPr/>
          <p:nvPr userDrawn="1"/>
        </p:nvSpPr>
        <p:spPr bwMode="auto">
          <a:xfrm>
            <a:off x="427125" y="1786399"/>
            <a:ext cx="1558951" cy="1417228"/>
          </a:xfrm>
          <a:prstGeom prst="ellipse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0">
                <a:srgbClr val="FFC000">
                  <a:alpha val="43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66" name="Picture 6" descr="metop.png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 rot="20313837">
            <a:off x="729832" y="1901522"/>
            <a:ext cx="1280557" cy="961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2" name="Rectangle 261"/>
          <p:cNvSpPr/>
          <p:nvPr userDrawn="1"/>
        </p:nvSpPr>
        <p:spPr bwMode="auto">
          <a:xfrm>
            <a:off x="228845" y="6598213"/>
            <a:ext cx="353547" cy="244549"/>
          </a:xfrm>
          <a:prstGeom prst="rect">
            <a:avLst/>
          </a:prstGeom>
          <a:solidFill>
            <a:srgbClr val="E8E8E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19907"/>
          </a:xfrm>
        </p:spPr>
        <p:txBody>
          <a:bodyPr/>
          <a:lstStyle>
            <a:lvl1pPr marL="221544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249" y="1237127"/>
            <a:ext cx="8714152" cy="5262675"/>
          </a:xfrm>
        </p:spPr>
        <p:txBody>
          <a:bodyPr>
            <a:normAutofit/>
          </a:bodyPr>
          <a:lstStyle>
            <a:lvl1pPr marL="310162" indent="-310162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" y="4"/>
            <a:ext cx="12191998" cy="100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248" y="1290111"/>
            <a:ext cx="11627339" cy="52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Rectangle 61" title="[DM_E_CONFID]"/>
          <p:cNvSpPr>
            <a:spLocks noChangeArrowheads="1"/>
          </p:cNvSpPr>
          <p:nvPr userDrawn="1"/>
        </p:nvSpPr>
        <p:spPr bwMode="auto">
          <a:xfrm>
            <a:off x="4736126" y="6649210"/>
            <a:ext cx="3113648" cy="15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de-DE" sz="985" b="0" baseline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Classification</a:t>
            </a:r>
            <a:endParaRPr lang="de-DE" sz="985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61" title="[DM_E_DOC_NO], v[DM_E_VER_NO], [DM_E_ISS_DATE]"/>
          <p:cNvSpPr>
            <a:spLocks noChangeArrowheads="1"/>
          </p:cNvSpPr>
          <p:nvPr userDrawn="1"/>
        </p:nvSpPr>
        <p:spPr bwMode="auto">
          <a:xfrm>
            <a:off x="665872" y="6649210"/>
            <a:ext cx="4628617" cy="150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985" b="0" baseline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EUM/GES/TEM/07/2025, v2W, 5 March 2019</a:t>
            </a:r>
            <a:endParaRPr lang="de-DE" sz="985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218080" y="6593586"/>
            <a:ext cx="359394" cy="262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F9CC606-8418-49EA-9DB7-3FFD72983DD3}" type="slidenum">
              <a:rPr lang="de-DE" sz="1108" b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GB" sz="1108" dirty="0"/>
          </a:p>
        </p:txBody>
      </p:sp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47550" y="6650388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670" r:id="rId1"/>
    <p:sldLayoutId id="2147487664" r:id="rId2"/>
  </p:sldLayoutIdLst>
  <p:transition/>
  <p:timing>
    <p:tnLst>
      <p:par>
        <p:cTn id="1" dur="indefinite" restart="never" nodeType="tmRoot"/>
      </p:par>
    </p:tnLst>
  </p:timing>
  <p:txStyles>
    <p:titleStyle>
      <a:lvl1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562722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6pPr>
      <a:lvl7pPr marL="1125444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7pPr>
      <a:lvl8pPr marL="1688165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8pPr>
      <a:lvl9pPr marL="2250887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9pPr>
    </p:titleStyle>
    <p:bodyStyle>
      <a:lvl1pPr marL="328254" indent="-328254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4431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914423" indent="-35170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939">
          <a:solidFill>
            <a:schemeClr val="tx2"/>
          </a:solidFill>
          <a:latin typeface="Arial" pitchFamily="34" charset="0"/>
          <a:cs typeface="Arial" pitchFamily="34" charset="0"/>
        </a:defRPr>
      </a:lvl2pPr>
      <a:lvl3pPr marL="1406804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446">
          <a:solidFill>
            <a:schemeClr val="tx2"/>
          </a:solidFill>
          <a:latin typeface="Arial" pitchFamily="34" charset="0"/>
          <a:cs typeface="Arial" pitchFamily="34" charset="0"/>
        </a:defRPr>
      </a:lvl3pPr>
      <a:lvl4pPr marL="1969526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954">
          <a:solidFill>
            <a:schemeClr val="tx2"/>
          </a:solidFill>
          <a:latin typeface="Arial" pitchFamily="34" charset="0"/>
          <a:cs typeface="Arial" pitchFamily="34" charset="0"/>
        </a:defRPr>
      </a:lvl4pPr>
      <a:lvl5pPr marL="2532248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62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3094970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6pPr>
      <a:lvl7pPr marL="3657691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7pPr>
      <a:lvl8pPr marL="4220413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8pPr>
      <a:lvl9pPr marL="4783135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r.nesdis.noaa.gov/smcd/GCC/MeetingActions.php" TargetMode="External"/><Relationship Id="rId2" Type="http://schemas.openxmlformats.org/officeDocument/2006/relationships/hyperlink" Target="http://129.2.124.227/bin/view/Development/LunarCalibrationWS202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/>
          <p:cNvSpPr txBox="1">
            <a:spLocks noChangeArrowheads="1"/>
          </p:cNvSpPr>
          <p:nvPr/>
        </p:nvSpPr>
        <p:spPr>
          <a:xfrm>
            <a:off x="6251116" y="2681207"/>
            <a:ext cx="5799015" cy="1906291"/>
          </a:xfrm>
          <a:prstGeom prst="rect">
            <a:avLst/>
          </a:prstGeom>
        </p:spPr>
        <p:txBody>
          <a:bodyPr anchor="t"/>
          <a:lstStyle>
            <a:lvl1pPr marL="0" indent="0" algn="r">
              <a:lnSpc>
                <a:spcPts val="3400"/>
              </a:lnSpc>
              <a:buNone/>
              <a:defRPr sz="2400" b="0" cap="none" baseline="0">
                <a:solidFill>
                  <a:srgbClr val="00205B"/>
                </a:solidFill>
              </a:defRPr>
            </a:lvl1pPr>
          </a:lstStyle>
          <a:p>
            <a:pPr lvl="0">
              <a:spcBef>
                <a:spcPct val="20000"/>
              </a:spcBef>
              <a:defRPr/>
            </a:pPr>
            <a:endParaRPr lang="en-GB" sz="2000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 title="[DM_DOCNAME]"/>
          <p:cNvSpPr txBox="1"/>
          <p:nvPr/>
        </p:nvSpPr>
        <p:spPr>
          <a:xfrm>
            <a:off x="3159138" y="1491607"/>
            <a:ext cx="8755200" cy="226863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r">
              <a:defRPr/>
            </a:pPr>
            <a:r>
              <a:rPr lang="en-GB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Virtual Lunar Calibration Workshop 2020</a:t>
            </a:r>
          </a:p>
          <a:p>
            <a:pPr algn="r">
              <a:defRPr/>
            </a:pPr>
            <a:r>
              <a:rPr lang="en-GB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2800" kern="0" dirty="0">
                <a:latin typeface="Arial" panose="020B0604020202020204" pitchFamily="34" charset="0"/>
                <a:cs typeface="Arial" panose="020B0604020202020204" pitchFamily="34" charset="0"/>
              </a:rPr>
              <a:t>Quick </a:t>
            </a:r>
            <a:r>
              <a:rPr lang="en-GB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r>
              <a:rPr lang="en-GB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algn="r">
              <a:defRPr/>
            </a:pPr>
            <a:endParaRPr lang="en-GB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defRPr/>
            </a:pPr>
            <a:endParaRPr lang="en-GB" sz="2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defRPr/>
            </a:pPr>
            <a:r>
              <a:rPr lang="en-GB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S. Wagner</a:t>
            </a:r>
            <a:endParaRPr lang="en-GB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steps…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512" y="1127399"/>
            <a:ext cx="11750975" cy="5262675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Minutes will be draft and circulated to my mailing lists (officially registered participants + unregistered participants who specifically contacted me to access the meetings)</a:t>
            </a: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Once consolidated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available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(with presentations + summary) on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  <a:hlinkClick r:id="rId2"/>
              </a:rPr>
              <a:t>http://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  <a:hlinkClick r:id="rId2"/>
              </a:rPr>
              <a:t>129.2.124.227/bin/view/Development/LunarCalibrationWS2020</a:t>
            </a:r>
            <a:endParaRPr lang="en-GB" sz="2400" dirty="0" smtClean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endParaRPr lang="en-GB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Actions / recommendations = inserted in the GSICS action tracker to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be followed-up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www.star.nesdis.noaa.gov/smcd/GCC/MeetingActions.php</a:t>
            </a:r>
            <a:endParaRPr lang="en-GB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4539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steps…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512" y="1127399"/>
            <a:ext cx="11750975" cy="52626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Next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lunar calibration workshop</a:t>
            </a:r>
          </a:p>
          <a:p>
            <a:pPr lvl="1"/>
            <a:r>
              <a:rPr lang="en-GB" sz="2400" dirty="0"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For the moment, still planned to be organised by EUMETSAT in Darmstadt in 2021</a:t>
            </a:r>
            <a:r>
              <a:rPr lang="en-GB" sz="240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.</a:t>
            </a:r>
          </a:p>
          <a:p>
            <a:pPr lvl="1"/>
            <a:r>
              <a:rPr lang="en-GB" sz="240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Date to be decided, depending on progresses and people availability</a:t>
            </a:r>
            <a:endParaRPr lang="en-GB" sz="2400" dirty="0">
              <a:latin typeface="Calibri" panose="020F0502020204030204" pitchFamily="34" charset="0"/>
              <a:ea typeface="+mn-ea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r>
              <a:rPr lang="en-GB" sz="2400" dirty="0"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Question mark = </a:t>
            </a:r>
            <a:r>
              <a:rPr lang="en-GB" sz="240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COVID-19</a:t>
            </a:r>
          </a:p>
          <a:p>
            <a:pPr lvl="1"/>
            <a:endParaRPr lang="en-GB" sz="2400" dirty="0">
              <a:latin typeface="Calibri" panose="020F0502020204030204" pitchFamily="34" charset="0"/>
              <a:ea typeface="+mn-ea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Reminder: agreed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frequency in Xi’an 2017 = every 2 years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.</a:t>
            </a:r>
          </a:p>
          <a:p>
            <a:endParaRPr lang="en-GB" sz="2400" dirty="0" smtClean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Lunar Calibration Community will obviously be informed and updated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845832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861" y="1698171"/>
            <a:ext cx="11639338" cy="4793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 smtClean="0"/>
              <a:t>Thanks to all of you for joining this virtual event!</a:t>
            </a:r>
            <a:endParaRPr lang="en-GB" sz="4000" dirty="0"/>
          </a:p>
        </p:txBody>
      </p:sp>
      <p:pic>
        <p:nvPicPr>
          <p:cNvPr id="4" name="Picture 2" descr="\\fsw0644\user4\Viticchie\DesktopW7\Lunchtime talk\Dedicated_Moon_MSG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197" y="2897841"/>
            <a:ext cx="11192667" cy="35933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9671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Topics discussed or at least touched this week…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248" y="1237127"/>
            <a:ext cx="11863751" cy="5262675"/>
          </a:xfrm>
        </p:spPr>
        <p:txBody>
          <a:bodyPr>
            <a:normAutofit fontScale="92500" lnSpcReduction="10000"/>
          </a:bodyPr>
          <a:lstStyle/>
          <a:p>
            <a:r>
              <a:rPr lang="en-GB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Lunar model development</a:t>
            </a:r>
          </a:p>
          <a:p>
            <a:endParaRPr lang="en-GB" sz="4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Measurement campaigns and future dedicated missions</a:t>
            </a:r>
          </a:p>
          <a:p>
            <a:endParaRPr lang="en-GB" sz="4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Mission monitoring – Reflective solar bands</a:t>
            </a:r>
          </a:p>
          <a:p>
            <a:endParaRPr lang="en-GB" sz="4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Microwave + thermal IR lunar imagery application, including radiometry monitoring</a:t>
            </a:r>
          </a:p>
          <a:p>
            <a:endParaRPr lang="en-GB" sz="4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MTF post-launch characterisation</a:t>
            </a:r>
          </a:p>
        </p:txBody>
      </p:sp>
    </p:spTree>
    <p:extLst>
      <p:ext uri="{BB962C8B-B14F-4D97-AF65-F5344CB8AC3E}">
        <p14:creationId xmlns:p14="http://schemas.microsoft.com/office/powerpoint/2010/main" val="1337567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Mission monitoring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12536" y="1182263"/>
            <a:ext cx="11585196" cy="52626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Need for defining best practices to derive observed lunar irradiance in particular:</a:t>
            </a:r>
          </a:p>
          <a:p>
            <a:pPr lvl="1"/>
            <a:r>
              <a:rPr lang="en-GB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Definition of a methodology / “user guide” to estimate pixel solid angle / oversampling </a:t>
            </a:r>
            <a:r>
              <a:rPr lang="en-GB" sz="2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(1)</a:t>
            </a:r>
            <a:endParaRPr lang="en-GB" sz="21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GB" sz="2100" dirty="0">
                <a:latin typeface="Calibri" panose="020F0502020204030204" pitchFamily="34" charset="0"/>
                <a:cs typeface="Calibri" panose="020F0502020204030204" pitchFamily="34" charset="0"/>
              </a:rPr>
              <a:t>Full understanding and description of the </a:t>
            </a:r>
            <a:r>
              <a:rPr lang="en-GB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instrument </a:t>
            </a:r>
            <a:r>
              <a:rPr lang="en-GB" sz="2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sz="21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12)</a:t>
            </a:r>
            <a:r>
              <a:rPr lang="en-GB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GB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GB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Either </a:t>
            </a:r>
            <a:r>
              <a:rPr lang="en-GB" sz="2100" dirty="0">
                <a:latin typeface="Calibri" panose="020F0502020204030204" pitchFamily="34" charset="0"/>
                <a:cs typeface="Calibri" panose="020F0502020204030204" pitchFamily="34" charset="0"/>
              </a:rPr>
              <a:t>at </a:t>
            </a:r>
            <a:r>
              <a:rPr lang="en-GB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mission monitoring level</a:t>
            </a:r>
            <a:endParaRPr lang="en-GB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GB" sz="2100" dirty="0">
                <a:latin typeface="Calibri" panose="020F0502020204030204" pitchFamily="34" charset="0"/>
                <a:cs typeface="Calibri" panose="020F0502020204030204" pitchFamily="34" charset="0"/>
              </a:rPr>
              <a:t>Or request the estimates from instrument vendors with the full details</a:t>
            </a:r>
            <a:r>
              <a:rPr lang="en-GB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1"/>
            <a:r>
              <a:rPr lang="en-GB" sz="2100" dirty="0">
                <a:latin typeface="Calibri" panose="020F0502020204030204" pitchFamily="34" charset="0"/>
                <a:cs typeface="Calibri" panose="020F0502020204030204" pitchFamily="34" charset="0"/>
              </a:rPr>
              <a:t>Integration of </a:t>
            </a:r>
            <a:r>
              <a:rPr lang="en-GB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irradiance </a:t>
            </a:r>
            <a:r>
              <a:rPr lang="en-GB" sz="21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(1)</a:t>
            </a:r>
            <a:r>
              <a:rPr lang="en-GB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2"/>
            <a:r>
              <a:rPr lang="en-GB" sz="2100" dirty="0">
                <a:latin typeface="Calibri" panose="020F0502020204030204" pitchFamily="34" charset="0"/>
                <a:cs typeface="Calibri" panose="020F0502020204030204" pitchFamily="34" charset="0"/>
              </a:rPr>
              <a:t>When using a </a:t>
            </a:r>
            <a:r>
              <a:rPr lang="en-GB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cutoff</a:t>
            </a:r>
            <a:r>
              <a:rPr lang="en-GB" sz="2100" dirty="0">
                <a:latin typeface="Calibri" panose="020F0502020204030204" pitchFamily="34" charset="0"/>
                <a:cs typeface="Calibri" panose="020F0502020204030204" pitchFamily="34" charset="0"/>
              </a:rPr>
              <a:t> irradiance </a:t>
            </a:r>
            <a:r>
              <a:rPr lang="en-GB" sz="21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may be an issue at terminator + sensitivity to cosmic rays</a:t>
            </a:r>
          </a:p>
          <a:p>
            <a:pPr lvl="2"/>
            <a:r>
              <a:rPr lang="en-GB" sz="21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Suggestion:</a:t>
            </a:r>
            <a:r>
              <a:rPr lang="en-GB" sz="2100" dirty="0">
                <a:latin typeface="Calibri" panose="020F0502020204030204" pitchFamily="34" charset="0"/>
                <a:cs typeface="Calibri" panose="020F0502020204030204" pitchFamily="34" charset="0"/>
              </a:rPr>
              <a:t> definition of a circle + annulus to encompass the lunar energy and estimate the dark level.</a:t>
            </a:r>
          </a:p>
          <a:p>
            <a:pPr lvl="2"/>
            <a:r>
              <a:rPr lang="en-GB" sz="2100" dirty="0">
                <a:latin typeface="Calibri" panose="020F0502020204030204" pitchFamily="34" charset="0"/>
                <a:cs typeface="Calibri" panose="020F0502020204030204" pitchFamily="34" charset="0"/>
              </a:rPr>
              <a:t>Requires visual </a:t>
            </a:r>
            <a:r>
              <a:rPr lang="en-GB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inspection </a:t>
            </a:r>
            <a:endParaRPr lang="en-GB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GB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Avoid calibration incest </a:t>
            </a:r>
            <a:r>
              <a:rPr lang="en-GB" sz="2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</a:t>
            </a:r>
            <a:r>
              <a:rPr lang="en-GB" sz="21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GB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= "</a:t>
            </a:r>
            <a:r>
              <a:rPr lang="en-GB" sz="2100" dirty="0">
                <a:latin typeface="Calibri" panose="020F0502020204030204" pitchFamily="34" charset="0"/>
                <a:cs typeface="Calibri" panose="020F0502020204030204" pitchFamily="34" charset="0"/>
              </a:rPr>
              <a:t>hidden" use of some lunar calibration in generation of data submitted to a lunar </a:t>
            </a:r>
            <a:r>
              <a:rPr lang="en-GB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calibration</a:t>
            </a:r>
            <a:r>
              <a:rPr lang="en-GB" sz="21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21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1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Definition of unambiguous </a:t>
            </a:r>
            <a:r>
              <a:rPr lang="en-GB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terminology for </a:t>
            </a:r>
            <a:r>
              <a:rPr lang="en-GB" sz="2100" dirty="0">
                <a:latin typeface="Calibri" panose="020F0502020204030204" pitchFamily="34" charset="0"/>
                <a:cs typeface="Calibri" panose="020F0502020204030204" pitchFamily="34" charset="0"/>
              </a:rPr>
              <a:t>"observed </a:t>
            </a:r>
            <a:r>
              <a:rPr lang="en-GB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irradiance“: "</a:t>
            </a:r>
            <a:r>
              <a:rPr lang="en-GB" sz="2100" dirty="0">
                <a:latin typeface="Calibri" panose="020F0502020204030204" pitchFamily="34" charset="0"/>
                <a:cs typeface="Calibri" panose="020F0502020204030204" pitchFamily="34" charset="0"/>
              </a:rPr>
              <a:t>at-sensor </a:t>
            </a:r>
            <a:r>
              <a:rPr lang="en-GB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irradiance“?</a:t>
            </a:r>
            <a:r>
              <a:rPr lang="en-GB" sz="21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21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1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Document </a:t>
            </a:r>
            <a:r>
              <a:rPr lang="en-GB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any </a:t>
            </a:r>
            <a:r>
              <a:rPr lang="en-GB" sz="2100" dirty="0">
                <a:latin typeface="Calibri" panose="020F0502020204030204" pitchFamily="34" charset="0"/>
                <a:cs typeface="Calibri" panose="020F0502020204030204" pitchFamily="34" charset="0"/>
              </a:rPr>
              <a:t>time-based corrections included </a:t>
            </a:r>
            <a:r>
              <a:rPr lang="en-GB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(on-board </a:t>
            </a:r>
            <a:r>
              <a:rPr lang="en-GB" sz="2100" dirty="0">
                <a:latin typeface="Calibri" panose="020F0502020204030204" pitchFamily="34" charset="0"/>
                <a:cs typeface="Calibri" panose="020F0502020204030204" pitchFamily="34" charset="0"/>
              </a:rPr>
              <a:t>diffuser, </a:t>
            </a:r>
            <a:r>
              <a:rPr lang="en-GB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vicarious calibration, etc.)</a:t>
            </a:r>
            <a:endParaRPr lang="en-GB" sz="2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0814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Lunar models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010764"/>
            <a:ext cx="12192000" cy="5847236"/>
          </a:xfr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36000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1"/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Solar irradiance spectrum </a:t>
            </a:r>
            <a:r>
              <a:rPr lang="en-GB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(3)</a:t>
            </a:r>
            <a:endParaRPr lang="en-GB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GB" sz="24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Model must be specified</a:t>
            </a:r>
          </a:p>
          <a:p>
            <a:pPr lvl="2"/>
            <a:r>
              <a:rPr lang="en-GB" sz="24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Increasing precision in the model or in the mission requirement </a:t>
            </a:r>
            <a:r>
              <a:rPr lang="en-GB" sz="2400" dirty="0"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 s</a:t>
            </a:r>
            <a:r>
              <a:rPr lang="en-GB" sz="24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olar variability over time and wavelength to be addressed</a:t>
            </a:r>
          </a:p>
          <a:p>
            <a:pPr lvl="2"/>
            <a:r>
              <a:rPr lang="en-GB" sz="24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Need a consensus </a:t>
            </a:r>
            <a:r>
              <a:rPr lang="en-GB" sz="240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model (possibly evolving in time)</a:t>
            </a:r>
            <a:r>
              <a:rPr lang="en-GB" sz="24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/>
            </a:r>
            <a:br>
              <a:rPr lang="en-GB" sz="24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endParaRPr lang="en-GB" sz="1400" dirty="0" smtClean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lvl="1" defTabSz="855663">
              <a:tabLst>
                <a:tab pos="12015788" algn="l"/>
              </a:tabLst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nclude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GEO data in lunar models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selenographic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sub-viewer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location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outside the surface observatory or LEO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range) </a:t>
            </a:r>
            <a:r>
              <a:rPr lang="en-GB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(4) </a:t>
            </a:r>
            <a:r>
              <a:rPr lang="en-GB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Are we talking about benchmarking</a:t>
            </a:r>
            <a:r>
              <a:rPr lang="en-GB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? No, it is about the limits of the models vs the observables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35281" lvl="2" indent="-342900">
              <a:spcBef>
                <a:spcPts val="0"/>
              </a:spcBef>
            </a:pPr>
            <a:r>
              <a:rPr lang="en-GB" sz="240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Increased modularity in the algorithm calculating the “reference” lunar signal </a:t>
            </a:r>
            <a:r>
              <a:rPr lang="en-GB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(5)</a:t>
            </a:r>
            <a:r>
              <a:rPr lang="en-GB" sz="240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492381" lvl="2" indent="0">
              <a:spcBef>
                <a:spcPts val="0"/>
              </a:spcBef>
              <a:buNone/>
            </a:pPr>
            <a:r>
              <a:rPr lang="en-GB" sz="240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	 Increased</a:t>
            </a:r>
            <a:r>
              <a:rPr lang="en-GB" sz="240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intermediate data accessibility</a:t>
            </a:r>
          </a:p>
          <a:p>
            <a:pPr marL="492381" lvl="2" indent="0">
              <a:spcBef>
                <a:spcPts val="0"/>
              </a:spcBef>
              <a:buNone/>
            </a:pPr>
            <a:r>
              <a:rPr lang="en-GB" sz="240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</a:t>
            </a:r>
            <a:r>
              <a:rPr lang="en-GB" sz="240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 I</a:t>
            </a:r>
            <a:r>
              <a:rPr lang="en-GB" sz="240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ncreased verification/comparison capability</a:t>
            </a:r>
            <a:r>
              <a:rPr lang="en-GB" sz="24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/>
            </a:r>
            <a:br>
              <a:rPr lang="en-GB" sz="24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endParaRPr lang="en-GB" sz="1400" dirty="0" smtClean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835281" lvl="2" indent="-342900">
              <a:spcBef>
                <a:spcPts val="0"/>
              </a:spcBef>
            </a:pPr>
            <a:r>
              <a:rPr lang="en-GB" sz="240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Model version traceability and naming convention </a:t>
            </a:r>
            <a:r>
              <a:rPr lang="en-GB" sz="2400" dirty="0" smtClean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(8)</a:t>
            </a:r>
          </a:p>
          <a:p>
            <a:pPr marL="835281" lvl="2" indent="-342900">
              <a:spcBef>
                <a:spcPts val="0"/>
              </a:spcBef>
            </a:pPr>
            <a:endParaRPr lang="en-GB" sz="1400" dirty="0" smtClean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835281" lvl="2" indent="-342900">
              <a:spcBef>
                <a:spcPts val="0"/>
              </a:spcBef>
            </a:pPr>
            <a:r>
              <a:rPr lang="en-GB" sz="24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Inclusion of polarization in the lunar </a:t>
            </a:r>
            <a:r>
              <a:rPr lang="en-GB" sz="240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models </a:t>
            </a:r>
            <a:r>
              <a:rPr lang="en-GB" sz="2400" dirty="0" smtClean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(9)</a:t>
            </a:r>
            <a:endParaRPr lang="en-GB" sz="24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005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Lunar models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4248" y="1605124"/>
            <a:ext cx="11385215" cy="350637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lvl="1" indent="-342900">
              <a:spcBef>
                <a:spcPts val="0"/>
              </a:spcBef>
            </a:pPr>
            <a:r>
              <a:rPr lang="en-GB" sz="240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Model uncertainties </a:t>
            </a:r>
            <a:r>
              <a:rPr lang="en-GB" sz="2400" dirty="0" smtClean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(10)</a:t>
            </a:r>
            <a:endParaRPr lang="en-GB" sz="24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835281" lvl="2" indent="-342900">
              <a:spcBef>
                <a:spcPts val="0"/>
              </a:spcBef>
            </a:pPr>
            <a:r>
              <a:rPr lang="en-GB" sz="24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One term not to be forgotten = Earth-shine variation effect on lunar irradiance as a function of (absolute) phase </a:t>
            </a:r>
            <a:r>
              <a:rPr lang="en-GB" sz="240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angle</a:t>
            </a:r>
          </a:p>
          <a:p>
            <a:pPr marL="835281" lvl="2" indent="-342900">
              <a:spcBef>
                <a:spcPts val="0"/>
              </a:spcBef>
            </a:pPr>
            <a:endParaRPr lang="en-GB" sz="240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indent="-604261"/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Benchmarking </a:t>
            </a:r>
            <a:r>
              <a:rPr lang="en-GB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(11)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1162050" lvl="1" indent="-603250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over the space of observables.</a:t>
            </a:r>
          </a:p>
          <a:p>
            <a:pPr marL="1162050" lvl="1" indent="-603250"/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Allow systematic model assessment + traceability to a “reference” model if needed</a:t>
            </a:r>
            <a:endParaRPr lang="en-GB" sz="2400" dirty="0" smtClean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584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Applicable to all…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8248" y="1237127"/>
            <a:ext cx="11498661" cy="5262675"/>
          </a:xfrm>
        </p:spPr>
        <p:txBody>
          <a:bodyPr>
            <a:noAutofit/>
          </a:bodyPr>
          <a:lstStyle/>
          <a:p>
            <a:r>
              <a:rPr lang="en-GB" sz="2000" dirty="0" smtClean="0"/>
              <a:t>Detector </a:t>
            </a:r>
            <a:r>
              <a:rPr lang="en-GB" sz="2000" dirty="0"/>
              <a:t>terminology </a:t>
            </a:r>
            <a:r>
              <a:rPr lang="en-GB" sz="2000" dirty="0">
                <a:solidFill>
                  <a:srgbClr val="FF0000"/>
                </a:solidFill>
              </a:rPr>
              <a:t>(7)</a:t>
            </a:r>
            <a:r>
              <a:rPr lang="en-GB" sz="2000" dirty="0"/>
              <a:t> </a:t>
            </a:r>
            <a:r>
              <a:rPr lang="en-GB" sz="2000" dirty="0">
                <a:sym typeface="Wingdings" panose="05000000000000000000" pitchFamily="2" charset="2"/>
              </a:rPr>
              <a:t> c</a:t>
            </a:r>
            <a:r>
              <a:rPr lang="en-GB" sz="2000" dirty="0" smtClean="0"/>
              <a:t>onsensus </a:t>
            </a:r>
            <a:r>
              <a:rPr lang="en-GB" sz="2000" dirty="0"/>
              <a:t>terminology to</a:t>
            </a:r>
            <a:r>
              <a:rPr lang="en-GB" sz="2000" dirty="0" smtClean="0"/>
              <a:t>:</a:t>
            </a:r>
          </a:p>
          <a:p>
            <a:pPr marL="1074738" indent="-361950">
              <a:buFont typeface="+mj-lt"/>
              <a:buAutoNum type="arabicPeriod"/>
              <a:tabLst>
                <a:tab pos="712788" algn="l"/>
              </a:tabLst>
            </a:pPr>
            <a:r>
              <a:rPr lang="en-GB" sz="2000" dirty="0"/>
              <a:t>I</a:t>
            </a:r>
            <a:r>
              <a:rPr lang="en-GB" sz="2000" dirty="0" smtClean="0"/>
              <a:t>ndividual </a:t>
            </a:r>
            <a:r>
              <a:rPr lang="en-GB" sz="2000" dirty="0"/>
              <a:t>detector elements (pixels</a:t>
            </a:r>
            <a:r>
              <a:rPr lang="en-GB" sz="2000" dirty="0" smtClean="0"/>
              <a:t>), e.g."</a:t>
            </a:r>
            <a:r>
              <a:rPr lang="en-GB" sz="2000" dirty="0" err="1" smtClean="0"/>
              <a:t>dectels</a:t>
            </a:r>
            <a:r>
              <a:rPr lang="en-GB" sz="2000" dirty="0" smtClean="0"/>
              <a:t>“</a:t>
            </a:r>
          </a:p>
          <a:p>
            <a:pPr marL="1074738" indent="-361950">
              <a:buFont typeface="+mj-lt"/>
              <a:buAutoNum type="arabicPeriod"/>
              <a:tabLst>
                <a:tab pos="712788" algn="l"/>
              </a:tabLst>
            </a:pPr>
            <a:r>
              <a:rPr lang="en-GB" sz="2000" dirty="0" smtClean="0"/>
              <a:t>1 </a:t>
            </a:r>
            <a:r>
              <a:rPr lang="en-GB" sz="2000" dirty="0"/>
              <a:t>or 2 dimensional arrays of </a:t>
            </a:r>
            <a:r>
              <a:rPr lang="en-GB" sz="2000" dirty="0" err="1"/>
              <a:t>dectels</a:t>
            </a:r>
            <a:r>
              <a:rPr lang="en-GB" sz="2000" dirty="0"/>
              <a:t> (currently commonly called "detectors". Is this adequate</a:t>
            </a:r>
            <a:r>
              <a:rPr lang="en-GB" sz="2000" dirty="0" smtClean="0"/>
              <a:t>?)</a:t>
            </a:r>
          </a:p>
          <a:p>
            <a:pPr marL="1074738" indent="-361950">
              <a:buFont typeface="+mj-lt"/>
              <a:buAutoNum type="arabicPeriod"/>
              <a:tabLst>
                <a:tab pos="712788" algn="l"/>
              </a:tabLst>
            </a:pPr>
            <a:r>
              <a:rPr lang="en-GB" sz="2000" dirty="0" smtClean="0"/>
              <a:t>Groups </a:t>
            </a:r>
            <a:r>
              <a:rPr lang="en-GB" sz="2000" dirty="0"/>
              <a:t>of item 2, sharing optics and often with a common readout; sometimes called "focal-plane </a:t>
            </a:r>
            <a:r>
              <a:rPr lang="en-GB" sz="2000" dirty="0" smtClean="0"/>
              <a:t>module“</a:t>
            </a:r>
          </a:p>
          <a:p>
            <a:pPr marL="1074738" indent="-361950">
              <a:buFont typeface="+mj-lt"/>
              <a:buAutoNum type="arabicPeriod"/>
              <a:tabLst>
                <a:tab pos="712788" algn="l"/>
              </a:tabLst>
            </a:pPr>
            <a:r>
              <a:rPr lang="en-GB" sz="2000" dirty="0" smtClean="0"/>
              <a:t>Groups </a:t>
            </a:r>
            <a:r>
              <a:rPr lang="en-GB" sz="2000" dirty="0"/>
              <a:t>of item 3 that make up the total cross-scan width (push- or whisk-broom).</a:t>
            </a:r>
            <a:br>
              <a:rPr lang="en-GB" sz="2000" dirty="0"/>
            </a:br>
            <a:endParaRPr lang="en-GB" sz="2000" dirty="0" smtClean="0"/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  <a:p>
            <a:r>
              <a:rPr lang="en-GB" sz="2000" dirty="0" smtClean="0"/>
              <a:t>Uncertainties </a:t>
            </a:r>
            <a:r>
              <a:rPr lang="en-GB" sz="2000" dirty="0" smtClean="0">
                <a:solidFill>
                  <a:srgbClr val="FF0000"/>
                </a:solidFill>
              </a:rPr>
              <a:t>(13) </a:t>
            </a:r>
            <a:r>
              <a:rPr lang="en-GB" sz="2000" dirty="0" smtClean="0"/>
              <a:t>: agree </a:t>
            </a:r>
            <a:r>
              <a:rPr lang="en-GB" sz="2000" dirty="0"/>
              <a:t>to a proper terminology for describing accuracy, uncertainties, etc.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368468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Actions / recommendations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8248" y="1120388"/>
            <a:ext cx="11498661" cy="5320603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Recommendation: Model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developers to consider how their models' inputs can be decoupled from the observations </a:t>
            </a:r>
          </a:p>
          <a:p>
            <a:pPr marL="0" indent="0">
              <a:buNone/>
            </a:pP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Action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 S. Wagner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(EUMETSAT) to liaise with T. Stone (USGS) to realign the GIRO with respect to the last version of the ROLO model</a:t>
            </a: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Action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S.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Wagner (EUMETSAT) to propose letter of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recommendation by GSICS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to NASA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to highlight the benefits to continue the Air-LUSI campaigns to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lunar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calibration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Action: S. Wagner (EUMETSAT) to report on the model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Inter-Comparison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Exercise at the next GSICS annual meeting + Lunar Calibration Community</a:t>
            </a: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Action: S. Wagner (EUMETSAT) to liaise the participants to the Lunar Calibration Workshop to ensure a follow-on on the actions / recommendations</a:t>
            </a: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Recommendation: S. Wagner (EUMETSAT) to investigate the possibility to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revisit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mechanism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to share GIRO model, whilst respecting the existing license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agreement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278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Actions / recommendations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8248" y="1401744"/>
            <a:ext cx="11498661" cy="39383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Recommendation : MW + IR to pursue current effort and report within the context of GSICS regular meetings</a:t>
            </a:r>
          </a:p>
          <a:p>
            <a:pPr marL="0" indent="0">
              <a:buNone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Recommendation: MW + IR to liaise with CMA to foster collaborations. </a:t>
            </a:r>
          </a:p>
          <a:p>
            <a:pPr marL="0" indent="0">
              <a:buNone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Action: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Hu Tiger Yang (UMD) and Vinia Mattioli (EUMETSAT)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to coordinate a note outlining possible further collaboration on microwave and thermal infrared lunar calibration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activities</a:t>
            </a:r>
          </a:p>
          <a:p>
            <a:pPr marL="0" indent="0">
              <a:buNone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Satellite operators to consider providing data to Hugh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Keiffer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– SLIMED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model </a:t>
            </a:r>
            <a:r>
              <a:rPr lang="en-GB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(6)</a:t>
            </a:r>
            <a:endParaRPr lang="en-GB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729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steps…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512" y="1127399"/>
            <a:ext cx="11750975" cy="5262675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Lunar model inter-comparison:</a:t>
            </a:r>
          </a:p>
          <a:p>
            <a:pPr lvl="1"/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Technical web meeting early December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also include AIST (Toru) </a:t>
            </a:r>
            <a:r>
              <a:rPr lang="en-GB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+ ?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in the loop.</a:t>
            </a:r>
          </a:p>
          <a:p>
            <a:pPr lvl="1"/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Report at a later web meeting to the community (GSICS annual?)</a:t>
            </a:r>
          </a:p>
          <a:p>
            <a:endParaRPr lang="en-GB" sz="2400" dirty="0" smtClean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Liaise with CMA on all topics as they do a lot of great work on lunar calibration</a:t>
            </a: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Define a priority list for each agency / satellite operator and foster interactions based on those priorities  GSICS = natural framework + enlarged to groups who are interested. </a:t>
            </a: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è"/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Dedicated web meetings to report back on progress or to discuss science/technicalities</a:t>
            </a:r>
          </a:p>
          <a:p>
            <a:pPr>
              <a:buFont typeface="Wingdings" panose="05000000000000000000" pitchFamily="2" charset="2"/>
              <a:buChar char="è"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è"/>
            </a:pPr>
            <a:r>
              <a:rPr lang="en-GB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COMMUNICATION/EXCHANGE IS KEY</a:t>
            </a:r>
          </a:p>
        </p:txBody>
      </p:sp>
    </p:spTree>
    <p:extLst>
      <p:ext uri="{BB962C8B-B14F-4D97-AF65-F5344CB8AC3E}">
        <p14:creationId xmlns:p14="http://schemas.microsoft.com/office/powerpoint/2010/main" val="4167418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graph Landscape Template">
  <a:themeElements>
    <a:clrScheme name="Custom 2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279989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2"/>
            </a:solidFill>
          </a:defRPr>
        </a:defPPr>
      </a:lstStyle>
    </a:tx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FF10032D-85B5-4306-82CC-47275A0559E9}" vid="{A0C3C1E4-82B4-4DE5-AC93-43DC36640A7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Landscape Template (16_9 format) (5)</Template>
  <TotalTime>1484</TotalTime>
  <Words>967</Words>
  <Application>Microsoft Office PowerPoint</Application>
  <PresentationFormat>Widescreen</PresentationFormat>
  <Paragraphs>108</Paragraphs>
  <Slides>12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Century Gothic</vt:lpstr>
      <vt:lpstr>Helvetica</vt:lpstr>
      <vt:lpstr>Tahoma</vt:lpstr>
      <vt:lpstr>Times New Roman</vt:lpstr>
      <vt:lpstr>Wingdings</vt:lpstr>
      <vt:lpstr>Viewgraph Landscape Template</vt:lpstr>
      <vt:lpstr>Clip</vt:lpstr>
      <vt:lpstr>PowerPoint Presentation</vt:lpstr>
      <vt:lpstr>Topics discussed or at least touched this week…</vt:lpstr>
      <vt:lpstr>Mission monitoring</vt:lpstr>
      <vt:lpstr>Lunar models</vt:lpstr>
      <vt:lpstr>Lunar models</vt:lpstr>
      <vt:lpstr>Applicable to all…</vt:lpstr>
      <vt:lpstr>Actions / recommendations</vt:lpstr>
      <vt:lpstr>Actions / recommendations</vt:lpstr>
      <vt:lpstr>Next steps…</vt:lpstr>
      <vt:lpstr>Next steps…</vt:lpstr>
      <vt:lpstr>Next steps…</vt:lpstr>
      <vt:lpstr>PowerPoint Presentation</vt:lpstr>
    </vt:vector>
  </TitlesOfParts>
  <Company>EUMETSAT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Sebastien Wagner</dc:creator>
  <cp:lastModifiedBy>Sebastien Wagner</cp:lastModifiedBy>
  <cp:revision>37</cp:revision>
  <cp:lastPrinted>2006-03-06T14:11:17Z</cp:lastPrinted>
  <dcterms:created xsi:type="dcterms:W3CDTF">2020-11-18T20:17:32Z</dcterms:created>
  <dcterms:modified xsi:type="dcterms:W3CDTF">2020-11-20T09:57:06Z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M_DOCNUM">
    <vt:lpwstr>153450</vt:lpwstr>
  </property>
  <property fmtid="{D5CDD505-2E9C-101B-9397-08002B2CF9AE}" pid="3" name="DM_DOCNAME">
    <vt:lpwstr>Presentation Landscape (16:9 format) Template</vt:lpwstr>
  </property>
  <property fmtid="{D5CDD505-2E9C-101B-9397-08002B2CF9AE}" pid="4" name="DM_AUTHOR">
    <vt:lpwstr>Hummingbird DM Administrator</vt:lpwstr>
  </property>
  <property fmtid="{D5CDD505-2E9C-101B-9397-08002B2CF9AE}" pid="5" name="DM_E_DOC_NO">
    <vt:lpwstr>EUM/GES/TEM/07/2025</vt:lpwstr>
  </property>
  <property fmtid="{D5CDD505-2E9C-101B-9397-08002B2CF9AE}" pid="6" name="DM_E_VER_NO">
    <vt:lpwstr>2W</vt:lpwstr>
  </property>
  <property fmtid="{D5CDD505-2E9C-101B-9397-08002B2CF9AE}" pid="7" name="DM_E_ISS_DATE">
    <vt:lpwstr>5 March 2019</vt:lpwstr>
  </property>
  <property fmtid="{D5CDD505-2E9C-101B-9397-08002B2CF9AE}" pid="8" name="DM_E_FROM_PERS2">
    <vt:lpwstr/>
  </property>
  <property fmtid="{D5CDD505-2E9C-101B-9397-08002B2CF9AE}" pid="9" name="DM_E_CONFID">
    <vt:lpwstr>Classification</vt:lpwstr>
  </property>
  <property fmtid="{D5CDD505-2E9C-101B-9397-08002B2CF9AE}" pid="10" name="DM_E_WBS_CODE">
    <vt:lpwstr/>
  </property>
  <property fmtid="{D5CDD505-2E9C-101B-9397-08002B2CF9AE}" pid="11" name="DM_E_DISTRIB">
    <vt:lpwstr/>
  </property>
</Properties>
</file>