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1" r:id="rId3"/>
    <p:sldId id="262" r:id="rId4"/>
    <p:sldId id="263" r:id="rId5"/>
    <p:sldId id="270" r:id="rId6"/>
    <p:sldId id="264" r:id="rId7"/>
    <p:sldId id="265" r:id="rId8"/>
    <p:sldId id="275" r:id="rId9"/>
    <p:sldId id="273" r:id="rId10"/>
    <p:sldId id="276" r:id="rId11"/>
    <p:sldId id="277" r:id="rId12"/>
    <p:sldId id="278" r:id="rId13"/>
    <p:sldId id="269" r:id="rId14"/>
    <p:sldId id="267" r:id="rId15"/>
    <p:sldId id="272" r:id="rId16"/>
    <p:sldId id="268" r:id="rId17"/>
    <p:sldId id="280" r:id="rId18"/>
    <p:sldId id="279" r:id="rId19"/>
    <p:sldId id="281" r:id="rId20"/>
    <p:sldId id="282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82" autoAdjust="0"/>
  </p:normalViewPr>
  <p:slideViewPr>
    <p:cSldViewPr>
      <p:cViewPr>
        <p:scale>
          <a:sx n="100" d="100"/>
          <a:sy n="100" d="100"/>
        </p:scale>
        <p:origin x="-516" y="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1D604-CBAC-43E6-B20F-F7770F69E36F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6D564-E961-4E4F-81F3-D3BFE00FE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04A77-0D11-4A57-A61F-4EAB6B54F25D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0B036-F0C0-4220-B076-7CBCA2B49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Changed GIRLO to GIRO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B036-F0C0-4220-B076-7CBCA2B49EC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B036-F0C0-4220-B076-7CBCA2B49EC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B036-F0C0-4220-B076-7CBCA2B49EC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Removed “after”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B036-F0C0-4220-B076-7CBCA2B49EC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B036-F0C0-4220-B076-7CBCA2B49EC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B036-F0C0-4220-B076-7CBCA2B49EC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B036-F0C0-4220-B076-7CBCA2B49EC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B036-F0C0-4220-B076-7CBCA2B49EC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B036-F0C0-4220-B076-7CBCA2B49EC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B036-F0C0-4220-B076-7CBCA2B49EC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B036-F0C0-4220-B076-7CBCA2B49EC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12/01/2014-12/04/2014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12/01/2014-12/04/2014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12/01/2014-12/04/2014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1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12/01/2014-12/04/2014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12/01/2014-12/04/2014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12/01/2014-12/04/2014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12/01/2014-12/04/2014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12/01/2014-12/04/2014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12/01/2014-12/04/2014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12/01/2014-12/04/2014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12/01/2014-12/04/2014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12/01/2014-12/04/2014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31ACE-2A17-4CDC-857F-874EAE096E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OGO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924800" y="0"/>
            <a:ext cx="1219200" cy="495808"/>
          </a:xfrm>
          <a:prstGeom prst="rect">
            <a:avLst/>
          </a:prstGeom>
        </p:spPr>
      </p:pic>
      <p:pic>
        <p:nvPicPr>
          <p:cNvPr id="8" name="Picture 7" descr="noaa1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685800" cy="6858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hyperlink" Target="http://www.star.nesdis.noaa.gov/smcd/spb/fwu/homepage/GOES_Imager_Vis_PreCal.ph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Applications of GIRO Models on the Calibration of GOES Imager Visible Channel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Fangfang</a:t>
            </a:r>
            <a:r>
              <a:rPr lang="en-US" dirty="0" smtClean="0"/>
              <a:t> Yu and </a:t>
            </a:r>
            <a:r>
              <a:rPr lang="en-US" dirty="0" err="1" smtClean="0"/>
              <a:t>Xiangqian</a:t>
            </a:r>
            <a:r>
              <a:rPr lang="en-US" dirty="0" smtClean="0"/>
              <a:t> Wu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5486400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12/02/2014-12/04/2014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12/01/2014-12/04/2014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Count – 3) Calculation</a:t>
            </a:r>
            <a:endParaRPr lang="en-US" dirty="0"/>
          </a:p>
        </p:txBody>
      </p:sp>
      <p:pic>
        <p:nvPicPr>
          <p:cNvPr id="6" name="Content Placeholder 5" descr="fittingEllipse2moonEdge2_goes15.2010.267.17593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219200"/>
            <a:ext cx="5181600" cy="297787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12/01/2014-12/04/2014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ight Brace 6"/>
          <p:cNvSpPr/>
          <p:nvPr/>
        </p:nvSpPr>
        <p:spPr>
          <a:xfrm rot="5400000">
            <a:off x="4191000" y="2514600"/>
            <a:ext cx="457200" cy="7620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33800" y="3200400"/>
            <a:ext cx="106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150pixels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724400" y="1981200"/>
            <a:ext cx="45719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05200" y="1524000"/>
            <a:ext cx="2004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 pixels of interval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1" y="16764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count value of the un-contaminated space pixels in between the ellipse belt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 150 and 160 pixels from the moon edge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~17,000pixels</a:t>
            </a: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343400"/>
            <a:ext cx="557422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Constant value of 1.75 (ITT et al. 2010 GOES-NOP Data Book)</a:t>
            </a:r>
          </a:p>
          <a:p>
            <a:pPr lvl="1"/>
            <a:r>
              <a:rPr lang="en-US" dirty="0" smtClean="0"/>
              <a:t>IFOV = 28urad</a:t>
            </a:r>
          </a:p>
          <a:p>
            <a:pPr lvl="1"/>
            <a:r>
              <a:rPr lang="en-US" dirty="0" smtClean="0"/>
              <a:t>Scan rate (20 degree/second) x detector sample rate (21840 samples/second) = 16urad</a:t>
            </a:r>
          </a:p>
          <a:p>
            <a:pPr lvl="1"/>
            <a:r>
              <a:rPr lang="en-US" dirty="0" smtClean="0"/>
              <a:t>E-W Oversampling factor = 28/16 = 1.75</a:t>
            </a:r>
          </a:p>
          <a:p>
            <a:pPr lvl="1"/>
            <a:r>
              <a:rPr lang="en-US" dirty="0" smtClean="0"/>
              <a:t>N-S: oversampling factor =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12/01/2014-12/04/2014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pic>
        <p:nvPicPr>
          <p:cNvPr id="8" name="Content Placeholder 7" descr="fittingEllipse2moonEdge1_goes15.2010.267.175932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86000" y="3505200"/>
            <a:ext cx="4295378" cy="24685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12/01/2014-12/04/2014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2133600" y="1219200"/>
          <a:ext cx="3339548" cy="914400"/>
        </p:xfrm>
        <a:graphic>
          <a:graphicData uri="http://schemas.openxmlformats.org/presentationml/2006/ole">
            <p:oleObj spid="_x0000_s49153" name="Equation" r:id="rId5" imgW="1600200" imgH="4318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4400" y="2209800"/>
            <a:ext cx="6378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</a:t>
            </a:r>
            <a:r>
              <a:rPr lang="en-US" dirty="0" smtClean="0"/>
              <a:t>: pixels within the 150-pixel ellipse area</a:t>
            </a:r>
          </a:p>
          <a:p>
            <a:r>
              <a:rPr lang="en-US" i="1" dirty="0" smtClean="0"/>
              <a:t>S</a:t>
            </a:r>
            <a:r>
              <a:rPr lang="en-US" dirty="0" smtClean="0"/>
              <a:t>: pre-launch calibration coefficient of the representative detector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971800"/>
            <a:ext cx="435264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handling….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502920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Unclipped moon data</a:t>
            </a:r>
          </a:p>
          <a:p>
            <a:pPr lvl="1"/>
            <a:r>
              <a:rPr lang="en-US" dirty="0" smtClean="0"/>
              <a:t>Too close to the Earth edge (&gt;0.5 degree from the Earth edge)</a:t>
            </a:r>
          </a:p>
          <a:p>
            <a:pPr lvl="1"/>
            <a:r>
              <a:rPr lang="en-US" dirty="0" smtClean="0"/>
              <a:t>Challenging to derive the fitting ellipse automatically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12/01/2014-12/04/2014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GOES12_20080221T17082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4488" y="4419600"/>
            <a:ext cx="3490831" cy="1722216"/>
          </a:xfrm>
          <a:prstGeom prst="rect">
            <a:avLst/>
          </a:prstGeom>
        </p:spPr>
      </p:pic>
      <p:pic>
        <p:nvPicPr>
          <p:cNvPr id="7" name="Picture 6" descr="GOES12_20040805T2049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2057400"/>
            <a:ext cx="3284816" cy="18355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2600" y="5715000"/>
            <a:ext cx="2675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angle = 0.73</a:t>
            </a:r>
            <a:r>
              <a:rPr lang="en-US" baseline="30000" dirty="0" smtClean="0"/>
              <a:t>o</a:t>
            </a:r>
            <a:r>
              <a:rPr lang="en-US" dirty="0" smtClean="0"/>
              <a:t>/1.02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209800" y="5181600"/>
            <a:ext cx="762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514600" y="5181600"/>
            <a:ext cx="6096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447800" y="2667000"/>
            <a:ext cx="41910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352800" y="4114800"/>
            <a:ext cx="23622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924800" y="281940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0.22</a:t>
            </a:r>
            <a:r>
              <a:rPr lang="en-US" baseline="30000" dirty="0" smtClean="0">
                <a:solidFill>
                  <a:srgbClr val="FF0000"/>
                </a:solidFill>
              </a:rPr>
              <a:t>o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4415" y="5029199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0.47</a:t>
            </a:r>
            <a:r>
              <a:rPr lang="en-US" baseline="30000" dirty="0" smtClean="0">
                <a:solidFill>
                  <a:srgbClr val="FF0000"/>
                </a:solidFill>
              </a:rPr>
              <a:t>o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24" name="Right Brace 23"/>
          <p:cNvSpPr/>
          <p:nvPr/>
        </p:nvSpPr>
        <p:spPr>
          <a:xfrm rot="18968862">
            <a:off x="7765243" y="3207002"/>
            <a:ext cx="381000" cy="35267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 rot="18968862">
            <a:off x="7482212" y="5076838"/>
            <a:ext cx="449137" cy="77413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GIRO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12/01/2014-12/04/2014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Fitting function: y = a + </a:t>
            </a:r>
            <a:r>
              <a:rPr lang="en-US" dirty="0" err="1" smtClean="0"/>
              <a:t>bt</a:t>
            </a:r>
            <a:r>
              <a:rPr lang="en-US" dirty="0" smtClean="0"/>
              <a:t> + ct^2</a:t>
            </a:r>
            <a:endParaRPr lang="en-US" dirty="0"/>
          </a:p>
        </p:txBody>
      </p:sp>
      <p:pic>
        <p:nvPicPr>
          <p:cNvPr id="8" name="Content Placeholder 5" descr="g12_relative_calibration_M4CombinedMo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" y="4114800"/>
            <a:ext cx="4667250" cy="26670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800600" y="1828800"/>
            <a:ext cx="4191000" cy="4191000"/>
          </a:xfrm>
        </p:spPr>
        <p:txBody>
          <a:bodyPr/>
          <a:lstStyle/>
          <a:p>
            <a:r>
              <a:rPr lang="en-US" dirty="0" smtClean="0"/>
              <a:t>Trending agrees very well with those of DCC and Ray-match methods</a:t>
            </a:r>
          </a:p>
          <a:p>
            <a:pPr lvl="1"/>
            <a:r>
              <a:rPr lang="en-US" dirty="0" smtClean="0"/>
              <a:t>Deviations of Desert method results in 2004-2005 and 2009-2010 are apparent</a:t>
            </a:r>
          </a:p>
          <a:p>
            <a:endParaRPr lang="en-US" dirty="0" smtClean="0"/>
          </a:p>
          <a:p>
            <a:r>
              <a:rPr lang="en-US" dirty="0" smtClean="0"/>
              <a:t>Larger uncertainty than DCC and ray-match methods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295400"/>
            <a:ext cx="4648200" cy="260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V="1">
            <a:off x="4343400" y="6477000"/>
            <a:ext cx="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886200" y="6400800"/>
            <a:ext cx="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676400" y="6096000"/>
            <a:ext cx="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143000" y="4724400"/>
            <a:ext cx="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Integrated Method Results</a:t>
            </a:r>
            <a:endParaRPr lang="en-US" dirty="0"/>
          </a:p>
        </p:txBody>
      </p:sp>
      <p:pic>
        <p:nvPicPr>
          <p:cNvPr id="6" name="Content Placeholder 5" descr="g12_relative_calibration_M4CombinedMo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990600"/>
            <a:ext cx="4629150" cy="264522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12/01/2014-12/04/2014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g12_MoonPhase2RelativeAccurac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810000"/>
            <a:ext cx="4933950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7400" y="4648200"/>
            <a:ext cx="297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Phase angle dependent calibration uncertainty ?</a:t>
            </a:r>
            <a:endParaRPr lang="en-US" sz="1400" b="1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05000" y="5029200"/>
            <a:ext cx="1295400" cy="685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3810000" y="4876800"/>
            <a:ext cx="533400" cy="533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00400" y="480060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67200" y="541020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24600" y="1905001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Yu, F. and X. Wu, 2014, RSE, in review</a:t>
            </a:r>
            <a:endParaRPr lang="en-US" sz="1100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</a:t>
            </a:r>
            <a:r>
              <a:rPr lang="en-US" dirty="0" err="1" smtClean="0"/>
              <a:t>Irr</a:t>
            </a:r>
            <a:r>
              <a:rPr lang="en-US" dirty="0" smtClean="0"/>
              <a:t>. Measurement Uncertainty Components</a:t>
            </a:r>
          </a:p>
          <a:p>
            <a:pPr lvl="1"/>
            <a:r>
              <a:rPr lang="en-US" dirty="0" smtClean="0"/>
              <a:t>Oversampling factor: constant = 1.75?</a:t>
            </a:r>
          </a:p>
          <a:p>
            <a:pPr lvl="2"/>
            <a:r>
              <a:rPr lang="en-US" dirty="0" smtClean="0"/>
              <a:t>INR(IMC uncertainty)</a:t>
            </a:r>
          </a:p>
          <a:p>
            <a:pPr lvl="2"/>
            <a:r>
              <a:rPr lang="en-US" dirty="0" smtClean="0"/>
              <a:t>Moon-satellite relative movements</a:t>
            </a:r>
          </a:p>
          <a:p>
            <a:pPr lvl="3"/>
            <a:r>
              <a:rPr lang="en-US" dirty="0" smtClean="0"/>
              <a:t>E-W </a:t>
            </a:r>
          </a:p>
          <a:p>
            <a:pPr lvl="3"/>
            <a:r>
              <a:rPr lang="en-US" dirty="0" smtClean="0"/>
              <a:t>N-S</a:t>
            </a:r>
          </a:p>
          <a:p>
            <a:pPr lvl="2"/>
            <a:r>
              <a:rPr lang="en-US" dirty="0" smtClean="0"/>
              <a:t>Instrument performance: space clamp</a:t>
            </a:r>
          </a:p>
          <a:p>
            <a:pPr lvl="1"/>
            <a:r>
              <a:rPr lang="en-US" dirty="0" smtClean="0"/>
              <a:t>Background count</a:t>
            </a:r>
          </a:p>
          <a:p>
            <a:pPr lvl="2"/>
            <a:r>
              <a:rPr lang="en-US" dirty="0" smtClean="0"/>
              <a:t>Cosmic rays and other noises</a:t>
            </a:r>
          </a:p>
          <a:p>
            <a:pPr lvl="2"/>
            <a:r>
              <a:rPr lang="en-US" dirty="0" smtClean="0"/>
              <a:t>Stray-light from the Earth</a:t>
            </a:r>
          </a:p>
          <a:p>
            <a:pPr lvl="2"/>
            <a:r>
              <a:rPr lang="en-US" dirty="0" smtClean="0"/>
              <a:t>Detector noise</a:t>
            </a:r>
          </a:p>
          <a:p>
            <a:pPr lvl="1"/>
            <a:r>
              <a:rPr lang="en-US" dirty="0" smtClean="0"/>
              <a:t>Moon irradiance measurement</a:t>
            </a:r>
          </a:p>
          <a:p>
            <a:pPr lvl="2"/>
            <a:r>
              <a:rPr lang="en-US" dirty="0" smtClean="0"/>
              <a:t>Stray-light from the illuminated moon pixels</a:t>
            </a:r>
          </a:p>
          <a:p>
            <a:pPr lvl="2"/>
            <a:r>
              <a:rPr lang="en-US" dirty="0" smtClean="0"/>
              <a:t>MTF</a:t>
            </a:r>
          </a:p>
          <a:p>
            <a:pPr lvl="2"/>
            <a:r>
              <a:rPr lang="en-US" dirty="0" smtClean="0"/>
              <a:t>Detector bright target recovery </a:t>
            </a:r>
          </a:p>
          <a:p>
            <a:pPr lvl="2"/>
            <a:r>
              <a:rPr lang="en-US" dirty="0" smtClean="0"/>
              <a:t>Detector noise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12/01/2014-12/04/2014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 descr="g15_Oversampling_vs_scanang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752600"/>
            <a:ext cx="2882075" cy="16445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Oversampling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73163"/>
          </a:xfrm>
        </p:spPr>
        <p:txBody>
          <a:bodyPr/>
          <a:lstStyle/>
          <a:p>
            <a:pPr marL="0" indent="0">
              <a:buNone/>
            </a:pPr>
            <a:r>
              <a:rPr lang="en-US" sz="1400" b="0" i="1" dirty="0" smtClean="0"/>
              <a:t>where </a:t>
            </a:r>
            <a:r>
              <a:rPr lang="en-US" sz="1400" b="0" i="1" dirty="0" err="1" smtClean="0"/>
              <a:t>D</a:t>
            </a:r>
            <a:r>
              <a:rPr lang="en-US" sz="1400" b="0" i="1" baseline="-25000" dirty="0" err="1" smtClean="0"/>
              <a:t>moon</a:t>
            </a:r>
            <a:r>
              <a:rPr lang="en-US" sz="1400" b="0" i="1" baseline="-25000" dirty="0" smtClean="0"/>
              <a:t>-sat</a:t>
            </a:r>
            <a:r>
              <a:rPr lang="en-US" sz="1400" b="0" i="1" dirty="0" smtClean="0"/>
              <a:t> is the distance between the Moon and GOES satellite, ω is the solid angle extended from the detector (7.84x10</a:t>
            </a:r>
            <a:r>
              <a:rPr lang="en-US" sz="1400" b="0" i="1" baseline="30000" dirty="0" smtClean="0"/>
              <a:t>-10</a:t>
            </a:r>
            <a:r>
              <a:rPr lang="en-US" sz="1400" b="0" i="1" dirty="0" smtClean="0"/>
              <a:t>Sr</a:t>
            </a:r>
            <a:r>
              <a:rPr lang="en-US" sz="1400" b="0" i="1" baseline="30000" dirty="0" smtClean="0"/>
              <a:t>-1</a:t>
            </a:r>
            <a:r>
              <a:rPr lang="en-US" sz="1400" b="0" i="1" dirty="0" smtClean="0"/>
              <a:t>), m is the number of illuminated moon pixels, </a:t>
            </a:r>
            <a:r>
              <a:rPr lang="en-US" sz="1400" b="0" i="1" dirty="0" err="1" smtClean="0"/>
              <a:t>r</a:t>
            </a:r>
            <a:r>
              <a:rPr lang="en-US" sz="1400" b="0" i="1" baseline="-25000" dirty="0" err="1" smtClean="0"/>
              <a:t>moon</a:t>
            </a:r>
            <a:r>
              <a:rPr lang="en-US" sz="1400" b="0" i="1" dirty="0" smtClean="0"/>
              <a:t> is the moon radius (1735.5km), and </a:t>
            </a:r>
            <a:r>
              <a:rPr lang="en-US" sz="1400" b="0" i="1" dirty="0" err="1" smtClean="0"/>
              <a:t>fraction</a:t>
            </a:r>
            <a:r>
              <a:rPr lang="en-US" sz="1400" b="0" i="1" baseline="-25000" dirty="0" err="1" smtClean="0"/>
              <a:t>moon</a:t>
            </a:r>
            <a:r>
              <a:rPr lang="en-US" sz="1400" b="0" i="1" dirty="0" smtClean="0"/>
              <a:t> is the fraction of illuminated moon, and ϕ is the </a:t>
            </a:r>
            <a:r>
              <a:rPr lang="en-US" sz="1400" b="0" i="1" dirty="0" err="1" smtClean="0"/>
              <a:t>selenocentric</a:t>
            </a:r>
            <a:r>
              <a:rPr lang="en-US" sz="1400" b="0" i="1" dirty="0" smtClean="0"/>
              <a:t> elongation of the Earth from the Sun.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12/01/2014-12/04/2014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914400" y="1066799"/>
          <a:ext cx="2057400" cy="1324627"/>
        </p:xfrm>
        <a:graphic>
          <a:graphicData uri="http://schemas.openxmlformats.org/presentationml/2006/ole">
            <p:oleObj spid="_x0000_s58369" name="Equation" r:id="rId4" imgW="698197" imgH="444307" progId="Equation.3">
              <p:embed/>
            </p:oleObj>
          </a:graphicData>
        </a:graphic>
      </p:graphicFrame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3810000" y="1371600"/>
          <a:ext cx="3950208" cy="609600"/>
        </p:xfrm>
        <a:graphic>
          <a:graphicData uri="http://schemas.openxmlformats.org/presentationml/2006/ole">
            <p:oleObj spid="_x0000_s58371" name="Equation" r:id="rId5" imgW="1536700" imgH="241300" progId="Equation.3">
              <p:embed/>
            </p:oleObj>
          </a:graphicData>
        </a:graphic>
      </p:graphicFrame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1371600" y="2819400"/>
          <a:ext cx="5629275" cy="685800"/>
        </p:xfrm>
        <a:graphic>
          <a:graphicData uri="http://schemas.openxmlformats.org/presentationml/2006/ole">
            <p:oleObj spid="_x0000_s58373" name="Equation" r:id="rId6" imgW="1879600" imgH="228600" progId="Equation.3">
              <p:embed/>
            </p:oleObj>
          </a:graphicData>
        </a:graphic>
      </p:graphicFrame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1404938" y="3962400"/>
          <a:ext cx="4706937" cy="609600"/>
        </p:xfrm>
        <a:graphic>
          <a:graphicData uri="http://schemas.openxmlformats.org/presentationml/2006/ole">
            <p:oleObj spid="_x0000_s58375" name="Equation" r:id="rId7" imgW="1765080" imgH="228600" progId="Equation.3">
              <p:embed/>
            </p:oleObj>
          </a:graphicData>
        </a:graphic>
      </p:graphicFrame>
      <p:sp>
        <p:nvSpPr>
          <p:cNvPr id="14" name="Oval 13"/>
          <p:cNvSpPr/>
          <p:nvPr/>
        </p:nvSpPr>
        <p:spPr>
          <a:xfrm>
            <a:off x="7315200" y="13716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934200" y="2362200"/>
            <a:ext cx="1392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Key number!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620000" y="2133600"/>
            <a:ext cx="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28600"/>
            <a:ext cx="4419600" cy="609600"/>
          </a:xfrm>
        </p:spPr>
        <p:txBody>
          <a:bodyPr/>
          <a:lstStyle/>
          <a:p>
            <a:r>
              <a:rPr lang="en-US" dirty="0" smtClean="0"/>
              <a:t>Illuminated Moon Boundary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12/01/2014-12/04/2014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" name="Content Placeholder 9" descr="g15_mo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2400"/>
            <a:ext cx="3581400" cy="2085452"/>
          </a:xfrm>
        </p:spPr>
      </p:pic>
      <p:pic>
        <p:nvPicPr>
          <p:cNvPr id="6" name="Picture 5" descr="g15_moonCntProfile_line2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24000"/>
            <a:ext cx="3429000" cy="391885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33400" y="914400"/>
            <a:ext cx="3657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1981200"/>
            <a:ext cx="3657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267200" y="9144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62000" y="19812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5800" y="5410200"/>
            <a:ext cx="4571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dirty="0" smtClean="0"/>
              <a:t>How to determine the illuminated moon boundary?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Sub-pixel illumination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Stray-light</a:t>
            </a:r>
          </a:p>
          <a:p>
            <a:pPr marL="342900" indent="-342900">
              <a:buFontTx/>
              <a:buAutoNum type="arabicPeriod"/>
            </a:pPr>
            <a:r>
              <a:rPr lang="en-US" sz="1600" dirty="0" smtClean="0"/>
              <a:t>MTF effect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Detector bright target recovery effect</a:t>
            </a:r>
          </a:p>
        </p:txBody>
      </p:sp>
      <p:pic>
        <p:nvPicPr>
          <p:cNvPr id="17" name="Picture 16" descr="g15_moonCntProfile_line03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286000"/>
            <a:ext cx="4000500" cy="4572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00600" y="990600"/>
            <a:ext cx="3859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Method 1: boundary identification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Illuminated Moon Pixels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Method 2 - Histogram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12/01/2014-12/04/2014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53340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determine the threshold between stray-light contaminated space pixels and dark moon pixels, especially for the large phase angle images?</a:t>
            </a:r>
            <a:endParaRPr lang="en-US" dirty="0"/>
          </a:p>
        </p:txBody>
      </p:sp>
      <p:pic>
        <p:nvPicPr>
          <p:cNvPr id="10" name="Picture 9" descr="fittingEllipse2moonEdge20_GOES15_2013263h21m33.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990600"/>
            <a:ext cx="3109912" cy="1773994"/>
          </a:xfrm>
          <a:prstGeom prst="rect">
            <a:avLst/>
          </a:prstGeom>
        </p:spPr>
      </p:pic>
      <p:pic>
        <p:nvPicPr>
          <p:cNvPr id="11" name="Picture 10" descr="fittingEllipse2moonEdge20_goes15.2010.267.17593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233716"/>
            <a:ext cx="3124200" cy="17954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86400" y="2819400"/>
            <a:ext cx="308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20pixels from the fitting ellipse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7086600" y="2590800"/>
            <a:ext cx="76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162800" y="3200400"/>
            <a:ext cx="762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551903"/>
            <a:ext cx="5334000" cy="185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524000"/>
            <a:ext cx="341772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" y="4648200"/>
            <a:ext cx="4724400" cy="1676400"/>
            <a:chOff x="3581400" y="1219200"/>
            <a:chExt cx="5334000" cy="1923383"/>
          </a:xfrm>
        </p:grpSpPr>
        <p:grpSp>
          <p:nvGrpSpPr>
            <p:cNvPr id="12" name="Group 9"/>
            <p:cNvGrpSpPr/>
            <p:nvPr/>
          </p:nvGrpSpPr>
          <p:grpSpPr>
            <a:xfrm>
              <a:off x="3581400" y="1219200"/>
              <a:ext cx="5334000" cy="1923383"/>
              <a:chOff x="4419600" y="457200"/>
              <a:chExt cx="5334000" cy="1923383"/>
            </a:xfrm>
          </p:grpSpPr>
          <p:pic>
            <p:nvPicPr>
              <p:cNvPr id="15" name="Picture 2" descr="http://www.universetoday.com/wp-content/uploads/2005-0505globalmap-full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72000" y="457200"/>
                <a:ext cx="4038600" cy="1923383"/>
              </a:xfrm>
              <a:prstGeom prst="rect">
                <a:avLst/>
              </a:prstGeom>
              <a:noFill/>
            </p:spPr>
          </p:pic>
          <p:sp>
            <p:nvSpPr>
              <p:cNvPr id="16" name="Oval 15"/>
              <p:cNvSpPr/>
              <p:nvPr/>
            </p:nvSpPr>
            <p:spPr>
              <a:xfrm>
                <a:off x="5105400" y="762000"/>
                <a:ext cx="1295400" cy="12954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419600" y="762000"/>
                <a:ext cx="1295400" cy="12954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8458200" y="685800"/>
                <a:ext cx="1295400" cy="12954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4682731" y="2085201"/>
              <a:ext cx="6512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GOES-E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57600" y="2085201"/>
              <a:ext cx="7121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GOES-W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 Imager Visible Channel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381997" cy="1213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930"/>
                <a:gridCol w="1191754"/>
                <a:gridCol w="975088"/>
                <a:gridCol w="956335"/>
                <a:gridCol w="1012590"/>
                <a:gridCol w="1012590"/>
                <a:gridCol w="1181355"/>
                <a:gridCol w="1181355"/>
              </a:tblGrid>
              <a:tr h="5995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Channel 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Central</a:t>
                      </a:r>
                      <a:r>
                        <a:rPr lang="en-US" sz="1600" baseline="0" dirty="0" smtClean="0"/>
                        <a:t>  </a:t>
                      </a:r>
                      <a:r>
                        <a:rPr lang="en-US" sz="1600" baseline="0" dirty="0" err="1" smtClean="0"/>
                        <a:t>wvlen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Detector number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IGFOV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IGFOV at nadir (earth)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IGFOV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smtClean="0"/>
                        <a:t>at Moon Surface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E-W oversampling rate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Downlink</a:t>
                      </a:r>
                      <a:r>
                        <a:rPr lang="en-US" sz="1600" baseline="0" dirty="0" smtClean="0"/>
                        <a:t> resolution</a:t>
                      </a:r>
                      <a:endParaRPr lang="en-US" sz="1600" dirty="0"/>
                    </a:p>
                  </a:txBody>
                  <a:tcPr/>
                </a:tc>
              </a:tr>
              <a:tr h="3910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0.65um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28µrad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1km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~11km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1.75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10-bits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12/01/2014-12/04/2014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g12g15_reference_spect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7733" y="2743200"/>
            <a:ext cx="4859867" cy="3124200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667000"/>
            <a:ext cx="21546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81000" y="4186535"/>
            <a:ext cx="1581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GOES15(West): 105W 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GOES12(East):     75W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Instrument Cal. Spec.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GOES-R ABI</a:t>
            </a:r>
          </a:p>
          <a:p>
            <a:pPr lvl="1"/>
            <a:r>
              <a:rPr lang="en-US" dirty="0" smtClean="0"/>
              <a:t>6 VNIR bands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Radiometric Calibration Accuracy Request</a:t>
            </a:r>
          </a:p>
          <a:p>
            <a:pPr lvl="1"/>
            <a:r>
              <a:rPr lang="en-US" dirty="0" smtClean="0"/>
              <a:t>3% absolute calibration accuracy @ 100% </a:t>
            </a:r>
            <a:r>
              <a:rPr lang="en-US" dirty="0" err="1" smtClean="0"/>
              <a:t>albedo</a:t>
            </a:r>
            <a:endParaRPr lang="en-US" dirty="0" smtClean="0"/>
          </a:p>
          <a:p>
            <a:pPr lvl="1"/>
            <a:r>
              <a:rPr lang="en-US" dirty="0" smtClean="0"/>
              <a:t>0.5% stability over the mission life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Moon phase angle range at [-90</a:t>
            </a:r>
            <a:r>
              <a:rPr lang="en-US" baseline="30000" dirty="0" smtClean="0"/>
              <a:t>o</a:t>
            </a:r>
            <a:r>
              <a:rPr lang="en-US" dirty="0" smtClean="0"/>
              <a:t>, 90</a:t>
            </a:r>
            <a:r>
              <a:rPr lang="en-US" baseline="30000" dirty="0" smtClean="0"/>
              <a:t>o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12/01/2014-12/04/2014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267200"/>
            <a:ext cx="5334000" cy="226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43600" y="6477000"/>
            <a:ext cx="2091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of X. </a:t>
            </a:r>
            <a:r>
              <a:rPr lang="en-US" sz="1200" dirty="0" err="1" smtClean="0"/>
              <a:t>Shao</a:t>
            </a:r>
            <a:r>
              <a:rPr lang="en-US" sz="1200" dirty="0" smtClean="0"/>
              <a:t> and C. Cao</a:t>
            </a:r>
            <a:endParaRPr lang="en-US" sz="1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010400" y="1066800"/>
          <a:ext cx="1905000" cy="2198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952500"/>
              </a:tblGrid>
              <a:tr h="2902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Central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wavlen</a:t>
                      </a:r>
                      <a:r>
                        <a:rPr lang="en-US" sz="1200" baseline="0" dirty="0" smtClean="0"/>
                        <a:t>(µm)</a:t>
                      </a:r>
                      <a:endParaRPr lang="en-US" sz="1200" dirty="0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0.47</a:t>
                      </a:r>
                      <a:endParaRPr lang="en-US" sz="1200" dirty="0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0.64</a:t>
                      </a:r>
                      <a:endParaRPr lang="en-US" sz="1200" dirty="0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0.86</a:t>
                      </a:r>
                      <a:endParaRPr lang="en-US" sz="1200" dirty="0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1.38</a:t>
                      </a:r>
                      <a:endParaRPr lang="en-US" sz="1200" dirty="0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1.61</a:t>
                      </a:r>
                      <a:endParaRPr lang="en-US" sz="1200" dirty="0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2.25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for Lunar Model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Irradiance model (ROLO/GIRO)</a:t>
            </a:r>
          </a:p>
          <a:p>
            <a:pPr lvl="1"/>
            <a:r>
              <a:rPr lang="en-US" dirty="0" smtClean="0"/>
              <a:t>Spectral irradiance</a:t>
            </a:r>
          </a:p>
          <a:p>
            <a:pPr lvl="2"/>
            <a:r>
              <a:rPr lang="en-US" dirty="0" smtClean="0"/>
              <a:t>And how to derive channel irradiance from spectral irradiances, current method and potential improvement.</a:t>
            </a:r>
          </a:p>
          <a:p>
            <a:pPr lvl="1"/>
            <a:r>
              <a:rPr lang="en-US" dirty="0" smtClean="0"/>
              <a:t>Quantify absolute calibration accuracy at difference phase angles</a:t>
            </a:r>
          </a:p>
          <a:p>
            <a:pPr lvl="2"/>
            <a:r>
              <a:rPr lang="en-US" dirty="0" smtClean="0"/>
              <a:t>To meet the 3% abs. calibration accuracy specification</a:t>
            </a:r>
          </a:p>
          <a:p>
            <a:pPr lvl="2"/>
            <a:r>
              <a:rPr lang="en-US" dirty="0" smtClean="0"/>
              <a:t>Plan for improvement</a:t>
            </a:r>
          </a:p>
          <a:p>
            <a:pPr lvl="1"/>
            <a:r>
              <a:rPr lang="en-US" dirty="0" smtClean="0"/>
              <a:t>Quantify relative calibration accuracy at different phase angle</a:t>
            </a:r>
          </a:p>
          <a:p>
            <a:pPr lvl="2"/>
            <a:r>
              <a:rPr lang="en-US" dirty="0" smtClean="0"/>
              <a:t>To meet the 0.5% stability specification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12/01/2014-12/04/2014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Unscheduled Moon</a:t>
            </a:r>
          </a:p>
          <a:p>
            <a:pPr lvl="1"/>
            <a:r>
              <a:rPr lang="en-US" dirty="0" smtClean="0"/>
              <a:t>Full Disk scan</a:t>
            </a:r>
          </a:p>
          <a:p>
            <a:pPr lvl="1"/>
            <a:r>
              <a:rPr lang="en-US" dirty="0" smtClean="0"/>
              <a:t>Northern Hemisphere Extended (GOES-East)</a:t>
            </a:r>
          </a:p>
          <a:p>
            <a:pPr lvl="1"/>
            <a:r>
              <a:rPr lang="en-US" dirty="0" smtClean="0"/>
              <a:t>Northern Hemisphere (GOES-West)</a:t>
            </a:r>
          </a:p>
          <a:p>
            <a:pPr lvl="1"/>
            <a:r>
              <a:rPr lang="en-US" dirty="0" smtClean="0"/>
              <a:t>Only a few good data per year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Scheduled Moon</a:t>
            </a:r>
          </a:p>
          <a:p>
            <a:pPr lvl="1"/>
            <a:r>
              <a:rPr lang="en-US" dirty="0" smtClean="0"/>
              <a:t>Since Oct. 2005</a:t>
            </a:r>
          </a:p>
          <a:p>
            <a:pPr lvl="1"/>
            <a:r>
              <a:rPr lang="en-US" dirty="0" smtClean="0"/>
              <a:t>Using the 1-minute of star obs. window</a:t>
            </a:r>
          </a:p>
          <a:p>
            <a:pPr lvl="1"/>
            <a:r>
              <a:rPr lang="en-US" dirty="0" smtClean="0"/>
              <a:t>About one or two times per month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12/01/2014-12/04/2014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685800"/>
            <a:ext cx="3048000" cy="276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400800" y="342900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Courtesy of : http://www.ospo.noaa.gov/Operations/GOES/east/routine_strategy.html</a:t>
            </a:r>
            <a:endParaRPr lang="en-US" sz="12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114800"/>
            <a:ext cx="2433637" cy="262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 Images</a:t>
            </a:r>
            <a:endParaRPr lang="en-US" dirty="0"/>
          </a:p>
        </p:txBody>
      </p:sp>
      <p:pic>
        <p:nvPicPr>
          <p:cNvPr id="7" name="Content Placeholder 6" descr="MOON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05200" y="4343400"/>
            <a:ext cx="2215092" cy="166131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12/01/2014-12/04/2014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12" descr="G12_FDSK_MOON_052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990600"/>
            <a:ext cx="3124200" cy="2438400"/>
          </a:xfrm>
          <a:prstGeom prst="rect">
            <a:avLst/>
          </a:prstGeom>
          <a:noFill/>
        </p:spPr>
      </p:pic>
      <p:pic>
        <p:nvPicPr>
          <p:cNvPr id="8" name="Picture 7" descr="MOO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4191000"/>
            <a:ext cx="2336800" cy="1752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143000"/>
            <a:ext cx="3775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400" b="1" dirty="0" smtClean="0"/>
              <a:t>Unscheduled Moon  image:</a:t>
            </a:r>
          </a:p>
          <a:p>
            <a:pPr lvl="1">
              <a:buFontTx/>
              <a:buChar char="-"/>
            </a:pPr>
            <a:r>
              <a:rPr lang="en-US" sz="2000" b="1" dirty="0" smtClean="0"/>
              <a:t> ~2-6 good moons per year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953000" y="4495800"/>
            <a:ext cx="1981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029200" y="5029200"/>
            <a:ext cx="1828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400" y="2895600"/>
            <a:ext cx="5791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b="1" dirty="0" smtClean="0"/>
              <a:t>Scheduled Moon Image</a:t>
            </a:r>
          </a:p>
          <a:p>
            <a:pPr lvl="1">
              <a:buFontTx/>
              <a:buChar char="-"/>
            </a:pPr>
            <a:r>
              <a:rPr lang="en-US" b="1" dirty="0" smtClean="0"/>
              <a:t> 1-2 times per months, if not in conflict with Hurricane tracing event</a:t>
            </a:r>
          </a:p>
          <a:p>
            <a:pPr lvl="1">
              <a:buFontTx/>
              <a:buChar char="-"/>
            </a:pPr>
            <a:r>
              <a:rPr lang="en-US" b="1" dirty="0" smtClean="0"/>
              <a:t> P1 scan using the star obs. time slots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10600" y="3810000"/>
            <a:ext cx="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06354" y="3581400"/>
            <a:ext cx="1461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Space </a:t>
            </a:r>
            <a:r>
              <a:rPr lang="en-US" sz="1400" b="1" dirty="0" smtClean="0"/>
              <a:t>Calibration</a:t>
            </a:r>
            <a:endParaRPr lang="en-US" sz="1400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95600" y="4572000"/>
            <a:ext cx="685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09800" y="4267200"/>
            <a:ext cx="121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Earth</a:t>
            </a:r>
            <a:endParaRPr lang="en-US" dirty="0"/>
          </a:p>
        </p:txBody>
      </p:sp>
      <p:pic>
        <p:nvPicPr>
          <p:cNvPr id="18" name="Picture 17" descr="GOES12_20070207T20383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5105400"/>
            <a:ext cx="2362200" cy="1281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Angle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angle ranges</a:t>
            </a:r>
          </a:p>
          <a:p>
            <a:pPr lvl="1"/>
            <a:r>
              <a:rPr lang="en-US" dirty="0" smtClean="0"/>
              <a:t>unscheduled moon:  Could be any angle between [-90</a:t>
            </a:r>
            <a:r>
              <a:rPr lang="en-US" baseline="30000" dirty="0" smtClean="0"/>
              <a:t>o</a:t>
            </a:r>
            <a:r>
              <a:rPr lang="en-US" dirty="0" smtClean="0"/>
              <a:t>, 90</a:t>
            </a:r>
            <a:r>
              <a:rPr lang="en-US" baseline="30000" dirty="0" smtClean="0"/>
              <a:t>o</a:t>
            </a:r>
            <a:r>
              <a:rPr lang="en-US" dirty="0" smtClean="0"/>
              <a:t>], appear in the space area within GOES FOR. </a:t>
            </a:r>
          </a:p>
          <a:p>
            <a:pPr lvl="1"/>
            <a:r>
              <a:rPr lang="en-US" dirty="0" smtClean="0"/>
              <a:t>Scheduled moon: [-75</a:t>
            </a:r>
            <a:r>
              <a:rPr lang="en-US" baseline="30000" dirty="0" smtClean="0"/>
              <a:t>o</a:t>
            </a:r>
            <a:r>
              <a:rPr lang="en-US" dirty="0" smtClean="0"/>
              <a:t>, 75</a:t>
            </a:r>
            <a:r>
              <a:rPr lang="en-US" baseline="30000" dirty="0" smtClean="0"/>
              <a:t>o</a:t>
            </a:r>
            <a:r>
              <a:rPr lang="en-US" dirty="0" smtClean="0"/>
              <a:t>] except for [-7</a:t>
            </a:r>
            <a:r>
              <a:rPr lang="en-US" baseline="30000" dirty="0" smtClean="0"/>
              <a:t>o</a:t>
            </a:r>
            <a:r>
              <a:rPr lang="en-US" dirty="0" smtClean="0"/>
              <a:t>, 7</a:t>
            </a:r>
            <a:r>
              <a:rPr lang="en-US" baseline="30000" dirty="0" smtClean="0"/>
              <a:t>o</a:t>
            </a:r>
            <a:r>
              <a:rPr lang="en-US" dirty="0" smtClean="0"/>
              <a:t>], 0.5</a:t>
            </a:r>
            <a:r>
              <a:rPr lang="en-US" baseline="30000" dirty="0" smtClean="0"/>
              <a:t>o</a:t>
            </a:r>
            <a:r>
              <a:rPr lang="en-US" dirty="0" smtClean="0"/>
              <a:t> away from the Earth edge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12/01/2014-12/04/2014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g12_MoonPhase2RelativeAccurac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819400"/>
            <a:ext cx="66675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 Imager Visible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on-orbit calibration device</a:t>
            </a:r>
          </a:p>
          <a:p>
            <a:r>
              <a:rPr lang="en-US" dirty="0" smtClean="0"/>
              <a:t>On-orbit calibrated with cold reference (space)</a:t>
            </a:r>
          </a:p>
          <a:p>
            <a:pPr lvl="1"/>
            <a:r>
              <a:rPr lang="en-US" dirty="0" smtClean="0"/>
              <a:t>Clamp at space at every 2.2 sec (FD) or 36.6 sec (other mode)</a:t>
            </a:r>
          </a:p>
          <a:p>
            <a:pPr lvl="1"/>
            <a:r>
              <a:rPr lang="en-US" dirty="0" smtClean="0"/>
              <a:t>Reset the zero-radiance output to a predetermined value of 29 raw count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12/01/2014-12/04/2014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 Lunar Irradiance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12/01/2014-12/04/2014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8600" y="5410200"/>
            <a:ext cx="830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Where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is the number of pixels associated with the moon illumination,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ω</a:t>
            </a:r>
            <a:r>
              <a:rPr kumimoji="0" lang="en-US" sz="12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is the solid angle subtended by moon pixel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</a:t>
            </a:r>
            <a:r>
              <a:rPr kumimoji="0" lang="en-US" sz="12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</a:t>
            </a:r>
            <a:r>
              <a:rPr kumimoji="0" lang="en-US" sz="12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is its oversampling factor,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</a:t>
            </a:r>
            <a:r>
              <a:rPr kumimoji="0" lang="en-US" sz="12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is the pixel (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 output signal in count,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</a:t>
            </a:r>
            <a:r>
              <a:rPr kumimoji="0" lang="en-US" sz="12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i,bk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is the background space signal in count,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and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</a:t>
            </a:r>
            <a:r>
              <a:rPr kumimoji="0" lang="en-US" sz="12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is the prelaunch calibration coefficient to convert instrument signal output from raw counts to radiance. Since the </a:t>
            </a:r>
            <a:r>
              <a:rPr lang="en-US" sz="12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pre-launch calibration coefficients for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the eight detectors of GOES imagers visible channel are similar, their medium value is used to calculate the lunar irradiance 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hlinkClick r:id="rId4"/>
              </a:rPr>
              <a:t>http://www.star.nesdis.noaa.gov/smcd/spb/fwu/homepage/GOES_Imager_Vis_PreCal.php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484" name="Equation" r:id="rId5" imgW="114120" imgH="21564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43200" y="28194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ω</a:t>
            </a:r>
            <a:r>
              <a:rPr lang="en-US" sz="2000" dirty="0" smtClean="0"/>
              <a:t>=7.18x10</a:t>
            </a:r>
            <a:r>
              <a:rPr lang="en-US" sz="2000" baseline="30000" dirty="0" smtClean="0"/>
              <a:t>-10</a:t>
            </a:r>
            <a:r>
              <a:rPr lang="en-US" sz="2000" dirty="0" smtClean="0"/>
              <a:t>Sr</a:t>
            </a:r>
            <a:r>
              <a:rPr lang="en-US" sz="2000" baseline="30000" dirty="0" smtClean="0"/>
              <a:t>-1</a:t>
            </a:r>
          </a:p>
          <a:p>
            <a:r>
              <a:rPr lang="en-US" sz="2000" dirty="0" smtClean="0"/>
              <a:t>S = constant</a:t>
            </a:r>
          </a:p>
          <a:p>
            <a:r>
              <a:rPr lang="en-US" sz="2000" dirty="0" smtClean="0"/>
              <a:t>f = 1.75</a:t>
            </a:r>
            <a:endParaRPr lang="en-US" sz="2000" dirty="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1981200" y="4114800"/>
          <a:ext cx="4311650" cy="1219200"/>
        </p:xfrm>
        <a:graphic>
          <a:graphicData uri="http://schemas.openxmlformats.org/presentationml/2006/ole">
            <p:oleObj spid="_x0000_s20485" name="Equation" r:id="rId6" imgW="1549080" imgH="431640" progId="Equation.3">
              <p:embed/>
            </p:oleObj>
          </a:graphicData>
        </a:graphic>
      </p:graphicFrame>
      <p:sp>
        <p:nvSpPr>
          <p:cNvPr id="13" name="Down Arrow 12"/>
          <p:cNvSpPr/>
          <p:nvPr/>
        </p:nvSpPr>
        <p:spPr>
          <a:xfrm>
            <a:off x="3581400" y="24384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3657600" y="35814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1917700" y="1066800"/>
          <a:ext cx="4480560" cy="1066800"/>
        </p:xfrm>
        <a:graphic>
          <a:graphicData uri="http://schemas.openxmlformats.org/presentationml/2006/ole">
            <p:oleObj spid="_x0000_s20486" name="Equation" r:id="rId7" imgW="1866600" imgH="44424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Count – 1) Stray-light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12/01/2014-12/04/2014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fittingEllipse2moonEdge_goes15.2010.267.17593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1371600"/>
            <a:ext cx="2895600" cy="1905000"/>
          </a:xfrm>
          <a:prstGeom prst="rect">
            <a:avLst/>
          </a:prstGeom>
        </p:spPr>
      </p:pic>
      <p:pic>
        <p:nvPicPr>
          <p:cNvPr id="7" name="Picture 6" descr="g15_2010267_meanSpaceCount_dist2moonEdge_allfiles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3400" y="990600"/>
            <a:ext cx="4648200" cy="2590800"/>
          </a:xfrm>
          <a:prstGeom prst="rect">
            <a:avLst/>
          </a:prstGeom>
        </p:spPr>
      </p:pic>
      <p:pic>
        <p:nvPicPr>
          <p:cNvPr id="9" name="Picture 8" descr="g15.2010267.meanSpaceCount.150dist2moonEd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4114800"/>
            <a:ext cx="4024312" cy="2296326"/>
          </a:xfrm>
          <a:prstGeom prst="rect">
            <a:avLst/>
          </a:prstGeom>
        </p:spPr>
      </p:pic>
      <p:grpSp>
        <p:nvGrpSpPr>
          <p:cNvPr id="3" name="Group 9"/>
          <p:cNvGrpSpPr/>
          <p:nvPr/>
        </p:nvGrpSpPr>
        <p:grpSpPr>
          <a:xfrm>
            <a:off x="1219200" y="3886200"/>
            <a:ext cx="2971800" cy="2667000"/>
            <a:chOff x="4876800" y="1752600"/>
            <a:chExt cx="3962400" cy="3810000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0" y="1752600"/>
              <a:ext cx="3773345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4876800" y="1752600"/>
              <a:ext cx="3962400" cy="381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2400" y="990600"/>
            <a:ext cx="301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OOF response near the Moon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3505200"/>
            <a:ext cx="2899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OOF response near the Earth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counts – 2) High Energy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“Pepper &amp; Salt” pixels</a:t>
            </a:r>
          </a:p>
          <a:p>
            <a:pPr lvl="1"/>
            <a:r>
              <a:rPr lang="en-US" dirty="0" smtClean="0"/>
              <a:t>Cosmic rays, rare cases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noises</a:t>
            </a:r>
          </a:p>
          <a:p>
            <a:pPr lvl="1"/>
            <a:r>
              <a:rPr lang="en-US" dirty="0" smtClean="0"/>
              <a:t>Very rare cases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12/01/2014-12/04/2014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1ACE-2A17-4CDC-857F-874EAE096E3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 descr="GOES12_20030414T1448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057400"/>
            <a:ext cx="5719662" cy="2819400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 flipH="1" flipV="1">
            <a:off x="6096000" y="4495800"/>
            <a:ext cx="45719" cy="381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629400" y="3581400"/>
            <a:ext cx="762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flipH="1" flipV="1">
            <a:off x="6355081" y="4495800"/>
            <a:ext cx="45719" cy="381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flipH="1" flipV="1">
            <a:off x="8031481" y="4495800"/>
            <a:ext cx="45719" cy="381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086600" y="3657600"/>
            <a:ext cx="762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982</Words>
  <Application>Microsoft Office PowerPoint</Application>
  <PresentationFormat>On-screen Show (4:3)</PresentationFormat>
  <Paragraphs>221</Paragraphs>
  <Slides>21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Applications of GIRO Models on the Calibration of GOES Imager Visible Channel </vt:lpstr>
      <vt:lpstr>GOES Imager Visible Channel</vt:lpstr>
      <vt:lpstr>Moon Acquisition</vt:lpstr>
      <vt:lpstr>Moon Images</vt:lpstr>
      <vt:lpstr>Phase Angle Range</vt:lpstr>
      <vt:lpstr>GOES Imager Visible Calibration</vt:lpstr>
      <vt:lpstr>GOES Lunar Irradiance</vt:lpstr>
      <vt:lpstr>Background Count – 1) Stray-light</vt:lpstr>
      <vt:lpstr>Background counts – 2) High Energy Particles</vt:lpstr>
      <vt:lpstr>Background Count – 3) Calculation</vt:lpstr>
      <vt:lpstr>Oversampling</vt:lpstr>
      <vt:lpstr>Integration</vt:lpstr>
      <vt:lpstr>Special handling….</vt:lpstr>
      <vt:lpstr>GIRO Results</vt:lpstr>
      <vt:lpstr>Comparison with Integrated Method Results</vt:lpstr>
      <vt:lpstr>Discussions</vt:lpstr>
      <vt:lpstr>Oversampling factor</vt:lpstr>
      <vt:lpstr>Illuminated Moon Boundary</vt:lpstr>
      <vt:lpstr>Illuminated Moon Pixels</vt:lpstr>
      <vt:lpstr>Future Instrument Cal. Spec.</vt:lpstr>
      <vt:lpstr>Needs for Lunar Model Development</vt:lpstr>
    </vt:vector>
  </TitlesOfParts>
  <Company>NOAA / NESDIS / 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fyu</dc:creator>
  <cp:lastModifiedBy>fyu</cp:lastModifiedBy>
  <cp:revision>174</cp:revision>
  <dcterms:created xsi:type="dcterms:W3CDTF">2014-10-14T12:01:03Z</dcterms:created>
  <dcterms:modified xsi:type="dcterms:W3CDTF">2014-12-01T00:07:33Z</dcterms:modified>
</cp:coreProperties>
</file>