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0"/>
  </p:notesMasterIdLst>
  <p:handoutMasterIdLst>
    <p:handoutMasterId r:id="rId31"/>
  </p:handoutMasterIdLst>
  <p:sldIdLst>
    <p:sldId id="425" r:id="rId2"/>
    <p:sldId id="612" r:id="rId3"/>
    <p:sldId id="625" r:id="rId4"/>
    <p:sldId id="626" r:id="rId5"/>
    <p:sldId id="627" r:id="rId6"/>
    <p:sldId id="617" r:id="rId7"/>
    <p:sldId id="620" r:id="rId8"/>
    <p:sldId id="628" r:id="rId9"/>
    <p:sldId id="621" r:id="rId10"/>
    <p:sldId id="622" r:id="rId11"/>
    <p:sldId id="623" r:id="rId12"/>
    <p:sldId id="624" r:id="rId13"/>
    <p:sldId id="590" r:id="rId14"/>
    <p:sldId id="600" r:id="rId15"/>
    <p:sldId id="613" r:id="rId16"/>
    <p:sldId id="614" r:id="rId17"/>
    <p:sldId id="604" r:id="rId18"/>
    <p:sldId id="629" r:id="rId19"/>
    <p:sldId id="595" r:id="rId20"/>
    <p:sldId id="596" r:id="rId21"/>
    <p:sldId id="598" r:id="rId22"/>
    <p:sldId id="602" r:id="rId23"/>
    <p:sldId id="603" r:id="rId24"/>
    <p:sldId id="631" r:id="rId25"/>
    <p:sldId id="599" r:id="rId26"/>
    <p:sldId id="609" r:id="rId27"/>
    <p:sldId id="615" r:id="rId28"/>
    <p:sldId id="630" r:id="rId29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854" autoAdjust="0"/>
    <p:restoredTop sz="94649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5/21/13 miss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7FF-00E3-49FF-9B37-58D380F3DF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B10-1416-4147-A2E6-0A901FE46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0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7270" y="0"/>
            <a:ext cx="7240905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5122" name="Picture 2" descr="D:\Working\Document\STAR\STAR.LOGO.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7553" y="11112"/>
            <a:ext cx="906447" cy="8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0627" y="1838325"/>
            <a:ext cx="7418860" cy="2466975"/>
          </a:xfrm>
        </p:spPr>
        <p:txBody>
          <a:bodyPr>
            <a:noAutofit/>
          </a:bodyPr>
          <a:lstStyle/>
          <a:p>
            <a:r>
              <a:rPr lang="en-US" sz="3200" dirty="0" smtClean="0"/>
              <a:t>S-NPP Visible Infrared Imaging Radiometer Suite (VIIRS) Lunar Calibration using GSICS Implementation of the ROLO model (GIRO) for Reflective Solar Bands </a:t>
            </a:r>
            <a:endParaRPr lang="en-US" sz="3200" b="1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26474" y="4886325"/>
            <a:ext cx="7952508" cy="1562986"/>
          </a:xfrm>
        </p:spPr>
        <p:txBody>
          <a:bodyPr>
            <a:normAutofit/>
          </a:bodyPr>
          <a:lstStyle/>
          <a:p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Taeyoung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(Jason) Choi, Xi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Shao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Changyong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Cao,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Fuzhong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Weng</a:t>
            </a:r>
            <a:endParaRPr lang="en-US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NOAA/NESDIS/STAR VIIRS Team.</a:t>
            </a:r>
          </a:p>
          <a:p>
            <a:endParaRPr lang="en-US" sz="2000" spc="-15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94366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4500" dirty="0" smtClean="0"/>
          </a:p>
          <a:p>
            <a:pPr>
              <a:buNone/>
            </a:pPr>
            <a:r>
              <a:rPr lang="en-US" sz="4500" dirty="0" smtClean="0"/>
              <a:t> </a:t>
            </a:r>
          </a:p>
          <a:p>
            <a:r>
              <a:rPr lang="en-US" sz="3100" dirty="0" smtClean="0"/>
              <a:t>04/02/2012 	23:05:11 		</a:t>
            </a:r>
          </a:p>
          <a:p>
            <a:r>
              <a:rPr lang="en-US" sz="3100" dirty="0" smtClean="0"/>
              <a:t>05/02/2012 	10:20:06 		</a:t>
            </a:r>
          </a:p>
          <a:p>
            <a:r>
              <a:rPr lang="en-US" sz="3100" dirty="0" smtClean="0"/>
              <a:t>10/25/2012 	06:58:15 		</a:t>
            </a:r>
          </a:p>
          <a:p>
            <a:r>
              <a:rPr lang="en-US" sz="3100" dirty="0" smtClean="0"/>
              <a:t>11/23/2012 	21:18:20 		</a:t>
            </a:r>
          </a:p>
          <a:p>
            <a:r>
              <a:rPr lang="en-US" sz="3100" dirty="0" smtClean="0"/>
              <a:t>12/23/2012 	15:00:50 		</a:t>
            </a:r>
          </a:p>
          <a:p>
            <a:r>
              <a:rPr lang="en-US" sz="3100" dirty="0" smtClean="0"/>
              <a:t>02/21/2013 	09:31:25 		</a:t>
            </a:r>
          </a:p>
          <a:p>
            <a:r>
              <a:rPr lang="en-US" sz="3100" dirty="0" smtClean="0"/>
              <a:t>03/23/2013 	03:29:00 		</a:t>
            </a:r>
          </a:p>
          <a:p>
            <a:r>
              <a:rPr lang="en-US" sz="3100" dirty="0" smtClean="0"/>
              <a:t>04/21/2012 	19:47:54 </a:t>
            </a:r>
          </a:p>
          <a:p>
            <a:pPr lvl="0">
              <a:defRPr/>
            </a:pPr>
            <a:r>
              <a:rPr lang="en-US" dirty="0" smtClean="0"/>
              <a:t>10/14/2013 	21:39:19 </a:t>
            </a:r>
          </a:p>
          <a:p>
            <a:pPr lvl="0">
              <a:defRPr/>
            </a:pPr>
            <a:r>
              <a:rPr lang="en-US" dirty="0" smtClean="0"/>
              <a:t>11/13/2013 	06:57:41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9010" y="2534207"/>
            <a:ext cx="4060645" cy="38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12/12/2013 	19:35:46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01/11/2014 	09:59:45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02/10/2014 	05:34:12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03/12/2014	01:11:43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04/10/2014	20:53:17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05/10/2014	13:13:00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06/09/2014 	03:48:42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10/04/2014</a:t>
            </a:r>
            <a:r>
              <a:rPr lang="en-US" sz="2800" dirty="0" smtClean="0"/>
              <a:t>  17:29:10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11/03/2014  01:08:04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6322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Used 19 scheduled moon collections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Observed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3498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VIIRS irradiance calculation</a:t>
            </a:r>
          </a:p>
          <a:p>
            <a:pPr lvl="1"/>
            <a:r>
              <a:rPr lang="en-US" dirty="0" smtClean="0"/>
              <a:t>VIIRS at aperture radiance </a:t>
            </a:r>
          </a:p>
          <a:p>
            <a:pPr lvl="1"/>
            <a:endParaRPr lang="en-US" sz="900" dirty="0" smtClean="0"/>
          </a:p>
          <a:p>
            <a:pPr lvl="1">
              <a:buNone/>
            </a:pPr>
            <a:r>
              <a:rPr lang="en-US" sz="2800" dirty="0" smtClean="0"/>
              <a:t>     L</a:t>
            </a:r>
            <a:r>
              <a:rPr lang="en-US" sz="2800" baseline="-25000" dirty="0" smtClean="0"/>
              <a:t>ap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/>
              </a:rPr>
              <a:t>B) = F·(C0 + C1·</a:t>
            </a:r>
            <a:r>
              <a:rPr lang="en-US" sz="2800" i="1" dirty="0" smtClean="0">
                <a:sym typeface="Symbol"/>
              </a:rPr>
              <a:t>dn</a:t>
            </a:r>
            <a:r>
              <a:rPr lang="en-US" sz="2800" dirty="0" smtClean="0">
                <a:sym typeface="Symbol"/>
              </a:rPr>
              <a:t> + C2·</a:t>
            </a:r>
            <a:r>
              <a:rPr lang="en-US" sz="2800" i="1" dirty="0" smtClean="0">
                <a:sym typeface="Symbol"/>
              </a:rPr>
              <a:t>dn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)/RVS(</a:t>
            </a:r>
            <a:r>
              <a:rPr lang="en-US" sz="2800" baseline="-25000" dirty="0" smtClean="0">
                <a:sym typeface="Symbol"/>
              </a:rPr>
              <a:t>SV</a:t>
            </a:r>
            <a:r>
              <a:rPr lang="en-US" sz="2800" dirty="0" smtClean="0">
                <a:sym typeface="Symbol"/>
              </a:rPr>
              <a:t>, B) </a:t>
            </a:r>
          </a:p>
          <a:p>
            <a:pPr lvl="1">
              <a:buNone/>
            </a:pPr>
            <a:endParaRPr lang="en-US" sz="900" dirty="0" smtClean="0">
              <a:sym typeface="Symbol"/>
            </a:endParaRPr>
          </a:p>
          <a:p>
            <a:pPr lvl="1"/>
            <a:r>
              <a:rPr lang="en-US" sz="2800" dirty="0" smtClean="0"/>
              <a:t>The </a:t>
            </a:r>
            <a:r>
              <a:rPr lang="en-US" sz="2800" i="1" dirty="0" err="1" smtClean="0"/>
              <a:t>dn</a:t>
            </a:r>
            <a:r>
              <a:rPr lang="en-US" sz="2800" dirty="0" smtClean="0"/>
              <a:t> values are bias corrected signal.</a:t>
            </a:r>
          </a:p>
          <a:p>
            <a:pPr lvl="2"/>
            <a:r>
              <a:rPr lang="en-US" dirty="0" smtClean="0"/>
              <a:t>In each line, bias (background) values are estimated and removed  by dark signal on the either sides of the moon.</a:t>
            </a:r>
          </a:p>
          <a:p>
            <a:pPr lvl="1"/>
            <a:r>
              <a:rPr lang="en-US" sz="2800" dirty="0" smtClean="0"/>
              <a:t>The C0, C1, and C2 are detector temperature and electronics temperature dependent. </a:t>
            </a:r>
          </a:p>
          <a:p>
            <a:pPr lvl="1"/>
            <a:r>
              <a:rPr lang="en-US" sz="2800" dirty="0" smtClean="0"/>
              <a:t>The F factors are interpolated from the daily operational values for each band, scan, detector, gain, and HAM side.</a:t>
            </a:r>
          </a:p>
          <a:p>
            <a:pPr lvl="1"/>
            <a:r>
              <a:rPr lang="en-US" sz="2800" dirty="0" smtClean="0"/>
              <a:t>C0=0 update is also considered in the calculation.</a:t>
            </a:r>
          </a:p>
          <a:p>
            <a:pPr lvl="2"/>
            <a:r>
              <a:rPr lang="en-US" dirty="0" smtClean="0"/>
              <a:t>Update date is May 1, 2014.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Observed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VIIRS observed irradiance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Num_pixel</a:t>
            </a:r>
            <a:r>
              <a:rPr lang="en-US" dirty="0" smtClean="0"/>
              <a:t>’ is effective number of pixels.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01553" y="2426543"/>
          <a:ext cx="5451647" cy="1114425"/>
        </p:xfrm>
        <a:graphic>
          <a:graphicData uri="http://schemas.openxmlformats.org/presentationml/2006/ole">
            <p:oleObj spid="_x0000_s35842" name="Equation" r:id="rId3" imgW="2298600" imgH="4698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127106" y="3737957"/>
          <a:ext cx="5029200" cy="1354137"/>
        </p:xfrm>
        <a:graphic>
          <a:graphicData uri="http://schemas.openxmlformats.org/presentationml/2006/ole">
            <p:oleObj spid="_x0000_s35843" name="Equation" r:id="rId4" imgW="2120760" imgH="57132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025" y="5212166"/>
          <a:ext cx="7978775" cy="481012"/>
        </p:xfrm>
        <a:graphic>
          <a:graphicData uri="http://schemas.openxmlformats.org/presentationml/2006/ole">
            <p:oleObj spid="_x0000_s35844" name="Equation" r:id="rId5" imgW="3365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GIRO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option is compulsory with V4.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9" y="1855378"/>
            <a:ext cx="4291012" cy="465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4" y="2428875"/>
            <a:ext cx="352567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6052" y="1855378"/>
            <a:ext cx="2989361" cy="167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9066" y="5987018"/>
            <a:ext cx="32866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Figure is taken from the ‘</a:t>
            </a:r>
            <a:r>
              <a:rPr lang="en-US" sz="1400" b="1" i="1" dirty="0" smtClean="0"/>
              <a:t>High Level  Description of the GIRO Application and Definition of the </a:t>
            </a:r>
            <a:r>
              <a:rPr lang="en-US" sz="1400" b="1" i="1" dirty="0" err="1" smtClean="0"/>
              <a:t>Input/Output</a:t>
            </a:r>
            <a:r>
              <a:rPr lang="en-US" sz="1400" b="1" i="1" dirty="0" smtClean="0"/>
              <a:t> Formats’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Effects of the Modulated RSR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5"/>
            <a:ext cx="8229600" cy="52134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SNPP VIIRS Modulated RSR (or SRF) Released due to tungsten contamination in the Rotating Telescope Assembly (RTA). </a:t>
            </a:r>
          </a:p>
          <a:p>
            <a:pPr lvl="1"/>
            <a:r>
              <a:rPr lang="en-US" dirty="0" smtClean="0"/>
              <a:t>The modulated RSR has been applied beginning  of April 5, 2013. </a:t>
            </a:r>
          </a:p>
          <a:p>
            <a:r>
              <a:rPr lang="en-US" dirty="0" smtClean="0"/>
              <a:t>For previous dates of the RSR update, Northrop Grumman (NG) provided official band-averaged RSR functions are used.</a:t>
            </a:r>
          </a:p>
          <a:p>
            <a:r>
              <a:rPr lang="en-US" dirty="0" smtClean="0"/>
              <a:t>The  GIRO output differences are less than 0.14% between the two RSR functions. </a:t>
            </a:r>
          </a:p>
          <a:p>
            <a:pPr lvl="1"/>
            <a:r>
              <a:rPr lang="en-US" dirty="0" smtClean="0"/>
              <a:t>Only band M1 shows 0.13% level whereas all other bands are less than 0.07% or less.</a:t>
            </a:r>
          </a:p>
          <a:p>
            <a:r>
              <a:rPr lang="en-US" dirty="0" smtClean="0"/>
              <a:t>NG RSR functions are used before April 5, 2013.</a:t>
            </a:r>
          </a:p>
          <a:p>
            <a:r>
              <a:rPr lang="en-US" dirty="0" smtClean="0"/>
              <a:t>Modulated RSR function are used after the update.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NG’s SRF Vs. Modulated SRF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32144"/>
            <a:ext cx="9183012" cy="58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NG’s SRF Vs. Modulated SRF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98" y="921176"/>
            <a:ext cx="9030106" cy="58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7971" y="1344304"/>
            <a:ext cx="752805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6669" y="1371600"/>
            <a:ext cx="7610661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7623" y="1371600"/>
            <a:ext cx="7528754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Descriptions of S-NPP VIIRS</a:t>
            </a:r>
          </a:p>
          <a:p>
            <a:pPr lvl="1"/>
            <a:r>
              <a:rPr lang="en-US" dirty="0" smtClean="0"/>
              <a:t>About Moon Acquisitions</a:t>
            </a:r>
          </a:p>
          <a:p>
            <a:pPr lvl="1"/>
            <a:r>
              <a:rPr lang="en-US" dirty="0" smtClean="0"/>
              <a:t>Scheduled/Free Moon Collections</a:t>
            </a:r>
          </a:p>
          <a:p>
            <a:pPr lvl="1"/>
            <a:r>
              <a:rPr lang="en-US" dirty="0" smtClean="0"/>
              <a:t>Input Data Sets</a:t>
            </a:r>
          </a:p>
          <a:p>
            <a:r>
              <a:rPr lang="en-US" dirty="0" smtClean="0"/>
              <a:t>VIIRS Observed Irradiance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Effects of the Modulated RSR</a:t>
            </a:r>
          </a:p>
          <a:p>
            <a:pPr lvl="1"/>
            <a:r>
              <a:rPr lang="en-US" dirty="0" smtClean="0"/>
              <a:t>GIRO Irradiance vs. Observed Irradiance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Future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34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6810" y="1371600"/>
            <a:ext cx="755038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020033"/>
            <a:ext cx="87249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928620"/>
            <a:ext cx="8734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4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5659" y="1371600"/>
            <a:ext cx="769268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9087"/>
          </a:xfrm>
        </p:spPr>
        <p:txBody>
          <a:bodyPr/>
          <a:lstStyle/>
          <a:p>
            <a:r>
              <a:rPr lang="en-US" dirty="0" smtClean="0"/>
              <a:t>Normalized to the first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1910687"/>
            <a:ext cx="73056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GIRO version 4 was successfully implemented and produced lunar irradiance values for SNPP VIIRS scheduled moon collections. </a:t>
            </a:r>
          </a:p>
          <a:p>
            <a:r>
              <a:rPr lang="en-US" dirty="0" smtClean="0"/>
              <a:t>Corresponding VIIRS irradiance values are calculated using effective pixel averaging method. </a:t>
            </a:r>
          </a:p>
          <a:p>
            <a:r>
              <a:rPr lang="en-US" dirty="0" smtClean="0"/>
              <a:t>In irradiance scale, specific bands M2, M6, M8, M11 and I3 shows static differences larger than 5%.</a:t>
            </a:r>
          </a:p>
          <a:p>
            <a:pPr lvl="1"/>
            <a:r>
              <a:rPr lang="en-US" dirty="0" smtClean="0"/>
              <a:t>M11 has low SNR and I3 has C0=0 update issues. </a:t>
            </a:r>
          </a:p>
          <a:p>
            <a:r>
              <a:rPr lang="en-US" dirty="0" smtClean="0"/>
              <a:t>Other bands show reasonable agreements between GIRO and observed irradiances approximately within 3%.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GIRO irradiance results, the Lunar calibration coefficient (F-factor) will be compared to the operational F-factors.</a:t>
            </a:r>
          </a:p>
          <a:p>
            <a:pPr lvl="1"/>
            <a:r>
              <a:rPr lang="en-US" dirty="0" smtClean="0"/>
              <a:t>Not using the relative comparisons.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moon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B,M,G) = </a:t>
            </a:r>
            <a:r>
              <a:rPr lang="en-US" dirty="0" err="1" smtClean="0">
                <a:sym typeface="Symbol"/>
              </a:rPr>
              <a:t>Mean_radiance</a:t>
            </a:r>
            <a:r>
              <a:rPr lang="en-US" dirty="0" smtClean="0">
                <a:sym typeface="Symbol"/>
              </a:rPr>
              <a:t>(B,M,G,D) ·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= </a:t>
            </a:r>
            <a:r>
              <a:rPr lang="en-US" baseline="-25000" dirty="0" smtClean="0">
                <a:sym typeface="Symbol"/>
              </a:rPr>
              <a:t>pixel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/>
              </a:rPr>
              <a:t>{(C0 + C1·dn + C2·dn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)/RVS(</a:t>
            </a:r>
            <a:r>
              <a:rPr lang="en-US" baseline="-25000" dirty="0" smtClean="0">
                <a:sym typeface="Symbol"/>
              </a:rPr>
              <a:t>SV</a:t>
            </a:r>
            <a:r>
              <a:rPr lang="en-US" dirty="0" smtClean="0">
                <a:sym typeface="Symbol"/>
              </a:rPr>
              <a:t>, B)}/</a:t>
            </a:r>
            <a:r>
              <a:rPr lang="en-US" dirty="0" err="1" smtClean="0">
                <a:sym typeface="Symbol"/>
              </a:rPr>
              <a:t>N_Pixel</a:t>
            </a:r>
            <a:r>
              <a:rPr lang="en-US" dirty="0" smtClean="0">
                <a:sym typeface="Symbol"/>
              </a:rPr>
              <a:t> ·</a:t>
            </a:r>
          </a:p>
          <a:p>
            <a:r>
              <a:rPr lang="en-US" dirty="0" smtClean="0">
                <a:sym typeface="Symbol"/>
              </a:rPr>
              <a:t>Work on free moon collections.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690688" y="3168650"/>
          <a:ext cx="5091112" cy="1023938"/>
        </p:xfrm>
        <a:graphic>
          <a:graphicData uri="http://schemas.openxmlformats.org/presentationml/2006/ole">
            <p:oleObj spid="_x0000_s23554" name="Equation" r:id="rId3" imgW="2145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2010" y="1044048"/>
            <a:ext cx="753998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5584" y="5890479"/>
            <a:ext cx="7827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Some VCST data points are taken from VIIRS SDR meeting PPT titled with 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VIIRS RSB Lunar Calibration Result Update After Roll Event </a:t>
            </a:r>
            <a:r>
              <a:rPr lang="en-US" b="1" i="1" u="sng" dirty="0" smtClean="0"/>
              <a:t>February 10th, 2014 </a:t>
            </a:r>
          </a:p>
          <a:p>
            <a:r>
              <a:rPr lang="en-US" b="1" dirty="0" smtClean="0"/>
              <a:t>2014-03-12  </a:t>
            </a:r>
            <a:r>
              <a:rPr lang="en-US" b="1" i="1" dirty="0" smtClean="0"/>
              <a:t>Z. Wang and J. Fulbright  VIIRS Characterization Support Team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Descriptions of S-NPP VIIRS</a:t>
            </a:r>
          </a:p>
          <a:p>
            <a:pPr lvl="1"/>
            <a:r>
              <a:rPr lang="en-US" dirty="0" smtClean="0"/>
              <a:t>A whiskbroom scanning radiometer</a:t>
            </a:r>
          </a:p>
          <a:p>
            <a:pPr lvl="1"/>
            <a:r>
              <a:rPr lang="en-US" dirty="0" smtClean="0"/>
              <a:t>Sun synchronous orbit</a:t>
            </a:r>
          </a:p>
          <a:p>
            <a:pPr lvl="1"/>
            <a:r>
              <a:rPr lang="en-US" dirty="0" smtClean="0"/>
              <a:t>Field of view of 112.56⁰</a:t>
            </a:r>
          </a:p>
          <a:p>
            <a:pPr lvl="1"/>
            <a:r>
              <a:rPr lang="en-US" dirty="0" smtClean="0"/>
              <a:t>Nominal altitude of 829 km</a:t>
            </a:r>
          </a:p>
          <a:p>
            <a:pPr lvl="1"/>
            <a:r>
              <a:rPr lang="en-US" dirty="0" smtClean="0"/>
              <a:t>A large scan coverage of 3060 km</a:t>
            </a:r>
          </a:p>
          <a:p>
            <a:pPr lvl="1"/>
            <a:r>
              <a:rPr lang="en-US" dirty="0" smtClean="0"/>
              <a:t>Equator crossing local time of approximately 13:30 pm</a:t>
            </a:r>
          </a:p>
          <a:p>
            <a:pPr lvl="1"/>
            <a:r>
              <a:rPr lang="en-US" dirty="0" smtClean="0"/>
              <a:t>22 spectral bands</a:t>
            </a:r>
          </a:p>
          <a:p>
            <a:pPr lvl="2"/>
            <a:r>
              <a:rPr lang="en-US" dirty="0" smtClean="0"/>
              <a:t>16 moderate resolution bands (M bands)</a:t>
            </a:r>
          </a:p>
          <a:p>
            <a:pPr lvl="2"/>
            <a:r>
              <a:rPr lang="en-US" dirty="0" smtClean="0"/>
              <a:t>5 imaging resolution bands (I bands)</a:t>
            </a:r>
          </a:p>
          <a:p>
            <a:pPr lvl="2"/>
            <a:r>
              <a:rPr lang="en-US" dirty="0" smtClean="0"/>
              <a:t>1 panchromatic day and night band (DNB band)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93678"/>
          </a:xfrm>
        </p:spPr>
        <p:txBody>
          <a:bodyPr/>
          <a:lstStyle/>
          <a:p>
            <a:r>
              <a:rPr lang="en-US" dirty="0" smtClean="0"/>
              <a:t>Description of S-NPP VIIRS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17270" y="1965273"/>
          <a:ext cx="7485284" cy="4391072"/>
        </p:xfrm>
        <a:graphic>
          <a:graphicData uri="http://schemas.openxmlformats.org/drawingml/2006/table">
            <a:tbl>
              <a:tblPr/>
              <a:tblGrid>
                <a:gridCol w="935265"/>
                <a:gridCol w="936056"/>
                <a:gridCol w="935265"/>
                <a:gridCol w="936056"/>
                <a:gridCol w="935265"/>
                <a:gridCol w="936056"/>
                <a:gridCol w="935265"/>
                <a:gridCol w="936056"/>
              </a:tblGrid>
              <a:tr h="940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Malgun Gothic"/>
                          <a:cs typeface="Times New Roman"/>
                        </a:rPr>
                        <a:t>Band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Center wavelength [um]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Malgun Gothic"/>
                          <a:cs typeface="Times New Roman"/>
                        </a:rPr>
                        <a:t>Spatial </a:t>
                      </a:r>
                      <a:r>
                        <a:rPr lang="en-US" sz="1400" dirty="0" err="1">
                          <a:latin typeface="Calibri"/>
                          <a:ea typeface="Malgun Gothic"/>
                          <a:cs typeface="Times New Roman"/>
                        </a:rPr>
                        <a:t>reso</a:t>
                      </a:r>
                      <a:r>
                        <a:rPr lang="en-US" sz="1400" dirty="0">
                          <a:latin typeface="Calibri"/>
                          <a:ea typeface="Malgun Gothic"/>
                          <a:cs typeface="Times New Roman"/>
                        </a:rPr>
                        <a:t>. at nadir </a:t>
                      </a:r>
                      <a:r>
                        <a:rPr lang="en-US" sz="1400" dirty="0" smtClean="0">
                          <a:latin typeface="Calibri"/>
                          <a:ea typeface="Malgun Gothic"/>
                          <a:cs typeface="Times New Roman"/>
                        </a:rPr>
                        <a:t>[km</a:t>
                      </a:r>
                      <a:r>
                        <a:rPr lang="en-US" sz="1400" dirty="0">
                          <a:latin typeface="Calibri"/>
                          <a:ea typeface="Malgun Gothic"/>
                          <a:cs typeface="Times New Roman"/>
                        </a:rPr>
                        <a:t>]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Gain 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Band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Center wavelength [um]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Spatial reso. at nadir [m]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Gain 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0.412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High/Low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M12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3.70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M2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0.445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High/Low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M13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4.05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High/Low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M3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0.488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High/Low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M14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8.55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M4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0.555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High/Low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10.76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0.672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High/Low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M16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12.01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M6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0.746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I1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0.640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375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M7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0.865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High/Low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I2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0.865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375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M8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1.24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I3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1.61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375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M9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1.38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I4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3.74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375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1.61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I5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11.45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375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M11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2.25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Single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DNB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0.7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Malgun Gothic"/>
                          <a:cs typeface="Times New Roman"/>
                        </a:rPr>
                        <a:t>750</a:t>
                      </a:r>
                      <a:endParaRPr lang="en-US" sz="18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Malgun Gothic"/>
                          <a:cs typeface="Times New Roman"/>
                        </a:rPr>
                        <a:t>H/M/L</a:t>
                      </a:r>
                      <a:r>
                        <a:rPr lang="en-US" sz="1400" baseline="30000" dirty="0">
                          <a:latin typeface="Calibri"/>
                          <a:ea typeface="Malgun Gothic"/>
                          <a:cs typeface="Times New Roman"/>
                        </a:rPr>
                        <a:t>†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17269" y="6356345"/>
            <a:ext cx="6461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*The shaded area indicates thermal emissive bands.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634"/>
            <a:ext cx="8229600" cy="593678"/>
          </a:xfrm>
        </p:spPr>
        <p:txBody>
          <a:bodyPr/>
          <a:lstStyle/>
          <a:p>
            <a:r>
              <a:rPr lang="en-US" dirty="0" smtClean="0"/>
              <a:t>SRF of S-NPP VIIRIS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38" y="1340889"/>
            <a:ext cx="7644765" cy="26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38" y="4151014"/>
            <a:ext cx="7644765" cy="270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470"/>
            <a:ext cx="8229600" cy="5616006"/>
          </a:xfrm>
        </p:spPr>
        <p:txBody>
          <a:bodyPr>
            <a:normAutofit/>
          </a:bodyPr>
          <a:lstStyle/>
          <a:p>
            <a:r>
              <a:rPr lang="en-US" dirty="0" smtClean="0"/>
              <a:t>About Moon Acquisitions</a:t>
            </a:r>
          </a:p>
          <a:p>
            <a:pPr lvl="1"/>
            <a:r>
              <a:rPr lang="en-US" dirty="0" smtClean="0"/>
              <a:t>Scheduled Moon Collections</a:t>
            </a:r>
          </a:p>
          <a:p>
            <a:pPr lvl="2"/>
            <a:r>
              <a:rPr lang="en-US" dirty="0" smtClean="0"/>
              <a:t>Moon observation made through the Space View (SV).</a:t>
            </a:r>
          </a:p>
          <a:p>
            <a:pPr lvl="2"/>
            <a:r>
              <a:rPr lang="en-US" dirty="0" smtClean="0"/>
              <a:t>Sector rotation is applied to place moon in the nadir Earth View (EV) frame.</a:t>
            </a:r>
          </a:p>
          <a:p>
            <a:pPr lvl="2"/>
            <a:r>
              <a:rPr lang="en-US" dirty="0" smtClean="0"/>
              <a:t>During the sector rotation, the VIIRS observations are set to be fixed High Gain (HG) mode.</a:t>
            </a:r>
          </a:p>
          <a:p>
            <a:pPr lvl="2"/>
            <a:r>
              <a:rPr lang="en-US" dirty="0" smtClean="0"/>
              <a:t>Spacecraft roll maneuvers are required.</a:t>
            </a:r>
          </a:p>
          <a:p>
            <a:pPr lvl="1"/>
            <a:r>
              <a:rPr lang="en-US" dirty="0" smtClean="0"/>
              <a:t>Free Moon Collections</a:t>
            </a:r>
          </a:p>
          <a:p>
            <a:pPr lvl="2"/>
            <a:r>
              <a:rPr lang="en-US" dirty="0" smtClean="0"/>
              <a:t>Sometimes, moon appears in the SV.</a:t>
            </a:r>
          </a:p>
          <a:p>
            <a:pPr lvl="2"/>
            <a:r>
              <a:rPr lang="en-US" dirty="0" smtClean="0"/>
              <a:t>Free moon collections have BBR problems.</a:t>
            </a:r>
          </a:p>
          <a:p>
            <a:pPr lvl="3"/>
            <a:r>
              <a:rPr lang="en-US" dirty="0" smtClean="0"/>
              <a:t>On-Board Calibration (OBC) files are not compensated compared to normal EV Science Data Records (SDR) products.  </a:t>
            </a:r>
          </a:p>
          <a:p>
            <a:pPr lvl="1"/>
            <a:r>
              <a:rPr lang="en-US" dirty="0" smtClean="0"/>
              <a:t>Focused on the scheduled moon collection in this study.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4446" y="991511"/>
            <a:ext cx="8651849" cy="52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3740" y="6356350"/>
            <a:ext cx="60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VIIRS Radiometric ATBD.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0006" y="1726387"/>
            <a:ext cx="326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Focal Plane Interface Electronics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1441"/>
            <a:ext cx="8229600" cy="580030"/>
          </a:xfrm>
        </p:spPr>
        <p:txBody>
          <a:bodyPr/>
          <a:lstStyle/>
          <a:p>
            <a:r>
              <a:rPr lang="en-US" dirty="0" smtClean="0"/>
              <a:t>Free Moon Collection Examples (through SV)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192" y="1815795"/>
            <a:ext cx="1387896" cy="4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52" y="1859112"/>
            <a:ext cx="1367831" cy="42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40728" y="6398634"/>
            <a:ext cx="136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1/8/2014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2388" y="6398634"/>
            <a:ext cx="136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11/14/2013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581" y="1854563"/>
            <a:ext cx="1367594" cy="42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357" y="1854564"/>
            <a:ext cx="1353543" cy="42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192" y="1391488"/>
            <a:ext cx="1597098" cy="499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52" y="1442879"/>
            <a:ext cx="1574009" cy="491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580" y="1438428"/>
            <a:ext cx="1573736" cy="49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356" y="1432432"/>
            <a:ext cx="1574397" cy="49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96485" y="6398634"/>
            <a:ext cx="136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3/12/2014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38145" y="6398634"/>
            <a:ext cx="136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3/8/2014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91200"/>
            <a:ext cx="8229600" cy="5800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Scheduled Moon Collection Example (SV but sector Rotated)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0286"/>
            <a:ext cx="9156474" cy="54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26618</TotalTime>
  <Words>960</Words>
  <Application>Microsoft Office PowerPoint</Application>
  <PresentationFormat>On-screen Show (4:3)</PresentationFormat>
  <Paragraphs>265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NPP_FOR</vt:lpstr>
      <vt:lpstr>Equation</vt:lpstr>
      <vt:lpstr>S-NPP Visible Infrared Imaging Radiometer Suite (VIIRS) Lunar Calibration using GSICS Implementation of the ROLO model (GIRO) for Reflective Solar Bands 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VIIRS Observed Irradiance</vt:lpstr>
      <vt:lpstr>VIIRS Observed Irradiance</vt:lpstr>
      <vt:lpstr>Results: GIRO option</vt:lpstr>
      <vt:lpstr>Results: Effects of the Modulated RSR</vt:lpstr>
      <vt:lpstr>Results: NG’s SRF Vs. Modulated SRF</vt:lpstr>
      <vt:lpstr>Results: NG’s SRF Vs. Modulated SRF</vt:lpstr>
      <vt:lpstr>Results</vt:lpstr>
      <vt:lpstr>Results</vt:lpstr>
      <vt:lpstr>Results</vt:lpstr>
      <vt:lpstr>Results</vt:lpstr>
      <vt:lpstr>Results </vt:lpstr>
      <vt:lpstr>Results</vt:lpstr>
      <vt:lpstr>Results</vt:lpstr>
      <vt:lpstr>Results</vt:lpstr>
      <vt:lpstr>Summary</vt:lpstr>
      <vt:lpstr>Future Plan</vt:lpstr>
      <vt:lpstr>Backup Slides</vt:lpstr>
      <vt:lpstr>Results</vt:lpstr>
    </vt:vector>
  </TitlesOfParts>
  <Company>Lockheed Martin IS&amp;GS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Richard Ullman</dc:creator>
  <cp:lastModifiedBy>tchoi</cp:lastModifiedBy>
  <cp:revision>2513</cp:revision>
  <dcterms:created xsi:type="dcterms:W3CDTF">2011-10-05T18:31:57Z</dcterms:created>
  <dcterms:modified xsi:type="dcterms:W3CDTF">2014-12-02T08:36:00Z</dcterms:modified>
</cp:coreProperties>
</file>