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5"/>
  </p:notesMasterIdLst>
  <p:handoutMasterIdLst>
    <p:handoutMasterId r:id="rId16"/>
  </p:handoutMasterIdLst>
  <p:sldIdLst>
    <p:sldId id="256" r:id="rId2"/>
    <p:sldId id="614" r:id="rId3"/>
    <p:sldId id="613" r:id="rId4"/>
    <p:sldId id="606" r:id="rId5"/>
    <p:sldId id="616" r:id="rId6"/>
    <p:sldId id="617" r:id="rId7"/>
    <p:sldId id="607" r:id="rId8"/>
    <p:sldId id="609" r:id="rId9"/>
    <p:sldId id="610" r:id="rId10"/>
    <p:sldId id="611" r:id="rId11"/>
    <p:sldId id="612" r:id="rId12"/>
    <p:sldId id="619" r:id="rId13"/>
    <p:sldId id="618" r:id="rId14"/>
  </p:sldIdLst>
  <p:sldSz cx="9906000" cy="6858000" type="A4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99C221"/>
    <a:srgbClr val="00205B"/>
    <a:srgbClr val="FE5000"/>
    <a:srgbClr val="00B5E2"/>
    <a:srgbClr val="C5B9AC"/>
    <a:srgbClr val="CB333B"/>
    <a:srgbClr val="FEDB00"/>
    <a:srgbClr val="968C8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57" autoAdjust="0"/>
    <p:restoredTop sz="90299" autoAdjust="0"/>
  </p:normalViewPr>
  <p:slideViewPr>
    <p:cSldViewPr snapToGrid="0">
      <p:cViewPr varScale="1">
        <p:scale>
          <a:sx n="78" d="100"/>
          <a:sy n="78" d="100"/>
        </p:scale>
        <p:origin x="-1758" y="-96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430"/>
    </p:cViewPr>
  </p:sorterViewPr>
  <p:notesViewPr>
    <p:cSldViewPr snapToGrid="0">
      <p:cViewPr varScale="1">
        <p:scale>
          <a:sx n="82" d="100"/>
          <a:sy n="82" d="100"/>
        </p:scale>
        <p:origin x="-3954" y="-78"/>
      </p:cViewPr>
      <p:guideLst>
        <p:guide orient="horz" pos="4525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4738" y="1074738"/>
            <a:ext cx="7781925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e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blipFill dpi="0" rotWithShape="0">
          <a:blip r:embed="rId3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1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258793" y="534838"/>
            <a:ext cx="5952226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 smtClean="0"/>
          </a:p>
        </p:txBody>
      </p:sp>
      <p:sp>
        <p:nvSpPr>
          <p:cNvPr id="251" name="Rectangle 250"/>
          <p:cNvSpPr/>
          <p:nvPr userDrawn="1"/>
        </p:nvSpPr>
        <p:spPr bwMode="auto">
          <a:xfrm>
            <a:off x="6334125" y="542925"/>
            <a:ext cx="3571875" cy="14763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/>
          </a:p>
        </p:txBody>
      </p:sp>
      <p:pic>
        <p:nvPicPr>
          <p:cNvPr id="252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0375" y="1019175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4" name="Group 253"/>
          <p:cNvGrpSpPr/>
          <p:nvPr userDrawn="1"/>
        </p:nvGrpSpPr>
        <p:grpSpPr>
          <a:xfrm>
            <a:off x="369889" y="6638100"/>
            <a:ext cx="6754812" cy="110355"/>
            <a:chOff x="369889" y="6638100"/>
            <a:chExt cx="6754812" cy="110355"/>
          </a:xfrm>
        </p:grpSpPr>
        <p:grpSp>
          <p:nvGrpSpPr>
            <p:cNvPr id="255" name="Group 4"/>
            <p:cNvGrpSpPr>
              <a:grpSpLocks/>
            </p:cNvGrpSpPr>
            <p:nvPr userDrawn="1"/>
          </p:nvGrpSpPr>
          <p:grpSpPr bwMode="auto">
            <a:xfrm>
              <a:off x="5236697" y="6638100"/>
              <a:ext cx="164978" cy="109011"/>
              <a:chOff x="4182" y="1087"/>
              <a:chExt cx="238" cy="162"/>
            </a:xfrm>
          </p:grpSpPr>
          <p:sp>
            <p:nvSpPr>
              <p:cNvPr id="48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6" name="Group 16"/>
            <p:cNvGrpSpPr>
              <a:grpSpLocks/>
            </p:cNvGrpSpPr>
            <p:nvPr userDrawn="1"/>
          </p:nvGrpSpPr>
          <p:grpSpPr bwMode="auto">
            <a:xfrm>
              <a:off x="1853845" y="6638100"/>
              <a:ext cx="163609" cy="106293"/>
              <a:chOff x="1116" y="1646"/>
              <a:chExt cx="245" cy="151"/>
            </a:xfrm>
          </p:grpSpPr>
          <p:sp>
            <p:nvSpPr>
              <p:cNvPr id="480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1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2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7" name="Group 20"/>
            <p:cNvGrpSpPr>
              <a:grpSpLocks/>
            </p:cNvGrpSpPr>
            <p:nvPr userDrawn="1"/>
          </p:nvGrpSpPr>
          <p:grpSpPr bwMode="auto">
            <a:xfrm>
              <a:off x="3341609" y="6638100"/>
              <a:ext cx="163288" cy="104917"/>
              <a:chOff x="1117" y="2897"/>
              <a:chExt cx="243" cy="157"/>
            </a:xfrm>
          </p:grpSpPr>
          <p:sp>
            <p:nvSpPr>
              <p:cNvPr id="476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7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8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9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8" name="Group 25"/>
            <p:cNvGrpSpPr>
              <a:grpSpLocks/>
            </p:cNvGrpSpPr>
            <p:nvPr userDrawn="1"/>
          </p:nvGrpSpPr>
          <p:grpSpPr bwMode="auto">
            <a:xfrm>
              <a:off x="3130729" y="6638100"/>
              <a:ext cx="163288" cy="104917"/>
              <a:chOff x="1118" y="2646"/>
              <a:chExt cx="243" cy="157"/>
            </a:xfrm>
          </p:grpSpPr>
          <p:sp>
            <p:nvSpPr>
              <p:cNvPr id="472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3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4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5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9" name="Group 30"/>
            <p:cNvGrpSpPr>
              <a:grpSpLocks/>
            </p:cNvGrpSpPr>
            <p:nvPr userDrawn="1"/>
          </p:nvGrpSpPr>
          <p:grpSpPr bwMode="auto">
            <a:xfrm>
              <a:off x="2276341" y="6638100"/>
              <a:ext cx="163288" cy="104596"/>
              <a:chOff x="1117" y="2143"/>
              <a:chExt cx="243" cy="155"/>
            </a:xfrm>
          </p:grpSpPr>
          <p:sp>
            <p:nvSpPr>
              <p:cNvPr id="468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9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0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1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0" name="Group 35"/>
            <p:cNvGrpSpPr>
              <a:grpSpLocks/>
            </p:cNvGrpSpPr>
            <p:nvPr userDrawn="1"/>
          </p:nvGrpSpPr>
          <p:grpSpPr bwMode="auto">
            <a:xfrm>
              <a:off x="2064917" y="6638100"/>
              <a:ext cx="163288" cy="104596"/>
              <a:chOff x="1117" y="1892"/>
              <a:chExt cx="243" cy="155"/>
            </a:xfrm>
          </p:grpSpPr>
          <p:sp>
            <p:nvSpPr>
              <p:cNvPr id="464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5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6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7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1" name="Group 255"/>
            <p:cNvGrpSpPr>
              <a:grpSpLocks/>
            </p:cNvGrpSpPr>
            <p:nvPr userDrawn="1"/>
          </p:nvGrpSpPr>
          <p:grpSpPr bwMode="auto">
            <a:xfrm>
              <a:off x="1431617" y="6638100"/>
              <a:ext cx="163489" cy="106268"/>
              <a:chOff x="7106991" y="2034190"/>
              <a:chExt cx="255683" cy="163929"/>
            </a:xfrm>
          </p:grpSpPr>
          <p:sp>
            <p:nvSpPr>
              <p:cNvPr id="462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3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2" name="Group 254"/>
            <p:cNvGrpSpPr>
              <a:grpSpLocks/>
            </p:cNvGrpSpPr>
            <p:nvPr userDrawn="1"/>
          </p:nvGrpSpPr>
          <p:grpSpPr bwMode="auto">
            <a:xfrm>
              <a:off x="581062" y="6638100"/>
              <a:ext cx="163489" cy="110355"/>
              <a:chOff x="6341261" y="2034186"/>
              <a:chExt cx="254095" cy="170190"/>
            </a:xfrm>
          </p:grpSpPr>
          <p:sp>
            <p:nvSpPr>
              <p:cNvPr id="459" name="Freeform 458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0" name="Freeform 459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1" name="Freeform 460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3" name="Group 49"/>
            <p:cNvGrpSpPr>
              <a:grpSpLocks/>
            </p:cNvGrpSpPr>
            <p:nvPr userDrawn="1"/>
          </p:nvGrpSpPr>
          <p:grpSpPr bwMode="auto">
            <a:xfrm>
              <a:off x="369889" y="6638100"/>
              <a:ext cx="163609" cy="106293"/>
              <a:chOff x="529" y="1166"/>
              <a:chExt cx="245" cy="157"/>
            </a:xfrm>
          </p:grpSpPr>
          <p:sp>
            <p:nvSpPr>
              <p:cNvPr id="455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6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7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8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4" name="Group 54"/>
            <p:cNvGrpSpPr>
              <a:grpSpLocks/>
            </p:cNvGrpSpPr>
            <p:nvPr userDrawn="1"/>
          </p:nvGrpSpPr>
          <p:grpSpPr bwMode="auto">
            <a:xfrm>
              <a:off x="2487762" y="6638100"/>
              <a:ext cx="164632" cy="106293"/>
              <a:chOff x="1117" y="2394"/>
              <a:chExt cx="245" cy="157"/>
            </a:xfrm>
          </p:grpSpPr>
          <p:sp>
            <p:nvSpPr>
              <p:cNvPr id="444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5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6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7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8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9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0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1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2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3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4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5" name="Group 66"/>
            <p:cNvGrpSpPr>
              <a:grpSpLocks/>
            </p:cNvGrpSpPr>
            <p:nvPr userDrawn="1"/>
          </p:nvGrpSpPr>
          <p:grpSpPr bwMode="auto">
            <a:xfrm>
              <a:off x="6502560" y="6638100"/>
              <a:ext cx="166325" cy="105273"/>
              <a:chOff x="1592" y="2897"/>
              <a:chExt cx="247" cy="156"/>
            </a:xfrm>
          </p:grpSpPr>
          <p:sp>
            <p:nvSpPr>
              <p:cNvPr id="429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0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1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2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3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4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5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6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7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8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9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0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1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2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3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6" name="Group 82"/>
            <p:cNvGrpSpPr>
              <a:grpSpLocks/>
            </p:cNvGrpSpPr>
            <p:nvPr userDrawn="1"/>
          </p:nvGrpSpPr>
          <p:grpSpPr bwMode="auto">
            <a:xfrm>
              <a:off x="6077342" y="6638100"/>
              <a:ext cx="164629" cy="104602"/>
              <a:chOff x="1778" y="2004"/>
              <a:chExt cx="246" cy="156"/>
            </a:xfrm>
          </p:grpSpPr>
          <p:sp>
            <p:nvSpPr>
              <p:cNvPr id="426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7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8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7" name="Group 86"/>
            <p:cNvGrpSpPr>
              <a:grpSpLocks/>
            </p:cNvGrpSpPr>
            <p:nvPr userDrawn="1"/>
          </p:nvGrpSpPr>
          <p:grpSpPr bwMode="auto">
            <a:xfrm>
              <a:off x="5868794" y="6638100"/>
              <a:ext cx="164271" cy="105273"/>
              <a:chOff x="1592" y="2143"/>
              <a:chExt cx="247" cy="156"/>
            </a:xfrm>
          </p:grpSpPr>
          <p:sp>
            <p:nvSpPr>
              <p:cNvPr id="420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1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2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3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4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5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8" name="Group 93"/>
            <p:cNvGrpSpPr>
              <a:grpSpLocks/>
            </p:cNvGrpSpPr>
            <p:nvPr userDrawn="1"/>
          </p:nvGrpSpPr>
          <p:grpSpPr bwMode="auto">
            <a:xfrm>
              <a:off x="5659215" y="6638100"/>
              <a:ext cx="163291" cy="105273"/>
              <a:chOff x="1593" y="1897"/>
              <a:chExt cx="244" cy="157"/>
            </a:xfrm>
          </p:grpSpPr>
          <p:sp>
            <p:nvSpPr>
              <p:cNvPr id="416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7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8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9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9" name="Group 98"/>
            <p:cNvGrpSpPr>
              <a:grpSpLocks/>
            </p:cNvGrpSpPr>
            <p:nvPr userDrawn="1"/>
          </p:nvGrpSpPr>
          <p:grpSpPr bwMode="auto">
            <a:xfrm>
              <a:off x="4802133" y="6638100"/>
              <a:ext cx="165299" cy="104917"/>
              <a:chOff x="1778" y="1164"/>
              <a:chExt cx="247" cy="157"/>
            </a:xfrm>
          </p:grpSpPr>
          <p:sp>
            <p:nvSpPr>
              <p:cNvPr id="367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8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9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0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1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2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3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4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5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6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7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8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9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0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1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2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3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4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5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6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7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8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9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0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1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2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3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4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5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6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7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8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9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0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1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2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3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4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5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6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7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8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9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0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1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2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3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4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5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0" name="Group 148"/>
            <p:cNvGrpSpPr>
              <a:grpSpLocks/>
            </p:cNvGrpSpPr>
            <p:nvPr userDrawn="1"/>
          </p:nvGrpSpPr>
          <p:grpSpPr bwMode="auto">
            <a:xfrm>
              <a:off x="4380029" y="6638100"/>
              <a:ext cx="164978" cy="105273"/>
              <a:chOff x="1595" y="1394"/>
              <a:chExt cx="245" cy="157"/>
            </a:xfrm>
          </p:grpSpPr>
          <p:sp>
            <p:nvSpPr>
              <p:cNvPr id="360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1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2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3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4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5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6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1" name="Group 156"/>
            <p:cNvGrpSpPr>
              <a:grpSpLocks/>
            </p:cNvGrpSpPr>
            <p:nvPr userDrawn="1"/>
          </p:nvGrpSpPr>
          <p:grpSpPr bwMode="auto">
            <a:xfrm>
              <a:off x="4167131" y="6638100"/>
              <a:ext cx="163291" cy="105273"/>
              <a:chOff x="1593" y="1143"/>
              <a:chExt cx="244" cy="157"/>
            </a:xfrm>
          </p:grpSpPr>
          <p:sp>
            <p:nvSpPr>
              <p:cNvPr id="356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7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8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9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2" name="Group 161"/>
            <p:cNvGrpSpPr>
              <a:grpSpLocks/>
            </p:cNvGrpSpPr>
            <p:nvPr userDrawn="1"/>
          </p:nvGrpSpPr>
          <p:grpSpPr bwMode="auto">
            <a:xfrm>
              <a:off x="3759968" y="6638100"/>
              <a:ext cx="164629" cy="104917"/>
              <a:chOff x="1592" y="892"/>
              <a:chExt cx="246" cy="157"/>
            </a:xfrm>
          </p:grpSpPr>
          <p:sp>
            <p:nvSpPr>
              <p:cNvPr id="352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3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4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5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273" name="Object 166"/>
            <p:cNvGraphicFramePr>
              <a:graphicFrameLocks noChangeAspect="1"/>
            </p:cNvGraphicFramePr>
            <p:nvPr/>
          </p:nvGraphicFramePr>
          <p:xfrm>
            <a:off x="6288920" y="6638100"/>
            <a:ext cx="168034" cy="109359"/>
          </p:xfrm>
          <a:graphic>
            <a:graphicData uri="http://schemas.openxmlformats.org/presentationml/2006/ole">
              <p:oleObj spid="_x0000_s363524" name="Clip" r:id="rId5" imgW="3809524" imgH="2619048" progId="">
                <p:embed/>
              </p:oleObj>
            </a:graphicData>
          </a:graphic>
        </p:graphicFrame>
        <p:grpSp>
          <p:nvGrpSpPr>
            <p:cNvPr id="274" name="Group 185"/>
            <p:cNvGrpSpPr>
              <a:grpSpLocks/>
            </p:cNvGrpSpPr>
            <p:nvPr userDrawn="1"/>
          </p:nvGrpSpPr>
          <p:grpSpPr bwMode="auto">
            <a:xfrm>
              <a:off x="1008082" y="6638100"/>
              <a:ext cx="164978" cy="104898"/>
              <a:chOff x="4187" y="1590"/>
              <a:chExt cx="238" cy="162"/>
            </a:xfrm>
          </p:grpSpPr>
          <p:sp>
            <p:nvSpPr>
              <p:cNvPr id="325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6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7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8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9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0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1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2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3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4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5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6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7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8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9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0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1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2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3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4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5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6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7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8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9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0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1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5" name="Group 256"/>
            <p:cNvGrpSpPr>
              <a:grpSpLocks/>
            </p:cNvGrpSpPr>
            <p:nvPr userDrawn="1"/>
          </p:nvGrpSpPr>
          <p:grpSpPr bwMode="auto">
            <a:xfrm>
              <a:off x="4591158" y="6638100"/>
              <a:ext cx="163489" cy="106268"/>
              <a:chOff x="7877798" y="2333052"/>
              <a:chExt cx="253806" cy="164973"/>
            </a:xfrm>
          </p:grpSpPr>
          <p:sp>
            <p:nvSpPr>
              <p:cNvPr id="323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4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6" name="Group 223"/>
            <p:cNvGrpSpPr>
              <a:grpSpLocks/>
            </p:cNvGrpSpPr>
            <p:nvPr userDrawn="1"/>
          </p:nvGrpSpPr>
          <p:grpSpPr bwMode="auto">
            <a:xfrm>
              <a:off x="2709710" y="6638100"/>
              <a:ext cx="164978" cy="104897"/>
              <a:chOff x="4184" y="1339"/>
              <a:chExt cx="238" cy="162"/>
            </a:xfrm>
          </p:grpSpPr>
          <p:sp>
            <p:nvSpPr>
              <p:cNvPr id="319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0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1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2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7" name="Group 228"/>
            <p:cNvGrpSpPr>
              <a:grpSpLocks/>
            </p:cNvGrpSpPr>
            <p:nvPr userDrawn="1"/>
          </p:nvGrpSpPr>
          <p:grpSpPr bwMode="auto">
            <a:xfrm>
              <a:off x="5447957" y="6638100"/>
              <a:ext cx="164978" cy="109010"/>
              <a:chOff x="4188" y="2157"/>
              <a:chExt cx="238" cy="162"/>
            </a:xfrm>
          </p:grpSpPr>
          <p:sp>
            <p:nvSpPr>
              <p:cNvPr id="30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278" name="Object 252"/>
            <p:cNvGraphicFramePr>
              <a:graphicFrameLocks noChangeAspect="1"/>
            </p:cNvGraphicFramePr>
            <p:nvPr/>
          </p:nvGraphicFramePr>
          <p:xfrm>
            <a:off x="3553158" y="6638100"/>
            <a:ext cx="159887" cy="104250"/>
          </p:xfrm>
          <a:graphic>
            <a:graphicData uri="http://schemas.openxmlformats.org/presentationml/2006/ole">
              <p:oleObj spid="_x0000_s363525" name="Clip" r:id="rId6" imgW="2835360" imgH="1920600" progId="">
                <p:embed/>
              </p:oleObj>
            </a:graphicData>
          </a:graphic>
        </p:graphicFrame>
        <p:grpSp>
          <p:nvGrpSpPr>
            <p:cNvPr id="279" name="Group 214"/>
            <p:cNvGrpSpPr>
              <a:grpSpLocks/>
            </p:cNvGrpSpPr>
            <p:nvPr userDrawn="1"/>
          </p:nvGrpSpPr>
          <p:grpSpPr bwMode="auto">
            <a:xfrm>
              <a:off x="5024738" y="6638100"/>
              <a:ext cx="166365" cy="106293"/>
              <a:chOff x="4187" y="2402"/>
              <a:chExt cx="240" cy="161"/>
            </a:xfrm>
          </p:grpSpPr>
          <p:sp>
            <p:nvSpPr>
              <p:cNvPr id="30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0" name="Group 38"/>
            <p:cNvGrpSpPr>
              <a:grpSpLocks/>
            </p:cNvGrpSpPr>
            <p:nvPr userDrawn="1"/>
          </p:nvGrpSpPr>
          <p:grpSpPr bwMode="auto">
            <a:xfrm>
              <a:off x="1219136" y="6638100"/>
              <a:ext cx="164978" cy="104922"/>
              <a:chOff x="528" y="1773"/>
              <a:chExt cx="246" cy="156"/>
            </a:xfrm>
          </p:grpSpPr>
          <p:sp>
            <p:nvSpPr>
              <p:cNvPr id="298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99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0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1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1" name="Group 253"/>
            <p:cNvGrpSpPr>
              <a:grpSpLocks/>
            </p:cNvGrpSpPr>
            <p:nvPr userDrawn="1"/>
          </p:nvGrpSpPr>
          <p:grpSpPr bwMode="auto">
            <a:xfrm>
              <a:off x="794543" y="6638100"/>
              <a:ext cx="163271" cy="105273"/>
              <a:chOff x="528" y="1164"/>
              <a:chExt cx="237" cy="157"/>
            </a:xfrm>
          </p:grpSpPr>
          <p:sp>
            <p:nvSpPr>
              <p:cNvPr id="294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5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6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282" name="Picture 268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23792" y="6638100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83" name="Group 269"/>
            <p:cNvGrpSpPr>
              <a:grpSpLocks noChangeAspect="1"/>
            </p:cNvGrpSpPr>
            <p:nvPr userDrawn="1"/>
          </p:nvGrpSpPr>
          <p:grpSpPr bwMode="auto">
            <a:xfrm>
              <a:off x="3967545" y="6638100"/>
              <a:ext cx="160549" cy="102873"/>
              <a:chOff x="4214" y="2064"/>
              <a:chExt cx="242" cy="157"/>
            </a:xfrm>
          </p:grpSpPr>
          <p:sp>
            <p:nvSpPr>
              <p:cNvPr id="290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91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292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293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84" name="Group 242"/>
            <p:cNvGrpSpPr>
              <a:grpSpLocks/>
            </p:cNvGrpSpPr>
            <p:nvPr userDrawn="1"/>
          </p:nvGrpSpPr>
          <p:grpSpPr bwMode="auto">
            <a:xfrm>
              <a:off x="1638742" y="6638100"/>
              <a:ext cx="163293" cy="104605"/>
              <a:chOff x="5555" y="2058"/>
              <a:chExt cx="245" cy="157"/>
            </a:xfrm>
          </p:grpSpPr>
          <p:sp>
            <p:nvSpPr>
              <p:cNvPr id="28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pic>
          <p:nvPicPr>
            <p:cNvPr id="285" name="Picture 3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959723" y="6638100"/>
              <a:ext cx="164978" cy="106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8793" y="534838"/>
            <a:ext cx="9351932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0" descr="graphic-vector-map-europe.wmf"/>
          <p:cNvPicPr>
            <a:picLocks noChangeAspect="1"/>
          </p:cNvPicPr>
          <p:nvPr userDrawn="1"/>
        </p:nvPicPr>
        <p:blipFill>
          <a:blip r:embed="rId3" cstate="print"/>
          <a:srcRect t="4592"/>
          <a:stretch>
            <a:fillRect/>
          </a:stretch>
        </p:blipFill>
        <p:spPr bwMode="auto">
          <a:xfrm>
            <a:off x="5803128" y="874643"/>
            <a:ext cx="4102871" cy="563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7996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FF9CC606-8418-49EA-9DB7-3FFD72983DD3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1"/>
          <p:cNvSpPr>
            <a:spLocks noChangeArrowheads="1"/>
          </p:cNvSpPr>
          <p:nvPr/>
        </p:nvSpPr>
        <p:spPr bwMode="auto">
          <a:xfrm>
            <a:off x="627063" y="6610350"/>
            <a:ext cx="582851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Go to ‚View‘ menu and click on ‚Slide Master‘ to update this footer. Include DM reference, version number and date</a:t>
            </a:r>
            <a:endParaRPr lang="de-DE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69" r:id="rId1"/>
    <p:sldLayoutId id="2147487662" r:id="rId2"/>
    <p:sldLayoutId id="2147487670" r:id="rId3"/>
    <p:sldLayoutId id="2147487664" r:id="rId4"/>
    <p:sldLayoutId id="2147487665" r:id="rId5"/>
    <p:sldLayoutId id="2147487666" r:id="rId6"/>
    <p:sldLayoutId id="2147487667" r:id="rId7"/>
    <p:sldLayoutId id="2147487655" r:id="rId8"/>
  </p:sldLayoutIdLst>
  <p:transition/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epsjsnorbit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81250"/>
            <a:ext cx="3476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3124" y="572546"/>
            <a:ext cx="6334812" cy="1449237"/>
          </a:xfrm>
        </p:spPr>
        <p:txBody>
          <a:bodyPr/>
          <a:lstStyle/>
          <a:p>
            <a:pPr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3200" dirty="0" smtClean="0">
                <a:latin typeface="Calibri" pitchFamily="34" charset="0"/>
                <a:cs typeface="Calibri" pitchFamily="34" charset="0"/>
              </a:rPr>
              <a:t>Sensitivity ANALYSIS</a:t>
            </a:r>
          </a:p>
          <a:p>
            <a:pPr>
              <a:lnSpc>
                <a:spcPts val="3600"/>
              </a:lnSpc>
              <a:spcBef>
                <a:spcPts val="0"/>
              </a:spcBef>
              <a:defRPr/>
            </a:pPr>
            <a:endParaRPr lang="en-GB" sz="3200" b="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4756" name="Picture 5" descr="jason-bi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5958">
            <a:off x="2992438" y="2519363"/>
            <a:ext cx="9810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185738" y="2195513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67300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4453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Picture 8" descr="mfg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94363" y="4783138"/>
            <a:ext cx="769937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93747" y="3212389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0515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517558" y="2272278"/>
            <a:ext cx="62278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Sébastien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Wagner (EUMETSAT)</a:t>
            </a:r>
          </a:p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endParaRPr lang="en-GB" sz="1800" dirty="0" smtClean="0">
              <a:latin typeface="Calibri" pitchFamily="34" charset="0"/>
              <a:cs typeface="Calibri" pitchFamily="34" charset="0"/>
            </a:endParaRPr>
          </a:p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1800" dirty="0" smtClean="0">
                <a:latin typeface="Calibri" pitchFamily="34" charset="0"/>
                <a:cs typeface="Calibri" pitchFamily="34" charset="0"/>
              </a:rPr>
              <a:t>In collaboration with</a:t>
            </a:r>
          </a:p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1800" dirty="0" smtClean="0">
                <a:latin typeface="Calibri" pitchFamily="34" charset="0"/>
                <a:cs typeface="Calibri" pitchFamily="34" charset="0"/>
              </a:rPr>
              <a:t>Tom Stone (USGS)</a:t>
            </a:r>
          </a:p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1800" dirty="0" smtClean="0">
                <a:latin typeface="Calibri" pitchFamily="34" charset="0"/>
                <a:cs typeface="Calibri" pitchFamily="34" charset="0"/>
              </a:rPr>
              <a:t>Sophie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Lachérade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, Bertrand Fougnie (CNES)</a:t>
            </a:r>
          </a:p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1800" dirty="0" smtClean="0">
                <a:latin typeface="Calibri" pitchFamily="34" charset="0"/>
                <a:cs typeface="Calibri" pitchFamily="34" charset="0"/>
              </a:rPr>
              <a:t>Jack Xiong (NASA)</a:t>
            </a:r>
          </a:p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endParaRPr lang="en-GB" sz="1800" dirty="0" smtClean="0">
              <a:latin typeface="Calibri" pitchFamily="34" charset="0"/>
              <a:cs typeface="Calibri" pitchFamily="34" charset="0"/>
            </a:endParaRPr>
          </a:p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1800" dirty="0" smtClean="0">
                <a:latin typeface="Calibri" pitchFamily="34" charset="0"/>
                <a:cs typeface="Calibri" pitchFamily="34" charset="0"/>
              </a:rPr>
              <a:t>With the great support of B. Viticchie, M. Takahashi, T. Hewison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60885" y="903683"/>
            <a:ext cx="2318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Change of sampling of the SRF: an example from a run (red = original, black = modified) </a:t>
            </a:r>
            <a:endParaRPr lang="en-GB" sz="14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466" y="4365141"/>
            <a:ext cx="28227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US" sz="1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 runs performed after keeping a SRF point every 4, 5, and 6 wavelengths.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l-GR" sz="1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Δ</a:t>
            </a:r>
            <a:r>
              <a:rPr lang="en-US" sz="14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Irr</a:t>
            </a:r>
            <a:r>
              <a:rPr lang="en-US" sz="1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is the difference between the unperturbed irradiance and the perturbed ones. </a:t>
            </a:r>
            <a:endParaRPr lang="en-GB" sz="14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SRF_MSG1_VIS006.png"/>
          <p:cNvPicPr>
            <a:picLocks noChangeAspect="1"/>
          </p:cNvPicPr>
          <p:nvPr/>
        </p:nvPicPr>
        <p:blipFill>
          <a:blip r:embed="rId2" cstate="print"/>
          <a:srcRect l="3098" r="4311"/>
          <a:stretch>
            <a:fillRect/>
          </a:stretch>
        </p:blipFill>
        <p:spPr>
          <a:xfrm>
            <a:off x="0" y="1872000"/>
            <a:ext cx="3443416" cy="2325600"/>
          </a:xfrm>
          <a:prstGeom prst="rect">
            <a:avLst/>
          </a:prstGeom>
        </p:spPr>
      </p:pic>
      <p:pic>
        <p:nvPicPr>
          <p:cNvPr id="7" name="Picture 6" descr="PERT_results_SRF_SAMPLING_MSG1_VIS006.png"/>
          <p:cNvPicPr>
            <a:picLocks noChangeAspect="1"/>
          </p:cNvPicPr>
          <p:nvPr/>
        </p:nvPicPr>
        <p:blipFill>
          <a:blip r:embed="rId3" cstate="print"/>
          <a:srcRect l="2001" r="4917"/>
          <a:stretch>
            <a:fillRect/>
          </a:stretch>
        </p:blipFill>
        <p:spPr>
          <a:xfrm>
            <a:off x="3616411" y="1105200"/>
            <a:ext cx="6289589" cy="540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691" y="141396"/>
            <a:ext cx="9823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alibri" pitchFamily="34" charset="0"/>
                <a:cs typeface="Calibri" pitchFamily="34" charset="0"/>
              </a:rPr>
              <a:t>Typical results post-processing – change on SRF sampling</a:t>
            </a:r>
            <a:endParaRPr lang="en-GB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29589" y="1159058"/>
            <a:ext cx="23185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Change of shape of the SRF: an example from a run (red = original, black = modified) </a:t>
            </a:r>
            <a:endParaRPr lang="en-GB" sz="14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9" descr="SRF_MSG1_NIR016.png"/>
          <p:cNvPicPr>
            <a:picLocks noChangeAspect="1"/>
          </p:cNvPicPr>
          <p:nvPr/>
        </p:nvPicPr>
        <p:blipFill>
          <a:blip r:embed="rId2" cstate="print"/>
          <a:srcRect l="3092" r="2531"/>
          <a:stretch>
            <a:fillRect/>
          </a:stretch>
        </p:blipFill>
        <p:spPr>
          <a:xfrm>
            <a:off x="0" y="1869216"/>
            <a:ext cx="3509319" cy="23252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8898" y="4365138"/>
            <a:ext cx="302093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US" sz="1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Random noise added to the SRF at each wavelength point with uniform distribution between [-0.05, 0.05],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sz="1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100 runs,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l-GR" sz="1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Δ</a:t>
            </a:r>
            <a:r>
              <a:rPr lang="en-US" sz="14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Irr</a:t>
            </a:r>
            <a:r>
              <a:rPr lang="en-US" sz="1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is the difference between the unperturbed irradiance and the perturbed ones. </a:t>
            </a:r>
            <a:endParaRPr lang="en-GB" sz="14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 descr="PERT_results_SRF_SHAPE_MSG1_NIR016.png"/>
          <p:cNvPicPr>
            <a:picLocks noChangeAspect="1"/>
          </p:cNvPicPr>
          <p:nvPr/>
        </p:nvPicPr>
        <p:blipFill>
          <a:blip r:embed="rId3" cstate="print"/>
          <a:srcRect l="1757" r="4917"/>
          <a:stretch>
            <a:fillRect/>
          </a:stretch>
        </p:blipFill>
        <p:spPr>
          <a:xfrm>
            <a:off x="3599935" y="1087200"/>
            <a:ext cx="6306065" cy="540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3691" y="141396"/>
            <a:ext cx="8612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alibri" pitchFamily="34" charset="0"/>
                <a:cs typeface="Calibri" pitchFamily="34" charset="0"/>
              </a:rPr>
              <a:t>Typical results post-processing – Noise on the SRF</a:t>
            </a:r>
            <a:endParaRPr lang="en-GB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 to be answered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24256" y="1463040"/>
            <a:ext cx="89123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How sensitive are the instruments to the tested parameters?</a:t>
            </a:r>
          </a:p>
          <a:p>
            <a:endParaRPr lang="en-GB" sz="2000" dirty="0" smtClean="0">
              <a:solidFill>
                <a:schemeClr val="tx1"/>
              </a:solidFill>
            </a:endParaRPr>
          </a:p>
          <a:p>
            <a:endParaRPr lang="en-GB" sz="2000" dirty="0" smtClean="0">
              <a:solidFill>
                <a:schemeClr val="tx1"/>
              </a:solidFill>
            </a:endParaRPr>
          </a:p>
          <a:p>
            <a:r>
              <a:rPr lang="en-GB" sz="2000" dirty="0" smtClean="0">
                <a:solidFill>
                  <a:schemeClr val="tx1"/>
                </a:solidFill>
              </a:rPr>
              <a:t>Do we observe significant differences between instruments with similar SRFs?</a:t>
            </a:r>
          </a:p>
          <a:p>
            <a:endParaRPr lang="en-GB" sz="2000" dirty="0" smtClean="0">
              <a:solidFill>
                <a:schemeClr val="tx1"/>
              </a:solidFill>
            </a:endParaRPr>
          </a:p>
          <a:p>
            <a:endParaRPr lang="en-GB" sz="2000" dirty="0" smtClean="0">
              <a:solidFill>
                <a:schemeClr val="tx1"/>
              </a:solidFill>
            </a:endParaRPr>
          </a:p>
          <a:p>
            <a:r>
              <a:rPr lang="en-GB" sz="2000" dirty="0" smtClean="0">
                <a:solidFill>
                  <a:schemeClr val="tx1"/>
                </a:solidFill>
              </a:rPr>
              <a:t>What other parameters should we address and how?</a:t>
            </a:r>
          </a:p>
          <a:p>
            <a:endParaRPr lang="en-GB" sz="2000" dirty="0" smtClean="0">
              <a:solidFill>
                <a:schemeClr val="tx1"/>
              </a:solidFill>
            </a:endParaRPr>
          </a:p>
          <a:p>
            <a:r>
              <a:rPr lang="en-GB" sz="2000" dirty="0" smtClean="0">
                <a:solidFill>
                  <a:schemeClr val="tx1"/>
                </a:solidFill>
              </a:rPr>
              <a:t>	</a:t>
            </a:r>
            <a:r>
              <a:rPr lang="en-GB" sz="2000" dirty="0" smtClean="0">
                <a:solidFill>
                  <a:schemeClr val="tx1"/>
                </a:solidFill>
                <a:sym typeface="Wingdings" pitchFamily="2" charset="2"/>
              </a:rPr>
              <a:t> discussions pointed out to the over sampling factor...</a:t>
            </a:r>
          </a:p>
          <a:p>
            <a:endParaRPr lang="en-GB" sz="2000" dirty="0" smtClean="0">
              <a:solidFill>
                <a:schemeClr val="tx1"/>
              </a:solidFill>
            </a:endParaRPr>
          </a:p>
          <a:p>
            <a:endParaRPr lang="en-GB" sz="2000" dirty="0" smtClean="0">
              <a:solidFill>
                <a:schemeClr val="tx1"/>
              </a:solidFill>
            </a:endParaRPr>
          </a:p>
          <a:p>
            <a:endParaRPr lang="en-GB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691" y="141396"/>
            <a:ext cx="2040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alibri" pitchFamily="34" charset="0"/>
                <a:cs typeface="Calibri" pitchFamily="34" charset="0"/>
              </a:rPr>
              <a:t>Conclusion</a:t>
            </a:r>
            <a:endParaRPr lang="en-GB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739" y="1277874"/>
            <a:ext cx="882111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We have a tool to start sensitivity analysis activities</a:t>
            </a:r>
          </a:p>
          <a:p>
            <a:pPr marL="271463" indent="-271463">
              <a:buFont typeface="Arial" pitchFamily="34" charset="0"/>
              <a:buChar char="•"/>
            </a:pPr>
            <a:endParaRPr lang="en-GB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71463" indent="-271463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Participants to estimate typical uncertainties on the set of parameters required by Lunar Calibration (including image processing)</a:t>
            </a:r>
          </a:p>
          <a:p>
            <a:pPr marL="271463" indent="-271463">
              <a:buFont typeface="Arial" pitchFamily="34" charset="0"/>
              <a:buChar char="•"/>
            </a:pPr>
            <a:endParaRPr lang="en-GB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71463" indent="-271463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 ready for brain storming and discussion on the topic: is what we do valid? Enough? What should be addressed? How? When? Etc.</a:t>
            </a:r>
          </a:p>
          <a:p>
            <a:pPr marL="271463" indent="-271463"/>
            <a:endParaRPr lang="en-GB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71463" indent="-271463">
              <a:buFont typeface="Arial" pitchFamily="34" charset="0"/>
              <a:buChar char="•"/>
            </a:pPr>
            <a:endParaRPr lang="en-GB" sz="18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691" y="141396"/>
            <a:ext cx="5241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alibri" pitchFamily="34" charset="0"/>
                <a:cs typeface="Calibri" pitchFamily="34" charset="0"/>
              </a:rPr>
              <a:t>What do we want to achieve?</a:t>
            </a:r>
            <a:endParaRPr lang="en-GB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361" y="1140641"/>
            <a:ext cx="920999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Needs: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For users to know how reliable is the information they look at...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For the developers to understand where systems / processing  are critical (characterization, accuracy, stability) </a:t>
            </a: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tell where </a:t>
            </a: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improvements  can be done and what is the impact</a:t>
            </a:r>
          </a:p>
          <a:p>
            <a:pPr marL="271463" indent="-271463"/>
            <a:endParaRPr lang="en-GB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For calibration / inter-calibration:</a:t>
            </a: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need to look at</a:t>
            </a:r>
          </a:p>
          <a:p>
            <a:pPr marL="271463" lvl="1" indent="-271463">
              <a:buFont typeface="Arial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Acquisition chain</a:t>
            </a:r>
          </a:p>
          <a:p>
            <a:pPr marL="271463" lvl="1" indent="-271463">
              <a:buFont typeface="Arial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Processing algorithms / methods</a:t>
            </a:r>
          </a:p>
          <a:p>
            <a:pPr marL="271463" lvl="1" indent="-271463">
              <a:buFont typeface="Arial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Reference uncertainties</a:t>
            </a:r>
          </a:p>
          <a:p>
            <a:endParaRPr lang="en-GB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Goal of the sensitivity analysis </a:t>
            </a:r>
            <a:r>
              <a:rPr lang="en-GB" sz="1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w.r.t</a:t>
            </a: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Lunar Calibration Workshop: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Raise awareness about understanding the typical uncertainties on the input data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Show how GIRO results vary by changing the input data.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Initiate discussion on how to establish a uncertainty budget (to support calibration/inter-calibration products and their quality assessment)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Not meant to be exhaustive and complete. It is mainly to start the process and exchange experience and knowledge...</a:t>
            </a:r>
          </a:p>
          <a:p>
            <a:endParaRPr lang="en-GB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4507958"/>
            <a:ext cx="8568952" cy="151216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718975" y="6153878"/>
            <a:ext cx="2088232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GIRO</a:t>
            </a:r>
            <a:endParaRPr lang="en-GB" sz="180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87624" y="4873718"/>
            <a:ext cx="1656184" cy="6463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SRF</a:t>
            </a:r>
          </a:p>
          <a:p>
            <a:pPr algn="ctr"/>
            <a:endParaRPr lang="en-GB" sz="180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779912" y="4873718"/>
            <a:ext cx="1656184" cy="6463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Sensor</a:t>
            </a:r>
            <a:b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Irradiances</a:t>
            </a:r>
            <a:endParaRPr lang="en-GB" sz="180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372200" y="4873718"/>
            <a:ext cx="1656184" cy="6463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Satellite position</a:t>
            </a:r>
            <a:endParaRPr lang="en-GB" sz="180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ZoneTexte 12"/>
          <p:cNvSpPr txBox="1"/>
          <p:nvPr/>
        </p:nvSpPr>
        <p:spPr>
          <a:xfrm>
            <a:off x="323528" y="560523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GIRO inputs</a:t>
            </a:r>
            <a:endParaRPr lang="en-GB" sz="180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ZoneTexte 13"/>
          <p:cNvSpPr txBox="1"/>
          <p:nvPr/>
        </p:nvSpPr>
        <p:spPr>
          <a:xfrm>
            <a:off x="1170145" y="2339919"/>
            <a:ext cx="1728192" cy="646331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Dark signal correction</a:t>
            </a:r>
          </a:p>
        </p:txBody>
      </p:sp>
      <p:sp>
        <p:nvSpPr>
          <p:cNvPr id="13" name="ZoneTexte 14"/>
          <p:cNvSpPr txBox="1"/>
          <p:nvPr/>
        </p:nvSpPr>
        <p:spPr>
          <a:xfrm>
            <a:off x="3042353" y="2339919"/>
            <a:ext cx="1728192" cy="646331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Oversampling</a:t>
            </a:r>
          </a:p>
          <a:p>
            <a:pPr algn="ctr"/>
            <a:endParaRPr lang="en-GB" sz="180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ZoneTexte 15"/>
          <p:cNvSpPr txBox="1"/>
          <p:nvPr/>
        </p:nvSpPr>
        <p:spPr>
          <a:xfrm>
            <a:off x="4925632" y="2339919"/>
            <a:ext cx="1728192" cy="646331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Integration </a:t>
            </a:r>
            <a:b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step</a:t>
            </a:r>
          </a:p>
        </p:txBody>
      </p:sp>
      <p:sp>
        <p:nvSpPr>
          <p:cNvPr id="15" name="ZoneTexte 16"/>
          <p:cNvSpPr txBox="1"/>
          <p:nvPr/>
        </p:nvSpPr>
        <p:spPr>
          <a:xfrm>
            <a:off x="6804248" y="2339919"/>
            <a:ext cx="1728192" cy="646331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Absolute calibration</a:t>
            </a:r>
          </a:p>
        </p:txBody>
      </p:sp>
      <p:sp>
        <p:nvSpPr>
          <p:cNvPr id="16" name="ZoneTexte 17"/>
          <p:cNvSpPr txBox="1"/>
          <p:nvPr/>
        </p:nvSpPr>
        <p:spPr>
          <a:xfrm>
            <a:off x="1583668" y="4050758"/>
            <a:ext cx="822960" cy="369332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ΔSRF</a:t>
            </a:r>
            <a:endParaRPr lang="en-GB" sz="180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ZoneTexte 18"/>
          <p:cNvSpPr txBox="1"/>
          <p:nvPr/>
        </p:nvSpPr>
        <p:spPr>
          <a:xfrm>
            <a:off x="4247964" y="4050758"/>
            <a:ext cx="756084" cy="369332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ΔI</a:t>
            </a:r>
            <a:endParaRPr lang="en-GB" sz="180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ZoneTexte 19"/>
          <p:cNvSpPr txBox="1"/>
          <p:nvPr/>
        </p:nvSpPr>
        <p:spPr>
          <a:xfrm>
            <a:off x="6606226" y="4050758"/>
            <a:ext cx="1134126" cy="369332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Δ(x,y,z)</a:t>
            </a:r>
            <a:endParaRPr lang="en-GB" sz="180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ZoneTexte 20"/>
          <p:cNvSpPr txBox="1"/>
          <p:nvPr/>
        </p:nvSpPr>
        <p:spPr>
          <a:xfrm>
            <a:off x="5940152" y="1122610"/>
            <a:ext cx="144016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Non-linearity</a:t>
            </a:r>
            <a:endParaRPr lang="en-GB" sz="180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ZoneTexte 21"/>
          <p:cNvSpPr txBox="1"/>
          <p:nvPr/>
        </p:nvSpPr>
        <p:spPr>
          <a:xfrm>
            <a:off x="7587354" y="1122610"/>
            <a:ext cx="1639024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Spectral response</a:t>
            </a:r>
          </a:p>
        </p:txBody>
      </p:sp>
      <p:cxnSp>
        <p:nvCxnSpPr>
          <p:cNvPr id="21" name="Connecteur en angle 29"/>
          <p:cNvCxnSpPr>
            <a:stCxn id="13" idx="2"/>
            <a:endCxn id="17" idx="0"/>
          </p:cNvCxnSpPr>
          <p:nvPr/>
        </p:nvCxnSpPr>
        <p:spPr>
          <a:xfrm rot="16200000" flipH="1">
            <a:off x="3733973" y="3158725"/>
            <a:ext cx="1064508" cy="719557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en angle 37"/>
          <p:cNvCxnSpPr>
            <a:stCxn id="19" idx="2"/>
            <a:endCxn id="15" idx="0"/>
          </p:cNvCxnSpPr>
          <p:nvPr/>
        </p:nvCxnSpPr>
        <p:spPr>
          <a:xfrm rot="16200000" flipH="1">
            <a:off x="6740300" y="1411874"/>
            <a:ext cx="847977" cy="1008112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en angle 39"/>
          <p:cNvCxnSpPr>
            <a:stCxn id="20" idx="2"/>
            <a:endCxn id="15" idx="0"/>
          </p:cNvCxnSpPr>
          <p:nvPr/>
        </p:nvCxnSpPr>
        <p:spPr>
          <a:xfrm rot="5400000">
            <a:off x="7752116" y="1685169"/>
            <a:ext cx="570978" cy="738522"/>
          </a:xfrm>
          <a:prstGeom prst="bentConnector3">
            <a:avLst>
              <a:gd name="adj1" fmla="val 25473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40"/>
          <p:cNvSpPr txBox="1"/>
          <p:nvPr/>
        </p:nvSpPr>
        <p:spPr>
          <a:xfrm>
            <a:off x="115330" y="3711361"/>
            <a:ext cx="1440452" cy="7386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smtClean="0">
                <a:solidFill>
                  <a:schemeClr val="tx1">
                    <a:lumMod val="50000"/>
                  </a:schemeClr>
                </a:solidFill>
              </a:rPr>
              <a:t>Sensitivity study parameters</a:t>
            </a:r>
            <a:endParaRPr lang="en-GB" sz="14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5" name="ZoneTexte 13"/>
          <p:cNvSpPr txBox="1"/>
          <p:nvPr/>
        </p:nvSpPr>
        <p:spPr>
          <a:xfrm>
            <a:off x="365760" y="1114578"/>
            <a:ext cx="1728192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Data source, measurement technique</a:t>
            </a:r>
            <a:endParaRPr lang="en-GB" sz="180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ZoneTexte 13"/>
          <p:cNvSpPr txBox="1"/>
          <p:nvPr/>
        </p:nvSpPr>
        <p:spPr>
          <a:xfrm>
            <a:off x="7498080" y="3593558"/>
            <a:ext cx="13716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Data source</a:t>
            </a:r>
            <a:endParaRPr lang="en-GB" sz="180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7" name="Elbow Connector 26"/>
          <p:cNvCxnSpPr>
            <a:stCxn id="12" idx="2"/>
            <a:endCxn id="17" idx="0"/>
          </p:cNvCxnSpPr>
          <p:nvPr/>
        </p:nvCxnSpPr>
        <p:spPr>
          <a:xfrm rot="16200000" flipH="1">
            <a:off x="2797869" y="2222621"/>
            <a:ext cx="1064508" cy="2591765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4" idx="2"/>
            <a:endCxn id="17" idx="0"/>
          </p:cNvCxnSpPr>
          <p:nvPr/>
        </p:nvCxnSpPr>
        <p:spPr>
          <a:xfrm rot="5400000">
            <a:off x="4675613" y="2936643"/>
            <a:ext cx="1064508" cy="1163722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49"/>
          <p:cNvCxnSpPr>
            <a:stCxn id="26" idx="1"/>
            <a:endCxn id="18" idx="0"/>
          </p:cNvCxnSpPr>
          <p:nvPr/>
        </p:nvCxnSpPr>
        <p:spPr>
          <a:xfrm rot="10800000" flipV="1">
            <a:off x="7173290" y="3778224"/>
            <a:ext cx="324791" cy="272534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5" idx="2"/>
          </p:cNvCxnSpPr>
          <p:nvPr/>
        </p:nvCxnSpPr>
        <p:spPr>
          <a:xfrm>
            <a:off x="7668344" y="2986250"/>
            <a:ext cx="0" cy="165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1"/>
          <p:cNvSpPr txBox="1"/>
          <p:nvPr/>
        </p:nvSpPr>
        <p:spPr>
          <a:xfrm>
            <a:off x="2093952" y="1122610"/>
            <a:ext cx="2066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Source of degradation:</a:t>
            </a:r>
          </a:p>
          <a:p>
            <a:pPr>
              <a:buFont typeface="Arial" pitchFamily="34" charset="0"/>
              <a:buChar char="•"/>
            </a:pPr>
            <a:r>
              <a:rPr lang="en-GB" sz="1200" b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Out of band rejection</a:t>
            </a:r>
          </a:p>
          <a:p>
            <a:pPr>
              <a:buFont typeface="Arial" pitchFamily="34" charset="0"/>
              <a:buChar char="•"/>
            </a:pPr>
            <a:r>
              <a:rPr lang="en-GB" sz="1200" b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On-orbit degradation</a:t>
            </a:r>
          </a:p>
        </p:txBody>
      </p:sp>
      <p:cxnSp>
        <p:nvCxnSpPr>
          <p:cNvPr id="32" name="Connecteur en angle 22"/>
          <p:cNvCxnSpPr>
            <a:stCxn id="15" idx="2"/>
            <a:endCxn id="17" idx="0"/>
          </p:cNvCxnSpPr>
          <p:nvPr/>
        </p:nvCxnSpPr>
        <p:spPr>
          <a:xfrm rot="5400000">
            <a:off x="5614921" y="1997335"/>
            <a:ext cx="1064508" cy="3042338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en angle 24"/>
          <p:cNvCxnSpPr/>
          <p:nvPr/>
        </p:nvCxnSpPr>
        <p:spPr>
          <a:xfrm rot="16200000" flipH="1">
            <a:off x="347821" y="2661997"/>
            <a:ext cx="2012850" cy="765292"/>
          </a:xfrm>
          <a:prstGeom prst="bentConnector3">
            <a:avLst>
              <a:gd name="adj1" fmla="val 5603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GB" sz="3200" kern="1200" smtClean="0">
                <a:latin typeface="Calibri" pitchFamily="34" charset="0"/>
                <a:ea typeface="+mn-ea"/>
                <a:cs typeface="Calibri" pitchFamily="34" charset="0"/>
                <a:sym typeface="Symbol" pitchFamily="18" charset="2"/>
              </a:rPr>
              <a:t>Sensitivity tree</a:t>
            </a:r>
            <a:endParaRPr lang="en-GB" sz="3200" kern="1200">
              <a:latin typeface="Calibri" pitchFamily="34" charset="0"/>
              <a:ea typeface="+mn-ea"/>
              <a:cs typeface="Calibri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691" y="141396"/>
            <a:ext cx="8608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alibri" pitchFamily="34" charset="0"/>
                <a:cs typeface="Calibri" pitchFamily="34" charset="0"/>
              </a:rPr>
              <a:t>Sensitivity analysis... It is all about perturbation...</a:t>
            </a:r>
            <a:endParaRPr lang="en-GB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 descr="Giro_P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2555" y="1288577"/>
            <a:ext cx="6889423" cy="46425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4507958"/>
            <a:ext cx="8568952" cy="151216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718975" y="6153878"/>
            <a:ext cx="2088232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GIRO</a:t>
            </a:r>
            <a:endParaRPr lang="en-GB" sz="180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87624" y="4873718"/>
            <a:ext cx="1656184" cy="6463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SRF</a:t>
            </a:r>
          </a:p>
          <a:p>
            <a:pPr algn="ctr"/>
            <a:endParaRPr lang="en-GB" sz="180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779912" y="4873718"/>
            <a:ext cx="1656184" cy="6463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Sensor</a:t>
            </a:r>
            <a:b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Irradiances</a:t>
            </a:r>
            <a:endParaRPr lang="en-GB" sz="180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372200" y="4873718"/>
            <a:ext cx="1656184" cy="6463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Satellite position</a:t>
            </a:r>
            <a:endParaRPr lang="en-GB" sz="180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ZoneTexte 12"/>
          <p:cNvSpPr txBox="1"/>
          <p:nvPr/>
        </p:nvSpPr>
        <p:spPr>
          <a:xfrm>
            <a:off x="323528" y="560523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GIRO inputs</a:t>
            </a:r>
            <a:endParaRPr lang="en-GB" sz="180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ZoneTexte 13"/>
          <p:cNvSpPr txBox="1"/>
          <p:nvPr/>
        </p:nvSpPr>
        <p:spPr>
          <a:xfrm>
            <a:off x="1170145" y="2339919"/>
            <a:ext cx="1728192" cy="646331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Dark signal correction</a:t>
            </a:r>
          </a:p>
        </p:txBody>
      </p:sp>
      <p:sp>
        <p:nvSpPr>
          <p:cNvPr id="13" name="ZoneTexte 14"/>
          <p:cNvSpPr txBox="1"/>
          <p:nvPr/>
        </p:nvSpPr>
        <p:spPr>
          <a:xfrm>
            <a:off x="3042353" y="2339919"/>
            <a:ext cx="1728192" cy="646331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Oversampling</a:t>
            </a:r>
          </a:p>
          <a:p>
            <a:pPr algn="ctr"/>
            <a:endParaRPr lang="en-GB" sz="180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ZoneTexte 15"/>
          <p:cNvSpPr txBox="1"/>
          <p:nvPr/>
        </p:nvSpPr>
        <p:spPr>
          <a:xfrm>
            <a:off x="4925632" y="2339919"/>
            <a:ext cx="1728192" cy="646331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Integration </a:t>
            </a:r>
            <a:b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step</a:t>
            </a:r>
          </a:p>
        </p:txBody>
      </p:sp>
      <p:sp>
        <p:nvSpPr>
          <p:cNvPr id="15" name="ZoneTexte 16"/>
          <p:cNvSpPr txBox="1"/>
          <p:nvPr/>
        </p:nvSpPr>
        <p:spPr>
          <a:xfrm>
            <a:off x="6804248" y="2339919"/>
            <a:ext cx="1728192" cy="646331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Absolute calibration</a:t>
            </a:r>
          </a:p>
        </p:txBody>
      </p:sp>
      <p:sp>
        <p:nvSpPr>
          <p:cNvPr id="16" name="ZoneTexte 17"/>
          <p:cNvSpPr txBox="1"/>
          <p:nvPr/>
        </p:nvSpPr>
        <p:spPr>
          <a:xfrm>
            <a:off x="1583668" y="4050758"/>
            <a:ext cx="822960" cy="369332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ΔSRF</a:t>
            </a:r>
            <a:endParaRPr lang="en-GB" sz="180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ZoneTexte 18"/>
          <p:cNvSpPr txBox="1"/>
          <p:nvPr/>
        </p:nvSpPr>
        <p:spPr>
          <a:xfrm>
            <a:off x="4247964" y="4050758"/>
            <a:ext cx="756084" cy="369332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ΔI</a:t>
            </a:r>
            <a:endParaRPr lang="en-GB" sz="180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ZoneTexte 19"/>
          <p:cNvSpPr txBox="1"/>
          <p:nvPr/>
        </p:nvSpPr>
        <p:spPr>
          <a:xfrm>
            <a:off x="6606226" y="4050758"/>
            <a:ext cx="1134126" cy="369332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Δ(x,y,z)</a:t>
            </a:r>
            <a:endParaRPr lang="en-GB" sz="180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ZoneTexte 20"/>
          <p:cNvSpPr txBox="1"/>
          <p:nvPr/>
        </p:nvSpPr>
        <p:spPr>
          <a:xfrm>
            <a:off x="5940152" y="1122610"/>
            <a:ext cx="144016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Non-linearity</a:t>
            </a:r>
            <a:endParaRPr lang="en-GB" sz="180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ZoneTexte 21"/>
          <p:cNvSpPr txBox="1"/>
          <p:nvPr/>
        </p:nvSpPr>
        <p:spPr>
          <a:xfrm>
            <a:off x="7587354" y="1122610"/>
            <a:ext cx="1639024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Spectral response</a:t>
            </a:r>
          </a:p>
        </p:txBody>
      </p:sp>
      <p:cxnSp>
        <p:nvCxnSpPr>
          <p:cNvPr id="21" name="Connecteur en angle 29"/>
          <p:cNvCxnSpPr>
            <a:stCxn id="13" idx="2"/>
            <a:endCxn id="17" idx="0"/>
          </p:cNvCxnSpPr>
          <p:nvPr/>
        </p:nvCxnSpPr>
        <p:spPr>
          <a:xfrm rot="16200000" flipH="1">
            <a:off x="3733973" y="3158725"/>
            <a:ext cx="1064508" cy="719557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en angle 37"/>
          <p:cNvCxnSpPr>
            <a:stCxn id="19" idx="2"/>
            <a:endCxn id="15" idx="0"/>
          </p:cNvCxnSpPr>
          <p:nvPr/>
        </p:nvCxnSpPr>
        <p:spPr>
          <a:xfrm rot="16200000" flipH="1">
            <a:off x="6740300" y="1411874"/>
            <a:ext cx="847977" cy="1008112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en angle 39"/>
          <p:cNvCxnSpPr>
            <a:stCxn id="20" idx="2"/>
            <a:endCxn id="15" idx="0"/>
          </p:cNvCxnSpPr>
          <p:nvPr/>
        </p:nvCxnSpPr>
        <p:spPr>
          <a:xfrm rot="5400000">
            <a:off x="7752116" y="1685169"/>
            <a:ext cx="570978" cy="738522"/>
          </a:xfrm>
          <a:prstGeom prst="bentConnector3">
            <a:avLst>
              <a:gd name="adj1" fmla="val 25473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40"/>
          <p:cNvSpPr txBox="1"/>
          <p:nvPr/>
        </p:nvSpPr>
        <p:spPr>
          <a:xfrm>
            <a:off x="115330" y="3711361"/>
            <a:ext cx="1440452" cy="7386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smtClean="0">
                <a:solidFill>
                  <a:schemeClr val="tx1">
                    <a:lumMod val="50000"/>
                  </a:schemeClr>
                </a:solidFill>
              </a:rPr>
              <a:t>Sensitivity study parameters</a:t>
            </a:r>
            <a:endParaRPr lang="en-GB" sz="14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5" name="ZoneTexte 13"/>
          <p:cNvSpPr txBox="1"/>
          <p:nvPr/>
        </p:nvSpPr>
        <p:spPr>
          <a:xfrm>
            <a:off x="365760" y="1114578"/>
            <a:ext cx="1728192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Data source, measurement technique</a:t>
            </a:r>
            <a:endParaRPr lang="en-GB" sz="180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ZoneTexte 13"/>
          <p:cNvSpPr txBox="1"/>
          <p:nvPr/>
        </p:nvSpPr>
        <p:spPr>
          <a:xfrm>
            <a:off x="7498080" y="3593558"/>
            <a:ext cx="13716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8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Data source</a:t>
            </a:r>
            <a:endParaRPr lang="en-GB" sz="180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7" name="Elbow Connector 26"/>
          <p:cNvCxnSpPr>
            <a:stCxn id="12" idx="2"/>
            <a:endCxn id="17" idx="0"/>
          </p:cNvCxnSpPr>
          <p:nvPr/>
        </p:nvCxnSpPr>
        <p:spPr>
          <a:xfrm rot="16200000" flipH="1">
            <a:off x="2797869" y="2222621"/>
            <a:ext cx="1064508" cy="2591765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4" idx="2"/>
            <a:endCxn id="17" idx="0"/>
          </p:cNvCxnSpPr>
          <p:nvPr/>
        </p:nvCxnSpPr>
        <p:spPr>
          <a:xfrm rot="5400000">
            <a:off x="4675613" y="2936643"/>
            <a:ext cx="1064508" cy="1163722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49"/>
          <p:cNvCxnSpPr>
            <a:stCxn id="26" idx="1"/>
            <a:endCxn id="18" idx="0"/>
          </p:cNvCxnSpPr>
          <p:nvPr/>
        </p:nvCxnSpPr>
        <p:spPr>
          <a:xfrm rot="10800000" flipV="1">
            <a:off x="7173290" y="3778224"/>
            <a:ext cx="324791" cy="272534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5" idx="2"/>
          </p:cNvCxnSpPr>
          <p:nvPr/>
        </p:nvCxnSpPr>
        <p:spPr>
          <a:xfrm>
            <a:off x="7668344" y="2986250"/>
            <a:ext cx="0" cy="165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1"/>
          <p:cNvSpPr txBox="1"/>
          <p:nvPr/>
        </p:nvSpPr>
        <p:spPr>
          <a:xfrm>
            <a:off x="2093952" y="1122610"/>
            <a:ext cx="2066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Source of degradation:</a:t>
            </a:r>
          </a:p>
          <a:p>
            <a:pPr>
              <a:buFont typeface="Arial" pitchFamily="34" charset="0"/>
              <a:buChar char="•"/>
            </a:pPr>
            <a:r>
              <a:rPr lang="en-GB" sz="1200" b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Out of band rejection</a:t>
            </a:r>
          </a:p>
          <a:p>
            <a:pPr>
              <a:buFont typeface="Arial" pitchFamily="34" charset="0"/>
              <a:buChar char="•"/>
            </a:pPr>
            <a:r>
              <a:rPr lang="en-GB" sz="1200" b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On-orbit degradation</a:t>
            </a:r>
          </a:p>
        </p:txBody>
      </p:sp>
      <p:cxnSp>
        <p:nvCxnSpPr>
          <p:cNvPr id="32" name="Connecteur en angle 22"/>
          <p:cNvCxnSpPr>
            <a:stCxn id="15" idx="2"/>
            <a:endCxn id="17" idx="0"/>
          </p:cNvCxnSpPr>
          <p:nvPr/>
        </p:nvCxnSpPr>
        <p:spPr>
          <a:xfrm rot="5400000">
            <a:off x="5614921" y="1997335"/>
            <a:ext cx="1064508" cy="3042338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en angle 24"/>
          <p:cNvCxnSpPr/>
          <p:nvPr/>
        </p:nvCxnSpPr>
        <p:spPr>
          <a:xfrm rot="16200000" flipH="1">
            <a:off x="347821" y="2661997"/>
            <a:ext cx="2012850" cy="765292"/>
          </a:xfrm>
          <a:prstGeom prst="bentConnector3">
            <a:avLst>
              <a:gd name="adj1" fmla="val 5603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GB" sz="3200" kern="1200" smtClean="0">
                <a:latin typeface="Calibri" pitchFamily="34" charset="0"/>
                <a:ea typeface="+mn-ea"/>
                <a:cs typeface="Calibri" pitchFamily="34" charset="0"/>
                <a:sym typeface="Symbol" pitchFamily="18" charset="2"/>
              </a:rPr>
              <a:t>Sensitivity tree</a:t>
            </a:r>
            <a:endParaRPr lang="en-GB" sz="3200" kern="1200">
              <a:latin typeface="Calibri" pitchFamily="34" charset="0"/>
              <a:ea typeface="+mn-ea"/>
              <a:cs typeface="Calibri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 bwMode="auto">
          <a:xfrm>
            <a:off x="469556" y="1886466"/>
            <a:ext cx="8781535" cy="1548712"/>
          </a:xfrm>
          <a:prstGeom prst="ellipse">
            <a:avLst/>
          </a:prstGeom>
          <a:solidFill>
            <a:srgbClr val="FFFF00"/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4507958"/>
            <a:ext cx="8568952" cy="151216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718975" y="6153878"/>
            <a:ext cx="2088232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GI</a:t>
            </a:r>
            <a:r>
              <a:rPr lang="fr-FR" sz="18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fr-FR" sz="18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87624" y="4873718"/>
            <a:ext cx="1656184" cy="6463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SRF</a:t>
            </a:r>
          </a:p>
          <a:p>
            <a:pPr algn="ctr"/>
            <a:endParaRPr lang="en-US" sz="1800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779912" y="4873718"/>
            <a:ext cx="1656184" cy="6463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8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Sensor</a:t>
            </a:r>
            <a:r>
              <a:rPr lang="fr-FR" sz="18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FR" sz="18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fr-FR" sz="18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Irradiances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372200" y="4873718"/>
            <a:ext cx="1656184" cy="6463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Satellite position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ZoneTexte 12"/>
          <p:cNvSpPr txBox="1"/>
          <p:nvPr/>
        </p:nvSpPr>
        <p:spPr>
          <a:xfrm>
            <a:off x="323528" y="560523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GIRO inputs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ZoneTexte 13"/>
          <p:cNvSpPr txBox="1"/>
          <p:nvPr/>
        </p:nvSpPr>
        <p:spPr>
          <a:xfrm>
            <a:off x="1170145" y="2339919"/>
            <a:ext cx="1728192" cy="646331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sz="18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Dark signal correction</a:t>
            </a:r>
            <a:endParaRPr lang="en-US" sz="1800" dirty="0" err="1" smtClean="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ZoneTexte 14"/>
          <p:cNvSpPr txBox="1"/>
          <p:nvPr/>
        </p:nvSpPr>
        <p:spPr>
          <a:xfrm>
            <a:off x="3042353" y="2339919"/>
            <a:ext cx="1728192" cy="646331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sz="18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Oversampling</a:t>
            </a:r>
            <a:endParaRPr lang="fr-FR" sz="180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1800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ZoneTexte 15"/>
          <p:cNvSpPr txBox="1"/>
          <p:nvPr/>
        </p:nvSpPr>
        <p:spPr>
          <a:xfrm>
            <a:off x="4925632" y="2339919"/>
            <a:ext cx="1728192" cy="646331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sz="18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Integration </a:t>
            </a:r>
            <a:br>
              <a:rPr lang="fr-FR" sz="18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fr-FR" sz="18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step</a:t>
            </a:r>
            <a:endParaRPr lang="en-US" sz="1800" dirty="0" err="1" smtClean="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ZoneTexte 17"/>
          <p:cNvSpPr txBox="1"/>
          <p:nvPr/>
        </p:nvSpPr>
        <p:spPr>
          <a:xfrm>
            <a:off x="1583668" y="4050758"/>
            <a:ext cx="822960" cy="369332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l-GR" sz="18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Δ</a:t>
            </a:r>
            <a:r>
              <a:rPr lang="fr-FR" sz="18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SRF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ZoneTexte 18"/>
          <p:cNvSpPr txBox="1"/>
          <p:nvPr/>
        </p:nvSpPr>
        <p:spPr>
          <a:xfrm>
            <a:off x="4247964" y="4050758"/>
            <a:ext cx="756084" cy="369332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8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Δ</a:t>
            </a:r>
            <a:r>
              <a:rPr lang="fr-FR" sz="18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ZoneTexte 19"/>
          <p:cNvSpPr txBox="1"/>
          <p:nvPr/>
        </p:nvSpPr>
        <p:spPr>
          <a:xfrm>
            <a:off x="6606226" y="4050758"/>
            <a:ext cx="1134126" cy="369332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l-GR" sz="18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Δ</a:t>
            </a:r>
            <a:r>
              <a:rPr lang="fr-FR" sz="18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fr-FR" sz="18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x,y,z</a:t>
            </a:r>
            <a:r>
              <a:rPr lang="fr-FR" sz="18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ZoneTexte 20"/>
          <p:cNvSpPr txBox="1"/>
          <p:nvPr/>
        </p:nvSpPr>
        <p:spPr>
          <a:xfrm>
            <a:off x="5940152" y="1122610"/>
            <a:ext cx="144016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sz="18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Non-</a:t>
            </a:r>
            <a:r>
              <a:rPr lang="fr-FR" sz="18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linearity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ZoneTexte 21"/>
          <p:cNvSpPr txBox="1"/>
          <p:nvPr/>
        </p:nvSpPr>
        <p:spPr>
          <a:xfrm>
            <a:off x="7587354" y="1122610"/>
            <a:ext cx="1639024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sz="18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Spectral </a:t>
            </a:r>
            <a:r>
              <a:rPr lang="fr-FR" sz="18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response</a:t>
            </a:r>
            <a:endParaRPr lang="en-US" sz="1800" dirty="0" err="1" smtClean="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1" name="Connecteur en angle 29"/>
          <p:cNvCxnSpPr>
            <a:stCxn id="13" idx="2"/>
            <a:endCxn id="17" idx="0"/>
          </p:cNvCxnSpPr>
          <p:nvPr/>
        </p:nvCxnSpPr>
        <p:spPr>
          <a:xfrm rot="16200000" flipH="1">
            <a:off x="3733973" y="3158725"/>
            <a:ext cx="1064508" cy="719557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en angle 37"/>
          <p:cNvCxnSpPr>
            <a:stCxn id="19" idx="2"/>
            <a:endCxn id="15" idx="0"/>
          </p:cNvCxnSpPr>
          <p:nvPr/>
        </p:nvCxnSpPr>
        <p:spPr>
          <a:xfrm rot="16200000" flipH="1">
            <a:off x="6740300" y="1411874"/>
            <a:ext cx="847977" cy="1008112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en angle 39"/>
          <p:cNvCxnSpPr>
            <a:stCxn id="20" idx="2"/>
            <a:endCxn id="15" idx="0"/>
          </p:cNvCxnSpPr>
          <p:nvPr/>
        </p:nvCxnSpPr>
        <p:spPr>
          <a:xfrm rot="5400000">
            <a:off x="7752116" y="1685169"/>
            <a:ext cx="570978" cy="738522"/>
          </a:xfrm>
          <a:prstGeom prst="bentConnector3">
            <a:avLst>
              <a:gd name="adj1" fmla="val 25473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40"/>
          <p:cNvSpPr txBox="1"/>
          <p:nvPr/>
        </p:nvSpPr>
        <p:spPr>
          <a:xfrm>
            <a:off x="115330" y="3711361"/>
            <a:ext cx="1440452" cy="7386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chemeClr val="tx1">
                    <a:lumMod val="50000"/>
                  </a:schemeClr>
                </a:solidFill>
              </a:rPr>
              <a:t>Sensitivity</a:t>
            </a:r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tx1">
                    <a:lumMod val="50000"/>
                  </a:schemeClr>
                </a:solidFill>
              </a:rPr>
              <a:t>study</a:t>
            </a:r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tx1">
                    <a:lumMod val="50000"/>
                  </a:schemeClr>
                </a:solidFill>
              </a:rPr>
              <a:t>parameters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5" name="ZoneTexte 13"/>
          <p:cNvSpPr txBox="1"/>
          <p:nvPr/>
        </p:nvSpPr>
        <p:spPr>
          <a:xfrm>
            <a:off x="365760" y="1114578"/>
            <a:ext cx="1728192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sz="18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Data source, </a:t>
            </a:r>
            <a:r>
              <a:rPr lang="fr-FR" sz="18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measurement</a:t>
            </a:r>
            <a:r>
              <a:rPr lang="fr-FR" sz="18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technique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ZoneTexte 13"/>
          <p:cNvSpPr txBox="1"/>
          <p:nvPr/>
        </p:nvSpPr>
        <p:spPr>
          <a:xfrm>
            <a:off x="7498080" y="3593558"/>
            <a:ext cx="13716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sz="18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Data source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7" name="Elbow Connector 26"/>
          <p:cNvCxnSpPr>
            <a:stCxn id="12" idx="2"/>
            <a:endCxn id="17" idx="0"/>
          </p:cNvCxnSpPr>
          <p:nvPr/>
        </p:nvCxnSpPr>
        <p:spPr>
          <a:xfrm rot="16200000" flipH="1">
            <a:off x="2797869" y="2222621"/>
            <a:ext cx="1064508" cy="2591765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4" idx="2"/>
            <a:endCxn id="17" idx="0"/>
          </p:cNvCxnSpPr>
          <p:nvPr/>
        </p:nvCxnSpPr>
        <p:spPr>
          <a:xfrm rot="5400000">
            <a:off x="4675613" y="2936643"/>
            <a:ext cx="1064508" cy="1163722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49"/>
          <p:cNvCxnSpPr>
            <a:stCxn id="26" idx="1"/>
            <a:endCxn id="18" idx="0"/>
          </p:cNvCxnSpPr>
          <p:nvPr/>
        </p:nvCxnSpPr>
        <p:spPr>
          <a:xfrm rot="10800000" flipV="1">
            <a:off x="7173290" y="3778224"/>
            <a:ext cx="324791" cy="272534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5" idx="2"/>
          </p:cNvCxnSpPr>
          <p:nvPr/>
        </p:nvCxnSpPr>
        <p:spPr>
          <a:xfrm>
            <a:off x="7668344" y="2986250"/>
            <a:ext cx="0" cy="165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1"/>
          <p:cNvSpPr txBox="1"/>
          <p:nvPr/>
        </p:nvSpPr>
        <p:spPr>
          <a:xfrm>
            <a:off x="2093952" y="1122610"/>
            <a:ext cx="2066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Source of </a:t>
            </a:r>
            <a:r>
              <a:rPr lang="fr-FR" sz="1200" b="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degradation</a:t>
            </a:r>
            <a:r>
              <a:rPr lang="fr-FR" sz="12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fr-FR" sz="12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Out of band rejection</a:t>
            </a:r>
          </a:p>
          <a:p>
            <a:pPr>
              <a:buFont typeface="Arial" pitchFamily="34" charset="0"/>
              <a:buChar char="•"/>
            </a:pPr>
            <a:r>
              <a:rPr lang="fr-FR" sz="12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On-</a:t>
            </a:r>
            <a:r>
              <a:rPr lang="fr-FR" sz="1200" b="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orbit</a:t>
            </a:r>
            <a:r>
              <a:rPr lang="fr-FR" sz="12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200" b="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degradation</a:t>
            </a:r>
            <a:endParaRPr lang="fr-FR" sz="1200" b="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2" name="Connecteur en angle 22"/>
          <p:cNvCxnSpPr>
            <a:stCxn id="15" idx="2"/>
            <a:endCxn id="17" idx="0"/>
          </p:cNvCxnSpPr>
          <p:nvPr/>
        </p:nvCxnSpPr>
        <p:spPr>
          <a:xfrm rot="5400000">
            <a:off x="5614921" y="1997335"/>
            <a:ext cx="1064508" cy="3042338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en angle 24"/>
          <p:cNvCxnSpPr/>
          <p:nvPr/>
        </p:nvCxnSpPr>
        <p:spPr>
          <a:xfrm rot="16200000" flipH="1">
            <a:off x="347821" y="2661997"/>
            <a:ext cx="2012850" cy="765292"/>
          </a:xfrm>
          <a:prstGeom prst="bentConnector3">
            <a:avLst>
              <a:gd name="adj1" fmla="val 5603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GB" sz="3200" kern="1200" dirty="0" smtClean="0">
                <a:latin typeface="Calibri" pitchFamily="34" charset="0"/>
                <a:ea typeface="+mn-ea"/>
                <a:cs typeface="Calibri" pitchFamily="34" charset="0"/>
                <a:sym typeface="Symbol" pitchFamily="18" charset="2"/>
              </a:rPr>
              <a:t>Sensitivity tree</a:t>
            </a:r>
            <a:endParaRPr lang="en-GB" sz="3200" kern="1200" dirty="0">
              <a:latin typeface="Calibri" pitchFamily="34" charset="0"/>
              <a:ea typeface="+mn-ea"/>
              <a:cs typeface="Calibri" pitchFamily="34" charset="0"/>
              <a:sym typeface="Symbol" pitchFamily="18" charset="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10032" y="3772929"/>
            <a:ext cx="4810897" cy="181588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Achievable only when imagettes are available or at image processing time at home!</a:t>
            </a:r>
            <a:endParaRPr lang="en-GB" sz="2800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ZoneTexte 16"/>
          <p:cNvSpPr txBox="1"/>
          <p:nvPr/>
        </p:nvSpPr>
        <p:spPr>
          <a:xfrm>
            <a:off x="6804248" y="2339919"/>
            <a:ext cx="1728192" cy="646331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sz="18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Absolute calibration</a:t>
            </a:r>
            <a:endParaRPr lang="en-US" sz="1800" dirty="0" err="1" smtClean="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691" y="141396"/>
            <a:ext cx="7127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alibri" pitchFamily="34" charset="0"/>
                <a:cs typeface="Calibri" pitchFamily="34" charset="0"/>
              </a:rPr>
              <a:t>Perturbation tool and sensitivity analysis</a:t>
            </a:r>
            <a:endParaRPr lang="en-GB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739" y="948690"/>
            <a:ext cx="882111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Arial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Tool developed at EUMETSAT in C  </a:t>
            </a: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the</a:t>
            </a: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GIRO </a:t>
            </a:r>
            <a:r>
              <a:rPr lang="en-GB" sz="18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PERTurbation</a:t>
            </a: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tool (GIRO_PERT)</a:t>
            </a:r>
          </a:p>
          <a:p>
            <a:endParaRPr lang="en-GB" sz="18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Currently four tests implemented </a:t>
            </a:r>
            <a:r>
              <a:rPr lang="en-GB" sz="1800" b="0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 test the sensitivity of the GSICS Implementation of the ROLO model to</a:t>
            </a: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endParaRPr lang="en-GB" sz="18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random perturbation of the satellite position,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rigid shift of the SRF (for the tests, done in both directions [short WL, long WL]),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change in the wavelength sampling of the SRF (by removing SRF information), and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random perturbation of the SRF shape.</a:t>
            </a:r>
          </a:p>
          <a:p>
            <a:pPr marL="342900" indent="-342900">
              <a:buFont typeface="+mj-lt"/>
              <a:buAutoNum type="arabicPeriod"/>
            </a:pPr>
            <a:endParaRPr lang="en-GB" sz="18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8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71463" indent="-271463">
              <a:buFont typeface="Arial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Sensitivity assessment done using the ROLO reference irradiance and the phase angle</a:t>
            </a:r>
          </a:p>
          <a:p>
            <a:pPr marL="271463" indent="-271463">
              <a:buFont typeface="Arial" pitchFamily="34" charset="0"/>
              <a:buChar char="•"/>
            </a:pPr>
            <a:endParaRPr lang="en-GB" sz="18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71463" indent="-271463">
              <a:buFont typeface="Arial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Set-up = pre-defined list of images from each data set = input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Each input is perturbed by selecting the type of perturbation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Re-generation of a dummy input to the GIRO and extraction of the relevant output for the analysis.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Runs managed by a shell script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Should run on participants’ systems as it is built as the GIRO. TO BE TESTED.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691" y="141396"/>
            <a:ext cx="8613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alibri" pitchFamily="34" charset="0"/>
                <a:cs typeface="Calibri" pitchFamily="34" charset="0"/>
              </a:rPr>
              <a:t>Typical results post-processing – Satellite position</a:t>
            </a:r>
            <a:endParaRPr lang="en-GB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701" y="1168863"/>
            <a:ext cx="282271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US" sz="1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Random perturbation along x, y, and z with uniform distribution between [ -500, 500] m,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sz="1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100 runs,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l-GR" sz="1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Δ</a:t>
            </a:r>
            <a:r>
              <a:rPr lang="en-US" sz="14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Irr</a:t>
            </a:r>
            <a:r>
              <a:rPr lang="en-US" sz="1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is the difference between the unperturbed irradiance and the perturbed ones. </a:t>
            </a:r>
            <a:endParaRPr lang="en-GB" sz="14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 descr="PERT_results_SAT_POS_MSG1_VIS0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6394" y="1105200"/>
            <a:ext cx="6757068" cy="540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ERT_results_SRF_SHIFT_MSG1_VIS006.png"/>
          <p:cNvPicPr>
            <a:picLocks noChangeAspect="1"/>
          </p:cNvPicPr>
          <p:nvPr/>
        </p:nvPicPr>
        <p:blipFill>
          <a:blip r:embed="rId2" cstate="print"/>
          <a:srcRect l="2367" r="4917"/>
          <a:stretch>
            <a:fillRect/>
          </a:stretch>
        </p:blipFill>
        <p:spPr>
          <a:xfrm>
            <a:off x="3641124" y="1105200"/>
            <a:ext cx="6264876" cy="540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8555" y="1159067"/>
            <a:ext cx="23185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Rigid shift of the SRF: an example from a run (red = original, black = modified) </a:t>
            </a:r>
            <a:endParaRPr lang="en-GB" sz="14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8" descr="SRF_MSG1_VIS006.png"/>
          <p:cNvPicPr>
            <a:picLocks noChangeAspect="1"/>
          </p:cNvPicPr>
          <p:nvPr/>
        </p:nvPicPr>
        <p:blipFill>
          <a:blip r:embed="rId3" cstate="print"/>
          <a:srcRect l="3101" r="5637"/>
          <a:stretch>
            <a:fillRect/>
          </a:stretch>
        </p:blipFill>
        <p:spPr>
          <a:xfrm>
            <a:off x="0" y="1870315"/>
            <a:ext cx="3393989" cy="232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5470" y="4365147"/>
            <a:ext cx="2822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US" sz="1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6 shifts of the SRF (i.e., 6 runs)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l-GR" sz="1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Δ</a:t>
            </a:r>
            <a:r>
              <a:rPr lang="en-US" sz="14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Irr</a:t>
            </a:r>
            <a:r>
              <a:rPr lang="en-US" sz="1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is the difference between the unperturbed irradiance and the perturbed ones. </a:t>
            </a:r>
            <a:endParaRPr lang="en-GB" sz="14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691" y="141396"/>
            <a:ext cx="8149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alibri" pitchFamily="34" charset="0"/>
                <a:cs typeface="Calibri" pitchFamily="34" charset="0"/>
              </a:rPr>
              <a:t>Typical results post-processing – Rigid SRF shift</a:t>
            </a:r>
            <a:endParaRPr lang="en-GB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_Landscape_Template[1]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Viewgraph_Landscape_Template[1]</Template>
  <TotalTime>1340</TotalTime>
  <Words>819</Words>
  <Application>Microsoft Office PowerPoint</Application>
  <PresentationFormat>A4 Paper (210x297 mm)</PresentationFormat>
  <Paragraphs>142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Viewgraph_Landscape_Template[1]</vt:lpstr>
      <vt:lpstr>Clip</vt:lpstr>
      <vt:lpstr>Slide 1</vt:lpstr>
      <vt:lpstr>Slide 2</vt:lpstr>
      <vt:lpstr>Sensitivity tree</vt:lpstr>
      <vt:lpstr>Slide 4</vt:lpstr>
      <vt:lpstr>Sensitivity tree</vt:lpstr>
      <vt:lpstr>Sensitivity tree</vt:lpstr>
      <vt:lpstr>Slide 7</vt:lpstr>
      <vt:lpstr>Slide 8</vt:lpstr>
      <vt:lpstr>Slide 9</vt:lpstr>
      <vt:lpstr>Slide 10</vt:lpstr>
      <vt:lpstr>Slide 11</vt:lpstr>
      <vt:lpstr>Questions to be answered</vt:lpstr>
      <vt:lpstr>Slide 13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Bartolomeo Viticchie</dc:creator>
  <cp:lastModifiedBy>Sebastien Wagner</cp:lastModifiedBy>
  <cp:revision>145</cp:revision>
  <cp:lastPrinted>2006-03-06T14:11:17Z</cp:lastPrinted>
  <dcterms:created xsi:type="dcterms:W3CDTF">2014-09-15T07:14:44Z</dcterms:created>
  <dcterms:modified xsi:type="dcterms:W3CDTF">2014-12-02T23:27:44Z</dcterms:modified>
</cp:coreProperties>
</file>