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9"/>
  </p:notesMasterIdLst>
  <p:handoutMasterIdLst>
    <p:handoutMasterId r:id="rId20"/>
  </p:handoutMasterIdLst>
  <p:sldIdLst>
    <p:sldId id="256" r:id="rId2"/>
    <p:sldId id="647" r:id="rId3"/>
    <p:sldId id="646" r:id="rId4"/>
    <p:sldId id="628" r:id="rId5"/>
    <p:sldId id="629" r:id="rId6"/>
    <p:sldId id="645" r:id="rId7"/>
    <p:sldId id="621" r:id="rId8"/>
    <p:sldId id="620" r:id="rId9"/>
    <p:sldId id="626" r:id="rId10"/>
    <p:sldId id="648" r:id="rId11"/>
    <p:sldId id="644" r:id="rId12"/>
    <p:sldId id="649" r:id="rId13"/>
    <p:sldId id="633" r:id="rId14"/>
    <p:sldId id="635" r:id="rId15"/>
    <p:sldId id="637" r:id="rId16"/>
    <p:sldId id="650" r:id="rId17"/>
    <p:sldId id="618" r:id="rId18"/>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E5000"/>
    <a:srgbClr val="99C221"/>
    <a:srgbClr val="00205B"/>
    <a:srgbClr val="00B5E2"/>
    <a:srgbClr val="C5B9AC"/>
    <a:srgbClr val="CB333B"/>
    <a:srgbClr val="FEDB00"/>
    <a:srgbClr val="968C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0299" autoAdjust="0"/>
  </p:normalViewPr>
  <p:slideViewPr>
    <p:cSldViewPr snapToGrid="0">
      <p:cViewPr>
        <p:scale>
          <a:sx n="80" d="100"/>
          <a:sy n="80" d="100"/>
        </p:scale>
        <p:origin x="-1740" y="-558"/>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7</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dirty="0" smtClean="0"/>
              <a:t>Click to edit Master subtitle style</a:t>
            </a:r>
            <a:endParaRPr lang="en-GB" dirty="0" smtClean="0"/>
          </a:p>
        </p:txBody>
      </p:sp>
      <p:sp>
        <p:nvSpPr>
          <p:cNvPr id="251" name="Rectangle 250"/>
          <p:cNvSpPr/>
          <p:nvPr userDrawn="1"/>
        </p:nvSpPr>
        <p:spPr bwMode="auto">
          <a:xfrm>
            <a:off x="6334125" y="563707"/>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4" cstate="print"/>
          <a:srcRect/>
          <a:stretch>
            <a:fillRect/>
          </a:stretch>
        </p:blipFill>
        <p:spPr bwMode="auto">
          <a:xfrm>
            <a:off x="6810375" y="1019175"/>
            <a:ext cx="2614613" cy="482600"/>
          </a:xfrm>
          <a:prstGeom prst="rect">
            <a:avLst/>
          </a:prstGeom>
          <a:noFill/>
          <a:ln w="9525">
            <a:noFill/>
            <a:miter lim="800000"/>
            <a:headEnd/>
            <a:tailEnd/>
          </a:ln>
        </p:spPr>
      </p:pic>
      <p:grpSp>
        <p:nvGrpSpPr>
          <p:cNvPr id="254" name="Group 253"/>
          <p:cNvGrpSpPr/>
          <p:nvPr userDrawn="1"/>
        </p:nvGrpSpPr>
        <p:grpSpPr>
          <a:xfrm>
            <a:off x="369889" y="6638100"/>
            <a:ext cx="6754812" cy="110355"/>
            <a:chOff x="369889" y="6638100"/>
            <a:chExt cx="6754812" cy="110355"/>
          </a:xfrm>
        </p:grpSpPr>
        <p:grpSp>
          <p:nvGrpSpPr>
            <p:cNvPr id="255" name="Group 4"/>
            <p:cNvGrpSpPr>
              <a:grpSpLocks/>
            </p:cNvGrpSpPr>
            <p:nvPr userDrawn="1"/>
          </p:nvGrpSpPr>
          <p:grpSpPr bwMode="auto">
            <a:xfrm>
              <a:off x="5236697" y="6638100"/>
              <a:ext cx="164978" cy="109011"/>
              <a:chOff x="4182" y="1087"/>
              <a:chExt cx="238" cy="162"/>
            </a:xfrm>
          </p:grpSpPr>
          <p:sp>
            <p:nvSpPr>
              <p:cNvPr id="48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48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48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48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48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48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48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49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49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49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256" name="Group 16"/>
            <p:cNvGrpSpPr>
              <a:grpSpLocks/>
            </p:cNvGrpSpPr>
            <p:nvPr userDrawn="1"/>
          </p:nvGrpSpPr>
          <p:grpSpPr bwMode="auto">
            <a:xfrm>
              <a:off x="1853845" y="6638100"/>
              <a:ext cx="163609" cy="106293"/>
              <a:chOff x="1116" y="1646"/>
              <a:chExt cx="245" cy="151"/>
            </a:xfrm>
          </p:grpSpPr>
          <p:sp>
            <p:nvSpPr>
              <p:cNvPr id="480"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81"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482"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57" name="Group 20"/>
            <p:cNvGrpSpPr>
              <a:grpSpLocks/>
            </p:cNvGrpSpPr>
            <p:nvPr userDrawn="1"/>
          </p:nvGrpSpPr>
          <p:grpSpPr bwMode="auto">
            <a:xfrm>
              <a:off x="3341609" y="6638100"/>
              <a:ext cx="163288" cy="104917"/>
              <a:chOff x="1117" y="2897"/>
              <a:chExt cx="243" cy="157"/>
            </a:xfrm>
          </p:grpSpPr>
          <p:sp>
            <p:nvSpPr>
              <p:cNvPr id="476"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7"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8"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79"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8" name="Group 25"/>
            <p:cNvGrpSpPr>
              <a:grpSpLocks/>
            </p:cNvGrpSpPr>
            <p:nvPr userDrawn="1"/>
          </p:nvGrpSpPr>
          <p:grpSpPr bwMode="auto">
            <a:xfrm>
              <a:off x="3130729" y="6638100"/>
              <a:ext cx="163288" cy="104917"/>
              <a:chOff x="1118" y="2646"/>
              <a:chExt cx="243" cy="157"/>
            </a:xfrm>
          </p:grpSpPr>
          <p:sp>
            <p:nvSpPr>
              <p:cNvPr id="472"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3"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4"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475"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9" name="Group 30"/>
            <p:cNvGrpSpPr>
              <a:grpSpLocks/>
            </p:cNvGrpSpPr>
            <p:nvPr userDrawn="1"/>
          </p:nvGrpSpPr>
          <p:grpSpPr bwMode="auto">
            <a:xfrm>
              <a:off x="2276341" y="6638100"/>
              <a:ext cx="163288" cy="104596"/>
              <a:chOff x="1117" y="2143"/>
              <a:chExt cx="243" cy="155"/>
            </a:xfrm>
          </p:grpSpPr>
          <p:sp>
            <p:nvSpPr>
              <p:cNvPr id="468"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469"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470"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471"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0" name="Group 35"/>
            <p:cNvGrpSpPr>
              <a:grpSpLocks/>
            </p:cNvGrpSpPr>
            <p:nvPr userDrawn="1"/>
          </p:nvGrpSpPr>
          <p:grpSpPr bwMode="auto">
            <a:xfrm>
              <a:off x="2064917" y="6638100"/>
              <a:ext cx="163288" cy="104596"/>
              <a:chOff x="1117" y="1892"/>
              <a:chExt cx="243" cy="155"/>
            </a:xfrm>
          </p:grpSpPr>
          <p:sp>
            <p:nvSpPr>
              <p:cNvPr id="464"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65"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466"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67"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1" name="Group 255"/>
            <p:cNvGrpSpPr>
              <a:grpSpLocks/>
            </p:cNvGrpSpPr>
            <p:nvPr userDrawn="1"/>
          </p:nvGrpSpPr>
          <p:grpSpPr bwMode="auto">
            <a:xfrm>
              <a:off x="1431617" y="6638100"/>
              <a:ext cx="163489" cy="106268"/>
              <a:chOff x="7106991" y="2034190"/>
              <a:chExt cx="255683" cy="163929"/>
            </a:xfrm>
          </p:grpSpPr>
          <p:sp>
            <p:nvSpPr>
              <p:cNvPr id="462"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463"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62" name="Group 254"/>
            <p:cNvGrpSpPr>
              <a:grpSpLocks/>
            </p:cNvGrpSpPr>
            <p:nvPr userDrawn="1"/>
          </p:nvGrpSpPr>
          <p:grpSpPr bwMode="auto">
            <a:xfrm>
              <a:off x="581062" y="6638100"/>
              <a:ext cx="163489" cy="110355"/>
              <a:chOff x="6341261" y="2034186"/>
              <a:chExt cx="254095" cy="170190"/>
            </a:xfrm>
          </p:grpSpPr>
          <p:sp>
            <p:nvSpPr>
              <p:cNvPr id="459" name="Freeform 458"/>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460" name="Freeform 459"/>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461" name="Freeform 460"/>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63" name="Group 49"/>
            <p:cNvGrpSpPr>
              <a:grpSpLocks/>
            </p:cNvGrpSpPr>
            <p:nvPr userDrawn="1"/>
          </p:nvGrpSpPr>
          <p:grpSpPr bwMode="auto">
            <a:xfrm>
              <a:off x="369889" y="6638100"/>
              <a:ext cx="163609" cy="106293"/>
              <a:chOff x="529" y="1166"/>
              <a:chExt cx="245" cy="157"/>
            </a:xfrm>
          </p:grpSpPr>
          <p:sp>
            <p:nvSpPr>
              <p:cNvPr id="455"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56"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457"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458"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4" name="Group 54"/>
            <p:cNvGrpSpPr>
              <a:grpSpLocks/>
            </p:cNvGrpSpPr>
            <p:nvPr userDrawn="1"/>
          </p:nvGrpSpPr>
          <p:grpSpPr bwMode="auto">
            <a:xfrm>
              <a:off x="2487762" y="6638100"/>
              <a:ext cx="164632" cy="106293"/>
              <a:chOff x="1117" y="2394"/>
              <a:chExt cx="245" cy="157"/>
            </a:xfrm>
          </p:grpSpPr>
          <p:sp>
            <p:nvSpPr>
              <p:cNvPr id="444"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445"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446"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447"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448"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449"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0"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1"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2"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3"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4"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65" name="Group 66"/>
            <p:cNvGrpSpPr>
              <a:grpSpLocks/>
            </p:cNvGrpSpPr>
            <p:nvPr userDrawn="1"/>
          </p:nvGrpSpPr>
          <p:grpSpPr bwMode="auto">
            <a:xfrm>
              <a:off x="6502560" y="6638100"/>
              <a:ext cx="166325" cy="105273"/>
              <a:chOff x="1592" y="2897"/>
              <a:chExt cx="247" cy="156"/>
            </a:xfrm>
          </p:grpSpPr>
          <p:sp>
            <p:nvSpPr>
              <p:cNvPr id="429"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430"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431"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32"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433"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434"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435"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436"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437"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438"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439"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440"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441"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442"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443"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6" name="Group 82"/>
            <p:cNvGrpSpPr>
              <a:grpSpLocks/>
            </p:cNvGrpSpPr>
            <p:nvPr userDrawn="1"/>
          </p:nvGrpSpPr>
          <p:grpSpPr bwMode="auto">
            <a:xfrm>
              <a:off x="6077342" y="6638100"/>
              <a:ext cx="164629" cy="104602"/>
              <a:chOff x="1778" y="2004"/>
              <a:chExt cx="246" cy="156"/>
            </a:xfrm>
          </p:grpSpPr>
          <p:sp>
            <p:nvSpPr>
              <p:cNvPr id="426"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427"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428"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7" name="Group 86"/>
            <p:cNvGrpSpPr>
              <a:grpSpLocks/>
            </p:cNvGrpSpPr>
            <p:nvPr userDrawn="1"/>
          </p:nvGrpSpPr>
          <p:grpSpPr bwMode="auto">
            <a:xfrm>
              <a:off x="5868794" y="6638100"/>
              <a:ext cx="164271" cy="105273"/>
              <a:chOff x="1592" y="2143"/>
              <a:chExt cx="247" cy="156"/>
            </a:xfrm>
          </p:grpSpPr>
          <p:sp>
            <p:nvSpPr>
              <p:cNvPr id="420"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421"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422"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23"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424"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425"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8" name="Group 93"/>
            <p:cNvGrpSpPr>
              <a:grpSpLocks/>
            </p:cNvGrpSpPr>
            <p:nvPr userDrawn="1"/>
          </p:nvGrpSpPr>
          <p:grpSpPr bwMode="auto">
            <a:xfrm>
              <a:off x="5659215" y="6638100"/>
              <a:ext cx="163291" cy="105273"/>
              <a:chOff x="1593" y="1897"/>
              <a:chExt cx="244" cy="157"/>
            </a:xfrm>
          </p:grpSpPr>
          <p:sp>
            <p:nvSpPr>
              <p:cNvPr id="416"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417"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418"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419"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9" name="Group 98"/>
            <p:cNvGrpSpPr>
              <a:grpSpLocks/>
            </p:cNvGrpSpPr>
            <p:nvPr userDrawn="1"/>
          </p:nvGrpSpPr>
          <p:grpSpPr bwMode="auto">
            <a:xfrm>
              <a:off x="4802133" y="6638100"/>
              <a:ext cx="165299" cy="104917"/>
              <a:chOff x="1778" y="1164"/>
              <a:chExt cx="247" cy="157"/>
            </a:xfrm>
          </p:grpSpPr>
          <p:sp>
            <p:nvSpPr>
              <p:cNvPr id="367"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368"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369"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370"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371"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372"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373"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374"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375"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376"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377"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378"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379"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380"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381"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382"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383"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384"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385"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386"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387"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388"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389"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390"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391"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392"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393"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394"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395"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396"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397"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398"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399"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0"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1"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02"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03"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404"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405"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406"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407"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408"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409"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410"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411"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412"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413"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14"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15"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70" name="Group 148"/>
            <p:cNvGrpSpPr>
              <a:grpSpLocks/>
            </p:cNvGrpSpPr>
            <p:nvPr userDrawn="1"/>
          </p:nvGrpSpPr>
          <p:grpSpPr bwMode="auto">
            <a:xfrm>
              <a:off x="4380029" y="6638100"/>
              <a:ext cx="164978" cy="105273"/>
              <a:chOff x="1595" y="1394"/>
              <a:chExt cx="245" cy="157"/>
            </a:xfrm>
          </p:grpSpPr>
          <p:sp>
            <p:nvSpPr>
              <p:cNvPr id="360"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61"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362"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363"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364"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365"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366"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1" name="Group 156"/>
            <p:cNvGrpSpPr>
              <a:grpSpLocks/>
            </p:cNvGrpSpPr>
            <p:nvPr userDrawn="1"/>
          </p:nvGrpSpPr>
          <p:grpSpPr bwMode="auto">
            <a:xfrm>
              <a:off x="4167131" y="6638100"/>
              <a:ext cx="163291" cy="105273"/>
              <a:chOff x="1593" y="1143"/>
              <a:chExt cx="244" cy="157"/>
            </a:xfrm>
          </p:grpSpPr>
          <p:sp>
            <p:nvSpPr>
              <p:cNvPr id="356"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57"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358"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359"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2" name="Group 161"/>
            <p:cNvGrpSpPr>
              <a:grpSpLocks/>
            </p:cNvGrpSpPr>
            <p:nvPr userDrawn="1"/>
          </p:nvGrpSpPr>
          <p:grpSpPr bwMode="auto">
            <a:xfrm>
              <a:off x="3759968" y="6638100"/>
              <a:ext cx="164629" cy="104917"/>
              <a:chOff x="1592" y="892"/>
              <a:chExt cx="246" cy="157"/>
            </a:xfrm>
          </p:grpSpPr>
          <p:sp>
            <p:nvSpPr>
              <p:cNvPr id="352"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353"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354"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355"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73" name="Object 166"/>
            <p:cNvGraphicFramePr>
              <a:graphicFrameLocks noChangeAspect="1"/>
            </p:cNvGraphicFramePr>
            <p:nvPr/>
          </p:nvGraphicFramePr>
          <p:xfrm>
            <a:off x="6288920" y="6638100"/>
            <a:ext cx="168034" cy="109359"/>
          </p:xfrm>
          <a:graphic>
            <a:graphicData uri="http://schemas.openxmlformats.org/presentationml/2006/ole">
              <p:oleObj spid="_x0000_s363524" name="Clip" r:id="rId5" imgW="3809524" imgH="2619048" progId="">
                <p:embed/>
              </p:oleObj>
            </a:graphicData>
          </a:graphic>
        </p:graphicFrame>
        <p:grpSp>
          <p:nvGrpSpPr>
            <p:cNvPr id="274" name="Group 185"/>
            <p:cNvGrpSpPr>
              <a:grpSpLocks/>
            </p:cNvGrpSpPr>
            <p:nvPr userDrawn="1"/>
          </p:nvGrpSpPr>
          <p:grpSpPr bwMode="auto">
            <a:xfrm>
              <a:off x="1008082" y="6638100"/>
              <a:ext cx="164978" cy="104898"/>
              <a:chOff x="4187" y="1590"/>
              <a:chExt cx="238" cy="162"/>
            </a:xfrm>
          </p:grpSpPr>
          <p:sp>
            <p:nvSpPr>
              <p:cNvPr id="325"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326"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327"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28"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329"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330"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331"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332"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333"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334"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33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33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337"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338"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339"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340"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341"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342"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343"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344"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345"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346"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347"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348"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49"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50"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351"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5" name="Group 256"/>
            <p:cNvGrpSpPr>
              <a:grpSpLocks/>
            </p:cNvGrpSpPr>
            <p:nvPr userDrawn="1"/>
          </p:nvGrpSpPr>
          <p:grpSpPr bwMode="auto">
            <a:xfrm>
              <a:off x="4591158" y="6638100"/>
              <a:ext cx="163489" cy="106268"/>
              <a:chOff x="7877798" y="2333052"/>
              <a:chExt cx="253806" cy="164973"/>
            </a:xfrm>
          </p:grpSpPr>
          <p:sp>
            <p:nvSpPr>
              <p:cNvPr id="323"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324"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6" name="Group 223"/>
            <p:cNvGrpSpPr>
              <a:grpSpLocks/>
            </p:cNvGrpSpPr>
            <p:nvPr userDrawn="1"/>
          </p:nvGrpSpPr>
          <p:grpSpPr bwMode="auto">
            <a:xfrm>
              <a:off x="2709710" y="6638100"/>
              <a:ext cx="164978" cy="104897"/>
              <a:chOff x="4184" y="1339"/>
              <a:chExt cx="238" cy="162"/>
            </a:xfrm>
          </p:grpSpPr>
          <p:sp>
            <p:nvSpPr>
              <p:cNvPr id="319"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320"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321"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322"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7" name="Group 228"/>
            <p:cNvGrpSpPr>
              <a:grpSpLocks/>
            </p:cNvGrpSpPr>
            <p:nvPr userDrawn="1"/>
          </p:nvGrpSpPr>
          <p:grpSpPr bwMode="auto">
            <a:xfrm>
              <a:off x="5447957" y="6638100"/>
              <a:ext cx="164978" cy="109010"/>
              <a:chOff x="4188" y="2157"/>
              <a:chExt cx="238" cy="162"/>
            </a:xfrm>
          </p:grpSpPr>
          <p:sp>
            <p:nvSpPr>
              <p:cNvPr id="30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30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0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30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31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31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31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31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31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31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31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78" name="Object 252"/>
            <p:cNvGraphicFramePr>
              <a:graphicFrameLocks noChangeAspect="1"/>
            </p:cNvGraphicFramePr>
            <p:nvPr/>
          </p:nvGraphicFramePr>
          <p:xfrm>
            <a:off x="3553158" y="6638100"/>
            <a:ext cx="159887" cy="104250"/>
          </p:xfrm>
          <a:graphic>
            <a:graphicData uri="http://schemas.openxmlformats.org/presentationml/2006/ole">
              <p:oleObj spid="_x0000_s363525" name="Clip" r:id="rId6" imgW="2835360" imgH="1920600" progId="">
                <p:embed/>
              </p:oleObj>
            </a:graphicData>
          </a:graphic>
        </p:graphicFrame>
        <p:grpSp>
          <p:nvGrpSpPr>
            <p:cNvPr id="279" name="Group 214"/>
            <p:cNvGrpSpPr>
              <a:grpSpLocks/>
            </p:cNvGrpSpPr>
            <p:nvPr userDrawn="1"/>
          </p:nvGrpSpPr>
          <p:grpSpPr bwMode="auto">
            <a:xfrm>
              <a:off x="5024738" y="6638100"/>
              <a:ext cx="166365" cy="106293"/>
              <a:chOff x="4187" y="2402"/>
              <a:chExt cx="240" cy="161"/>
            </a:xfrm>
          </p:grpSpPr>
          <p:sp>
            <p:nvSpPr>
              <p:cNvPr id="30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30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30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30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80" name="Group 38"/>
            <p:cNvGrpSpPr>
              <a:grpSpLocks/>
            </p:cNvGrpSpPr>
            <p:nvPr userDrawn="1"/>
          </p:nvGrpSpPr>
          <p:grpSpPr bwMode="auto">
            <a:xfrm>
              <a:off x="1219136" y="6638100"/>
              <a:ext cx="164978" cy="104922"/>
              <a:chOff x="528" y="1773"/>
              <a:chExt cx="246" cy="156"/>
            </a:xfrm>
          </p:grpSpPr>
          <p:sp>
            <p:nvSpPr>
              <p:cNvPr id="298"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299"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300"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301"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81" name="Group 253"/>
            <p:cNvGrpSpPr>
              <a:grpSpLocks/>
            </p:cNvGrpSpPr>
            <p:nvPr userDrawn="1"/>
          </p:nvGrpSpPr>
          <p:grpSpPr bwMode="auto">
            <a:xfrm>
              <a:off x="794543" y="6638100"/>
              <a:ext cx="163271" cy="105273"/>
              <a:chOff x="528" y="1164"/>
              <a:chExt cx="237" cy="157"/>
            </a:xfrm>
          </p:grpSpPr>
          <p:sp>
            <p:nvSpPr>
              <p:cNvPr id="294"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5"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6"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7"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282" name="Picture 268"/>
            <p:cNvPicPr>
              <a:picLocks noChangeAspect="1" noChangeArrowheads="1"/>
            </p:cNvPicPr>
            <p:nvPr userDrawn="1"/>
          </p:nvPicPr>
          <p:blipFill>
            <a:blip r:embed="rId7" cstate="print"/>
            <a:srcRect/>
            <a:stretch>
              <a:fillRect/>
            </a:stretch>
          </p:blipFill>
          <p:spPr bwMode="auto">
            <a:xfrm>
              <a:off x="2923792" y="6638100"/>
              <a:ext cx="167015" cy="109359"/>
            </a:xfrm>
            <a:prstGeom prst="rect">
              <a:avLst/>
            </a:prstGeom>
            <a:noFill/>
            <a:ln w="9525">
              <a:noFill/>
              <a:miter lim="800000"/>
              <a:headEnd/>
              <a:tailEnd/>
            </a:ln>
          </p:spPr>
        </p:pic>
        <p:grpSp>
          <p:nvGrpSpPr>
            <p:cNvPr id="283" name="Group 269"/>
            <p:cNvGrpSpPr>
              <a:grpSpLocks noChangeAspect="1"/>
            </p:cNvGrpSpPr>
            <p:nvPr userDrawn="1"/>
          </p:nvGrpSpPr>
          <p:grpSpPr bwMode="auto">
            <a:xfrm>
              <a:off x="3967545" y="6638100"/>
              <a:ext cx="160549" cy="102873"/>
              <a:chOff x="4214" y="2064"/>
              <a:chExt cx="242" cy="157"/>
            </a:xfrm>
          </p:grpSpPr>
          <p:sp>
            <p:nvSpPr>
              <p:cNvPr id="290"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291"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292"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293"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84" name="Group 242"/>
            <p:cNvGrpSpPr>
              <a:grpSpLocks/>
            </p:cNvGrpSpPr>
            <p:nvPr userDrawn="1"/>
          </p:nvGrpSpPr>
          <p:grpSpPr bwMode="auto">
            <a:xfrm>
              <a:off x="1638742" y="6638100"/>
              <a:ext cx="163293" cy="104605"/>
              <a:chOff x="5555" y="2058"/>
              <a:chExt cx="245" cy="157"/>
            </a:xfrm>
          </p:grpSpPr>
          <p:sp>
            <p:nvSpPr>
              <p:cNvPr id="28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28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28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28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285" name="Picture 3"/>
            <p:cNvPicPr>
              <a:picLocks noChangeAspect="1" noChangeArrowheads="1"/>
            </p:cNvPicPr>
            <p:nvPr userDrawn="1"/>
          </p:nvPicPr>
          <p:blipFill>
            <a:blip r:embed="rId8" cstate="print"/>
            <a:srcRect/>
            <a:stretch>
              <a:fillRect/>
            </a:stretch>
          </p:blipFill>
          <p:spPr bwMode="auto">
            <a:xfrm>
              <a:off x="6959723" y="6638100"/>
              <a:ext cx="164978" cy="106293"/>
            </a:xfrm>
            <a:prstGeom prst="rect">
              <a:avLst/>
            </a:prstGeom>
            <a:noFill/>
            <a:ln w="9525">
              <a:noFill/>
              <a:miter lim="800000"/>
              <a:headEnd/>
              <a:tailEnd/>
            </a:ln>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28" y="874643"/>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11" cstate="print"/>
          <a:srcRect/>
          <a:stretch>
            <a:fillRect/>
          </a:stretch>
        </p:blipFill>
        <p:spPr bwMode="auto">
          <a:xfrm>
            <a:off x="8891588"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279289" y="6455970"/>
            <a:ext cx="1615828" cy="276999"/>
          </a:xfrm>
          <a:prstGeom prst="rect">
            <a:avLst/>
          </a:prstGeom>
          <a:noFill/>
          <a:ln w="9525">
            <a:noFill/>
            <a:miter lim="800000"/>
            <a:headEnd/>
            <a:tailEnd/>
          </a:ln>
        </p:spPr>
        <p:txBody>
          <a:bodyPr wrap="none" lIns="0" tIns="0" rIns="0" bIns="0">
            <a:spAutoFit/>
          </a:bodyPr>
          <a:lstStyle/>
          <a:p>
            <a:pPr algn="l" eaLnBrk="0" hangingPunct="0">
              <a:defRPr/>
            </a:pPr>
            <a:r>
              <a:rPr lang="de-DE" b="0" dirty="0" smtClean="0">
                <a:solidFill>
                  <a:schemeClr val="tx1"/>
                </a:solidFill>
                <a:latin typeface="Arial" pitchFamily="34" charset="0"/>
                <a:cs typeface="Arial" pitchFamily="34" charset="0"/>
              </a:rPr>
              <a:t>Lunar</a:t>
            </a:r>
            <a:r>
              <a:rPr lang="de-DE" b="0" baseline="0" dirty="0" smtClean="0">
                <a:solidFill>
                  <a:schemeClr val="tx1"/>
                </a:solidFill>
                <a:latin typeface="Arial" pitchFamily="34" charset="0"/>
                <a:cs typeface="Arial" pitchFamily="34" charset="0"/>
              </a:rPr>
              <a:t> Calibration Workshop</a:t>
            </a:r>
          </a:p>
          <a:p>
            <a:pPr algn="l" eaLnBrk="0" hangingPunct="0">
              <a:defRPr/>
            </a:pPr>
            <a:r>
              <a:rPr lang="de-DE" b="0" baseline="0" dirty="0" smtClean="0">
                <a:solidFill>
                  <a:schemeClr val="tx1"/>
                </a:solidFill>
                <a:latin typeface="Arial" pitchFamily="34" charset="0"/>
                <a:cs typeface="Arial" pitchFamily="34" charset="0"/>
              </a:rPr>
              <a:t>Darmstadt, 1-4 December 2014</a:t>
            </a:r>
            <a:endParaRPr lang="de-DE" b="0"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3" cstate="print"/>
          <a:srcRect/>
          <a:stretch>
            <a:fillRect/>
          </a:stretch>
        </p:blipFill>
        <p:spPr bwMode="auto">
          <a:xfrm>
            <a:off x="381000" y="2381250"/>
            <a:ext cx="3476625" cy="6858000"/>
          </a:xfrm>
          <a:prstGeom prst="rect">
            <a:avLst/>
          </a:prstGeom>
          <a:noFill/>
          <a:ln w="9525">
            <a:noFill/>
            <a:miter lim="800000"/>
            <a:headEnd/>
            <a:tailEnd/>
          </a:ln>
        </p:spPr>
      </p:pic>
      <p:sp>
        <p:nvSpPr>
          <p:cNvPr id="5" name="Rectangle 41"/>
          <p:cNvSpPr>
            <a:spLocks noGrp="1" noChangeArrowheads="1"/>
          </p:cNvSpPr>
          <p:nvPr>
            <p:ph type="subTitle" sz="quarter" idx="1"/>
          </p:nvPr>
        </p:nvSpPr>
        <p:spPr>
          <a:xfrm>
            <a:off x="113124" y="572546"/>
            <a:ext cx="6334812" cy="1449237"/>
          </a:xfrm>
        </p:spPr>
        <p:txBody>
          <a:bodyPr/>
          <a:lstStyle/>
          <a:p>
            <a:pPr>
              <a:lnSpc>
                <a:spcPts val="3600"/>
              </a:lnSpc>
              <a:spcBef>
                <a:spcPts val="0"/>
              </a:spcBef>
              <a:defRPr/>
            </a:pPr>
            <a:r>
              <a:rPr lang="en-GB" sz="2800" dirty="0" smtClean="0">
                <a:latin typeface="Calibri" pitchFamily="34" charset="0"/>
                <a:cs typeface="Calibri" pitchFamily="34" charset="0"/>
              </a:rPr>
              <a:t>Future </a:t>
            </a:r>
            <a:r>
              <a:rPr lang="en-GB" sz="2800" dirty="0" err="1" smtClean="0">
                <a:latin typeface="Calibri" pitchFamily="34" charset="0"/>
                <a:cs typeface="Calibri" pitchFamily="34" charset="0"/>
              </a:rPr>
              <a:t>eumetsat</a:t>
            </a:r>
            <a:r>
              <a:rPr lang="en-GB" sz="2800" dirty="0" smtClean="0">
                <a:latin typeface="Calibri" pitchFamily="34" charset="0"/>
                <a:cs typeface="Calibri" pitchFamily="34" charset="0"/>
              </a:rPr>
              <a:t> missions: MTG/FCI, MTG/UVNS and EPS-SG/</a:t>
            </a:r>
            <a:r>
              <a:rPr lang="en-GB" sz="2800" dirty="0" err="1" smtClean="0">
                <a:latin typeface="Calibri" pitchFamily="34" charset="0"/>
                <a:cs typeface="Calibri" pitchFamily="34" charset="0"/>
              </a:rPr>
              <a:t>METimage</a:t>
            </a:r>
            <a:endParaRPr lang="en-GB" sz="2800" dirty="0" smtClean="0">
              <a:latin typeface="Calibri" pitchFamily="34" charset="0"/>
              <a:cs typeface="Calibri" pitchFamily="34" charset="0"/>
            </a:endParaRPr>
          </a:p>
          <a:p>
            <a:pPr>
              <a:lnSpc>
                <a:spcPts val="3600"/>
              </a:lnSpc>
              <a:spcBef>
                <a:spcPts val="0"/>
              </a:spcBef>
              <a:defRPr/>
            </a:pPr>
            <a:endParaRPr lang="en-GB" sz="3200" b="0" dirty="0" smtClean="0">
              <a:latin typeface="Calibri" pitchFamily="34" charset="0"/>
              <a:cs typeface="Calibri" pitchFamily="34" charset="0"/>
            </a:endParaRPr>
          </a:p>
        </p:txBody>
      </p:sp>
      <p:pic>
        <p:nvPicPr>
          <p:cNvPr id="74756" name="Picture 5" descr="jason-big.png"/>
          <p:cNvPicPr>
            <a:picLocks noChangeAspect="1"/>
          </p:cNvPicPr>
          <p:nvPr/>
        </p:nvPicPr>
        <p:blipFill>
          <a:blip r:embed="rId4"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5"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6" cstate="print"/>
          <a:srcRect/>
          <a:stretch>
            <a:fillRect/>
          </a:stretch>
        </p:blipFill>
        <p:spPr bwMode="auto">
          <a:xfrm>
            <a:off x="0"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6" cstate="print"/>
          <a:srcRect/>
          <a:stretch>
            <a:fillRect/>
          </a:stretch>
        </p:blipFill>
        <p:spPr bwMode="auto">
          <a:xfrm>
            <a:off x="1224453"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7" cstate="print"/>
          <a:srcRect/>
          <a:stretch>
            <a:fillRect/>
          </a:stretch>
        </p:blipFill>
        <p:spPr bwMode="auto">
          <a:xfrm>
            <a:off x="5694363" y="4783138"/>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5" cstate="print"/>
          <a:srcRect/>
          <a:stretch>
            <a:fillRect/>
          </a:stretch>
        </p:blipFill>
        <p:spPr bwMode="auto">
          <a:xfrm rot="-1286163">
            <a:off x="93747"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6" cstate="print"/>
          <a:srcRect/>
          <a:stretch>
            <a:fillRect/>
          </a:stretch>
        </p:blipFill>
        <p:spPr bwMode="auto">
          <a:xfrm>
            <a:off x="2430515" y="5076825"/>
            <a:ext cx="1444625" cy="1458913"/>
          </a:xfrm>
          <a:prstGeom prst="rect">
            <a:avLst/>
          </a:prstGeom>
          <a:noFill/>
          <a:ln w="9525">
            <a:noFill/>
            <a:miter lim="800000"/>
            <a:headEnd/>
            <a:tailEnd/>
          </a:ln>
        </p:spPr>
      </p:pic>
      <p:sp>
        <p:nvSpPr>
          <p:cNvPr id="11" name="TextBox 10"/>
          <p:cNvSpPr txBox="1"/>
          <p:nvPr/>
        </p:nvSpPr>
        <p:spPr>
          <a:xfrm>
            <a:off x="3368233" y="2272278"/>
            <a:ext cx="6377130" cy="2862322"/>
          </a:xfrm>
          <a:prstGeom prst="rect">
            <a:avLst/>
          </a:prstGeom>
          <a:noFill/>
        </p:spPr>
        <p:txBody>
          <a:bodyPr wrap="square" rtlCol="0">
            <a:spAutoFit/>
          </a:bodyPr>
          <a:lstStyle/>
          <a:p>
            <a:pPr algn="r">
              <a:lnSpc>
                <a:spcPts val="3600"/>
              </a:lnSpc>
              <a:spcBef>
                <a:spcPts val="0"/>
              </a:spcBef>
              <a:defRPr/>
            </a:pPr>
            <a:r>
              <a:rPr lang="en-GB" sz="2000" dirty="0" err="1" smtClean="0">
                <a:latin typeface="Calibri" pitchFamily="34" charset="0"/>
                <a:cs typeface="Calibri" pitchFamily="34" charset="0"/>
              </a:rPr>
              <a:t>Sébastien</a:t>
            </a:r>
            <a:r>
              <a:rPr lang="en-GB" sz="2000" dirty="0" smtClean="0">
                <a:latin typeface="Calibri" pitchFamily="34" charset="0"/>
                <a:cs typeface="Calibri" pitchFamily="34" charset="0"/>
              </a:rPr>
              <a:t> Wagner, Bartolomeo </a:t>
            </a:r>
            <a:r>
              <a:rPr lang="en-GB" sz="2000" dirty="0" err="1" smtClean="0">
                <a:latin typeface="Calibri" pitchFamily="34" charset="0"/>
                <a:cs typeface="Calibri" pitchFamily="34" charset="0"/>
              </a:rPr>
              <a:t>Viticchiè</a:t>
            </a:r>
            <a:r>
              <a:rPr lang="en-GB" sz="2000" dirty="0" smtClean="0">
                <a:latin typeface="Calibri" pitchFamily="34" charset="0"/>
                <a:cs typeface="Calibri" pitchFamily="34" charset="0"/>
              </a:rPr>
              <a:t> ,Tim </a:t>
            </a:r>
            <a:r>
              <a:rPr lang="en-GB" sz="2000" dirty="0" err="1" smtClean="0">
                <a:latin typeface="Calibri" pitchFamily="34" charset="0"/>
                <a:cs typeface="Calibri" pitchFamily="34" charset="0"/>
              </a:rPr>
              <a:t>Hewison</a:t>
            </a:r>
            <a:endParaRPr lang="en-GB" sz="2000" dirty="0" smtClean="0">
              <a:latin typeface="Calibri" pitchFamily="34" charset="0"/>
              <a:cs typeface="Calibri" pitchFamily="34" charset="0"/>
            </a:endParaRPr>
          </a:p>
          <a:p>
            <a:pPr algn="r">
              <a:lnSpc>
                <a:spcPts val="3600"/>
              </a:lnSpc>
              <a:spcBef>
                <a:spcPts val="0"/>
              </a:spcBef>
              <a:defRPr/>
            </a:pPr>
            <a:endParaRPr lang="en-GB" sz="2000" dirty="0" smtClean="0">
              <a:latin typeface="Calibri" pitchFamily="34" charset="0"/>
              <a:cs typeface="Calibri" pitchFamily="34" charset="0"/>
            </a:endParaRPr>
          </a:p>
          <a:p>
            <a:pPr algn="r">
              <a:lnSpc>
                <a:spcPts val="3600"/>
              </a:lnSpc>
              <a:spcBef>
                <a:spcPts val="0"/>
              </a:spcBef>
              <a:defRPr/>
            </a:pPr>
            <a:r>
              <a:rPr lang="en-GB" sz="2000" dirty="0" smtClean="0">
                <a:latin typeface="Calibri" pitchFamily="34" charset="0"/>
                <a:cs typeface="Calibri" pitchFamily="34" charset="0"/>
              </a:rPr>
              <a:t>In collaboration with:</a:t>
            </a:r>
          </a:p>
          <a:p>
            <a:pPr algn="r">
              <a:lnSpc>
                <a:spcPts val="3600"/>
              </a:lnSpc>
              <a:spcBef>
                <a:spcPts val="0"/>
              </a:spcBef>
              <a:defRPr/>
            </a:pPr>
            <a:r>
              <a:rPr lang="en-GB" sz="2000" dirty="0" smtClean="0">
                <a:latin typeface="Calibri" pitchFamily="34" charset="0"/>
                <a:cs typeface="Calibri" pitchFamily="34" charset="0"/>
              </a:rPr>
              <a:t>Claude </a:t>
            </a:r>
            <a:r>
              <a:rPr lang="en-GB" sz="2000" dirty="0" err="1" smtClean="0">
                <a:latin typeface="Calibri" pitchFamily="34" charset="0"/>
                <a:cs typeface="Calibri" pitchFamily="34" charset="0"/>
              </a:rPr>
              <a:t>Ledez</a:t>
            </a:r>
            <a:r>
              <a:rPr lang="en-GB" sz="2000" dirty="0" smtClean="0">
                <a:latin typeface="Calibri" pitchFamily="34" charset="0"/>
                <a:cs typeface="Calibri" pitchFamily="34" charset="0"/>
              </a:rPr>
              <a:t>, Gary Fowler (MTG/FCI)</a:t>
            </a:r>
          </a:p>
          <a:p>
            <a:pPr algn="r">
              <a:lnSpc>
                <a:spcPts val="3600"/>
              </a:lnSpc>
              <a:spcBef>
                <a:spcPts val="0"/>
              </a:spcBef>
              <a:defRPr/>
            </a:pPr>
            <a:r>
              <a:rPr lang="en-GB" sz="2000" dirty="0" smtClean="0">
                <a:latin typeface="Calibri" pitchFamily="34" charset="0"/>
                <a:cs typeface="Calibri" pitchFamily="34" charset="0"/>
              </a:rPr>
              <a:t>Marcel </a:t>
            </a:r>
            <a:r>
              <a:rPr lang="en-GB" sz="2000" dirty="0" err="1" smtClean="0">
                <a:latin typeface="Calibri" pitchFamily="34" charset="0"/>
                <a:cs typeface="Calibri" pitchFamily="34" charset="0"/>
              </a:rPr>
              <a:t>Dobber</a:t>
            </a:r>
            <a:r>
              <a:rPr lang="en-GB" sz="2000" dirty="0" smtClean="0">
                <a:latin typeface="Calibri" pitchFamily="34" charset="0"/>
                <a:cs typeface="Calibri" pitchFamily="34" charset="0"/>
              </a:rPr>
              <a:t>, Gary Fowler (MTG/UVNS)</a:t>
            </a:r>
          </a:p>
          <a:p>
            <a:pPr algn="r">
              <a:lnSpc>
                <a:spcPts val="3600"/>
              </a:lnSpc>
              <a:spcBef>
                <a:spcPts val="0"/>
              </a:spcBef>
              <a:defRPr/>
            </a:pPr>
            <a:r>
              <a:rPr lang="en-GB" sz="2000" dirty="0" err="1" smtClean="0">
                <a:latin typeface="Calibri" pitchFamily="34" charset="0"/>
                <a:cs typeface="Calibri" pitchFamily="34" charset="0"/>
              </a:rPr>
              <a:t>Pepe</a:t>
            </a:r>
            <a:r>
              <a:rPr lang="en-GB" sz="2000" dirty="0" smtClean="0">
                <a:latin typeface="Calibri" pitchFamily="34" charset="0"/>
                <a:cs typeface="Calibri" pitchFamily="34" charset="0"/>
              </a:rPr>
              <a:t> Philips, Peter </a:t>
            </a:r>
            <a:r>
              <a:rPr lang="en-GB" sz="2000" dirty="0" err="1" smtClean="0">
                <a:latin typeface="Calibri" pitchFamily="34" charset="0"/>
                <a:cs typeface="Calibri" pitchFamily="34" charset="0"/>
              </a:rPr>
              <a:t>Schlussel</a:t>
            </a:r>
            <a:r>
              <a:rPr lang="en-GB" sz="2000" dirty="0" smtClean="0">
                <a:latin typeface="Calibri" pitchFamily="34" charset="0"/>
                <a:cs typeface="Calibri" pitchFamily="34" charset="0"/>
              </a:rPr>
              <a:t> (EPS-SG/</a:t>
            </a:r>
            <a:r>
              <a:rPr lang="en-GB" sz="2000" dirty="0" err="1" smtClean="0">
                <a:latin typeface="Calibri" pitchFamily="34" charset="0"/>
                <a:cs typeface="Calibri" pitchFamily="34" charset="0"/>
              </a:rPr>
              <a:t>MetImage</a:t>
            </a:r>
            <a:r>
              <a:rPr lang="en-GB" sz="2000" dirty="0" smtClean="0">
                <a:latin typeface="Calibri" pitchFamily="34" charset="0"/>
                <a:cs typeface="Calibri" pitchFamily="34"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8931997" cy="523220"/>
          </a:xfrm>
          <a:prstGeom prst="rect">
            <a:avLst/>
          </a:prstGeom>
          <a:noFill/>
        </p:spPr>
        <p:txBody>
          <a:bodyPr wrap="none" rtlCol="0">
            <a:spAutoFit/>
          </a:bodyPr>
          <a:lstStyle/>
          <a:p>
            <a:r>
              <a:rPr lang="en-GB" sz="2800" dirty="0" smtClean="0">
                <a:latin typeface="Calibri" pitchFamily="34" charset="0"/>
                <a:cs typeface="Calibri" pitchFamily="34" charset="0"/>
              </a:rPr>
              <a:t>MTG - </a:t>
            </a:r>
            <a:r>
              <a:rPr lang="en-GB" sz="2800" dirty="0" smtClean="0">
                <a:latin typeface="Arial" pitchFamily="34" charset="0"/>
                <a:cs typeface="Arial" pitchFamily="34" charset="0"/>
              </a:rPr>
              <a:t>Ultraviolet Visible and Near-Infrared Sounder </a:t>
            </a:r>
            <a:endParaRPr lang="en-GB" sz="2800" dirty="0">
              <a:latin typeface="Calibri" pitchFamily="34" charset="0"/>
              <a:cs typeface="Calibri" pitchFamily="34" charset="0"/>
            </a:endParaRPr>
          </a:p>
        </p:txBody>
      </p:sp>
      <p:sp>
        <p:nvSpPr>
          <p:cNvPr id="5" name="Content Placeholder 2"/>
          <p:cNvSpPr>
            <a:spLocks noGrp="1"/>
          </p:cNvSpPr>
          <p:nvPr>
            <p:ph idx="1"/>
          </p:nvPr>
        </p:nvSpPr>
        <p:spPr>
          <a:xfrm>
            <a:off x="251013" y="1935670"/>
            <a:ext cx="9148762" cy="4488871"/>
          </a:xfrm>
        </p:spPr>
        <p:txBody>
          <a:bodyPr/>
          <a:lstStyle/>
          <a:p>
            <a:pPr>
              <a:buNone/>
            </a:pPr>
            <a:r>
              <a:rPr lang="en-GB" sz="1800" b="1" dirty="0" smtClean="0">
                <a:latin typeface="Arial" pitchFamily="34" charset="0"/>
                <a:cs typeface="Arial" pitchFamily="34" charset="0"/>
              </a:rPr>
              <a:t>UVN main characteristics:</a:t>
            </a:r>
          </a:p>
          <a:p>
            <a:pPr>
              <a:buNone/>
            </a:pPr>
            <a:endParaRPr lang="en-GB" sz="1800" b="1" dirty="0" smtClean="0">
              <a:latin typeface="Arial" pitchFamily="34" charset="0"/>
              <a:cs typeface="Arial" pitchFamily="34" charset="0"/>
            </a:endParaRPr>
          </a:p>
          <a:p>
            <a:pPr>
              <a:buFontTx/>
              <a:buChar char="•"/>
            </a:pPr>
            <a:r>
              <a:rPr lang="en-GB" sz="1700" dirty="0" smtClean="0">
                <a:latin typeface="Arial" pitchFamily="34" charset="0"/>
                <a:cs typeface="Arial" pitchFamily="34" charset="0"/>
              </a:rPr>
              <a:t>Coverage area Europe</a:t>
            </a:r>
          </a:p>
          <a:p>
            <a:pPr>
              <a:buFontTx/>
              <a:buChar char="•"/>
            </a:pPr>
            <a:r>
              <a:rPr lang="en-GB" sz="1700" dirty="0" smtClean="0">
                <a:latin typeface="Arial" pitchFamily="34" charset="0"/>
                <a:cs typeface="Arial" pitchFamily="34" charset="0"/>
              </a:rPr>
              <a:t>Instantaneous field of view north-south swath.</a:t>
            </a:r>
          </a:p>
          <a:p>
            <a:pPr>
              <a:buFontTx/>
              <a:buChar char="•"/>
            </a:pPr>
            <a:r>
              <a:rPr lang="en-GB" sz="1700" dirty="0" smtClean="0">
                <a:latin typeface="Arial" pitchFamily="34" charset="0"/>
                <a:cs typeface="Arial" pitchFamily="34" charset="0"/>
              </a:rPr>
              <a:t>Scanning from east to west in 1 hour</a:t>
            </a:r>
          </a:p>
          <a:p>
            <a:pPr>
              <a:buFontTx/>
              <a:buChar char="•"/>
            </a:pPr>
            <a:r>
              <a:rPr lang="en-GB" sz="1700" dirty="0" smtClean="0">
                <a:latin typeface="Arial" pitchFamily="34" charset="0"/>
                <a:cs typeface="Arial" pitchFamily="34" charset="0"/>
              </a:rPr>
              <a:t>Only measures earth radiance when earth is illuminated.</a:t>
            </a:r>
          </a:p>
          <a:p>
            <a:pPr>
              <a:buFontTx/>
              <a:buChar char="•"/>
            </a:pPr>
            <a:r>
              <a:rPr lang="en-GB" sz="1700" dirty="0" smtClean="0">
                <a:solidFill>
                  <a:srgbClr val="FF0000"/>
                </a:solidFill>
                <a:latin typeface="Arial" pitchFamily="34" charset="0"/>
                <a:cs typeface="Arial" pitchFamily="34" charset="0"/>
              </a:rPr>
              <a:t>During night time: various calibrations (White Light Source, LEDs, dark measurements).</a:t>
            </a:r>
          </a:p>
          <a:p>
            <a:pPr>
              <a:buFontTx/>
              <a:buChar char="•"/>
            </a:pPr>
            <a:r>
              <a:rPr lang="en-GB" sz="1700" dirty="0" smtClean="0">
                <a:solidFill>
                  <a:srgbClr val="FF0000"/>
                </a:solidFill>
                <a:latin typeface="Arial" pitchFamily="34" charset="0"/>
                <a:cs typeface="Arial" pitchFamily="34" charset="0"/>
              </a:rPr>
              <a:t>Solar irradiance measurements: 2 on-board diffusers (one daily, one monthly).</a:t>
            </a:r>
          </a:p>
          <a:p>
            <a:pPr>
              <a:buFontTx/>
              <a:buChar char="•"/>
            </a:pPr>
            <a:r>
              <a:rPr lang="en-GB" sz="1700" dirty="0" smtClean="0">
                <a:latin typeface="Arial" pitchFamily="34" charset="0"/>
                <a:cs typeface="Arial" pitchFamily="34" charset="0"/>
              </a:rPr>
              <a:t>2 frame-transfer CCDs.</a:t>
            </a:r>
          </a:p>
          <a:p>
            <a:pPr>
              <a:buFontTx/>
              <a:buChar char="•"/>
            </a:pPr>
            <a:r>
              <a:rPr lang="en-GB" sz="1700" dirty="0" smtClean="0">
                <a:latin typeface="Arial" pitchFamily="34" charset="0"/>
                <a:cs typeface="Arial" pitchFamily="34" charset="0"/>
              </a:rPr>
              <a:t>Scan mirror with east-west and north-south axes.</a:t>
            </a:r>
          </a:p>
          <a:p>
            <a:pPr>
              <a:buFontTx/>
              <a:buChar char="•"/>
            </a:pPr>
            <a:endParaRPr lang="en-GB" sz="1700" dirty="0" smtClean="0">
              <a:latin typeface="Arial" pitchFamily="34" charset="0"/>
              <a:cs typeface="Arial" pitchFamily="34" charset="0"/>
            </a:endParaRPr>
          </a:p>
          <a:p>
            <a:pPr>
              <a:buFontTx/>
              <a:buChar char="•"/>
            </a:pPr>
            <a:r>
              <a:rPr lang="en-GB" sz="1700" dirty="0" smtClean="0">
                <a:latin typeface="Arial" pitchFamily="34" charset="0"/>
                <a:cs typeface="Arial" pitchFamily="34" charset="0"/>
              </a:rPr>
              <a:t>Heritage Europe: GOME, SCIAMACHY, OMI, GOME-2, TROPOMI (Sentinel-5 precursor), Sentinel-5: all LEO.</a:t>
            </a:r>
          </a:p>
          <a:p>
            <a:pPr>
              <a:buFontTx/>
              <a:buChar char="•"/>
            </a:pPr>
            <a:r>
              <a:rPr lang="en-GB" sz="1700" dirty="0" smtClean="0">
                <a:latin typeface="Arial" pitchFamily="34" charset="0"/>
                <a:cs typeface="Arial" pitchFamily="34" charset="0"/>
              </a:rPr>
              <a:t>Spectral range 305-500 nm (UVVIS) &amp; 750-775 nm (NIR).</a:t>
            </a:r>
          </a:p>
          <a:p>
            <a:pPr>
              <a:buFontTx/>
              <a:buChar char="•"/>
            </a:pPr>
            <a:r>
              <a:rPr lang="en-GB" sz="1700" dirty="0" smtClean="0">
                <a:latin typeface="Arial" pitchFamily="34" charset="0"/>
                <a:cs typeface="Arial" pitchFamily="34" charset="0"/>
              </a:rPr>
              <a:t>Spectral resolution UVVIS 0.5 nm &amp; NIR 0.12 nm, spectral oversampling &gt;3 </a:t>
            </a:r>
            <a:r>
              <a:rPr lang="en-GB" sz="1700" dirty="0" err="1" smtClean="0">
                <a:latin typeface="Arial" pitchFamily="34" charset="0"/>
                <a:cs typeface="Arial" pitchFamily="34" charset="0"/>
              </a:rPr>
              <a:t>px</a:t>
            </a:r>
            <a:r>
              <a:rPr lang="en-GB" sz="1700" dirty="0" smtClean="0">
                <a:latin typeface="Arial" pitchFamily="34" charset="0"/>
                <a:cs typeface="Arial" pitchFamily="34" charset="0"/>
              </a:rPr>
              <a:t>.</a:t>
            </a:r>
          </a:p>
          <a:p>
            <a:pPr>
              <a:buFontTx/>
              <a:buChar char="•"/>
            </a:pPr>
            <a:r>
              <a:rPr lang="en-GB" sz="1700" dirty="0" smtClean="0">
                <a:latin typeface="Arial" pitchFamily="34" charset="0"/>
                <a:cs typeface="Arial" pitchFamily="34" charset="0"/>
              </a:rPr>
              <a:t>Polarisation sensitivity &lt;1% at level-0 (no polarisation correction in 0-1b processing).</a:t>
            </a:r>
          </a:p>
        </p:txBody>
      </p:sp>
      <p:pic>
        <p:nvPicPr>
          <p:cNvPr id="6" name="Picture 2"/>
          <p:cNvPicPr>
            <a:picLocks noChangeAspect="1" noChangeArrowheads="1"/>
          </p:cNvPicPr>
          <p:nvPr/>
        </p:nvPicPr>
        <p:blipFill>
          <a:blip r:embed="rId2" cstate="print"/>
          <a:srcRect/>
          <a:stretch>
            <a:fillRect/>
          </a:stretch>
        </p:blipFill>
        <p:spPr bwMode="auto">
          <a:xfrm>
            <a:off x="3993019" y="859103"/>
            <a:ext cx="5912982" cy="18840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1" name="Picture 3"/>
          <p:cNvPicPr>
            <a:picLocks noChangeAspect="1" noChangeArrowheads="1"/>
          </p:cNvPicPr>
          <p:nvPr/>
        </p:nvPicPr>
        <p:blipFill>
          <a:blip r:embed="rId3" cstate="print"/>
          <a:srcRect l="19705" t="3316" r="18985" b="4902"/>
          <a:stretch>
            <a:fillRect/>
          </a:stretch>
        </p:blipFill>
        <p:spPr bwMode="auto">
          <a:xfrm>
            <a:off x="4735523" y="856228"/>
            <a:ext cx="5170477" cy="4173022"/>
          </a:xfrm>
          <a:prstGeom prst="rect">
            <a:avLst/>
          </a:prstGeom>
          <a:noFill/>
          <a:ln w="9525">
            <a:noFill/>
            <a:miter lim="800000"/>
            <a:headEnd/>
            <a:tailEnd/>
          </a:ln>
          <a:effectLst/>
        </p:spPr>
      </p:pic>
      <p:pic>
        <p:nvPicPr>
          <p:cNvPr id="365570" name="Picture 2"/>
          <p:cNvPicPr>
            <a:picLocks noChangeAspect="1" noChangeArrowheads="1"/>
          </p:cNvPicPr>
          <p:nvPr/>
        </p:nvPicPr>
        <p:blipFill>
          <a:blip r:embed="rId4" cstate="print"/>
          <a:srcRect l="6667" r="8660" b="1771"/>
          <a:stretch>
            <a:fillRect/>
          </a:stretch>
        </p:blipFill>
        <p:spPr bwMode="auto">
          <a:xfrm>
            <a:off x="0" y="867254"/>
            <a:ext cx="4524498" cy="3882876"/>
          </a:xfrm>
          <a:prstGeom prst="rect">
            <a:avLst/>
          </a:prstGeom>
          <a:noFill/>
          <a:ln w="9525">
            <a:noFill/>
            <a:miter lim="800000"/>
            <a:headEnd/>
            <a:tailEnd/>
          </a:ln>
          <a:effectLst/>
        </p:spPr>
      </p:pic>
      <p:sp>
        <p:nvSpPr>
          <p:cNvPr id="6" name="TextBox 5"/>
          <p:cNvSpPr txBox="1"/>
          <p:nvPr/>
        </p:nvSpPr>
        <p:spPr>
          <a:xfrm>
            <a:off x="103691" y="141396"/>
            <a:ext cx="8931997" cy="523220"/>
          </a:xfrm>
          <a:prstGeom prst="rect">
            <a:avLst/>
          </a:prstGeom>
          <a:noFill/>
        </p:spPr>
        <p:txBody>
          <a:bodyPr wrap="none" rtlCol="0">
            <a:spAutoFit/>
          </a:bodyPr>
          <a:lstStyle/>
          <a:p>
            <a:r>
              <a:rPr lang="en-GB" sz="2800" dirty="0" smtClean="0">
                <a:latin typeface="Calibri" pitchFamily="34" charset="0"/>
                <a:cs typeface="Calibri" pitchFamily="34" charset="0"/>
              </a:rPr>
              <a:t>MTG - </a:t>
            </a:r>
            <a:r>
              <a:rPr lang="en-GB" sz="2800" dirty="0" smtClean="0">
                <a:latin typeface="Arial" pitchFamily="34" charset="0"/>
                <a:cs typeface="Arial" pitchFamily="34" charset="0"/>
              </a:rPr>
              <a:t>Ultraviolet Visible and Near-Infrared Sounder </a:t>
            </a:r>
            <a:endParaRPr lang="en-GB" sz="2800" dirty="0">
              <a:latin typeface="Calibri" pitchFamily="34" charset="0"/>
              <a:cs typeface="Calibri" pitchFamily="34" charset="0"/>
            </a:endParaRPr>
          </a:p>
        </p:txBody>
      </p:sp>
      <p:sp>
        <p:nvSpPr>
          <p:cNvPr id="8" name="Content Placeholder 2"/>
          <p:cNvSpPr>
            <a:spLocks noGrp="1"/>
          </p:cNvSpPr>
          <p:nvPr>
            <p:ph idx="1"/>
          </p:nvPr>
        </p:nvSpPr>
        <p:spPr>
          <a:xfrm>
            <a:off x="142504" y="4797624"/>
            <a:ext cx="4845132" cy="1698179"/>
          </a:xfrm>
        </p:spPr>
        <p:txBody>
          <a:bodyPr/>
          <a:lstStyle/>
          <a:p>
            <a:pPr marL="0" indent="0">
              <a:buNone/>
            </a:pPr>
            <a:r>
              <a:rPr lang="en-US" sz="1700" dirty="0" smtClean="0">
                <a:latin typeface="Arial" pitchFamily="34" charset="0"/>
                <a:cs typeface="Arial" pitchFamily="34" charset="0"/>
              </a:rPr>
              <a:t>Simulations covering the period from the expected launch date till the expected end of the mission</a:t>
            </a:r>
          </a:p>
          <a:p>
            <a:pPr marL="0" indent="0">
              <a:buNone/>
            </a:pPr>
            <a:endParaRPr lang="en-US" sz="1700" dirty="0" smtClean="0"/>
          </a:p>
          <a:p>
            <a:pPr marL="0" indent="0">
              <a:buNone/>
            </a:pPr>
            <a:r>
              <a:rPr lang="en-US" sz="1700" dirty="0" smtClean="0">
                <a:latin typeface="Arial" pitchFamily="34" charset="0"/>
                <a:cs typeface="Arial" pitchFamily="34" charset="0"/>
              </a:rPr>
              <a:t>Black = new Moon</a:t>
            </a:r>
          </a:p>
          <a:p>
            <a:pPr marL="0" indent="0">
              <a:buNone/>
            </a:pPr>
            <a:r>
              <a:rPr lang="en-US" sz="1700" dirty="0" smtClean="0">
                <a:latin typeface="Arial" pitchFamily="34" charset="0"/>
                <a:cs typeface="Arial" pitchFamily="34" charset="0"/>
              </a:rPr>
              <a:t>White = full Moon</a:t>
            </a:r>
            <a:endParaRPr lang="en-GB" sz="17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377" y="980986"/>
            <a:ext cx="9143999" cy="3046988"/>
          </a:xfrm>
          <a:prstGeom prst="rect">
            <a:avLst/>
          </a:prstGeom>
          <a:noFill/>
        </p:spPr>
        <p:txBody>
          <a:bodyPr wrap="square" rtlCol="0">
            <a:spAutoFit/>
          </a:bodyPr>
          <a:lstStyle/>
          <a:p>
            <a:pPr marL="457200" indent="-457200">
              <a:defRPr/>
            </a:pPr>
            <a:r>
              <a:rPr lang="en-GB" sz="1600" dirty="0" smtClean="0">
                <a:solidFill>
                  <a:schemeClr val="tx1"/>
                </a:solidFill>
              </a:rPr>
              <a:t>Use of the lunar calibration still to explored...</a:t>
            </a:r>
          </a:p>
          <a:p>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Main identified issues:</a:t>
            </a:r>
          </a:p>
          <a:p>
            <a:endParaRPr lang="en-GB" sz="1600" dirty="0" smtClean="0">
              <a:solidFill>
                <a:schemeClr val="tx1"/>
              </a:solidFill>
            </a:endParaRPr>
          </a:p>
          <a:p>
            <a:pPr marL="177800" indent="-177800">
              <a:buFont typeface="Arial" pitchFamily="34" charset="0"/>
              <a:buChar char="•"/>
            </a:pPr>
            <a:r>
              <a:rPr lang="en-GB" sz="1600" dirty="0" smtClean="0">
                <a:solidFill>
                  <a:schemeClr val="tx1"/>
                </a:solidFill>
              </a:rPr>
              <a:t>Moon availability in the Field of Regard: extended FOR </a:t>
            </a:r>
            <a:r>
              <a:rPr lang="en-GB" sz="1600" dirty="0" err="1" smtClean="0">
                <a:solidFill>
                  <a:schemeClr val="tx1"/>
                </a:solidFill>
              </a:rPr>
              <a:t>for</a:t>
            </a:r>
            <a:r>
              <a:rPr lang="en-GB" sz="1600" dirty="0" smtClean="0">
                <a:solidFill>
                  <a:schemeClr val="tx1"/>
                </a:solidFill>
              </a:rPr>
              <a:t> star detection. Possibility to extend the FOR </a:t>
            </a:r>
            <a:r>
              <a:rPr lang="en-GB" sz="1600" dirty="0" err="1" smtClean="0">
                <a:solidFill>
                  <a:schemeClr val="tx1"/>
                </a:solidFill>
              </a:rPr>
              <a:t>for</a:t>
            </a:r>
            <a:r>
              <a:rPr lang="en-GB" sz="1600" dirty="0" smtClean="0">
                <a:solidFill>
                  <a:schemeClr val="tx1"/>
                </a:solidFill>
              </a:rPr>
              <a:t> lunar observation still under discussion</a:t>
            </a:r>
          </a:p>
          <a:p>
            <a:pPr marL="177800" indent="-177800">
              <a:buFont typeface="Arial" pitchFamily="34" charset="0"/>
              <a:buChar char="•"/>
            </a:pPr>
            <a:endParaRPr lang="en-GB" sz="1600" dirty="0" smtClean="0">
              <a:solidFill>
                <a:schemeClr val="tx1"/>
              </a:solidFill>
            </a:endParaRPr>
          </a:p>
          <a:p>
            <a:pPr marL="177800" indent="-177800">
              <a:buFont typeface="Arial" pitchFamily="34" charset="0"/>
              <a:buChar char="•"/>
            </a:pPr>
            <a:r>
              <a:rPr lang="en-GB" sz="1600" dirty="0" smtClean="0">
                <a:solidFill>
                  <a:schemeClr val="tx1"/>
                </a:solidFill>
              </a:rPr>
              <a:t>Acquisition process: scan across the Moon? Slit blocked with a drifting Moon? Integration time? </a:t>
            </a:r>
          </a:p>
          <a:p>
            <a:pPr marL="177800" indent="-177800">
              <a:buFont typeface="Arial" pitchFamily="34" charset="0"/>
              <a:buChar char="•"/>
            </a:pPr>
            <a:endParaRPr lang="en-GB" sz="1600" dirty="0" smtClean="0">
              <a:solidFill>
                <a:schemeClr val="tx1"/>
              </a:solidFill>
              <a:sym typeface="Wingdings" pitchFamily="2" charset="2"/>
            </a:endParaRPr>
          </a:p>
          <a:p>
            <a:pPr marL="177800" indent="-177800">
              <a:buFont typeface="Arial" pitchFamily="34" charset="0"/>
              <a:buChar char="•"/>
            </a:pPr>
            <a:r>
              <a:rPr lang="en-GB" sz="1600" dirty="0" err="1" smtClean="0">
                <a:solidFill>
                  <a:schemeClr val="tx1"/>
                </a:solidFill>
                <a:sym typeface="Wingdings" pitchFamily="2" charset="2"/>
              </a:rPr>
              <a:t>Hyperspectral</a:t>
            </a:r>
            <a:r>
              <a:rPr lang="en-GB" sz="1600" dirty="0" smtClean="0">
                <a:solidFill>
                  <a:schemeClr val="tx1"/>
                </a:solidFill>
                <a:sym typeface="Wingdings" pitchFamily="2" charset="2"/>
              </a:rPr>
              <a:t> instrument: how to handle the data?</a:t>
            </a:r>
          </a:p>
        </p:txBody>
      </p:sp>
      <p:sp>
        <p:nvSpPr>
          <p:cNvPr id="5" name="TextBox 4"/>
          <p:cNvSpPr txBox="1"/>
          <p:nvPr/>
        </p:nvSpPr>
        <p:spPr>
          <a:xfrm>
            <a:off x="103691" y="141396"/>
            <a:ext cx="8931997" cy="523220"/>
          </a:xfrm>
          <a:prstGeom prst="rect">
            <a:avLst/>
          </a:prstGeom>
          <a:noFill/>
        </p:spPr>
        <p:txBody>
          <a:bodyPr wrap="none" rtlCol="0">
            <a:spAutoFit/>
          </a:bodyPr>
          <a:lstStyle/>
          <a:p>
            <a:r>
              <a:rPr lang="en-GB" sz="2800" dirty="0" smtClean="0">
                <a:latin typeface="Calibri" pitchFamily="34" charset="0"/>
                <a:cs typeface="Calibri" pitchFamily="34" charset="0"/>
              </a:rPr>
              <a:t>MTG - </a:t>
            </a:r>
            <a:r>
              <a:rPr lang="en-GB" sz="2800" dirty="0" smtClean="0">
                <a:latin typeface="Arial" pitchFamily="34" charset="0"/>
                <a:cs typeface="Arial" pitchFamily="34" charset="0"/>
              </a:rPr>
              <a:t>Ultraviolet Visible and Near-Infrared Sounder </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4294967295"/>
          </p:nvPr>
        </p:nvSpPr>
        <p:spPr>
          <a:xfrm>
            <a:off x="242888" y="6477000"/>
            <a:ext cx="711200" cy="266700"/>
          </a:xfrm>
          <a:prstGeom prst="rect">
            <a:avLst/>
          </a:prstGeom>
          <a:noFill/>
        </p:spPr>
        <p:txBody>
          <a:bodyPr/>
          <a:lstStyle/>
          <a:p>
            <a:r>
              <a:rPr lang="en-GB" smtClean="0">
                <a:latin typeface="Century Gothic" pitchFamily="34" charset="0"/>
                <a:ea typeface="ＭＳ Ｐゴシック" pitchFamily="34" charset="-128"/>
              </a:rPr>
              <a:t>Slide: </a:t>
            </a:r>
            <a:fld id="{EAF2E00B-50BF-449D-9138-1BD5F3A0103D}" type="slidenum">
              <a:rPr lang="en-GB" smtClean="0">
                <a:latin typeface="Century Gothic" pitchFamily="34" charset="0"/>
                <a:ea typeface="ＭＳ Ｐゴシック" pitchFamily="34" charset="-128"/>
              </a:rPr>
              <a:pPr/>
              <a:t>13</a:t>
            </a:fld>
            <a:endParaRPr lang="en-GB" smtClean="0">
              <a:latin typeface="Century Gothic" pitchFamily="34" charset="0"/>
              <a:ea typeface="ＭＳ Ｐゴシック" pitchFamily="34" charset="-128"/>
            </a:endParaRPr>
          </a:p>
        </p:txBody>
      </p:sp>
      <p:sp>
        <p:nvSpPr>
          <p:cNvPr id="7" name="TextBox 6"/>
          <p:cNvSpPr txBox="1"/>
          <p:nvPr/>
        </p:nvSpPr>
        <p:spPr>
          <a:xfrm>
            <a:off x="103691" y="141396"/>
            <a:ext cx="5651740" cy="523220"/>
          </a:xfrm>
          <a:prstGeom prst="rect">
            <a:avLst/>
          </a:prstGeom>
          <a:noFill/>
        </p:spPr>
        <p:txBody>
          <a:bodyPr wrap="none" rtlCol="0">
            <a:spAutoFit/>
          </a:bodyPr>
          <a:lstStyle/>
          <a:p>
            <a:r>
              <a:rPr lang="en-GB" sz="2800" dirty="0" smtClean="0">
                <a:latin typeface="Calibri" pitchFamily="34" charset="0"/>
                <a:cs typeface="Calibri" pitchFamily="34" charset="0"/>
              </a:rPr>
              <a:t>EPS Second Generation – </a:t>
            </a:r>
            <a:r>
              <a:rPr lang="en-GB" sz="2800" dirty="0" err="1" smtClean="0">
                <a:latin typeface="Calibri" pitchFamily="34" charset="0"/>
                <a:cs typeface="Calibri" pitchFamily="34" charset="0"/>
              </a:rPr>
              <a:t>METimage</a:t>
            </a:r>
            <a:r>
              <a:rPr lang="en-GB" sz="2800" dirty="0" smtClean="0">
                <a:latin typeface="Arial" pitchFamily="34" charset="0"/>
                <a:cs typeface="Arial" pitchFamily="34" charset="0"/>
              </a:rPr>
              <a:t> </a:t>
            </a:r>
            <a:endParaRPr lang="en-GB" sz="2800" dirty="0">
              <a:latin typeface="Calibri" pitchFamily="34" charset="0"/>
              <a:cs typeface="Calibri" pitchFamily="34" charset="0"/>
            </a:endParaRPr>
          </a:p>
        </p:txBody>
      </p:sp>
      <p:grpSp>
        <p:nvGrpSpPr>
          <p:cNvPr id="6" name="Group 5"/>
          <p:cNvGrpSpPr/>
          <p:nvPr/>
        </p:nvGrpSpPr>
        <p:grpSpPr>
          <a:xfrm>
            <a:off x="209550" y="922325"/>
            <a:ext cx="9515475" cy="5441950"/>
            <a:chOff x="209550" y="922325"/>
            <a:chExt cx="9515475" cy="5441950"/>
          </a:xfrm>
        </p:grpSpPr>
        <p:pic>
          <p:nvPicPr>
            <p:cNvPr id="8197" name="Picture 6"/>
            <p:cNvPicPr>
              <a:picLocks noChangeAspect="1" noChangeArrowheads="1"/>
            </p:cNvPicPr>
            <p:nvPr/>
          </p:nvPicPr>
          <p:blipFill>
            <a:blip r:embed="rId2" cstate="print"/>
            <a:srcRect l="7413" t="31889" r="4791" b="14992"/>
            <a:stretch>
              <a:fillRect/>
            </a:stretch>
          </p:blipFill>
          <p:spPr bwMode="auto">
            <a:xfrm>
              <a:off x="209550" y="922325"/>
              <a:ext cx="9515475" cy="5441950"/>
            </a:xfrm>
            <a:prstGeom prst="rect">
              <a:avLst/>
            </a:prstGeom>
            <a:noFill/>
            <a:ln w="9525">
              <a:noFill/>
              <a:miter lim="800000"/>
              <a:headEnd/>
              <a:tailEnd/>
            </a:ln>
          </p:spPr>
        </p:pic>
        <p:sp>
          <p:nvSpPr>
            <p:cNvPr id="5" name="Rectangle 4"/>
            <p:cNvSpPr/>
            <p:nvPr/>
          </p:nvSpPr>
          <p:spPr bwMode="auto">
            <a:xfrm>
              <a:off x="4180114" y="5652655"/>
              <a:ext cx="1543792" cy="427511"/>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latin typeface="Calibri" pitchFamily="34" charset="0"/>
                <a:cs typeface="Calibri" pitchFamily="34" charset="0"/>
              </a:rPr>
              <a:t>EPS Second Generation – </a:t>
            </a:r>
            <a:r>
              <a:rPr lang="en-GB" dirty="0" err="1" smtClean="0">
                <a:latin typeface="Calibri" pitchFamily="34" charset="0"/>
                <a:cs typeface="Calibri" pitchFamily="34" charset="0"/>
              </a:rPr>
              <a:t>METimage</a:t>
            </a:r>
            <a:r>
              <a:rPr lang="en-GB" dirty="0" smtClean="0">
                <a:latin typeface="Calibri" pitchFamily="34" charset="0"/>
                <a:cs typeface="Calibri" pitchFamily="34" charset="0"/>
              </a:rPr>
              <a:t> solar channels</a:t>
            </a:r>
          </a:p>
        </p:txBody>
      </p:sp>
      <p:sp>
        <p:nvSpPr>
          <p:cNvPr id="10243" name="Slide Number Placeholder 3"/>
          <p:cNvSpPr>
            <a:spLocks noGrp="1"/>
          </p:cNvSpPr>
          <p:nvPr>
            <p:ph type="sldNum" sz="quarter" idx="4294967295"/>
          </p:nvPr>
        </p:nvSpPr>
        <p:spPr>
          <a:xfrm>
            <a:off x="242888" y="6477000"/>
            <a:ext cx="711200" cy="266700"/>
          </a:xfrm>
          <a:prstGeom prst="rect">
            <a:avLst/>
          </a:prstGeom>
          <a:noFill/>
        </p:spPr>
        <p:txBody>
          <a:bodyPr/>
          <a:lstStyle/>
          <a:p>
            <a:r>
              <a:rPr lang="en-GB" smtClean="0">
                <a:latin typeface="Century Gothic" pitchFamily="34" charset="0"/>
                <a:ea typeface="ＭＳ Ｐゴシック" pitchFamily="34" charset="-128"/>
              </a:rPr>
              <a:t>Slide: </a:t>
            </a:r>
            <a:fld id="{7B36977D-CB12-454F-B1FD-614E01AB1DA7}" type="slidenum">
              <a:rPr lang="en-GB" smtClean="0">
                <a:latin typeface="Century Gothic" pitchFamily="34" charset="0"/>
                <a:ea typeface="ＭＳ Ｐゴシック" pitchFamily="34" charset="-128"/>
              </a:rPr>
              <a:pPr/>
              <a:t>14</a:t>
            </a:fld>
            <a:endParaRPr lang="en-GB" smtClean="0">
              <a:latin typeface="Century Gothic" pitchFamily="34" charset="0"/>
              <a:ea typeface="ＭＳ Ｐゴシック" pitchFamily="34" charset="-128"/>
            </a:endParaRPr>
          </a:p>
        </p:txBody>
      </p:sp>
      <p:graphicFrame>
        <p:nvGraphicFramePr>
          <p:cNvPr id="15" name="Table 14"/>
          <p:cNvGraphicFramePr>
            <a:graphicFrameLocks noGrp="1"/>
          </p:cNvGraphicFramePr>
          <p:nvPr/>
        </p:nvGraphicFramePr>
        <p:xfrm>
          <a:off x="200025" y="1400175"/>
          <a:ext cx="9353553" cy="4708358"/>
        </p:xfrm>
        <a:graphic>
          <a:graphicData uri="http://schemas.openxmlformats.org/drawingml/2006/table">
            <a:tbl>
              <a:tblPr/>
              <a:tblGrid>
                <a:gridCol w="949021"/>
                <a:gridCol w="1489955"/>
                <a:gridCol w="1489955"/>
                <a:gridCol w="813311"/>
                <a:gridCol w="1219489"/>
                <a:gridCol w="812354"/>
                <a:gridCol w="813311"/>
                <a:gridCol w="676644"/>
                <a:gridCol w="1089513"/>
              </a:tblGrid>
              <a:tr h="516315">
                <a:tc rowSpan="2">
                  <a:txBody>
                    <a:bodyPr/>
                    <a:lstStyle/>
                    <a:p>
                      <a:pPr marL="76200" algn="ctr">
                        <a:lnSpc>
                          <a:spcPts val="1200"/>
                        </a:lnSpc>
                        <a:spcAft>
                          <a:spcPts val="0"/>
                        </a:spcAft>
                      </a:pPr>
                      <a:r>
                        <a:rPr lang="en-GB" sz="1200" b="1" dirty="0">
                          <a:solidFill>
                            <a:srgbClr val="000000"/>
                          </a:solidFill>
                          <a:latin typeface="Frutiger 45 Light"/>
                          <a:ea typeface="SimSun"/>
                          <a:cs typeface="Arial"/>
                        </a:rPr>
                        <a:t>MRD Channel No</a:t>
                      </a:r>
                      <a:endParaRPr lang="en-GB" sz="1200" b="1" dirty="0">
                        <a:latin typeface="Frutiger 45 Light"/>
                        <a:ea typeface="Times New Roman"/>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6200" algn="ctr">
                        <a:lnSpc>
                          <a:spcPts val="1200"/>
                        </a:lnSpc>
                        <a:spcAft>
                          <a:spcPts val="0"/>
                        </a:spcAft>
                      </a:pPr>
                      <a:r>
                        <a:rPr lang="en-GB" sz="1200" b="1" dirty="0">
                          <a:solidFill>
                            <a:srgbClr val="000000"/>
                          </a:solidFill>
                          <a:latin typeface="Frutiger 45 Light"/>
                          <a:ea typeface="SimSun"/>
                          <a:cs typeface="Arial"/>
                        </a:rPr>
                        <a:t>Central wavelength </a:t>
                      </a:r>
                      <a:endParaRPr lang="en-GB" sz="1200" b="1" dirty="0">
                        <a:latin typeface="Frutiger 45 Light"/>
                        <a:ea typeface="Times New Roman"/>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marL="17780" algn="r">
                        <a:spcAft>
                          <a:spcPts val="0"/>
                        </a:spcAft>
                      </a:pPr>
                      <a:r>
                        <a:rPr lang="en-GB" sz="1200" b="1">
                          <a:solidFill>
                            <a:srgbClr val="000000"/>
                          </a:solidFill>
                          <a:latin typeface="Frutiger 45 Light"/>
                          <a:ea typeface="SimSun"/>
                          <a:cs typeface="Arial"/>
                        </a:rPr>
                        <a:t>FWHM</a:t>
                      </a:r>
                    </a:p>
                    <a:p>
                      <a:pPr marL="17780" algn="r">
                        <a:spcAft>
                          <a:spcPts val="0"/>
                        </a:spcAft>
                      </a:pPr>
                      <a:r>
                        <a:rPr lang="en-GB" sz="1200" b="1">
                          <a:solidFill>
                            <a:srgbClr val="000000"/>
                          </a:solidFill>
                          <a:latin typeface="Frutiger 45 Light"/>
                          <a:ea typeface="SimSun"/>
                          <a:cs typeface="Arial"/>
                        </a:rPr>
                        <a:t>[</a:t>
                      </a:r>
                      <a:r>
                        <a:rPr lang="en-GB" sz="1200" b="1">
                          <a:solidFill>
                            <a:srgbClr val="000000"/>
                          </a:solidFill>
                          <a:latin typeface="Symbol"/>
                          <a:ea typeface="SimSun"/>
                          <a:cs typeface="Arial"/>
                        </a:rPr>
                        <a:t>m</a:t>
                      </a:r>
                      <a:r>
                        <a:rPr lang="en-GB" sz="1200" b="1">
                          <a:solidFill>
                            <a:srgbClr val="000000"/>
                          </a:solidFill>
                          <a:latin typeface="Frutiger 45 Light"/>
                          <a:ea typeface="SimSun"/>
                          <a:cs typeface="Arial"/>
                        </a:rPr>
                        <a:t>m]</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6200" algn="ctr">
                        <a:lnSpc>
                          <a:spcPts val="1200"/>
                        </a:lnSpc>
                        <a:spcAft>
                          <a:spcPts val="0"/>
                        </a:spcAft>
                      </a:pPr>
                      <a:r>
                        <a:rPr lang="en-GB" sz="1200" b="1">
                          <a:solidFill>
                            <a:srgbClr val="000000"/>
                          </a:solidFill>
                          <a:latin typeface="Frutiger 45 Light"/>
                          <a:ea typeface="SimSun"/>
                          <a:cs typeface="Arial"/>
                        </a:rPr>
                        <a:t>FWHM tolerance [nm]</a:t>
                      </a:r>
                      <a:endParaRPr lang="en-GB" sz="1200" b="1">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200" b="1">
                          <a:solidFill>
                            <a:srgbClr val="000000"/>
                          </a:solidFill>
                          <a:latin typeface="Frutiger 45 Light"/>
                          <a:ea typeface="SimSun"/>
                          <a:cs typeface="Arial"/>
                        </a:rPr>
                        <a:t>R</a:t>
                      </a:r>
                      <a:r>
                        <a:rPr lang="en-GB" sz="1200" b="1" baseline="-25000">
                          <a:solidFill>
                            <a:srgbClr val="000000"/>
                          </a:solidFill>
                          <a:latin typeface="Frutiger 45 Light"/>
                          <a:ea typeface="SimSun"/>
                          <a:cs typeface="Arial"/>
                        </a:rPr>
                        <a:t>Typical</a:t>
                      </a:r>
                      <a:endParaRPr lang="en-GB" sz="1200" b="1">
                        <a:solidFill>
                          <a:srgbClr val="000000"/>
                        </a:solidFill>
                        <a:latin typeface="Frutiger 45 Light"/>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200" b="1">
                          <a:solidFill>
                            <a:srgbClr val="000000"/>
                          </a:solidFill>
                          <a:latin typeface="Frutiger 45 Light"/>
                          <a:ea typeface="SimSun"/>
                          <a:cs typeface="Arial"/>
                        </a:rPr>
                        <a:t>R</a:t>
                      </a:r>
                      <a:r>
                        <a:rPr lang="en-GB" sz="1200" b="1" baseline="-25000">
                          <a:solidFill>
                            <a:srgbClr val="000000"/>
                          </a:solidFill>
                          <a:latin typeface="Frutiger 45 Light"/>
                          <a:ea typeface="SimSun"/>
                          <a:cs typeface="Arial"/>
                        </a:rPr>
                        <a:t>High</a:t>
                      </a:r>
                      <a:endParaRPr lang="en-GB" sz="1200" b="1">
                        <a:solidFill>
                          <a:srgbClr val="000000"/>
                        </a:solidFill>
                        <a:latin typeface="Frutiger 45 Light"/>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200" b="1">
                          <a:solidFill>
                            <a:srgbClr val="000000"/>
                          </a:solidFill>
                          <a:latin typeface="Frutiger 45 Light"/>
                          <a:ea typeface="SimSun"/>
                          <a:cs typeface="Arial"/>
                        </a:rPr>
                        <a:t>R</a:t>
                      </a:r>
                      <a:r>
                        <a:rPr lang="en-GB" sz="1200" b="1" baseline="-25000">
                          <a:solidFill>
                            <a:srgbClr val="000000"/>
                          </a:solidFill>
                          <a:latin typeface="Frutiger 45 Light"/>
                          <a:ea typeface="SimSun"/>
                          <a:cs typeface="Arial"/>
                        </a:rPr>
                        <a:t>Low</a:t>
                      </a:r>
                      <a:endParaRPr lang="en-GB" sz="1200" b="1">
                        <a:solidFill>
                          <a:srgbClr val="000000"/>
                        </a:solidFill>
                        <a:latin typeface="Frutiger 45 Light"/>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6200" algn="ctr">
                        <a:lnSpc>
                          <a:spcPts val="1200"/>
                        </a:lnSpc>
                        <a:spcAft>
                          <a:spcPts val="0"/>
                        </a:spcAft>
                      </a:pPr>
                      <a:r>
                        <a:rPr lang="en-GB" sz="1200" b="1">
                          <a:solidFill>
                            <a:srgbClr val="000000"/>
                          </a:solidFill>
                          <a:latin typeface="Frutiger 45 Light"/>
                          <a:ea typeface="SimSun"/>
                          <a:cs typeface="Arial"/>
                        </a:rPr>
                        <a:t>SNR at R</a:t>
                      </a:r>
                      <a:r>
                        <a:rPr lang="en-GB" sz="1200" b="1" baseline="-25000">
                          <a:solidFill>
                            <a:srgbClr val="000000"/>
                          </a:solidFill>
                          <a:latin typeface="Frutiger 45 Light"/>
                          <a:ea typeface="SimSun"/>
                          <a:cs typeface="Arial"/>
                        </a:rPr>
                        <a:t>Typ</a:t>
                      </a:r>
                      <a:endParaRPr lang="en-GB" sz="1200" b="1">
                        <a:latin typeface="Frutiger 45 Ligh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315">
                <a:tc vMerge="1">
                  <a:txBody>
                    <a:bodyPr/>
                    <a:lstStyle/>
                    <a:p>
                      <a:endParaRPr lang="en-GB"/>
                    </a:p>
                  </a:txBody>
                  <a:tcPr/>
                </a:tc>
                <a:tc>
                  <a:txBody>
                    <a:bodyPr/>
                    <a:lstStyle/>
                    <a:p>
                      <a:pPr marL="17780" algn="r">
                        <a:spcAft>
                          <a:spcPts val="0"/>
                        </a:spcAft>
                      </a:pPr>
                      <a:r>
                        <a:rPr lang="en-GB" sz="1200" b="1" dirty="0">
                          <a:solidFill>
                            <a:srgbClr val="000000"/>
                          </a:solidFill>
                          <a:latin typeface="Frutiger 45 Light"/>
                          <a:ea typeface="SimSun"/>
                          <a:cs typeface="Arial"/>
                        </a:rPr>
                        <a:t>[µm]</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200" b="1" dirty="0">
                          <a:solidFill>
                            <a:srgbClr val="000000"/>
                          </a:solidFill>
                          <a:latin typeface="Frutiger 45 Light"/>
                          <a:ea typeface="SimSun"/>
                          <a:cs typeface="Arial"/>
                        </a:rPr>
                        <a:t>tolerance[nm]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gridSpan="3">
                  <a:txBody>
                    <a:bodyPr/>
                    <a:lstStyle/>
                    <a:p>
                      <a:pPr marL="76200" algn="ctr">
                        <a:lnSpc>
                          <a:spcPts val="1200"/>
                        </a:lnSpc>
                        <a:spcAft>
                          <a:spcPts val="0"/>
                        </a:spcAft>
                      </a:pPr>
                      <a:r>
                        <a:rPr lang="en-GB" sz="1200" b="1" dirty="0">
                          <a:latin typeface="Frutiger 45 Light"/>
                          <a:ea typeface="Times New Roman"/>
                          <a:cs typeface="Times New Roman"/>
                        </a:rPr>
                        <a:t>[W m</a:t>
                      </a:r>
                      <a:r>
                        <a:rPr lang="en-GB" sz="1200" b="1" baseline="30000" dirty="0">
                          <a:latin typeface="Frutiger 45 Light"/>
                          <a:ea typeface="Times New Roman"/>
                          <a:cs typeface="Times New Roman"/>
                        </a:rPr>
                        <a:t>-2</a:t>
                      </a:r>
                      <a:r>
                        <a:rPr lang="en-GB" sz="1200" b="1" dirty="0">
                          <a:latin typeface="Frutiger 45 Light"/>
                          <a:ea typeface="Times New Roman"/>
                          <a:cs typeface="Times New Roman"/>
                        </a:rPr>
                        <a:t> sr</a:t>
                      </a:r>
                      <a:r>
                        <a:rPr lang="en-GB" sz="1200" b="1" baseline="30000" dirty="0">
                          <a:latin typeface="Frutiger 45 Light"/>
                          <a:ea typeface="Times New Roman"/>
                          <a:cs typeface="Times New Roman"/>
                        </a:rPr>
                        <a:t>-1</a:t>
                      </a:r>
                      <a:r>
                        <a:rPr lang="en-GB" sz="1200" b="1" dirty="0">
                          <a:latin typeface="Frutiger 45 Light"/>
                          <a:ea typeface="Times New Roman"/>
                          <a:cs typeface="Times New Roman"/>
                        </a:rPr>
                        <a:t> </a:t>
                      </a:r>
                      <a:r>
                        <a:rPr lang="en-GB" sz="1200" b="1" dirty="0">
                          <a:latin typeface="Symbol"/>
                          <a:ea typeface="Times New Roman"/>
                          <a:cs typeface="Times New Roman"/>
                        </a:rPr>
                        <a:t>m</a:t>
                      </a:r>
                      <a:r>
                        <a:rPr lang="en-GB" sz="1200" b="1" dirty="0">
                          <a:latin typeface="Frutiger 45 Light"/>
                          <a:ea typeface="Times New Roman"/>
                          <a:cs typeface="Times New Roman"/>
                        </a:rPr>
                        <a:t>m</a:t>
                      </a:r>
                      <a:r>
                        <a:rPr lang="en-GB" sz="1200" b="1" baseline="30000" dirty="0">
                          <a:latin typeface="Frutiger 45 Light"/>
                          <a:ea typeface="Times New Roman"/>
                          <a:cs typeface="Times New Roman"/>
                        </a:rPr>
                        <a:t>-1</a:t>
                      </a:r>
                      <a:r>
                        <a:rPr lang="en-GB" sz="1200" b="1" dirty="0">
                          <a:latin typeface="Frutiger 45 Light"/>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endParaRPr lang="en-GB"/>
                    </a:p>
                  </a:txBody>
                  <a:tcPr/>
                </a:tc>
              </a:tr>
              <a:tr h="319674">
                <a:tc gridSpan="9">
                  <a:txBody>
                    <a:bodyPr/>
                    <a:lstStyle/>
                    <a:p>
                      <a:pPr marL="76200">
                        <a:lnSpc>
                          <a:spcPts val="1200"/>
                        </a:lnSpc>
                        <a:spcAft>
                          <a:spcPts val="0"/>
                        </a:spcAft>
                      </a:pPr>
                      <a:endParaRPr lang="en-GB" sz="1600" b="1" dirty="0">
                        <a:solidFill>
                          <a:srgbClr val="000000"/>
                        </a:solidFill>
                        <a:latin typeface="Frutiger 45 Light"/>
                        <a:ea typeface="SimSun"/>
                        <a:cs typeface="Arial"/>
                      </a:endParaRPr>
                    </a:p>
                    <a:p>
                      <a:pPr marL="76200">
                        <a:lnSpc>
                          <a:spcPts val="1200"/>
                        </a:lnSpc>
                        <a:spcAft>
                          <a:spcPts val="0"/>
                        </a:spcAft>
                      </a:pPr>
                      <a:r>
                        <a:rPr lang="en-GB" sz="1600" b="1" dirty="0">
                          <a:solidFill>
                            <a:srgbClr val="000000"/>
                          </a:solidFill>
                          <a:latin typeface="Frutiger 45 Light"/>
                          <a:ea typeface="SimSun"/>
                          <a:cs typeface="Arial"/>
                        </a:rPr>
                        <a:t>Solar Bands</a:t>
                      </a:r>
                      <a:endParaRPr lang="en-GB" sz="1600" b="1" dirty="0">
                        <a:latin typeface="Frutiger 45 Light"/>
                        <a:ea typeface="Times New Roman"/>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8158">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VII-4</a:t>
                      </a:r>
                      <a:endParaRPr lang="en-GB" sz="1600" b="1" dirty="0">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0.443</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±3</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0.03</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±3</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42.0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704 </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7.80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221</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VII-8</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0.555</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±4</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-5, +3</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22.0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678</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5.70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215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VII-12</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0.670</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-3, +5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-3, +2</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9.5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673</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2.90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66</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VII-15</a:t>
                      </a:r>
                      <a:endParaRPr lang="en-GB" sz="1600" b="1" dirty="0">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0.763</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-1, +2</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0.01</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±2</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20.0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370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500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endParaRPr lang="en-GB" sz="1600" b="1">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dirty="0">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VII-16</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0.752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-2, +1</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0.01</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±2</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28.0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434</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500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VII-17</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0.865</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±5</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6.0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379 </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60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VII-20</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0.914</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±2</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15.0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294</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6.10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250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endParaRPr lang="en-GB" sz="1600" b="1">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endParaRPr lang="en-GB" sz="1600" b="1">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dirty="0">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endParaRPr lang="en-GB" sz="1600" b="1" dirty="0">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endParaRPr lang="en-GB" sz="1600" b="1">
                        <a:solidFill>
                          <a:srgbClr val="000000"/>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VII-22</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1.240</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±5</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±7</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5.4</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150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5.40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90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VII-23</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smtClean="0">
                          <a:solidFill>
                            <a:srgbClr val="000000"/>
                          </a:solidFill>
                          <a:latin typeface="Arial" pitchFamily="34" charset="0"/>
                          <a:ea typeface="SimSun"/>
                          <a:cs typeface="Arial" pitchFamily="34" charset="0"/>
                        </a:rPr>
                        <a:t>1.375</a:t>
                      </a:r>
                      <a:endParaRPr lang="en-GB" sz="1600" b="1" dirty="0">
                        <a:solidFill>
                          <a:srgbClr val="000000"/>
                        </a:solidFill>
                        <a:latin typeface="Arial" pitchFamily="34" charset="0"/>
                        <a:ea typeface="SimSu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-2, +6</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0.04</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±3</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6.0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a:solidFill>
                            <a:srgbClr val="000000"/>
                          </a:solidFill>
                          <a:latin typeface="Arial" pitchFamily="34" charset="0"/>
                          <a:ea typeface="SimSun"/>
                          <a:cs typeface="Arial" pitchFamily="34" charset="0"/>
                        </a:rPr>
                        <a:t>81</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300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VII-24</a:t>
                      </a:r>
                      <a:endParaRPr lang="en-GB" sz="1600" b="1">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1.630</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±6</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0.02</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±9</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7.3</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72</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300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8">
                <a:tc>
                  <a:txBody>
                    <a:bodyPr/>
                    <a:lstStyle/>
                    <a:p>
                      <a:pPr marL="76200" algn="ctr">
                        <a:lnSpc>
                          <a:spcPts val="1200"/>
                        </a:lnSpc>
                        <a:spcAft>
                          <a:spcPts val="0"/>
                        </a:spcAft>
                      </a:pPr>
                      <a:r>
                        <a:rPr lang="en-GB" sz="1600" b="1" dirty="0">
                          <a:solidFill>
                            <a:srgbClr val="000000"/>
                          </a:solidFill>
                          <a:latin typeface="Arial" pitchFamily="34" charset="0"/>
                          <a:ea typeface="SimSun"/>
                          <a:cs typeface="Arial" pitchFamily="34" charset="0"/>
                        </a:rPr>
                        <a:t>VII-25</a:t>
                      </a:r>
                      <a:endParaRPr lang="en-GB" sz="1600" b="1" dirty="0">
                        <a:latin typeface="Arial" pitchFamily="34" charset="0"/>
                        <a:ea typeface="Times New Roman"/>
                        <a:cs typeface="Arial"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2.250</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±10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a:solidFill>
                            <a:srgbClr val="000000"/>
                          </a:solidFill>
                          <a:latin typeface="Arial" pitchFamily="34" charset="0"/>
                          <a:ea typeface="SimSun"/>
                          <a:cs typeface="Arial" pitchFamily="34" charset="0"/>
                        </a:rPr>
                        <a:t>0.05</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ctr">
                        <a:lnSpc>
                          <a:spcPts val="1200"/>
                        </a:lnSpc>
                        <a:spcAft>
                          <a:spcPts val="0"/>
                        </a:spcAft>
                      </a:pPr>
                      <a:r>
                        <a:rPr lang="en-GB" sz="1600" b="1">
                          <a:solidFill>
                            <a:srgbClr val="000000"/>
                          </a:solidFill>
                          <a:latin typeface="Arial" pitchFamily="34" charset="0"/>
                          <a:ea typeface="SimSun"/>
                          <a:cs typeface="Arial" pitchFamily="34" charset="0"/>
                        </a:rPr>
                        <a:t>±10</a:t>
                      </a:r>
                      <a:endParaRPr lang="en-GB" sz="1600" b="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1.0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32</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r">
                        <a:spcAft>
                          <a:spcPts val="0"/>
                        </a:spcAft>
                      </a:pPr>
                      <a:r>
                        <a:rPr lang="en-GB" sz="1600" b="1" dirty="0">
                          <a:solidFill>
                            <a:srgbClr val="000000"/>
                          </a:solidFill>
                          <a:latin typeface="Arial" pitchFamily="34" charset="0"/>
                          <a:ea typeface="SimSun"/>
                          <a:cs typeface="Arial" pitchFamily="34" charset="0"/>
                        </a:rPr>
                        <a:t>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gn="r">
                        <a:lnSpc>
                          <a:spcPts val="1200"/>
                        </a:lnSpc>
                        <a:spcAft>
                          <a:spcPts val="0"/>
                        </a:spcAft>
                      </a:pPr>
                      <a:r>
                        <a:rPr lang="en-GB" sz="1600" b="1" dirty="0">
                          <a:solidFill>
                            <a:srgbClr val="000000"/>
                          </a:solidFill>
                          <a:latin typeface="Arial" pitchFamily="34" charset="0"/>
                          <a:ea typeface="SimSun"/>
                          <a:cs typeface="Arial" pitchFamily="34" charset="0"/>
                        </a:rPr>
                        <a:t>110</a:t>
                      </a:r>
                      <a:endParaRPr lang="en-GB" sz="16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sz="2000" dirty="0" smtClean="0">
                <a:ea typeface="ＭＳ Ｐゴシック" pitchFamily="34" charset="-128"/>
              </a:rPr>
              <a:t>Calibration concept addresses accuracy, stability and spectral and spatial homogeneity.</a:t>
            </a:r>
          </a:p>
          <a:p>
            <a:endParaRPr lang="en-US" sz="2000" dirty="0" smtClean="0">
              <a:ea typeface="ＭＳ Ｐゴシック" pitchFamily="34" charset="-128"/>
            </a:endParaRPr>
          </a:p>
          <a:p>
            <a:r>
              <a:rPr lang="en-US" sz="2000" dirty="0" smtClean="0">
                <a:ea typeface="ＭＳ Ｐゴシック" pitchFamily="34" charset="-128"/>
              </a:rPr>
              <a:t>Accuracy is achieved using on-board 2-point linear calibration by viewing cold space as the low dynamic range reference and a target at known temperature/radiance for the high dynamic range reference -&gt; solar diffuser (solar channels) and black body (thermal channels</a:t>
            </a:r>
            <a:r>
              <a:rPr lang="en-US" sz="2000" dirty="0" smtClean="0">
                <a:ea typeface="ＭＳ Ｐゴシック" pitchFamily="34" charset="-128"/>
              </a:rPr>
              <a:t>).</a:t>
            </a:r>
            <a:endParaRPr lang="en-US" sz="2000" dirty="0" smtClean="0">
              <a:ea typeface="ＭＳ Ｐゴシック" pitchFamily="34" charset="-128"/>
            </a:endParaRPr>
          </a:p>
          <a:p>
            <a:endParaRPr lang="en-US" sz="2000" dirty="0" smtClean="0">
              <a:ea typeface="ＭＳ Ｐゴシック" pitchFamily="34" charset="-128"/>
            </a:endParaRPr>
          </a:p>
          <a:p>
            <a:r>
              <a:rPr lang="en-US" sz="2000" dirty="0" smtClean="0">
                <a:ea typeface="ＭＳ Ｐゴシック" pitchFamily="34" charset="-128"/>
              </a:rPr>
              <a:t>Stability monitoring </a:t>
            </a:r>
            <a:r>
              <a:rPr lang="en-US" sz="2000" dirty="0" smtClean="0">
                <a:ea typeface="ＭＳ Ｐゴシック" pitchFamily="34" charset="-128"/>
              </a:rPr>
              <a:t>to be</a:t>
            </a:r>
            <a:r>
              <a:rPr lang="en-US" sz="2000" dirty="0" smtClean="0">
                <a:ea typeface="ＭＳ Ｐゴシック" pitchFamily="34" charset="-128"/>
              </a:rPr>
              <a:t> </a:t>
            </a:r>
            <a:r>
              <a:rPr lang="en-US" sz="2000" dirty="0" smtClean="0">
                <a:ea typeface="ＭＳ Ｐゴシック" pitchFamily="34" charset="-128"/>
              </a:rPr>
              <a:t>achieved through:</a:t>
            </a:r>
          </a:p>
          <a:p>
            <a:pPr lvl="1">
              <a:buFontTx/>
              <a:buChar char="•"/>
            </a:pPr>
            <a:r>
              <a:rPr lang="en-US" sz="2000" dirty="0" smtClean="0">
                <a:ea typeface="ＭＳ Ｐゴシック" pitchFamily="34" charset="-128"/>
              </a:rPr>
              <a:t>Solar diffuser monitor (2</a:t>
            </a:r>
            <a:r>
              <a:rPr lang="en-US" sz="2000" baseline="30000" dirty="0" smtClean="0">
                <a:ea typeface="ＭＳ Ｐゴシック" pitchFamily="34" charset="-128"/>
              </a:rPr>
              <a:t>nd</a:t>
            </a:r>
            <a:r>
              <a:rPr lang="en-US" sz="2000" dirty="0" smtClean="0">
                <a:ea typeface="ＭＳ Ｐゴシック" pitchFamily="34" charset="-128"/>
              </a:rPr>
              <a:t> diffuser to monitor degradation of primary diffuser).</a:t>
            </a:r>
          </a:p>
          <a:p>
            <a:pPr lvl="1">
              <a:buFontTx/>
              <a:buChar char="•"/>
            </a:pPr>
            <a:r>
              <a:rPr lang="en-US" sz="2000" dirty="0" smtClean="0">
                <a:ea typeface="ＭＳ Ｐゴシック" pitchFamily="34" charset="-128"/>
              </a:rPr>
              <a:t>Lunar calibration</a:t>
            </a:r>
          </a:p>
          <a:p>
            <a:pPr lvl="1">
              <a:buFontTx/>
              <a:buChar char="•"/>
            </a:pPr>
            <a:r>
              <a:rPr lang="en-US" sz="2000" dirty="0" smtClean="0">
                <a:ea typeface="ＭＳ Ｐゴシック" pitchFamily="34" charset="-128"/>
              </a:rPr>
              <a:t>Cross-calibration</a:t>
            </a:r>
          </a:p>
          <a:p>
            <a:endParaRPr lang="en-US" dirty="0" smtClean="0">
              <a:ea typeface="ＭＳ Ｐゴシック" pitchFamily="34" charset="-128"/>
            </a:endParaRPr>
          </a:p>
          <a:p>
            <a:endParaRPr lang="en-US" dirty="0" smtClean="0">
              <a:ea typeface="ＭＳ Ｐゴシック" pitchFamily="34" charset="-128"/>
            </a:endParaRPr>
          </a:p>
        </p:txBody>
      </p:sp>
      <p:sp>
        <p:nvSpPr>
          <p:cNvPr id="12292" name="Slide Number Placeholder 3"/>
          <p:cNvSpPr>
            <a:spLocks noGrp="1"/>
          </p:cNvSpPr>
          <p:nvPr>
            <p:ph type="sldNum" sz="quarter" idx="4294967295"/>
          </p:nvPr>
        </p:nvSpPr>
        <p:spPr>
          <a:xfrm>
            <a:off x="242888" y="6477000"/>
            <a:ext cx="711200" cy="266700"/>
          </a:xfrm>
          <a:prstGeom prst="rect">
            <a:avLst/>
          </a:prstGeom>
          <a:noFill/>
        </p:spPr>
        <p:txBody>
          <a:bodyPr/>
          <a:lstStyle/>
          <a:p>
            <a:r>
              <a:rPr lang="en-GB" smtClean="0">
                <a:latin typeface="Century Gothic" pitchFamily="34" charset="0"/>
                <a:ea typeface="ＭＳ Ｐゴシック" pitchFamily="34" charset="-128"/>
              </a:rPr>
              <a:t>Slide: </a:t>
            </a:r>
            <a:fld id="{7C1C421E-7666-416D-869C-0322E791C6C4}" type="slidenum">
              <a:rPr lang="en-GB" smtClean="0">
                <a:latin typeface="Century Gothic" pitchFamily="34" charset="0"/>
                <a:ea typeface="ＭＳ Ｐゴシック" pitchFamily="34" charset="-128"/>
              </a:rPr>
              <a:pPr/>
              <a:t>15</a:t>
            </a:fld>
            <a:endParaRPr lang="en-GB" smtClean="0">
              <a:latin typeface="Century Gothic" pitchFamily="34" charset="0"/>
              <a:ea typeface="ＭＳ Ｐゴシック" pitchFamily="34" charset="-128"/>
            </a:endParaRPr>
          </a:p>
        </p:txBody>
      </p:sp>
      <p:sp>
        <p:nvSpPr>
          <p:cNvPr id="6" name="Title 1"/>
          <p:cNvSpPr>
            <a:spLocks noGrp="1"/>
          </p:cNvSpPr>
          <p:nvPr>
            <p:ph type="title"/>
          </p:nvPr>
        </p:nvSpPr>
        <p:spPr>
          <a:xfrm>
            <a:off x="0" y="0"/>
            <a:ext cx="9799638" cy="854075"/>
          </a:xfrm>
        </p:spPr>
        <p:txBody>
          <a:bodyPr/>
          <a:lstStyle/>
          <a:p>
            <a:r>
              <a:rPr lang="en-GB" dirty="0" smtClean="0">
                <a:latin typeface="Calibri" pitchFamily="34" charset="0"/>
                <a:cs typeface="Calibri" pitchFamily="34" charset="0"/>
              </a:rPr>
              <a:t>EPS Second Generation – </a:t>
            </a:r>
            <a:r>
              <a:rPr lang="en-GB" dirty="0" err="1" smtClean="0">
                <a:latin typeface="Calibri" pitchFamily="34" charset="0"/>
                <a:cs typeface="Calibri" pitchFamily="34" charset="0"/>
              </a:rPr>
              <a:t>METimage</a:t>
            </a:r>
            <a:r>
              <a:rPr lang="en-GB" dirty="0" smtClean="0">
                <a:latin typeface="Calibri" pitchFamily="34" charset="0"/>
                <a:cs typeface="Calibri" pitchFamily="34" charset="0"/>
              </a:rPr>
              <a:t> calibration concepts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502" y="1301611"/>
            <a:ext cx="9143999" cy="5355312"/>
          </a:xfrm>
          <a:prstGeom prst="rect">
            <a:avLst/>
          </a:prstGeom>
          <a:noFill/>
        </p:spPr>
        <p:txBody>
          <a:bodyPr wrap="square" rtlCol="0">
            <a:spAutoFit/>
          </a:bodyPr>
          <a:lstStyle/>
          <a:p>
            <a:pPr marL="457200" indent="-457200">
              <a:defRPr/>
            </a:pPr>
            <a:r>
              <a:rPr lang="en-GB" sz="1800" b="0" dirty="0" smtClean="0">
                <a:solidFill>
                  <a:schemeClr val="tx1"/>
                </a:solidFill>
                <a:latin typeface="Arial" pitchFamily="34" charset="0"/>
                <a:cs typeface="Arial" pitchFamily="34" charset="0"/>
              </a:rPr>
              <a:t>Use of the lunar calibration for reflective solar bands is foreseen</a:t>
            </a:r>
          </a:p>
          <a:p>
            <a:endParaRPr lang="en-GB" sz="1800" b="0" dirty="0" smtClean="0">
              <a:solidFill>
                <a:schemeClr val="tx1"/>
              </a:solidFill>
              <a:latin typeface="Arial" pitchFamily="34" charset="0"/>
              <a:cs typeface="Arial" pitchFamily="34" charset="0"/>
            </a:endParaRPr>
          </a:p>
          <a:p>
            <a:r>
              <a:rPr lang="en-GB" sz="1800" b="0" dirty="0" smtClean="0">
                <a:solidFill>
                  <a:schemeClr val="tx1"/>
                </a:solidFill>
                <a:latin typeface="Arial" pitchFamily="34" charset="0"/>
                <a:cs typeface="Arial" pitchFamily="34" charset="0"/>
              </a:rPr>
              <a:t>Similarities with VIIRS</a:t>
            </a:r>
          </a:p>
          <a:p>
            <a:endParaRPr lang="en-GB" sz="1800" b="0" dirty="0" smtClean="0">
              <a:solidFill>
                <a:schemeClr val="tx1"/>
              </a:solidFill>
              <a:latin typeface="Arial" pitchFamily="34" charset="0"/>
              <a:cs typeface="Arial" pitchFamily="34" charset="0"/>
            </a:endParaRPr>
          </a:p>
          <a:p>
            <a:r>
              <a:rPr lang="en-GB" sz="1800" b="0" dirty="0" smtClean="0">
                <a:solidFill>
                  <a:schemeClr val="tx1"/>
                </a:solidFill>
                <a:latin typeface="Arial" pitchFamily="34" charset="0"/>
                <a:cs typeface="Arial" pitchFamily="34" charset="0"/>
              </a:rPr>
              <a:t>Main identified issues:</a:t>
            </a:r>
          </a:p>
          <a:p>
            <a:endParaRPr lang="en-GB" sz="1800" b="0" dirty="0" smtClean="0">
              <a:solidFill>
                <a:schemeClr val="tx1"/>
              </a:solidFill>
              <a:latin typeface="Arial" pitchFamily="34" charset="0"/>
              <a:cs typeface="Arial" pitchFamily="34" charset="0"/>
            </a:endParaRPr>
          </a:p>
          <a:p>
            <a:pPr marL="355600" indent="-355600">
              <a:buFont typeface="Arial" pitchFamily="34" charset="0"/>
              <a:buChar char="•"/>
            </a:pPr>
            <a:r>
              <a:rPr lang="en-GB" sz="1800" b="0" dirty="0" smtClean="0">
                <a:solidFill>
                  <a:schemeClr val="tx1"/>
                </a:solidFill>
                <a:latin typeface="Arial" pitchFamily="34" charset="0"/>
                <a:cs typeface="Arial" pitchFamily="34" charset="0"/>
              </a:rPr>
              <a:t>N</a:t>
            </a:r>
            <a:r>
              <a:rPr lang="en-GB" sz="1800" b="0" dirty="0" smtClean="0">
                <a:solidFill>
                  <a:schemeClr val="tx1"/>
                </a:solidFill>
                <a:latin typeface="Arial" pitchFamily="34" charset="0"/>
                <a:cs typeface="Arial" pitchFamily="34" charset="0"/>
              </a:rPr>
              <a:t>o spacecraft manoeuvres</a:t>
            </a:r>
            <a:r>
              <a:rPr lang="en-GB" sz="1800" b="0" dirty="0" smtClean="0">
                <a:solidFill>
                  <a:schemeClr val="tx1"/>
                </a:solidFill>
                <a:latin typeface="Arial" pitchFamily="34" charset="0"/>
                <a:cs typeface="Arial" pitchFamily="34" charset="0"/>
              </a:rPr>
              <a:t> during routine operation</a:t>
            </a:r>
            <a:r>
              <a:rPr lang="en-GB" sz="1800" b="0" dirty="0" smtClean="0">
                <a:solidFill>
                  <a:schemeClr val="tx1"/>
                </a:solidFill>
                <a:latin typeface="Arial" pitchFamily="34" charset="0"/>
                <a:cs typeface="Arial" pitchFamily="34" charset="0"/>
              </a:rPr>
              <a:t>  </a:t>
            </a:r>
            <a:r>
              <a:rPr lang="en-GB" sz="1800" b="0" dirty="0" smtClean="0">
                <a:solidFill>
                  <a:schemeClr val="tx1"/>
                </a:solidFill>
                <a:latin typeface="Arial" pitchFamily="34" charset="0"/>
                <a:cs typeface="Arial" pitchFamily="34" charset="0"/>
                <a:sym typeface="Wingdings" pitchFamily="2" charset="2"/>
              </a:rPr>
              <a:t> impact on:</a:t>
            </a:r>
          </a:p>
          <a:p>
            <a:pPr marL="903288" lvl="1" indent="-446088">
              <a:buFont typeface="Arial" pitchFamily="34" charset="0"/>
              <a:buChar char="•"/>
            </a:pPr>
            <a:r>
              <a:rPr lang="en-GB" sz="1800" b="0" dirty="0" smtClean="0">
                <a:solidFill>
                  <a:schemeClr val="tx1"/>
                </a:solidFill>
                <a:latin typeface="Arial" pitchFamily="34" charset="0"/>
                <a:cs typeface="Arial" pitchFamily="34" charset="0"/>
                <a:sym typeface="Wingdings" pitchFamily="2" charset="2"/>
              </a:rPr>
              <a:t>	</a:t>
            </a:r>
            <a:r>
              <a:rPr lang="en-GB" sz="1800" b="0" dirty="0" smtClean="0">
                <a:solidFill>
                  <a:schemeClr val="tx1"/>
                </a:solidFill>
                <a:latin typeface="Arial" pitchFamily="34" charset="0"/>
                <a:cs typeface="Arial" pitchFamily="34" charset="0"/>
              </a:rPr>
              <a:t>Moon availability in the Field of Regard </a:t>
            </a:r>
          </a:p>
          <a:p>
            <a:pPr marL="812800" lvl="1" indent="-355600">
              <a:buFont typeface="Arial" pitchFamily="34" charset="0"/>
              <a:buChar char="•"/>
            </a:pPr>
            <a:r>
              <a:rPr lang="en-GB" sz="1800" b="0" dirty="0" smtClean="0">
                <a:solidFill>
                  <a:schemeClr val="tx1"/>
                </a:solidFill>
                <a:latin typeface="Arial" pitchFamily="34" charset="0"/>
                <a:cs typeface="Arial" pitchFamily="34" charset="0"/>
              </a:rPr>
              <a:t>	Moon phase angle when observing</a:t>
            </a:r>
          </a:p>
          <a:p>
            <a:pPr marL="355600" indent="-355600">
              <a:buFont typeface="Arial" pitchFamily="34" charset="0"/>
              <a:buChar char="•"/>
            </a:pPr>
            <a:endParaRPr lang="en-GB" sz="1800" b="0" dirty="0" smtClean="0">
              <a:solidFill>
                <a:schemeClr val="tx1"/>
              </a:solidFill>
              <a:latin typeface="Arial" pitchFamily="34" charset="0"/>
              <a:cs typeface="Arial" pitchFamily="34" charset="0"/>
            </a:endParaRPr>
          </a:p>
          <a:p>
            <a:pPr marL="355600" indent="-355600">
              <a:buFont typeface="Arial" pitchFamily="34" charset="0"/>
              <a:buChar char="•"/>
            </a:pPr>
            <a:r>
              <a:rPr lang="en-GB" sz="1800" b="0" dirty="0" smtClean="0">
                <a:solidFill>
                  <a:schemeClr val="tx1"/>
                </a:solidFill>
                <a:latin typeface="Arial" pitchFamily="34" charset="0"/>
                <a:cs typeface="Arial" pitchFamily="34" charset="0"/>
              </a:rPr>
              <a:t>Initial simulations show that with current instrument set-up, EPS orbit (09:30 equator crossing) and no spacecraft manoeuvres, lunar intrusions expected around 9 times per year with a range of phase angles (varying from 20 to </a:t>
            </a:r>
            <a:r>
              <a:rPr lang="en-GB" sz="1800" b="0" dirty="0" smtClean="0">
                <a:solidFill>
                  <a:schemeClr val="tx1"/>
                </a:solidFill>
                <a:latin typeface="Arial" pitchFamily="34" charset="0"/>
                <a:cs typeface="Arial" pitchFamily="34" charset="0"/>
              </a:rPr>
              <a:t>8</a:t>
            </a:r>
            <a:r>
              <a:rPr lang="en-GB" sz="1800" b="0" dirty="0" smtClean="0">
                <a:solidFill>
                  <a:schemeClr val="tx1"/>
                </a:solidFill>
                <a:latin typeface="Arial" pitchFamily="34" charset="0"/>
                <a:cs typeface="Arial" pitchFamily="34" charset="0"/>
              </a:rPr>
              <a:t>0 degrees).   </a:t>
            </a:r>
            <a:endParaRPr lang="en-GB" sz="1800" b="0" dirty="0" smtClean="0">
              <a:solidFill>
                <a:schemeClr val="tx1"/>
              </a:solidFill>
              <a:latin typeface="Arial" pitchFamily="34" charset="0"/>
              <a:cs typeface="Arial" pitchFamily="34" charset="0"/>
            </a:endParaRPr>
          </a:p>
          <a:p>
            <a:pPr marL="355600" indent="-355600">
              <a:buFont typeface="Arial" pitchFamily="34" charset="0"/>
              <a:buChar char="•"/>
            </a:pPr>
            <a:endParaRPr lang="en-GB" sz="1800" b="0" dirty="0" smtClean="0">
              <a:solidFill>
                <a:schemeClr val="tx1"/>
              </a:solidFill>
              <a:latin typeface="Arial" pitchFamily="34" charset="0"/>
              <a:cs typeface="Arial" pitchFamily="34" charset="0"/>
            </a:endParaRPr>
          </a:p>
          <a:p>
            <a:pPr marL="355600" indent="-355600">
              <a:buFont typeface="Arial" pitchFamily="34" charset="0"/>
              <a:buChar char="•"/>
            </a:pPr>
            <a:r>
              <a:rPr lang="en-GB" sz="1800" b="0" dirty="0" smtClean="0">
                <a:solidFill>
                  <a:schemeClr val="tx1"/>
                </a:solidFill>
                <a:latin typeface="Arial" pitchFamily="34" charset="0"/>
                <a:cs typeface="Arial" pitchFamily="34" charset="0"/>
              </a:rPr>
              <a:t>Interesting point: </a:t>
            </a:r>
            <a:r>
              <a:rPr lang="en-GB" sz="1800" b="0" dirty="0" smtClean="0">
                <a:solidFill>
                  <a:schemeClr val="tx1"/>
                </a:solidFill>
                <a:latin typeface="Arial" pitchFamily="34" charset="0"/>
                <a:cs typeface="Arial" pitchFamily="34" charset="0"/>
              </a:rPr>
              <a:t>question was </a:t>
            </a:r>
            <a:r>
              <a:rPr lang="en-GB" sz="1800" b="0" dirty="0" smtClean="0">
                <a:solidFill>
                  <a:schemeClr val="tx1"/>
                </a:solidFill>
                <a:latin typeface="Arial" pitchFamily="34" charset="0"/>
                <a:cs typeface="Arial" pitchFamily="34" charset="0"/>
              </a:rPr>
              <a:t>raised </a:t>
            </a:r>
            <a:r>
              <a:rPr lang="en-GB" sz="1800" b="0" dirty="0" smtClean="0">
                <a:solidFill>
                  <a:schemeClr val="tx1"/>
                </a:solidFill>
                <a:latin typeface="Arial" pitchFamily="34" charset="0"/>
                <a:cs typeface="Arial" pitchFamily="34" charset="0"/>
              </a:rPr>
              <a:t>regarding</a:t>
            </a:r>
            <a:r>
              <a:rPr lang="en-GB" sz="1800" b="0" dirty="0" smtClean="0">
                <a:solidFill>
                  <a:schemeClr val="tx1"/>
                </a:solidFill>
                <a:latin typeface="Arial" pitchFamily="34" charset="0"/>
                <a:cs typeface="Arial" pitchFamily="34" charset="0"/>
              </a:rPr>
              <a:t> </a:t>
            </a:r>
            <a:r>
              <a:rPr lang="en-GB" sz="1800" b="0" dirty="0" smtClean="0">
                <a:solidFill>
                  <a:schemeClr val="tx1"/>
                </a:solidFill>
                <a:latin typeface="Arial" pitchFamily="34" charset="0"/>
                <a:cs typeface="Arial" pitchFamily="34" charset="0"/>
              </a:rPr>
              <a:t>the possibility to use lunar observations to monitor the thermal bands.</a:t>
            </a:r>
          </a:p>
          <a:p>
            <a:pPr marL="812800" lvl="1" indent="-355600">
              <a:buFont typeface="Arial" pitchFamily="34" charset="0"/>
              <a:buChar char="•"/>
            </a:pPr>
            <a:r>
              <a:rPr lang="en-GB" sz="1800" b="0" dirty="0" smtClean="0">
                <a:solidFill>
                  <a:schemeClr val="tx1"/>
                </a:solidFill>
                <a:latin typeface="Arial" pitchFamily="34" charset="0"/>
                <a:cs typeface="Arial" pitchFamily="34" charset="0"/>
              </a:rPr>
              <a:t>Currently no lunar model to describes lunar irradiance </a:t>
            </a:r>
            <a:r>
              <a:rPr lang="en-GB" sz="1800" b="0" dirty="0" smtClean="0">
                <a:solidFill>
                  <a:schemeClr val="tx1"/>
                </a:solidFill>
                <a:latin typeface="Arial" pitchFamily="34" charset="0"/>
                <a:cs typeface="Arial" pitchFamily="34" charset="0"/>
                <a:sym typeface="Wingdings" pitchFamily="2" charset="2"/>
              </a:rPr>
              <a:t> potential future development?</a:t>
            </a:r>
            <a:endParaRPr lang="en-GB" sz="1800" b="0" dirty="0" smtClean="0">
              <a:solidFill>
                <a:schemeClr val="tx1"/>
              </a:solidFill>
              <a:latin typeface="Arial" pitchFamily="34" charset="0"/>
              <a:cs typeface="Arial" pitchFamily="34" charset="0"/>
            </a:endParaRPr>
          </a:p>
          <a:p>
            <a:pPr marL="355600" indent="-355600"/>
            <a:endParaRPr lang="en-GB" sz="1800" dirty="0" smtClean="0">
              <a:solidFill>
                <a:schemeClr val="tx1"/>
              </a:solidFill>
            </a:endParaRPr>
          </a:p>
        </p:txBody>
      </p:sp>
      <p:sp>
        <p:nvSpPr>
          <p:cNvPr id="5" name="TextBox 4"/>
          <p:cNvSpPr txBox="1"/>
          <p:nvPr/>
        </p:nvSpPr>
        <p:spPr>
          <a:xfrm>
            <a:off x="103691" y="141396"/>
            <a:ext cx="5582810" cy="523220"/>
          </a:xfrm>
          <a:prstGeom prst="rect">
            <a:avLst/>
          </a:prstGeom>
          <a:noFill/>
        </p:spPr>
        <p:txBody>
          <a:bodyPr wrap="none" rtlCol="0">
            <a:spAutoFit/>
          </a:bodyPr>
          <a:lstStyle/>
          <a:p>
            <a:r>
              <a:rPr lang="en-GB" sz="2800" dirty="0" smtClean="0">
                <a:latin typeface="Calibri" pitchFamily="34" charset="0"/>
                <a:cs typeface="Calibri" pitchFamily="34" charset="0"/>
              </a:rPr>
              <a:t>EPS Second Generation - </a:t>
            </a:r>
            <a:r>
              <a:rPr lang="en-GB" sz="2800" dirty="0" err="1" smtClean="0">
                <a:latin typeface="Calibri" pitchFamily="34" charset="0"/>
                <a:cs typeface="Calibri" pitchFamily="34" charset="0"/>
              </a:rPr>
              <a:t>METimage</a:t>
            </a:r>
            <a:r>
              <a:rPr lang="en-GB" sz="2800" dirty="0" smtClean="0">
                <a:latin typeface="Arial" pitchFamily="34" charset="0"/>
                <a:cs typeface="Arial" pitchFamily="34" charset="0"/>
              </a:rPr>
              <a:t> </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2040943" cy="584775"/>
          </a:xfrm>
          <a:prstGeom prst="rect">
            <a:avLst/>
          </a:prstGeom>
          <a:noFill/>
        </p:spPr>
        <p:txBody>
          <a:bodyPr wrap="none" rtlCol="0">
            <a:spAutoFit/>
          </a:bodyPr>
          <a:lstStyle/>
          <a:p>
            <a:r>
              <a:rPr lang="en-GB" sz="3200" dirty="0" smtClean="0">
                <a:latin typeface="Calibri" pitchFamily="34" charset="0"/>
                <a:cs typeface="Calibri" pitchFamily="34" charset="0"/>
              </a:rPr>
              <a:t>Conclusion</a:t>
            </a:r>
            <a:endParaRPr lang="en-GB" sz="3200" dirty="0">
              <a:latin typeface="Calibri" pitchFamily="34" charset="0"/>
              <a:cs typeface="Calibri" pitchFamily="34" charset="0"/>
            </a:endParaRPr>
          </a:p>
        </p:txBody>
      </p:sp>
      <p:sp>
        <p:nvSpPr>
          <p:cNvPr id="5" name="TextBox 4"/>
          <p:cNvSpPr txBox="1"/>
          <p:nvPr/>
        </p:nvSpPr>
        <p:spPr>
          <a:xfrm>
            <a:off x="504866" y="1673085"/>
            <a:ext cx="8821115" cy="3785652"/>
          </a:xfrm>
          <a:prstGeom prst="rect">
            <a:avLst/>
          </a:prstGeom>
          <a:noFill/>
        </p:spPr>
        <p:txBody>
          <a:bodyPr wrap="square" rtlCol="0">
            <a:spAutoFit/>
          </a:bodyPr>
          <a:lstStyle/>
          <a:p>
            <a:pPr marL="273050" indent="-273050">
              <a:buFont typeface="Arial" pitchFamily="34" charset="0"/>
              <a:buChar char="•"/>
            </a:pPr>
            <a:r>
              <a:rPr lang="en-GB" sz="2000" dirty="0" smtClean="0">
                <a:solidFill>
                  <a:schemeClr val="tx1"/>
                </a:solidFill>
                <a:latin typeface="Calibri" pitchFamily="34" charset="0"/>
                <a:cs typeface="Calibri" pitchFamily="34" charset="0"/>
              </a:rPr>
              <a:t>In the future, more missions will be able to acquire Moon images:</a:t>
            </a:r>
          </a:p>
          <a:p>
            <a:pPr marL="730250" lvl="1" indent="-273050">
              <a:buFont typeface="Arial" pitchFamily="34" charset="0"/>
              <a:buChar char="•"/>
            </a:pPr>
            <a:r>
              <a:rPr lang="en-GB" sz="2000" dirty="0" smtClean="0">
                <a:solidFill>
                  <a:schemeClr val="tx1"/>
                </a:solidFill>
                <a:latin typeface="Calibri" pitchFamily="34" charset="0"/>
                <a:cs typeface="Calibri" pitchFamily="34" charset="0"/>
              </a:rPr>
              <a:t>MTG/FCI</a:t>
            </a:r>
          </a:p>
          <a:p>
            <a:pPr marL="730250" lvl="1" indent="-273050">
              <a:buFont typeface="Arial" pitchFamily="34" charset="0"/>
              <a:buChar char="•"/>
            </a:pPr>
            <a:r>
              <a:rPr lang="en-GB" sz="2000" dirty="0" smtClean="0">
                <a:solidFill>
                  <a:schemeClr val="tx1"/>
                </a:solidFill>
                <a:latin typeface="Calibri" pitchFamily="34" charset="0"/>
                <a:cs typeface="Calibri" pitchFamily="34" charset="0"/>
              </a:rPr>
              <a:t>MTG/UVNS</a:t>
            </a:r>
          </a:p>
          <a:p>
            <a:pPr marL="730250" lvl="1" indent="-273050">
              <a:buFont typeface="Arial" pitchFamily="34" charset="0"/>
              <a:buChar char="•"/>
            </a:pPr>
            <a:r>
              <a:rPr lang="en-GB" sz="2000" dirty="0" smtClean="0">
                <a:solidFill>
                  <a:schemeClr val="tx1"/>
                </a:solidFill>
                <a:latin typeface="Calibri" pitchFamily="34" charset="0"/>
                <a:cs typeface="Calibri" pitchFamily="34" charset="0"/>
              </a:rPr>
              <a:t>EPS SG/</a:t>
            </a:r>
            <a:r>
              <a:rPr lang="en-GB" sz="2000" dirty="0" err="1" smtClean="0">
                <a:solidFill>
                  <a:schemeClr val="tx1"/>
                </a:solidFill>
                <a:latin typeface="Calibri" pitchFamily="34" charset="0"/>
                <a:cs typeface="Calibri" pitchFamily="34" charset="0"/>
              </a:rPr>
              <a:t>METimage</a:t>
            </a:r>
            <a:endParaRPr lang="en-GB" sz="2000" dirty="0" smtClean="0">
              <a:solidFill>
                <a:schemeClr val="tx1"/>
              </a:solidFill>
              <a:latin typeface="Calibri" pitchFamily="34" charset="0"/>
              <a:cs typeface="Calibri" pitchFamily="34" charset="0"/>
            </a:endParaRPr>
          </a:p>
          <a:p>
            <a:pPr marL="273050" indent="-273050">
              <a:buFont typeface="Arial" pitchFamily="34" charset="0"/>
              <a:buChar char="•"/>
            </a:pPr>
            <a:endParaRPr lang="en-GB" sz="2000" dirty="0" smtClean="0">
              <a:solidFill>
                <a:schemeClr val="tx1"/>
              </a:solidFill>
              <a:latin typeface="Calibri" pitchFamily="34" charset="0"/>
              <a:cs typeface="Calibri" pitchFamily="34" charset="0"/>
            </a:endParaRPr>
          </a:p>
          <a:p>
            <a:pPr marL="273050" indent="-273050">
              <a:buFont typeface="Arial" pitchFamily="34" charset="0"/>
              <a:buChar char="•"/>
            </a:pPr>
            <a:r>
              <a:rPr lang="en-GB" sz="2000" dirty="0" smtClean="0">
                <a:solidFill>
                  <a:schemeClr val="tx1"/>
                </a:solidFill>
                <a:latin typeface="Calibri" pitchFamily="34" charset="0"/>
                <a:cs typeface="Calibri" pitchFamily="34" charset="0"/>
              </a:rPr>
              <a:t>Need for putting in place operational infrastructures for the monitoring of the reflective solar bands of these future missions </a:t>
            </a:r>
            <a:r>
              <a:rPr lang="en-GB" sz="2000" dirty="0" smtClean="0">
                <a:solidFill>
                  <a:schemeClr val="tx1"/>
                </a:solidFill>
                <a:latin typeface="Calibri" pitchFamily="34" charset="0"/>
                <a:cs typeface="Calibri" pitchFamily="34" charset="0"/>
                <a:sym typeface="Wingdings" pitchFamily="2" charset="2"/>
              </a:rPr>
              <a:t> we can capitalize on current existing missions to prepare the ground.</a:t>
            </a:r>
          </a:p>
          <a:p>
            <a:pPr marL="273050" indent="-273050">
              <a:buFont typeface="Arial" pitchFamily="34" charset="0"/>
              <a:buChar char="•"/>
            </a:pPr>
            <a:endParaRPr lang="en-GB" sz="2000" dirty="0" smtClean="0">
              <a:solidFill>
                <a:schemeClr val="tx1"/>
              </a:solidFill>
              <a:latin typeface="Calibri" pitchFamily="34" charset="0"/>
              <a:cs typeface="Calibri" pitchFamily="34" charset="0"/>
              <a:sym typeface="Wingdings" pitchFamily="2" charset="2"/>
            </a:endParaRPr>
          </a:p>
          <a:p>
            <a:pPr marL="273050" indent="-273050">
              <a:buFont typeface="Arial" pitchFamily="34" charset="0"/>
              <a:buChar char="•"/>
            </a:pPr>
            <a:r>
              <a:rPr lang="en-GB" sz="2000" dirty="0" smtClean="0">
                <a:solidFill>
                  <a:schemeClr val="tx1"/>
                </a:solidFill>
                <a:latin typeface="Calibri" pitchFamily="34" charset="0"/>
                <a:cs typeface="Calibri" pitchFamily="34" charset="0"/>
                <a:sym typeface="Wingdings" pitchFamily="2" charset="2"/>
              </a:rPr>
              <a:t>New systems come with higher requirements in terms of uncertainties on absolute calibration and long term stability. Tools to ensure we reach these targets are essential and lunar calibration is one of them.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9736768" cy="523220"/>
          </a:xfrm>
          <a:prstGeom prst="rect">
            <a:avLst/>
          </a:prstGeom>
          <a:noFill/>
        </p:spPr>
        <p:txBody>
          <a:bodyPr wrap="none" rtlCol="0">
            <a:spAutoFit/>
          </a:bodyPr>
          <a:lstStyle/>
          <a:p>
            <a:r>
              <a:rPr lang="en-GB" sz="2800" dirty="0" smtClean="0">
                <a:latin typeface="Calibri" pitchFamily="34" charset="0"/>
                <a:cs typeface="Calibri" pitchFamily="34" charset="0"/>
              </a:rPr>
              <a:t>EUMETSAT future missions with (potentially) lunar observations </a:t>
            </a:r>
            <a:endParaRPr lang="en-GB" sz="2800" dirty="0">
              <a:latin typeface="Calibri" pitchFamily="34" charset="0"/>
              <a:cs typeface="Calibri" pitchFamily="34" charset="0"/>
            </a:endParaRPr>
          </a:p>
        </p:txBody>
      </p:sp>
      <p:sp>
        <p:nvSpPr>
          <p:cNvPr id="5" name="TextBox 4"/>
          <p:cNvSpPr txBox="1"/>
          <p:nvPr/>
        </p:nvSpPr>
        <p:spPr>
          <a:xfrm>
            <a:off x="421739" y="2064971"/>
            <a:ext cx="9232900" cy="3539430"/>
          </a:xfrm>
          <a:prstGeom prst="rect">
            <a:avLst/>
          </a:prstGeom>
          <a:noFill/>
        </p:spPr>
        <p:txBody>
          <a:bodyPr wrap="square" rtlCol="0">
            <a:spAutoFit/>
          </a:bodyPr>
          <a:lstStyle/>
          <a:p>
            <a:pPr marL="514350" indent="-514350">
              <a:buFont typeface="+mj-lt"/>
              <a:buAutoNum type="arabicPeriod"/>
            </a:pPr>
            <a:r>
              <a:rPr lang="en-GB" sz="3200" dirty="0" err="1" smtClean="0">
                <a:solidFill>
                  <a:schemeClr val="tx1"/>
                </a:solidFill>
                <a:latin typeface="Arial" pitchFamily="34" charset="0"/>
                <a:cs typeface="Arial" pitchFamily="34" charset="0"/>
              </a:rPr>
              <a:t>Meteosat</a:t>
            </a:r>
            <a:r>
              <a:rPr lang="en-GB" sz="3200" dirty="0" smtClean="0">
                <a:solidFill>
                  <a:schemeClr val="tx1"/>
                </a:solidFill>
                <a:latin typeface="Arial" pitchFamily="34" charset="0"/>
                <a:cs typeface="Arial" pitchFamily="34" charset="0"/>
              </a:rPr>
              <a:t> Third Generation – FCI</a:t>
            </a:r>
          </a:p>
          <a:p>
            <a:pPr marL="514350" indent="-514350">
              <a:buFont typeface="+mj-lt"/>
              <a:buAutoNum type="arabicPeriod"/>
            </a:pPr>
            <a:endParaRPr lang="en-GB" sz="3200" dirty="0" smtClean="0">
              <a:solidFill>
                <a:schemeClr val="tx1"/>
              </a:solidFill>
              <a:latin typeface="Arial" pitchFamily="34" charset="0"/>
              <a:cs typeface="Arial" pitchFamily="34" charset="0"/>
            </a:endParaRPr>
          </a:p>
          <a:p>
            <a:pPr marL="514350" indent="-514350">
              <a:buFont typeface="+mj-lt"/>
              <a:buAutoNum type="arabicPeriod"/>
            </a:pPr>
            <a:r>
              <a:rPr lang="en-GB" sz="3200" dirty="0" err="1" smtClean="0">
                <a:solidFill>
                  <a:schemeClr val="tx1"/>
                </a:solidFill>
                <a:latin typeface="Arial" pitchFamily="34" charset="0"/>
                <a:cs typeface="Arial" pitchFamily="34" charset="0"/>
              </a:rPr>
              <a:t>Meteosat</a:t>
            </a:r>
            <a:r>
              <a:rPr lang="en-GB" sz="3200" dirty="0" smtClean="0">
                <a:solidFill>
                  <a:schemeClr val="tx1"/>
                </a:solidFill>
                <a:latin typeface="Arial" pitchFamily="34" charset="0"/>
                <a:cs typeface="Arial" pitchFamily="34" charset="0"/>
              </a:rPr>
              <a:t> Third Generation – </a:t>
            </a:r>
            <a:r>
              <a:rPr lang="en-US" sz="3200" dirty="0" smtClean="0">
                <a:solidFill>
                  <a:schemeClr val="tx1"/>
                </a:solidFill>
                <a:latin typeface="Arial" pitchFamily="34" charset="0"/>
                <a:cs typeface="Arial" pitchFamily="34" charset="0"/>
              </a:rPr>
              <a:t>UVNS (S4)</a:t>
            </a:r>
            <a:endParaRPr lang="en-GB" sz="3200" dirty="0" smtClean="0">
              <a:solidFill>
                <a:schemeClr val="tx1"/>
              </a:solidFill>
              <a:latin typeface="Arial" pitchFamily="34" charset="0"/>
              <a:cs typeface="Arial" pitchFamily="34" charset="0"/>
            </a:endParaRPr>
          </a:p>
          <a:p>
            <a:pPr marL="514350" indent="-514350">
              <a:buFont typeface="+mj-lt"/>
              <a:buAutoNum type="arabicPeriod"/>
            </a:pPr>
            <a:endParaRPr lang="en-US" sz="3200" dirty="0" smtClean="0">
              <a:solidFill>
                <a:schemeClr val="tx1"/>
              </a:solidFill>
              <a:latin typeface="Arial" pitchFamily="34" charset="0"/>
              <a:cs typeface="Arial" pitchFamily="34" charset="0"/>
            </a:endParaRPr>
          </a:p>
          <a:p>
            <a:pPr marL="514350" indent="-514350">
              <a:buFont typeface="+mj-lt"/>
              <a:buAutoNum type="arabicPeriod"/>
            </a:pPr>
            <a:r>
              <a:rPr lang="en-US" sz="3200" dirty="0" smtClean="0">
                <a:solidFill>
                  <a:schemeClr val="tx1"/>
                </a:solidFill>
                <a:latin typeface="Arial" pitchFamily="34" charset="0"/>
                <a:cs typeface="Arial" pitchFamily="34" charset="0"/>
              </a:rPr>
              <a:t>EPS Second Generation - </a:t>
            </a:r>
            <a:r>
              <a:rPr lang="en-US" sz="3200" dirty="0" err="1" smtClean="0">
                <a:solidFill>
                  <a:schemeClr val="tx1"/>
                </a:solidFill>
                <a:latin typeface="Arial" pitchFamily="34" charset="0"/>
                <a:cs typeface="Arial" pitchFamily="34" charset="0"/>
              </a:rPr>
              <a:t>METimage</a:t>
            </a:r>
            <a:endParaRPr lang="en-GB" sz="3200" dirty="0" smtClean="0">
              <a:solidFill>
                <a:schemeClr val="tx1"/>
              </a:solidFill>
              <a:latin typeface="Arial" pitchFamily="34" charset="0"/>
              <a:cs typeface="Arial" pitchFamily="34" charset="0"/>
            </a:endParaRPr>
          </a:p>
          <a:p>
            <a:pPr marL="271463" indent="-271463"/>
            <a:endParaRPr lang="en-GB" sz="3200" dirty="0" smtClean="0">
              <a:solidFill>
                <a:schemeClr val="tx1"/>
              </a:solidFill>
              <a:latin typeface="Arial" pitchFamily="34" charset="0"/>
              <a:cs typeface="Arial" pitchFamily="34" charset="0"/>
            </a:endParaRPr>
          </a:p>
          <a:p>
            <a:pPr marL="271463" indent="-271463">
              <a:buFont typeface="Arial" pitchFamily="34" charset="0"/>
              <a:buChar char="•"/>
            </a:pPr>
            <a:endParaRPr lang="en-GB" sz="32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22263" y="1401763"/>
            <a:ext cx="6316662" cy="3956050"/>
          </a:xfrm>
        </p:spPr>
        <p:txBody>
          <a:bodyPr>
            <a:normAutofit lnSpcReduction="10000"/>
          </a:bodyPr>
          <a:lstStyle/>
          <a:p>
            <a:pPr>
              <a:buNone/>
            </a:pPr>
            <a:r>
              <a:rPr lang="en-US" sz="1800" b="1" dirty="0" smtClean="0"/>
              <a:t>FCI main characteristics:</a:t>
            </a:r>
          </a:p>
          <a:p>
            <a:pPr>
              <a:buNone/>
            </a:pPr>
            <a:endParaRPr lang="en-US" sz="1800" b="1" dirty="0" smtClean="0"/>
          </a:p>
          <a:p>
            <a:pPr>
              <a:buFontTx/>
              <a:buChar char="•"/>
            </a:pPr>
            <a:r>
              <a:rPr lang="en-US" sz="2000" dirty="0" smtClean="0"/>
              <a:t>On-board a 3-axis </a:t>
            </a:r>
            <a:r>
              <a:rPr lang="en-GB" sz="2000" dirty="0" smtClean="0"/>
              <a:t>stabilised</a:t>
            </a:r>
            <a:r>
              <a:rPr lang="en-US" sz="2000" dirty="0" smtClean="0"/>
              <a:t> platform</a:t>
            </a:r>
          </a:p>
          <a:p>
            <a:pPr>
              <a:buFontTx/>
              <a:buChar char="•"/>
            </a:pPr>
            <a:r>
              <a:rPr lang="en-GB" sz="2000" dirty="0" smtClean="0">
                <a:latin typeface="Arial" pitchFamily="34" charset="0"/>
                <a:cs typeface="Arial" pitchFamily="34" charset="0"/>
              </a:rPr>
              <a:t>Coverage area: Full disc (FDC), FDC/2, FDC/3, FDC/4</a:t>
            </a:r>
          </a:p>
          <a:p>
            <a:pPr>
              <a:buFontTx/>
              <a:buChar char="•"/>
            </a:pPr>
            <a:r>
              <a:rPr lang="en-GB" sz="2000" dirty="0" smtClean="0">
                <a:latin typeface="Arial" pitchFamily="34" charset="0"/>
                <a:cs typeface="Arial" pitchFamily="34" charset="0"/>
              </a:rPr>
              <a:t>Instantaneous field of view 210 km north-south swath (with 30 km overlap).</a:t>
            </a:r>
          </a:p>
          <a:p>
            <a:pPr>
              <a:buFontTx/>
              <a:buChar char="•"/>
            </a:pPr>
            <a:r>
              <a:rPr lang="en-GB" sz="2000" dirty="0" smtClean="0">
                <a:latin typeface="Arial" pitchFamily="34" charset="0"/>
                <a:cs typeface="Arial" pitchFamily="34" charset="0"/>
              </a:rPr>
              <a:t>Scanning alternately E-W and W-E, FDC in 10 minutes.</a:t>
            </a:r>
          </a:p>
          <a:p>
            <a:pPr>
              <a:buFontTx/>
              <a:buChar char="•"/>
            </a:pPr>
            <a:r>
              <a:rPr lang="en-GB" sz="2000" dirty="0" smtClean="0">
                <a:solidFill>
                  <a:srgbClr val="FF0000"/>
                </a:solidFill>
                <a:latin typeface="Arial" pitchFamily="34" charset="0"/>
                <a:cs typeface="Arial" pitchFamily="34" charset="0"/>
              </a:rPr>
              <a:t>Calibration: black body, MND solar filter</a:t>
            </a:r>
          </a:p>
          <a:p>
            <a:pPr>
              <a:buFontTx/>
              <a:buChar char="•"/>
            </a:pPr>
            <a:r>
              <a:rPr lang="en-GB" sz="2000" dirty="0" smtClean="0">
                <a:latin typeface="Arial" pitchFamily="34" charset="0"/>
                <a:cs typeface="Arial" pitchFamily="34" charset="0"/>
              </a:rPr>
              <a:t>Scan mirror with east-west and north-south axes.</a:t>
            </a:r>
          </a:p>
          <a:p>
            <a:pPr>
              <a:buFontTx/>
              <a:buChar char="•"/>
            </a:pPr>
            <a:r>
              <a:rPr lang="en-GB" sz="2000" dirty="0" smtClean="0">
                <a:latin typeface="Arial" pitchFamily="34" charset="0"/>
                <a:cs typeface="Arial" pitchFamily="34" charset="0"/>
              </a:rPr>
              <a:t>Spatial Sampling Distance: 0.5, 1.0, 2.0 km</a:t>
            </a:r>
          </a:p>
          <a:p>
            <a:pPr>
              <a:buFontTx/>
              <a:buChar char="•"/>
            </a:pPr>
            <a:r>
              <a:rPr lang="en-GB" sz="2000" dirty="0" smtClean="0">
                <a:latin typeface="Arial" pitchFamily="34" charset="0"/>
                <a:cs typeface="Arial" pitchFamily="34" charset="0"/>
              </a:rPr>
              <a:t>Spectral Channels: 4 @ HRFI, 12 @ FDHSI spatial resolutions, 1 fire channel</a:t>
            </a:r>
          </a:p>
          <a:p>
            <a:endParaRPr lang="en-US" dirty="0" smtClean="0"/>
          </a:p>
        </p:txBody>
      </p:sp>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EEBE82B1-4EB5-4D1F-A086-B83A112333B7}" type="slidenum">
              <a:rPr lang="en-GB" smtClean="0"/>
              <a:pPr>
                <a:defRPr/>
              </a:pPr>
              <a:t>3</a:t>
            </a:fld>
            <a:endParaRPr lang="en-GB"/>
          </a:p>
        </p:txBody>
      </p:sp>
      <p:pic>
        <p:nvPicPr>
          <p:cNvPr id="9221" name="Picture 2"/>
          <p:cNvPicPr>
            <a:picLocks noChangeAspect="1" noChangeArrowheads="1"/>
          </p:cNvPicPr>
          <p:nvPr/>
        </p:nvPicPr>
        <p:blipFill>
          <a:blip r:embed="rId2" cstate="print"/>
          <a:srcRect l="1819" r="4216"/>
          <a:stretch>
            <a:fillRect/>
          </a:stretch>
        </p:blipFill>
        <p:spPr bwMode="auto">
          <a:xfrm>
            <a:off x="6191213" y="1074856"/>
            <a:ext cx="3680577" cy="3631883"/>
          </a:xfrm>
          <a:prstGeom prst="rect">
            <a:avLst/>
          </a:prstGeom>
          <a:noFill/>
          <a:ln w="9525">
            <a:noFill/>
            <a:miter lim="800000"/>
            <a:headEnd/>
            <a:tailEnd/>
          </a:ln>
        </p:spPr>
      </p:pic>
      <p:sp>
        <p:nvSpPr>
          <p:cNvPr id="9222" name="TextBox 7"/>
          <p:cNvSpPr txBox="1">
            <a:spLocks noChangeArrowheads="1"/>
          </p:cNvSpPr>
          <p:nvPr/>
        </p:nvSpPr>
        <p:spPr bwMode="auto">
          <a:xfrm>
            <a:off x="363599" y="5807982"/>
            <a:ext cx="7623175" cy="784225"/>
          </a:xfrm>
          <a:prstGeom prst="rect">
            <a:avLst/>
          </a:prstGeom>
          <a:noFill/>
          <a:ln w="9525">
            <a:noFill/>
            <a:miter lim="800000"/>
            <a:headEnd/>
            <a:tailEnd/>
          </a:ln>
        </p:spPr>
        <p:txBody>
          <a:bodyPr>
            <a:spAutoFit/>
          </a:bodyPr>
          <a:lstStyle/>
          <a:p>
            <a:r>
              <a:rPr lang="en-GB" sz="1800" b="0" dirty="0">
                <a:solidFill>
                  <a:schemeClr val="tx1"/>
                </a:solidFill>
                <a:latin typeface="Arial" pitchFamily="34" charset="0"/>
                <a:cs typeface="Arial" pitchFamily="34" charset="0"/>
              </a:rPr>
              <a:t>HRFI = High Resolution Fast Imagery mission</a:t>
            </a:r>
          </a:p>
          <a:p>
            <a:r>
              <a:rPr lang="en-GB" sz="1800" b="0" dirty="0">
                <a:solidFill>
                  <a:schemeClr val="tx1"/>
                </a:solidFill>
                <a:latin typeface="Arial" pitchFamily="34" charset="0"/>
                <a:cs typeface="Arial" pitchFamily="34" charset="0"/>
              </a:rPr>
              <a:t>FDHSI = Full Disc High Spectral resolution Imagery mission </a:t>
            </a:r>
          </a:p>
          <a:p>
            <a:endParaRPr lang="en-GB" b="0" dirty="0">
              <a:solidFill>
                <a:schemeClr val="tx1"/>
              </a:solidFill>
            </a:endParaRPr>
          </a:p>
        </p:txBody>
      </p:sp>
      <p:sp>
        <p:nvSpPr>
          <p:cNvPr id="8" name="TextBox 7"/>
          <p:cNvSpPr txBox="1"/>
          <p:nvPr/>
        </p:nvSpPr>
        <p:spPr>
          <a:xfrm>
            <a:off x="103691" y="141396"/>
            <a:ext cx="8372870" cy="523220"/>
          </a:xfrm>
          <a:prstGeom prst="rect">
            <a:avLst/>
          </a:prstGeom>
          <a:noFill/>
        </p:spPr>
        <p:txBody>
          <a:bodyPr wrap="none" rtlCol="0">
            <a:spAutoFit/>
          </a:bodyPr>
          <a:lstStyle/>
          <a:p>
            <a:r>
              <a:rPr lang="en-GB" sz="2800" dirty="0" err="1" smtClean="0">
                <a:latin typeface="Calibri" pitchFamily="34" charset="0"/>
                <a:cs typeface="Calibri" pitchFamily="34" charset="0"/>
              </a:rPr>
              <a:t>Meteosat</a:t>
            </a:r>
            <a:r>
              <a:rPr lang="en-GB" sz="2800" dirty="0" smtClean="0">
                <a:latin typeface="Calibri" pitchFamily="34" charset="0"/>
                <a:cs typeface="Calibri" pitchFamily="34" charset="0"/>
              </a:rPr>
              <a:t> Third Generation - Flexible Combined Imager</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2BCFC192-0CCA-4943-A556-633EC769A501}" type="slidenum">
              <a:rPr lang="en-GB" smtClean="0"/>
              <a:pPr>
                <a:defRPr/>
              </a:pPr>
              <a:t>4</a:t>
            </a:fld>
            <a:endParaRPr lang="en-GB"/>
          </a:p>
        </p:txBody>
      </p:sp>
      <p:graphicFrame>
        <p:nvGraphicFramePr>
          <p:cNvPr id="6" name="Table 5"/>
          <p:cNvGraphicFramePr>
            <a:graphicFrameLocks noGrp="1"/>
          </p:cNvGraphicFramePr>
          <p:nvPr/>
        </p:nvGraphicFramePr>
        <p:xfrm>
          <a:off x="2173183" y="950375"/>
          <a:ext cx="7683312" cy="5567680"/>
        </p:xfrm>
        <a:graphic>
          <a:graphicData uri="http://schemas.openxmlformats.org/drawingml/2006/table">
            <a:tbl>
              <a:tblPr/>
              <a:tblGrid>
                <a:gridCol w="1925050"/>
                <a:gridCol w="1925050"/>
                <a:gridCol w="1925050"/>
                <a:gridCol w="1908162"/>
              </a:tblGrid>
              <a:tr h="0">
                <a:tc>
                  <a:txBody>
                    <a:bodyPr/>
                    <a:lstStyle/>
                    <a:p>
                      <a:pPr algn="ctr">
                        <a:spcBef>
                          <a:spcPts val="600"/>
                        </a:spcBef>
                        <a:spcAft>
                          <a:spcPts val="600"/>
                        </a:spcAft>
                      </a:pPr>
                      <a:r>
                        <a:rPr lang="en-GB" sz="1600" b="1" i="0" dirty="0">
                          <a:latin typeface="Arial"/>
                          <a:ea typeface="Times New Roman"/>
                          <a:cs typeface="Times New Roman"/>
                        </a:rPr>
                        <a:t>Spectral Channel</a:t>
                      </a:r>
                      <a:endParaRPr lang="en-GB" sz="1600" b="1" i="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600" b="1" i="0" dirty="0">
                          <a:latin typeface="Arial"/>
                          <a:ea typeface="Times New Roman"/>
                          <a:cs typeface="Times New Roman"/>
                        </a:rPr>
                        <a:t>Central Wavelength</a:t>
                      </a:r>
                      <a:r>
                        <a:rPr lang="en-GB" sz="1600" b="0" i="1" dirty="0">
                          <a:latin typeface="Arial"/>
                          <a:ea typeface="Times New Roman"/>
                          <a:cs typeface="Times New Roman"/>
                        </a:rPr>
                        <a:t>, </a:t>
                      </a:r>
                      <a:r>
                        <a:rPr lang="en-GB" sz="1600" b="0" i="1" dirty="0">
                          <a:latin typeface="Symbol"/>
                          <a:ea typeface="Times New Roman"/>
                          <a:cs typeface="Symbol"/>
                        </a:rPr>
                        <a:t>l</a:t>
                      </a:r>
                      <a:r>
                        <a:rPr lang="en-GB" sz="1600" b="0" i="1" baseline="-25000" dirty="0">
                          <a:latin typeface="Arial"/>
                          <a:ea typeface="Times New Roman"/>
                          <a:cs typeface="Times New Roman"/>
                        </a:rPr>
                        <a:t>0</a:t>
                      </a:r>
                      <a:endParaRPr lang="en-GB" sz="1600" b="1" i="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600" b="1" i="0">
                          <a:latin typeface="Arial"/>
                          <a:ea typeface="Times New Roman"/>
                          <a:cs typeface="Times New Roman"/>
                        </a:rPr>
                        <a:t>Spectral Width</a:t>
                      </a:r>
                      <a:r>
                        <a:rPr lang="en-GB" sz="1600" b="1" i="1">
                          <a:latin typeface="Arial"/>
                          <a:ea typeface="Times New Roman"/>
                          <a:cs typeface="Times New Roman"/>
                        </a:rPr>
                        <a:t>, </a:t>
                      </a:r>
                      <a:r>
                        <a:rPr lang="en-GB" sz="1600" b="0" i="1">
                          <a:latin typeface="Symbol"/>
                          <a:ea typeface="Times New Roman"/>
                          <a:cs typeface="Symbol"/>
                        </a:rPr>
                        <a:t>Dl</a:t>
                      </a:r>
                      <a:r>
                        <a:rPr lang="en-GB" sz="1600" b="0" i="1" baseline="-25000">
                          <a:latin typeface="Arial"/>
                          <a:ea typeface="Times New Roman"/>
                          <a:cs typeface="Times New Roman"/>
                        </a:rPr>
                        <a:t>0</a:t>
                      </a:r>
                      <a:endParaRPr lang="en-GB" sz="1600" b="1" i="1">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600" b="1" i="0" dirty="0">
                          <a:latin typeface="Arial"/>
                          <a:ea typeface="Times New Roman"/>
                          <a:cs typeface="Times New Roman"/>
                        </a:rPr>
                        <a:t>Spatial Sampling Distance</a:t>
                      </a:r>
                      <a:r>
                        <a:rPr lang="en-GB" sz="1600" b="0" i="1" dirty="0">
                          <a:latin typeface="Arial"/>
                          <a:ea typeface="Times New Roman"/>
                          <a:cs typeface="Times New Roman"/>
                        </a:rPr>
                        <a:t> (SSD)</a:t>
                      </a:r>
                      <a:endParaRPr lang="en-GB" sz="1600" b="1" i="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0">
                <a:tc>
                  <a:txBody>
                    <a:bodyPr/>
                    <a:lstStyle/>
                    <a:p>
                      <a:pPr algn="just">
                        <a:spcBef>
                          <a:spcPts val="200"/>
                        </a:spcBef>
                        <a:spcAft>
                          <a:spcPts val="200"/>
                        </a:spcAft>
                      </a:pPr>
                      <a:r>
                        <a:rPr lang="en-GB" sz="1600" dirty="0">
                          <a:latin typeface="Arial"/>
                          <a:ea typeface="Times New Roman"/>
                          <a:cs typeface="Times New Roman"/>
                        </a:rPr>
                        <a:t>VIS 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0.444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0.060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VIS 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0.510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0.040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dirty="0">
                          <a:latin typeface="Arial"/>
                          <a:ea typeface="Times New Roman"/>
                          <a:cs typeface="Times New Roman"/>
                        </a:rPr>
                        <a:t>VIS 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0.640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0.050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1.0 km</a:t>
                      </a:r>
                    </a:p>
                    <a:p>
                      <a:pPr algn="just">
                        <a:spcBef>
                          <a:spcPts val="200"/>
                        </a:spcBef>
                        <a:spcAft>
                          <a:spcPts val="200"/>
                        </a:spcAft>
                      </a:pPr>
                      <a:r>
                        <a:rPr lang="en-GB" sz="1600" dirty="0">
                          <a:latin typeface="Arial"/>
                          <a:ea typeface="Times New Roman"/>
                          <a:cs typeface="Times New Roman"/>
                        </a:rPr>
                        <a:t>0.5 </a:t>
                      </a:r>
                      <a:r>
                        <a:rPr lang="en-GB" sz="1600" dirty="0" smtClean="0">
                          <a:latin typeface="Arial"/>
                          <a:ea typeface="Times New Roman"/>
                          <a:cs typeface="Times New Roman"/>
                        </a:rPr>
                        <a:t>km </a:t>
                      </a:r>
                      <a:r>
                        <a:rPr lang="en-GB" sz="1600" baseline="30000" dirty="0" smtClean="0">
                          <a:latin typeface="Arial"/>
                          <a:ea typeface="Times New Roman"/>
                          <a:cs typeface="Times New Roman"/>
                        </a:rPr>
                        <a:t>#1</a:t>
                      </a:r>
                      <a:endParaRPr lang="en-GB"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200"/>
                        </a:spcBef>
                        <a:spcAft>
                          <a:spcPts val="200"/>
                        </a:spcAft>
                      </a:pPr>
                      <a:r>
                        <a:rPr lang="en-GB" sz="1600" dirty="0">
                          <a:latin typeface="Arial"/>
                          <a:ea typeface="Times New Roman"/>
                          <a:cs typeface="Times New Roman"/>
                        </a:rPr>
                        <a:t>VIS 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0.865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0.050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200"/>
                        </a:spcBef>
                        <a:spcAft>
                          <a:spcPts val="200"/>
                        </a:spcAft>
                      </a:pPr>
                      <a:r>
                        <a:rPr lang="en-GB" sz="1600">
                          <a:latin typeface="Arial"/>
                          <a:ea typeface="Times New Roman"/>
                          <a:cs typeface="Times New Roman"/>
                        </a:rPr>
                        <a:t>VIS 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0.914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0.020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NIR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1.380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0.030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dirty="0">
                          <a:latin typeface="Arial"/>
                          <a:ea typeface="Times New Roman"/>
                          <a:cs typeface="Times New Roman"/>
                        </a:rPr>
                        <a:t>NIR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a:latin typeface="Arial"/>
                          <a:ea typeface="Times New Roman"/>
                          <a:cs typeface="Times New Roman"/>
                        </a:rPr>
                        <a:t>1.610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a:latin typeface="Arial"/>
                          <a:ea typeface="Times New Roman"/>
                          <a:cs typeface="Times New Roman"/>
                        </a:rPr>
                        <a:t>0.050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GB" sz="1600" dirty="0">
                          <a:latin typeface="Arial"/>
                          <a:ea typeface="Times New Roman"/>
                          <a:cs typeface="Times New Roman"/>
                        </a:rPr>
                        <a:t>1.0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200"/>
                        </a:spcBef>
                        <a:spcAft>
                          <a:spcPts val="200"/>
                        </a:spcAft>
                      </a:pPr>
                      <a:r>
                        <a:rPr lang="en-GB" sz="1600">
                          <a:latin typeface="Arial"/>
                          <a:ea typeface="Times New Roman"/>
                          <a:cs typeface="Times New Roman"/>
                        </a:rPr>
                        <a:t>NIR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2.250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0.050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dirty="0">
                          <a:latin typeface="Arial"/>
                          <a:ea typeface="Times New Roman"/>
                          <a:cs typeface="Times New Roman"/>
                        </a:rPr>
                        <a:t>1.0 km</a:t>
                      </a:r>
                    </a:p>
                    <a:p>
                      <a:pPr algn="just">
                        <a:spcBef>
                          <a:spcPts val="200"/>
                        </a:spcBef>
                        <a:spcAft>
                          <a:spcPts val="200"/>
                        </a:spcAft>
                      </a:pPr>
                      <a:r>
                        <a:rPr lang="en-GB" sz="1600" dirty="0">
                          <a:latin typeface="Arial"/>
                          <a:ea typeface="Times New Roman"/>
                          <a:cs typeface="Times New Roman"/>
                        </a:rPr>
                        <a:t>0.5 </a:t>
                      </a:r>
                      <a:r>
                        <a:rPr lang="en-GB" sz="1600" dirty="0" smtClean="0">
                          <a:latin typeface="Arial"/>
                          <a:ea typeface="Times New Roman"/>
                          <a:cs typeface="Times New Roman"/>
                        </a:rPr>
                        <a:t>km </a:t>
                      </a:r>
                      <a:r>
                        <a:rPr lang="en-GB" sz="1600" baseline="30000" dirty="0" smtClean="0">
                          <a:latin typeface="Arial"/>
                          <a:ea typeface="Times New Roman"/>
                          <a:cs typeface="Times New Roman"/>
                        </a:rPr>
                        <a:t>#1</a:t>
                      </a:r>
                      <a:endParaRPr lang="en-GB"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IR 3.8 (TIR)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3.800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0.400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dirty="0">
                          <a:latin typeface="Arial"/>
                          <a:ea typeface="Times New Roman"/>
                          <a:cs typeface="Times New Roman"/>
                        </a:rPr>
                        <a:t>2.0 </a:t>
                      </a:r>
                      <a:r>
                        <a:rPr lang="en-GB" sz="1600" dirty="0" smtClean="0">
                          <a:latin typeface="Arial"/>
                          <a:ea typeface="Times New Roman"/>
                          <a:cs typeface="Times New Roman"/>
                        </a:rPr>
                        <a:t>km</a:t>
                      </a:r>
                      <a:endParaRPr lang="en-GB" sz="1600" dirty="0">
                        <a:latin typeface="Arial"/>
                        <a:ea typeface="Times New Roman"/>
                        <a:cs typeface="Times New Roman"/>
                      </a:endParaRPr>
                    </a:p>
                    <a:p>
                      <a:pPr algn="just">
                        <a:spcBef>
                          <a:spcPts val="200"/>
                        </a:spcBef>
                        <a:spcAft>
                          <a:spcPts val="200"/>
                        </a:spcAft>
                      </a:pPr>
                      <a:r>
                        <a:rPr lang="en-GB" sz="1600" dirty="0">
                          <a:latin typeface="Arial"/>
                          <a:ea typeface="Times New Roman"/>
                          <a:cs typeface="Times New Roman"/>
                        </a:rPr>
                        <a:t>1.0 </a:t>
                      </a:r>
                      <a:r>
                        <a:rPr lang="en-GB" sz="1600" dirty="0" smtClean="0">
                          <a:latin typeface="Arial"/>
                          <a:ea typeface="Times New Roman"/>
                          <a:cs typeface="Times New Roman"/>
                        </a:rPr>
                        <a:t>km </a:t>
                      </a:r>
                      <a:r>
                        <a:rPr lang="en-GB" sz="1600" baseline="30000" dirty="0" smtClean="0">
                          <a:latin typeface="Arial"/>
                          <a:ea typeface="Times New Roman"/>
                          <a:cs typeface="Times New Roman"/>
                        </a:rPr>
                        <a:t>#1</a:t>
                      </a:r>
                      <a:endParaRPr lang="en-GB"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WV 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6.300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WV 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7.350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0.500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IR 8.7 (TIR)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8.700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0.400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IR 9.7 (O</a:t>
                      </a:r>
                      <a:r>
                        <a:rPr lang="en-GB" sz="1600" baseline="-25000">
                          <a:latin typeface="Arial"/>
                          <a:ea typeface="Times New Roman"/>
                          <a:cs typeface="Times New Roman"/>
                        </a:rPr>
                        <a:t>3</a:t>
                      </a:r>
                      <a:r>
                        <a:rPr lang="en-GB" sz="160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9.660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0.300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IR 10.5 (TIR)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10.500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0.700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dirty="0">
                          <a:latin typeface="Arial"/>
                          <a:ea typeface="Times New Roman"/>
                          <a:cs typeface="Times New Roman"/>
                        </a:rPr>
                        <a:t>2.0 km</a:t>
                      </a:r>
                    </a:p>
                    <a:p>
                      <a:pPr algn="just">
                        <a:spcBef>
                          <a:spcPts val="200"/>
                        </a:spcBef>
                        <a:spcAft>
                          <a:spcPts val="200"/>
                        </a:spcAft>
                      </a:pPr>
                      <a:r>
                        <a:rPr lang="en-GB" sz="1600" dirty="0">
                          <a:latin typeface="Arial"/>
                          <a:ea typeface="Times New Roman"/>
                          <a:cs typeface="Times New Roman"/>
                        </a:rPr>
                        <a:t>1.0 </a:t>
                      </a:r>
                      <a:r>
                        <a:rPr lang="en-GB" sz="1600" dirty="0" smtClean="0">
                          <a:latin typeface="Arial"/>
                          <a:ea typeface="Times New Roman"/>
                          <a:cs typeface="Times New Roman"/>
                        </a:rPr>
                        <a:t>km </a:t>
                      </a:r>
                      <a:r>
                        <a:rPr lang="en-GB" sz="1600" baseline="30000" dirty="0" smtClean="0">
                          <a:latin typeface="Arial"/>
                          <a:ea typeface="Times New Roman"/>
                          <a:cs typeface="Times New Roman"/>
                        </a:rPr>
                        <a:t>#1</a:t>
                      </a:r>
                      <a:endParaRPr lang="en-GB"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a:latin typeface="Arial"/>
                          <a:ea typeface="Times New Roman"/>
                          <a:cs typeface="Times New Roman"/>
                        </a:rPr>
                        <a:t>IR 12.3 (TIR)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12.300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0.500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GB" sz="1600" dirty="0">
                          <a:latin typeface="Arial"/>
                          <a:ea typeface="Times New Roman"/>
                          <a:cs typeface="Times New Roman"/>
                        </a:rPr>
                        <a:t>IR 13.3 (CO</a:t>
                      </a:r>
                      <a:r>
                        <a:rPr lang="en-GB" sz="1600" baseline="-25000" dirty="0">
                          <a:latin typeface="Arial"/>
                          <a:ea typeface="Times New Roman"/>
                          <a:cs typeface="Times New Roman"/>
                        </a:rPr>
                        <a:t>2</a:t>
                      </a:r>
                      <a:r>
                        <a:rPr lang="en-GB"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13.300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a:latin typeface="Arial"/>
                          <a:ea typeface="Times New Roman"/>
                          <a:cs typeface="Times New Roman"/>
                        </a:rPr>
                        <a:t>0.600 µm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600" dirty="0">
                          <a:latin typeface="Arial"/>
                          <a:ea typeface="Times New Roman"/>
                          <a:cs typeface="Times New Roman"/>
                        </a:rPr>
                        <a:t>2.0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Brace 4"/>
          <p:cNvSpPr/>
          <p:nvPr/>
        </p:nvSpPr>
        <p:spPr bwMode="auto">
          <a:xfrm>
            <a:off x="1757549" y="1460665"/>
            <a:ext cx="356260" cy="2481942"/>
          </a:xfrm>
          <a:prstGeom prst="leftBrace">
            <a:avLst>
              <a:gd name="adj1" fmla="val 64999"/>
              <a:gd name="adj2" fmla="val 50000"/>
            </a:avLst>
          </a:prstGeom>
          <a:noFill/>
          <a:ln w="57150" cap="flat" cmpd="sng" algn="ctr">
            <a:solidFill>
              <a:srgbClr val="FE5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7" name="TextBox 6"/>
          <p:cNvSpPr txBox="1"/>
          <p:nvPr/>
        </p:nvSpPr>
        <p:spPr>
          <a:xfrm>
            <a:off x="1" y="1983179"/>
            <a:ext cx="2018804" cy="1077218"/>
          </a:xfrm>
          <a:prstGeom prst="rect">
            <a:avLst/>
          </a:prstGeom>
          <a:noFill/>
        </p:spPr>
        <p:txBody>
          <a:bodyPr wrap="square" rtlCol="0">
            <a:spAutoFit/>
          </a:bodyPr>
          <a:lstStyle/>
          <a:p>
            <a:r>
              <a:rPr lang="en-US" sz="1600" dirty="0" smtClean="0">
                <a:solidFill>
                  <a:srgbClr val="FE5000"/>
                </a:solidFill>
              </a:rPr>
              <a:t>Monitoring using, among other methods, lunar calibration </a:t>
            </a:r>
            <a:endParaRPr lang="en-GB" sz="1600" dirty="0">
              <a:solidFill>
                <a:srgbClr val="FE5000"/>
              </a:solidFill>
            </a:endParaRPr>
          </a:p>
        </p:txBody>
      </p:sp>
      <p:sp>
        <p:nvSpPr>
          <p:cNvPr id="8" name="Rectangle 7"/>
          <p:cNvSpPr/>
          <p:nvPr/>
        </p:nvSpPr>
        <p:spPr bwMode="auto">
          <a:xfrm>
            <a:off x="261258" y="4239491"/>
            <a:ext cx="676894" cy="48688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971799" y="4178136"/>
            <a:ext cx="1070757" cy="584775"/>
          </a:xfrm>
          <a:prstGeom prst="rect">
            <a:avLst/>
          </a:prstGeom>
          <a:noFill/>
        </p:spPr>
        <p:txBody>
          <a:bodyPr wrap="square" rtlCol="0">
            <a:spAutoFit/>
          </a:bodyPr>
          <a:lstStyle/>
          <a:p>
            <a:r>
              <a:rPr lang="en-US" sz="1600" dirty="0" smtClean="0">
                <a:solidFill>
                  <a:schemeClr val="tx1"/>
                </a:solidFill>
              </a:rPr>
              <a:t>SEVIRI heritage</a:t>
            </a:r>
            <a:endParaRPr lang="en-GB" sz="1600" dirty="0">
              <a:solidFill>
                <a:schemeClr val="tx1"/>
              </a:solidFill>
            </a:endParaRPr>
          </a:p>
        </p:txBody>
      </p:sp>
      <p:sp>
        <p:nvSpPr>
          <p:cNvPr id="10" name="TextBox 9"/>
          <p:cNvSpPr txBox="1"/>
          <p:nvPr/>
        </p:nvSpPr>
        <p:spPr>
          <a:xfrm>
            <a:off x="0" y="5969331"/>
            <a:ext cx="2363190" cy="276999"/>
          </a:xfrm>
          <a:prstGeom prst="rect">
            <a:avLst/>
          </a:prstGeom>
          <a:noFill/>
        </p:spPr>
        <p:txBody>
          <a:bodyPr wrap="square" rtlCol="0">
            <a:spAutoFit/>
          </a:bodyPr>
          <a:lstStyle/>
          <a:p>
            <a:r>
              <a:rPr lang="en-US" sz="1200" dirty="0" smtClean="0">
                <a:solidFill>
                  <a:schemeClr val="tx1"/>
                </a:solidFill>
              </a:rPr>
              <a:t>#1 : Regional rapid scan</a:t>
            </a:r>
          </a:p>
        </p:txBody>
      </p:sp>
      <p:sp>
        <p:nvSpPr>
          <p:cNvPr id="12" name="TextBox 11"/>
          <p:cNvSpPr txBox="1"/>
          <p:nvPr/>
        </p:nvSpPr>
        <p:spPr>
          <a:xfrm>
            <a:off x="103691" y="141396"/>
            <a:ext cx="8372870" cy="523220"/>
          </a:xfrm>
          <a:prstGeom prst="rect">
            <a:avLst/>
          </a:prstGeom>
          <a:noFill/>
        </p:spPr>
        <p:txBody>
          <a:bodyPr wrap="none" rtlCol="0">
            <a:spAutoFit/>
          </a:bodyPr>
          <a:lstStyle/>
          <a:p>
            <a:r>
              <a:rPr lang="en-GB" sz="2800" dirty="0" err="1" smtClean="0">
                <a:latin typeface="Calibri" pitchFamily="34" charset="0"/>
                <a:cs typeface="Calibri" pitchFamily="34" charset="0"/>
              </a:rPr>
              <a:t>Meteosat</a:t>
            </a:r>
            <a:r>
              <a:rPr lang="en-GB" sz="2800" dirty="0" smtClean="0">
                <a:latin typeface="Calibri" pitchFamily="34" charset="0"/>
                <a:cs typeface="Calibri" pitchFamily="34" charset="0"/>
              </a:rPr>
              <a:t> Third Generation - Flexible Combined Imager</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37388" y="6426200"/>
            <a:ext cx="711200" cy="241300"/>
          </a:xfrm>
          <a:prstGeom prst="rect">
            <a:avLst/>
          </a:prstGeom>
        </p:spPr>
        <p:txBody>
          <a:bodyPr/>
          <a:lstStyle/>
          <a:p>
            <a:pPr>
              <a:defRPr/>
            </a:pPr>
            <a:r>
              <a:rPr lang="en-GB" smtClean="0"/>
              <a:t>Slide: </a:t>
            </a:r>
            <a:fld id="{618FAF46-926D-4AED-9B90-29C9C8215BF7}" type="slidenum">
              <a:rPr lang="en-GB" smtClean="0"/>
              <a:pPr>
                <a:defRPr/>
              </a:pPr>
              <a:t>5</a:t>
            </a:fld>
            <a:endParaRPr lang="en-GB"/>
          </a:p>
        </p:txBody>
      </p:sp>
      <p:graphicFrame>
        <p:nvGraphicFramePr>
          <p:cNvPr id="5" name="Table 4"/>
          <p:cNvGraphicFramePr>
            <a:graphicFrameLocks noGrp="1"/>
          </p:cNvGraphicFramePr>
          <p:nvPr/>
        </p:nvGraphicFramePr>
        <p:xfrm>
          <a:off x="166259" y="977775"/>
          <a:ext cx="9525991" cy="3596640"/>
        </p:xfrm>
        <a:graphic>
          <a:graphicData uri="http://schemas.openxmlformats.org/drawingml/2006/table">
            <a:tbl>
              <a:tblPr/>
              <a:tblGrid>
                <a:gridCol w="1193366"/>
                <a:gridCol w="1193366"/>
                <a:gridCol w="1193366"/>
                <a:gridCol w="1193366"/>
                <a:gridCol w="1193366"/>
                <a:gridCol w="1193366"/>
                <a:gridCol w="1193366"/>
                <a:gridCol w="1172429"/>
              </a:tblGrid>
              <a:tr h="579298">
                <a:tc>
                  <a:txBody>
                    <a:bodyPr/>
                    <a:lstStyle/>
                    <a:p>
                      <a:pPr algn="ctr">
                        <a:spcBef>
                          <a:spcPts val="600"/>
                        </a:spcBef>
                        <a:spcAft>
                          <a:spcPts val="600"/>
                        </a:spcAft>
                      </a:pPr>
                      <a:r>
                        <a:rPr lang="en-GB" sz="1400" b="1" i="0" dirty="0">
                          <a:latin typeface="Arial"/>
                          <a:ea typeface="Times New Roman"/>
                          <a:cs typeface="Times New Roman"/>
                        </a:rPr>
                        <a:t>Spectral Channel</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0" i="1" dirty="0">
                          <a:latin typeface="Arial"/>
                          <a:ea typeface="Times New Roman"/>
                          <a:cs typeface="Times New Roman"/>
                        </a:rPr>
                        <a:t>Min. Signal, </a:t>
                      </a:r>
                      <a:r>
                        <a:rPr lang="en-GB" sz="1400" b="0" i="1" dirty="0" err="1">
                          <a:latin typeface="Symbol"/>
                          <a:ea typeface="Times New Roman"/>
                          <a:cs typeface="Symbol"/>
                        </a:rPr>
                        <a:t>a</a:t>
                      </a:r>
                      <a:r>
                        <a:rPr lang="en-GB" sz="1400" b="0" i="1" baseline="-25000" dirty="0" err="1">
                          <a:latin typeface="Arial"/>
                          <a:ea typeface="Times New Roman"/>
                          <a:cs typeface="Times New Roman"/>
                        </a:rPr>
                        <a:t>min</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0" i="1" dirty="0">
                          <a:latin typeface="Arial"/>
                          <a:ea typeface="Times New Roman"/>
                          <a:cs typeface="Times New Roman"/>
                        </a:rPr>
                        <a:t>Max. Signal, </a:t>
                      </a:r>
                      <a:r>
                        <a:rPr lang="en-GB" sz="1400" b="0" i="1" dirty="0" err="1">
                          <a:latin typeface="Symbol"/>
                          <a:ea typeface="Times New Roman"/>
                          <a:cs typeface="Symbol"/>
                        </a:rPr>
                        <a:t>a</a:t>
                      </a:r>
                      <a:r>
                        <a:rPr lang="en-GB" sz="1400" b="0" i="1" baseline="-25000" dirty="0" err="1">
                          <a:latin typeface="Arial"/>
                          <a:ea typeface="Times New Roman"/>
                          <a:cs typeface="Times New Roman"/>
                        </a:rPr>
                        <a:t>max</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0" i="1" dirty="0">
                          <a:latin typeface="Arial"/>
                          <a:ea typeface="Times New Roman"/>
                          <a:cs typeface="Times New Roman"/>
                        </a:rPr>
                        <a:t>Ref. Signal, </a:t>
                      </a:r>
                      <a:r>
                        <a:rPr lang="en-GB" sz="1400" b="0" i="1" dirty="0" err="1">
                          <a:latin typeface="Symbol"/>
                          <a:ea typeface="Times New Roman"/>
                          <a:cs typeface="Symbol"/>
                        </a:rPr>
                        <a:t>a</a:t>
                      </a:r>
                      <a:r>
                        <a:rPr lang="en-GB" sz="1400" b="0" i="1" baseline="-25000" dirty="0" err="1">
                          <a:latin typeface="Arial"/>
                          <a:ea typeface="Times New Roman"/>
                          <a:cs typeface="Times New Roman"/>
                        </a:rPr>
                        <a:t>ref</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1" i="0" dirty="0">
                          <a:latin typeface="Arial"/>
                          <a:ea typeface="Times New Roman"/>
                          <a:cs typeface="Times New Roman"/>
                        </a:rPr>
                        <a:t>Radiometric Noise</a:t>
                      </a:r>
                      <a:r>
                        <a:rPr lang="en-GB" sz="1400" b="0" i="1" dirty="0">
                          <a:latin typeface="Arial"/>
                          <a:ea typeface="Times New Roman"/>
                          <a:cs typeface="Times New Roman"/>
                        </a:rPr>
                        <a:t> (SNR)</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1" i="0" dirty="0">
                          <a:latin typeface="Arial"/>
                          <a:ea typeface="Times New Roman"/>
                          <a:cs typeface="Times New Roman"/>
                        </a:rPr>
                        <a:t>Medium Term Radiometric Stability</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1" i="0" dirty="0">
                          <a:latin typeface="Arial"/>
                          <a:ea typeface="Times New Roman"/>
                          <a:cs typeface="Times New Roman"/>
                        </a:rPr>
                        <a:t>Long Term Radiometric Stability</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Bef>
                          <a:spcPts val="600"/>
                        </a:spcBef>
                        <a:spcAft>
                          <a:spcPts val="600"/>
                        </a:spcAft>
                      </a:pPr>
                      <a:r>
                        <a:rPr lang="en-GB" sz="1400" b="1" i="0" dirty="0">
                          <a:latin typeface="Arial"/>
                          <a:ea typeface="Times New Roman"/>
                          <a:cs typeface="Times New Roman"/>
                        </a:rPr>
                        <a:t>Radiometric Accuracy</a:t>
                      </a:r>
                      <a:endParaRPr lang="en-GB" sz="1400" b="1" i="1"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115860">
                <a:tc>
                  <a:txBody>
                    <a:bodyPr/>
                    <a:lstStyle/>
                    <a:p>
                      <a:pPr algn="just">
                        <a:spcBef>
                          <a:spcPts val="600"/>
                        </a:spcBef>
                        <a:spcAft>
                          <a:spcPts val="600"/>
                        </a:spcAft>
                      </a:pPr>
                      <a:r>
                        <a:rPr lang="en-GB" sz="1600">
                          <a:latin typeface="Arial"/>
                          <a:ea typeface="Times New Roman"/>
                          <a:cs typeface="Times New Roman"/>
                        </a:rPr>
                        <a:t>VIS 0.4</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1.20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&gt;25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60">
                <a:tc>
                  <a:txBody>
                    <a:bodyPr/>
                    <a:lstStyle/>
                    <a:p>
                      <a:pPr algn="just">
                        <a:spcBef>
                          <a:spcPts val="600"/>
                        </a:spcBef>
                        <a:spcAft>
                          <a:spcPts val="600"/>
                        </a:spcAft>
                      </a:pPr>
                      <a:r>
                        <a:rPr lang="en-GB" sz="1600">
                          <a:latin typeface="Arial"/>
                          <a:ea typeface="Times New Roman"/>
                          <a:cs typeface="Times New Roman"/>
                        </a:rPr>
                        <a:t>VIS 0.5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1.20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&gt;25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579">
                <a:tc>
                  <a:txBody>
                    <a:bodyPr/>
                    <a:lstStyle/>
                    <a:p>
                      <a:pPr algn="just">
                        <a:spcBef>
                          <a:spcPts val="600"/>
                        </a:spcBef>
                        <a:spcAft>
                          <a:spcPts val="600"/>
                        </a:spcAft>
                      </a:pPr>
                      <a:r>
                        <a:rPr lang="en-GB" sz="1600" dirty="0">
                          <a:latin typeface="Arial"/>
                          <a:ea typeface="Times New Roman"/>
                          <a:cs typeface="Times New Roman"/>
                        </a:rPr>
                        <a:t>VIS 0.6</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1.20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&gt;30</a:t>
                      </a:r>
                    </a:p>
                    <a:p>
                      <a:pPr algn="just">
                        <a:spcBef>
                          <a:spcPts val="600"/>
                        </a:spcBef>
                        <a:spcAft>
                          <a:spcPts val="600"/>
                        </a:spcAft>
                      </a:pPr>
                      <a:r>
                        <a:rPr lang="en-GB" sz="1600" dirty="0">
                          <a:latin typeface="Arial"/>
                          <a:ea typeface="Times New Roman"/>
                          <a:cs typeface="Times New Roman"/>
                        </a:rPr>
                        <a:t>&gt;12</a:t>
                      </a:r>
                      <a:r>
                        <a:rPr lang="en-GB" sz="1600" baseline="30000" dirty="0">
                          <a:latin typeface="Arial"/>
                          <a:ea typeface="Times New Roman"/>
                          <a:cs typeface="Times New Roman"/>
                        </a:rPr>
                        <a:t>#1</a:t>
                      </a:r>
                      <a:endParaRPr lang="en-GB" sz="1600"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&lt;5%</a:t>
                      </a:r>
                    </a:p>
                    <a:p>
                      <a:pPr algn="just">
                        <a:spcBef>
                          <a:spcPts val="600"/>
                        </a:spcBef>
                        <a:spcAft>
                          <a:spcPts val="600"/>
                        </a:spcAft>
                      </a:pPr>
                      <a:r>
                        <a:rPr lang="en-GB" sz="1600" dirty="0">
                          <a:latin typeface="Arial"/>
                          <a:ea typeface="Times New Roman"/>
                          <a:cs typeface="Times New Roman"/>
                        </a:rPr>
                        <a:t>&lt;10%</a:t>
                      </a:r>
                      <a:r>
                        <a:rPr lang="en-GB" sz="1600" baseline="30000" dirty="0">
                          <a:latin typeface="Arial"/>
                          <a:ea typeface="Times New Roman"/>
                          <a:cs typeface="Times New Roman"/>
                        </a:rPr>
                        <a:t>#1</a:t>
                      </a:r>
                      <a:endParaRPr lang="en-GB" sz="1600"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5860">
                <a:tc>
                  <a:txBody>
                    <a:bodyPr/>
                    <a:lstStyle/>
                    <a:p>
                      <a:pPr algn="just">
                        <a:spcBef>
                          <a:spcPts val="600"/>
                        </a:spcBef>
                        <a:spcAft>
                          <a:spcPts val="600"/>
                        </a:spcAft>
                      </a:pPr>
                      <a:r>
                        <a:rPr lang="en-GB" sz="1600">
                          <a:latin typeface="Arial"/>
                          <a:ea typeface="Times New Roman"/>
                          <a:cs typeface="Times New Roman"/>
                        </a:rPr>
                        <a:t>VIS 0.8</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1.20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&gt;21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5860">
                <a:tc>
                  <a:txBody>
                    <a:bodyPr/>
                    <a:lstStyle/>
                    <a:p>
                      <a:pPr algn="just">
                        <a:spcBef>
                          <a:spcPts val="600"/>
                        </a:spcBef>
                        <a:spcAft>
                          <a:spcPts val="600"/>
                        </a:spcAft>
                      </a:pPr>
                      <a:r>
                        <a:rPr lang="en-GB" sz="1600">
                          <a:latin typeface="Arial"/>
                          <a:ea typeface="Times New Roman"/>
                          <a:cs typeface="Times New Roman"/>
                        </a:rPr>
                        <a:t>VIS 0.9</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0.80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&gt;12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60">
                <a:tc>
                  <a:txBody>
                    <a:bodyPr/>
                    <a:lstStyle/>
                    <a:p>
                      <a:pPr algn="just">
                        <a:spcBef>
                          <a:spcPts val="600"/>
                        </a:spcBef>
                        <a:spcAft>
                          <a:spcPts val="600"/>
                        </a:spcAft>
                      </a:pPr>
                      <a:r>
                        <a:rPr lang="en-GB" sz="1600">
                          <a:latin typeface="Arial"/>
                          <a:ea typeface="Times New Roman"/>
                          <a:cs typeface="Times New Roman"/>
                        </a:rPr>
                        <a:t>NIR 1.3</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0.80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&gt;40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60">
                <a:tc>
                  <a:txBody>
                    <a:bodyPr/>
                    <a:lstStyle/>
                    <a:p>
                      <a:pPr algn="just">
                        <a:spcBef>
                          <a:spcPts val="600"/>
                        </a:spcBef>
                        <a:spcAft>
                          <a:spcPts val="600"/>
                        </a:spcAft>
                      </a:pPr>
                      <a:r>
                        <a:rPr lang="en-GB" sz="1600" dirty="0">
                          <a:latin typeface="Arial"/>
                          <a:ea typeface="Times New Roman"/>
                          <a:cs typeface="Times New Roman"/>
                        </a:rPr>
                        <a:t>NIR 1.6</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1.00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&gt;30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GB" sz="1600" dirty="0">
                          <a:latin typeface="Arial"/>
                          <a:ea typeface="Times New Roman"/>
                          <a:cs typeface="Times New Roman"/>
                        </a:rPr>
                        <a:t>&lt;5%</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47579">
                <a:tc>
                  <a:txBody>
                    <a:bodyPr/>
                    <a:lstStyle/>
                    <a:p>
                      <a:pPr algn="just">
                        <a:spcBef>
                          <a:spcPts val="600"/>
                        </a:spcBef>
                        <a:spcAft>
                          <a:spcPts val="600"/>
                        </a:spcAft>
                      </a:pPr>
                      <a:r>
                        <a:rPr lang="en-GB" sz="1600">
                          <a:latin typeface="Arial"/>
                          <a:ea typeface="Times New Roman"/>
                          <a:cs typeface="Times New Roman"/>
                        </a:rPr>
                        <a:t>NIR 2.2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1.00</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0.01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&gt;25</a:t>
                      </a:r>
                    </a:p>
                    <a:p>
                      <a:pPr algn="just">
                        <a:spcBef>
                          <a:spcPts val="600"/>
                        </a:spcBef>
                        <a:spcAft>
                          <a:spcPts val="600"/>
                        </a:spcAft>
                      </a:pPr>
                      <a:r>
                        <a:rPr lang="en-GB" sz="1600">
                          <a:latin typeface="Arial"/>
                          <a:ea typeface="Times New Roman"/>
                          <a:cs typeface="Times New Roman"/>
                        </a:rPr>
                        <a:t>&gt;12</a:t>
                      </a:r>
                      <a:r>
                        <a:rPr lang="en-GB" sz="1600" baseline="30000">
                          <a:latin typeface="Arial"/>
                          <a:ea typeface="Times New Roman"/>
                          <a:cs typeface="Times New Roman"/>
                        </a:rPr>
                        <a:t>#1</a:t>
                      </a:r>
                      <a:endParaRPr lang="en-GB" sz="160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&lt;0.1%</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a:latin typeface="Arial"/>
                          <a:ea typeface="Times New Roman"/>
                          <a:cs typeface="Times New Roman"/>
                        </a:rPr>
                        <a:t>&lt;2%</a:t>
                      </a: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GB" sz="1600" dirty="0">
                          <a:latin typeface="Arial"/>
                          <a:ea typeface="Times New Roman"/>
                          <a:cs typeface="Times New Roman"/>
                        </a:rPr>
                        <a:t>&lt;5%</a:t>
                      </a:r>
                    </a:p>
                    <a:p>
                      <a:pPr algn="just">
                        <a:spcBef>
                          <a:spcPts val="600"/>
                        </a:spcBef>
                        <a:spcAft>
                          <a:spcPts val="600"/>
                        </a:spcAft>
                      </a:pPr>
                      <a:r>
                        <a:rPr lang="en-GB" sz="1600" dirty="0">
                          <a:latin typeface="Arial"/>
                          <a:ea typeface="Times New Roman"/>
                          <a:cs typeface="Times New Roman"/>
                        </a:rPr>
                        <a:t>&lt;10%</a:t>
                      </a:r>
                      <a:r>
                        <a:rPr lang="en-GB" sz="1600" baseline="30000" dirty="0">
                          <a:latin typeface="Arial"/>
                          <a:ea typeface="Times New Roman"/>
                          <a:cs typeface="Times New Roman"/>
                        </a:rPr>
                        <a:t>#1</a:t>
                      </a:r>
                      <a:endParaRPr lang="en-GB" sz="1600" dirty="0">
                        <a:latin typeface="Arial"/>
                        <a:ea typeface="Times New Roman"/>
                        <a:cs typeface="Times New Roman"/>
                      </a:endParaRPr>
                    </a:p>
                  </a:txBody>
                  <a:tcPr marL="52137" marR="52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101931" y="5173683"/>
            <a:ext cx="5925787" cy="1015663"/>
          </a:xfrm>
          <a:prstGeom prst="rect">
            <a:avLst/>
          </a:prstGeom>
          <a:solidFill>
            <a:srgbClr val="FFFF00"/>
          </a:solidFill>
        </p:spPr>
        <p:txBody>
          <a:bodyPr wrap="square" rtlCol="0">
            <a:spAutoFit/>
          </a:bodyPr>
          <a:lstStyle/>
          <a:p>
            <a:r>
              <a:rPr lang="en-US" sz="2000" dirty="0" smtClean="0">
                <a:solidFill>
                  <a:schemeClr val="tx2"/>
                </a:solidFill>
                <a:latin typeface="Arial" pitchFamily="34" charset="0"/>
                <a:cs typeface="Arial" pitchFamily="34" charset="0"/>
              </a:rPr>
              <a:t>For comparison, SEVIRI requirements are: </a:t>
            </a:r>
          </a:p>
          <a:p>
            <a:pPr marL="273050" indent="-273050">
              <a:buFont typeface="Arial" pitchFamily="34" charset="0"/>
              <a:buChar char="•"/>
            </a:pPr>
            <a:r>
              <a:rPr lang="en-US" sz="2000" dirty="0" smtClean="0">
                <a:solidFill>
                  <a:schemeClr val="tx2"/>
                </a:solidFill>
                <a:latin typeface="Arial" pitchFamily="34" charset="0"/>
                <a:cs typeface="Arial" pitchFamily="34" charset="0"/>
              </a:rPr>
              <a:t>10% radiometric accuracy</a:t>
            </a:r>
          </a:p>
          <a:p>
            <a:pPr marL="273050" indent="-273050">
              <a:buFont typeface="Arial" pitchFamily="34" charset="0"/>
              <a:buChar char="•"/>
            </a:pPr>
            <a:r>
              <a:rPr lang="en-US" sz="2000" dirty="0" smtClean="0">
                <a:solidFill>
                  <a:schemeClr val="tx2"/>
                </a:solidFill>
                <a:latin typeface="Arial" pitchFamily="34" charset="0"/>
                <a:cs typeface="Arial" pitchFamily="34" charset="0"/>
              </a:rPr>
              <a:t>2% long term radiometric stability</a:t>
            </a:r>
            <a:endParaRPr lang="en-GB" sz="2000" dirty="0" smtClean="0">
              <a:solidFill>
                <a:schemeClr val="tx2"/>
              </a:solidFill>
              <a:latin typeface="Arial" pitchFamily="34" charset="0"/>
              <a:cs typeface="Arial" pitchFamily="34" charset="0"/>
            </a:endParaRPr>
          </a:p>
        </p:txBody>
      </p:sp>
      <p:sp>
        <p:nvSpPr>
          <p:cNvPr id="7" name="TextBox 6"/>
          <p:cNvSpPr txBox="1"/>
          <p:nvPr/>
        </p:nvSpPr>
        <p:spPr>
          <a:xfrm>
            <a:off x="154378" y="4591794"/>
            <a:ext cx="2897579" cy="338554"/>
          </a:xfrm>
          <a:prstGeom prst="rect">
            <a:avLst/>
          </a:prstGeom>
          <a:noFill/>
        </p:spPr>
        <p:txBody>
          <a:bodyPr wrap="square" rtlCol="0">
            <a:spAutoFit/>
          </a:bodyPr>
          <a:lstStyle/>
          <a:p>
            <a:r>
              <a:rPr lang="en-US" sz="1600" dirty="0" smtClean="0">
                <a:solidFill>
                  <a:schemeClr val="tx1"/>
                </a:solidFill>
              </a:rPr>
              <a:t>#1 : Regional rapid scan</a:t>
            </a:r>
          </a:p>
        </p:txBody>
      </p:sp>
      <p:sp>
        <p:nvSpPr>
          <p:cNvPr id="9" name="TextBox 8"/>
          <p:cNvSpPr txBox="1"/>
          <p:nvPr/>
        </p:nvSpPr>
        <p:spPr>
          <a:xfrm>
            <a:off x="103691" y="141396"/>
            <a:ext cx="8372870" cy="523220"/>
          </a:xfrm>
          <a:prstGeom prst="rect">
            <a:avLst/>
          </a:prstGeom>
          <a:noFill/>
        </p:spPr>
        <p:txBody>
          <a:bodyPr wrap="none" rtlCol="0">
            <a:spAutoFit/>
          </a:bodyPr>
          <a:lstStyle/>
          <a:p>
            <a:r>
              <a:rPr lang="en-GB" sz="2800" dirty="0" err="1" smtClean="0">
                <a:latin typeface="Calibri" pitchFamily="34" charset="0"/>
                <a:cs typeface="Calibri" pitchFamily="34" charset="0"/>
              </a:rPr>
              <a:t>Meteosat</a:t>
            </a:r>
            <a:r>
              <a:rPr lang="en-GB" sz="2800" dirty="0" smtClean="0">
                <a:latin typeface="Calibri" pitchFamily="34" charset="0"/>
                <a:cs typeface="Calibri" pitchFamily="34" charset="0"/>
              </a:rPr>
              <a:t> Third Generation - Flexible Combined Imager</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8372870" cy="523220"/>
          </a:xfrm>
          <a:prstGeom prst="rect">
            <a:avLst/>
          </a:prstGeom>
          <a:noFill/>
        </p:spPr>
        <p:txBody>
          <a:bodyPr wrap="none" rtlCol="0">
            <a:spAutoFit/>
          </a:bodyPr>
          <a:lstStyle/>
          <a:p>
            <a:r>
              <a:rPr lang="en-GB" sz="2800" dirty="0" err="1" smtClean="0">
                <a:latin typeface="Calibri" pitchFamily="34" charset="0"/>
                <a:cs typeface="Calibri" pitchFamily="34" charset="0"/>
              </a:rPr>
              <a:t>Meteosat</a:t>
            </a:r>
            <a:r>
              <a:rPr lang="en-GB" sz="2800" dirty="0" smtClean="0">
                <a:latin typeface="Calibri" pitchFamily="34" charset="0"/>
                <a:cs typeface="Calibri" pitchFamily="34" charset="0"/>
              </a:rPr>
              <a:t> Third Generation - Flexible Combined Imager</a:t>
            </a:r>
            <a:endParaRPr lang="en-GB" sz="2800" dirty="0">
              <a:latin typeface="Calibri" pitchFamily="34" charset="0"/>
              <a:cs typeface="Calibri" pitchFamily="34" charset="0"/>
            </a:endParaRPr>
          </a:p>
        </p:txBody>
      </p:sp>
      <p:sp>
        <p:nvSpPr>
          <p:cNvPr id="6" name="TextBox 5"/>
          <p:cNvSpPr txBox="1"/>
          <p:nvPr/>
        </p:nvSpPr>
        <p:spPr>
          <a:xfrm>
            <a:off x="435377" y="980986"/>
            <a:ext cx="9143999" cy="5016758"/>
          </a:xfrm>
          <a:prstGeom prst="rect">
            <a:avLst/>
          </a:prstGeom>
          <a:noFill/>
        </p:spPr>
        <p:txBody>
          <a:bodyPr wrap="square" rtlCol="0">
            <a:spAutoFit/>
          </a:bodyPr>
          <a:lstStyle/>
          <a:p>
            <a:pPr marL="457200" indent="-457200">
              <a:defRPr/>
            </a:pPr>
            <a:r>
              <a:rPr lang="en-GB" sz="1600" dirty="0" smtClean="0">
                <a:solidFill>
                  <a:schemeClr val="tx1"/>
                </a:solidFill>
              </a:rPr>
              <a:t>Use of the lunar calibration for instrument monitoring (in addition to other methods):</a:t>
            </a:r>
          </a:p>
          <a:p>
            <a:pPr marL="857250" lvl="1" indent="-457200">
              <a:buFont typeface="Arial" pitchFamily="34" charset="0"/>
              <a:buChar char="•"/>
              <a:defRPr/>
            </a:pPr>
            <a:r>
              <a:rPr lang="en-GB" sz="1600" dirty="0" smtClean="0">
                <a:solidFill>
                  <a:schemeClr val="tx1"/>
                </a:solidFill>
              </a:rPr>
              <a:t>The FCI level 1 processor may include a lunar calibration, however a lunar calibration dataset will be output when available at level 1b for external comparison</a:t>
            </a:r>
          </a:p>
          <a:p>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Main identified issues in the image processing:</a:t>
            </a:r>
          </a:p>
          <a:p>
            <a:endParaRPr lang="en-GB" sz="1600" dirty="0" smtClean="0">
              <a:solidFill>
                <a:schemeClr val="tx1"/>
              </a:solidFill>
            </a:endParaRPr>
          </a:p>
          <a:p>
            <a:pPr marL="355600" indent="-355600">
              <a:buFont typeface="Arial" pitchFamily="34" charset="0"/>
              <a:buChar char="•"/>
            </a:pPr>
            <a:r>
              <a:rPr lang="en-GB" sz="1600" dirty="0" smtClean="0">
                <a:solidFill>
                  <a:schemeClr val="tx1"/>
                </a:solidFill>
              </a:rPr>
              <a:t>Swath Overlap: </a:t>
            </a:r>
            <a:r>
              <a:rPr lang="en-GB" sz="1600" dirty="0" smtClean="0">
                <a:solidFill>
                  <a:schemeClr val="tx1"/>
                </a:solidFill>
                <a:sym typeface="Wingdings" pitchFamily="2" charset="2"/>
              </a:rPr>
              <a:t>how to handle it in the preparation of the lunar data? The shape of the overlap also changes from south to north due to the scan mechanism</a:t>
            </a:r>
          </a:p>
          <a:p>
            <a:pPr marL="355600" indent="-355600">
              <a:buFont typeface="Arial" pitchFamily="34" charset="0"/>
              <a:buChar char="•"/>
            </a:pPr>
            <a:endParaRPr lang="en-GB" sz="1600" dirty="0" smtClean="0">
              <a:solidFill>
                <a:schemeClr val="tx1"/>
              </a:solidFill>
            </a:endParaRPr>
          </a:p>
          <a:p>
            <a:pPr marL="355600" indent="-355600">
              <a:buFont typeface="Arial" pitchFamily="34" charset="0"/>
              <a:buChar char="•"/>
            </a:pPr>
            <a:r>
              <a:rPr lang="en-GB" sz="1600" dirty="0" smtClean="0">
                <a:solidFill>
                  <a:schemeClr val="tx1"/>
                </a:solidFill>
              </a:rPr>
              <a:t>Oversampling: it changes at the beginning and at the end of each swath due to the scan mechanism (slow down before turning and speed up after turning).</a:t>
            </a:r>
          </a:p>
          <a:p>
            <a:pPr marL="355600" indent="-355600">
              <a:buFont typeface="Arial" pitchFamily="34" charset="0"/>
              <a:buChar char="•"/>
            </a:pPr>
            <a:endParaRPr lang="en-GB" sz="1600" dirty="0" smtClean="0">
              <a:solidFill>
                <a:schemeClr val="tx1"/>
              </a:solidFill>
              <a:sym typeface="Wingdings" pitchFamily="2" charset="2"/>
            </a:endParaRPr>
          </a:p>
          <a:p>
            <a:pPr marL="355600" indent="-355600">
              <a:buFont typeface="Arial" pitchFamily="34" charset="0"/>
              <a:buChar char="•"/>
            </a:pPr>
            <a:r>
              <a:rPr lang="en-GB" sz="1600" dirty="0" smtClean="0">
                <a:solidFill>
                  <a:schemeClr val="tx1"/>
                </a:solidFill>
                <a:sym typeface="Wingdings" pitchFamily="2" charset="2"/>
              </a:rPr>
              <a:t>Equalisation of the detectors: still to be defined whether or not lunar observations can be extracted after equalisation</a:t>
            </a:r>
          </a:p>
          <a:p>
            <a:pPr marL="355600" indent="-355600">
              <a:buFont typeface="Arial" pitchFamily="34" charset="0"/>
              <a:buChar char="•"/>
            </a:pPr>
            <a:endParaRPr lang="en-GB" sz="1600" dirty="0" smtClean="0">
              <a:solidFill>
                <a:schemeClr val="tx1"/>
              </a:solidFill>
              <a:sym typeface="Wingdings" pitchFamily="2" charset="2"/>
            </a:endParaRPr>
          </a:p>
          <a:p>
            <a:pPr marL="355600" indent="-355600">
              <a:buFont typeface="Arial" pitchFamily="34" charset="0"/>
              <a:buChar char="•"/>
            </a:pPr>
            <a:endParaRPr lang="en-GB" sz="1600" dirty="0" smtClean="0">
              <a:solidFill>
                <a:schemeClr val="tx1"/>
              </a:solidFill>
              <a:sym typeface="Wingdings" pitchFamily="2" charset="2"/>
            </a:endParaRPr>
          </a:p>
          <a:p>
            <a:pPr marL="355600" indent="-355600">
              <a:buFont typeface="Arial" pitchFamily="34" charset="0"/>
              <a:buChar char="•"/>
            </a:pPr>
            <a:r>
              <a:rPr lang="en-GB" sz="1600" dirty="0" smtClean="0">
                <a:solidFill>
                  <a:schemeClr val="tx1"/>
                </a:solidFill>
                <a:sym typeface="Wingdings" pitchFamily="2" charset="2"/>
              </a:rPr>
              <a:t>+ potentially, new issues due to the new scan mirror configuration resulting from the 3-axis stabilisation</a:t>
            </a:r>
            <a:endParaRPr lang="en-GB" sz="1600"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Another issue: phase-angle dependence and drift estimate accuracy</a:t>
            </a:r>
            <a:endParaRPr lang="en-GB" sz="2000" dirty="0"/>
          </a:p>
        </p:txBody>
      </p:sp>
      <p:grpSp>
        <p:nvGrpSpPr>
          <p:cNvPr id="3" name="Group 15"/>
          <p:cNvGrpSpPr/>
          <p:nvPr/>
        </p:nvGrpSpPr>
        <p:grpSpPr>
          <a:xfrm>
            <a:off x="206539" y="959136"/>
            <a:ext cx="9592357" cy="5804127"/>
            <a:chOff x="206539" y="959136"/>
            <a:chExt cx="9592357" cy="5804127"/>
          </a:xfrm>
        </p:grpSpPr>
        <p:pic>
          <p:nvPicPr>
            <p:cNvPr id="365570" name="Picture 2" descr="H:\My Documents\Work\Calibration\Moon\Figures\SWG_Paper\Progress_MSG1_StdHRVIS.png"/>
            <p:cNvPicPr>
              <a:picLocks noChangeAspect="1" noChangeArrowheads="1"/>
            </p:cNvPicPr>
            <p:nvPr/>
          </p:nvPicPr>
          <p:blipFill>
            <a:blip r:embed="rId3" cstate="print"/>
            <a:srcRect t="1538" r="1063" b="1538"/>
            <a:stretch>
              <a:fillRect/>
            </a:stretch>
          </p:blipFill>
          <p:spPr bwMode="auto">
            <a:xfrm>
              <a:off x="5007659" y="3868189"/>
              <a:ext cx="4790276" cy="2892829"/>
            </a:xfrm>
            <a:prstGeom prst="rect">
              <a:avLst/>
            </a:prstGeom>
            <a:solidFill>
              <a:schemeClr val="accent1"/>
            </a:solidFill>
            <a:ln>
              <a:solidFill>
                <a:schemeClr val="tx1">
                  <a:lumMod val="60000"/>
                  <a:lumOff val="40000"/>
                </a:schemeClr>
              </a:solidFill>
            </a:ln>
          </p:spPr>
        </p:pic>
        <p:pic>
          <p:nvPicPr>
            <p:cNvPr id="5" name="Picture 4" descr="Progress_MSG1_StdNIR16.png"/>
            <p:cNvPicPr>
              <a:picLocks noChangeAspect="1"/>
            </p:cNvPicPr>
            <p:nvPr/>
          </p:nvPicPr>
          <p:blipFill>
            <a:blip r:embed="rId4" cstate="print"/>
            <a:stretch>
              <a:fillRect/>
            </a:stretch>
          </p:blipFill>
          <p:spPr>
            <a:xfrm>
              <a:off x="207526" y="3864933"/>
              <a:ext cx="4791791" cy="2898330"/>
            </a:xfrm>
            <a:prstGeom prst="rect">
              <a:avLst/>
            </a:prstGeom>
            <a:solidFill>
              <a:schemeClr val="accent1"/>
            </a:solidFill>
            <a:ln>
              <a:solidFill>
                <a:schemeClr val="tx1">
                  <a:lumMod val="60000"/>
                  <a:lumOff val="40000"/>
                </a:schemeClr>
              </a:solidFill>
            </a:ln>
          </p:spPr>
        </p:pic>
        <p:pic>
          <p:nvPicPr>
            <p:cNvPr id="6" name="Picture 5" descr="Progress_MSG1_StdVIS06.png"/>
            <p:cNvPicPr>
              <a:picLocks noChangeAspect="1"/>
            </p:cNvPicPr>
            <p:nvPr/>
          </p:nvPicPr>
          <p:blipFill>
            <a:blip r:embed="rId5" cstate="print"/>
            <a:stretch>
              <a:fillRect/>
            </a:stretch>
          </p:blipFill>
          <p:spPr>
            <a:xfrm>
              <a:off x="206539" y="962402"/>
              <a:ext cx="4791791" cy="2898330"/>
            </a:xfrm>
            <a:prstGeom prst="rect">
              <a:avLst/>
            </a:prstGeom>
            <a:solidFill>
              <a:schemeClr val="accent1"/>
            </a:solidFill>
            <a:ln>
              <a:solidFill>
                <a:schemeClr val="tx1">
                  <a:lumMod val="60000"/>
                  <a:lumOff val="40000"/>
                </a:schemeClr>
              </a:solidFill>
            </a:ln>
          </p:spPr>
        </p:pic>
        <p:pic>
          <p:nvPicPr>
            <p:cNvPr id="7" name="Picture 6" descr="Progress_MSG1_StdVIS08.png"/>
            <p:cNvPicPr>
              <a:picLocks noChangeAspect="1"/>
            </p:cNvPicPr>
            <p:nvPr/>
          </p:nvPicPr>
          <p:blipFill>
            <a:blip r:embed="rId6" cstate="print"/>
            <a:stretch>
              <a:fillRect/>
            </a:stretch>
          </p:blipFill>
          <p:spPr>
            <a:xfrm>
              <a:off x="5007105" y="959136"/>
              <a:ext cx="4791791" cy="2898330"/>
            </a:xfrm>
            <a:prstGeom prst="rect">
              <a:avLst/>
            </a:prstGeom>
            <a:solidFill>
              <a:schemeClr val="accent1"/>
            </a:solidFill>
            <a:ln>
              <a:solidFill>
                <a:schemeClr val="tx1">
                  <a:lumMod val="60000"/>
                  <a:lumOff val="40000"/>
                </a:schemeClr>
              </a:solidFill>
            </a:ln>
          </p:spPr>
        </p:pic>
        <p:sp>
          <p:nvSpPr>
            <p:cNvPr id="10" name="Rectangle 9"/>
            <p:cNvSpPr/>
            <p:nvPr/>
          </p:nvSpPr>
          <p:spPr>
            <a:xfrm>
              <a:off x="2371086" y="1552809"/>
              <a:ext cx="1505540" cy="369332"/>
            </a:xfrm>
            <a:prstGeom prst="rect">
              <a:avLst/>
            </a:prstGeom>
            <a:solidFill>
              <a:srgbClr val="FFFF00"/>
            </a:solidFill>
            <a:ln>
              <a:solidFill>
                <a:schemeClr val="tx1">
                  <a:lumMod val="60000"/>
                  <a:lumOff val="40000"/>
                </a:schemeClr>
              </a:solidFill>
            </a:ln>
          </p:spPr>
          <p:txBody>
            <a:bodyPr wrap="none">
              <a:spAutoFit/>
            </a:bodyPr>
            <a:lstStyle/>
            <a:p>
              <a:r>
                <a:rPr lang="en-GB" sz="1800" dirty="0" smtClean="0">
                  <a:solidFill>
                    <a:srgbClr val="C00000"/>
                  </a:solidFill>
                </a:rPr>
                <a:t>Meteosat-8</a:t>
              </a:r>
              <a:endParaRPr lang="en-GB" sz="1800" dirty="0">
                <a:solidFill>
                  <a:srgbClr val="C00000"/>
                </a:solidFill>
              </a:endParaRPr>
            </a:p>
          </p:txBody>
        </p:sp>
        <p:sp>
          <p:nvSpPr>
            <p:cNvPr id="11" name="Rectangle 1"/>
            <p:cNvSpPr>
              <a:spLocks noChangeArrowheads="1"/>
            </p:cNvSpPr>
            <p:nvPr/>
          </p:nvSpPr>
          <p:spPr bwMode="auto">
            <a:xfrm>
              <a:off x="3762107" y="2889300"/>
              <a:ext cx="864096" cy="276999"/>
            </a:xfrm>
            <a:prstGeom prst="rect">
              <a:avLst/>
            </a:prstGeom>
            <a:solidFill>
              <a:srgbClr val="CCFFFF"/>
            </a:solidFill>
            <a:ln w="9525">
              <a:solidFill>
                <a:schemeClr val="tx1">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VIS</a:t>
              </a:r>
              <a:r>
                <a:rPr lang="en-GB" sz="1200" dirty="0" smtClean="0">
                  <a:solidFill>
                    <a:schemeClr val="tx1"/>
                  </a:solidFill>
                  <a:latin typeface="Arial" pitchFamily="34" charset="0"/>
                  <a:ea typeface="Times New Roman" pitchFamily="18" charset="0"/>
                  <a:cs typeface="Arial" pitchFamily="34" charset="0"/>
                </a:rPr>
                <a:t>0.6</a:t>
              </a:r>
              <a:endParaRPr kumimoji="0" lang="en-GB"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8586643" y="2889300"/>
              <a:ext cx="864096" cy="276999"/>
            </a:xfrm>
            <a:prstGeom prst="rect">
              <a:avLst/>
            </a:prstGeom>
            <a:solidFill>
              <a:srgbClr val="CCFFFF"/>
            </a:solidFill>
            <a:ln w="9525">
              <a:solidFill>
                <a:schemeClr val="tx1">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VIS</a:t>
              </a:r>
              <a:r>
                <a:rPr lang="en-GB" sz="1200" dirty="0" smtClean="0">
                  <a:solidFill>
                    <a:schemeClr val="tx1"/>
                  </a:solidFill>
                  <a:latin typeface="Arial" pitchFamily="34" charset="0"/>
                  <a:ea typeface="Times New Roman" pitchFamily="18" charset="0"/>
                  <a:cs typeface="Arial" pitchFamily="34" charset="0"/>
                </a:rPr>
                <a:t>0.8</a:t>
              </a:r>
              <a:endParaRPr kumimoji="0" lang="en-GB"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762107" y="4175427"/>
              <a:ext cx="864096" cy="276999"/>
            </a:xfrm>
            <a:prstGeom prst="rect">
              <a:avLst/>
            </a:prstGeom>
            <a:solidFill>
              <a:srgbClr val="CCFFFF"/>
            </a:solidFill>
            <a:ln w="9525">
              <a:solidFill>
                <a:schemeClr val="tx1">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NIR1.6</a:t>
              </a:r>
              <a:endParaRPr kumimoji="0" lang="en-GB"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8586643" y="4175427"/>
              <a:ext cx="864096" cy="276999"/>
            </a:xfrm>
            <a:prstGeom prst="rect">
              <a:avLst/>
            </a:prstGeom>
            <a:solidFill>
              <a:srgbClr val="CCFFFF"/>
            </a:solidFill>
            <a:ln w="9525">
              <a:solidFill>
                <a:schemeClr val="tx1">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HRVIS</a:t>
              </a:r>
              <a:endParaRPr kumimoji="0" lang="en-GB"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6751048" y="1151129"/>
              <a:ext cx="2701425" cy="954107"/>
            </a:xfrm>
            <a:prstGeom prst="rect">
              <a:avLst/>
            </a:prstGeom>
            <a:solidFill>
              <a:srgbClr val="FFFF00"/>
            </a:solidFill>
            <a:ln>
              <a:solidFill>
                <a:schemeClr val="tx1">
                  <a:lumMod val="60000"/>
                  <a:lumOff val="40000"/>
                </a:schemeClr>
              </a:solidFill>
            </a:ln>
          </p:spPr>
          <p:txBody>
            <a:bodyPr wrap="square">
              <a:spAutoFit/>
            </a:bodyPr>
            <a:lstStyle/>
            <a:p>
              <a:r>
                <a:rPr lang="en-GB" sz="1400" dirty="0" smtClean="0">
                  <a:solidFill>
                    <a:srgbClr val="C00000"/>
                  </a:solidFill>
                  <a:latin typeface="Calibri" pitchFamily="34" charset="0"/>
                  <a:cs typeface="Calibri" pitchFamily="34" charset="0"/>
                </a:rPr>
                <a:t>Variation of the drift estimate accuracy, using independent time windows including different total number of years</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Phase-angle dependence</a:t>
            </a:r>
            <a:endParaRPr lang="en-GB" dirty="0"/>
          </a:p>
        </p:txBody>
      </p:sp>
      <p:sp>
        <p:nvSpPr>
          <p:cNvPr id="3" name="Content Placeholder 2"/>
          <p:cNvSpPr>
            <a:spLocks noGrp="1"/>
          </p:cNvSpPr>
          <p:nvPr>
            <p:ph idx="1"/>
          </p:nvPr>
        </p:nvSpPr>
        <p:spPr>
          <a:xfrm>
            <a:off x="266700" y="1146563"/>
            <a:ext cx="9447213" cy="4731718"/>
          </a:xfrm>
        </p:spPr>
        <p:txBody>
          <a:bodyPr>
            <a:normAutofit/>
          </a:bodyPr>
          <a:lstStyle/>
          <a:p>
            <a:r>
              <a:rPr lang="en-GB" sz="2400" b="1" kern="1200" dirty="0" smtClean="0">
                <a:solidFill>
                  <a:schemeClr val="tx1"/>
                </a:solidFill>
                <a:latin typeface="Calibri" pitchFamily="34" charset="0"/>
                <a:cs typeface="Calibri" pitchFamily="34" charset="0"/>
              </a:rPr>
              <a:t>Impact depends on:</a:t>
            </a:r>
          </a:p>
          <a:p>
            <a:pPr marL="1028700" lvl="1" indent="-571500">
              <a:buFont typeface="+mj-lt"/>
              <a:buAutoNum type="romanLcPeriod"/>
            </a:pPr>
            <a:r>
              <a:rPr lang="en-GB" sz="2400" b="1" kern="1200" dirty="0" smtClean="0">
                <a:solidFill>
                  <a:schemeClr val="tx1"/>
                </a:solidFill>
                <a:latin typeface="Calibri" pitchFamily="34" charset="0"/>
                <a:ea typeface="+mn-ea"/>
                <a:cs typeface="Calibri" pitchFamily="34" charset="0"/>
              </a:rPr>
              <a:t>The location of the channel on the solar spectrum and the bandwidth</a:t>
            </a:r>
          </a:p>
          <a:p>
            <a:pPr marL="1028700" lvl="1" indent="-571500">
              <a:buFont typeface="+mj-lt"/>
              <a:buAutoNum type="romanLcPeriod"/>
            </a:pPr>
            <a:r>
              <a:rPr lang="en-GB" sz="2400" b="1" kern="1200" dirty="0" smtClean="0">
                <a:solidFill>
                  <a:schemeClr val="tx1"/>
                </a:solidFill>
                <a:latin typeface="Calibri" pitchFamily="34" charset="0"/>
                <a:ea typeface="+mn-ea"/>
                <a:cs typeface="Calibri" pitchFamily="34" charset="0"/>
              </a:rPr>
              <a:t>The range of phase angle in which the Moon is observed</a:t>
            </a:r>
          </a:p>
          <a:p>
            <a:pPr marL="1028700" lvl="1" indent="-571500">
              <a:buNone/>
            </a:pPr>
            <a:endParaRPr lang="en-GB" sz="2400" b="1" kern="1200" dirty="0" smtClean="0">
              <a:solidFill>
                <a:schemeClr val="tx1"/>
              </a:solidFill>
              <a:latin typeface="Calibri" pitchFamily="34" charset="0"/>
              <a:ea typeface="+mn-ea"/>
              <a:cs typeface="Calibri" pitchFamily="34" charset="0"/>
            </a:endParaRPr>
          </a:p>
          <a:p>
            <a:r>
              <a:rPr lang="en-GB" sz="2400" b="1" kern="1200" dirty="0" smtClean="0">
                <a:solidFill>
                  <a:schemeClr val="tx1"/>
                </a:solidFill>
                <a:latin typeface="Calibri" pitchFamily="34" charset="0"/>
                <a:cs typeface="Calibri" pitchFamily="34" charset="0"/>
              </a:rPr>
              <a:t>Particularly critical for GEO imagers</a:t>
            </a:r>
          </a:p>
          <a:p>
            <a:endParaRPr lang="en-GB" sz="2400" b="1" kern="1200" dirty="0" smtClean="0">
              <a:solidFill>
                <a:schemeClr val="tx1"/>
              </a:solidFill>
              <a:latin typeface="Calibri" pitchFamily="34" charset="0"/>
              <a:cs typeface="Calibri" pitchFamily="34" charset="0"/>
            </a:endParaRPr>
          </a:p>
          <a:p>
            <a:r>
              <a:rPr lang="en-GB" sz="2400" b="1" kern="1200" dirty="0" smtClean="0">
                <a:solidFill>
                  <a:schemeClr val="tx1"/>
                </a:solidFill>
                <a:latin typeface="Calibri" pitchFamily="34" charset="0"/>
                <a:cs typeface="Calibri" pitchFamily="34" charset="0"/>
              </a:rPr>
              <a:t>2 solutions to remove the phase angle dependence:</a:t>
            </a:r>
          </a:p>
          <a:p>
            <a:pPr marL="800100" lvl="1" indent="-342900">
              <a:buFont typeface="+mj-lt"/>
              <a:buAutoNum type="arabicPeriod"/>
            </a:pPr>
            <a:r>
              <a:rPr lang="en-GB" sz="1800" b="1" kern="1200" dirty="0" smtClean="0">
                <a:solidFill>
                  <a:schemeClr val="tx1"/>
                </a:solidFill>
                <a:latin typeface="Calibri" pitchFamily="34" charset="0"/>
                <a:cs typeface="Calibri" pitchFamily="34" charset="0"/>
              </a:rPr>
              <a:t>Establish a correction using as many observations as possible </a:t>
            </a:r>
            <a:r>
              <a:rPr lang="en-GB" sz="1800" b="1" kern="1200" dirty="0" smtClean="0">
                <a:solidFill>
                  <a:schemeClr val="tx1"/>
                </a:solidFill>
                <a:latin typeface="Calibri" pitchFamily="34" charset="0"/>
                <a:cs typeface="Calibri" pitchFamily="34" charset="0"/>
                <a:sym typeface="Wingdings" pitchFamily="2" charset="2"/>
              </a:rPr>
              <a:t> Relies on observation frequency and illumination range.</a:t>
            </a:r>
            <a:endParaRPr lang="en-GB" sz="1800" b="1" kern="1200" dirty="0" smtClean="0">
              <a:solidFill>
                <a:schemeClr val="tx1"/>
              </a:solidFill>
              <a:latin typeface="Calibri" pitchFamily="34" charset="0"/>
              <a:cs typeface="Calibri" pitchFamily="34" charset="0"/>
            </a:endParaRPr>
          </a:p>
          <a:p>
            <a:pPr marL="800100" lvl="1" indent="-342900">
              <a:buFont typeface="+mj-lt"/>
              <a:buAutoNum type="arabicPeriod"/>
            </a:pPr>
            <a:r>
              <a:rPr lang="en-GB" sz="1800" b="1" kern="1200" dirty="0" smtClean="0">
                <a:solidFill>
                  <a:schemeClr val="tx1"/>
                </a:solidFill>
                <a:latin typeface="Calibri" pitchFamily="34" charset="0"/>
                <a:cs typeface="Calibri" pitchFamily="34" charset="0"/>
              </a:rPr>
              <a:t>Update the ROLO model to remove this dependence </a:t>
            </a:r>
            <a:r>
              <a:rPr lang="en-GB" sz="1800" b="1" kern="1200" dirty="0" smtClean="0">
                <a:solidFill>
                  <a:schemeClr val="tx1"/>
                </a:solidFill>
                <a:latin typeface="Calibri" pitchFamily="34" charset="0"/>
                <a:cs typeface="Calibri" pitchFamily="34" charset="0"/>
                <a:sym typeface="Wingdings" pitchFamily="2" charset="2"/>
              </a:rPr>
              <a:t> depends on USGS. Recent attempt together with CNES  to fund the work failed.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My Documents\Work\MyPapers\STG-SWG\MTF.png"/>
          <p:cNvPicPr/>
          <p:nvPr/>
        </p:nvPicPr>
        <p:blipFill>
          <a:blip r:embed="rId2" cstate="print"/>
          <a:srcRect/>
          <a:stretch>
            <a:fillRect/>
          </a:stretch>
        </p:blipFill>
        <p:spPr bwMode="auto">
          <a:xfrm>
            <a:off x="80214" y="896445"/>
            <a:ext cx="4914799" cy="2960278"/>
          </a:xfrm>
          <a:prstGeom prst="rect">
            <a:avLst/>
          </a:prstGeom>
          <a:noFill/>
          <a:ln w="9525">
            <a:noFill/>
            <a:miter lim="800000"/>
            <a:headEnd/>
            <a:tailEnd/>
          </a:ln>
        </p:spPr>
      </p:pic>
      <p:pic>
        <p:nvPicPr>
          <p:cNvPr id="6" name="Picture 5"/>
          <p:cNvPicPr/>
          <p:nvPr/>
        </p:nvPicPr>
        <p:blipFill>
          <a:blip r:embed="rId3" cstate="print"/>
          <a:srcRect r="2558"/>
          <a:stretch>
            <a:fillRect/>
          </a:stretch>
        </p:blipFill>
        <p:spPr bwMode="auto">
          <a:xfrm>
            <a:off x="4693956" y="3382340"/>
            <a:ext cx="5212044" cy="3267840"/>
          </a:xfrm>
          <a:prstGeom prst="rect">
            <a:avLst/>
          </a:prstGeom>
          <a:noFill/>
          <a:ln w="9525">
            <a:noFill/>
            <a:miter lim="800000"/>
            <a:headEnd/>
            <a:tailEnd/>
          </a:ln>
        </p:spPr>
      </p:pic>
      <p:sp>
        <p:nvSpPr>
          <p:cNvPr id="7" name="TextBox 5"/>
          <p:cNvSpPr txBox="1">
            <a:spLocks noChangeArrowheads="1"/>
          </p:cNvSpPr>
          <p:nvPr/>
        </p:nvSpPr>
        <p:spPr bwMode="auto">
          <a:xfrm>
            <a:off x="5287993" y="1426668"/>
            <a:ext cx="4433977" cy="1338828"/>
          </a:xfrm>
          <a:prstGeom prst="rect">
            <a:avLst/>
          </a:prstGeom>
          <a:solidFill>
            <a:srgbClr val="FFFF00"/>
          </a:solidFill>
          <a:ln w="9525">
            <a:noFill/>
            <a:miter lim="800000"/>
            <a:headEnd/>
            <a:tailEnd/>
          </a:ln>
        </p:spPr>
        <p:txBody>
          <a:bodyPr wrap="square">
            <a:spAutoFit/>
          </a:bodyPr>
          <a:lstStyle/>
          <a:p>
            <a:pPr marL="182563" indent="-182563">
              <a:lnSpc>
                <a:spcPct val="150000"/>
              </a:lnSpc>
              <a:buFont typeface="Arial" pitchFamily="34" charset="0"/>
              <a:buChar char="•"/>
              <a:defRPr/>
            </a:pPr>
            <a:r>
              <a:rPr lang="en-GB" sz="1800" dirty="0" smtClean="0">
                <a:solidFill>
                  <a:schemeClr val="tx1"/>
                </a:solidFill>
                <a:latin typeface="Calibri" pitchFamily="34" charset="0"/>
                <a:cs typeface="Calibri" pitchFamily="34" charset="0"/>
              </a:rPr>
              <a:t>Assessment on MSG-1 over 3½ years (46 HRV images and 176 LRES images)</a:t>
            </a:r>
          </a:p>
          <a:p>
            <a:pPr marL="182563" indent="-182563">
              <a:lnSpc>
                <a:spcPct val="150000"/>
              </a:lnSpc>
              <a:buFont typeface="Arial" pitchFamily="34" charset="0"/>
              <a:buChar char="•"/>
              <a:defRPr/>
            </a:pPr>
            <a:r>
              <a:rPr lang="en-GB" sz="1800" dirty="0" smtClean="0">
                <a:solidFill>
                  <a:schemeClr val="tx1"/>
                </a:solidFill>
                <a:latin typeface="Calibri" pitchFamily="34" charset="0"/>
                <a:cs typeface="Calibri" pitchFamily="34" charset="0"/>
              </a:rPr>
              <a:t>Good agreement, in particular N-S</a:t>
            </a:r>
          </a:p>
        </p:txBody>
      </p:sp>
      <p:sp>
        <p:nvSpPr>
          <p:cNvPr id="9" name="TextBox 5"/>
          <p:cNvSpPr txBox="1">
            <a:spLocks noChangeArrowheads="1"/>
          </p:cNvSpPr>
          <p:nvPr/>
        </p:nvSpPr>
        <p:spPr bwMode="auto">
          <a:xfrm>
            <a:off x="152400" y="4218747"/>
            <a:ext cx="4433977" cy="1815882"/>
          </a:xfrm>
          <a:prstGeom prst="rect">
            <a:avLst/>
          </a:prstGeom>
          <a:solidFill>
            <a:srgbClr val="FFFF00"/>
          </a:solidFill>
          <a:ln w="9525">
            <a:noFill/>
            <a:miter lim="800000"/>
            <a:headEnd/>
            <a:tailEnd/>
          </a:ln>
        </p:spPr>
        <p:txBody>
          <a:bodyPr wrap="square">
            <a:spAutoFit/>
          </a:bodyPr>
          <a:lstStyle/>
          <a:p>
            <a:pPr marL="182563" indent="-182563">
              <a:buFont typeface="Arial" pitchFamily="34" charset="0"/>
              <a:buChar char="•"/>
              <a:defRPr/>
            </a:pPr>
            <a:r>
              <a:rPr lang="en-GB" sz="1600" dirty="0" smtClean="0">
                <a:solidFill>
                  <a:srgbClr val="FF0000"/>
                </a:solidFill>
              </a:rPr>
              <a:t>In-orbit MTF measurement limited to channels with no saturation over the Moon (warm channels for SEVIRI). </a:t>
            </a:r>
          </a:p>
          <a:p>
            <a:pPr marL="182563" indent="-182563">
              <a:buFont typeface="Arial" pitchFamily="34" charset="0"/>
              <a:buChar char="•"/>
              <a:defRPr/>
            </a:pPr>
            <a:endParaRPr lang="en-GB" sz="1600" dirty="0" smtClean="0">
              <a:solidFill>
                <a:srgbClr val="FF0000"/>
              </a:solidFill>
            </a:endParaRPr>
          </a:p>
          <a:p>
            <a:pPr marL="182563" indent="-182563">
              <a:buFont typeface="Arial" pitchFamily="34" charset="0"/>
              <a:buChar char="•"/>
              <a:defRPr/>
            </a:pPr>
            <a:r>
              <a:rPr lang="en-GB" sz="1600" dirty="0" smtClean="0">
                <a:solidFill>
                  <a:srgbClr val="FF0000"/>
                </a:solidFill>
              </a:rPr>
              <a:t>For FCI: possibility to change the gains during commissioning </a:t>
            </a:r>
            <a:r>
              <a:rPr lang="en-GB" sz="1600" dirty="0" smtClean="0">
                <a:solidFill>
                  <a:srgbClr val="FF0000"/>
                </a:solidFill>
                <a:sym typeface="Wingdings" pitchFamily="2" charset="2"/>
              </a:rPr>
              <a:t> MTF characterization also for </a:t>
            </a:r>
            <a:r>
              <a:rPr lang="en-GB" sz="1600" dirty="0" smtClean="0">
                <a:solidFill>
                  <a:srgbClr val="FF0000"/>
                </a:solidFill>
              </a:rPr>
              <a:t>IR channels</a:t>
            </a:r>
            <a:endParaRPr lang="en-GB" sz="1600" dirty="0" smtClean="0">
              <a:solidFill>
                <a:schemeClr val="tx1"/>
              </a:solidFill>
              <a:latin typeface="Calibri" pitchFamily="34" charset="0"/>
              <a:cs typeface="Calibri" pitchFamily="34" charset="0"/>
            </a:endParaRPr>
          </a:p>
        </p:txBody>
      </p:sp>
      <p:sp>
        <p:nvSpPr>
          <p:cNvPr id="10" name="Rectangle 2"/>
          <p:cNvSpPr txBox="1">
            <a:spLocks noChangeArrowheads="1"/>
          </p:cNvSpPr>
          <p:nvPr/>
        </p:nvSpPr>
        <p:spPr bwMode="auto">
          <a:xfrm>
            <a:off x="457200" y="193675"/>
            <a:ext cx="87630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indent="-381000">
              <a:defRPr/>
            </a:pPr>
            <a:r>
              <a:rPr lang="en-GB" sz="2400" dirty="0" smtClean="0">
                <a:latin typeface="Calibri" pitchFamily="34" charset="0"/>
                <a:cs typeface="Calibri" pitchFamily="34" charset="0"/>
              </a:rPr>
              <a:t>On-orbit MTF characterization</a:t>
            </a:r>
            <a:endParaRPr lang="en-GB" sz="2400" kern="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Viewgraph_Landscape_Template[1]</Template>
  <TotalTime>2056</TotalTime>
  <Words>1576</Words>
  <Application>Microsoft Office PowerPoint</Application>
  <PresentationFormat>A4 Paper (210x297 mm)</PresentationFormat>
  <Paragraphs>410</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Viewgraph_Landscape_Template[1]</vt:lpstr>
      <vt:lpstr>Clip</vt:lpstr>
      <vt:lpstr>Slide 1</vt:lpstr>
      <vt:lpstr>Slide 2</vt:lpstr>
      <vt:lpstr>Slide 3</vt:lpstr>
      <vt:lpstr>Slide 4</vt:lpstr>
      <vt:lpstr>Slide 5</vt:lpstr>
      <vt:lpstr>Slide 6</vt:lpstr>
      <vt:lpstr>Another issue: phase-angle dependence and drift estimate accuracy</vt:lpstr>
      <vt:lpstr>Phase-angle dependence</vt:lpstr>
      <vt:lpstr>Slide 9</vt:lpstr>
      <vt:lpstr>Slide 10</vt:lpstr>
      <vt:lpstr>Slide 11</vt:lpstr>
      <vt:lpstr>Slide 12</vt:lpstr>
      <vt:lpstr>Slide 13</vt:lpstr>
      <vt:lpstr>EPS Second Generation – METimage solar channels</vt:lpstr>
      <vt:lpstr>EPS Second Generation – METimage calibration concepts</vt:lpstr>
      <vt:lpstr>Slide 16</vt:lpstr>
      <vt:lpstr>Slide 17</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Bartolomeo Viticchie</dc:creator>
  <cp:lastModifiedBy>Pepe Phillips</cp:lastModifiedBy>
  <cp:revision>237</cp:revision>
  <cp:lastPrinted>2006-03-06T14:11:17Z</cp:lastPrinted>
  <dcterms:created xsi:type="dcterms:W3CDTF">2014-09-15T07:14:44Z</dcterms:created>
  <dcterms:modified xsi:type="dcterms:W3CDTF">2014-12-02T09:15:28Z</dcterms:modified>
</cp:coreProperties>
</file>