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90" r:id="rId4"/>
    <p:sldId id="292" r:id="rId5"/>
    <p:sldId id="289" r:id="rId6"/>
    <p:sldId id="280" r:id="rId7"/>
    <p:sldId id="281" r:id="rId8"/>
    <p:sldId id="277" r:id="rId9"/>
    <p:sldId id="27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A73AB-90D7-41F8-82F4-6AF9306B2437}" type="datetimeFigureOut">
              <a:rPr lang="en-GB" smtClean="0"/>
              <a:pPr/>
              <a:t>14/12/04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768A2-5386-44FD-8176-D319AE4D2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75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768E-40E4-4069-845C-5EFA484BC519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D51D-046B-4CF9-B318-A5E11547E089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1"/>
            <a:ext cx="6553200" cy="582136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5A05-1126-4ECA-B35D-AABECE85C724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D8F-B329-467F-8293-E2B2D39E5037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49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C0C9-F3E4-4CFA-8611-BDCB666932FA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3DF6EF-46C6-4C91-8314-5D8E17B47717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1"/>
            <a:ext cx="4040188" cy="73297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7716-3C00-4217-905F-9270631ECEF2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300A-4D8A-43FE-9B39-D04369A908E6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593B-7365-41DB-9729-BBAEBD0E1DE0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1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0214-5EEE-4B8A-9079-99DF2A591325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C77231-E196-4030-AE93-8DFCAE01B0B5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E75C0D-DA78-4DF6-A634-B0E057CE4540}" type="datetime1">
              <a:rPr lang="en-US" smtClean="0"/>
              <a:pPr/>
              <a:t>14/12/04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Lunar Calibration Workshop, 1-4 December 2014, Darmstadt, Germany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Relationship Id="rId3" Type="http://schemas.openxmlformats.org/officeDocument/2006/relationships/hyperlink" Target="https://ams.confex.com/ams/88Annual/techprogram/paper_136061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jma-net.go.jp/msc/en/" TargetMode="External"/><Relationship Id="rId3" Type="http://schemas.openxmlformats.org/officeDocument/2006/relationships/hyperlink" Target="http://www.jma.go.jp/jma/jma-eng/satellit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11175"/>
            <a:ext cx="8382000" cy="1470025"/>
          </a:xfrm>
        </p:spPr>
        <p:txBody>
          <a:bodyPr>
            <a:normAutofit/>
          </a:bodyPr>
          <a:lstStyle/>
          <a:p>
            <a:r>
              <a:rPr lang="en-IE" sz="3200" dirty="0" smtClean="0">
                <a:solidFill>
                  <a:schemeClr val="tx1"/>
                </a:solidFill>
              </a:rPr>
              <a:t>Lunar calibration for forthcoming instrument:</a:t>
            </a:r>
            <a:br>
              <a:rPr lang="en-IE" sz="3200" dirty="0" smtClean="0">
                <a:solidFill>
                  <a:schemeClr val="tx1"/>
                </a:solidFill>
              </a:rPr>
            </a:br>
            <a:r>
              <a:rPr lang="en-IE" sz="3600" b="1" dirty="0" err="1" smtClean="0">
                <a:solidFill>
                  <a:schemeClr val="tx1"/>
                </a:solidFill>
              </a:rPr>
              <a:t>Himawari</a:t>
            </a:r>
            <a:r>
              <a:rPr lang="en-IE" sz="3600" b="1" dirty="0" smtClean="0">
                <a:solidFill>
                  <a:schemeClr val="tx1"/>
                </a:solidFill>
              </a:rPr>
              <a:t>-8/AHI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29774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3200" i="1" u="sng" dirty="0" smtClean="0"/>
              <a:t>Masaya Takahashi</a:t>
            </a:r>
            <a:endParaRPr lang="en-GB" sz="3200" i="1" dirty="0" smtClean="0"/>
          </a:p>
          <a:p>
            <a:pPr algn="ctr">
              <a:lnSpc>
                <a:spcPct val="120000"/>
              </a:lnSpc>
            </a:pPr>
            <a:r>
              <a:rPr lang="en-GB" sz="2800" i="1" dirty="0" smtClean="0"/>
              <a:t>Japan Meteorological Agency</a:t>
            </a:r>
            <a:endParaRPr lang="en-GB" sz="2800" dirty="0" smtClean="0"/>
          </a:p>
          <a:p>
            <a:pPr algn="ctr"/>
            <a:endParaRPr lang="en-GB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362200"/>
            <a:ext cx="8534400" cy="75895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Thank you for your attention</a:t>
            </a:r>
            <a:endParaRPr lang="en-GB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682752"/>
          </a:xfrm>
        </p:spPr>
        <p:txBody>
          <a:bodyPr anchor="t">
            <a:normAutofit/>
          </a:bodyPr>
          <a:lstStyle/>
          <a:p>
            <a:r>
              <a:rPr lang="en-GB" sz="3600" dirty="0" smtClean="0"/>
              <a:t>Contents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87425" y="1905000"/>
            <a:ext cx="7699375" cy="3124200"/>
          </a:xfrm>
        </p:spPr>
        <p:txBody>
          <a:bodyPr/>
          <a:lstStyle/>
          <a:p>
            <a:pPr marL="444500" indent="-444500"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Introduction</a:t>
            </a:r>
            <a:endParaRPr lang="en-GB" dirty="0" smtClean="0"/>
          </a:p>
          <a:p>
            <a:pPr marL="444500" indent="-444500"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err="1" smtClean="0"/>
              <a:t>Himawari</a:t>
            </a:r>
            <a:r>
              <a:rPr lang="en-US" dirty="0" smtClean="0"/>
              <a:t>-8/AHI radiometric calibration plan</a:t>
            </a:r>
          </a:p>
          <a:p>
            <a:pPr marL="622300" indent="-355600"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Lunar calibration</a:t>
            </a:r>
            <a:endParaRPr lang="en-GB" dirty="0" smtClean="0"/>
          </a:p>
          <a:p>
            <a:pPr marL="444500" indent="-444500">
              <a:lnSpc>
                <a:spcPct val="130000"/>
              </a:lnSpc>
              <a:buFont typeface="Wingdings" pitchFamily="2" charset="2"/>
              <a:buChar char="q"/>
            </a:pPr>
            <a:r>
              <a:rPr lang="en-GB" dirty="0" smtClean="0"/>
              <a:t>Summary and future plans</a:t>
            </a:r>
            <a:endParaRPr lang="en-GB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JMA geostationary (GEO) satellites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01505" y="3605663"/>
            <a:ext cx="6120681" cy="208823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12470" y="1467251"/>
            <a:ext cx="501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b="1" i="1" dirty="0">
                <a:solidFill>
                  <a:srgbClr val="4B4B4B"/>
                </a:solidFill>
              </a:rPr>
              <a:t>GMS (</a:t>
            </a:r>
            <a:r>
              <a:rPr lang="en-US" altLang="ja-JP" sz="2000" b="1" i="1" u="sng" dirty="0">
                <a:solidFill>
                  <a:srgbClr val="4B4B4B"/>
                </a:solidFill>
              </a:rPr>
              <a:t>G</a:t>
            </a:r>
            <a:r>
              <a:rPr lang="en-US" altLang="ja-JP" sz="2000" b="1" i="1" dirty="0">
                <a:solidFill>
                  <a:srgbClr val="4B4B4B"/>
                </a:solidFill>
              </a:rPr>
              <a:t>eostationary </a:t>
            </a:r>
            <a:r>
              <a:rPr lang="en-US" altLang="ja-JP" sz="2000" b="1" i="1" u="sng" dirty="0">
                <a:solidFill>
                  <a:srgbClr val="4B4B4B"/>
                </a:solidFill>
              </a:rPr>
              <a:t>M</a:t>
            </a:r>
            <a:r>
              <a:rPr lang="en-US" altLang="ja-JP" sz="2000" b="1" i="1" dirty="0">
                <a:solidFill>
                  <a:srgbClr val="4B4B4B"/>
                </a:solidFill>
              </a:rPr>
              <a:t>eteorological </a:t>
            </a:r>
            <a:r>
              <a:rPr lang="en-US" altLang="ja-JP" sz="2000" b="1" i="1" u="sng" dirty="0">
                <a:solidFill>
                  <a:srgbClr val="4B4B4B"/>
                </a:solidFill>
              </a:rPr>
              <a:t>S</a:t>
            </a:r>
            <a:r>
              <a:rPr lang="en-US" altLang="ja-JP" sz="2000" b="1" i="1" dirty="0">
                <a:solidFill>
                  <a:srgbClr val="4B4B4B"/>
                </a:solidFill>
              </a:rPr>
              <a:t>atellite</a:t>
            </a:r>
            <a:r>
              <a:rPr lang="en-US" altLang="ja-JP" sz="20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83908" y="3589739"/>
            <a:ext cx="6310287" cy="0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none" w="lg" len="lg"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555345" y="3445276"/>
            <a:ext cx="0" cy="288925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498770" y="5588401"/>
            <a:ext cx="0" cy="287338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695170" y="5605864"/>
            <a:ext cx="0" cy="287337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491970" y="3445276"/>
            <a:ext cx="0" cy="287338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584170" y="3446864"/>
            <a:ext cx="0" cy="287337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723995" y="3446864"/>
            <a:ext cx="0" cy="287337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4876520" y="3446864"/>
            <a:ext cx="0" cy="287337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412024" y="3805639"/>
            <a:ext cx="496855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i="1" dirty="0">
                <a:solidFill>
                  <a:srgbClr val="0070C0"/>
                </a:solidFill>
              </a:rPr>
              <a:t>MTSAT</a:t>
            </a:r>
            <a:r>
              <a:rPr kumimoji="0" lang="ja-JP" altLang="en-US" sz="2000" b="1" i="1" dirty="0">
                <a:solidFill>
                  <a:srgbClr val="0070C0"/>
                </a:solidFill>
              </a:rPr>
              <a:t> </a:t>
            </a:r>
            <a:r>
              <a:rPr lang="en-US" altLang="ja-JP" sz="2000" b="1" i="1" dirty="0">
                <a:solidFill>
                  <a:srgbClr val="0070C0"/>
                </a:solidFill>
              </a:rPr>
              <a:t>(</a:t>
            </a:r>
            <a:r>
              <a:rPr lang="en-US" altLang="ja-JP" sz="2000" b="1" i="1" u="sng" dirty="0">
                <a:solidFill>
                  <a:srgbClr val="0070C0"/>
                </a:solidFill>
              </a:rPr>
              <a:t>M</a:t>
            </a:r>
            <a:r>
              <a:rPr lang="en-US" altLang="ja-JP" sz="2000" b="1" i="1" dirty="0">
                <a:solidFill>
                  <a:srgbClr val="0070C0"/>
                </a:solidFill>
              </a:rPr>
              <a:t>ulti-functional </a:t>
            </a:r>
            <a:r>
              <a:rPr lang="en-US" altLang="ja-JP" sz="2000" b="1" i="1" u="sng" dirty="0">
                <a:solidFill>
                  <a:srgbClr val="0070C0"/>
                </a:solidFill>
              </a:rPr>
              <a:t>T</a:t>
            </a:r>
            <a:r>
              <a:rPr lang="en-US" altLang="ja-JP" sz="2000" b="1" i="1" dirty="0">
                <a:solidFill>
                  <a:srgbClr val="0070C0"/>
                </a:solidFill>
              </a:rPr>
              <a:t>ransport </a:t>
            </a:r>
            <a:r>
              <a:rPr lang="en-US" altLang="ja-JP" sz="2000" b="1" i="1" u="sng" dirty="0">
                <a:solidFill>
                  <a:srgbClr val="0070C0"/>
                </a:solidFill>
              </a:rPr>
              <a:t>SAT</a:t>
            </a:r>
            <a:r>
              <a:rPr lang="en-US" altLang="ja-JP" sz="2000" b="1" i="1" dirty="0">
                <a:solidFill>
                  <a:srgbClr val="0070C0"/>
                </a:solidFill>
              </a:rPr>
              <a:t>ellite</a:t>
            </a:r>
            <a:r>
              <a:rPr lang="en-US" altLang="ja-JP" sz="2000" b="1" dirty="0">
                <a:solidFill>
                  <a:srgbClr val="0070C0"/>
                </a:solidFill>
              </a:rPr>
              <a:t> ) </a:t>
            </a:r>
          </a:p>
        </p:txBody>
      </p:sp>
      <p:sp>
        <p:nvSpPr>
          <p:cNvPr id="18" name="Text Box 103"/>
          <p:cNvSpPr txBox="1">
            <a:spLocks noChangeArrowheads="1"/>
          </p:cNvSpPr>
          <p:nvPr/>
        </p:nvSpPr>
        <p:spPr bwMode="auto">
          <a:xfrm>
            <a:off x="5858091" y="2215806"/>
            <a:ext cx="21602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rgbClr val="4B4B4B"/>
                </a:solidFill>
              </a:rPr>
              <a:t>Back-up operation of </a:t>
            </a:r>
            <a:r>
              <a:rPr lang="en-US" altLang="ja-JP" sz="1200" dirty="0" smtClean="0">
                <a:solidFill>
                  <a:srgbClr val="4B4B4B"/>
                </a:solidFill>
              </a:rPr>
              <a:t>GMS-5 w/ </a:t>
            </a:r>
            <a:r>
              <a:rPr lang="en-US" altLang="ja-JP" sz="1200" dirty="0">
                <a:solidFill>
                  <a:srgbClr val="4B4B4B"/>
                </a:solidFill>
              </a:rPr>
              <a:t>GOES-9 by </a:t>
            </a:r>
            <a:r>
              <a:rPr lang="en-US" altLang="ja-JP" sz="1200" dirty="0" smtClean="0">
                <a:solidFill>
                  <a:srgbClr val="4B4B4B"/>
                </a:solidFill>
              </a:rPr>
              <a:t>NOAA/NESDIS: </a:t>
            </a:r>
          </a:p>
          <a:p>
            <a:r>
              <a:rPr lang="en-US" altLang="ja-JP" sz="1200" dirty="0" smtClean="0">
                <a:solidFill>
                  <a:srgbClr val="4B4B4B"/>
                </a:solidFill>
              </a:rPr>
              <a:t>2003/05/22-2005/06/28</a:t>
            </a:r>
            <a:endParaRPr lang="en-US" altLang="ja-JP" sz="1200" dirty="0">
              <a:solidFill>
                <a:srgbClr val="4B4B4B"/>
              </a:solidFill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6146123" y="1818856"/>
            <a:ext cx="9425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 dirty="0">
                <a:solidFill>
                  <a:srgbClr val="4B4B4B"/>
                </a:solidFill>
              </a:rPr>
              <a:t>(GOES-9)</a:t>
            </a:r>
          </a:p>
        </p:txBody>
      </p:sp>
      <p:grpSp>
        <p:nvGrpSpPr>
          <p:cNvPr id="17" name="グループ化 66"/>
          <p:cNvGrpSpPr>
            <a:grpSpLocks/>
          </p:cNvGrpSpPr>
          <p:nvPr/>
        </p:nvGrpSpPr>
        <p:grpSpPr bwMode="auto">
          <a:xfrm>
            <a:off x="1347508" y="1779989"/>
            <a:ext cx="1081087" cy="1711325"/>
            <a:chOff x="1042988" y="1332000"/>
            <a:chExt cx="1080740" cy="1711238"/>
          </a:xfrm>
        </p:grpSpPr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042988" y="2735263"/>
              <a:ext cx="9794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Aug 1981</a:t>
              </a:r>
            </a:p>
          </p:txBody>
        </p:sp>
        <p:pic>
          <p:nvPicPr>
            <p:cNvPr id="22" name="Picture 21" descr="GMS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187450" y="1773238"/>
              <a:ext cx="895350" cy="100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58819" y="1332000"/>
              <a:ext cx="756994" cy="338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600" b="1" i="1" dirty="0">
                  <a:solidFill>
                    <a:schemeClr val="accent3">
                      <a:lumMod val="50000"/>
                    </a:schemeClr>
                  </a:solidFill>
                </a:rPr>
                <a:t>GMS-2</a:t>
              </a:r>
            </a:p>
          </p:txBody>
        </p:sp>
        <p:sp>
          <p:nvSpPr>
            <p:cNvPr id="24" name="テキスト ボックス 48"/>
            <p:cNvSpPr txBox="1">
              <a:spLocks noChangeArrowheads="1"/>
            </p:cNvSpPr>
            <p:nvPr/>
          </p:nvSpPr>
          <p:spPr bwMode="auto">
            <a:xfrm>
              <a:off x="1101706" y="1568525"/>
              <a:ext cx="1022022" cy="27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ja-JP" sz="1200" b="1" dirty="0">
                  <a:solidFill>
                    <a:schemeClr val="accent3">
                      <a:lumMod val="50000"/>
                    </a:schemeClr>
                  </a:solidFill>
                </a:rPr>
                <a:t>(Himawari-2)</a:t>
              </a:r>
              <a:endParaRPr lang="ja-JP" altLang="en-US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0" name="グループ化 67"/>
          <p:cNvGrpSpPr>
            <a:grpSpLocks/>
          </p:cNvGrpSpPr>
          <p:nvPr/>
        </p:nvGrpSpPr>
        <p:grpSpPr bwMode="auto">
          <a:xfrm>
            <a:off x="2500033" y="1779989"/>
            <a:ext cx="1023937" cy="1711325"/>
            <a:chOff x="2195513" y="1332000"/>
            <a:chExt cx="1023937" cy="1711238"/>
          </a:xfrm>
        </p:grpSpPr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2224088" y="2735263"/>
              <a:ext cx="9794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Aug 1984</a:t>
              </a:r>
            </a:p>
          </p:txBody>
        </p:sp>
        <p:pic>
          <p:nvPicPr>
            <p:cNvPr id="27" name="Picture 25" descr="GMS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2268538" y="1773238"/>
              <a:ext cx="823912" cy="100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2268538" y="1332000"/>
              <a:ext cx="758825" cy="338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600" b="1" i="1" dirty="0">
                  <a:solidFill>
                    <a:schemeClr val="accent3">
                      <a:lumMod val="50000"/>
                    </a:schemeClr>
                  </a:solidFill>
                </a:rPr>
                <a:t>GMS-3</a:t>
              </a:r>
            </a:p>
          </p:txBody>
        </p:sp>
        <p:sp>
          <p:nvSpPr>
            <p:cNvPr id="29" name="テキスト ボックス 50"/>
            <p:cNvSpPr txBox="1">
              <a:spLocks noChangeArrowheads="1"/>
            </p:cNvSpPr>
            <p:nvPr/>
          </p:nvSpPr>
          <p:spPr bwMode="auto">
            <a:xfrm>
              <a:off x="2195513" y="1568525"/>
              <a:ext cx="1023937" cy="27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ja-JP" sz="1200" b="1" dirty="0">
                  <a:solidFill>
                    <a:schemeClr val="accent3">
                      <a:lumMod val="50000"/>
                    </a:schemeClr>
                  </a:solidFill>
                </a:rPr>
                <a:t>(Himawari-3)</a:t>
              </a:r>
              <a:endParaRPr lang="ja-JP" altLang="en-US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グループ化 68"/>
          <p:cNvGrpSpPr>
            <a:grpSpLocks/>
          </p:cNvGrpSpPr>
          <p:nvPr/>
        </p:nvGrpSpPr>
        <p:grpSpPr bwMode="auto">
          <a:xfrm>
            <a:off x="3533495" y="1779989"/>
            <a:ext cx="1055688" cy="1706562"/>
            <a:chOff x="3228975" y="1332000"/>
            <a:chExt cx="1054993" cy="1706475"/>
          </a:xfrm>
        </p:grpSpPr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3228975" y="2730500"/>
              <a:ext cx="9604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Sep 1989</a:t>
              </a:r>
            </a:p>
          </p:txBody>
        </p:sp>
        <p:pic>
          <p:nvPicPr>
            <p:cNvPr id="32" name="Picture 26" descr="GMS4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348038" y="1773238"/>
              <a:ext cx="792162" cy="100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309885" y="1332000"/>
              <a:ext cx="758325" cy="338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600" b="1" i="1" dirty="0">
                  <a:solidFill>
                    <a:schemeClr val="accent3">
                      <a:lumMod val="50000"/>
                    </a:schemeClr>
                  </a:solidFill>
                </a:rPr>
                <a:t>GMS-4</a:t>
              </a:r>
            </a:p>
          </p:txBody>
        </p:sp>
        <p:sp>
          <p:nvSpPr>
            <p:cNvPr id="34" name="テキスト ボックス 51"/>
            <p:cNvSpPr txBox="1">
              <a:spLocks noChangeArrowheads="1"/>
            </p:cNvSpPr>
            <p:nvPr/>
          </p:nvSpPr>
          <p:spPr bwMode="auto">
            <a:xfrm>
              <a:off x="3260704" y="1568525"/>
              <a:ext cx="1023264" cy="27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ja-JP" sz="1200" b="1" dirty="0">
                  <a:solidFill>
                    <a:schemeClr val="accent3">
                      <a:lumMod val="50000"/>
                    </a:schemeClr>
                  </a:solidFill>
                </a:rPr>
                <a:t>(Himawari-4)</a:t>
              </a:r>
              <a:endParaRPr lang="ja-JP" altLang="en-US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0" name="グループ化 69"/>
          <p:cNvGrpSpPr>
            <a:grpSpLocks/>
          </p:cNvGrpSpPr>
          <p:nvPr/>
        </p:nvGrpSpPr>
        <p:grpSpPr bwMode="auto">
          <a:xfrm>
            <a:off x="4697133" y="1772051"/>
            <a:ext cx="1023937" cy="1714500"/>
            <a:chOff x="4392613" y="1323975"/>
            <a:chExt cx="1023937" cy="1714500"/>
          </a:xfrm>
        </p:grpSpPr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4427538" y="2730500"/>
              <a:ext cx="9509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Mar 1995</a:t>
              </a:r>
            </a:p>
          </p:txBody>
        </p:sp>
        <p:pic>
          <p:nvPicPr>
            <p:cNvPr id="37" name="Picture 27" descr="GMS5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4500563" y="1773238"/>
              <a:ext cx="846137" cy="100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4500563" y="1323975"/>
              <a:ext cx="7588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600" b="1" i="1" dirty="0">
                  <a:solidFill>
                    <a:schemeClr val="accent3">
                      <a:lumMod val="50000"/>
                    </a:schemeClr>
                  </a:solidFill>
                </a:rPr>
                <a:t>GMS-5</a:t>
              </a:r>
            </a:p>
          </p:txBody>
        </p:sp>
        <p:sp>
          <p:nvSpPr>
            <p:cNvPr id="39" name="テキスト ボックス 52"/>
            <p:cNvSpPr txBox="1">
              <a:spLocks noChangeArrowheads="1"/>
            </p:cNvSpPr>
            <p:nvPr/>
          </p:nvSpPr>
          <p:spPr bwMode="auto">
            <a:xfrm>
              <a:off x="4392613" y="1568450"/>
              <a:ext cx="10239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ja-JP" sz="1200" b="1" dirty="0">
                  <a:solidFill>
                    <a:schemeClr val="accent3">
                      <a:lumMod val="50000"/>
                    </a:schemeClr>
                  </a:solidFill>
                </a:rPr>
                <a:t>(Himawari-5)</a:t>
              </a:r>
              <a:endParaRPr lang="ja-JP" altLang="en-US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グループ化 72"/>
          <p:cNvGrpSpPr>
            <a:grpSpLocks/>
          </p:cNvGrpSpPr>
          <p:nvPr/>
        </p:nvGrpSpPr>
        <p:grpSpPr bwMode="auto">
          <a:xfrm>
            <a:off x="471208" y="4092976"/>
            <a:ext cx="1164965" cy="2016125"/>
            <a:chOff x="166291" y="3644900"/>
            <a:chExt cx="1165349" cy="2016125"/>
          </a:xfrm>
        </p:grpSpPr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166291" y="5353050"/>
              <a:ext cx="9493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Feb 2005</a:t>
              </a:r>
            </a:p>
          </p:txBody>
        </p:sp>
        <p:pic>
          <p:nvPicPr>
            <p:cNvPr id="42" name="Picture 34" descr="MTSAT-1R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259191" y="4138017"/>
              <a:ext cx="1072449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9388" y="3644900"/>
              <a:ext cx="10522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b="1" i="1" dirty="0">
                  <a:solidFill>
                    <a:srgbClr val="0070C0"/>
                  </a:solidFill>
                </a:rPr>
                <a:t>MTSAT-1R</a:t>
              </a:r>
            </a:p>
          </p:txBody>
        </p:sp>
        <p:sp>
          <p:nvSpPr>
            <p:cNvPr id="44" name="テキスト ボックス 53"/>
            <p:cNvSpPr txBox="1">
              <a:spLocks noChangeArrowheads="1"/>
            </p:cNvSpPr>
            <p:nvPr/>
          </p:nvSpPr>
          <p:spPr bwMode="auto">
            <a:xfrm>
              <a:off x="179388" y="3872855"/>
              <a:ext cx="1023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 dirty="0">
                  <a:solidFill>
                    <a:srgbClr val="0070C0"/>
                  </a:solidFill>
                </a:rPr>
                <a:t>(Himawari-6)</a:t>
              </a:r>
              <a:endParaRPr lang="ja-JP" altLang="en-US" sz="12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0" name="グループ化 73"/>
          <p:cNvGrpSpPr>
            <a:grpSpLocks/>
          </p:cNvGrpSpPr>
          <p:nvPr/>
        </p:nvGrpSpPr>
        <p:grpSpPr bwMode="auto">
          <a:xfrm>
            <a:off x="1623733" y="4092976"/>
            <a:ext cx="1092200" cy="2016125"/>
            <a:chOff x="1318419" y="3644900"/>
            <a:chExt cx="1092994" cy="2016125"/>
          </a:xfrm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318419" y="5353050"/>
              <a:ext cx="9493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Feb 2006</a:t>
              </a:r>
            </a:p>
          </p:txBody>
        </p:sp>
        <p:pic>
          <p:nvPicPr>
            <p:cNvPr id="47" name="Picture 37" descr="mtsat-2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1403350" y="4145954"/>
              <a:ext cx="1008063" cy="1011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Rectangle 38"/>
            <p:cNvSpPr>
              <a:spLocks noChangeArrowheads="1"/>
            </p:cNvSpPr>
            <p:nvPr/>
          </p:nvSpPr>
          <p:spPr bwMode="auto">
            <a:xfrm>
              <a:off x="1403350" y="3644900"/>
              <a:ext cx="9366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b="1" i="1" dirty="0">
                  <a:solidFill>
                    <a:srgbClr val="0070C0"/>
                  </a:solidFill>
                </a:rPr>
                <a:t>MTSAT-2</a:t>
              </a:r>
            </a:p>
          </p:txBody>
        </p:sp>
        <p:sp>
          <p:nvSpPr>
            <p:cNvPr id="49" name="テキスト ボックス 54"/>
            <p:cNvSpPr txBox="1">
              <a:spLocks noChangeArrowheads="1"/>
            </p:cNvSpPr>
            <p:nvPr/>
          </p:nvSpPr>
          <p:spPr bwMode="auto">
            <a:xfrm>
              <a:off x="1331913" y="3860800"/>
              <a:ext cx="1022350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ja-JP" sz="1200" b="1" dirty="0">
                  <a:solidFill>
                    <a:srgbClr val="0070C0"/>
                  </a:solidFill>
                </a:rPr>
                <a:t>(Himawari-7)</a:t>
              </a:r>
              <a:endParaRPr lang="ja-JP" altLang="en-US" sz="12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5" name="グループ化 63"/>
          <p:cNvGrpSpPr>
            <a:grpSpLocks/>
          </p:cNvGrpSpPr>
          <p:nvPr/>
        </p:nvGrpSpPr>
        <p:grpSpPr bwMode="auto">
          <a:xfrm>
            <a:off x="385483" y="1779989"/>
            <a:ext cx="1035050" cy="1736725"/>
            <a:chOff x="80963" y="1332000"/>
            <a:chExt cx="1034653" cy="1736638"/>
          </a:xfrm>
        </p:grpSpPr>
        <p:pic>
          <p:nvPicPr>
            <p:cNvPr id="51" name="Picture 3" descr="GMS1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179388" y="1778000"/>
              <a:ext cx="849312" cy="1003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xt Box 7"/>
            <p:cNvSpPr txBox="1">
              <a:spLocks noChangeArrowheads="1"/>
            </p:cNvSpPr>
            <p:nvPr/>
          </p:nvSpPr>
          <p:spPr bwMode="auto">
            <a:xfrm>
              <a:off x="80963" y="2760663"/>
              <a:ext cx="8905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b="1" dirty="0"/>
                <a:t>Jul 1977</a:t>
              </a:r>
            </a:p>
          </p:txBody>
        </p:sp>
        <p:sp>
          <p:nvSpPr>
            <p:cNvPr id="53" name="Rectangle 32"/>
            <p:cNvSpPr>
              <a:spLocks noChangeArrowheads="1"/>
            </p:cNvSpPr>
            <p:nvPr/>
          </p:nvSpPr>
          <p:spPr bwMode="auto">
            <a:xfrm>
              <a:off x="318997" y="1332000"/>
              <a:ext cx="652212" cy="338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600" b="1" i="1" dirty="0">
                  <a:solidFill>
                    <a:schemeClr val="accent3">
                      <a:lumMod val="50000"/>
                    </a:schemeClr>
                  </a:solidFill>
                </a:rPr>
                <a:t>GMS</a:t>
              </a:r>
            </a:p>
          </p:txBody>
        </p:sp>
        <p:sp>
          <p:nvSpPr>
            <p:cNvPr id="54" name="テキスト ボックス 51"/>
            <p:cNvSpPr txBox="1">
              <a:spLocks noChangeArrowheads="1"/>
            </p:cNvSpPr>
            <p:nvPr/>
          </p:nvSpPr>
          <p:spPr bwMode="auto">
            <a:xfrm>
              <a:off x="146025" y="1568525"/>
              <a:ext cx="969591" cy="276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ja-JP" sz="1200" b="1" dirty="0">
                  <a:solidFill>
                    <a:schemeClr val="accent3">
                      <a:lumMod val="50000"/>
                    </a:schemeClr>
                  </a:solidFill>
                </a:rPr>
                <a:t>(Himawari)</a:t>
              </a:r>
              <a:endParaRPr lang="ja-JP" altLang="en-US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457200" y="5731276"/>
            <a:ext cx="6192979" cy="0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555345" y="5605864"/>
            <a:ext cx="0" cy="287337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5884185" y="5605864"/>
            <a:ext cx="0" cy="287337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kumimoji="0" lang="ja-JP" altLang="en-US" dirty="0"/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3970820" y="4300059"/>
            <a:ext cx="24479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200" b="1" i="1" dirty="0">
                <a:solidFill>
                  <a:srgbClr val="00B050"/>
                </a:solidFill>
              </a:rPr>
              <a:t>Himawari</a:t>
            </a:r>
            <a:endParaRPr lang="en-US" altLang="ja-JP" sz="2200" b="1" dirty="0">
              <a:solidFill>
                <a:srgbClr val="00B050"/>
              </a:solidFill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4201907" y="5320475"/>
            <a:ext cx="550863" cy="30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00B050"/>
                </a:solidFill>
              </a:rPr>
              <a:t>2014</a:t>
            </a:r>
          </a:p>
        </p:txBody>
      </p:sp>
      <p:pic>
        <p:nvPicPr>
          <p:cNvPr id="61" name="Picture 325" descr="\\Jz200822\衛星課共有\[ 班 ]運用管理班\90　ポンチ絵素材\無題.gif"/>
          <p:cNvPicPr>
            <a:picLocks noChangeAspect="1" noChangeArrowheads="1"/>
          </p:cNvPicPr>
          <p:nvPr/>
        </p:nvPicPr>
        <p:blipFill>
          <a:blip r:embed="rId9" cstate="screen"/>
          <a:srcRect r="68700" b="50252"/>
          <a:stretch>
            <a:fillRect/>
          </a:stretch>
        </p:blipFill>
        <p:spPr bwMode="auto">
          <a:xfrm>
            <a:off x="3661012" y="5357301"/>
            <a:ext cx="1146175" cy="118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3841867" y="4596459"/>
            <a:ext cx="1313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b="1" i="1" dirty="0">
                <a:solidFill>
                  <a:srgbClr val="00B050"/>
                </a:solidFill>
              </a:rPr>
              <a:t>Himawari-8</a:t>
            </a: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5595260" y="5320375"/>
            <a:ext cx="550863" cy="30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00B050"/>
                </a:solidFill>
              </a:rPr>
              <a:t>2016</a:t>
            </a:r>
          </a:p>
        </p:txBody>
      </p:sp>
      <p:pic>
        <p:nvPicPr>
          <p:cNvPr id="65" name="Picture 325" descr="\\Jz200822\衛星課共有\[ 班 ]運用管理班\90　ポンチ絵素材\無題.gif"/>
          <p:cNvPicPr>
            <a:picLocks noChangeAspect="1" noChangeArrowheads="1"/>
          </p:cNvPicPr>
          <p:nvPr/>
        </p:nvPicPr>
        <p:blipFill>
          <a:blip r:embed="rId9" cstate="screen"/>
          <a:srcRect r="68700" b="50252"/>
          <a:stretch>
            <a:fillRect/>
          </a:stretch>
        </p:blipFill>
        <p:spPr bwMode="auto">
          <a:xfrm>
            <a:off x="4953056" y="5333855"/>
            <a:ext cx="1146175" cy="118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Rectangle 38"/>
          <p:cNvSpPr>
            <a:spLocks noChangeArrowheads="1"/>
          </p:cNvSpPr>
          <p:nvPr/>
        </p:nvSpPr>
        <p:spPr bwMode="auto">
          <a:xfrm>
            <a:off x="5245118" y="4608182"/>
            <a:ext cx="1189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600" b="1" i="1" dirty="0">
                <a:solidFill>
                  <a:srgbClr val="00B050"/>
                </a:solidFill>
              </a:rPr>
              <a:t>Himawari-9</a:t>
            </a: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760133" y="3075389"/>
            <a:ext cx="6477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NASDA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1839633" y="3075389"/>
            <a:ext cx="6477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NASDA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2847695" y="3075389"/>
            <a:ext cx="6477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NASDA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3855758" y="3075389"/>
            <a:ext cx="6477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NASDA</a:t>
            </a: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5079720" y="3075389"/>
            <a:ext cx="6477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NASDA</a:t>
            </a:r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1060170" y="5451876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SS/L</a:t>
            </a: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1504670" y="5439176"/>
            <a:ext cx="863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lt"/>
                <a:ea typeface="+mn-ea"/>
              </a:rPr>
              <a:t>Ⓒ</a:t>
            </a:r>
            <a:r>
              <a:rPr lang="en-US" altLang="ja-JP" sz="800" b="1" dirty="0">
                <a:solidFill>
                  <a:schemeClr val="bg1"/>
                </a:solidFill>
                <a:latin typeface="+mn-lt"/>
                <a:ea typeface="+mn-ea"/>
              </a:rPr>
              <a:t>MELCO</a:t>
            </a:r>
          </a:p>
        </p:txBody>
      </p:sp>
      <p:graphicFrame>
        <p:nvGraphicFramePr>
          <p:cNvPr id="6" name="Group 100"/>
          <p:cNvGraphicFramePr>
            <a:graphicFrameLocks/>
          </p:cNvGraphicFramePr>
          <p:nvPr/>
        </p:nvGraphicFramePr>
        <p:xfrm>
          <a:off x="6866203" y="2885583"/>
          <a:ext cx="1944216" cy="3240715"/>
        </p:xfrm>
        <a:graphic>
          <a:graphicData uri="http://schemas.openxmlformats.org/drawingml/2006/table">
            <a:tbl>
              <a:tblPr/>
              <a:tblGrid>
                <a:gridCol w="936104"/>
                <a:gridCol w="1008112"/>
              </a:tblGrid>
              <a:tr h="16051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Satellite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Operation period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</a:tr>
              <a:tr h="1174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1978 – 1981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1981 – 1984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1984 – 1989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1989 – 1995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GMS-5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1995 – 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GOES-9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2003 – 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MTSAT-1R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2005 – 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MTSAT-2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2010 – 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</a:tr>
              <a:tr h="1258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Himawari-8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2015 – 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Himawari-9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  <a:cs typeface="Arial" charset="0"/>
                        </a:rPr>
                        <a:t>2022 – 2029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3733799" y="4879387"/>
            <a:ext cx="15240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600" dirty="0" smtClean="0">
                <a:solidFill>
                  <a:srgbClr val="FF0000"/>
                </a:solidFill>
              </a:rPr>
              <a:t>launched on</a:t>
            </a:r>
          </a:p>
          <a:p>
            <a:pPr algn="ctr">
              <a:lnSpc>
                <a:spcPct val="80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7 Oct. 2014!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Data distribution/dissemination schedule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08F0-6506-4A53-8573-371B9A226856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337922" name="Picture 2" descr="Schedule for Himawari satelli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9116" y="1628800"/>
            <a:ext cx="6785768" cy="4621344"/>
          </a:xfrm>
          <a:prstGeom prst="rect">
            <a:avLst/>
          </a:prstGeom>
          <a:noFill/>
        </p:spPr>
      </p:pic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54000"/>
            <a:ext cx="4422648" cy="838200"/>
          </a:xfrm>
        </p:spPr>
        <p:txBody>
          <a:bodyPr anchor="t">
            <a:noAutofit/>
          </a:bodyPr>
          <a:lstStyle/>
          <a:p>
            <a:pPr algn="l"/>
            <a:r>
              <a:rPr lang="en-GB" sz="3200" dirty="0" err="1" smtClean="0"/>
              <a:t>Himawari</a:t>
            </a:r>
            <a:r>
              <a:rPr lang="en-GB" sz="3200" dirty="0" smtClean="0"/>
              <a:t>-8/AHI</a:t>
            </a:r>
            <a:br>
              <a:rPr lang="en-GB" sz="3200" dirty="0" smtClean="0"/>
            </a:br>
            <a:r>
              <a:rPr lang="en-GB" sz="3200" dirty="0" smtClean="0"/>
              <a:t>VIS/NIR bands</a:t>
            </a:r>
            <a:endParaRPr lang="en-GB" sz="3200" dirty="0"/>
          </a:p>
        </p:txBody>
      </p:sp>
      <p:pic>
        <p:nvPicPr>
          <p:cNvPr id="28" name="Picture 3" descr="\\fsw0644\user4\Takahashi\DesktopW7\Dev\EumWork\WindowsWork\Documents\Presentation\20140829_eumcalclub_hima8\fig\Fig1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3772" y="2973442"/>
            <a:ext cx="4440236" cy="3046358"/>
          </a:xfrm>
          <a:prstGeom prst="rect">
            <a:avLst/>
          </a:prstGeom>
          <a:noFill/>
        </p:spPr>
      </p:pic>
      <p:pic>
        <p:nvPicPr>
          <p:cNvPr id="29" name="Picture 4" descr="\\fsw0644\user4\Takahashi\DesktopW7\Dev\EumWork\WindowsWork\Documents\Presentation\20140829_eumcalclub_hima8\fig\Fig2.png"/>
          <p:cNvPicPr>
            <a:picLocks noChangeAspect="1" noChangeArrowheads="1"/>
          </p:cNvPicPr>
          <p:nvPr/>
        </p:nvPicPr>
        <p:blipFill>
          <a:blip r:embed="rId3" cstate="screen"/>
          <a:srcRect l="3439" t="2124" r="6937" b="16096"/>
          <a:stretch>
            <a:fillRect/>
          </a:stretch>
        </p:blipFill>
        <p:spPr bwMode="auto">
          <a:xfrm>
            <a:off x="4644008" y="2973442"/>
            <a:ext cx="4320480" cy="3046358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5943600" y="228600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AHI VIS/NIR spec.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2057400"/>
            <a:ext cx="190045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 err="1" smtClean="0">
                <a:solidFill>
                  <a:srgbClr val="FF0000"/>
                </a:solidFill>
              </a:rPr>
              <a:t>Himawari</a:t>
            </a:r>
            <a:r>
              <a:rPr lang="en-GB" sz="1600" b="1" dirty="0" smtClean="0">
                <a:solidFill>
                  <a:srgbClr val="FF0000"/>
                </a:solidFill>
              </a:rPr>
              <a:t>-8/AHI</a:t>
            </a:r>
          </a:p>
          <a:p>
            <a:r>
              <a:rPr lang="en-GB" sz="1600" b="1" dirty="0" smtClean="0">
                <a:solidFill>
                  <a:srgbClr val="0070C0"/>
                </a:solidFill>
              </a:rPr>
              <a:t>GOES-R/ABI</a:t>
            </a:r>
          </a:p>
          <a:p>
            <a:r>
              <a:rPr lang="en-GB" sz="1600" b="1" dirty="0" smtClean="0">
                <a:solidFill>
                  <a:srgbClr val="00B050"/>
                </a:solidFill>
              </a:rPr>
              <a:t>Meteosat-10/SEVIRI</a:t>
            </a:r>
            <a:endParaRPr lang="en-GB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003800" y="588693"/>
          <a:ext cx="3888433" cy="2484707"/>
        </p:xfrm>
        <a:graphic>
          <a:graphicData uri="http://schemas.openxmlformats.org/drawingml/2006/table">
            <a:tbl>
              <a:tblPr/>
              <a:tblGrid>
                <a:gridCol w="504055"/>
                <a:gridCol w="936104"/>
                <a:gridCol w="864096"/>
                <a:gridCol w="720080"/>
                <a:gridCol w="864098"/>
              </a:tblGrid>
              <a:tr h="7033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Band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Central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Wavelength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[μm]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Spatial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Resolution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[km]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# of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detectors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(*)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Levels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of digital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count [bit]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0.47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676 (3)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0.51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1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676  (3)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0.64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0.5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1460 (3)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0.86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676 (6)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1.6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372 (6)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2.3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372 (6)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46851" marR="46851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952500" y="5956300"/>
            <a:ext cx="796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0.4                  0.6                   0.8                  1.0                   1.2                 1.4         1.6          1.8          2.0          2.2           2.4  [µm]     </a:t>
            </a:r>
            <a:endParaRPr lang="en-GB" sz="1200" dirty="0"/>
          </a:p>
        </p:txBody>
      </p:sp>
      <p:sp>
        <p:nvSpPr>
          <p:cNvPr id="3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600" dirty="0" smtClean="0"/>
              <a:t>Himawari-8/9 AHI observations in 10 minutes time frame</a:t>
            </a:r>
            <a:endParaRPr lang="en-GB" sz="2600" dirty="0"/>
          </a:p>
        </p:txBody>
      </p:sp>
      <p:sp>
        <p:nvSpPr>
          <p:cNvPr id="11" name="テキスト ボックス 80"/>
          <p:cNvSpPr txBox="1"/>
          <p:nvPr/>
        </p:nvSpPr>
        <p:spPr>
          <a:xfrm>
            <a:off x="3863252" y="1536687"/>
            <a:ext cx="4909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These “super-</a:t>
            </a:r>
            <a:r>
              <a:rPr kumimoji="1" lang="en-US" altLang="ja-JP" dirty="0" err="1" smtClean="0"/>
              <a:t>rapidscan”s</a:t>
            </a:r>
            <a:r>
              <a:rPr lang="en-US" altLang="ja-JP" dirty="0" smtClean="0"/>
              <a:t> (every 30 seconds)</a:t>
            </a:r>
          </a:p>
          <a:p>
            <a:pPr algn="r"/>
            <a:r>
              <a:rPr lang="en-US" altLang="ja-JP" dirty="0" smtClean="0"/>
              <a:t> will also be used for the lunar observations</a:t>
            </a:r>
            <a:endParaRPr kumimoji="1" lang="ja-JP" altLang="en-US" dirty="0"/>
          </a:p>
        </p:txBody>
      </p:sp>
      <p:cxnSp>
        <p:nvCxnSpPr>
          <p:cNvPr id="14" name="直線矢印コネクタ 86"/>
          <p:cNvCxnSpPr/>
          <p:nvPr/>
        </p:nvCxnSpPr>
        <p:spPr>
          <a:xfrm>
            <a:off x="5929742" y="2404405"/>
            <a:ext cx="0" cy="28475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87"/>
          <p:cNvCxnSpPr/>
          <p:nvPr/>
        </p:nvCxnSpPr>
        <p:spPr>
          <a:xfrm>
            <a:off x="4863915" y="2407518"/>
            <a:ext cx="0" cy="284612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88"/>
          <p:cNvCxnSpPr/>
          <p:nvPr/>
        </p:nvCxnSpPr>
        <p:spPr>
          <a:xfrm>
            <a:off x="3713943" y="2422221"/>
            <a:ext cx="0" cy="283142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クリップボード0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8" y="2445358"/>
            <a:ext cx="2784475" cy="2774951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457249" y="2818422"/>
            <a:ext cx="492125" cy="230188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438072" y="2527908"/>
            <a:ext cx="2617788" cy="26162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406449" y="3301021"/>
            <a:ext cx="327025" cy="2841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061962" y="4291622"/>
            <a:ext cx="327025" cy="169863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070024" y="4388459"/>
            <a:ext cx="327025" cy="169863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406868" y="5233789"/>
            <a:ext cx="8280920" cy="44635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4" name="Picture 1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61" y="2438930"/>
            <a:ext cx="762000" cy="434271"/>
          </a:xfrm>
          <a:prstGeom prst="rect">
            <a:avLst/>
          </a:prstGeom>
          <a:noFill/>
          <a:ln w="19050">
            <a:solidFill>
              <a:srgbClr val="FF7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431984" y="2401245"/>
            <a:ext cx="8183796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6" name="Picture 3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432" y="2721049"/>
            <a:ext cx="428625" cy="3857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296147" y="3048610"/>
            <a:ext cx="492125" cy="230188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28" name="直線矢印コネクタ 100"/>
          <p:cNvCxnSpPr>
            <a:stCxn id="19" idx="4"/>
          </p:cNvCxnSpPr>
          <p:nvPr/>
        </p:nvCxnSpPr>
        <p:spPr>
          <a:xfrm>
            <a:off x="1746968" y="5144109"/>
            <a:ext cx="273" cy="12611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101"/>
          <p:cNvCxnSpPr/>
          <p:nvPr/>
        </p:nvCxnSpPr>
        <p:spPr>
          <a:xfrm flipH="1">
            <a:off x="1746966" y="2407518"/>
            <a:ext cx="3968" cy="120391"/>
          </a:xfrm>
          <a:prstGeom prst="straightConnector1">
            <a:avLst/>
          </a:prstGeom>
          <a:ln w="190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88" y="3048610"/>
            <a:ext cx="7985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06" y="3671169"/>
            <a:ext cx="7985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769" y="4310671"/>
            <a:ext cx="7985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84" y="3318743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85" y="3955473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058" y="4582394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968" y="3334619"/>
            <a:ext cx="4635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3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968" y="3975790"/>
            <a:ext cx="4635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4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958" y="4574977"/>
            <a:ext cx="4635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85" y="2660485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図 11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849" y="2410753"/>
            <a:ext cx="504056" cy="2834839"/>
          </a:xfrm>
          <a:prstGeom prst="rect">
            <a:avLst/>
          </a:prstGeom>
        </p:spPr>
      </p:pic>
      <p:pic>
        <p:nvPicPr>
          <p:cNvPr id="41" name="図 11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138" y="2419067"/>
            <a:ext cx="504056" cy="2834839"/>
          </a:xfrm>
          <a:prstGeom prst="rect">
            <a:avLst/>
          </a:prstGeom>
        </p:spPr>
      </p:pic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06868" y="5348771"/>
            <a:ext cx="27866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solidFill>
                  <a:srgbClr val="C00000"/>
                </a:solidFill>
              </a:rPr>
              <a:t>Full </a:t>
            </a:r>
            <a:r>
              <a:rPr lang="en-US" altLang="ja-JP" b="1" dirty="0" smtClean="0">
                <a:solidFill>
                  <a:srgbClr val="C00000"/>
                </a:solidFill>
              </a:rPr>
              <a:t>Disk Observation</a:t>
            </a:r>
          </a:p>
          <a:p>
            <a:pPr algn="ctr"/>
            <a:r>
              <a:rPr lang="en-US" altLang="ja-JP" b="1" dirty="0" smtClean="0">
                <a:solidFill>
                  <a:srgbClr val="C00000"/>
                </a:solidFill>
              </a:rPr>
              <a:t>every </a:t>
            </a:r>
            <a:r>
              <a:rPr lang="en-US" altLang="ja-JP" sz="2000" b="1" dirty="0">
                <a:solidFill>
                  <a:srgbClr val="C00000"/>
                </a:solidFill>
              </a:rPr>
              <a:t>10</a:t>
            </a:r>
            <a:r>
              <a:rPr lang="en-US" altLang="ja-JP" b="1" dirty="0">
                <a:solidFill>
                  <a:srgbClr val="C00000"/>
                </a:solidFill>
              </a:rPr>
              <a:t> min.</a:t>
            </a:r>
            <a:endParaRPr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91735" y="5272371"/>
            <a:ext cx="111331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Region 1</a:t>
            </a:r>
          </a:p>
          <a:p>
            <a:pPr algn="ctr"/>
            <a:r>
              <a:rPr lang="en-GB" sz="1200" dirty="0" smtClean="0"/>
              <a:t>(NE Japan)</a:t>
            </a:r>
          </a:p>
          <a:p>
            <a:pPr algn="ctr"/>
            <a:r>
              <a:rPr lang="en-GB" sz="1200" dirty="0" smtClean="0"/>
              <a:t>Every </a:t>
            </a:r>
            <a:r>
              <a:rPr lang="en-GB" sz="1400" b="1" dirty="0" smtClean="0">
                <a:solidFill>
                  <a:srgbClr val="FF0000"/>
                </a:solidFill>
              </a:rPr>
              <a:t>2.5</a:t>
            </a:r>
            <a:r>
              <a:rPr lang="en-GB" sz="1200" b="1" dirty="0" smtClean="0">
                <a:solidFill>
                  <a:srgbClr val="FF0000"/>
                </a:solidFill>
              </a:rPr>
              <a:t> min.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95301" y="5268960"/>
            <a:ext cx="111331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Region 2</a:t>
            </a:r>
          </a:p>
          <a:p>
            <a:pPr algn="ctr"/>
            <a:r>
              <a:rPr lang="en-GB" sz="1200" dirty="0" smtClean="0"/>
              <a:t>(SW Japan)</a:t>
            </a:r>
          </a:p>
          <a:p>
            <a:pPr algn="ctr"/>
            <a:r>
              <a:rPr lang="en-GB" sz="1200" dirty="0" smtClean="0"/>
              <a:t>Every </a:t>
            </a:r>
            <a:r>
              <a:rPr lang="en-GB" sz="1400" b="1" dirty="0" smtClean="0">
                <a:solidFill>
                  <a:srgbClr val="FF0000"/>
                </a:solidFill>
              </a:rPr>
              <a:t>2.5</a:t>
            </a:r>
            <a:r>
              <a:rPr lang="en-GB" sz="1200" b="1" dirty="0" smtClean="0">
                <a:solidFill>
                  <a:srgbClr val="FF0000"/>
                </a:solidFill>
              </a:rPr>
              <a:t> min.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3946" y="5265040"/>
            <a:ext cx="111331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Region 3</a:t>
            </a:r>
          </a:p>
          <a:p>
            <a:pPr algn="ctr"/>
            <a:r>
              <a:rPr lang="en-GB" sz="1200" dirty="0" smtClean="0"/>
              <a:t>(Target Area)</a:t>
            </a:r>
          </a:p>
          <a:p>
            <a:pPr algn="ctr"/>
            <a:r>
              <a:rPr lang="en-GB" sz="1200" dirty="0" smtClean="0"/>
              <a:t>Every </a:t>
            </a:r>
            <a:r>
              <a:rPr lang="en-GB" sz="1400" b="1" dirty="0" smtClean="0">
                <a:solidFill>
                  <a:srgbClr val="FF0000"/>
                </a:solidFill>
              </a:rPr>
              <a:t>2.5</a:t>
            </a:r>
            <a:r>
              <a:rPr lang="en-GB" sz="1200" b="1" dirty="0" smtClean="0">
                <a:solidFill>
                  <a:srgbClr val="FF0000"/>
                </a:solidFill>
              </a:rPr>
              <a:t> min.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83036" y="5268960"/>
            <a:ext cx="122296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Region 4</a:t>
            </a:r>
          </a:p>
          <a:p>
            <a:pPr algn="ctr"/>
            <a:r>
              <a:rPr lang="en-GB" sz="1200" dirty="0" smtClean="0"/>
              <a:t>(Landmark Area)</a:t>
            </a:r>
          </a:p>
          <a:p>
            <a:pPr algn="ctr"/>
            <a:r>
              <a:rPr lang="en-GB" sz="1200" dirty="0" smtClean="0"/>
              <a:t>Every </a:t>
            </a:r>
            <a:r>
              <a:rPr lang="en-GB" sz="1400" b="1" dirty="0" smtClean="0">
                <a:solidFill>
                  <a:srgbClr val="FF0000"/>
                </a:solidFill>
              </a:rPr>
              <a:t>30 sec</a:t>
            </a:r>
            <a:r>
              <a:rPr lang="en-GB" sz="1200" b="1" dirty="0" smtClean="0">
                <a:solidFill>
                  <a:srgbClr val="FF0000"/>
                </a:solidFill>
              </a:rPr>
              <a:t>.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25111" y="5265040"/>
            <a:ext cx="122296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Region 5</a:t>
            </a:r>
          </a:p>
          <a:p>
            <a:pPr algn="ctr"/>
            <a:r>
              <a:rPr lang="en-GB" sz="1200" dirty="0" smtClean="0"/>
              <a:t>(Landmark Area)</a:t>
            </a:r>
          </a:p>
          <a:p>
            <a:pPr algn="ctr"/>
            <a:r>
              <a:rPr lang="en-GB" sz="1200" dirty="0" smtClean="0"/>
              <a:t>Every </a:t>
            </a:r>
            <a:r>
              <a:rPr lang="en-GB" sz="1400" b="1" dirty="0" smtClean="0">
                <a:solidFill>
                  <a:srgbClr val="FF0000"/>
                </a:solidFill>
              </a:rPr>
              <a:t>30 sec</a:t>
            </a:r>
            <a:r>
              <a:rPr lang="en-GB" sz="1200" b="1" dirty="0" smtClean="0">
                <a:solidFill>
                  <a:srgbClr val="FF0000"/>
                </a:solidFill>
              </a:rPr>
              <a:t>.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 rot="14655075">
            <a:off x="7824037" y="2061925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606552"/>
          </a:xfrm>
        </p:spPr>
        <p:txBody>
          <a:bodyPr anchor="t">
            <a:normAutofit/>
          </a:bodyPr>
          <a:lstStyle/>
          <a:p>
            <a:r>
              <a:rPr lang="en-GB" sz="2800" dirty="0" err="1" smtClean="0"/>
              <a:t>Himawari</a:t>
            </a:r>
            <a:r>
              <a:rPr lang="en-GB" sz="2800" dirty="0" smtClean="0"/>
              <a:t>-8/AHI radiometric calibration/comparison</a:t>
            </a:r>
            <a:endParaRPr lang="en-GB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2100" y="1569860"/>
          <a:ext cx="8610600" cy="4726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31971"/>
                <a:gridCol w="1438129"/>
                <a:gridCol w="838200"/>
                <a:gridCol w="609600"/>
                <a:gridCol w="685800"/>
                <a:gridCol w="685800"/>
                <a:gridCol w="838200"/>
                <a:gridCol w="1219200"/>
                <a:gridCol w="939444"/>
                <a:gridCol w="724256"/>
              </a:tblGrid>
              <a:tr h="23354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Band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/>
                        <a:t>Central</a:t>
                      </a:r>
                      <a:r>
                        <a:rPr lang="en-GB" sz="1300" baseline="0" dirty="0" smtClean="0"/>
                        <a:t> Wavelength [µm]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rgbClr val="0070C0"/>
                          </a:solidFill>
                        </a:rPr>
                        <a:t>Solar</a:t>
                      </a:r>
                      <a:r>
                        <a:rPr lang="en-GB" sz="1500" baseline="0" dirty="0" smtClean="0">
                          <a:solidFill>
                            <a:srgbClr val="0070C0"/>
                          </a:solidFill>
                        </a:rPr>
                        <a:t> Diffuser</a:t>
                      </a:r>
                      <a:endParaRPr lang="en-GB" sz="1500" dirty="0">
                        <a:solidFill>
                          <a:srgbClr val="0070C0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Black Body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GSICS </a:t>
                      </a:r>
                    </a:p>
                    <a:p>
                      <a:pPr algn="ctr"/>
                      <a:r>
                        <a:rPr lang="en-GB" sz="1500" dirty="0" smtClean="0"/>
                        <a:t>(IR)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GSICS</a:t>
                      </a:r>
                    </a:p>
                    <a:p>
                      <a:pPr algn="ctr"/>
                      <a:r>
                        <a:rPr lang="en-GB" sz="1500" dirty="0" smtClean="0"/>
                        <a:t>(DCC)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rgbClr val="0070C0"/>
                          </a:solidFill>
                        </a:rPr>
                        <a:t>GSICS</a:t>
                      </a:r>
                    </a:p>
                    <a:p>
                      <a:pPr algn="ctr"/>
                      <a:r>
                        <a:rPr lang="en-GB" sz="1500" dirty="0" smtClean="0">
                          <a:solidFill>
                            <a:srgbClr val="0070C0"/>
                          </a:solidFill>
                        </a:rPr>
                        <a:t>(Moon)</a:t>
                      </a:r>
                      <a:endParaRPr lang="en-GB" sz="1500" dirty="0">
                        <a:solidFill>
                          <a:srgbClr val="0070C0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/>
                        <a:t>Vicarious method</a:t>
                      </a:r>
                      <a:r>
                        <a:rPr lang="en-GB" sz="1300" baseline="0" dirty="0" smtClean="0"/>
                        <a:t> (RTM)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Ray matching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GEO-GEO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 anchorCtr="1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0.47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2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0.51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(Y)</a:t>
                      </a:r>
                      <a:endParaRPr lang="en-GB" sz="15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3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0.64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4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0.86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5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1.6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Y?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6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2.3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Y?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7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3.9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8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6.2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(Y)</a:t>
                      </a:r>
                      <a:endParaRPr lang="en-GB" sz="15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(Y)</a:t>
                      </a:r>
                      <a:endParaRPr lang="en-GB" sz="15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(Y)</a:t>
                      </a:r>
                      <a:endParaRPr lang="en-GB" sz="15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9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6.9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10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7.3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11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8.6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12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9.6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13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10.4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14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11.2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15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12.4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  <a:tr h="25952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16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13.3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Y</a:t>
                      </a:r>
                      <a:endParaRPr lang="en-GB" sz="1500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(Y)</a:t>
                      </a:r>
                      <a:endParaRPr lang="en-GB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18000" marB="1800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8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96139" y="3536430"/>
            <a:ext cx="2662062" cy="249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テキスト ボックス 77"/>
          <p:cNvSpPr txBox="1"/>
          <p:nvPr/>
        </p:nvSpPr>
        <p:spPr>
          <a:xfrm>
            <a:off x="243136" y="1704909"/>
            <a:ext cx="5700464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ja-JP" dirty="0" smtClean="0"/>
              <a:t>The Moon acquisition: </a:t>
            </a:r>
            <a:r>
              <a:rPr lang="en-US" altLang="ja-JP" b="1" dirty="0" smtClean="0">
                <a:solidFill>
                  <a:srgbClr val="0070C0"/>
                </a:solidFill>
              </a:rPr>
              <a:t>super-</a:t>
            </a:r>
            <a:r>
              <a:rPr lang="en-US" altLang="ja-JP" b="1" dirty="0" err="1" smtClean="0">
                <a:solidFill>
                  <a:srgbClr val="0070C0"/>
                </a:solidFill>
              </a:rPr>
              <a:t>rapidscan</a:t>
            </a:r>
            <a:r>
              <a:rPr lang="en-US" altLang="ja-JP" b="1" dirty="0" smtClean="0">
                <a:solidFill>
                  <a:srgbClr val="0070C0"/>
                </a:solidFill>
              </a:rPr>
              <a:t> / 30 sec</a:t>
            </a:r>
          </a:p>
          <a:p>
            <a:pPr marL="444500" indent="-266700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ja-JP" dirty="0" smtClean="0"/>
              <a:t>Performed </a:t>
            </a:r>
            <a:r>
              <a:rPr lang="en-US" altLang="ja-JP" u="sng" dirty="0" smtClean="0"/>
              <a:t>based on the Moon position prediction</a:t>
            </a:r>
          </a:p>
          <a:p>
            <a:pPr marL="444500" indent="-266700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ja-JP" b="1" dirty="0" smtClean="0"/>
              <a:t>~100 </a:t>
            </a:r>
            <a:r>
              <a:rPr lang="en-US" altLang="ja-JP" dirty="0" smtClean="0"/>
              <a:t>lunar observations / month are expected</a:t>
            </a:r>
            <a:endParaRPr lang="en-GB" altLang="ja-JP" dirty="0" smtClean="0"/>
          </a:p>
          <a:p>
            <a:pPr marL="266700" indent="-266700">
              <a:lnSpc>
                <a:spcPct val="120000"/>
              </a:lnSpc>
              <a:buFont typeface="Wingdings" pitchFamily="2" charset="2"/>
              <a:buChar char="q"/>
            </a:pPr>
            <a:r>
              <a:rPr lang="en-GB" altLang="ja-JP" u="sng" dirty="0" smtClean="0"/>
              <a:t>One swath </a:t>
            </a:r>
            <a:r>
              <a:rPr lang="en-GB" altLang="ja-JP" dirty="0" smtClean="0"/>
              <a:t>for the Moon observation</a:t>
            </a:r>
          </a:p>
          <a:p>
            <a:pPr marL="266700" indent="-266700">
              <a:lnSpc>
                <a:spcPct val="120000"/>
              </a:lnSpc>
              <a:buFont typeface="Wingdings" pitchFamily="2" charset="2"/>
              <a:buChar char="q"/>
            </a:pPr>
            <a:r>
              <a:rPr lang="en-GB" altLang="ja-JP" dirty="0" smtClean="0"/>
              <a:t>Commissioning phase: Dec. 2014-</a:t>
            </a:r>
            <a:endParaRPr lang="en-US" altLang="ja-JP" dirty="0" smtClean="0"/>
          </a:p>
          <a:p>
            <a:pPr marL="266700" indent="-266700"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ja-JP" dirty="0" smtClean="0"/>
              <a:t>Lunar observation </a:t>
            </a:r>
            <a:r>
              <a:rPr lang="en-US" altLang="ja-JP" dirty="0" err="1" smtClean="0"/>
              <a:t>netCDF</a:t>
            </a:r>
            <a:endParaRPr lang="en-US" altLang="ja-JP" dirty="0" smtClean="0"/>
          </a:p>
          <a:p>
            <a:pPr marL="444500" indent="-266700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ja-JP" dirty="0" smtClean="0"/>
              <a:t>Will be shared within the </a:t>
            </a:r>
            <a:r>
              <a:rPr lang="en-US" altLang="ja-JP" dirty="0" smtClean="0"/>
              <a:t>community</a:t>
            </a:r>
            <a:endParaRPr lang="en-GB" altLang="ja-JP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851400" y="5944513"/>
            <a:ext cx="4216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err="1" smtClean="0"/>
              <a:t>Gounder</a:t>
            </a:r>
            <a:r>
              <a:rPr lang="en-US" altLang="ja-JP" sz="1050" dirty="0" smtClean="0"/>
              <a:t> et. Al (2008): </a:t>
            </a:r>
            <a:br>
              <a:rPr lang="en-US" altLang="ja-JP" sz="1050" dirty="0" smtClean="0"/>
            </a:br>
            <a:r>
              <a:rPr lang="en-US" altLang="ja-JP" sz="1050" dirty="0" smtClean="0">
                <a:hlinkClick r:id="rId3"/>
              </a:rPr>
              <a:t>https://ams.confex.com/ams/88Annual/techprogram/paper_136061.htm</a:t>
            </a:r>
            <a:r>
              <a:rPr lang="ja-JP" altLang="en-US" sz="1050" smtClean="0"/>
              <a:t> </a:t>
            </a:r>
            <a:endParaRPr lang="en-GB" sz="1050" dirty="0"/>
          </a:p>
        </p:txBody>
      </p:sp>
      <p:sp>
        <p:nvSpPr>
          <p:cNvPr id="53" name="正方形/長方形 3"/>
          <p:cNvSpPr/>
          <p:nvPr/>
        </p:nvSpPr>
        <p:spPr>
          <a:xfrm>
            <a:off x="1259632" y="4876799"/>
            <a:ext cx="2232248" cy="962679"/>
          </a:xfrm>
          <a:prstGeom prst="rect">
            <a:avLst/>
          </a:prstGeom>
          <a:ln>
            <a:solidFill>
              <a:srgbClr val="0000FF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>
            <a:spLocks noChangeAspect="1"/>
          </p:cNvSpPr>
          <p:nvPr/>
        </p:nvSpPr>
        <p:spPr>
          <a:xfrm>
            <a:off x="2026320" y="5049097"/>
            <a:ext cx="601464" cy="57435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838200" y="5852180"/>
            <a:ext cx="328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Targeting observation size: ~0.8 x 1.6 [deg]</a:t>
            </a:r>
          </a:p>
          <a:p>
            <a:r>
              <a:rPr lang="en-GB" sz="1400" dirty="0" smtClean="0"/>
              <a:t>Moon apparent diameter: ~0.5 [deg]</a:t>
            </a:r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339752" y="5133271"/>
            <a:ext cx="622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Moon</a:t>
            </a:r>
            <a:endParaRPr lang="en-GB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106877" y="3253878"/>
            <a:ext cx="2516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ABI </a:t>
            </a:r>
            <a:r>
              <a:rPr lang="en-GB" sz="1400" dirty="0" err="1" smtClean="0"/>
              <a:t>FoR</a:t>
            </a:r>
            <a:r>
              <a:rPr lang="en-GB" sz="1400" dirty="0" smtClean="0"/>
              <a:t> (similar to AHI)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524000" y="4608299"/>
            <a:ext cx="3069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</a:rPr>
              <a:t>Observation domain of super-</a:t>
            </a:r>
            <a:r>
              <a:rPr lang="en-GB" sz="1400" dirty="0" err="1" smtClean="0">
                <a:solidFill>
                  <a:srgbClr val="0000FF"/>
                </a:solidFill>
              </a:rPr>
              <a:t>rapidscan</a:t>
            </a:r>
            <a:endParaRPr lang="en-GB" sz="1400" dirty="0">
              <a:solidFill>
                <a:srgbClr val="0000FF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01752" y="345948"/>
            <a:ext cx="4575048" cy="75895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Himawari</a:t>
            </a: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-8/AHI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lunar calibration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3462" y="202168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AHI VIS/NIR spec.</a:t>
            </a:r>
            <a:endParaRPr lang="en-GB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75300" y="550593"/>
          <a:ext cx="3314700" cy="2527608"/>
        </p:xfrm>
        <a:graphic>
          <a:graphicData uri="http://schemas.openxmlformats.org/drawingml/2006/table">
            <a:tbl>
              <a:tblPr/>
              <a:tblGrid>
                <a:gridCol w="429682"/>
                <a:gridCol w="854179"/>
                <a:gridCol w="770318"/>
                <a:gridCol w="700289"/>
                <a:gridCol w="560232"/>
              </a:tblGrid>
              <a:tr h="7033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Band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Central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Wavelength</a:t>
                      </a:r>
                      <a:endParaRPr kumimoji="1" lang="en-US" altLang="ja-JP" sz="13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[μm]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Spatial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Resolution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[km]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# of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detectors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(*)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Levels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of DC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[bit]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0.47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676 (3)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AE">
                        <a:lumMod val="20000"/>
                        <a:lumOff val="8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0.51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1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676  (3)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B08C">
                        <a:lumMod val="20000"/>
                        <a:lumOff val="8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0.64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0.5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1460 (3)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6349">
                        <a:lumMod val="20000"/>
                        <a:lumOff val="8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0.86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676 (6)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</a:tr>
              <a:tr h="339802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1.6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372 (6)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</a:tr>
              <a:tr h="296901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2.3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372 (6)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</a:t>
                      </a:r>
                    </a:p>
                  </a:txBody>
                  <a:tcPr marL="0" marR="0" marT="46851" marB="46851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7B70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083389"/>
            <a:ext cx="7848600" cy="293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Operation will start in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July 2015</a:t>
            </a:r>
          </a:p>
          <a:p>
            <a:pPr marL="266700" indent="-266700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Lunar observation by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AHI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(Advanced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Himawari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Imager)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533400" indent="-2667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Scheduled lunar observation based on the prediction of the Moon position</a:t>
            </a:r>
          </a:p>
          <a:p>
            <a:pPr marL="533400" indent="-2667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Super-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rapidscan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mode (1 Obs. / 30 sec) is used</a:t>
            </a: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pPr marL="266700" indent="-266700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AHI lunar calibration</a:t>
            </a:r>
          </a:p>
          <a:p>
            <a:pPr marL="533400" indent="-2667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GIRO will be applied to 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3 VIS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3 NIR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bands</a:t>
            </a:r>
          </a:p>
          <a:p>
            <a:pPr marL="533400" indent="-2667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Combination of multiple calibration methods (DCC, desert, …)</a:t>
            </a:r>
          </a:p>
          <a:p>
            <a:pPr marL="812800" indent="-2794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Will be discussed/developed within the GSCIS framework</a:t>
            </a:r>
            <a:endParaRPr lang="en-GB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334000" cy="365760"/>
          </a:xfrm>
        </p:spPr>
        <p:txBody>
          <a:bodyPr/>
          <a:lstStyle/>
          <a:p>
            <a:r>
              <a:rPr lang="en-US" dirty="0" smtClean="0"/>
              <a:t>Lunar Calibration Workshop, 1-4 December 2014, Darmstadt, Germany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Summary and future plans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5800" y="5334000"/>
            <a:ext cx="8077200" cy="6832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600" b="1" dirty="0" smtClean="0"/>
              <a:t>Meteorological Satellite </a:t>
            </a:r>
            <a:r>
              <a:rPr lang="en-GB" sz="1600" b="1" dirty="0" err="1" smtClean="0"/>
              <a:t>Center</a:t>
            </a:r>
            <a:r>
              <a:rPr lang="en-GB" sz="1600" b="1" dirty="0" smtClean="0"/>
              <a:t> </a:t>
            </a:r>
            <a:r>
              <a:rPr lang="en-GB" sz="1600" dirty="0" smtClean="0"/>
              <a:t>of JMA: </a:t>
            </a:r>
            <a:r>
              <a:rPr lang="en-GB" sz="1600" dirty="0" smtClean="0">
                <a:hlinkClick r:id="rId2"/>
              </a:rPr>
              <a:t>http://www.jma-net.go.jp/msc/en/</a:t>
            </a:r>
            <a:r>
              <a:rPr lang="en-GB" sz="16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GB" sz="1600" b="1" dirty="0" smtClean="0"/>
              <a:t>Satellite Program Division </a:t>
            </a:r>
            <a:r>
              <a:rPr lang="en-GB" sz="1600" dirty="0" smtClean="0"/>
              <a:t>of JMA: </a:t>
            </a:r>
            <a:r>
              <a:rPr lang="en-GB" sz="1600" dirty="0" smtClean="0">
                <a:hlinkClick r:id="rId3"/>
              </a:rPr>
              <a:t>http://www.jma.go.jp/jma/jma-eng/satellite/index.html</a:t>
            </a:r>
            <a:endParaRPr lang="en-GB" sz="1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777267" y="1587500"/>
            <a:ext cx="42519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indent="-269875" algn="just">
              <a:lnSpc>
                <a:spcPct val="130000"/>
              </a:lnSpc>
            </a:pP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Himawari-8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launched on 7 October, 2014</a:t>
            </a:r>
            <a:endParaRPr lang="en-GB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2142</TotalTime>
  <Words>1136</Words>
  <Application>Microsoft Macintosh PowerPoint</Application>
  <PresentationFormat>画面に合わせる (4:3)</PresentationFormat>
  <Paragraphs>365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Civic</vt:lpstr>
      <vt:lpstr>Lunar calibration for forthcoming instrument: Himawari-8/AHI</vt:lpstr>
      <vt:lpstr>Contents</vt:lpstr>
      <vt:lpstr>JMA geostationary (GEO) satellites</vt:lpstr>
      <vt:lpstr>Data distribution/dissemination schedule</vt:lpstr>
      <vt:lpstr>Himawari-8/AHI VIS/NIR bands</vt:lpstr>
      <vt:lpstr>Himawari-8/9 AHI observations in 10 minutes time frame</vt:lpstr>
      <vt:lpstr>Himawari-8/AHI radiometric calibration/comparison</vt:lpstr>
      <vt:lpstr>PowerPoint プレゼンテーション</vt:lpstr>
      <vt:lpstr>Summary and future plans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Visible channel calibration of JMA’s geostationary satellites using the Moon images</dc:title>
  <dc:creator>Masaya Takahashi</dc:creator>
  <cp:lastModifiedBy>Takahashi Masaya</cp:lastModifiedBy>
  <cp:revision>277</cp:revision>
  <dcterms:created xsi:type="dcterms:W3CDTF">2006-08-16T00:00:00Z</dcterms:created>
  <dcterms:modified xsi:type="dcterms:W3CDTF">2014-12-04T10:21:57Z</dcterms:modified>
</cp:coreProperties>
</file>