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82" r:id="rId4"/>
    <p:sldId id="283" r:id="rId5"/>
    <p:sldId id="279" r:id="rId6"/>
    <p:sldId id="272" r:id="rId7"/>
    <p:sldId id="260" r:id="rId8"/>
    <p:sldId id="300" r:id="rId9"/>
    <p:sldId id="301" r:id="rId10"/>
    <p:sldId id="302" r:id="rId11"/>
    <p:sldId id="290" r:id="rId12"/>
    <p:sldId id="291" r:id="rId13"/>
    <p:sldId id="259" r:id="rId14"/>
    <p:sldId id="265" r:id="rId15"/>
    <p:sldId id="261" r:id="rId16"/>
    <p:sldId id="266" r:id="rId17"/>
    <p:sldId id="263" r:id="rId18"/>
    <p:sldId id="270" r:id="rId19"/>
    <p:sldId id="264" r:id="rId20"/>
    <p:sldId id="293" r:id="rId21"/>
    <p:sldId id="294" r:id="rId22"/>
    <p:sldId id="257" r:id="rId23"/>
    <p:sldId id="258" r:id="rId24"/>
    <p:sldId id="271" r:id="rId25"/>
    <p:sldId id="262" r:id="rId26"/>
    <p:sldId id="284" r:id="rId27"/>
    <p:sldId id="299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ATA\ASTER_LunaCal\BandResponse\vn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02405949256338E-2"/>
          <c:y val="5.1400554097404488E-2"/>
          <c:w val="0.86805293088363966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vnir!$A$2</c:f>
              <c:strCache>
                <c:ptCount val="1"/>
                <c:pt idx="0">
                  <c:v>Band 1</c:v>
                </c:pt>
              </c:strCache>
            </c:strRef>
          </c:tx>
          <c:marker>
            <c:symbol val="none"/>
          </c:marker>
          <c:xVal>
            <c:numRef>
              <c:f>vnir!$A$5:$A$56</c:f>
              <c:numCache>
                <c:formatCode>General</c:formatCode>
                <c:ptCount val="52"/>
                <c:pt idx="0">
                  <c:v>0.48</c:v>
                </c:pt>
                <c:pt idx="1">
                  <c:v>0.48399999999999999</c:v>
                </c:pt>
                <c:pt idx="2">
                  <c:v>0.48799999999999999</c:v>
                </c:pt>
                <c:pt idx="3">
                  <c:v>0.49199999999999999</c:v>
                </c:pt>
                <c:pt idx="4">
                  <c:v>0.496</c:v>
                </c:pt>
                <c:pt idx="5">
                  <c:v>0.5</c:v>
                </c:pt>
                <c:pt idx="6">
                  <c:v>0.504</c:v>
                </c:pt>
                <c:pt idx="7">
                  <c:v>0.50800000000000001</c:v>
                </c:pt>
                <c:pt idx="8">
                  <c:v>0.51200000000000001</c:v>
                </c:pt>
                <c:pt idx="9">
                  <c:v>0.51600000000000001</c:v>
                </c:pt>
                <c:pt idx="10">
                  <c:v>0.52</c:v>
                </c:pt>
                <c:pt idx="11">
                  <c:v>0.52400000000000002</c:v>
                </c:pt>
                <c:pt idx="12">
                  <c:v>0.52800000000000002</c:v>
                </c:pt>
                <c:pt idx="13">
                  <c:v>0.53200000000000003</c:v>
                </c:pt>
                <c:pt idx="14">
                  <c:v>0.53600000000000003</c:v>
                </c:pt>
                <c:pt idx="15">
                  <c:v>0.54</c:v>
                </c:pt>
                <c:pt idx="16">
                  <c:v>0.54400000000000004</c:v>
                </c:pt>
                <c:pt idx="17">
                  <c:v>0.54800000000000004</c:v>
                </c:pt>
                <c:pt idx="18">
                  <c:v>0.55200000000000005</c:v>
                </c:pt>
                <c:pt idx="19">
                  <c:v>0.55600000000000005</c:v>
                </c:pt>
                <c:pt idx="20">
                  <c:v>0.56000000000000005</c:v>
                </c:pt>
                <c:pt idx="21">
                  <c:v>0.56399999999999995</c:v>
                </c:pt>
                <c:pt idx="22">
                  <c:v>0.56799999999999995</c:v>
                </c:pt>
                <c:pt idx="23">
                  <c:v>0.57199999999999995</c:v>
                </c:pt>
                <c:pt idx="24">
                  <c:v>0.57599999999999996</c:v>
                </c:pt>
                <c:pt idx="25">
                  <c:v>0.57999999999999996</c:v>
                </c:pt>
                <c:pt idx="26">
                  <c:v>0.58399999999999996</c:v>
                </c:pt>
                <c:pt idx="27">
                  <c:v>0.58799999999999997</c:v>
                </c:pt>
                <c:pt idx="28">
                  <c:v>0.59199999999999997</c:v>
                </c:pt>
                <c:pt idx="29">
                  <c:v>0.59599999999999997</c:v>
                </c:pt>
                <c:pt idx="30">
                  <c:v>0.6</c:v>
                </c:pt>
                <c:pt idx="31">
                  <c:v>0.60399999999999998</c:v>
                </c:pt>
                <c:pt idx="32">
                  <c:v>0.60799999999999998</c:v>
                </c:pt>
                <c:pt idx="33">
                  <c:v>0.61199999999999999</c:v>
                </c:pt>
                <c:pt idx="34">
                  <c:v>0.61599999999999999</c:v>
                </c:pt>
                <c:pt idx="35">
                  <c:v>0.62</c:v>
                </c:pt>
                <c:pt idx="36">
                  <c:v>0.624</c:v>
                </c:pt>
                <c:pt idx="37">
                  <c:v>0.628</c:v>
                </c:pt>
                <c:pt idx="38">
                  <c:v>0.63200000000000001</c:v>
                </c:pt>
                <c:pt idx="39">
                  <c:v>0.63600000000000001</c:v>
                </c:pt>
                <c:pt idx="40">
                  <c:v>0.64</c:v>
                </c:pt>
                <c:pt idx="41">
                  <c:v>0.64400000000000002</c:v>
                </c:pt>
                <c:pt idx="42">
                  <c:v>0.65</c:v>
                </c:pt>
                <c:pt idx="43">
                  <c:v>0.66</c:v>
                </c:pt>
                <c:pt idx="44">
                  <c:v>0.67</c:v>
                </c:pt>
                <c:pt idx="45">
                  <c:v>0.68</c:v>
                </c:pt>
                <c:pt idx="46">
                  <c:v>0.69</c:v>
                </c:pt>
                <c:pt idx="47">
                  <c:v>0.7</c:v>
                </c:pt>
                <c:pt idx="48">
                  <c:v>0.71</c:v>
                </c:pt>
                <c:pt idx="49">
                  <c:v>0.72</c:v>
                </c:pt>
                <c:pt idx="50">
                  <c:v>0.73</c:v>
                </c:pt>
                <c:pt idx="51">
                  <c:v>0.74</c:v>
                </c:pt>
              </c:numCache>
            </c:numRef>
          </c:xVal>
          <c:yVal>
            <c:numRef>
              <c:f>vnir!$B$5:$B$56</c:f>
              <c:numCache>
                <c:formatCode>General</c:formatCode>
                <c:ptCount val="52"/>
                <c:pt idx="0">
                  <c:v>0</c:v>
                </c:pt>
                <c:pt idx="1">
                  <c:v>6.8999999999999999E-3</c:v>
                </c:pt>
                <c:pt idx="2">
                  <c:v>7.7999999999999996E-3</c:v>
                </c:pt>
                <c:pt idx="3">
                  <c:v>7.3000000000000001E-3</c:v>
                </c:pt>
                <c:pt idx="4">
                  <c:v>1.0699999999999999E-2</c:v>
                </c:pt>
                <c:pt idx="5">
                  <c:v>5.8000000000000003E-2</c:v>
                </c:pt>
                <c:pt idx="6">
                  <c:v>0.125</c:v>
                </c:pt>
                <c:pt idx="7">
                  <c:v>0.29110000000000003</c:v>
                </c:pt>
                <c:pt idx="8">
                  <c:v>0.45669999999999999</c:v>
                </c:pt>
                <c:pt idx="9">
                  <c:v>0.67169999999999996</c:v>
                </c:pt>
                <c:pt idx="10">
                  <c:v>0.83919999999999995</c:v>
                </c:pt>
                <c:pt idx="11">
                  <c:v>0.93810000000000004</c:v>
                </c:pt>
                <c:pt idx="12">
                  <c:v>0.99060000000000004</c:v>
                </c:pt>
                <c:pt idx="13">
                  <c:v>1</c:v>
                </c:pt>
                <c:pt idx="14">
                  <c:v>0.96619999999999995</c:v>
                </c:pt>
                <c:pt idx="15">
                  <c:v>0.89</c:v>
                </c:pt>
                <c:pt idx="16">
                  <c:v>0.876</c:v>
                </c:pt>
                <c:pt idx="17">
                  <c:v>0.89590000000000003</c:v>
                </c:pt>
                <c:pt idx="18">
                  <c:v>0.90290000000000004</c:v>
                </c:pt>
                <c:pt idx="19">
                  <c:v>0.92630000000000001</c:v>
                </c:pt>
                <c:pt idx="20">
                  <c:v>0.91839999999999999</c:v>
                </c:pt>
                <c:pt idx="21">
                  <c:v>0.93869999999999998</c:v>
                </c:pt>
                <c:pt idx="22">
                  <c:v>0.95009999999999994</c:v>
                </c:pt>
                <c:pt idx="23">
                  <c:v>0.95399999999999996</c:v>
                </c:pt>
                <c:pt idx="24">
                  <c:v>0.96060000000000001</c:v>
                </c:pt>
                <c:pt idx="25">
                  <c:v>0.95279999999999998</c:v>
                </c:pt>
                <c:pt idx="26">
                  <c:v>0.90580000000000005</c:v>
                </c:pt>
                <c:pt idx="27">
                  <c:v>0.86870000000000003</c:v>
                </c:pt>
                <c:pt idx="28">
                  <c:v>0.77400000000000002</c:v>
                </c:pt>
                <c:pt idx="29">
                  <c:v>0.67949999999999999</c:v>
                </c:pt>
                <c:pt idx="30">
                  <c:v>0.52059999999999995</c:v>
                </c:pt>
                <c:pt idx="31">
                  <c:v>0.29720000000000002</c:v>
                </c:pt>
                <c:pt idx="32">
                  <c:v>0.151</c:v>
                </c:pt>
                <c:pt idx="33">
                  <c:v>9.1800000000000007E-2</c:v>
                </c:pt>
                <c:pt idx="34">
                  <c:v>5.1999999999999998E-2</c:v>
                </c:pt>
                <c:pt idx="35">
                  <c:v>3.5499999999999997E-2</c:v>
                </c:pt>
                <c:pt idx="36">
                  <c:v>9.7999999999999997E-3</c:v>
                </c:pt>
                <c:pt idx="37">
                  <c:v>4.5999999999999999E-3</c:v>
                </c:pt>
                <c:pt idx="38">
                  <c:v>3.7000000000000002E-3</c:v>
                </c:pt>
                <c:pt idx="39">
                  <c:v>5.5999999999999999E-3</c:v>
                </c:pt>
                <c:pt idx="40">
                  <c:v>3.7000000000000002E-3</c:v>
                </c:pt>
                <c:pt idx="41">
                  <c:v>1.4E-3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vnir!$C$2</c:f>
              <c:strCache>
                <c:ptCount val="1"/>
                <c:pt idx="0">
                  <c:v>Band 2</c:v>
                </c:pt>
              </c:strCache>
            </c:strRef>
          </c:tx>
          <c:marker>
            <c:symbol val="none"/>
          </c:marker>
          <c:xVal>
            <c:numRef>
              <c:f>vnir!$C$5:$C$56</c:f>
              <c:numCache>
                <c:formatCode>General</c:formatCode>
                <c:ptCount val="52"/>
                <c:pt idx="0">
                  <c:v>0.59</c:v>
                </c:pt>
                <c:pt idx="1">
                  <c:v>0.59299999999999997</c:v>
                </c:pt>
                <c:pt idx="2">
                  <c:v>0.59599999999999997</c:v>
                </c:pt>
                <c:pt idx="3">
                  <c:v>0.59899999999999998</c:v>
                </c:pt>
                <c:pt idx="4">
                  <c:v>0.60199999999999998</c:v>
                </c:pt>
                <c:pt idx="5">
                  <c:v>0.60499999999999998</c:v>
                </c:pt>
                <c:pt idx="6">
                  <c:v>0.60799999999999998</c:v>
                </c:pt>
                <c:pt idx="7">
                  <c:v>0.61099999999999999</c:v>
                </c:pt>
                <c:pt idx="8">
                  <c:v>0.61399999999999999</c:v>
                </c:pt>
                <c:pt idx="9">
                  <c:v>0.61699999999999999</c:v>
                </c:pt>
                <c:pt idx="10">
                  <c:v>0.62</c:v>
                </c:pt>
                <c:pt idx="11">
                  <c:v>0.623</c:v>
                </c:pt>
                <c:pt idx="12">
                  <c:v>0.626</c:v>
                </c:pt>
                <c:pt idx="13">
                  <c:v>0.629</c:v>
                </c:pt>
                <c:pt idx="14">
                  <c:v>0.63200000000000001</c:v>
                </c:pt>
                <c:pt idx="15">
                  <c:v>0.63500000000000001</c:v>
                </c:pt>
                <c:pt idx="16">
                  <c:v>0.63800000000000001</c:v>
                </c:pt>
                <c:pt idx="17">
                  <c:v>0.64100000000000001</c:v>
                </c:pt>
                <c:pt idx="18">
                  <c:v>0.64400000000000002</c:v>
                </c:pt>
                <c:pt idx="19">
                  <c:v>0.64700000000000002</c:v>
                </c:pt>
                <c:pt idx="20">
                  <c:v>0.65</c:v>
                </c:pt>
                <c:pt idx="21">
                  <c:v>0.65300000000000002</c:v>
                </c:pt>
                <c:pt idx="22">
                  <c:v>0.65600000000000003</c:v>
                </c:pt>
                <c:pt idx="23">
                  <c:v>0.65900000000000003</c:v>
                </c:pt>
                <c:pt idx="24">
                  <c:v>0.66200000000000003</c:v>
                </c:pt>
                <c:pt idx="25">
                  <c:v>0.66500000000000004</c:v>
                </c:pt>
                <c:pt idx="26">
                  <c:v>0.66800000000000004</c:v>
                </c:pt>
                <c:pt idx="27">
                  <c:v>0.67100000000000004</c:v>
                </c:pt>
                <c:pt idx="28">
                  <c:v>0.67400000000000004</c:v>
                </c:pt>
                <c:pt idx="29">
                  <c:v>0.67700000000000005</c:v>
                </c:pt>
                <c:pt idx="30">
                  <c:v>0.68</c:v>
                </c:pt>
                <c:pt idx="31">
                  <c:v>0.68300000000000005</c:v>
                </c:pt>
                <c:pt idx="32">
                  <c:v>0.68600000000000005</c:v>
                </c:pt>
                <c:pt idx="33">
                  <c:v>0.68899999999999995</c:v>
                </c:pt>
                <c:pt idx="34">
                  <c:v>0.69199999999999995</c:v>
                </c:pt>
                <c:pt idx="35">
                  <c:v>0.69499999999999995</c:v>
                </c:pt>
                <c:pt idx="36">
                  <c:v>0.69799999999999995</c:v>
                </c:pt>
                <c:pt idx="37">
                  <c:v>0.70099999999999996</c:v>
                </c:pt>
                <c:pt idx="38">
                  <c:v>0.70399999999999996</c:v>
                </c:pt>
                <c:pt idx="39">
                  <c:v>0.70699999999999996</c:v>
                </c:pt>
                <c:pt idx="40">
                  <c:v>0.71</c:v>
                </c:pt>
                <c:pt idx="41">
                  <c:v>0.71299999999999997</c:v>
                </c:pt>
                <c:pt idx="42">
                  <c:v>0.71599999999999997</c:v>
                </c:pt>
                <c:pt idx="43">
                  <c:v>0.71899999999999997</c:v>
                </c:pt>
                <c:pt idx="44">
                  <c:v>0.72199999999999998</c:v>
                </c:pt>
                <c:pt idx="45">
                  <c:v>0.72499999999999998</c:v>
                </c:pt>
                <c:pt idx="46">
                  <c:v>0.72799999999999998</c:v>
                </c:pt>
                <c:pt idx="47">
                  <c:v>0.73099999999999998</c:v>
                </c:pt>
                <c:pt idx="48">
                  <c:v>0.74</c:v>
                </c:pt>
                <c:pt idx="49">
                  <c:v>0.75</c:v>
                </c:pt>
                <c:pt idx="50">
                  <c:v>0.76</c:v>
                </c:pt>
                <c:pt idx="51">
                  <c:v>0.77</c:v>
                </c:pt>
              </c:numCache>
            </c:numRef>
          </c:xVal>
          <c:yVal>
            <c:numRef>
              <c:f>vnir!$D$5:$D$56</c:f>
              <c:numCache>
                <c:formatCode>General</c:formatCode>
                <c:ptCount val="52"/>
                <c:pt idx="0">
                  <c:v>3.8E-3</c:v>
                </c:pt>
                <c:pt idx="1">
                  <c:v>3.2000000000000002E-3</c:v>
                </c:pt>
                <c:pt idx="2">
                  <c:v>0</c:v>
                </c:pt>
                <c:pt idx="3">
                  <c:v>1.9E-3</c:v>
                </c:pt>
                <c:pt idx="4">
                  <c:v>3.0999999999999999E-3</c:v>
                </c:pt>
                <c:pt idx="5">
                  <c:v>5.9999999999999995E-4</c:v>
                </c:pt>
                <c:pt idx="6">
                  <c:v>5.0000000000000001E-3</c:v>
                </c:pt>
                <c:pt idx="7">
                  <c:v>4.8999999999999998E-3</c:v>
                </c:pt>
                <c:pt idx="8">
                  <c:v>1.8E-3</c:v>
                </c:pt>
                <c:pt idx="9">
                  <c:v>1.3599999999999999E-2</c:v>
                </c:pt>
                <c:pt idx="10">
                  <c:v>0</c:v>
                </c:pt>
                <c:pt idx="11">
                  <c:v>0.15290000000000001</c:v>
                </c:pt>
                <c:pt idx="12">
                  <c:v>0.34289999999999998</c:v>
                </c:pt>
                <c:pt idx="13">
                  <c:v>0.5998</c:v>
                </c:pt>
                <c:pt idx="14">
                  <c:v>0.8024</c:v>
                </c:pt>
                <c:pt idx="15">
                  <c:v>0.97089999999999999</c:v>
                </c:pt>
                <c:pt idx="16">
                  <c:v>1</c:v>
                </c:pt>
                <c:pt idx="17">
                  <c:v>0.9758</c:v>
                </c:pt>
                <c:pt idx="18">
                  <c:v>0.96960000000000002</c:v>
                </c:pt>
                <c:pt idx="19">
                  <c:v>0.97499999999999998</c:v>
                </c:pt>
                <c:pt idx="20">
                  <c:v>0.94299999999999995</c:v>
                </c:pt>
                <c:pt idx="21">
                  <c:v>0.90769999999999995</c:v>
                </c:pt>
                <c:pt idx="22">
                  <c:v>0.93959999999999999</c:v>
                </c:pt>
                <c:pt idx="23">
                  <c:v>0.94259999999999999</c:v>
                </c:pt>
                <c:pt idx="24">
                  <c:v>0.92259999999999998</c:v>
                </c:pt>
                <c:pt idx="25">
                  <c:v>0.91</c:v>
                </c:pt>
                <c:pt idx="26">
                  <c:v>0.89349999999999996</c:v>
                </c:pt>
                <c:pt idx="27">
                  <c:v>0.8427</c:v>
                </c:pt>
                <c:pt idx="28">
                  <c:v>0.80310000000000004</c:v>
                </c:pt>
                <c:pt idx="29">
                  <c:v>0.79169999999999996</c:v>
                </c:pt>
                <c:pt idx="30">
                  <c:v>0.7702</c:v>
                </c:pt>
                <c:pt idx="31">
                  <c:v>0.74870000000000003</c:v>
                </c:pt>
                <c:pt idx="32">
                  <c:v>0.66190000000000004</c:v>
                </c:pt>
                <c:pt idx="33">
                  <c:v>0.5544</c:v>
                </c:pt>
                <c:pt idx="34">
                  <c:v>0.45960000000000001</c:v>
                </c:pt>
                <c:pt idx="35">
                  <c:v>0.42580000000000001</c:v>
                </c:pt>
                <c:pt idx="36">
                  <c:v>0.37080000000000002</c:v>
                </c:pt>
                <c:pt idx="37">
                  <c:v>0.29909999999999998</c:v>
                </c:pt>
                <c:pt idx="38">
                  <c:v>0.21659999999999999</c:v>
                </c:pt>
                <c:pt idx="39">
                  <c:v>0.12470000000000001</c:v>
                </c:pt>
                <c:pt idx="40">
                  <c:v>6.2300000000000001E-2</c:v>
                </c:pt>
                <c:pt idx="41">
                  <c:v>4.4200000000000003E-2</c:v>
                </c:pt>
                <c:pt idx="42">
                  <c:v>2.8000000000000001E-2</c:v>
                </c:pt>
                <c:pt idx="43">
                  <c:v>1.18E-2</c:v>
                </c:pt>
                <c:pt idx="44">
                  <c:v>1.0500000000000001E-2</c:v>
                </c:pt>
                <c:pt idx="45">
                  <c:v>5.4000000000000003E-3</c:v>
                </c:pt>
                <c:pt idx="46">
                  <c:v>4.1000000000000003E-3</c:v>
                </c:pt>
                <c:pt idx="47">
                  <c:v>6.9999999999999999E-4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vnir!$E$2</c:f>
              <c:strCache>
                <c:ptCount val="1"/>
                <c:pt idx="0">
                  <c:v>Band 3N</c:v>
                </c:pt>
              </c:strCache>
            </c:strRef>
          </c:tx>
          <c:marker>
            <c:symbol val="none"/>
          </c:marker>
          <c:xVal>
            <c:numRef>
              <c:f>vnir!$E$5:$E$56</c:f>
              <c:numCache>
                <c:formatCode>General</c:formatCode>
                <c:ptCount val="52"/>
                <c:pt idx="0">
                  <c:v>0.72</c:v>
                </c:pt>
                <c:pt idx="1">
                  <c:v>0.72399999999999998</c:v>
                </c:pt>
                <c:pt idx="2">
                  <c:v>0.72799999999999998</c:v>
                </c:pt>
                <c:pt idx="3">
                  <c:v>0.73199999999999998</c:v>
                </c:pt>
                <c:pt idx="4">
                  <c:v>0.73599999999999999</c:v>
                </c:pt>
                <c:pt idx="5">
                  <c:v>0.74</c:v>
                </c:pt>
                <c:pt idx="6">
                  <c:v>0.74399999999999999</c:v>
                </c:pt>
                <c:pt idx="7">
                  <c:v>0.748</c:v>
                </c:pt>
                <c:pt idx="8">
                  <c:v>0.752</c:v>
                </c:pt>
                <c:pt idx="9">
                  <c:v>0.75600000000000001</c:v>
                </c:pt>
                <c:pt idx="10">
                  <c:v>0.76</c:v>
                </c:pt>
                <c:pt idx="11">
                  <c:v>0.76400000000000001</c:v>
                </c:pt>
                <c:pt idx="12">
                  <c:v>0.76800000000000002</c:v>
                </c:pt>
                <c:pt idx="13">
                  <c:v>0.77200000000000002</c:v>
                </c:pt>
                <c:pt idx="14">
                  <c:v>0.77600000000000002</c:v>
                </c:pt>
                <c:pt idx="15">
                  <c:v>0.78</c:v>
                </c:pt>
                <c:pt idx="16">
                  <c:v>0.78400000000000003</c:v>
                </c:pt>
                <c:pt idx="17">
                  <c:v>0.78800000000000003</c:v>
                </c:pt>
                <c:pt idx="18">
                  <c:v>0.79200000000000004</c:v>
                </c:pt>
                <c:pt idx="19">
                  <c:v>0.79600000000000004</c:v>
                </c:pt>
                <c:pt idx="20">
                  <c:v>0.8</c:v>
                </c:pt>
                <c:pt idx="21">
                  <c:v>0.80400000000000005</c:v>
                </c:pt>
                <c:pt idx="22">
                  <c:v>0.80800000000000005</c:v>
                </c:pt>
                <c:pt idx="23">
                  <c:v>0.81200000000000006</c:v>
                </c:pt>
                <c:pt idx="24">
                  <c:v>0.81599999999999995</c:v>
                </c:pt>
                <c:pt idx="25">
                  <c:v>0.82</c:v>
                </c:pt>
                <c:pt idx="26">
                  <c:v>0.82399999999999995</c:v>
                </c:pt>
                <c:pt idx="27">
                  <c:v>0.82799999999999996</c:v>
                </c:pt>
                <c:pt idx="28">
                  <c:v>0.83199999999999996</c:v>
                </c:pt>
                <c:pt idx="29">
                  <c:v>0.83599999999999997</c:v>
                </c:pt>
                <c:pt idx="30">
                  <c:v>0.84</c:v>
                </c:pt>
                <c:pt idx="31">
                  <c:v>0.84399999999999997</c:v>
                </c:pt>
                <c:pt idx="32">
                  <c:v>0.84799999999999998</c:v>
                </c:pt>
                <c:pt idx="33">
                  <c:v>0.85199999999999998</c:v>
                </c:pt>
                <c:pt idx="34">
                  <c:v>0.85599999999999998</c:v>
                </c:pt>
                <c:pt idx="35">
                  <c:v>0.86</c:v>
                </c:pt>
                <c:pt idx="36">
                  <c:v>0.86399999999999999</c:v>
                </c:pt>
                <c:pt idx="37">
                  <c:v>0.86799999999999999</c:v>
                </c:pt>
                <c:pt idx="38">
                  <c:v>0.872</c:v>
                </c:pt>
                <c:pt idx="39">
                  <c:v>0.876</c:v>
                </c:pt>
                <c:pt idx="40">
                  <c:v>0.88</c:v>
                </c:pt>
                <c:pt idx="41">
                  <c:v>0.88400000000000001</c:v>
                </c:pt>
                <c:pt idx="42">
                  <c:v>0.88800000000000001</c:v>
                </c:pt>
                <c:pt idx="43">
                  <c:v>0.89200000000000002</c:v>
                </c:pt>
                <c:pt idx="44">
                  <c:v>0.89600000000000002</c:v>
                </c:pt>
                <c:pt idx="45">
                  <c:v>0.9</c:v>
                </c:pt>
                <c:pt idx="46">
                  <c:v>0.90400000000000003</c:v>
                </c:pt>
                <c:pt idx="47">
                  <c:v>0.90800000000000003</c:v>
                </c:pt>
                <c:pt idx="48">
                  <c:v>0.91200000000000003</c:v>
                </c:pt>
                <c:pt idx="49">
                  <c:v>0.91600000000000004</c:v>
                </c:pt>
                <c:pt idx="50">
                  <c:v>0.92</c:v>
                </c:pt>
                <c:pt idx="51">
                  <c:v>0.92400000000000004</c:v>
                </c:pt>
              </c:numCache>
            </c:numRef>
          </c:xVal>
          <c:yVal>
            <c:numRef>
              <c:f>vnir!$F$5:$F$56</c:f>
              <c:numCache>
                <c:formatCode>General</c:formatCode>
                <c:ptCount val="52"/>
                <c:pt idx="0">
                  <c:v>2.2000000000000001E-3</c:v>
                </c:pt>
                <c:pt idx="1">
                  <c:v>0</c:v>
                </c:pt>
                <c:pt idx="2">
                  <c:v>9.2999999999999992E-3</c:v>
                </c:pt>
                <c:pt idx="3">
                  <c:v>2.58E-2</c:v>
                </c:pt>
                <c:pt idx="4">
                  <c:v>4.8000000000000001E-2</c:v>
                </c:pt>
                <c:pt idx="5">
                  <c:v>5.0900000000000001E-2</c:v>
                </c:pt>
                <c:pt idx="6">
                  <c:v>9.8000000000000004E-2</c:v>
                </c:pt>
                <c:pt idx="7">
                  <c:v>0.19070000000000001</c:v>
                </c:pt>
                <c:pt idx="8">
                  <c:v>0.33529999999999999</c:v>
                </c:pt>
                <c:pt idx="9">
                  <c:v>0.63790000000000002</c:v>
                </c:pt>
                <c:pt idx="10">
                  <c:v>1</c:v>
                </c:pt>
                <c:pt idx="11">
                  <c:v>0.97860000000000003</c:v>
                </c:pt>
                <c:pt idx="12">
                  <c:v>0.8982</c:v>
                </c:pt>
                <c:pt idx="13">
                  <c:v>0.91479999999999995</c:v>
                </c:pt>
                <c:pt idx="14">
                  <c:v>0.9778</c:v>
                </c:pt>
                <c:pt idx="15">
                  <c:v>0.99419999999999997</c:v>
                </c:pt>
                <c:pt idx="16">
                  <c:v>0.97829999999999995</c:v>
                </c:pt>
                <c:pt idx="17">
                  <c:v>0.96240000000000003</c:v>
                </c:pt>
                <c:pt idx="18">
                  <c:v>0.9355</c:v>
                </c:pt>
                <c:pt idx="19">
                  <c:v>0.97130000000000005</c:v>
                </c:pt>
                <c:pt idx="20">
                  <c:v>0.98199999999999998</c:v>
                </c:pt>
                <c:pt idx="21">
                  <c:v>0.99760000000000004</c:v>
                </c:pt>
                <c:pt idx="22">
                  <c:v>0.98950000000000005</c:v>
                </c:pt>
                <c:pt idx="23">
                  <c:v>0.97509999999999997</c:v>
                </c:pt>
                <c:pt idx="24">
                  <c:v>0.98740000000000006</c:v>
                </c:pt>
                <c:pt idx="25">
                  <c:v>0.96940000000000004</c:v>
                </c:pt>
                <c:pt idx="26">
                  <c:v>0.95420000000000005</c:v>
                </c:pt>
                <c:pt idx="27">
                  <c:v>0.94889999999999997</c:v>
                </c:pt>
                <c:pt idx="28">
                  <c:v>0.92469999999999997</c:v>
                </c:pt>
                <c:pt idx="29">
                  <c:v>0.96089999999999998</c:v>
                </c:pt>
                <c:pt idx="30">
                  <c:v>0.94889999999999997</c:v>
                </c:pt>
                <c:pt idx="31">
                  <c:v>0.94199999999999995</c:v>
                </c:pt>
                <c:pt idx="32">
                  <c:v>0.92969999999999997</c:v>
                </c:pt>
                <c:pt idx="33">
                  <c:v>0.83660000000000001</c:v>
                </c:pt>
                <c:pt idx="34">
                  <c:v>0.69430000000000003</c:v>
                </c:pt>
                <c:pt idx="35">
                  <c:v>0.48130000000000001</c:v>
                </c:pt>
                <c:pt idx="36">
                  <c:v>0.29580000000000001</c:v>
                </c:pt>
                <c:pt idx="37">
                  <c:v>0.17630000000000001</c:v>
                </c:pt>
                <c:pt idx="38">
                  <c:v>0.09</c:v>
                </c:pt>
                <c:pt idx="39">
                  <c:v>5.4699999999999999E-2</c:v>
                </c:pt>
                <c:pt idx="40">
                  <c:v>3.1800000000000002E-2</c:v>
                </c:pt>
                <c:pt idx="41">
                  <c:v>2.58E-2</c:v>
                </c:pt>
                <c:pt idx="42">
                  <c:v>2.0400000000000001E-2</c:v>
                </c:pt>
                <c:pt idx="43">
                  <c:v>7.4999999999999997E-3</c:v>
                </c:pt>
                <c:pt idx="44">
                  <c:v>7.4000000000000003E-3</c:v>
                </c:pt>
                <c:pt idx="45">
                  <c:v>4.8999999999999998E-3</c:v>
                </c:pt>
                <c:pt idx="46">
                  <c:v>2.3999999999999998E-3</c:v>
                </c:pt>
                <c:pt idx="47">
                  <c:v>2.3999999999999998E-3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454064"/>
        <c:axId val="154454624"/>
      </c:scatterChart>
      <c:valAx>
        <c:axId val="154454064"/>
        <c:scaling>
          <c:orientation val="minMax"/>
          <c:min val="0.4"/>
        </c:scaling>
        <c:delete val="0"/>
        <c:axPos val="b"/>
        <c:numFmt formatCode="General" sourceLinked="1"/>
        <c:majorTickMark val="out"/>
        <c:minorTickMark val="none"/>
        <c:tickLblPos val="nextTo"/>
        <c:crossAx val="154454624"/>
        <c:crosses val="autoZero"/>
        <c:crossBetween val="midCat"/>
      </c:valAx>
      <c:valAx>
        <c:axId val="15445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454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354133858267704"/>
          <c:y val="9.2016622922134736E-2"/>
          <c:w val="0.22645871688859967"/>
          <c:h val="0.3589161751097740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44016-D5CF-4CAA-B623-EFE9858EDBA9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CD34F-EA96-4D52-BE86-FD56102896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79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D34F-EA96-4D52-BE86-FD56102896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75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c</a:t>
            </a:r>
            <a:r>
              <a:rPr lang="en-US" altLang="ja-JP" baseline="-25000" dirty="0" smtClean="0"/>
              <a:t>1</a:t>
            </a:r>
            <a:r>
              <a:rPr kumimoji="1" lang="en-US" altLang="ja-JP" dirty="0" smtClean="0"/>
              <a:t>=-0.019, c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=0.242x10</a:t>
            </a:r>
            <a:r>
              <a:rPr kumimoji="1" lang="en-US" altLang="ja-JP" baseline="30000" dirty="0" smtClean="0"/>
              <a:t>-3</a:t>
            </a:r>
            <a:r>
              <a:rPr kumimoji="1" lang="en-US" altLang="ja-JP" dirty="0" smtClean="0"/>
              <a:t>, c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=-1.46x10</a:t>
            </a:r>
            <a:r>
              <a:rPr kumimoji="1" lang="en-US" altLang="ja-JP" baseline="30000" dirty="0" smtClean="0"/>
              <a:t>-6</a:t>
            </a:r>
            <a:endParaRPr kumimoji="1" lang="ja-JP" altLang="en-US" baseline="300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D34F-EA96-4D52-BE86-FD56102896D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40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3C89-B0F9-412D-A0AB-E12C247E52B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19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BD55-1727-4603-92B2-E1B6DC7075E3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0872-6F58-4345-A5C4-F209AC162C73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EAF-0387-4DF1-97EB-2D4745D58BC0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D0DD-D0C7-4FDF-A087-51A8E4217788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F7C2-6714-4ED9-8B30-13381F0EE1CE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C62-330C-40C9-AB01-FEC79CEE6618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629A-C800-49BE-AA5A-CF6D9C39E46A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84C-4E5D-4C2C-AA70-5D2C58D49DDB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114E-CD66-44DB-A50F-D41BA044DE55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433D-7AF7-482A-B810-1E92E44B5065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F42B-3D37-4FE3-8E29-3D1938067514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C8599-35D1-49B0-B54D-0565E124B015}" type="datetime1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11560" y="4221088"/>
            <a:ext cx="6400800" cy="1752600"/>
          </a:xfrm>
        </p:spPr>
        <p:txBody>
          <a:bodyPr/>
          <a:lstStyle/>
          <a:p>
            <a:r>
              <a:rPr kumimoji="1" lang="en-US" altLang="ja-JP" dirty="0" smtClean="0"/>
              <a:t>Toru </a:t>
            </a:r>
            <a:r>
              <a:rPr kumimoji="1" lang="en-US" altLang="ja-JP" dirty="0" err="1" smtClean="0"/>
              <a:t>Kouyama</a:t>
            </a:r>
            <a:endParaRPr kumimoji="1" lang="en-US" altLang="ja-JP" dirty="0" smtClean="0"/>
          </a:p>
          <a:p>
            <a:r>
              <a:rPr kumimoji="1" lang="en-US" altLang="ja-JP" dirty="0" smtClean="0"/>
              <a:t>Supported by SELENE/SP Team</a:t>
            </a:r>
          </a:p>
          <a:p>
            <a:r>
              <a:rPr lang="en-US" altLang="ja-JP" dirty="0" smtClean="0"/>
              <a:t>HISUI calibration WG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2808312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Lunar Reflectance model</a:t>
            </a:r>
            <a:br>
              <a:rPr kumimoji="1" lang="en-US" altLang="ja-JP" dirty="0" smtClean="0"/>
            </a:br>
            <a:r>
              <a:rPr kumimoji="1" lang="en-US" altLang="ja-JP" dirty="0" smtClean="0"/>
              <a:t>developed from SELENE/SP data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for Lunar Calibration</a:t>
            </a:r>
            <a:endParaRPr kumimoji="1" lang="ja-JP" altLang="en-US" dirty="0"/>
          </a:p>
        </p:txBody>
      </p:sp>
      <p:pic>
        <p:nvPicPr>
          <p:cNvPr id="307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57586"/>
          <a:stretch/>
        </p:blipFill>
        <p:spPr bwMode="auto">
          <a:xfrm>
            <a:off x="-36512" y="0"/>
            <a:ext cx="9180512" cy="60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7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1043608" y="5733256"/>
          <a:ext cx="4538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数式" r:id="rId3" imgW="1968480" imgH="228600" progId="Equation.3">
                  <p:embed/>
                </p:oleObj>
              </mc:Choice>
              <mc:Fallback>
                <p:oleObj name="数式" r:id="rId3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3256"/>
                        <a:ext cx="45386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1746250" y="1125538"/>
          <a:ext cx="5654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数式" r:id="rId5" imgW="2450880" imgH="431640" progId="Equation.3">
                  <p:embed/>
                </p:oleObj>
              </mc:Choice>
              <mc:Fallback>
                <p:oleObj name="数式" r:id="rId5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125538"/>
                        <a:ext cx="56546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508104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 Yokota et al., 2011, </a:t>
            </a:r>
            <a:r>
              <a:rPr kumimoji="1" lang="en-US" altLang="ja-JP" dirty="0" err="1" smtClean="0"/>
              <a:t>Eq</a:t>
            </a:r>
            <a:r>
              <a:rPr kumimoji="1" lang="en-US" altLang="ja-JP" dirty="0" smtClean="0"/>
              <a:t> (11)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5445224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B: Shadow hiding opposition effect</a:t>
            </a:r>
          </a:p>
          <a:p>
            <a:r>
              <a:rPr lang="en-US" altLang="ja-JP" dirty="0" smtClean="0"/>
              <a:t>P: Regolith phase function</a:t>
            </a:r>
          </a:p>
          <a:p>
            <a:r>
              <a:rPr lang="en-US" altLang="ja-JP" dirty="0"/>
              <a:t>h</a:t>
            </a:r>
            <a:r>
              <a:rPr kumimoji="1" lang="en-US" altLang="ja-JP" dirty="0" smtClean="0"/>
              <a:t>, c, g, B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: Model coefficients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979712" y="1196752"/>
            <a:ext cx="2880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267744" y="1196752"/>
            <a:ext cx="2880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555776" y="1196752"/>
            <a:ext cx="2880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9592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Reflectance to be calculated</a:t>
            </a:r>
            <a:endParaRPr kumimoji="1" lang="ja-JP" altLang="en-US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94560"/>
              </p:ext>
            </p:extLst>
          </p:nvPr>
        </p:nvGraphicFramePr>
        <p:xfrm>
          <a:off x="1331640" y="3356992"/>
          <a:ext cx="5775325" cy="7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数式" r:id="rId7" imgW="2869920" imgH="393480" progId="Equation.3">
                  <p:embed/>
                </p:oleObj>
              </mc:Choice>
              <mc:Fallback>
                <p:oleObj name="数式" r:id="rId7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5775325" cy="78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251520" y="2852936"/>
            <a:ext cx="44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X</a:t>
            </a:r>
            <a:r>
              <a:rPr kumimoji="1" lang="en-US" altLang="ja-JP" sz="2400" i="1" baseline="-25000" dirty="0" smtClean="0"/>
              <a:t>L</a:t>
            </a:r>
            <a:r>
              <a:rPr kumimoji="1" lang="en-US" altLang="ja-JP" sz="2400" dirty="0" smtClean="0"/>
              <a:t>: </a:t>
            </a:r>
            <a:r>
              <a:rPr lang="en-US" altLang="ja-JP" sz="2400" dirty="0" smtClean="0"/>
              <a:t>Lunar lambert function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4941168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f</a:t>
            </a:r>
            <a:r>
              <a:rPr kumimoji="1" lang="en-US" altLang="ja-JP" sz="2400" dirty="0" smtClean="0"/>
              <a:t>: Empirical function of phase angle dependencies</a:t>
            </a:r>
            <a:endParaRPr kumimoji="1" lang="ja-JP" altLang="en-US" sz="2400" dirty="0"/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07367"/>
              </p:ext>
            </p:extLst>
          </p:nvPr>
        </p:nvGraphicFramePr>
        <p:xfrm>
          <a:off x="5523565" y="4077072"/>
          <a:ext cx="34242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数式" r:id="rId9" imgW="1701720" imgH="241200" progId="Equation.3">
                  <p:embed/>
                </p:oleObj>
              </mc:Choice>
              <mc:Fallback>
                <p:oleObj name="数式" r:id="rId9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565" y="4077072"/>
                        <a:ext cx="34242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6502223" y="4365104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Correction terms for Limb darkening effect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12160" y="19888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</a:t>
            </a:r>
            <a:r>
              <a:rPr lang="en-US" altLang="ja-JP" dirty="0" smtClean="0"/>
              <a:t>: incident angle</a:t>
            </a:r>
          </a:p>
          <a:p>
            <a:r>
              <a:rPr lang="en-US" altLang="ja-JP" dirty="0" smtClean="0"/>
              <a:t>e: emission angle</a:t>
            </a:r>
          </a:p>
          <a:p>
            <a:r>
              <a:rPr lang="en-US" altLang="ja-JP" dirty="0" smtClean="0"/>
              <a:t>α: phase angle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68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9" b="67043"/>
          <a:stretch/>
        </p:blipFill>
        <p:spPr bwMode="auto">
          <a:xfrm>
            <a:off x="611560" y="4797152"/>
            <a:ext cx="391538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5364088" y="932527"/>
            <a:ext cx="3312368" cy="2179641"/>
            <a:chOff x="5138539" y="1772816"/>
            <a:chExt cx="2169765" cy="217964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84" b="32887"/>
            <a:stretch/>
          </p:blipFill>
          <p:spPr bwMode="auto">
            <a:xfrm>
              <a:off x="5148064" y="1772816"/>
              <a:ext cx="2160240" cy="2179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コネクタ 6"/>
            <p:cNvCxnSpPr/>
            <p:nvPr/>
          </p:nvCxnSpPr>
          <p:spPr>
            <a:xfrm>
              <a:off x="5148064" y="2838188"/>
              <a:ext cx="21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5138539" y="3933056"/>
              <a:ext cx="21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8" r="34762"/>
          <a:stretch/>
        </p:blipFill>
        <p:spPr bwMode="auto">
          <a:xfrm>
            <a:off x="467544" y="908720"/>
            <a:ext cx="39604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436096" y="101186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Incident angle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6096" y="20919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Emission angle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259632" y="2924944"/>
            <a:ext cx="0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292080" y="2606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Input geometry data</a:t>
            </a:r>
            <a:endParaRPr kumimoji="1" lang="en-US" altLang="ja-JP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169476"/>
            <a:ext cx="482453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Estimation of Lunar radiance</a:t>
            </a:r>
            <a:endParaRPr kumimoji="1" lang="ja-JP" altLang="en-US" sz="280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33047" r="33160" b="33996"/>
          <a:stretch/>
        </p:blipFill>
        <p:spPr bwMode="auto">
          <a:xfrm>
            <a:off x="5364088" y="4172887"/>
            <a:ext cx="3275856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5436096" y="532501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Highland, mare and middle albedo region map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7544" y="4005064"/>
            <a:ext cx="417646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Lunar radiance map at the observation time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9552" y="1988840"/>
            <a:ext cx="22322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Reflectance map (30,0,30)</a:t>
            </a:r>
            <a:endParaRPr kumimoji="1" lang="ja-JP" altLang="en-US" dirty="0"/>
          </a:p>
        </p:txBody>
      </p:sp>
      <p:sp>
        <p:nvSpPr>
          <p:cNvPr id="2" name="左中かっこ 1"/>
          <p:cNvSpPr/>
          <p:nvPr/>
        </p:nvSpPr>
        <p:spPr>
          <a:xfrm>
            <a:off x="4860032" y="1283508"/>
            <a:ext cx="360040" cy="374441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1835696" y="3212976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292080" y="35010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Phase angle at observation timing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34290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+ Solar Irradiance model</a:t>
            </a:r>
            <a:endParaRPr kumimoji="1"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7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827584" y="692697"/>
            <a:ext cx="3066091" cy="2848228"/>
            <a:chOff x="383704" y="1184920"/>
            <a:chExt cx="3486150" cy="3238439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383704" y="11849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536104" y="13373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688504" y="14897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840904" y="16421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993304" y="17945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1145704" y="19469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1298104" y="20993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9" name="グラフ 18"/>
          <p:cNvGraphicFramePr>
            <a:graphicFrameLocks/>
          </p:cNvGraphicFramePr>
          <p:nvPr>
            <p:extLst/>
          </p:nvPr>
        </p:nvGraphicFramePr>
        <p:xfrm>
          <a:off x="539552" y="4221088"/>
          <a:ext cx="4032448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右中かっこ 19"/>
          <p:cNvSpPr/>
          <p:nvPr/>
        </p:nvSpPr>
        <p:spPr>
          <a:xfrm rot="19167934">
            <a:off x="3636081" y="393598"/>
            <a:ext cx="177958" cy="11742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04048" y="2132856"/>
            <a:ext cx="39604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SRF convolution</a:t>
            </a:r>
            <a:endParaRPr kumimoji="1" lang="ja-JP" altLang="en-US" sz="24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6948264" y="2492897"/>
            <a:ext cx="0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/>
          <a:stretch/>
        </p:blipFill>
        <p:spPr bwMode="auto">
          <a:xfrm rot="10800000">
            <a:off x="5580112" y="3717032"/>
            <a:ext cx="2857500" cy="254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3923928" y="69269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Simulated hyperspectral images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48064" y="32849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Simulated band image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14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Mo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4543" r="54569" b="13650"/>
          <a:stretch/>
        </p:blipFill>
        <p:spPr bwMode="auto">
          <a:xfrm>
            <a:off x="432142" y="908720"/>
            <a:ext cx="3942413" cy="34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Mo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4" t="14543" r="2526" b="13650"/>
          <a:stretch/>
        </p:blipFill>
        <p:spPr bwMode="auto">
          <a:xfrm>
            <a:off x="4608606" y="908720"/>
            <a:ext cx="4211866" cy="34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95536" y="453916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Observed</a:t>
            </a: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ASTER/Band 2 (660 nm)</a:t>
            </a:r>
          </a:p>
          <a:p>
            <a:pPr algn="ctr"/>
            <a:r>
              <a:rPr kumimoji="1" lang="en-US" altLang="ja-JP" sz="3200" dirty="0" smtClean="0">
                <a:solidFill>
                  <a:schemeClr val="bg1"/>
                </a:solidFill>
              </a:rPr>
              <a:t>April 14, 2003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6016" y="45304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Simulated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5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69539" y="1772816"/>
            <a:ext cx="8722941" cy="3205508"/>
            <a:chOff x="169539" y="1772816"/>
            <a:chExt cx="8722941" cy="320550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69539" y="1800000"/>
              <a:ext cx="3178324" cy="317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15816" y="1800000"/>
              <a:ext cx="3173338" cy="317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724128" y="1800000"/>
              <a:ext cx="3168352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851081" y="1772816"/>
              <a:ext cx="19207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April 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13, 2003</a:t>
              </a:r>
              <a:endParaRPr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923175" y="1772816"/>
              <a:ext cx="11528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April 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15</a:t>
              </a:r>
              <a:endParaRPr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659479" y="1772816"/>
              <a:ext cx="11528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</a:rPr>
                <a:t>April 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18</a:t>
              </a:r>
              <a:endParaRPr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347864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Simulating Moon observations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4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251520" y="260648"/>
            <a:ext cx="8578588" cy="3400800"/>
            <a:chOff x="23561438" y="9410800"/>
            <a:chExt cx="17157175" cy="6801599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424" y="10970964"/>
              <a:ext cx="5208587" cy="5208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0839" y="10970964"/>
              <a:ext cx="5208587" cy="5208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5594990" y="11540648"/>
              <a:ext cx="280831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0070C0"/>
                  </a:solidFill>
                  <a:latin typeface="Calibri" pitchFamily="34" charset="0"/>
                </a:rPr>
                <a:t>Band </a:t>
              </a:r>
              <a:r>
                <a:rPr lang="en-US" altLang="ja-JP" sz="2000" dirty="0" smtClean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  <a:endParaRPr lang="ja-JP" altLang="en-US" sz="20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 rot="16200000">
              <a:off x="22377756" y="12531008"/>
              <a:ext cx="407669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Calibri" pitchFamily="34" charset="0"/>
                </a:rPr>
                <a:t>Observed radiance</a:t>
              </a:r>
            </a:p>
            <a:p>
              <a:pPr algn="ctr"/>
              <a:r>
                <a:rPr lang="en-US" altLang="ja-JP" dirty="0">
                  <a:latin typeface="Calibri" pitchFamily="34" charset="0"/>
                </a:rPr>
                <a:t>(W/m</a:t>
              </a:r>
              <a:r>
                <a:rPr lang="en-US" altLang="ja-JP" baseline="30000" dirty="0">
                  <a:latin typeface="Calibri" pitchFamily="34" charset="0"/>
                </a:rPr>
                <a:t>2</a:t>
              </a:r>
              <a:r>
                <a:rPr lang="en-US" altLang="ja-JP" dirty="0">
                  <a:latin typeface="Calibri" pitchFamily="34" charset="0"/>
                </a:rPr>
                <a:t>/</a:t>
              </a:r>
              <a:r>
                <a:rPr lang="en-US" altLang="ja-JP" dirty="0" err="1">
                  <a:latin typeface="Calibri" pitchFamily="34" charset="0"/>
                </a:rPr>
                <a:t>μm</a:t>
              </a:r>
              <a:r>
                <a:rPr lang="en-US" altLang="ja-JP" dirty="0">
                  <a:latin typeface="Calibri" pitchFamily="34" charset="0"/>
                </a:rPr>
                <a:t>/</a:t>
              </a:r>
              <a:r>
                <a:rPr lang="en-US" altLang="ja-JP" dirty="0" err="1">
                  <a:latin typeface="Calibri" pitchFamily="34" charset="0"/>
                </a:rPr>
                <a:t>str</a:t>
              </a:r>
              <a:r>
                <a:rPr lang="en-US" altLang="ja-JP" dirty="0">
                  <a:latin typeface="Calibri" pitchFamily="34" charset="0"/>
                </a:rPr>
                <a:t>)</a:t>
              </a:r>
              <a:endParaRPr lang="ja-JP" altLang="en-US" sz="1600" dirty="0">
                <a:latin typeface="Calibri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 rot="16200000">
              <a:off x="38253068" y="13188527"/>
              <a:ext cx="3543300" cy="272426"/>
            </a:xfrm>
            <a:prstGeom prst="rect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latin typeface="Calibri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5400000">
              <a:off x="38555270" y="12990981"/>
              <a:ext cx="37726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latin typeface="Calibri" pitchFamily="34" charset="0"/>
                </a:rPr>
                <a:t>Frequency</a:t>
              </a:r>
              <a:endParaRPr lang="ja-JP" altLang="en-US" sz="1200" dirty="0">
                <a:latin typeface="Calibri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3561438" y="9410800"/>
              <a:ext cx="15553727" cy="1169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3" tIns="45707" rIns="91413" bIns="45707" rtlCol="0">
              <a:spAutoFit/>
            </a:bodyPr>
            <a:lstStyle/>
            <a:p>
              <a:r>
                <a:rPr lang="en-US" altLang="ja-JP" sz="3200" u="sng" dirty="0">
                  <a:latin typeface="Calibri" pitchFamily="34" charset="0"/>
                </a:rPr>
                <a:t>Brightness </a:t>
              </a:r>
              <a:r>
                <a:rPr lang="en-US" altLang="ja-JP" sz="3200" u="sng" dirty="0" smtClean="0">
                  <a:latin typeface="Calibri" pitchFamily="34" charset="0"/>
                </a:rPr>
                <a:t>Comparison</a:t>
              </a:r>
              <a:r>
                <a:rPr lang="en-US" altLang="ja-JP" sz="3200" dirty="0" smtClean="0">
                  <a:latin typeface="Calibri" pitchFamily="34" charset="0"/>
                </a:rPr>
                <a:t>: ASTER vs SELENE/SP</a:t>
              </a:r>
              <a:endParaRPr lang="ja-JP" altLang="en-US" sz="3200" dirty="0">
                <a:latin typeface="Calibri" pitchFamily="34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1338" y="10970964"/>
              <a:ext cx="5208587" cy="5208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0662290" y="11493022"/>
              <a:ext cx="280831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00B050"/>
                  </a:solidFill>
                  <a:latin typeface="Calibri" pitchFamily="34" charset="0"/>
                </a:rPr>
                <a:t>Band 2</a:t>
              </a:r>
              <a:endParaRPr lang="ja-JP" altLang="en-US" sz="20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5746441" y="11521598"/>
              <a:ext cx="280831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latin typeface="Calibri" pitchFamily="34" charset="0"/>
                </a:rPr>
                <a:t>Band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Calibri" pitchFamily="34" charset="0"/>
                </a:rPr>
                <a:t>3N</a:t>
              </a:r>
              <a:endParaRPr lang="ja-JP" altLang="en-US" sz="2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8313286" y="15473735"/>
              <a:ext cx="8205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Calibri" pitchFamily="34" charset="0"/>
                </a:rPr>
                <a:t>Simulated radiance (W/m</a:t>
              </a:r>
              <a:r>
                <a:rPr lang="en-US" altLang="ja-JP" baseline="30000" dirty="0">
                  <a:latin typeface="Calibri" pitchFamily="34" charset="0"/>
                </a:rPr>
                <a:t>2</a:t>
              </a:r>
              <a:r>
                <a:rPr lang="en-US" altLang="ja-JP" dirty="0">
                  <a:latin typeface="Calibri" pitchFamily="34" charset="0"/>
                </a:rPr>
                <a:t>/</a:t>
              </a:r>
              <a:r>
                <a:rPr lang="en-US" altLang="ja-JP" dirty="0" err="1">
                  <a:latin typeface="Calibri" pitchFamily="34" charset="0"/>
                </a:rPr>
                <a:t>μm</a:t>
              </a:r>
              <a:r>
                <a:rPr lang="en-US" altLang="ja-JP" dirty="0">
                  <a:latin typeface="Calibri" pitchFamily="34" charset="0"/>
                </a:rPr>
                <a:t>/</a:t>
              </a:r>
              <a:r>
                <a:rPr lang="en-US" altLang="ja-JP" dirty="0" err="1">
                  <a:latin typeface="Calibri" pitchFamily="34" charset="0"/>
                </a:rPr>
                <a:t>str</a:t>
              </a:r>
              <a:r>
                <a:rPr lang="en-US" altLang="ja-JP" dirty="0">
                  <a:latin typeface="Calibri" pitchFamily="34" charset="0"/>
                </a:rPr>
                <a:t>)</a:t>
              </a:r>
              <a:endParaRPr lang="ja-JP" altLang="en-US" sz="1600" dirty="0">
                <a:latin typeface="Calibri" pitchFamily="34" charset="0"/>
              </a:endParaRPr>
            </a:p>
          </p:txBody>
        </p:sp>
      </p:grp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43636"/>
              </p:ext>
            </p:extLst>
          </p:nvPr>
        </p:nvGraphicFramePr>
        <p:xfrm>
          <a:off x="179512" y="3797262"/>
          <a:ext cx="8784976" cy="3012747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2716575"/>
                <a:gridCol w="2027620"/>
                <a:gridCol w="1853057"/>
                <a:gridCol w="2187724"/>
              </a:tblGrid>
              <a:tr h="391331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Band</a:t>
                      </a:r>
                      <a:r>
                        <a:rPr kumimoji="1" lang="en-US" altLang="ja-JP" sz="2000" baseline="0" dirty="0" smtClean="0"/>
                        <a:t> 1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Band 2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Band 3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Observed </a:t>
                      </a:r>
                      <a:r>
                        <a:rPr kumimoji="1" lang="en-US" altLang="ja-JP" sz="2000" baseline="0" dirty="0" smtClean="0"/>
                        <a:t> / Simulated</a:t>
                      </a:r>
                      <a:br>
                        <a:rPr kumimoji="1" lang="en-US" altLang="ja-JP" sz="2000" baseline="0" dirty="0" smtClean="0"/>
                      </a:br>
                      <a:r>
                        <a:rPr kumimoji="1" lang="en-US" altLang="ja-JP" sz="2000" baseline="0" dirty="0" smtClean="0"/>
                        <a:t>(= Bias)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1.20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1.01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0.95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489">
                <a:tc>
                  <a:txBody>
                    <a:bodyPr/>
                    <a:lstStyle/>
                    <a:p>
                      <a:pPr marL="0" marR="0" indent="0" algn="ctr" defTabSz="4174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Correlation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Coefficient</a:t>
                      </a:r>
                      <a:endParaRPr kumimoji="1" lang="ja-JP" alt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0.992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0.993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0.993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Standard deviation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0.03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0.03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0.04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4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Standard error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0.0002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0.0002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0.0002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4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8844" y="26064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Known problems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90872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en-US" altLang="ja-JP" sz="3200" dirty="0" smtClean="0"/>
              <a:t>Large bias</a:t>
            </a:r>
          </a:p>
          <a:p>
            <a:pPr marL="457200" indent="-457200">
              <a:buFontTx/>
              <a:buChar char="-"/>
            </a:pPr>
            <a:r>
              <a:rPr lang="en-US" altLang="ja-JP" sz="3200" dirty="0" smtClean="0"/>
              <a:t>Worse model accuracy in high </a:t>
            </a:r>
            <a:r>
              <a:rPr lang="en-US" altLang="ja-JP" sz="3200" dirty="0"/>
              <a:t>e</a:t>
            </a:r>
            <a:r>
              <a:rPr lang="en-US" altLang="ja-JP" sz="3200" dirty="0" smtClean="0"/>
              <a:t>mission angle and high latitude regions</a:t>
            </a:r>
            <a:endParaRPr kumimoji="1" lang="en-US" altLang="ja-JP" sz="3200" dirty="0" smtClean="0"/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2195736" y="2708920"/>
            <a:ext cx="5408746" cy="2365450"/>
            <a:chOff x="1475656" y="2780928"/>
            <a:chExt cx="6760933" cy="2956812"/>
          </a:xfrm>
        </p:grpSpPr>
        <p:pic>
          <p:nvPicPr>
            <p:cNvPr id="4" name="Picture 2" descr="Moo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1" t="41347" r="54569" b="13650"/>
            <a:stretch/>
          </p:blipFill>
          <p:spPr bwMode="auto">
            <a:xfrm>
              <a:off x="1475656" y="2780928"/>
              <a:ext cx="3078032" cy="295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Moo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34" t="42463" r="2526" b="13650"/>
            <a:stretch/>
          </p:blipFill>
          <p:spPr bwMode="auto">
            <a:xfrm>
              <a:off x="5004048" y="2852936"/>
              <a:ext cx="3232541" cy="2883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円/楕円 5"/>
            <p:cNvSpPr/>
            <p:nvPr/>
          </p:nvSpPr>
          <p:spPr>
            <a:xfrm rot="2732575">
              <a:off x="3059832" y="4221088"/>
              <a:ext cx="720080" cy="144016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 rot="2732575">
              <a:off x="6418258" y="4334330"/>
              <a:ext cx="720080" cy="144016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467544" y="58052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This model requires estimating where each pixel </a:t>
            </a:r>
            <a:r>
              <a:rPr lang="en-US" altLang="ja-JP" sz="2000" dirty="0" smtClean="0"/>
              <a:t>looks at on the moon surface (= LOS </a:t>
            </a:r>
            <a:r>
              <a:rPr lang="en-US" altLang="ja-JP" sz="2000" dirty="0"/>
              <a:t>r</a:t>
            </a:r>
            <a:r>
              <a:rPr lang="en-US" altLang="ja-JP" sz="2000" dirty="0" smtClean="0"/>
              <a:t>ay tracing).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3888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=&gt; Pixe</a:t>
            </a:r>
            <a:r>
              <a:rPr lang="en-US" altLang="ja-JP" dirty="0" smtClean="0"/>
              <a:t>l registration error should be considered.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515719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 SP observation, emission angle was basically ~0 degree because of nadir viewing.</a:t>
            </a:r>
            <a:endParaRPr kumimoji="1" lang="en-US" altLang="ja-JP" dirty="0" smtClean="0"/>
          </a:p>
          <a:p>
            <a:r>
              <a:rPr kumimoji="1" lang="en-US" altLang="ja-JP" dirty="0" smtClean="0"/>
              <a:t>Yokota recommends using only the region where emission angle is less than 45 degrees.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2200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Model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19872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ASTER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6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6064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Summary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9675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Lunar reflectance model based on SELENE/SP hyper-spectral data has been developed.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U</a:t>
            </a:r>
            <a:r>
              <a:rPr lang="en-US" altLang="ja-JP" sz="2400" dirty="0" smtClean="0"/>
              <a:t>sing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model, </a:t>
            </a:r>
            <a:r>
              <a:rPr lang="en-US" altLang="ja-JP" sz="2400" dirty="0"/>
              <a:t>w</a:t>
            </a:r>
            <a:r>
              <a:rPr kumimoji="1" lang="en-US" altLang="ja-JP" sz="2400" dirty="0" smtClean="0"/>
              <a:t>e can simulate/predict any moon observation.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This model describes surface contrast and phase angle dependencies well.</a:t>
            </a:r>
          </a:p>
          <a:p>
            <a:r>
              <a:rPr lang="en-US" altLang="ja-JP" sz="2400" dirty="0" smtClean="0"/>
              <a:t>=&gt; The </a:t>
            </a:r>
            <a:r>
              <a:rPr lang="en-US" altLang="ja-JP" sz="2400" dirty="0"/>
              <a:t>model </a:t>
            </a:r>
            <a:r>
              <a:rPr lang="en-US" altLang="ja-JP" sz="2400" dirty="0" smtClean="0"/>
              <a:t>can be used for evaluating </a:t>
            </a:r>
            <a:r>
              <a:rPr lang="en-US" altLang="ja-JP" sz="2400" dirty="0"/>
              <a:t>relative </a:t>
            </a:r>
            <a:r>
              <a:rPr lang="en-US" altLang="ja-JP" sz="2400" dirty="0" smtClean="0"/>
              <a:t>degradations </a:t>
            </a:r>
            <a:r>
              <a:rPr lang="en-US" altLang="ja-JP" sz="2400" dirty="0"/>
              <a:t>of </a:t>
            </a:r>
            <a:r>
              <a:rPr lang="en-US" altLang="ja-JP" sz="2400" dirty="0" smtClean="0"/>
              <a:t>sensors.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Large </a:t>
            </a:r>
            <a:r>
              <a:rPr lang="en-US" altLang="ja-JP" sz="2400" dirty="0"/>
              <a:t>brightness </a:t>
            </a:r>
            <a:r>
              <a:rPr lang="en-US" altLang="ja-JP" sz="2400" dirty="0" smtClean="0"/>
              <a:t>bias exits.</a:t>
            </a:r>
            <a:endParaRPr kumimoji="1" lang="en-US" altLang="ja-JP" sz="2400" dirty="0"/>
          </a:p>
          <a:p>
            <a:r>
              <a:rPr lang="en-US" altLang="ja-JP" sz="2400" dirty="0" smtClean="0"/>
              <a:t>Some limitations (emission angle and latitude dependences, etc..) should be considered. 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87824" y="602128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Collaboration of ROLO/GIRO is very important</a:t>
            </a:r>
          </a:p>
          <a:p>
            <a:pPr algn="ctr"/>
            <a:r>
              <a:rPr lang="en-US" altLang="ja-JP" sz="2000" dirty="0"/>
              <a:t>p</a:t>
            </a:r>
            <a:r>
              <a:rPr kumimoji="1" lang="en-US" altLang="ja-JP" sz="2000" dirty="0" smtClean="0"/>
              <a:t>hase angle dependence, bias</a:t>
            </a:r>
            <a:r>
              <a:rPr kumimoji="1" lang="en-US" altLang="ja-JP" sz="2000" smtClean="0"/>
              <a:t>, etc..</a:t>
            </a:r>
            <a:endParaRPr kumimoji="1"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2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1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76672"/>
            <a:ext cx="6066892" cy="3600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33047" r="33160" b="33996"/>
          <a:stretch/>
        </p:blipFill>
        <p:spPr bwMode="auto">
          <a:xfrm>
            <a:off x="2411760" y="4653136"/>
            <a:ext cx="5022979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2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SELENE(KAGUYA) and SP</a:t>
            </a:r>
            <a:endParaRPr kumimoji="1" lang="ja-JP" altLang="en-US" dirty="0"/>
          </a:p>
        </p:txBody>
      </p:sp>
      <p:pic>
        <p:nvPicPr>
          <p:cNvPr id="7172" name="Picture 4" descr="http://www.isas.jaxa.jp/j/enterp/missions/kaguya/image/pct_main_kagu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504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4" y="4797152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SELENE:</a:t>
            </a:r>
          </a:p>
          <a:p>
            <a:r>
              <a:rPr kumimoji="1" lang="en-US" altLang="ja-JP" sz="2400" dirty="0" smtClean="0"/>
              <a:t>Polar orbit (non sun-synchronous)</a:t>
            </a:r>
          </a:p>
          <a:p>
            <a:r>
              <a:rPr lang="en-US" altLang="ja-JP" sz="2400" dirty="0" smtClean="0"/>
              <a:t>Altitude: 100 km</a:t>
            </a:r>
          </a:p>
          <a:p>
            <a:r>
              <a:rPr lang="en-US" altLang="ja-JP" sz="2400" dirty="0" smtClean="0"/>
              <a:t>Grand track repeat cycle: ~ 30 days</a:t>
            </a:r>
          </a:p>
          <a:p>
            <a:r>
              <a:rPr lang="en-US" altLang="ja-JP" sz="2400" dirty="0" smtClean="0"/>
              <a:t>Mission period: 2007 – 2009 (1.5 years)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652120" y="530294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Observation with various solar incident angle condition.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7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3" y="1943100"/>
            <a:ext cx="4191000" cy="4191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0817" y="5650292"/>
            <a:ext cx="359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Modeled </a:t>
            </a:r>
            <a:r>
              <a:rPr lang="en-US" altLang="ja-JP" dirty="0"/>
              <a:t>radiance (W m</a:t>
            </a:r>
            <a:r>
              <a:rPr lang="en-US" altLang="ja-JP" baseline="30000" dirty="0"/>
              <a:t>-2</a:t>
            </a:r>
            <a:r>
              <a:rPr lang="en-US" altLang="ja-JP" dirty="0"/>
              <a:t> str</a:t>
            </a:r>
            <a:r>
              <a:rPr lang="en-US" altLang="ja-JP" baseline="30000" dirty="0"/>
              <a:t>-1</a:t>
            </a:r>
            <a:r>
              <a:rPr lang="en-US" altLang="ja-JP" dirty="0"/>
              <a:t> μm</a:t>
            </a:r>
            <a:r>
              <a:rPr lang="en-US" altLang="ja-JP" baseline="30000" dirty="0"/>
              <a:t>-1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1301026" y="3626797"/>
            <a:ext cx="370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Observed </a:t>
            </a:r>
            <a:r>
              <a:rPr lang="en-US" altLang="ja-JP" dirty="0"/>
              <a:t>radiance (W m</a:t>
            </a:r>
            <a:r>
              <a:rPr lang="en-US" altLang="ja-JP" baseline="30000" dirty="0"/>
              <a:t>-2</a:t>
            </a:r>
            <a:r>
              <a:rPr lang="en-US" altLang="ja-JP" dirty="0"/>
              <a:t> str</a:t>
            </a:r>
            <a:r>
              <a:rPr lang="en-US" altLang="ja-JP" baseline="30000" dirty="0"/>
              <a:t>-1</a:t>
            </a:r>
            <a:r>
              <a:rPr lang="en-US" altLang="ja-JP" dirty="0"/>
              <a:t> μm</a:t>
            </a:r>
            <a:r>
              <a:rPr lang="en-US" altLang="ja-JP" baseline="30000" dirty="0"/>
              <a:t>-1</a:t>
            </a:r>
            <a:r>
              <a:rPr lang="en-US" altLang="ja-JP" dirty="0"/>
              <a:t>)</a:t>
            </a:r>
            <a:endParaRPr lang="ja-JP" altLang="en-US" dirty="0"/>
          </a:p>
        </p:txBody>
      </p:sp>
      <p:pic>
        <p:nvPicPr>
          <p:cNvPr id="18" name="Picture 2" descr="Lun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1" b="52222"/>
          <a:stretch/>
        </p:blipFill>
        <p:spPr bwMode="auto">
          <a:xfrm>
            <a:off x="281465" y="266726"/>
            <a:ext cx="1638884" cy="15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Lun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5" r="52252" b="7211"/>
          <a:stretch/>
        </p:blipFill>
        <p:spPr bwMode="auto">
          <a:xfrm>
            <a:off x="2022034" y="304800"/>
            <a:ext cx="1727837" cy="150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437" y="1959143"/>
            <a:ext cx="4191000" cy="41910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633865" y="1824205"/>
            <a:ext cx="426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ASTER (Band 1</a:t>
            </a:r>
            <a:r>
              <a:rPr lang="en-US" altLang="ja-JP" sz="2000" dirty="0" smtClean="0"/>
              <a:t>) Large bias</a:t>
            </a:r>
            <a:endParaRPr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0147" y="5662864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Observed / Model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3320716" y="3689684"/>
            <a:ext cx="296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Relative Frequency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6884" y="6015789"/>
            <a:ext cx="410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Mean (</a:t>
            </a:r>
            <a:r>
              <a:rPr kumimoji="1" lang="en-US" altLang="ja-JP" sz="2000" dirty="0" err="1" smtClean="0"/>
              <a:t>Obse</a:t>
            </a:r>
            <a:r>
              <a:rPr kumimoji="1" lang="ja-JP" altLang="en-US" sz="2000" dirty="0" err="1" smtClean="0"/>
              <a:t>ｒ</a:t>
            </a:r>
            <a:r>
              <a:rPr kumimoji="1" lang="en-US" altLang="ja-JP" sz="2000" dirty="0" err="1" smtClean="0"/>
              <a:t>ved</a:t>
            </a:r>
            <a:r>
              <a:rPr kumimoji="1" lang="en-US" altLang="ja-JP" sz="2000" dirty="0" smtClean="0"/>
              <a:t>/Model) = 1.20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8864" y="6416842"/>
            <a:ext cx="223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SD</a:t>
            </a:r>
            <a:r>
              <a:rPr lang="ja-JP" altLang="en-US" sz="2000" dirty="0" smtClean="0"/>
              <a:t> </a:t>
            </a:r>
            <a:r>
              <a:rPr kumimoji="1" lang="en-US" altLang="ja-JP" sz="2000" dirty="0" smtClean="0"/>
              <a:t>= 0.04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43201" y="6392416"/>
            <a:ext cx="569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</a:t>
            </a:r>
            <a:r>
              <a:rPr lang="en-US" altLang="ja-JP" sz="2000" dirty="0" smtClean="0"/>
              <a:t>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</a:t>
            </a:r>
            <a:r>
              <a:rPr kumimoji="1" lang="en-US" altLang="ja-JP" sz="2000" dirty="0" smtClean="0"/>
              <a:t>= SD/</a:t>
            </a:r>
            <a:r>
              <a:rPr kumimoji="1" lang="ja-JP" altLang="en-US" sz="2000" dirty="0" smtClean="0"/>
              <a:t>√</a:t>
            </a:r>
            <a:r>
              <a:rPr kumimoji="1" lang="en-US" altLang="ja-JP" sz="2000" dirty="0" smtClean="0"/>
              <a:t>Number of pixels used) = 0.0002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67944" y="620688"/>
            <a:ext cx="488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ASTER@2003.04.14 vs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Model (SELENE/SP</a:t>
            </a:r>
            <a:r>
              <a:rPr lang="en-US" altLang="ja-JP" sz="2400" dirty="0"/>
              <a:t>)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1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>
            <a:grpSpLocks noChangeAspect="1"/>
          </p:cNvGrpSpPr>
          <p:nvPr/>
        </p:nvGrpSpPr>
        <p:grpSpPr>
          <a:xfrm>
            <a:off x="296390" y="687496"/>
            <a:ext cx="5211714" cy="4957484"/>
            <a:chOff x="584784" y="1837573"/>
            <a:chExt cx="3514725" cy="334327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784" y="1837573"/>
              <a:ext cx="3514725" cy="3343275"/>
            </a:xfrm>
            <a:prstGeom prst="rect">
              <a:avLst/>
            </a:prstGeom>
          </p:spPr>
        </p:pic>
        <p:sp>
          <p:nvSpPr>
            <p:cNvPr id="15" name="フリーフォーム 14"/>
            <p:cNvSpPr/>
            <p:nvPr/>
          </p:nvSpPr>
          <p:spPr>
            <a:xfrm>
              <a:off x="1495425" y="2419350"/>
              <a:ext cx="2171700" cy="1828800"/>
            </a:xfrm>
            <a:custGeom>
              <a:avLst/>
              <a:gdLst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85800 w 2171700"/>
                <a:gd name="connsiteY7" fmla="*/ 971550 h 1828800"/>
                <a:gd name="connsiteX8" fmla="*/ 447675 w 2171700"/>
                <a:gd name="connsiteY8" fmla="*/ 1066800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76275 w 2171700"/>
                <a:gd name="connsiteY7" fmla="*/ 923925 h 1828800"/>
                <a:gd name="connsiteX8" fmla="*/ 447675 w 2171700"/>
                <a:gd name="connsiteY8" fmla="*/ 1066800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76275 w 2171700"/>
                <a:gd name="connsiteY7" fmla="*/ 923925 h 1828800"/>
                <a:gd name="connsiteX8" fmla="*/ 438150 w 2171700"/>
                <a:gd name="connsiteY8" fmla="*/ 1057275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09600 w 2171700"/>
                <a:gd name="connsiteY7" fmla="*/ 962025 h 1828800"/>
                <a:gd name="connsiteX8" fmla="*/ 438150 w 2171700"/>
                <a:gd name="connsiteY8" fmla="*/ 1057275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1700" h="1828800">
                  <a:moveTo>
                    <a:pt x="2171700" y="0"/>
                  </a:moveTo>
                  <a:cubicBezTo>
                    <a:pt x="2070893" y="81756"/>
                    <a:pt x="1970087" y="163513"/>
                    <a:pt x="1895475" y="209550"/>
                  </a:cubicBezTo>
                  <a:cubicBezTo>
                    <a:pt x="1820863" y="255587"/>
                    <a:pt x="1797050" y="225425"/>
                    <a:pt x="1724025" y="276225"/>
                  </a:cubicBezTo>
                  <a:cubicBezTo>
                    <a:pt x="1651000" y="327025"/>
                    <a:pt x="1543050" y="460375"/>
                    <a:pt x="1457325" y="514350"/>
                  </a:cubicBezTo>
                  <a:cubicBezTo>
                    <a:pt x="1371600" y="568325"/>
                    <a:pt x="1298575" y="573088"/>
                    <a:pt x="1209675" y="600075"/>
                  </a:cubicBezTo>
                  <a:cubicBezTo>
                    <a:pt x="1120775" y="627063"/>
                    <a:pt x="1001712" y="631825"/>
                    <a:pt x="923925" y="676275"/>
                  </a:cubicBezTo>
                  <a:cubicBezTo>
                    <a:pt x="846137" y="720725"/>
                    <a:pt x="795338" y="819150"/>
                    <a:pt x="742950" y="866775"/>
                  </a:cubicBezTo>
                  <a:cubicBezTo>
                    <a:pt x="690563" y="914400"/>
                    <a:pt x="660400" y="930275"/>
                    <a:pt x="609600" y="962025"/>
                  </a:cubicBezTo>
                  <a:cubicBezTo>
                    <a:pt x="558800" y="993775"/>
                    <a:pt x="490538" y="1017588"/>
                    <a:pt x="438150" y="1057275"/>
                  </a:cubicBezTo>
                  <a:cubicBezTo>
                    <a:pt x="385763" y="1096963"/>
                    <a:pt x="349250" y="1133475"/>
                    <a:pt x="295275" y="1200150"/>
                  </a:cubicBezTo>
                  <a:cubicBezTo>
                    <a:pt x="241300" y="1266825"/>
                    <a:pt x="158750" y="1381125"/>
                    <a:pt x="114300" y="1457325"/>
                  </a:cubicBezTo>
                  <a:cubicBezTo>
                    <a:pt x="69850" y="1533525"/>
                    <a:pt x="47625" y="1595437"/>
                    <a:pt x="28575" y="1657350"/>
                  </a:cubicBezTo>
                  <a:cubicBezTo>
                    <a:pt x="9525" y="1719263"/>
                    <a:pt x="4762" y="1774031"/>
                    <a:pt x="0" y="18288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436096" y="2996952"/>
            <a:ext cx="3491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 shorter wavelength region, SP tends to describe Moon reflectance darker than other sensors</a:t>
            </a:r>
          </a:p>
          <a:p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Ohtake</a:t>
            </a:r>
            <a:r>
              <a:rPr lang="en-US" altLang="ja-JP" sz="2000" dirty="0" smtClean="0"/>
              <a:t> et al., 2010 &amp; 2013)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632441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err="1" smtClean="0">
                <a:latin typeface="Arial" panose="020B0604020202020204" pitchFamily="34" charset="0"/>
              </a:rPr>
              <a:t>Ohtake,M</a:t>
            </a:r>
            <a:r>
              <a:rPr lang="en-US" altLang="ja-JP" sz="1000" dirty="0" smtClean="0">
                <a:latin typeface="Arial" panose="020B0604020202020204" pitchFamily="34" charset="0"/>
              </a:rPr>
              <a:t>. et al</a:t>
            </a:r>
            <a:r>
              <a:rPr lang="en-US" altLang="ja-JP" sz="1000" dirty="0">
                <a:latin typeface="Arial" panose="020B0604020202020204" pitchFamily="34" charset="0"/>
              </a:rPr>
              <a:t>., Deriving the Absolute Reflectance of Lunar </a:t>
            </a:r>
            <a:r>
              <a:rPr lang="en-US" altLang="ja-JP" sz="1000" dirty="0" smtClean="0">
                <a:latin typeface="Arial" panose="020B0604020202020204" pitchFamily="34" charset="0"/>
              </a:rPr>
              <a:t>Surface Using </a:t>
            </a:r>
            <a:r>
              <a:rPr lang="en-US" altLang="ja-JP" sz="1000" dirty="0">
                <a:latin typeface="Arial" panose="020B0604020202020204" pitchFamily="34" charset="0"/>
              </a:rPr>
              <a:t>SELENE (</a:t>
            </a:r>
            <a:r>
              <a:rPr lang="en-US" altLang="ja-JP" sz="1000" dirty="0" err="1">
                <a:latin typeface="Arial" panose="020B0604020202020204" pitchFamily="34" charset="0"/>
              </a:rPr>
              <a:t>Kaguya</a:t>
            </a:r>
            <a:r>
              <a:rPr lang="en-US" altLang="ja-JP" sz="1000" dirty="0">
                <a:latin typeface="Arial" panose="020B0604020202020204" pitchFamily="34" charset="0"/>
              </a:rPr>
              <a:t>) Multiband Imager Data, </a:t>
            </a:r>
            <a:r>
              <a:rPr lang="en-US" altLang="ja-JP" sz="1000" dirty="0" smtClean="0">
                <a:latin typeface="Arial" panose="020B0604020202020204" pitchFamily="34" charset="0"/>
              </a:rPr>
              <a:t>2010, Space Sci. Rev., 154, 57-77</a:t>
            </a:r>
            <a:endParaRPr lang="ja-JP" altLang="en-US" sz="1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655703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err="1" smtClean="0">
                <a:latin typeface="Arial" panose="020B0604020202020204" pitchFamily="34" charset="0"/>
              </a:rPr>
              <a:t>Ohtake,M</a:t>
            </a:r>
            <a:r>
              <a:rPr lang="en-US" altLang="ja-JP" sz="1000" dirty="0" smtClean="0">
                <a:latin typeface="Arial" panose="020B0604020202020204" pitchFamily="34" charset="0"/>
              </a:rPr>
              <a:t>. et al</a:t>
            </a:r>
            <a:r>
              <a:rPr lang="en-US" altLang="ja-JP" sz="1000" dirty="0">
                <a:latin typeface="Arial" panose="020B0604020202020204" pitchFamily="34" charset="0"/>
              </a:rPr>
              <a:t>., One Moon, Many Measurements 3: Spectral </a:t>
            </a:r>
            <a:r>
              <a:rPr lang="en-US" altLang="ja-JP" sz="1000" dirty="0" smtClean="0">
                <a:latin typeface="Arial" panose="020B0604020202020204" pitchFamily="34" charset="0"/>
              </a:rPr>
              <a:t>reflectance, 2013, Icarus., 226, 364-374</a:t>
            </a:r>
            <a:endParaRPr lang="ja-JP" altLang="en-US" sz="1000" dirty="0"/>
          </a:p>
        </p:txBody>
      </p:sp>
      <p:cxnSp>
        <p:nvCxnSpPr>
          <p:cNvPr id="6" name="直線矢印コネクタ 5"/>
          <p:cNvCxnSpPr>
            <a:stCxn id="14" idx="1"/>
          </p:cNvCxnSpPr>
          <p:nvPr/>
        </p:nvCxnSpPr>
        <p:spPr>
          <a:xfrm flipH="1">
            <a:off x="4399653" y="1900863"/>
            <a:ext cx="1324476" cy="917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724129" y="1700808"/>
            <a:ext cx="29523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SP’s reflectance</a:t>
            </a:r>
            <a:endParaRPr kumimoji="1"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540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979712" y="548680"/>
            <a:ext cx="5475261" cy="3332791"/>
            <a:chOff x="712521" y="6399314"/>
            <a:chExt cx="11537364" cy="7022792"/>
          </a:xfrm>
        </p:grpSpPr>
        <p:pic>
          <p:nvPicPr>
            <p:cNvPr id="6" name="図 14" descr="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21" y="10215738"/>
              <a:ext cx="2761749" cy="180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図 15" descr="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527" y="9999714"/>
              <a:ext cx="2484576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975" y="6399314"/>
              <a:ext cx="5783263" cy="332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78"/>
            <p:cNvSpPr txBox="1">
              <a:spLocks noChangeArrowheads="1"/>
            </p:cNvSpPr>
            <p:nvPr/>
          </p:nvSpPr>
          <p:spPr bwMode="auto">
            <a:xfrm>
              <a:off x="5263865" y="12642740"/>
              <a:ext cx="3208250" cy="618923"/>
            </a:xfrm>
            <a:prstGeom prst="rect">
              <a:avLst/>
            </a:prstGeom>
            <a:noFill/>
            <a:ln w="31750">
              <a:solidFill>
                <a:srgbClr val="FF4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tIns="54000" bIns="54000" anchor="ctr" anchorCtr="1">
              <a:spAutoFit/>
            </a:bodyPr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dirty="0" err="1">
                  <a:latin typeface="Calibri" pitchFamily="34" charset="0"/>
                </a:rPr>
                <a:t>Hyperspectral</a:t>
              </a:r>
              <a:r>
                <a:rPr lang="en-US" altLang="ja-JP" sz="1200" dirty="0">
                  <a:latin typeface="Calibri" pitchFamily="34" charset="0"/>
                </a:rPr>
                <a:t> Imager</a:t>
              </a:r>
            </a:p>
          </p:txBody>
        </p:sp>
        <p:sp>
          <p:nvSpPr>
            <p:cNvPr id="10" name="Text Box 379"/>
            <p:cNvSpPr txBox="1">
              <a:spLocks noChangeArrowheads="1"/>
            </p:cNvSpPr>
            <p:nvPr/>
          </p:nvSpPr>
          <p:spPr bwMode="auto">
            <a:xfrm>
              <a:off x="744670" y="12619498"/>
              <a:ext cx="3125967" cy="618923"/>
            </a:xfrm>
            <a:prstGeom prst="rect">
              <a:avLst/>
            </a:prstGeom>
            <a:noFill/>
            <a:ln w="31750">
              <a:solidFill>
                <a:srgbClr val="FF4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tIns="54000" bIns="54000" anchor="ctr" anchorCtr="1">
              <a:spAutoFit/>
            </a:bodyPr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dirty="0">
                  <a:latin typeface="Calibri" pitchFamily="34" charset="0"/>
                </a:rPr>
                <a:t>Multispectral Imager</a:t>
              </a:r>
            </a:p>
          </p:txBody>
        </p:sp>
        <p:sp>
          <p:nvSpPr>
            <p:cNvPr id="11" name="Line 380"/>
            <p:cNvSpPr>
              <a:spLocks noChangeShapeType="1"/>
            </p:cNvSpPr>
            <p:nvPr/>
          </p:nvSpPr>
          <p:spPr bwMode="auto">
            <a:xfrm flipV="1">
              <a:off x="4678588" y="9185377"/>
              <a:ext cx="0" cy="719138"/>
            </a:xfrm>
            <a:prstGeom prst="line">
              <a:avLst/>
            </a:prstGeom>
            <a:noFill/>
            <a:ln w="31750">
              <a:solidFill>
                <a:srgbClr val="FF4040"/>
              </a:solidFill>
              <a:round/>
              <a:headEnd/>
              <a:tailEnd type="arrow" w="lg" len="lg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000">
                <a:latin typeface="Calibri" pitchFamily="34" charset="0"/>
              </a:endParaRPr>
            </a:p>
          </p:txBody>
        </p:sp>
        <p:sp>
          <p:nvSpPr>
            <p:cNvPr id="12" name="Text Box 381"/>
            <p:cNvSpPr txBox="1">
              <a:spLocks noChangeArrowheads="1"/>
            </p:cNvSpPr>
            <p:nvPr/>
          </p:nvSpPr>
          <p:spPr bwMode="auto">
            <a:xfrm>
              <a:off x="4018188" y="9904514"/>
              <a:ext cx="1322388" cy="56673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404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/>
          </p:spPr>
          <p:txBody>
            <a:bodyPr wrap="none" tIns="54000" bIns="54000" anchor="ctr" anchorCtr="1"/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>
                  <a:solidFill>
                    <a:srgbClr val="FF4040"/>
                  </a:solidFill>
                  <a:latin typeface="Calibri" pitchFamily="34" charset="0"/>
                </a:rPr>
                <a:t>HISUI</a:t>
              </a:r>
            </a:p>
          </p:txBody>
        </p:sp>
        <p:sp>
          <p:nvSpPr>
            <p:cNvPr id="13" name="Line 382"/>
            <p:cNvSpPr>
              <a:spLocks noChangeShapeType="1"/>
            </p:cNvSpPr>
            <p:nvPr/>
          </p:nvSpPr>
          <p:spPr bwMode="auto">
            <a:xfrm flipV="1">
              <a:off x="4678588" y="10471252"/>
              <a:ext cx="0" cy="719138"/>
            </a:xfrm>
            <a:prstGeom prst="line">
              <a:avLst/>
            </a:prstGeom>
            <a:noFill/>
            <a:ln w="31750">
              <a:solidFill>
                <a:srgbClr val="FF404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000">
                <a:latin typeface="Calibri" pitchFamily="34" charset="0"/>
              </a:endParaRPr>
            </a:p>
          </p:txBody>
        </p:sp>
        <p:sp>
          <p:nvSpPr>
            <p:cNvPr id="14" name="Line 383"/>
            <p:cNvSpPr>
              <a:spLocks noChangeShapeType="1"/>
            </p:cNvSpPr>
            <p:nvPr/>
          </p:nvSpPr>
          <p:spPr bwMode="auto">
            <a:xfrm flipV="1">
              <a:off x="3778475" y="11190389"/>
              <a:ext cx="1800225" cy="0"/>
            </a:xfrm>
            <a:prstGeom prst="line">
              <a:avLst/>
            </a:prstGeom>
            <a:noFill/>
            <a:ln w="31750">
              <a:solidFill>
                <a:srgbClr val="FF4040"/>
              </a:solidFill>
              <a:round/>
              <a:headEnd type="oval" w="med" len="med"/>
              <a:tailEnd type="oval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000">
                <a:latin typeface="Calibri" pitchFamily="34" charset="0"/>
              </a:endParaRPr>
            </a:p>
          </p:txBody>
        </p:sp>
        <p:sp>
          <p:nvSpPr>
            <p:cNvPr id="15" name="Text Box 384"/>
            <p:cNvSpPr txBox="1">
              <a:spLocks noChangeArrowheads="1"/>
            </p:cNvSpPr>
            <p:nvPr/>
          </p:nvSpPr>
          <p:spPr bwMode="auto">
            <a:xfrm>
              <a:off x="913167" y="8302614"/>
              <a:ext cx="2179366" cy="943193"/>
            </a:xfrm>
            <a:prstGeom prst="rect">
              <a:avLst/>
            </a:prstGeom>
            <a:noFill/>
            <a:ln w="25400">
              <a:solidFill>
                <a:srgbClr val="40C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tIns="54000" bIns="54000" anchor="ctr" anchorCtr="1">
              <a:spAutoFit/>
            </a:bodyPr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100">
                  <a:solidFill>
                    <a:srgbClr val="40C040"/>
                  </a:solidFill>
                  <a:latin typeface="Calibri" pitchFamily="34" charset="0"/>
                </a:rPr>
                <a:t>Panchromatic</a:t>
              </a:r>
            </a:p>
            <a:p>
              <a:pPr algn="ctr" eaLnBrk="1" hangingPunct="1"/>
              <a:r>
                <a:rPr lang="en-US" altLang="ja-JP" sz="1100">
                  <a:solidFill>
                    <a:srgbClr val="40C040"/>
                  </a:solidFill>
                  <a:latin typeface="Calibri" pitchFamily="34" charset="0"/>
                </a:rPr>
                <a:t>Stereo Camera</a:t>
              </a:r>
            </a:p>
          </p:txBody>
        </p:sp>
        <p:sp>
          <p:nvSpPr>
            <p:cNvPr id="16" name="Line 385"/>
            <p:cNvSpPr>
              <a:spLocks noChangeShapeType="1"/>
            </p:cNvSpPr>
            <p:nvPr/>
          </p:nvSpPr>
          <p:spPr bwMode="auto">
            <a:xfrm>
              <a:off x="3141888" y="8774214"/>
              <a:ext cx="719138" cy="0"/>
            </a:xfrm>
            <a:prstGeom prst="line">
              <a:avLst/>
            </a:prstGeom>
            <a:noFill/>
            <a:ln w="25400">
              <a:solidFill>
                <a:srgbClr val="40C040"/>
              </a:solidFill>
              <a:round/>
              <a:headEnd/>
              <a:tailEnd type="arrow" w="lg" len="lg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000">
                <a:latin typeface="Calibri" pitchFamily="34" charset="0"/>
              </a:endParaRPr>
            </a:p>
          </p:txBody>
        </p:sp>
        <p:sp>
          <p:nvSpPr>
            <p:cNvPr id="17" name="Text Box 386"/>
            <p:cNvSpPr txBox="1">
              <a:spLocks noChangeArrowheads="1"/>
            </p:cNvSpPr>
            <p:nvPr/>
          </p:nvSpPr>
          <p:spPr bwMode="auto">
            <a:xfrm>
              <a:off x="6523995" y="6594481"/>
              <a:ext cx="1334509" cy="1008048"/>
            </a:xfrm>
            <a:prstGeom prst="rect">
              <a:avLst/>
            </a:prstGeom>
            <a:noFill/>
            <a:ln w="31750">
              <a:solidFill>
                <a:srgbClr val="404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tIns="54000" bIns="54000" anchor="ctr" anchorCtr="1">
              <a:spAutoFit/>
            </a:bodyPr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dirty="0">
                  <a:solidFill>
                    <a:srgbClr val="4040FF"/>
                  </a:solidFill>
                  <a:latin typeface="Calibri" pitchFamily="34" charset="0"/>
                </a:rPr>
                <a:t>ALOS-3</a:t>
              </a:r>
            </a:p>
            <a:p>
              <a:pPr algn="ctr" eaLnBrk="1" hangingPunct="1"/>
              <a:r>
                <a:rPr lang="en-US" altLang="ja-JP" sz="1200" dirty="0">
                  <a:solidFill>
                    <a:srgbClr val="4040FF"/>
                  </a:solidFill>
                  <a:latin typeface="Calibri" pitchFamily="34" charset="0"/>
                </a:rPr>
                <a:t>(JAXA)</a:t>
              </a:r>
            </a:p>
          </p:txBody>
        </p:sp>
        <p:sp>
          <p:nvSpPr>
            <p:cNvPr id="18" name="Text Box 399"/>
            <p:cNvSpPr txBox="1">
              <a:spLocks noChangeArrowheads="1"/>
            </p:cNvSpPr>
            <p:nvPr/>
          </p:nvSpPr>
          <p:spPr bwMode="auto">
            <a:xfrm>
              <a:off x="9123710" y="12414058"/>
              <a:ext cx="2736305" cy="1008048"/>
            </a:xfrm>
            <a:prstGeom prst="rect">
              <a:avLst/>
            </a:prstGeom>
            <a:noFill/>
            <a:ln w="31750">
              <a:solidFill>
                <a:srgbClr val="FFC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 tIns="54000" bIns="54000" anchor="ctr" anchorCtr="1">
              <a:spAutoFit/>
            </a:bodyPr>
            <a:lstStyle>
              <a:lvl1pPr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defTabSz="3787775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defTabSz="3787775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defTabSz="3787775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defTabSz="3787775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dirty="0" err="1">
                  <a:latin typeface="Calibri" pitchFamily="34" charset="0"/>
                </a:rPr>
                <a:t>Hyperspectral</a:t>
              </a:r>
              <a:endParaRPr lang="en-US" altLang="ja-JP" sz="1200" dirty="0">
                <a:latin typeface="Calibri" pitchFamily="34" charset="0"/>
              </a:endParaRPr>
            </a:p>
            <a:p>
              <a:pPr algn="ctr" eaLnBrk="1" hangingPunct="1"/>
              <a:r>
                <a:rPr lang="en-US" altLang="ja-JP" sz="1200" dirty="0">
                  <a:latin typeface="Calibri" pitchFamily="34" charset="0"/>
                </a:rPr>
                <a:t>Image “Cube”</a:t>
              </a:r>
            </a:p>
          </p:txBody>
        </p:sp>
        <p:pic>
          <p:nvPicPr>
            <p:cNvPr id="19" name="Picture 400" descr="cube2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163" y="6971880"/>
              <a:ext cx="3044825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角丸四角形吹き出し 19"/>
            <p:cNvSpPr/>
            <p:nvPr/>
          </p:nvSpPr>
          <p:spPr>
            <a:xfrm>
              <a:off x="8596329" y="6675558"/>
              <a:ext cx="3653556" cy="5000625"/>
            </a:xfrm>
            <a:prstGeom prst="wedgeRoundRectCallout">
              <a:avLst>
                <a:gd name="adj1" fmla="val -61260"/>
                <a:gd name="adj2" fmla="val 3988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Calibri" pitchFamily="34" charset="0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3779912" y="4077072"/>
            <a:ext cx="4215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>
                <a:solidFill>
                  <a:srgbClr val="FF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The </a:t>
            </a:r>
            <a:r>
              <a:rPr lang="en-US" altLang="ja-JP" sz="2800" u="sng" dirty="0" err="1">
                <a:solidFill>
                  <a:srgbClr val="FF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hyperspectral</a:t>
            </a:r>
            <a:r>
              <a:rPr lang="en-US" altLang="ja-JP" sz="2800" u="sng" dirty="0">
                <a:solidFill>
                  <a:srgbClr val="FF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 imager:</a:t>
            </a:r>
            <a:endParaRPr lang="en-US" altLang="ja-JP" sz="2000" u="sng" dirty="0">
              <a:latin typeface="Calibri" pitchFamily="34" charset="0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600" dirty="0">
                <a:latin typeface="Calibri" pitchFamily="34" charset="0"/>
                <a:ea typeface="メイリオ" pitchFamily="50" charset="-128"/>
                <a:cs typeface="メイリオ" pitchFamily="50" charset="-128"/>
              </a:rPr>
              <a:t>Contiguous and high resolution spectral information from visible to short-wave IR</a:t>
            </a:r>
            <a:endParaRPr lang="en-US" altLang="ja-JP" sz="1600" b="1" dirty="0">
              <a:solidFill>
                <a:srgbClr val="0070C0"/>
              </a:solidFill>
              <a:latin typeface="Calibri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3568" y="5445224"/>
            <a:ext cx="4176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>
                <a:solidFill>
                  <a:srgbClr val="0070C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The multispectral imager</a:t>
            </a:r>
            <a:r>
              <a:rPr lang="en-US" altLang="ja-JP" u="sng" dirty="0">
                <a:solidFill>
                  <a:srgbClr val="0070C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:</a:t>
            </a:r>
            <a:endParaRPr lang="en-US" altLang="ja-JP" u="sng" dirty="0">
              <a:latin typeface="Calibri" pitchFamily="34" charset="0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600" dirty="0">
                <a:latin typeface="Calibri" pitchFamily="34" charset="0"/>
                <a:ea typeface="メイリオ" pitchFamily="50" charset="-128"/>
                <a:cs typeface="メイリオ" pitchFamily="50" charset="-128"/>
              </a:rPr>
              <a:t>4 Bands observation with a high spatial resolution by a wide swath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23528" y="1340768"/>
            <a:ext cx="8248650" cy="4155936"/>
            <a:chOff x="14420850" y="15068550"/>
            <a:chExt cx="8248650" cy="4155936"/>
          </a:xfrm>
        </p:grpSpPr>
        <p:pic>
          <p:nvPicPr>
            <p:cNvPr id="3" name="Picture 6" descr="http://www.science.aster.ersdac.jspacesystems.or.jp/jp/documnts/users_guide/part2/image/7-6_1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" t="5375" b="8117"/>
            <a:stretch/>
          </p:blipFill>
          <p:spPr bwMode="auto">
            <a:xfrm>
              <a:off x="15887699" y="15316200"/>
              <a:ext cx="6183513" cy="329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5875976" y="17476176"/>
              <a:ext cx="2266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0070C0"/>
                  </a:solidFill>
                  <a:latin typeface="Calibri" pitchFamily="34" charset="0"/>
                </a:rPr>
                <a:t>Band 1</a:t>
              </a:r>
              <a:endParaRPr kumimoji="1" lang="ja-JP" altLang="en-US" sz="32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8496080" y="17278350"/>
              <a:ext cx="2266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00B050"/>
                  </a:solidFill>
                  <a:latin typeface="Calibri" pitchFamily="34" charset="0"/>
                </a:rPr>
                <a:t>Band 2</a:t>
              </a:r>
              <a:endParaRPr lang="ja-JP" altLang="en-US" sz="32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8935700" y="16021050"/>
              <a:ext cx="2266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FF0000"/>
                  </a:solidFill>
                  <a:latin typeface="Calibri" pitchFamily="34" charset="0"/>
                </a:rPr>
                <a:t>Band </a:t>
              </a:r>
              <a:r>
                <a:rPr lang="en-US" altLang="ja-JP" sz="3200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lang="ja-JP" altLang="en-US" sz="32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458950" y="150685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1.0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4439900" y="181927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0.7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420850" y="160972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0.9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420850" y="1710690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0.8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4859000" y="1851660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0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1259800" y="184975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3000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087850" y="18497550"/>
              <a:ext cx="3695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0" dirty="0" smtClean="0">
                  <a:latin typeface="Calibri" pitchFamily="34" charset="0"/>
                </a:rPr>
                <a:t>Day since launch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</p:grp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012160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Kouyama</a:t>
            </a:r>
            <a:r>
              <a:rPr kumimoji="1" lang="en-US" altLang="ja-JP" dirty="0" smtClean="0"/>
              <a:t> et al., 2014, LPSC]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6581775" cy="59817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3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404664"/>
            <a:ext cx="3178324" cy="31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5816" y="1844824"/>
            <a:ext cx="3173338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128" y="3515675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9512" y="404664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</a:t>
            </a:r>
            <a:r>
              <a:rPr lang="en-US" altLang="ja-JP" sz="2400" dirty="0" smtClean="0">
                <a:solidFill>
                  <a:schemeClr val="bg1"/>
                </a:solidFill>
              </a:rPr>
              <a:t>13, 2003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71743" y="1844824"/>
            <a:ext cx="1152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</a:t>
            </a:r>
            <a:r>
              <a:rPr lang="en-US" altLang="ja-JP" sz="2400" dirty="0" smtClean="0">
                <a:solidFill>
                  <a:schemeClr val="bg1"/>
                </a:solidFill>
              </a:rPr>
              <a:t>15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596336" y="3645024"/>
            <a:ext cx="1152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</a:t>
            </a:r>
            <a:r>
              <a:rPr lang="en-US" altLang="ja-JP" sz="2400" dirty="0" smtClean="0">
                <a:solidFill>
                  <a:schemeClr val="bg1"/>
                </a:solidFill>
              </a:rPr>
              <a:t>18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7864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Simulating Moon observations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4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701675" y="4293096"/>
          <a:ext cx="69151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8" name="数式" r:id="rId3" imgW="2997000" imgH="431640" progId="Equation.3">
                  <p:embed/>
                </p:oleObj>
              </mc:Choice>
              <mc:Fallback>
                <p:oleObj name="数式" r:id="rId3" imgW="299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4293096"/>
                        <a:ext cx="6915150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23528" y="3068960"/>
            <a:ext cx="84682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/>
              <a:t>r</a:t>
            </a:r>
            <a:r>
              <a:rPr kumimoji="1" lang="en-US" altLang="ja-JP" sz="2400" dirty="0" smtClean="0"/>
              <a:t>: reflectance </a:t>
            </a:r>
            <a:r>
              <a:rPr lang="en-US" altLang="ja-JP" sz="2400" dirty="0" smtClean="0"/>
              <a:t>using </a:t>
            </a:r>
            <a:r>
              <a:rPr kumimoji="1" lang="en-US" altLang="ja-JP" sz="2400" dirty="0" err="1" smtClean="0"/>
              <a:t>i</a:t>
            </a:r>
            <a:r>
              <a:rPr kumimoji="1" lang="en-US" altLang="ja-JP" sz="2400" dirty="0" smtClean="0"/>
              <a:t>=30, e=0, α=30 as the basis condition</a:t>
            </a:r>
            <a:r>
              <a:rPr kumimoji="1" lang="en-US" altLang="ja-JP" sz="2800" dirty="0" smtClean="0"/>
              <a:t> </a:t>
            </a:r>
            <a:r>
              <a:rPr kumimoji="1" lang="en-US" altLang="ja-JP" dirty="0" smtClean="0"/>
              <a:t>[Yokota et al.,2011] (11)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040" y="188640"/>
            <a:ext cx="396044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</a:t>
            </a:r>
            <a:r>
              <a:rPr lang="en-US" altLang="ja-JP" dirty="0" smtClean="0"/>
              <a:t>incident</a:t>
            </a:r>
            <a:r>
              <a:rPr kumimoji="1" lang="en-US" altLang="ja-JP" dirty="0" smtClean="0"/>
              <a:t>, e: emission, α: phase </a:t>
            </a:r>
            <a:r>
              <a:rPr kumimoji="1" lang="en-US" altLang="ja-JP" dirty="0" err="1" smtClean="0"/>
              <a:t>anlge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sun</a:t>
            </a:r>
            <a:r>
              <a:rPr kumimoji="1" lang="en-US" altLang="ja-JP" dirty="0" smtClean="0"/>
              <a:t>: Sun light Flux </a:t>
            </a:r>
            <a:r>
              <a:rPr lang="en-US" altLang="ja-JP" dirty="0" smtClean="0"/>
              <a:t>(W/m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/um)</a:t>
            </a:r>
          </a:p>
          <a:p>
            <a:r>
              <a:rPr kumimoji="1" lang="en-US" altLang="ja-JP" dirty="0" smtClean="0"/>
              <a:t>S: SRF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660232" y="4077072"/>
            <a:ext cx="566153" cy="239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948264" y="3645024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From SP model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6165304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f</a:t>
            </a:r>
            <a:r>
              <a:rPr kumimoji="1" lang="en-US" altLang="ja-JP" sz="2400" dirty="0" smtClean="0"/>
              <a:t>: Empirical function of phase angle dependencies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5536" y="5589240"/>
            <a:ext cx="662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X</a:t>
            </a:r>
            <a:r>
              <a:rPr kumimoji="1" lang="en-US" altLang="ja-JP" sz="2400" i="1" baseline="-25000" dirty="0" smtClean="0"/>
              <a:t>L</a:t>
            </a:r>
            <a:r>
              <a:rPr kumimoji="1" lang="en-US" altLang="ja-JP" sz="2400" dirty="0" smtClean="0"/>
              <a:t>: Empirical function of sun-light scattering</a:t>
            </a:r>
            <a:endParaRPr kumimoji="1" lang="ja-JP" altLang="en-US" sz="2400" dirty="0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35452"/>
              </p:ext>
            </p:extLst>
          </p:nvPr>
        </p:nvGraphicFramePr>
        <p:xfrm>
          <a:off x="1331640" y="1340768"/>
          <a:ext cx="5948363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" name="数式" r:id="rId5" imgW="2311200" imgH="660240" progId="Equation.3">
                  <p:embed/>
                </p:oleObj>
              </mc:Choice>
              <mc:Fallback>
                <p:oleObj name="数式" r:id="rId5" imgW="2311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40768"/>
                        <a:ext cx="5948363" cy="1601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552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Hayabusa-2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41277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Japanese satellite for exploring a small asteroid</a:t>
            </a:r>
            <a:endParaRPr kumimoji="1" lang="ja-JP" altLang="en-US" sz="2800" dirty="0"/>
          </a:p>
        </p:txBody>
      </p:sp>
      <p:pic>
        <p:nvPicPr>
          <p:cNvPr id="15362" name="Picture 2" descr="http://i0.huffpost.com/gen/1552280/thumbs/n-JAXA-large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42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jaxa.jp/projects/sat/hayabusa2/images/topics_20141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048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67544" y="530120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Successfully launched Yesterday </a:t>
            </a:r>
            <a:r>
              <a:rPr lang="en-US" altLang="ja-JP" sz="2400" dirty="0" smtClean="0"/>
              <a:t>!</a:t>
            </a:r>
            <a:endParaRPr kumimoji="1" lang="en-US" altLang="ja-JP" sz="24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71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SELENE(KAGUYA) and SP</a:t>
            </a:r>
            <a:endParaRPr kumimoji="1" lang="ja-JP" altLang="en-US" dirty="0"/>
          </a:p>
        </p:txBody>
      </p:sp>
      <p:pic>
        <p:nvPicPr>
          <p:cNvPr id="7170" name="Picture 2" descr="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5524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134076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SP: Spectral Profiler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28184" y="2204864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Sensor type: Spectrometer</a:t>
            </a:r>
            <a:endParaRPr lang="ja-JP" altLang="en-US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Spectral range:</a:t>
            </a:r>
          </a:p>
          <a:p>
            <a:r>
              <a:rPr lang="en-US" altLang="ja-JP" dirty="0" smtClean="0"/>
              <a:t>500</a:t>
            </a:r>
            <a:r>
              <a:rPr kumimoji="1" lang="en-US" altLang="ja-JP" dirty="0" smtClean="0"/>
              <a:t>-2600 </a:t>
            </a:r>
            <a:r>
              <a:rPr lang="en-US" altLang="ja-JP" dirty="0" smtClean="0"/>
              <a:t>n</a:t>
            </a:r>
            <a:r>
              <a:rPr kumimoji="1" lang="en-US" altLang="ja-JP" dirty="0" smtClean="0"/>
              <a:t>m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Spectral resolution:</a:t>
            </a:r>
          </a:p>
          <a:p>
            <a:r>
              <a:rPr lang="en-US" altLang="ja-JP" dirty="0" smtClean="0"/>
              <a:t>6 nm (VNIR 520-960 </a:t>
            </a:r>
            <a:r>
              <a:rPr lang="en-US" altLang="ja-JP" dirty="0"/>
              <a:t>n</a:t>
            </a:r>
            <a:r>
              <a:rPr lang="en-US" altLang="ja-JP" dirty="0" smtClean="0"/>
              <a:t>m)</a:t>
            </a:r>
          </a:p>
          <a:p>
            <a:r>
              <a:rPr kumimoji="1" lang="en-US" altLang="ja-JP" dirty="0" smtClean="0"/>
              <a:t>8 nm (NIR-SWIR </a:t>
            </a:r>
            <a:r>
              <a:rPr kumimoji="1" lang="en-US" altLang="ja-JP" smtClean="0"/>
              <a:t>&gt; 900 nm</a:t>
            </a:r>
            <a:r>
              <a:rPr kumimoji="1" lang="en-US" altLang="ja-JP" dirty="0" smtClean="0"/>
              <a:t>)</a:t>
            </a:r>
          </a:p>
          <a:p>
            <a:endParaRPr lang="en-US" altLang="ja-JP" dirty="0"/>
          </a:p>
          <a:p>
            <a:r>
              <a:rPr lang="en-US" altLang="ja-JP" dirty="0" smtClean="0"/>
              <a:t>Observation swath</a:t>
            </a:r>
          </a:p>
          <a:p>
            <a:r>
              <a:rPr kumimoji="1" lang="en-US" altLang="ja-JP" dirty="0" smtClean="0"/>
              <a:t>500 m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2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SELENE(KAGUYA) and SP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34076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SP: Spectral Profiler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8366" t="22575" r="20148" b="23200"/>
          <a:stretch/>
        </p:blipFill>
        <p:spPr>
          <a:xfrm>
            <a:off x="899592" y="2276872"/>
            <a:ext cx="7418484" cy="3888432"/>
          </a:xfrm>
          <a:prstGeom prst="rect">
            <a:avLst/>
          </a:prstGeom>
        </p:spPr>
      </p:pic>
      <p:pic>
        <p:nvPicPr>
          <p:cNvPr id="7170" name="Picture 2" descr="S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5" b="13402"/>
          <a:stretch/>
        </p:blipFill>
        <p:spPr bwMode="auto">
          <a:xfrm>
            <a:off x="6948264" y="1268760"/>
            <a:ext cx="2051720" cy="17090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735288" y="646150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http://global.jaxa.jp/press/2007/12/20071214_kaguya_e.html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5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67744" y="1340768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http://l2db.selene.darts.isas.jaxa.jp/index.html.en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543" t="15579" r="21633"/>
          <a:stretch/>
        </p:blipFill>
        <p:spPr>
          <a:xfrm>
            <a:off x="720951" y="1988840"/>
            <a:ext cx="8406063" cy="54197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7544" y="5805264"/>
            <a:ext cx="83529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At this time, SP Lunar reflectance model has not been distributed from this archive.</a:t>
            </a:r>
            <a:endParaRPr kumimoji="1" lang="ja-JP" altLang="en-US" sz="2400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SELENE(KAGUYA) and SP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Key persons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7504" y="5445224"/>
            <a:ext cx="8868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Yokota et al., 2011,</a:t>
            </a:r>
            <a:r>
              <a:rPr lang="en-US" altLang="ja-JP" sz="2400" b="1" dirty="0" smtClean="0"/>
              <a:t>Icarus</a:t>
            </a:r>
            <a:r>
              <a:rPr lang="en-US" altLang="ja-JP" sz="2400" dirty="0" smtClean="0"/>
              <a:t>, 215, 639-660:</a:t>
            </a:r>
            <a:endParaRPr lang="en-US" altLang="ja-JP" sz="2000" dirty="0" smtClean="0"/>
          </a:p>
          <a:p>
            <a:r>
              <a:rPr lang="ja-JP" altLang="en-US" sz="2000" dirty="0" smtClean="0"/>
              <a:t>Lunar </a:t>
            </a:r>
            <a:r>
              <a:rPr lang="ja-JP" altLang="en-US" sz="2000" dirty="0"/>
              <a:t>photometric properties at wavelengths 0.5–1.6 lm acquired by SELENE</a:t>
            </a:r>
          </a:p>
          <a:p>
            <a:r>
              <a:rPr lang="ja-JP" altLang="en-US" sz="2000" dirty="0"/>
              <a:t>Spectral Profiler and their dependency on local albedo and latitudinal zones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5988" t="31571" r="71751" b="41942"/>
          <a:stretch/>
        </p:blipFill>
        <p:spPr>
          <a:xfrm>
            <a:off x="1475656" y="1340768"/>
            <a:ext cx="1633304" cy="209731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7544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PI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1691680" y="3573016"/>
            <a:ext cx="13681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848" y="38610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横田</a:t>
            </a:r>
            <a:r>
              <a:rPr lang="ja-JP" altLang="en-US" sz="2000" dirty="0" smtClean="0"/>
              <a:t>康弘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Yoshihiro Yokota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5856" y="191683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松永恒雄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Tsuneo Matsunaga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1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-36512" y="116632"/>
            <a:ext cx="5760639" cy="6607348"/>
            <a:chOff x="14024419" y="19964400"/>
            <a:chExt cx="8550539" cy="98073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844" y="19964400"/>
              <a:ext cx="8120782" cy="4963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グループ化 3"/>
            <p:cNvGrpSpPr/>
            <p:nvPr/>
          </p:nvGrpSpPr>
          <p:grpSpPr>
            <a:xfrm>
              <a:off x="14024419" y="25178423"/>
              <a:ext cx="8550539" cy="4593289"/>
              <a:chOff x="97407" y="25005083"/>
              <a:chExt cx="10289631" cy="5091307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37" t="6654" r="4033" b="13037"/>
              <a:stretch/>
            </p:blipFill>
            <p:spPr bwMode="auto">
              <a:xfrm>
                <a:off x="800004" y="25005083"/>
                <a:ext cx="9587034" cy="4608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2806677" y="29325559"/>
                <a:ext cx="5760636" cy="77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>
                    <a:latin typeface="Calibri" pitchFamily="34" charset="0"/>
                  </a:rPr>
                  <a:t>Wavelength [nm]</a:t>
                </a:r>
                <a:endParaRPr lang="ja-JP" altLang="en-US" sz="2400" dirty="0">
                  <a:latin typeface="Calibri" pitchFamily="34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 rot="16200000">
                <a:off x="-1173295" y="26635825"/>
                <a:ext cx="3378277" cy="836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>
                    <a:latin typeface="Calibri" pitchFamily="34" charset="0"/>
                  </a:rPr>
                  <a:t>Reflectance</a:t>
                </a:r>
                <a:endParaRPr lang="ja-JP" altLang="en-US" sz="2400" dirty="0">
                  <a:latin typeface="Calibri" pitchFamily="34" charset="0"/>
                </a:endParaRPr>
              </a:p>
            </p:txBody>
          </p:sp>
        </p:grpSp>
        <p:cxnSp>
          <p:nvCxnSpPr>
            <p:cNvPr id="5" name="直線コネクタ 4"/>
            <p:cNvCxnSpPr>
              <a:stCxn id="7" idx="1"/>
            </p:cNvCxnSpPr>
            <p:nvPr/>
          </p:nvCxnSpPr>
          <p:spPr>
            <a:xfrm flipH="1">
              <a:off x="15747018" y="22181404"/>
              <a:ext cx="330338" cy="3307496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>
              <a:stCxn id="7" idx="6"/>
            </p:cNvCxnSpPr>
            <p:nvPr/>
          </p:nvCxnSpPr>
          <p:spPr>
            <a:xfrm>
              <a:off x="16261744" y="22257780"/>
              <a:ext cx="5600324" cy="3116820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円/楕円 6"/>
            <p:cNvSpPr/>
            <p:nvPr/>
          </p:nvSpPr>
          <p:spPr>
            <a:xfrm>
              <a:off x="16045720" y="22149768"/>
              <a:ext cx="216024" cy="216024"/>
            </a:xfrm>
            <a:prstGeom prst="ellips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000">
                <a:latin typeface="Calibri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5118366" y="20478748"/>
              <a:ext cx="6766766" cy="123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/>
                  </a:solidFill>
                  <a:latin typeface="Calibri" pitchFamily="34" charset="0"/>
                </a:rPr>
                <a:t>SELENE/SP</a:t>
              </a:r>
            </a:p>
            <a:p>
              <a:r>
                <a:rPr lang="en-US" altLang="ja-JP" sz="2400" dirty="0" smtClean="0">
                  <a:solidFill>
                    <a:schemeClr val="bg1"/>
                  </a:solidFill>
                  <a:latin typeface="Calibri" pitchFamily="34" charset="0"/>
                </a:rPr>
                <a:t>Lunar Reflectance map</a:t>
              </a:r>
              <a:endParaRPr lang="ja-JP" alt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8727215" y="22850207"/>
              <a:ext cx="3076505" cy="556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  <a:latin typeface="Calibri" pitchFamily="34" charset="0"/>
                </a:rPr>
                <a:t>[Yokota et al., 2011]</a:t>
              </a:r>
              <a:endParaRPr lang="ja-JP" alt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5436096" y="764704"/>
            <a:ext cx="3528392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Spectral range:</a:t>
            </a:r>
          </a:p>
          <a:p>
            <a:r>
              <a:rPr kumimoji="1" lang="en-US" altLang="ja-JP" sz="2000" dirty="0" smtClean="0"/>
              <a:t>512 – 1650 nm (160 channels)</a:t>
            </a:r>
          </a:p>
          <a:p>
            <a:r>
              <a:rPr lang="en-US" altLang="ja-JP" sz="2000" dirty="0" err="1" smtClean="0"/>
              <a:t>Δλ</a:t>
            </a:r>
            <a:r>
              <a:rPr lang="en-US" altLang="ja-JP" sz="2000" dirty="0" smtClean="0"/>
              <a:t> = 6 nm(VNIR) &amp; 8 nm (SWIR)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1˚ </a:t>
            </a:r>
            <a:r>
              <a:rPr lang="en-US" altLang="ja-JP" sz="2000" dirty="0"/>
              <a:t>x </a:t>
            </a:r>
            <a:r>
              <a:rPr lang="en-US" altLang="ja-JP" sz="2000" dirty="0" smtClean="0"/>
              <a:t>1˚ resolution: published</a:t>
            </a:r>
            <a:endParaRPr lang="en-US" altLang="ja-JP" sz="2000" dirty="0"/>
          </a:p>
          <a:p>
            <a:r>
              <a:rPr lang="en-US" altLang="ja-JP" sz="2000" dirty="0" smtClean="0"/>
              <a:t>0.5˚ x 0.5˚: to be published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987824" y="5085184"/>
            <a:ext cx="5984431" cy="707886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Also including </a:t>
            </a:r>
            <a:r>
              <a:rPr lang="en-US" altLang="ja-JP" sz="2000" dirty="0"/>
              <a:t>the lunar surface photometric properties depending on incident, emission and phase angles.</a:t>
            </a:r>
            <a:endParaRPr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6096" y="292494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0.5x0.5: Corresponding to ~40 </a:t>
            </a:r>
            <a:r>
              <a:rPr lang="en-US" altLang="ja-JP" dirty="0" err="1" smtClean="0"/>
              <a:t>μrad</a:t>
            </a:r>
            <a:r>
              <a:rPr lang="en-US" altLang="ja-JP" dirty="0" smtClean="0"/>
              <a:t> resolution viewing from Earth</a:t>
            </a:r>
          </a:p>
          <a:p>
            <a:r>
              <a:rPr lang="en-US" altLang="ja-JP" dirty="0" smtClean="0"/>
              <a:t>@ nadir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39330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Hyper spectral reflectance map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308304" y="6309320"/>
            <a:ext cx="138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Newkur data</a:t>
            </a: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7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1043608" y="5733256"/>
          <a:ext cx="4538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数式" r:id="rId4" imgW="1968480" imgH="228600" progId="Equation.3">
                  <p:embed/>
                </p:oleObj>
              </mc:Choice>
              <mc:Fallback>
                <p:oleObj name="数式" r:id="rId4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3256"/>
                        <a:ext cx="45386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467113"/>
              </p:ext>
            </p:extLst>
          </p:nvPr>
        </p:nvGraphicFramePr>
        <p:xfrm>
          <a:off x="1331640" y="3356992"/>
          <a:ext cx="5775325" cy="7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数式" r:id="rId6" imgW="2869920" imgH="393480" progId="Equation.3">
                  <p:embed/>
                </p:oleObj>
              </mc:Choice>
              <mc:Fallback>
                <p:oleObj name="数式" r:id="rId6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5775325" cy="78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51520" y="2852936"/>
            <a:ext cx="44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X</a:t>
            </a:r>
            <a:r>
              <a:rPr kumimoji="1" lang="en-US" altLang="ja-JP" sz="2400" i="1" baseline="-25000" dirty="0" smtClean="0"/>
              <a:t>L</a:t>
            </a:r>
            <a:r>
              <a:rPr kumimoji="1" lang="en-US" altLang="ja-JP" sz="2400" dirty="0" smtClean="0"/>
              <a:t>: </a:t>
            </a:r>
            <a:r>
              <a:rPr lang="en-US" altLang="ja-JP" sz="2400" dirty="0" smtClean="0"/>
              <a:t>Lunar lambert function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4941168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f</a:t>
            </a:r>
            <a:r>
              <a:rPr kumimoji="1" lang="en-US" altLang="ja-JP" sz="2400" dirty="0" smtClean="0"/>
              <a:t>: Empirical function of phase angle dependencies</a:t>
            </a:r>
            <a:endParaRPr kumimoji="1" lang="ja-JP" altLang="en-US" sz="2400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1746250" y="1125538"/>
          <a:ext cx="5654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数式" r:id="rId8" imgW="2450880" imgH="431640" progId="Equation.3">
                  <p:embed/>
                </p:oleObj>
              </mc:Choice>
              <mc:Fallback>
                <p:oleObj name="数式" r:id="rId8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125538"/>
                        <a:ext cx="56546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508104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 Yokota et al., 2011, </a:t>
            </a:r>
            <a:r>
              <a:rPr kumimoji="1" lang="en-US" altLang="ja-JP" dirty="0" err="1" smtClean="0"/>
              <a:t>Eq</a:t>
            </a:r>
            <a:r>
              <a:rPr kumimoji="1" lang="en-US" altLang="ja-JP" dirty="0" smtClean="0"/>
              <a:t> (11)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5445224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B: Shadow hiding opposition effect</a:t>
            </a:r>
          </a:p>
          <a:p>
            <a:r>
              <a:rPr lang="en-US" altLang="ja-JP" dirty="0" smtClean="0"/>
              <a:t>P: Regolith phase function</a:t>
            </a:r>
          </a:p>
          <a:p>
            <a:r>
              <a:rPr lang="en-US" altLang="ja-JP" dirty="0"/>
              <a:t>h</a:t>
            </a:r>
            <a:r>
              <a:rPr kumimoji="1" lang="en-US" altLang="ja-JP" dirty="0" smtClean="0"/>
              <a:t>, c, g, B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: Model coefficients</a:t>
            </a:r>
            <a:endParaRPr kumimoji="1" lang="ja-JP" altLang="en-US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62427"/>
              </p:ext>
            </p:extLst>
          </p:nvPr>
        </p:nvGraphicFramePr>
        <p:xfrm>
          <a:off x="5523565" y="4077072"/>
          <a:ext cx="34242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数式" r:id="rId10" imgW="1701720" imgH="241200" progId="Equation.3">
                  <p:embed/>
                </p:oleObj>
              </mc:Choice>
              <mc:Fallback>
                <p:oleObj name="数式" r:id="rId10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565" y="4077072"/>
                        <a:ext cx="34242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6502223" y="4365104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Correction terms for Limb darkening effect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Reflectance to be calculated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12160" y="19888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</a:t>
            </a:r>
            <a:r>
              <a:rPr lang="en-US" altLang="ja-JP" dirty="0" smtClean="0"/>
              <a:t>: incident angle</a:t>
            </a:r>
          </a:p>
          <a:p>
            <a:r>
              <a:rPr lang="en-US" altLang="ja-JP" dirty="0" smtClean="0"/>
              <a:t>e: emission angle</a:t>
            </a:r>
          </a:p>
          <a:p>
            <a:r>
              <a:rPr lang="en-US" altLang="ja-JP" dirty="0" smtClean="0"/>
              <a:t>α: phase angle</a:t>
            </a:r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74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1043608" y="5733256"/>
          <a:ext cx="4538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数式" r:id="rId3" imgW="1968480" imgH="228600" progId="Equation.3">
                  <p:embed/>
                </p:oleObj>
              </mc:Choice>
              <mc:Fallback>
                <p:oleObj name="数式" r:id="rId3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3256"/>
                        <a:ext cx="45386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012160" y="5445224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B: Shadow hiding opposition effect</a:t>
            </a:r>
          </a:p>
          <a:p>
            <a:r>
              <a:rPr lang="en-US" altLang="ja-JP" dirty="0" smtClean="0"/>
              <a:t>P: Regolith phase function</a:t>
            </a:r>
          </a:p>
          <a:p>
            <a:r>
              <a:rPr lang="en-US" altLang="ja-JP" dirty="0"/>
              <a:t>h</a:t>
            </a:r>
            <a:r>
              <a:rPr kumimoji="1" lang="en-US" altLang="ja-JP" dirty="0" smtClean="0"/>
              <a:t>, c, g, B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: Model coefficients</a:t>
            </a:r>
            <a:endParaRPr kumimoji="1" lang="ja-JP" altLang="en-US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1746250" y="1125538"/>
          <a:ext cx="5654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数式" r:id="rId5" imgW="2450880" imgH="431640" progId="Equation.3">
                  <p:embed/>
                </p:oleObj>
              </mc:Choice>
              <mc:Fallback>
                <p:oleObj name="数式" r:id="rId5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125538"/>
                        <a:ext cx="56546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508104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 Yokota et al., 2011, </a:t>
            </a:r>
            <a:r>
              <a:rPr kumimoji="1" lang="en-US" altLang="ja-JP" dirty="0" err="1" smtClean="0"/>
              <a:t>Eq</a:t>
            </a:r>
            <a:r>
              <a:rPr kumimoji="1" lang="en-US" altLang="ja-JP" dirty="0" smtClean="0"/>
              <a:t> (11)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868144" y="1196752"/>
            <a:ext cx="165618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243772" y="5645206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635896" y="5645206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148064" y="5661248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788024" y="5661248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64533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High land, mare and medium albedo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99592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Reflectance to be calculated</a:t>
            </a:r>
            <a:endParaRPr kumimoji="1" lang="ja-JP" altLang="en-US" dirty="0"/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94560"/>
              </p:ext>
            </p:extLst>
          </p:nvPr>
        </p:nvGraphicFramePr>
        <p:xfrm>
          <a:off x="1331640" y="3356992"/>
          <a:ext cx="5775325" cy="7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数式" r:id="rId7" imgW="2869920" imgH="393480" progId="Equation.3">
                  <p:embed/>
                </p:oleObj>
              </mc:Choice>
              <mc:Fallback>
                <p:oleObj name="数式" r:id="rId7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5775325" cy="78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251520" y="2852936"/>
            <a:ext cx="44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X</a:t>
            </a:r>
            <a:r>
              <a:rPr kumimoji="1" lang="en-US" altLang="ja-JP" sz="2400" i="1" baseline="-25000" dirty="0" smtClean="0"/>
              <a:t>L</a:t>
            </a:r>
            <a:r>
              <a:rPr kumimoji="1" lang="en-US" altLang="ja-JP" sz="2400" dirty="0" smtClean="0"/>
              <a:t>: </a:t>
            </a:r>
            <a:r>
              <a:rPr lang="en-US" altLang="ja-JP" sz="2400" dirty="0" smtClean="0"/>
              <a:t>Lunar lambert function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3528" y="4941168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f</a:t>
            </a:r>
            <a:r>
              <a:rPr kumimoji="1" lang="en-US" altLang="ja-JP" sz="2400" dirty="0" smtClean="0"/>
              <a:t>: Empirical function of phase angle dependencies</a:t>
            </a:r>
            <a:endParaRPr kumimoji="1" lang="ja-JP" altLang="en-US" sz="2400" dirty="0"/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07367"/>
              </p:ext>
            </p:extLst>
          </p:nvPr>
        </p:nvGraphicFramePr>
        <p:xfrm>
          <a:off x="5523565" y="4077072"/>
          <a:ext cx="34242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数式" r:id="rId9" imgW="1701720" imgH="241200" progId="Equation.3">
                  <p:embed/>
                </p:oleObj>
              </mc:Choice>
              <mc:Fallback>
                <p:oleObj name="数式" r:id="rId9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565" y="4077072"/>
                        <a:ext cx="34242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6502223" y="4365104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Correction terms for Limb darkening effect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12160" y="19888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</a:t>
            </a:r>
            <a:r>
              <a:rPr lang="en-US" altLang="ja-JP" dirty="0" smtClean="0"/>
              <a:t>: incident angle</a:t>
            </a:r>
          </a:p>
          <a:p>
            <a:r>
              <a:rPr lang="en-US" altLang="ja-JP" dirty="0" smtClean="0"/>
              <a:t>e: emission angle</a:t>
            </a:r>
          </a:p>
          <a:p>
            <a:r>
              <a:rPr lang="en-US" altLang="ja-JP" dirty="0" smtClean="0"/>
              <a:t>α: phase angle</a:t>
            </a:r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79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9200</TotalTime>
  <Words>1122</Words>
  <Application>Microsoft Office PowerPoint</Application>
  <PresentationFormat>画面に合わせる (4:3)</PresentationFormat>
  <Paragraphs>242</Paragraphs>
  <Slides>27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Meiryo UI</vt:lpstr>
      <vt:lpstr>ＭＳ Ｐゴシック</vt:lpstr>
      <vt:lpstr>メイリオ</vt:lpstr>
      <vt:lpstr>Arial</vt:lpstr>
      <vt:lpstr>Calibri</vt:lpstr>
      <vt:lpstr>Office テーマ</vt:lpstr>
      <vt:lpstr>数式</vt:lpstr>
      <vt:lpstr>Lunar Reflectance model developed from SELENE/SP data for Lunar Calibration</vt:lpstr>
      <vt:lpstr>SELENE(KAGUYA) and SP</vt:lpstr>
      <vt:lpstr>SELENE(KAGUYA) and SP</vt:lpstr>
      <vt:lpstr>SELENE(KAGUYA) and SP</vt:lpstr>
      <vt:lpstr>SELENE(KAGUYA) and SP</vt:lpstr>
      <vt:lpstr>Key persons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Hayabusa-2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Planned HISUI Lunar Calibration</dc:title>
  <dc:creator>Kouyama</dc:creator>
  <cp:lastModifiedBy>ToruKouyama</cp:lastModifiedBy>
  <cp:revision>314</cp:revision>
  <dcterms:created xsi:type="dcterms:W3CDTF">2013-03-12T13:56:47Z</dcterms:created>
  <dcterms:modified xsi:type="dcterms:W3CDTF">2014-12-04T09:07:14Z</dcterms:modified>
</cp:coreProperties>
</file>