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2" r:id="rId3"/>
    <p:sldId id="319" r:id="rId4"/>
    <p:sldId id="370" r:id="rId5"/>
    <p:sldId id="320" r:id="rId6"/>
    <p:sldId id="323" r:id="rId7"/>
    <p:sldId id="363" r:id="rId8"/>
    <p:sldId id="366" r:id="rId9"/>
    <p:sldId id="364" r:id="rId10"/>
    <p:sldId id="367" r:id="rId11"/>
    <p:sldId id="365" r:id="rId12"/>
    <p:sldId id="368" r:id="rId13"/>
    <p:sldId id="361" r:id="rId14"/>
    <p:sldId id="371" r:id="rId15"/>
    <p:sldId id="374" r:id="rId16"/>
    <p:sldId id="372" r:id="rId17"/>
    <p:sldId id="373" r:id="rId18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3623" autoAdjust="0"/>
  </p:normalViewPr>
  <p:slideViewPr>
    <p:cSldViewPr snapToGrid="0">
      <p:cViewPr>
        <p:scale>
          <a:sx n="82" d="100"/>
          <a:sy n="82" d="100"/>
        </p:scale>
        <p:origin x="-1464" y="-7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420" y="-102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2980F-552B-4A1A-B9B6-FA6C23A3AF4C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782684-790B-4760-9B0A-9D107594E2AC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Exec Panel</a:t>
          </a:r>
          <a:endParaRPr lang="en-GB" b="1" dirty="0"/>
        </a:p>
      </dgm:t>
    </dgm:pt>
    <dgm:pt modelId="{FEC727C1-9ACB-4E82-A3DB-82A69E0A01EF}" type="parTrans" cxnId="{3EB07BB7-1FBB-4E30-997A-47ED4DEFBC7C}">
      <dgm:prSet/>
      <dgm:spPr/>
      <dgm:t>
        <a:bodyPr/>
        <a:lstStyle/>
        <a:p>
          <a:endParaRPr lang="en-GB"/>
        </a:p>
      </dgm:t>
    </dgm:pt>
    <dgm:pt modelId="{413E1536-1C2E-436D-9C02-5C85F1016F37}" type="sibTrans" cxnId="{3EB07BB7-1FBB-4E30-997A-47ED4DEFBC7C}">
      <dgm:prSet/>
      <dgm:spPr/>
      <dgm:t>
        <a:bodyPr/>
        <a:lstStyle/>
        <a:p>
          <a:endParaRPr lang="en-GB"/>
        </a:p>
      </dgm:t>
    </dgm:pt>
    <dgm:pt modelId="{F62CF2BB-A131-4A46-A38D-4EE427A3C154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Coordination </a:t>
          </a:r>
          <a:r>
            <a:rPr lang="en-GB" b="1" dirty="0" err="1" smtClean="0"/>
            <a:t>Center</a:t>
          </a:r>
          <a:endParaRPr lang="en-GB" b="1" dirty="0"/>
        </a:p>
      </dgm:t>
    </dgm:pt>
    <dgm:pt modelId="{9CAFCFD9-41DC-4BCA-A2DB-4FE12B7EB1C1}" type="parTrans" cxnId="{8A9F98C2-E0E1-4ACF-A784-620FED42F280}">
      <dgm:prSet/>
      <dgm:spPr/>
      <dgm:t>
        <a:bodyPr/>
        <a:lstStyle/>
        <a:p>
          <a:endParaRPr lang="en-GB"/>
        </a:p>
      </dgm:t>
    </dgm:pt>
    <dgm:pt modelId="{93E429C4-5275-4A16-BC45-1CE0551C9DFF}" type="sibTrans" cxnId="{8A9F98C2-E0E1-4ACF-A784-620FED42F280}">
      <dgm:prSet/>
      <dgm:spPr/>
      <dgm:t>
        <a:bodyPr/>
        <a:lstStyle/>
        <a:p>
          <a:endParaRPr lang="en-GB"/>
        </a:p>
      </dgm:t>
    </dgm:pt>
    <dgm:pt modelId="{557CE354-969C-498D-86A0-8683AADBA258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Research Working Group</a:t>
          </a:r>
          <a:endParaRPr lang="en-GB" b="1" dirty="0"/>
        </a:p>
      </dgm:t>
    </dgm:pt>
    <dgm:pt modelId="{311A8585-A2AB-4AC2-8487-1A4864E3A5CA}" type="parTrans" cxnId="{DEA1E4A9-08E9-420C-A465-02DDD1B26F96}">
      <dgm:prSet/>
      <dgm:spPr/>
      <dgm:t>
        <a:bodyPr/>
        <a:lstStyle/>
        <a:p>
          <a:endParaRPr lang="en-GB"/>
        </a:p>
      </dgm:t>
    </dgm:pt>
    <dgm:pt modelId="{643AD364-E195-49CC-BA95-15EB1B2F665A}" type="sibTrans" cxnId="{DEA1E4A9-08E9-420C-A465-02DDD1B26F96}">
      <dgm:prSet/>
      <dgm:spPr/>
      <dgm:t>
        <a:bodyPr/>
        <a:lstStyle/>
        <a:p>
          <a:endParaRPr lang="en-GB"/>
        </a:p>
      </dgm:t>
    </dgm:pt>
    <dgm:pt modelId="{B6FE41D9-2071-4A18-B0AA-BB6277BDD8DC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Data Working Group</a:t>
          </a:r>
          <a:endParaRPr lang="en-GB" b="1" dirty="0"/>
        </a:p>
      </dgm:t>
    </dgm:pt>
    <dgm:pt modelId="{1D931AE9-B218-413B-9CE4-4FEFF5FCD25E}" type="parTrans" cxnId="{9F7022CE-89C1-46AB-A741-6E5B4E23906E}">
      <dgm:prSet/>
      <dgm:spPr/>
      <dgm:t>
        <a:bodyPr/>
        <a:lstStyle/>
        <a:p>
          <a:endParaRPr lang="en-GB"/>
        </a:p>
      </dgm:t>
    </dgm:pt>
    <dgm:pt modelId="{C064E780-1C17-4A71-B86F-1D74C2DFD8FB}" type="sibTrans" cxnId="{9F7022CE-89C1-46AB-A741-6E5B4E23906E}">
      <dgm:prSet/>
      <dgm:spPr/>
      <dgm:t>
        <a:bodyPr/>
        <a:lstStyle/>
        <a:p>
          <a:endParaRPr lang="en-GB"/>
        </a:p>
      </dgm:t>
    </dgm:pt>
    <dgm:pt modelId="{745F9827-BD5B-4BFD-B04A-2B09C1201DCF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VIS/NIR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12AC806E-ED55-4D77-8EDB-566FC2DFCB98}" type="parTrans" cxnId="{D13FFD3B-E2C5-4B46-ACA4-FD4118BCCCEA}">
      <dgm:prSet/>
      <dgm:spPr/>
      <dgm:t>
        <a:bodyPr/>
        <a:lstStyle/>
        <a:p>
          <a:endParaRPr lang="en-GB"/>
        </a:p>
      </dgm:t>
    </dgm:pt>
    <dgm:pt modelId="{023FE213-271C-47D8-8E16-60B9F075FF7E}" type="sibTrans" cxnId="{D13FFD3B-E2C5-4B46-ACA4-FD4118BCCCEA}">
      <dgm:prSet/>
      <dgm:spPr/>
      <dgm:t>
        <a:bodyPr/>
        <a:lstStyle/>
        <a:p>
          <a:endParaRPr lang="en-GB"/>
        </a:p>
      </dgm:t>
    </dgm:pt>
    <dgm:pt modelId="{BAD0FAE7-F439-48FE-8D56-48A564937B10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Microwave Sub-Group</a:t>
          </a:r>
          <a:endParaRPr lang="en-GB" dirty="0"/>
        </a:p>
      </dgm:t>
    </dgm:pt>
    <dgm:pt modelId="{13880C4C-DC77-42DB-B27A-8CA0EBECDB36}" type="parTrans" cxnId="{D4FBDA79-D877-4442-960F-C53488554553}">
      <dgm:prSet/>
      <dgm:spPr/>
      <dgm:t>
        <a:bodyPr/>
        <a:lstStyle/>
        <a:p>
          <a:endParaRPr lang="en-GB"/>
        </a:p>
      </dgm:t>
    </dgm:pt>
    <dgm:pt modelId="{BD5758B2-8261-490C-8137-109917B3C8FD}" type="sibTrans" cxnId="{D4FBDA79-D877-4442-960F-C53488554553}">
      <dgm:prSet/>
      <dgm:spPr/>
      <dgm:t>
        <a:bodyPr/>
        <a:lstStyle/>
        <a:p>
          <a:endParaRPr lang="en-GB"/>
        </a:p>
      </dgm:t>
    </dgm:pt>
    <dgm:pt modelId="{093D0514-1200-4972-92AD-ED9D808E7E75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UV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E13EDCAE-7844-4C91-834F-5EF39C91BEF4}" type="parTrans" cxnId="{B60FA27A-A115-4A3D-BA97-19C289EFF433}">
      <dgm:prSet/>
      <dgm:spPr/>
      <dgm:t>
        <a:bodyPr/>
        <a:lstStyle/>
        <a:p>
          <a:endParaRPr lang="en-GB"/>
        </a:p>
      </dgm:t>
    </dgm:pt>
    <dgm:pt modelId="{C3F58771-7FA7-44C8-A905-6D7592C26AB1}" type="sibTrans" cxnId="{B60FA27A-A115-4A3D-BA97-19C289EFF433}">
      <dgm:prSet/>
      <dgm:spPr/>
      <dgm:t>
        <a:bodyPr/>
        <a:lstStyle/>
        <a:p>
          <a:endParaRPr lang="en-GB"/>
        </a:p>
      </dgm:t>
    </dgm:pt>
    <dgm:pt modelId="{575264D4-1B3A-4778-9E5C-192E94D3850A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Future </a:t>
          </a:r>
          <a:br>
            <a:rPr lang="en-GB" dirty="0" smtClean="0"/>
          </a:br>
          <a:r>
            <a:rPr lang="en-GB" dirty="0" smtClean="0"/>
            <a:t>Sub-Groups...</a:t>
          </a:r>
          <a:endParaRPr lang="en-GB" dirty="0"/>
        </a:p>
      </dgm:t>
    </dgm:pt>
    <dgm:pt modelId="{781E86D2-5164-4083-8EFE-D72117B0EBBF}" type="parTrans" cxnId="{03BBF1C2-126D-4CCB-A195-81E79D8BD740}">
      <dgm:prSet/>
      <dgm:spPr/>
      <dgm:t>
        <a:bodyPr/>
        <a:lstStyle/>
        <a:p>
          <a:endParaRPr lang="en-GB"/>
        </a:p>
      </dgm:t>
    </dgm:pt>
    <dgm:pt modelId="{D7A3D46A-9C68-44FD-B574-8EACFF9D57DB}" type="sibTrans" cxnId="{03BBF1C2-126D-4CCB-A195-81E79D8BD740}">
      <dgm:prSet/>
      <dgm:spPr/>
      <dgm:t>
        <a:bodyPr/>
        <a:lstStyle/>
        <a:p>
          <a:endParaRPr lang="en-GB"/>
        </a:p>
      </dgm:t>
    </dgm:pt>
    <dgm:pt modelId="{4598A3B3-3901-4828-9374-036AFA1FEE7F}">
      <dgm:prSet phldrT="[Text]"/>
      <dgm:spPr/>
      <dgm:t>
        <a:bodyPr/>
        <a:lstStyle/>
        <a:p>
          <a:r>
            <a:rPr lang="en-GB" dirty="0" smtClean="0"/>
            <a:t>WGCV IVOS</a:t>
          </a:r>
          <a:endParaRPr lang="en-GB" dirty="0"/>
        </a:p>
      </dgm:t>
    </dgm:pt>
    <dgm:pt modelId="{31FCE2A7-13E8-457A-8A11-F26C808B746B}" type="parTrans" cxnId="{CB803872-A070-46F1-950D-5CB480DD35A6}">
      <dgm:prSet/>
      <dgm:spPr>
        <a:ln>
          <a:prstDash val="sysDot"/>
          <a:headEnd type="triangle"/>
          <a:tailEnd type="triangle"/>
        </a:ln>
      </dgm:spPr>
      <dgm:t>
        <a:bodyPr/>
        <a:lstStyle/>
        <a:p>
          <a:endParaRPr lang="en-GB"/>
        </a:p>
      </dgm:t>
    </dgm:pt>
    <dgm:pt modelId="{0A640B1D-9034-4A79-9A67-75B3977B0C11}" type="sibTrans" cxnId="{CB803872-A070-46F1-950D-5CB480DD35A6}">
      <dgm:prSet/>
      <dgm:spPr/>
      <dgm:t>
        <a:bodyPr/>
        <a:lstStyle/>
        <a:p>
          <a:endParaRPr lang="en-GB"/>
        </a:p>
      </dgm:t>
    </dgm:pt>
    <dgm:pt modelId="{58B5E815-58A2-434E-981F-5BD8E0B73075}">
      <dgm:prSet phldrT="[Text]"/>
      <dgm:spPr/>
      <dgm:t>
        <a:bodyPr/>
        <a:lstStyle/>
        <a:p>
          <a:r>
            <a:rPr lang="en-GB" dirty="0" smtClean="0"/>
            <a:t>WGCV MWSG</a:t>
          </a:r>
          <a:endParaRPr lang="en-GB" dirty="0"/>
        </a:p>
      </dgm:t>
    </dgm:pt>
    <dgm:pt modelId="{2E378717-0A05-4F46-B6C9-734786EC54B4}" type="parTrans" cxnId="{53A85788-B69B-488C-8669-CD112C726E46}">
      <dgm:prSet/>
      <dgm:spPr>
        <a:ln>
          <a:prstDash val="sysDot"/>
          <a:headEnd type="triangle"/>
          <a:tailEnd type="triangle"/>
        </a:ln>
      </dgm:spPr>
      <dgm:t>
        <a:bodyPr/>
        <a:lstStyle/>
        <a:p>
          <a:endParaRPr lang="en-GB"/>
        </a:p>
      </dgm:t>
    </dgm:pt>
    <dgm:pt modelId="{4AEFE9CA-35D0-48B7-91DC-547103D21C10}" type="sibTrans" cxnId="{53A85788-B69B-488C-8669-CD112C726E46}">
      <dgm:prSet/>
      <dgm:spPr/>
      <dgm:t>
        <a:bodyPr/>
        <a:lstStyle/>
        <a:p>
          <a:endParaRPr lang="en-GB"/>
        </a:p>
      </dgm:t>
    </dgm:pt>
    <dgm:pt modelId="{34BCF48E-3B12-4B53-B38E-7546C8C0223D}">
      <dgm:prSet phldrT="[Text]"/>
      <dgm:spPr/>
      <dgm:t>
        <a:bodyPr/>
        <a:lstStyle/>
        <a:p>
          <a:r>
            <a:rPr lang="en-GB" dirty="0" smtClean="0"/>
            <a:t>GPM X-CAL</a:t>
          </a:r>
          <a:endParaRPr lang="en-GB" dirty="0"/>
        </a:p>
      </dgm:t>
    </dgm:pt>
    <dgm:pt modelId="{DC2DF1FD-2AC3-44F7-926C-E0DE510EDE67}" type="parTrans" cxnId="{F87EF945-5661-4689-A913-9D82E7E2F591}">
      <dgm:prSet/>
      <dgm:spPr>
        <a:ln>
          <a:prstDash val="sysDot"/>
          <a:headEnd type="triangle"/>
          <a:tailEnd type="triangle"/>
        </a:ln>
      </dgm:spPr>
      <dgm:t>
        <a:bodyPr/>
        <a:lstStyle/>
        <a:p>
          <a:endParaRPr lang="en-GB"/>
        </a:p>
      </dgm:t>
    </dgm:pt>
    <dgm:pt modelId="{95DD8AE3-77A3-48FF-B615-842323F07751}" type="sibTrans" cxnId="{F87EF945-5661-4689-A913-9D82E7E2F591}">
      <dgm:prSet/>
      <dgm:spPr/>
      <dgm:t>
        <a:bodyPr/>
        <a:lstStyle/>
        <a:p>
          <a:endParaRPr lang="en-GB"/>
        </a:p>
      </dgm:t>
    </dgm:pt>
    <dgm:pt modelId="{2B26E254-DF5B-4ED8-B7DB-75D0F0C67EC1}">
      <dgm:prSet phldrT="[Text]"/>
      <dgm:spPr/>
      <dgm:t>
        <a:bodyPr/>
        <a:lstStyle/>
        <a:p>
          <a:r>
            <a:rPr lang="en-GB" dirty="0" smtClean="0"/>
            <a:t>WGCV ACSG</a:t>
          </a:r>
          <a:endParaRPr lang="en-GB" dirty="0"/>
        </a:p>
      </dgm:t>
    </dgm:pt>
    <dgm:pt modelId="{9F91FADF-8E86-4923-B0C7-983D9AE7A413}" type="parTrans" cxnId="{BAC8C561-07DA-4A68-9D60-F2364B5A5E7C}">
      <dgm:prSet/>
      <dgm:spPr>
        <a:ln>
          <a:prstDash val="sysDot"/>
          <a:headEnd type="triangle"/>
          <a:tailEnd type="triangle"/>
        </a:ln>
      </dgm:spPr>
      <dgm:t>
        <a:bodyPr/>
        <a:lstStyle/>
        <a:p>
          <a:endParaRPr lang="en-GB"/>
        </a:p>
      </dgm:t>
    </dgm:pt>
    <dgm:pt modelId="{4E0F85C8-9FED-49E9-B4CB-0C3C21F6FA9C}" type="sibTrans" cxnId="{BAC8C561-07DA-4A68-9D60-F2364B5A5E7C}">
      <dgm:prSet/>
      <dgm:spPr/>
      <dgm:t>
        <a:bodyPr/>
        <a:lstStyle/>
        <a:p>
          <a:endParaRPr lang="en-GB"/>
        </a:p>
      </dgm:t>
    </dgm:pt>
    <dgm:pt modelId="{0B1749E4-5E44-4DA7-A7B5-0B575B536B08}">
      <dgm:prSet phldrT="[Text]"/>
      <dgm:spPr/>
      <dgm:t>
        <a:bodyPr/>
        <a:lstStyle/>
        <a:p>
          <a:r>
            <a:rPr lang="en-GB" dirty="0" smtClean="0"/>
            <a:t>CEOS ACC</a:t>
          </a:r>
          <a:endParaRPr lang="en-GB" dirty="0"/>
        </a:p>
      </dgm:t>
    </dgm:pt>
    <dgm:pt modelId="{6D8E3FD4-DEC3-479C-BC4D-F75A4CCCCA93}" type="parTrans" cxnId="{5B86F404-C8F2-4BCB-9763-52B9AEF67454}">
      <dgm:prSet/>
      <dgm:spPr>
        <a:ln>
          <a:prstDash val="sysDot"/>
          <a:headEnd type="triangle"/>
          <a:tailEnd type="triangle"/>
        </a:ln>
      </dgm:spPr>
      <dgm:t>
        <a:bodyPr/>
        <a:lstStyle/>
        <a:p>
          <a:endParaRPr lang="en-GB"/>
        </a:p>
      </dgm:t>
    </dgm:pt>
    <dgm:pt modelId="{BD0F13D4-5BA4-40D7-94C9-398D68F2BEE5}" type="sibTrans" cxnId="{5B86F404-C8F2-4BCB-9763-52B9AEF67454}">
      <dgm:prSet/>
      <dgm:spPr/>
      <dgm:t>
        <a:bodyPr/>
        <a:lstStyle/>
        <a:p>
          <a:endParaRPr lang="en-GB"/>
        </a:p>
      </dgm:t>
    </dgm:pt>
    <dgm:pt modelId="{ED1A0A91-3915-412D-AA76-2610BDBCC4A9}" type="pres">
      <dgm:prSet presAssocID="{27E2980F-552B-4A1A-B9B6-FA6C23A3AF4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19A597-6EB8-443B-9666-B773DA58BD40}" type="pres">
      <dgm:prSet presAssocID="{27E2980F-552B-4A1A-B9B6-FA6C23A3AF4C}" presName="hierFlow" presStyleCnt="0"/>
      <dgm:spPr/>
    </dgm:pt>
    <dgm:pt modelId="{87A97B68-CDA3-49B9-B5D1-BD3B9565FF9C}" type="pres">
      <dgm:prSet presAssocID="{27E2980F-552B-4A1A-B9B6-FA6C23A3AF4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1F3A9A8-5A97-438B-8E24-D06BE2B80E73}" type="pres">
      <dgm:prSet presAssocID="{27782684-790B-4760-9B0A-9D107594E2AC}" presName="Name14" presStyleCnt="0"/>
      <dgm:spPr/>
    </dgm:pt>
    <dgm:pt modelId="{EB556181-2A91-461C-9FE9-2023DFCFF01D}" type="pres">
      <dgm:prSet presAssocID="{27782684-790B-4760-9B0A-9D107594E2A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758F0C4-D11F-46E3-A44A-E8F8BBF704BF}" type="pres">
      <dgm:prSet presAssocID="{27782684-790B-4760-9B0A-9D107594E2AC}" presName="hierChild2" presStyleCnt="0"/>
      <dgm:spPr/>
    </dgm:pt>
    <dgm:pt modelId="{A1CEFBCF-63D4-4002-BA6C-5041D5A27720}" type="pres">
      <dgm:prSet presAssocID="{9CAFCFD9-41DC-4BCA-A2DB-4FE12B7EB1C1}" presName="Name19" presStyleLbl="parChTrans1D2" presStyleIdx="0" presStyleCnt="3"/>
      <dgm:spPr/>
      <dgm:t>
        <a:bodyPr/>
        <a:lstStyle/>
        <a:p>
          <a:endParaRPr lang="en-GB"/>
        </a:p>
      </dgm:t>
    </dgm:pt>
    <dgm:pt modelId="{45BE5800-E0B3-4162-BBD3-8AD55ABC0ADF}" type="pres">
      <dgm:prSet presAssocID="{F62CF2BB-A131-4A46-A38D-4EE427A3C154}" presName="Name21" presStyleCnt="0"/>
      <dgm:spPr/>
    </dgm:pt>
    <dgm:pt modelId="{1CC7C8D6-8083-4C5B-8849-4524C3E7309C}" type="pres">
      <dgm:prSet presAssocID="{F62CF2BB-A131-4A46-A38D-4EE427A3C154}" presName="level2Shape" presStyleLbl="node2" presStyleIdx="0" presStyleCnt="3"/>
      <dgm:spPr/>
      <dgm:t>
        <a:bodyPr/>
        <a:lstStyle/>
        <a:p>
          <a:endParaRPr lang="en-GB"/>
        </a:p>
      </dgm:t>
    </dgm:pt>
    <dgm:pt modelId="{2CE72C24-2240-46E7-B517-F46BDED6E586}" type="pres">
      <dgm:prSet presAssocID="{F62CF2BB-A131-4A46-A38D-4EE427A3C154}" presName="hierChild3" presStyleCnt="0"/>
      <dgm:spPr/>
    </dgm:pt>
    <dgm:pt modelId="{848E9E0F-C9B3-4EED-8F8C-99C51DB9EA4E}" type="pres">
      <dgm:prSet presAssocID="{311A8585-A2AB-4AC2-8487-1A4864E3A5CA}" presName="Name19" presStyleLbl="parChTrans1D2" presStyleIdx="1" presStyleCnt="3"/>
      <dgm:spPr/>
      <dgm:t>
        <a:bodyPr/>
        <a:lstStyle/>
        <a:p>
          <a:endParaRPr lang="en-GB"/>
        </a:p>
      </dgm:t>
    </dgm:pt>
    <dgm:pt modelId="{E4FF675F-3802-493F-B028-623C11D0EC05}" type="pres">
      <dgm:prSet presAssocID="{557CE354-969C-498D-86A0-8683AADBA258}" presName="Name21" presStyleCnt="0"/>
      <dgm:spPr/>
    </dgm:pt>
    <dgm:pt modelId="{EDA5A753-27DD-421F-BC45-07333D70FAE9}" type="pres">
      <dgm:prSet presAssocID="{557CE354-969C-498D-86A0-8683AADBA258}" presName="level2Shape" presStyleLbl="node2" presStyleIdx="1" presStyleCnt="3"/>
      <dgm:spPr/>
      <dgm:t>
        <a:bodyPr/>
        <a:lstStyle/>
        <a:p>
          <a:endParaRPr lang="en-GB"/>
        </a:p>
      </dgm:t>
    </dgm:pt>
    <dgm:pt modelId="{C0D2D671-91CA-4B17-B99F-6540DB2FDF83}" type="pres">
      <dgm:prSet presAssocID="{557CE354-969C-498D-86A0-8683AADBA258}" presName="hierChild3" presStyleCnt="0"/>
      <dgm:spPr/>
    </dgm:pt>
    <dgm:pt modelId="{380322F4-57BE-4816-807F-E12D5241257A}" type="pres">
      <dgm:prSet presAssocID="{12AC806E-ED55-4D77-8EDB-566FC2DFCB98}" presName="Name19" presStyleLbl="parChTrans1D3" presStyleIdx="0" presStyleCnt="4"/>
      <dgm:spPr/>
      <dgm:t>
        <a:bodyPr/>
        <a:lstStyle/>
        <a:p>
          <a:endParaRPr lang="en-GB"/>
        </a:p>
      </dgm:t>
    </dgm:pt>
    <dgm:pt modelId="{5419D13B-D457-49C3-9097-4B5C614644EF}" type="pres">
      <dgm:prSet presAssocID="{745F9827-BD5B-4BFD-B04A-2B09C1201DCF}" presName="Name21" presStyleCnt="0"/>
      <dgm:spPr/>
    </dgm:pt>
    <dgm:pt modelId="{31BB0742-3710-46C3-9530-D11D16964A7B}" type="pres">
      <dgm:prSet presAssocID="{745F9827-BD5B-4BFD-B04A-2B09C1201DCF}" presName="level2Shape" presStyleLbl="node3" presStyleIdx="0" presStyleCnt="4"/>
      <dgm:spPr/>
      <dgm:t>
        <a:bodyPr/>
        <a:lstStyle/>
        <a:p>
          <a:endParaRPr lang="en-GB"/>
        </a:p>
      </dgm:t>
    </dgm:pt>
    <dgm:pt modelId="{BC892C50-D5AC-408A-8B04-DB81A7716D81}" type="pres">
      <dgm:prSet presAssocID="{745F9827-BD5B-4BFD-B04A-2B09C1201DCF}" presName="hierChild3" presStyleCnt="0"/>
      <dgm:spPr/>
    </dgm:pt>
    <dgm:pt modelId="{A0540E16-FED4-421A-B323-308DA2729327}" type="pres">
      <dgm:prSet presAssocID="{31FCE2A7-13E8-457A-8A11-F26C808B746B}" presName="Name19" presStyleLbl="parChTrans1D4" presStyleIdx="0" presStyleCnt="5"/>
      <dgm:spPr/>
      <dgm:t>
        <a:bodyPr/>
        <a:lstStyle/>
        <a:p>
          <a:endParaRPr lang="en-GB"/>
        </a:p>
      </dgm:t>
    </dgm:pt>
    <dgm:pt modelId="{B5FB8191-9167-4A6F-9285-40ECDB5FB6CA}" type="pres">
      <dgm:prSet presAssocID="{4598A3B3-3901-4828-9374-036AFA1FEE7F}" presName="Name21" presStyleCnt="0"/>
      <dgm:spPr/>
    </dgm:pt>
    <dgm:pt modelId="{22B14F6D-8617-49B8-8BA6-479706863532}" type="pres">
      <dgm:prSet presAssocID="{4598A3B3-3901-4828-9374-036AFA1FEE7F}" presName="level2Shape" presStyleLbl="node4" presStyleIdx="0" presStyleCnt="5" custLinFactNeighborY="17790"/>
      <dgm:spPr/>
      <dgm:t>
        <a:bodyPr/>
        <a:lstStyle/>
        <a:p>
          <a:endParaRPr lang="en-GB"/>
        </a:p>
      </dgm:t>
    </dgm:pt>
    <dgm:pt modelId="{735040D2-52E9-4D4B-8A61-3784299714D7}" type="pres">
      <dgm:prSet presAssocID="{4598A3B3-3901-4828-9374-036AFA1FEE7F}" presName="hierChild3" presStyleCnt="0"/>
      <dgm:spPr/>
    </dgm:pt>
    <dgm:pt modelId="{E043E564-3957-43F0-B8C0-6B1B470DD2B9}" type="pres">
      <dgm:prSet presAssocID="{13880C4C-DC77-42DB-B27A-8CA0EBECDB36}" presName="Name19" presStyleLbl="parChTrans1D3" presStyleIdx="1" presStyleCnt="4"/>
      <dgm:spPr/>
      <dgm:t>
        <a:bodyPr/>
        <a:lstStyle/>
        <a:p>
          <a:endParaRPr lang="en-GB"/>
        </a:p>
      </dgm:t>
    </dgm:pt>
    <dgm:pt modelId="{9FD7B1B6-E391-4086-AC48-E9CECD1AEA1F}" type="pres">
      <dgm:prSet presAssocID="{BAD0FAE7-F439-48FE-8D56-48A564937B10}" presName="Name21" presStyleCnt="0"/>
      <dgm:spPr/>
    </dgm:pt>
    <dgm:pt modelId="{862827D9-C3DD-4DE0-A79A-E8B96C207F19}" type="pres">
      <dgm:prSet presAssocID="{BAD0FAE7-F439-48FE-8D56-48A564937B10}" presName="level2Shape" presStyleLbl="node3" presStyleIdx="1" presStyleCnt="4"/>
      <dgm:spPr/>
      <dgm:t>
        <a:bodyPr/>
        <a:lstStyle/>
        <a:p>
          <a:endParaRPr lang="en-GB"/>
        </a:p>
      </dgm:t>
    </dgm:pt>
    <dgm:pt modelId="{EF482B81-4862-415B-91AA-9DCF00C924D6}" type="pres">
      <dgm:prSet presAssocID="{BAD0FAE7-F439-48FE-8D56-48A564937B10}" presName="hierChild3" presStyleCnt="0"/>
      <dgm:spPr/>
    </dgm:pt>
    <dgm:pt modelId="{1ECA76A4-3769-45B6-9FC9-2F65D7A33A80}" type="pres">
      <dgm:prSet presAssocID="{2E378717-0A05-4F46-B6C9-734786EC54B4}" presName="Name19" presStyleLbl="parChTrans1D4" presStyleIdx="1" presStyleCnt="5"/>
      <dgm:spPr/>
      <dgm:t>
        <a:bodyPr/>
        <a:lstStyle/>
        <a:p>
          <a:endParaRPr lang="en-GB"/>
        </a:p>
      </dgm:t>
    </dgm:pt>
    <dgm:pt modelId="{50F1EFEC-9C1A-4741-8905-491BEA4C6378}" type="pres">
      <dgm:prSet presAssocID="{58B5E815-58A2-434E-981F-5BD8E0B73075}" presName="Name21" presStyleCnt="0"/>
      <dgm:spPr/>
    </dgm:pt>
    <dgm:pt modelId="{F0490445-FAA9-4DAE-9916-17C19E5B6967}" type="pres">
      <dgm:prSet presAssocID="{58B5E815-58A2-434E-981F-5BD8E0B73075}" presName="level2Shape" presStyleLbl="node4" presStyleIdx="1" presStyleCnt="5" custLinFactNeighborY="17790"/>
      <dgm:spPr/>
      <dgm:t>
        <a:bodyPr/>
        <a:lstStyle/>
        <a:p>
          <a:endParaRPr lang="en-GB"/>
        </a:p>
      </dgm:t>
    </dgm:pt>
    <dgm:pt modelId="{8F6C218C-BEA0-41D4-9018-A814E2FE0C18}" type="pres">
      <dgm:prSet presAssocID="{58B5E815-58A2-434E-981F-5BD8E0B73075}" presName="hierChild3" presStyleCnt="0"/>
      <dgm:spPr/>
    </dgm:pt>
    <dgm:pt modelId="{1C2DEEE1-D32B-4856-AABA-718129D8D787}" type="pres">
      <dgm:prSet presAssocID="{DC2DF1FD-2AC3-44F7-926C-E0DE510EDE67}" presName="Name19" presStyleLbl="parChTrans1D4" presStyleIdx="2" presStyleCnt="5"/>
      <dgm:spPr/>
      <dgm:t>
        <a:bodyPr/>
        <a:lstStyle/>
        <a:p>
          <a:endParaRPr lang="en-GB"/>
        </a:p>
      </dgm:t>
    </dgm:pt>
    <dgm:pt modelId="{39C6A64C-2835-41AF-A62C-09420C3930D3}" type="pres">
      <dgm:prSet presAssocID="{34BCF48E-3B12-4B53-B38E-7546C8C0223D}" presName="Name21" presStyleCnt="0"/>
      <dgm:spPr/>
    </dgm:pt>
    <dgm:pt modelId="{10418786-886F-4630-B966-1315BFC79BBB}" type="pres">
      <dgm:prSet presAssocID="{34BCF48E-3B12-4B53-B38E-7546C8C0223D}" presName="level2Shape" presStyleLbl="node4" presStyleIdx="2" presStyleCnt="5" custLinFactNeighborY="17790"/>
      <dgm:spPr/>
      <dgm:t>
        <a:bodyPr/>
        <a:lstStyle/>
        <a:p>
          <a:endParaRPr lang="en-GB"/>
        </a:p>
      </dgm:t>
    </dgm:pt>
    <dgm:pt modelId="{DC93BBB2-0882-4C29-84DB-F18888F85BC8}" type="pres">
      <dgm:prSet presAssocID="{34BCF48E-3B12-4B53-B38E-7546C8C0223D}" presName="hierChild3" presStyleCnt="0"/>
      <dgm:spPr/>
    </dgm:pt>
    <dgm:pt modelId="{8E1D26FB-7490-4FFB-82E0-8D459EF000E7}" type="pres">
      <dgm:prSet presAssocID="{E13EDCAE-7844-4C91-834F-5EF39C91BEF4}" presName="Name19" presStyleLbl="parChTrans1D3" presStyleIdx="2" presStyleCnt="4"/>
      <dgm:spPr/>
      <dgm:t>
        <a:bodyPr/>
        <a:lstStyle/>
        <a:p>
          <a:endParaRPr lang="en-GB"/>
        </a:p>
      </dgm:t>
    </dgm:pt>
    <dgm:pt modelId="{D4989191-71F2-4DDA-A443-DB8AD4D8CDFF}" type="pres">
      <dgm:prSet presAssocID="{093D0514-1200-4972-92AD-ED9D808E7E75}" presName="Name21" presStyleCnt="0"/>
      <dgm:spPr/>
    </dgm:pt>
    <dgm:pt modelId="{4BC1EC1C-38D6-4990-8725-473097D854BE}" type="pres">
      <dgm:prSet presAssocID="{093D0514-1200-4972-92AD-ED9D808E7E75}" presName="level2Shape" presStyleLbl="node3" presStyleIdx="2" presStyleCnt="4"/>
      <dgm:spPr/>
      <dgm:t>
        <a:bodyPr/>
        <a:lstStyle/>
        <a:p>
          <a:endParaRPr lang="en-GB"/>
        </a:p>
      </dgm:t>
    </dgm:pt>
    <dgm:pt modelId="{E7FB3B81-1F69-4FFA-A999-2E9E9F5AA013}" type="pres">
      <dgm:prSet presAssocID="{093D0514-1200-4972-92AD-ED9D808E7E75}" presName="hierChild3" presStyleCnt="0"/>
      <dgm:spPr/>
    </dgm:pt>
    <dgm:pt modelId="{A52E0677-47C3-4776-86B1-E6F71D5C147C}" type="pres">
      <dgm:prSet presAssocID="{9F91FADF-8E86-4923-B0C7-983D9AE7A413}" presName="Name19" presStyleLbl="parChTrans1D4" presStyleIdx="3" presStyleCnt="5"/>
      <dgm:spPr/>
      <dgm:t>
        <a:bodyPr/>
        <a:lstStyle/>
        <a:p>
          <a:endParaRPr lang="en-GB"/>
        </a:p>
      </dgm:t>
    </dgm:pt>
    <dgm:pt modelId="{BBB23FDE-D647-490C-BA69-C32330F85387}" type="pres">
      <dgm:prSet presAssocID="{2B26E254-DF5B-4ED8-B7DB-75D0F0C67EC1}" presName="Name21" presStyleCnt="0"/>
      <dgm:spPr/>
    </dgm:pt>
    <dgm:pt modelId="{4446C758-CC3B-4302-BC01-1EC2E79C9AA4}" type="pres">
      <dgm:prSet presAssocID="{2B26E254-DF5B-4ED8-B7DB-75D0F0C67EC1}" presName="level2Shape" presStyleLbl="node4" presStyleIdx="3" presStyleCnt="5" custLinFactNeighborY="17790"/>
      <dgm:spPr/>
      <dgm:t>
        <a:bodyPr/>
        <a:lstStyle/>
        <a:p>
          <a:endParaRPr lang="en-GB"/>
        </a:p>
      </dgm:t>
    </dgm:pt>
    <dgm:pt modelId="{0F8CD321-BBA6-4A1F-BE0D-339514040834}" type="pres">
      <dgm:prSet presAssocID="{2B26E254-DF5B-4ED8-B7DB-75D0F0C67EC1}" presName="hierChild3" presStyleCnt="0"/>
      <dgm:spPr/>
    </dgm:pt>
    <dgm:pt modelId="{900C827D-97B2-40C5-BE74-A11E49A0FA96}" type="pres">
      <dgm:prSet presAssocID="{6D8E3FD4-DEC3-479C-BC4D-F75A4CCCCA93}" presName="Name19" presStyleLbl="parChTrans1D4" presStyleIdx="4" presStyleCnt="5"/>
      <dgm:spPr/>
      <dgm:t>
        <a:bodyPr/>
        <a:lstStyle/>
        <a:p>
          <a:endParaRPr lang="en-GB"/>
        </a:p>
      </dgm:t>
    </dgm:pt>
    <dgm:pt modelId="{CC27ECBD-F9A5-4A40-9AC2-9E97B1B0C3D5}" type="pres">
      <dgm:prSet presAssocID="{0B1749E4-5E44-4DA7-A7B5-0B575B536B08}" presName="Name21" presStyleCnt="0"/>
      <dgm:spPr/>
    </dgm:pt>
    <dgm:pt modelId="{2F63C9E1-2FC6-4CAE-8D3A-406D37CF7DCE}" type="pres">
      <dgm:prSet presAssocID="{0B1749E4-5E44-4DA7-A7B5-0B575B536B08}" presName="level2Shape" presStyleLbl="node4" presStyleIdx="4" presStyleCnt="5" custLinFactNeighborY="17790"/>
      <dgm:spPr/>
      <dgm:t>
        <a:bodyPr/>
        <a:lstStyle/>
        <a:p>
          <a:endParaRPr lang="en-GB"/>
        </a:p>
      </dgm:t>
    </dgm:pt>
    <dgm:pt modelId="{4345DE52-864F-4BDC-8013-F261C68EDAA8}" type="pres">
      <dgm:prSet presAssocID="{0B1749E4-5E44-4DA7-A7B5-0B575B536B08}" presName="hierChild3" presStyleCnt="0"/>
      <dgm:spPr/>
    </dgm:pt>
    <dgm:pt modelId="{B08380C2-C12B-4754-BF0F-EE80883083F3}" type="pres">
      <dgm:prSet presAssocID="{781E86D2-5164-4083-8EFE-D72117B0EBBF}" presName="Name19" presStyleLbl="parChTrans1D3" presStyleIdx="3" presStyleCnt="4"/>
      <dgm:spPr/>
      <dgm:t>
        <a:bodyPr/>
        <a:lstStyle/>
        <a:p>
          <a:endParaRPr lang="en-GB"/>
        </a:p>
      </dgm:t>
    </dgm:pt>
    <dgm:pt modelId="{B43A9A18-C4A2-46FD-B8B2-FFD5C209EA74}" type="pres">
      <dgm:prSet presAssocID="{575264D4-1B3A-4778-9E5C-192E94D3850A}" presName="Name21" presStyleCnt="0"/>
      <dgm:spPr/>
    </dgm:pt>
    <dgm:pt modelId="{5C35A32B-B539-4E26-864C-55A9E3E17CE1}" type="pres">
      <dgm:prSet presAssocID="{575264D4-1B3A-4778-9E5C-192E94D3850A}" presName="level2Shape" presStyleLbl="node3" presStyleIdx="3" presStyleCnt="4"/>
      <dgm:spPr/>
      <dgm:t>
        <a:bodyPr/>
        <a:lstStyle/>
        <a:p>
          <a:endParaRPr lang="en-GB"/>
        </a:p>
      </dgm:t>
    </dgm:pt>
    <dgm:pt modelId="{8822A261-7160-4126-86A3-43EE91CC68CA}" type="pres">
      <dgm:prSet presAssocID="{575264D4-1B3A-4778-9E5C-192E94D3850A}" presName="hierChild3" presStyleCnt="0"/>
      <dgm:spPr/>
    </dgm:pt>
    <dgm:pt modelId="{785E11EE-5A08-41F1-BB0F-024A0F91D569}" type="pres">
      <dgm:prSet presAssocID="{1D931AE9-B218-413B-9CE4-4FEFF5FCD25E}" presName="Name19" presStyleLbl="parChTrans1D2" presStyleIdx="2" presStyleCnt="3"/>
      <dgm:spPr/>
      <dgm:t>
        <a:bodyPr/>
        <a:lstStyle/>
        <a:p>
          <a:endParaRPr lang="en-GB"/>
        </a:p>
      </dgm:t>
    </dgm:pt>
    <dgm:pt modelId="{B479CA27-A218-4C40-8912-6464AACF6AE9}" type="pres">
      <dgm:prSet presAssocID="{B6FE41D9-2071-4A18-B0AA-BB6277BDD8DC}" presName="Name21" presStyleCnt="0"/>
      <dgm:spPr/>
    </dgm:pt>
    <dgm:pt modelId="{58ED0F4A-ACB6-4D52-B857-1E2275A94F7D}" type="pres">
      <dgm:prSet presAssocID="{B6FE41D9-2071-4A18-B0AA-BB6277BDD8DC}" presName="level2Shape" presStyleLbl="node2" presStyleIdx="2" presStyleCnt="3"/>
      <dgm:spPr/>
      <dgm:t>
        <a:bodyPr/>
        <a:lstStyle/>
        <a:p>
          <a:endParaRPr lang="en-GB"/>
        </a:p>
      </dgm:t>
    </dgm:pt>
    <dgm:pt modelId="{23541813-CF2D-4E5A-B3CF-3D2CD02AB065}" type="pres">
      <dgm:prSet presAssocID="{B6FE41D9-2071-4A18-B0AA-BB6277BDD8DC}" presName="hierChild3" presStyleCnt="0"/>
      <dgm:spPr/>
    </dgm:pt>
    <dgm:pt modelId="{F65C0906-FE99-40D9-89C5-1F44C517E50C}" type="pres">
      <dgm:prSet presAssocID="{27E2980F-552B-4A1A-B9B6-FA6C23A3AF4C}" presName="bgShapesFlow" presStyleCnt="0"/>
      <dgm:spPr/>
    </dgm:pt>
  </dgm:ptLst>
  <dgm:cxnLst>
    <dgm:cxn modelId="{3EB07BB7-1FBB-4E30-997A-47ED4DEFBC7C}" srcId="{27E2980F-552B-4A1A-B9B6-FA6C23A3AF4C}" destId="{27782684-790B-4760-9B0A-9D107594E2AC}" srcOrd="0" destOrd="0" parTransId="{FEC727C1-9ACB-4E82-A3DB-82A69E0A01EF}" sibTransId="{413E1536-1C2E-436D-9C02-5C85F1016F37}"/>
    <dgm:cxn modelId="{D2932EF7-351E-4CA7-934A-3F0FE5651750}" type="presOf" srcId="{13880C4C-DC77-42DB-B27A-8CA0EBECDB36}" destId="{E043E564-3957-43F0-B8C0-6B1B470DD2B9}" srcOrd="0" destOrd="0" presId="urn:microsoft.com/office/officeart/2005/8/layout/hierarchy6"/>
    <dgm:cxn modelId="{BAC8C561-07DA-4A68-9D60-F2364B5A5E7C}" srcId="{093D0514-1200-4972-92AD-ED9D808E7E75}" destId="{2B26E254-DF5B-4ED8-B7DB-75D0F0C67EC1}" srcOrd="0" destOrd="0" parTransId="{9F91FADF-8E86-4923-B0C7-983D9AE7A413}" sibTransId="{4E0F85C8-9FED-49E9-B4CB-0C3C21F6FA9C}"/>
    <dgm:cxn modelId="{1B907AB3-5C8F-43B3-897F-356A7F99FB22}" type="presOf" srcId="{6D8E3FD4-DEC3-479C-BC4D-F75A4CCCCA93}" destId="{900C827D-97B2-40C5-BE74-A11E49A0FA96}" srcOrd="0" destOrd="0" presId="urn:microsoft.com/office/officeart/2005/8/layout/hierarchy6"/>
    <dgm:cxn modelId="{E0BFA5FA-CF6D-49E2-A97C-0C599AFA0F19}" type="presOf" srcId="{DC2DF1FD-2AC3-44F7-926C-E0DE510EDE67}" destId="{1C2DEEE1-D32B-4856-AABA-718129D8D787}" srcOrd="0" destOrd="0" presId="urn:microsoft.com/office/officeart/2005/8/layout/hierarchy6"/>
    <dgm:cxn modelId="{9F7022CE-89C1-46AB-A741-6E5B4E23906E}" srcId="{27782684-790B-4760-9B0A-9D107594E2AC}" destId="{B6FE41D9-2071-4A18-B0AA-BB6277BDD8DC}" srcOrd="2" destOrd="0" parTransId="{1D931AE9-B218-413B-9CE4-4FEFF5FCD25E}" sibTransId="{C064E780-1C17-4A71-B86F-1D74C2DFD8FB}"/>
    <dgm:cxn modelId="{D8CC2484-7D2B-4488-96BB-A453760BBF6D}" type="presOf" srcId="{B6FE41D9-2071-4A18-B0AA-BB6277BDD8DC}" destId="{58ED0F4A-ACB6-4D52-B857-1E2275A94F7D}" srcOrd="0" destOrd="0" presId="urn:microsoft.com/office/officeart/2005/8/layout/hierarchy6"/>
    <dgm:cxn modelId="{6DD37A67-B8FD-42F8-B591-3CF3EA9D4F2E}" type="presOf" srcId="{BAD0FAE7-F439-48FE-8D56-48A564937B10}" destId="{862827D9-C3DD-4DE0-A79A-E8B96C207F19}" srcOrd="0" destOrd="0" presId="urn:microsoft.com/office/officeart/2005/8/layout/hierarchy6"/>
    <dgm:cxn modelId="{E461B28A-18A5-4CC5-BB3D-4D27A8ED53B8}" type="presOf" srcId="{34BCF48E-3B12-4B53-B38E-7546C8C0223D}" destId="{10418786-886F-4630-B966-1315BFC79BBB}" srcOrd="0" destOrd="0" presId="urn:microsoft.com/office/officeart/2005/8/layout/hierarchy6"/>
    <dgm:cxn modelId="{86B5B61A-A4C8-40A2-9F1B-734F11E5E93B}" type="presOf" srcId="{2E378717-0A05-4F46-B6C9-734786EC54B4}" destId="{1ECA76A4-3769-45B6-9FC9-2F65D7A33A80}" srcOrd="0" destOrd="0" presId="urn:microsoft.com/office/officeart/2005/8/layout/hierarchy6"/>
    <dgm:cxn modelId="{D0F22B94-A00C-4C29-B377-63AA512624FA}" type="presOf" srcId="{093D0514-1200-4972-92AD-ED9D808E7E75}" destId="{4BC1EC1C-38D6-4990-8725-473097D854BE}" srcOrd="0" destOrd="0" presId="urn:microsoft.com/office/officeart/2005/8/layout/hierarchy6"/>
    <dgm:cxn modelId="{2CC3C137-7520-4816-802B-4F3583F7D24C}" type="presOf" srcId="{9CAFCFD9-41DC-4BCA-A2DB-4FE12B7EB1C1}" destId="{A1CEFBCF-63D4-4002-BA6C-5041D5A27720}" srcOrd="0" destOrd="0" presId="urn:microsoft.com/office/officeart/2005/8/layout/hierarchy6"/>
    <dgm:cxn modelId="{EF0726F7-707E-4F90-BD4D-A10611336CF0}" type="presOf" srcId="{575264D4-1B3A-4778-9E5C-192E94D3850A}" destId="{5C35A32B-B539-4E26-864C-55A9E3E17CE1}" srcOrd="0" destOrd="0" presId="urn:microsoft.com/office/officeart/2005/8/layout/hierarchy6"/>
    <dgm:cxn modelId="{D13FFD3B-E2C5-4B46-ACA4-FD4118BCCCEA}" srcId="{557CE354-969C-498D-86A0-8683AADBA258}" destId="{745F9827-BD5B-4BFD-B04A-2B09C1201DCF}" srcOrd="0" destOrd="0" parTransId="{12AC806E-ED55-4D77-8EDB-566FC2DFCB98}" sibTransId="{023FE213-271C-47D8-8E16-60B9F075FF7E}"/>
    <dgm:cxn modelId="{88A48EE7-4460-49D1-8218-6D5BA24F1D95}" type="presOf" srcId="{12AC806E-ED55-4D77-8EDB-566FC2DFCB98}" destId="{380322F4-57BE-4816-807F-E12D5241257A}" srcOrd="0" destOrd="0" presId="urn:microsoft.com/office/officeart/2005/8/layout/hierarchy6"/>
    <dgm:cxn modelId="{CB803872-A070-46F1-950D-5CB480DD35A6}" srcId="{745F9827-BD5B-4BFD-B04A-2B09C1201DCF}" destId="{4598A3B3-3901-4828-9374-036AFA1FEE7F}" srcOrd="0" destOrd="0" parTransId="{31FCE2A7-13E8-457A-8A11-F26C808B746B}" sibTransId="{0A640B1D-9034-4A79-9A67-75B3977B0C11}"/>
    <dgm:cxn modelId="{0C26885C-59F5-42BA-A374-B1138A01A132}" type="presOf" srcId="{27782684-790B-4760-9B0A-9D107594E2AC}" destId="{EB556181-2A91-461C-9FE9-2023DFCFF01D}" srcOrd="0" destOrd="0" presId="urn:microsoft.com/office/officeart/2005/8/layout/hierarchy6"/>
    <dgm:cxn modelId="{C09AD92E-DACD-42A8-8756-B2CADDC28BDC}" type="presOf" srcId="{0B1749E4-5E44-4DA7-A7B5-0B575B536B08}" destId="{2F63C9E1-2FC6-4CAE-8D3A-406D37CF7DCE}" srcOrd="0" destOrd="0" presId="urn:microsoft.com/office/officeart/2005/8/layout/hierarchy6"/>
    <dgm:cxn modelId="{53A85788-B69B-488C-8669-CD112C726E46}" srcId="{BAD0FAE7-F439-48FE-8D56-48A564937B10}" destId="{58B5E815-58A2-434E-981F-5BD8E0B73075}" srcOrd="0" destOrd="0" parTransId="{2E378717-0A05-4F46-B6C9-734786EC54B4}" sibTransId="{4AEFE9CA-35D0-48B7-91DC-547103D21C10}"/>
    <dgm:cxn modelId="{03BBF1C2-126D-4CCB-A195-81E79D8BD740}" srcId="{557CE354-969C-498D-86A0-8683AADBA258}" destId="{575264D4-1B3A-4778-9E5C-192E94D3850A}" srcOrd="3" destOrd="0" parTransId="{781E86D2-5164-4083-8EFE-D72117B0EBBF}" sibTransId="{D7A3D46A-9C68-44FD-B574-8EACFF9D57DB}"/>
    <dgm:cxn modelId="{DEA1E4A9-08E9-420C-A465-02DDD1B26F96}" srcId="{27782684-790B-4760-9B0A-9D107594E2AC}" destId="{557CE354-969C-498D-86A0-8683AADBA258}" srcOrd="1" destOrd="0" parTransId="{311A8585-A2AB-4AC2-8487-1A4864E3A5CA}" sibTransId="{643AD364-E195-49CC-BA95-15EB1B2F665A}"/>
    <dgm:cxn modelId="{8A9F98C2-E0E1-4ACF-A784-620FED42F280}" srcId="{27782684-790B-4760-9B0A-9D107594E2AC}" destId="{F62CF2BB-A131-4A46-A38D-4EE427A3C154}" srcOrd="0" destOrd="0" parTransId="{9CAFCFD9-41DC-4BCA-A2DB-4FE12B7EB1C1}" sibTransId="{93E429C4-5275-4A16-BC45-1CE0551C9DFF}"/>
    <dgm:cxn modelId="{FCCE8A28-92E5-4B59-A6AF-273E09C334A4}" type="presOf" srcId="{27E2980F-552B-4A1A-B9B6-FA6C23A3AF4C}" destId="{ED1A0A91-3915-412D-AA76-2610BDBCC4A9}" srcOrd="0" destOrd="0" presId="urn:microsoft.com/office/officeart/2005/8/layout/hierarchy6"/>
    <dgm:cxn modelId="{68CC9650-51BF-4ABF-945F-140FA1570B08}" type="presOf" srcId="{9F91FADF-8E86-4923-B0C7-983D9AE7A413}" destId="{A52E0677-47C3-4776-86B1-E6F71D5C147C}" srcOrd="0" destOrd="0" presId="urn:microsoft.com/office/officeart/2005/8/layout/hierarchy6"/>
    <dgm:cxn modelId="{F3A8D20D-4B03-43DF-B604-E2EC23B28499}" type="presOf" srcId="{557CE354-969C-498D-86A0-8683AADBA258}" destId="{EDA5A753-27DD-421F-BC45-07333D70FAE9}" srcOrd="0" destOrd="0" presId="urn:microsoft.com/office/officeart/2005/8/layout/hierarchy6"/>
    <dgm:cxn modelId="{C213D10F-9C5C-440B-8CAB-5491BD6C879E}" type="presOf" srcId="{311A8585-A2AB-4AC2-8487-1A4864E3A5CA}" destId="{848E9E0F-C9B3-4EED-8F8C-99C51DB9EA4E}" srcOrd="0" destOrd="0" presId="urn:microsoft.com/office/officeart/2005/8/layout/hierarchy6"/>
    <dgm:cxn modelId="{F87EF945-5661-4689-A913-9D82E7E2F591}" srcId="{BAD0FAE7-F439-48FE-8D56-48A564937B10}" destId="{34BCF48E-3B12-4B53-B38E-7546C8C0223D}" srcOrd="1" destOrd="0" parTransId="{DC2DF1FD-2AC3-44F7-926C-E0DE510EDE67}" sibTransId="{95DD8AE3-77A3-48FF-B615-842323F07751}"/>
    <dgm:cxn modelId="{B60FA27A-A115-4A3D-BA97-19C289EFF433}" srcId="{557CE354-969C-498D-86A0-8683AADBA258}" destId="{093D0514-1200-4972-92AD-ED9D808E7E75}" srcOrd="2" destOrd="0" parTransId="{E13EDCAE-7844-4C91-834F-5EF39C91BEF4}" sibTransId="{C3F58771-7FA7-44C8-A905-6D7592C26AB1}"/>
    <dgm:cxn modelId="{2230B0DC-F8AF-48C4-822C-EB63CC13E1A9}" type="presOf" srcId="{745F9827-BD5B-4BFD-B04A-2B09C1201DCF}" destId="{31BB0742-3710-46C3-9530-D11D16964A7B}" srcOrd="0" destOrd="0" presId="urn:microsoft.com/office/officeart/2005/8/layout/hierarchy6"/>
    <dgm:cxn modelId="{F3C35DAF-79C6-4318-A364-7F677AF7613A}" type="presOf" srcId="{4598A3B3-3901-4828-9374-036AFA1FEE7F}" destId="{22B14F6D-8617-49B8-8BA6-479706863532}" srcOrd="0" destOrd="0" presId="urn:microsoft.com/office/officeart/2005/8/layout/hierarchy6"/>
    <dgm:cxn modelId="{D4FBDA79-D877-4442-960F-C53488554553}" srcId="{557CE354-969C-498D-86A0-8683AADBA258}" destId="{BAD0FAE7-F439-48FE-8D56-48A564937B10}" srcOrd="1" destOrd="0" parTransId="{13880C4C-DC77-42DB-B27A-8CA0EBECDB36}" sibTransId="{BD5758B2-8261-490C-8137-109917B3C8FD}"/>
    <dgm:cxn modelId="{073E3C44-9A90-4738-A53A-8F2450C26A62}" type="presOf" srcId="{2B26E254-DF5B-4ED8-B7DB-75D0F0C67EC1}" destId="{4446C758-CC3B-4302-BC01-1EC2E79C9AA4}" srcOrd="0" destOrd="0" presId="urn:microsoft.com/office/officeart/2005/8/layout/hierarchy6"/>
    <dgm:cxn modelId="{8FED90B8-F7F6-4E81-886B-682332AC3C53}" type="presOf" srcId="{F62CF2BB-A131-4A46-A38D-4EE427A3C154}" destId="{1CC7C8D6-8083-4C5B-8849-4524C3E7309C}" srcOrd="0" destOrd="0" presId="urn:microsoft.com/office/officeart/2005/8/layout/hierarchy6"/>
    <dgm:cxn modelId="{5B86F404-C8F2-4BCB-9763-52B9AEF67454}" srcId="{093D0514-1200-4972-92AD-ED9D808E7E75}" destId="{0B1749E4-5E44-4DA7-A7B5-0B575B536B08}" srcOrd="1" destOrd="0" parTransId="{6D8E3FD4-DEC3-479C-BC4D-F75A4CCCCA93}" sibTransId="{BD0F13D4-5BA4-40D7-94C9-398D68F2BEE5}"/>
    <dgm:cxn modelId="{879C4D0D-EFAC-412A-B438-98CFFEFA1076}" type="presOf" srcId="{781E86D2-5164-4083-8EFE-D72117B0EBBF}" destId="{B08380C2-C12B-4754-BF0F-EE80883083F3}" srcOrd="0" destOrd="0" presId="urn:microsoft.com/office/officeart/2005/8/layout/hierarchy6"/>
    <dgm:cxn modelId="{BEE2472E-55D1-4899-A8F0-302880E7F199}" type="presOf" srcId="{E13EDCAE-7844-4C91-834F-5EF39C91BEF4}" destId="{8E1D26FB-7490-4FFB-82E0-8D459EF000E7}" srcOrd="0" destOrd="0" presId="urn:microsoft.com/office/officeart/2005/8/layout/hierarchy6"/>
    <dgm:cxn modelId="{09BAFBE3-E5A0-4DD1-9831-F74B4D63DDCC}" type="presOf" srcId="{58B5E815-58A2-434E-981F-5BD8E0B73075}" destId="{F0490445-FAA9-4DAE-9916-17C19E5B6967}" srcOrd="0" destOrd="0" presId="urn:microsoft.com/office/officeart/2005/8/layout/hierarchy6"/>
    <dgm:cxn modelId="{F43465EB-AEA4-4CE1-B630-6007E1057FEB}" type="presOf" srcId="{31FCE2A7-13E8-457A-8A11-F26C808B746B}" destId="{A0540E16-FED4-421A-B323-308DA2729327}" srcOrd="0" destOrd="0" presId="urn:microsoft.com/office/officeart/2005/8/layout/hierarchy6"/>
    <dgm:cxn modelId="{39F4B367-6582-4829-ADD8-C948828727A1}" type="presOf" srcId="{1D931AE9-B218-413B-9CE4-4FEFF5FCD25E}" destId="{785E11EE-5A08-41F1-BB0F-024A0F91D569}" srcOrd="0" destOrd="0" presId="urn:microsoft.com/office/officeart/2005/8/layout/hierarchy6"/>
    <dgm:cxn modelId="{D30375DB-B590-4CEC-86C3-6BC187DD0C19}" type="presParOf" srcId="{ED1A0A91-3915-412D-AA76-2610BDBCC4A9}" destId="{9919A597-6EB8-443B-9666-B773DA58BD40}" srcOrd="0" destOrd="0" presId="urn:microsoft.com/office/officeart/2005/8/layout/hierarchy6"/>
    <dgm:cxn modelId="{EAF1EC80-16F3-4BD9-A782-1368D903F682}" type="presParOf" srcId="{9919A597-6EB8-443B-9666-B773DA58BD40}" destId="{87A97B68-CDA3-49B9-B5D1-BD3B9565FF9C}" srcOrd="0" destOrd="0" presId="urn:microsoft.com/office/officeart/2005/8/layout/hierarchy6"/>
    <dgm:cxn modelId="{1E6ABAF6-0472-48FE-82D8-3B73C2EFDE7E}" type="presParOf" srcId="{87A97B68-CDA3-49B9-B5D1-BD3B9565FF9C}" destId="{A1F3A9A8-5A97-438B-8E24-D06BE2B80E73}" srcOrd="0" destOrd="0" presId="urn:microsoft.com/office/officeart/2005/8/layout/hierarchy6"/>
    <dgm:cxn modelId="{88D602AF-EF4E-4890-B21E-9DF57A4F1DFA}" type="presParOf" srcId="{A1F3A9A8-5A97-438B-8E24-D06BE2B80E73}" destId="{EB556181-2A91-461C-9FE9-2023DFCFF01D}" srcOrd="0" destOrd="0" presId="urn:microsoft.com/office/officeart/2005/8/layout/hierarchy6"/>
    <dgm:cxn modelId="{55215500-AA43-4094-84FF-92645E350C41}" type="presParOf" srcId="{A1F3A9A8-5A97-438B-8E24-D06BE2B80E73}" destId="{5758F0C4-D11F-46E3-A44A-E8F8BBF704BF}" srcOrd="1" destOrd="0" presId="urn:microsoft.com/office/officeart/2005/8/layout/hierarchy6"/>
    <dgm:cxn modelId="{1AE0454C-244B-4510-8D81-DE049CD03CB3}" type="presParOf" srcId="{5758F0C4-D11F-46E3-A44A-E8F8BBF704BF}" destId="{A1CEFBCF-63D4-4002-BA6C-5041D5A27720}" srcOrd="0" destOrd="0" presId="urn:microsoft.com/office/officeart/2005/8/layout/hierarchy6"/>
    <dgm:cxn modelId="{A0A57352-C001-4821-941F-2B215DED7E28}" type="presParOf" srcId="{5758F0C4-D11F-46E3-A44A-E8F8BBF704BF}" destId="{45BE5800-E0B3-4162-BBD3-8AD55ABC0ADF}" srcOrd="1" destOrd="0" presId="urn:microsoft.com/office/officeart/2005/8/layout/hierarchy6"/>
    <dgm:cxn modelId="{F151039F-42C4-4BE3-AC0C-B7D7BA358574}" type="presParOf" srcId="{45BE5800-E0B3-4162-BBD3-8AD55ABC0ADF}" destId="{1CC7C8D6-8083-4C5B-8849-4524C3E7309C}" srcOrd="0" destOrd="0" presId="urn:microsoft.com/office/officeart/2005/8/layout/hierarchy6"/>
    <dgm:cxn modelId="{C18B0445-ACBB-4C37-97A8-80EF461BF3FC}" type="presParOf" srcId="{45BE5800-E0B3-4162-BBD3-8AD55ABC0ADF}" destId="{2CE72C24-2240-46E7-B517-F46BDED6E586}" srcOrd="1" destOrd="0" presId="urn:microsoft.com/office/officeart/2005/8/layout/hierarchy6"/>
    <dgm:cxn modelId="{215D1839-5D9D-453B-889F-48A614412D95}" type="presParOf" srcId="{5758F0C4-D11F-46E3-A44A-E8F8BBF704BF}" destId="{848E9E0F-C9B3-4EED-8F8C-99C51DB9EA4E}" srcOrd="2" destOrd="0" presId="urn:microsoft.com/office/officeart/2005/8/layout/hierarchy6"/>
    <dgm:cxn modelId="{727737C4-FF72-4156-99A2-C0CE7A3B961F}" type="presParOf" srcId="{5758F0C4-D11F-46E3-A44A-E8F8BBF704BF}" destId="{E4FF675F-3802-493F-B028-623C11D0EC05}" srcOrd="3" destOrd="0" presId="urn:microsoft.com/office/officeart/2005/8/layout/hierarchy6"/>
    <dgm:cxn modelId="{555C7522-ADB6-4BF5-930E-C3BB319098BC}" type="presParOf" srcId="{E4FF675F-3802-493F-B028-623C11D0EC05}" destId="{EDA5A753-27DD-421F-BC45-07333D70FAE9}" srcOrd="0" destOrd="0" presId="urn:microsoft.com/office/officeart/2005/8/layout/hierarchy6"/>
    <dgm:cxn modelId="{0BD3A4F9-2637-4EAB-815E-9D06E98669EE}" type="presParOf" srcId="{E4FF675F-3802-493F-B028-623C11D0EC05}" destId="{C0D2D671-91CA-4B17-B99F-6540DB2FDF83}" srcOrd="1" destOrd="0" presId="urn:microsoft.com/office/officeart/2005/8/layout/hierarchy6"/>
    <dgm:cxn modelId="{D4C2712D-24BF-4566-8754-B4CC195D394A}" type="presParOf" srcId="{C0D2D671-91CA-4B17-B99F-6540DB2FDF83}" destId="{380322F4-57BE-4816-807F-E12D5241257A}" srcOrd="0" destOrd="0" presId="urn:microsoft.com/office/officeart/2005/8/layout/hierarchy6"/>
    <dgm:cxn modelId="{BE05CF98-60A9-4930-8654-0E05DAD9CA13}" type="presParOf" srcId="{C0D2D671-91CA-4B17-B99F-6540DB2FDF83}" destId="{5419D13B-D457-49C3-9097-4B5C614644EF}" srcOrd="1" destOrd="0" presId="urn:microsoft.com/office/officeart/2005/8/layout/hierarchy6"/>
    <dgm:cxn modelId="{03613F2B-362B-434A-B1D5-BFE4DAF55D94}" type="presParOf" srcId="{5419D13B-D457-49C3-9097-4B5C614644EF}" destId="{31BB0742-3710-46C3-9530-D11D16964A7B}" srcOrd="0" destOrd="0" presId="urn:microsoft.com/office/officeart/2005/8/layout/hierarchy6"/>
    <dgm:cxn modelId="{7E4D2B20-1D2D-48DC-89A7-E47EF92884C9}" type="presParOf" srcId="{5419D13B-D457-49C3-9097-4B5C614644EF}" destId="{BC892C50-D5AC-408A-8B04-DB81A7716D81}" srcOrd="1" destOrd="0" presId="urn:microsoft.com/office/officeart/2005/8/layout/hierarchy6"/>
    <dgm:cxn modelId="{0F7BC5AC-355B-4B7E-858B-E4E72B7D38A2}" type="presParOf" srcId="{BC892C50-D5AC-408A-8B04-DB81A7716D81}" destId="{A0540E16-FED4-421A-B323-308DA2729327}" srcOrd="0" destOrd="0" presId="urn:microsoft.com/office/officeart/2005/8/layout/hierarchy6"/>
    <dgm:cxn modelId="{00B62BAD-D3AD-48CD-9095-63C95A666EC0}" type="presParOf" srcId="{BC892C50-D5AC-408A-8B04-DB81A7716D81}" destId="{B5FB8191-9167-4A6F-9285-40ECDB5FB6CA}" srcOrd="1" destOrd="0" presId="urn:microsoft.com/office/officeart/2005/8/layout/hierarchy6"/>
    <dgm:cxn modelId="{A683DC8C-ACC6-4523-9D1C-D09231BFA34A}" type="presParOf" srcId="{B5FB8191-9167-4A6F-9285-40ECDB5FB6CA}" destId="{22B14F6D-8617-49B8-8BA6-479706863532}" srcOrd="0" destOrd="0" presId="urn:microsoft.com/office/officeart/2005/8/layout/hierarchy6"/>
    <dgm:cxn modelId="{387436FD-A7E8-4FE0-B7E6-4B8BCB7D0E4A}" type="presParOf" srcId="{B5FB8191-9167-4A6F-9285-40ECDB5FB6CA}" destId="{735040D2-52E9-4D4B-8A61-3784299714D7}" srcOrd="1" destOrd="0" presId="urn:microsoft.com/office/officeart/2005/8/layout/hierarchy6"/>
    <dgm:cxn modelId="{7A61D863-0612-4778-8B91-FE602434A280}" type="presParOf" srcId="{C0D2D671-91CA-4B17-B99F-6540DB2FDF83}" destId="{E043E564-3957-43F0-B8C0-6B1B470DD2B9}" srcOrd="2" destOrd="0" presId="urn:microsoft.com/office/officeart/2005/8/layout/hierarchy6"/>
    <dgm:cxn modelId="{B3FFB7C3-BB29-4E10-8505-A62E532C3E5A}" type="presParOf" srcId="{C0D2D671-91CA-4B17-B99F-6540DB2FDF83}" destId="{9FD7B1B6-E391-4086-AC48-E9CECD1AEA1F}" srcOrd="3" destOrd="0" presId="urn:microsoft.com/office/officeart/2005/8/layout/hierarchy6"/>
    <dgm:cxn modelId="{93387A3B-B8D7-4891-8821-608552450BFF}" type="presParOf" srcId="{9FD7B1B6-E391-4086-AC48-E9CECD1AEA1F}" destId="{862827D9-C3DD-4DE0-A79A-E8B96C207F19}" srcOrd="0" destOrd="0" presId="urn:microsoft.com/office/officeart/2005/8/layout/hierarchy6"/>
    <dgm:cxn modelId="{5ADAF3F6-24E6-4D89-AC19-843C97648DE6}" type="presParOf" srcId="{9FD7B1B6-E391-4086-AC48-E9CECD1AEA1F}" destId="{EF482B81-4862-415B-91AA-9DCF00C924D6}" srcOrd="1" destOrd="0" presId="urn:microsoft.com/office/officeart/2005/8/layout/hierarchy6"/>
    <dgm:cxn modelId="{DFD4522D-5005-48DA-A182-682E4B11CA12}" type="presParOf" srcId="{EF482B81-4862-415B-91AA-9DCF00C924D6}" destId="{1ECA76A4-3769-45B6-9FC9-2F65D7A33A80}" srcOrd="0" destOrd="0" presId="urn:microsoft.com/office/officeart/2005/8/layout/hierarchy6"/>
    <dgm:cxn modelId="{1D25871F-5C47-4683-AFDC-C2030ED3A3F0}" type="presParOf" srcId="{EF482B81-4862-415B-91AA-9DCF00C924D6}" destId="{50F1EFEC-9C1A-4741-8905-491BEA4C6378}" srcOrd="1" destOrd="0" presId="urn:microsoft.com/office/officeart/2005/8/layout/hierarchy6"/>
    <dgm:cxn modelId="{5275E07C-2530-4F08-B108-BDCA16F48C9E}" type="presParOf" srcId="{50F1EFEC-9C1A-4741-8905-491BEA4C6378}" destId="{F0490445-FAA9-4DAE-9916-17C19E5B6967}" srcOrd="0" destOrd="0" presId="urn:microsoft.com/office/officeart/2005/8/layout/hierarchy6"/>
    <dgm:cxn modelId="{1D1F5E3D-BF5C-49EC-A3CE-26CDE22B8046}" type="presParOf" srcId="{50F1EFEC-9C1A-4741-8905-491BEA4C6378}" destId="{8F6C218C-BEA0-41D4-9018-A814E2FE0C18}" srcOrd="1" destOrd="0" presId="urn:microsoft.com/office/officeart/2005/8/layout/hierarchy6"/>
    <dgm:cxn modelId="{B4020C9C-3B15-4C57-A957-C5494539DB4B}" type="presParOf" srcId="{EF482B81-4862-415B-91AA-9DCF00C924D6}" destId="{1C2DEEE1-D32B-4856-AABA-718129D8D787}" srcOrd="2" destOrd="0" presId="urn:microsoft.com/office/officeart/2005/8/layout/hierarchy6"/>
    <dgm:cxn modelId="{6287824C-77C0-4940-895C-90941844F777}" type="presParOf" srcId="{EF482B81-4862-415B-91AA-9DCF00C924D6}" destId="{39C6A64C-2835-41AF-A62C-09420C3930D3}" srcOrd="3" destOrd="0" presId="urn:microsoft.com/office/officeart/2005/8/layout/hierarchy6"/>
    <dgm:cxn modelId="{ED8FDD78-672F-4198-8588-F7E209F773D6}" type="presParOf" srcId="{39C6A64C-2835-41AF-A62C-09420C3930D3}" destId="{10418786-886F-4630-B966-1315BFC79BBB}" srcOrd="0" destOrd="0" presId="urn:microsoft.com/office/officeart/2005/8/layout/hierarchy6"/>
    <dgm:cxn modelId="{FDB88ECD-D7E9-4F45-819B-D58C7B8FCBE5}" type="presParOf" srcId="{39C6A64C-2835-41AF-A62C-09420C3930D3}" destId="{DC93BBB2-0882-4C29-84DB-F18888F85BC8}" srcOrd="1" destOrd="0" presId="urn:microsoft.com/office/officeart/2005/8/layout/hierarchy6"/>
    <dgm:cxn modelId="{8178823B-5848-405B-BD99-E3136CC62C17}" type="presParOf" srcId="{C0D2D671-91CA-4B17-B99F-6540DB2FDF83}" destId="{8E1D26FB-7490-4FFB-82E0-8D459EF000E7}" srcOrd="4" destOrd="0" presId="urn:microsoft.com/office/officeart/2005/8/layout/hierarchy6"/>
    <dgm:cxn modelId="{542F47C5-F3AD-4BCE-9842-B46436487506}" type="presParOf" srcId="{C0D2D671-91CA-4B17-B99F-6540DB2FDF83}" destId="{D4989191-71F2-4DDA-A443-DB8AD4D8CDFF}" srcOrd="5" destOrd="0" presId="urn:microsoft.com/office/officeart/2005/8/layout/hierarchy6"/>
    <dgm:cxn modelId="{230EBACB-E440-42BA-98D3-3A51B929C644}" type="presParOf" srcId="{D4989191-71F2-4DDA-A443-DB8AD4D8CDFF}" destId="{4BC1EC1C-38D6-4990-8725-473097D854BE}" srcOrd="0" destOrd="0" presId="urn:microsoft.com/office/officeart/2005/8/layout/hierarchy6"/>
    <dgm:cxn modelId="{5F4DCB56-1A55-47C6-98EE-475F9A2EA467}" type="presParOf" srcId="{D4989191-71F2-4DDA-A443-DB8AD4D8CDFF}" destId="{E7FB3B81-1F69-4FFA-A999-2E9E9F5AA013}" srcOrd="1" destOrd="0" presId="urn:microsoft.com/office/officeart/2005/8/layout/hierarchy6"/>
    <dgm:cxn modelId="{D40DF88E-0329-4403-AE4D-DB99A7222A95}" type="presParOf" srcId="{E7FB3B81-1F69-4FFA-A999-2E9E9F5AA013}" destId="{A52E0677-47C3-4776-86B1-E6F71D5C147C}" srcOrd="0" destOrd="0" presId="urn:microsoft.com/office/officeart/2005/8/layout/hierarchy6"/>
    <dgm:cxn modelId="{434F27AF-AB6D-4610-9C99-1EEE51CEE2C7}" type="presParOf" srcId="{E7FB3B81-1F69-4FFA-A999-2E9E9F5AA013}" destId="{BBB23FDE-D647-490C-BA69-C32330F85387}" srcOrd="1" destOrd="0" presId="urn:microsoft.com/office/officeart/2005/8/layout/hierarchy6"/>
    <dgm:cxn modelId="{F02D62F7-2906-497C-8CD8-F240D1FBEE43}" type="presParOf" srcId="{BBB23FDE-D647-490C-BA69-C32330F85387}" destId="{4446C758-CC3B-4302-BC01-1EC2E79C9AA4}" srcOrd="0" destOrd="0" presId="urn:microsoft.com/office/officeart/2005/8/layout/hierarchy6"/>
    <dgm:cxn modelId="{34077FCF-A8E4-41DC-BA72-D9AFBDBFCA94}" type="presParOf" srcId="{BBB23FDE-D647-490C-BA69-C32330F85387}" destId="{0F8CD321-BBA6-4A1F-BE0D-339514040834}" srcOrd="1" destOrd="0" presId="urn:microsoft.com/office/officeart/2005/8/layout/hierarchy6"/>
    <dgm:cxn modelId="{ADBB1525-E037-48F7-91F8-07BDC8572D55}" type="presParOf" srcId="{E7FB3B81-1F69-4FFA-A999-2E9E9F5AA013}" destId="{900C827D-97B2-40C5-BE74-A11E49A0FA96}" srcOrd="2" destOrd="0" presId="urn:microsoft.com/office/officeart/2005/8/layout/hierarchy6"/>
    <dgm:cxn modelId="{EA201572-6150-421A-80A1-8FF974671D73}" type="presParOf" srcId="{E7FB3B81-1F69-4FFA-A999-2E9E9F5AA013}" destId="{CC27ECBD-F9A5-4A40-9AC2-9E97B1B0C3D5}" srcOrd="3" destOrd="0" presId="urn:microsoft.com/office/officeart/2005/8/layout/hierarchy6"/>
    <dgm:cxn modelId="{80434461-5159-4005-A3CE-03A74B76D2F7}" type="presParOf" srcId="{CC27ECBD-F9A5-4A40-9AC2-9E97B1B0C3D5}" destId="{2F63C9E1-2FC6-4CAE-8D3A-406D37CF7DCE}" srcOrd="0" destOrd="0" presId="urn:microsoft.com/office/officeart/2005/8/layout/hierarchy6"/>
    <dgm:cxn modelId="{90C07BE0-36AC-4B15-9685-2CEE5DA3BD77}" type="presParOf" srcId="{CC27ECBD-F9A5-4A40-9AC2-9E97B1B0C3D5}" destId="{4345DE52-864F-4BDC-8013-F261C68EDAA8}" srcOrd="1" destOrd="0" presId="urn:microsoft.com/office/officeart/2005/8/layout/hierarchy6"/>
    <dgm:cxn modelId="{26DA8274-40FA-45C7-A793-BFB1F61E0BA1}" type="presParOf" srcId="{C0D2D671-91CA-4B17-B99F-6540DB2FDF83}" destId="{B08380C2-C12B-4754-BF0F-EE80883083F3}" srcOrd="6" destOrd="0" presId="urn:microsoft.com/office/officeart/2005/8/layout/hierarchy6"/>
    <dgm:cxn modelId="{9DFED1A1-76C1-41C9-A41A-2C56C036A84C}" type="presParOf" srcId="{C0D2D671-91CA-4B17-B99F-6540DB2FDF83}" destId="{B43A9A18-C4A2-46FD-B8B2-FFD5C209EA74}" srcOrd="7" destOrd="0" presId="urn:microsoft.com/office/officeart/2005/8/layout/hierarchy6"/>
    <dgm:cxn modelId="{4898DACB-8569-4D72-941A-5A15B535565A}" type="presParOf" srcId="{B43A9A18-C4A2-46FD-B8B2-FFD5C209EA74}" destId="{5C35A32B-B539-4E26-864C-55A9E3E17CE1}" srcOrd="0" destOrd="0" presId="urn:microsoft.com/office/officeart/2005/8/layout/hierarchy6"/>
    <dgm:cxn modelId="{C0312280-E9AD-4F5C-8DFC-7936F140C672}" type="presParOf" srcId="{B43A9A18-C4A2-46FD-B8B2-FFD5C209EA74}" destId="{8822A261-7160-4126-86A3-43EE91CC68CA}" srcOrd="1" destOrd="0" presId="urn:microsoft.com/office/officeart/2005/8/layout/hierarchy6"/>
    <dgm:cxn modelId="{5772C92A-3797-4B0A-A5CF-7C151824BC98}" type="presParOf" srcId="{5758F0C4-D11F-46E3-A44A-E8F8BBF704BF}" destId="{785E11EE-5A08-41F1-BB0F-024A0F91D569}" srcOrd="4" destOrd="0" presId="urn:microsoft.com/office/officeart/2005/8/layout/hierarchy6"/>
    <dgm:cxn modelId="{D3CECC3A-A441-4675-81FF-923A6C334C87}" type="presParOf" srcId="{5758F0C4-D11F-46E3-A44A-E8F8BBF704BF}" destId="{B479CA27-A218-4C40-8912-6464AACF6AE9}" srcOrd="5" destOrd="0" presId="urn:microsoft.com/office/officeart/2005/8/layout/hierarchy6"/>
    <dgm:cxn modelId="{0E7D6BB7-8AD1-4605-A171-10ED3C55E341}" type="presParOf" srcId="{B479CA27-A218-4C40-8912-6464AACF6AE9}" destId="{58ED0F4A-ACB6-4D52-B857-1E2275A94F7D}" srcOrd="0" destOrd="0" presId="urn:microsoft.com/office/officeart/2005/8/layout/hierarchy6"/>
    <dgm:cxn modelId="{8FBC5806-57FE-49D7-9FB3-723D00C673F9}" type="presParOf" srcId="{B479CA27-A218-4C40-8912-6464AACF6AE9}" destId="{23541813-CF2D-4E5A-B3CF-3D2CD02AB065}" srcOrd="1" destOrd="0" presId="urn:microsoft.com/office/officeart/2005/8/layout/hierarchy6"/>
    <dgm:cxn modelId="{CE5819DE-F0B3-49FD-AE1B-F47D61376297}" type="presParOf" srcId="{ED1A0A91-3915-412D-AA76-2610BDBCC4A9}" destId="{F65C0906-FE99-40D9-89C5-1F44C517E50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556181-2A91-461C-9FE9-2023DFCFF01D}">
      <dsp:nvSpPr>
        <dsp:cNvPr id="0" name=""/>
        <dsp:cNvSpPr/>
      </dsp:nvSpPr>
      <dsp:spPr>
        <a:xfrm>
          <a:off x="3806693" y="245614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Exec Panel</a:t>
          </a:r>
          <a:endParaRPr lang="en-GB" sz="1400" b="1" kern="1200" dirty="0"/>
        </a:p>
      </dsp:txBody>
      <dsp:txXfrm>
        <a:off x="3806693" y="245614"/>
        <a:ext cx="1298997" cy="865998"/>
      </dsp:txXfrm>
    </dsp:sp>
    <dsp:sp modelId="{A1CEFBCF-63D4-4002-BA6C-5041D5A27720}">
      <dsp:nvSpPr>
        <dsp:cNvPr id="0" name=""/>
        <dsp:cNvSpPr/>
      </dsp:nvSpPr>
      <dsp:spPr>
        <a:xfrm>
          <a:off x="2767495" y="1111612"/>
          <a:ext cx="1688696" cy="346399"/>
        </a:xfrm>
        <a:custGeom>
          <a:avLst/>
          <a:gdLst/>
          <a:ahLst/>
          <a:cxnLst/>
          <a:rect l="0" t="0" r="0" b="0"/>
          <a:pathLst>
            <a:path>
              <a:moveTo>
                <a:pt x="1688696" y="0"/>
              </a:moveTo>
              <a:lnTo>
                <a:pt x="1688696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7C8D6-8083-4C5B-8849-4524C3E7309C}">
      <dsp:nvSpPr>
        <dsp:cNvPr id="0" name=""/>
        <dsp:cNvSpPr/>
      </dsp:nvSpPr>
      <dsp:spPr>
        <a:xfrm>
          <a:off x="2117996" y="1458011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Coordination </a:t>
          </a:r>
          <a:r>
            <a:rPr lang="en-GB" sz="1400" b="1" kern="1200" dirty="0" err="1" smtClean="0"/>
            <a:t>Center</a:t>
          </a:r>
          <a:endParaRPr lang="en-GB" sz="1400" b="1" kern="1200" dirty="0"/>
        </a:p>
      </dsp:txBody>
      <dsp:txXfrm>
        <a:off x="2117996" y="1458011"/>
        <a:ext cx="1298997" cy="865998"/>
      </dsp:txXfrm>
    </dsp:sp>
    <dsp:sp modelId="{848E9E0F-C9B3-4EED-8F8C-99C51DB9EA4E}">
      <dsp:nvSpPr>
        <dsp:cNvPr id="0" name=""/>
        <dsp:cNvSpPr/>
      </dsp:nvSpPr>
      <dsp:spPr>
        <a:xfrm>
          <a:off x="4410472" y="1111612"/>
          <a:ext cx="91440" cy="346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5A753-27DD-421F-BC45-07333D70FAE9}">
      <dsp:nvSpPr>
        <dsp:cNvPr id="0" name=""/>
        <dsp:cNvSpPr/>
      </dsp:nvSpPr>
      <dsp:spPr>
        <a:xfrm>
          <a:off x="3806693" y="1458011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Research Working Group</a:t>
          </a:r>
          <a:endParaRPr lang="en-GB" sz="1400" b="1" kern="1200" dirty="0"/>
        </a:p>
      </dsp:txBody>
      <dsp:txXfrm>
        <a:off x="3806693" y="1458011"/>
        <a:ext cx="1298997" cy="865998"/>
      </dsp:txXfrm>
    </dsp:sp>
    <dsp:sp modelId="{380322F4-57BE-4816-807F-E12D5241257A}">
      <dsp:nvSpPr>
        <dsp:cNvPr id="0" name=""/>
        <dsp:cNvSpPr/>
      </dsp:nvSpPr>
      <dsp:spPr>
        <a:xfrm>
          <a:off x="656624" y="2324009"/>
          <a:ext cx="3799567" cy="346399"/>
        </a:xfrm>
        <a:custGeom>
          <a:avLst/>
          <a:gdLst/>
          <a:ahLst/>
          <a:cxnLst/>
          <a:rect l="0" t="0" r="0" b="0"/>
          <a:pathLst>
            <a:path>
              <a:moveTo>
                <a:pt x="3799567" y="0"/>
              </a:moveTo>
              <a:lnTo>
                <a:pt x="3799567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B0742-3710-46C3-9530-D11D16964A7B}">
      <dsp:nvSpPr>
        <dsp:cNvPr id="0" name=""/>
        <dsp:cNvSpPr/>
      </dsp:nvSpPr>
      <dsp:spPr>
        <a:xfrm>
          <a:off x="7125" y="267040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VIS/NIR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7125" y="2670409"/>
        <a:ext cx="1298997" cy="865998"/>
      </dsp:txXfrm>
    </dsp:sp>
    <dsp:sp modelId="{A0540E16-FED4-421A-B323-308DA2729327}">
      <dsp:nvSpPr>
        <dsp:cNvPr id="0" name=""/>
        <dsp:cNvSpPr/>
      </dsp:nvSpPr>
      <dsp:spPr>
        <a:xfrm>
          <a:off x="610904" y="3536407"/>
          <a:ext cx="91440" cy="5004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46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ysDot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14F6D-8617-49B8-8BA6-479706863532}">
      <dsp:nvSpPr>
        <dsp:cNvPr id="0" name=""/>
        <dsp:cNvSpPr/>
      </dsp:nvSpPr>
      <dsp:spPr>
        <a:xfrm>
          <a:off x="7125" y="4036867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IVOS</a:t>
          </a:r>
          <a:endParaRPr lang="en-GB" sz="1400" kern="1200" dirty="0"/>
        </a:p>
      </dsp:txBody>
      <dsp:txXfrm>
        <a:off x="7125" y="4036867"/>
        <a:ext cx="1298997" cy="865998"/>
      </dsp:txXfrm>
    </dsp:sp>
    <dsp:sp modelId="{E043E564-3957-43F0-B8C0-6B1B470DD2B9}">
      <dsp:nvSpPr>
        <dsp:cNvPr id="0" name=""/>
        <dsp:cNvSpPr/>
      </dsp:nvSpPr>
      <dsp:spPr>
        <a:xfrm>
          <a:off x="3189669" y="2324009"/>
          <a:ext cx="1266522" cy="346399"/>
        </a:xfrm>
        <a:custGeom>
          <a:avLst/>
          <a:gdLst/>
          <a:ahLst/>
          <a:cxnLst/>
          <a:rect l="0" t="0" r="0" b="0"/>
          <a:pathLst>
            <a:path>
              <a:moveTo>
                <a:pt x="1266522" y="0"/>
              </a:moveTo>
              <a:lnTo>
                <a:pt x="1266522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827D9-C3DD-4DE0-A79A-E8B96C207F19}">
      <dsp:nvSpPr>
        <dsp:cNvPr id="0" name=""/>
        <dsp:cNvSpPr/>
      </dsp:nvSpPr>
      <dsp:spPr>
        <a:xfrm>
          <a:off x="2540170" y="267040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Microwave Sub-Group</a:t>
          </a:r>
          <a:endParaRPr lang="en-GB" sz="1400" kern="1200" dirty="0"/>
        </a:p>
      </dsp:txBody>
      <dsp:txXfrm>
        <a:off x="2540170" y="2670409"/>
        <a:ext cx="1298997" cy="865998"/>
      </dsp:txXfrm>
    </dsp:sp>
    <dsp:sp modelId="{1ECA76A4-3769-45B6-9FC9-2F65D7A33A80}">
      <dsp:nvSpPr>
        <dsp:cNvPr id="0" name=""/>
        <dsp:cNvSpPr/>
      </dsp:nvSpPr>
      <dsp:spPr>
        <a:xfrm>
          <a:off x="2345321" y="3536407"/>
          <a:ext cx="844348" cy="500460"/>
        </a:xfrm>
        <a:custGeom>
          <a:avLst/>
          <a:gdLst/>
          <a:ahLst/>
          <a:cxnLst/>
          <a:rect l="0" t="0" r="0" b="0"/>
          <a:pathLst>
            <a:path>
              <a:moveTo>
                <a:pt x="844348" y="0"/>
              </a:moveTo>
              <a:lnTo>
                <a:pt x="844348" y="250230"/>
              </a:lnTo>
              <a:lnTo>
                <a:pt x="0" y="250230"/>
              </a:lnTo>
              <a:lnTo>
                <a:pt x="0" y="50046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ysDot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90445-FAA9-4DAE-9916-17C19E5B6967}">
      <dsp:nvSpPr>
        <dsp:cNvPr id="0" name=""/>
        <dsp:cNvSpPr/>
      </dsp:nvSpPr>
      <dsp:spPr>
        <a:xfrm>
          <a:off x="1695822" y="4036867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MWSG</a:t>
          </a:r>
          <a:endParaRPr lang="en-GB" sz="1400" kern="1200" dirty="0"/>
        </a:p>
      </dsp:txBody>
      <dsp:txXfrm>
        <a:off x="1695822" y="4036867"/>
        <a:ext cx="1298997" cy="865998"/>
      </dsp:txXfrm>
    </dsp:sp>
    <dsp:sp modelId="{1C2DEEE1-D32B-4856-AABA-718129D8D787}">
      <dsp:nvSpPr>
        <dsp:cNvPr id="0" name=""/>
        <dsp:cNvSpPr/>
      </dsp:nvSpPr>
      <dsp:spPr>
        <a:xfrm>
          <a:off x="3189669" y="3536407"/>
          <a:ext cx="844348" cy="500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30"/>
              </a:lnTo>
              <a:lnTo>
                <a:pt x="844348" y="250230"/>
              </a:lnTo>
              <a:lnTo>
                <a:pt x="844348" y="50046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ysDot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18786-886F-4630-B966-1315BFC79BBB}">
      <dsp:nvSpPr>
        <dsp:cNvPr id="0" name=""/>
        <dsp:cNvSpPr/>
      </dsp:nvSpPr>
      <dsp:spPr>
        <a:xfrm>
          <a:off x="3384519" y="4036867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GPM X-CAL</a:t>
          </a:r>
          <a:endParaRPr lang="en-GB" sz="1400" kern="1200" dirty="0"/>
        </a:p>
      </dsp:txBody>
      <dsp:txXfrm>
        <a:off x="3384519" y="4036867"/>
        <a:ext cx="1298997" cy="865998"/>
      </dsp:txXfrm>
    </dsp:sp>
    <dsp:sp modelId="{8E1D26FB-7490-4FFB-82E0-8D459EF000E7}">
      <dsp:nvSpPr>
        <dsp:cNvPr id="0" name=""/>
        <dsp:cNvSpPr/>
      </dsp:nvSpPr>
      <dsp:spPr>
        <a:xfrm>
          <a:off x="4456192" y="2324009"/>
          <a:ext cx="2110870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2110870" y="173199"/>
              </a:lnTo>
              <a:lnTo>
                <a:pt x="2110870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1EC1C-38D6-4990-8725-473097D854BE}">
      <dsp:nvSpPr>
        <dsp:cNvPr id="0" name=""/>
        <dsp:cNvSpPr/>
      </dsp:nvSpPr>
      <dsp:spPr>
        <a:xfrm>
          <a:off x="5917564" y="267040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UV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5917564" y="2670409"/>
        <a:ext cx="1298997" cy="865998"/>
      </dsp:txXfrm>
    </dsp:sp>
    <dsp:sp modelId="{A52E0677-47C3-4776-86B1-E6F71D5C147C}">
      <dsp:nvSpPr>
        <dsp:cNvPr id="0" name=""/>
        <dsp:cNvSpPr/>
      </dsp:nvSpPr>
      <dsp:spPr>
        <a:xfrm>
          <a:off x="5722714" y="3536407"/>
          <a:ext cx="844348" cy="500460"/>
        </a:xfrm>
        <a:custGeom>
          <a:avLst/>
          <a:gdLst/>
          <a:ahLst/>
          <a:cxnLst/>
          <a:rect l="0" t="0" r="0" b="0"/>
          <a:pathLst>
            <a:path>
              <a:moveTo>
                <a:pt x="844348" y="0"/>
              </a:moveTo>
              <a:lnTo>
                <a:pt x="844348" y="250230"/>
              </a:lnTo>
              <a:lnTo>
                <a:pt x="0" y="250230"/>
              </a:lnTo>
              <a:lnTo>
                <a:pt x="0" y="50046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ysDot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6C758-CC3B-4302-BC01-1EC2E79C9AA4}">
      <dsp:nvSpPr>
        <dsp:cNvPr id="0" name=""/>
        <dsp:cNvSpPr/>
      </dsp:nvSpPr>
      <dsp:spPr>
        <a:xfrm>
          <a:off x="5073215" y="4036867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ACSG</a:t>
          </a:r>
          <a:endParaRPr lang="en-GB" sz="1400" kern="1200" dirty="0"/>
        </a:p>
      </dsp:txBody>
      <dsp:txXfrm>
        <a:off x="5073215" y="4036867"/>
        <a:ext cx="1298997" cy="865998"/>
      </dsp:txXfrm>
    </dsp:sp>
    <dsp:sp modelId="{900C827D-97B2-40C5-BE74-A11E49A0FA96}">
      <dsp:nvSpPr>
        <dsp:cNvPr id="0" name=""/>
        <dsp:cNvSpPr/>
      </dsp:nvSpPr>
      <dsp:spPr>
        <a:xfrm>
          <a:off x="6567062" y="3536407"/>
          <a:ext cx="844348" cy="500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30"/>
              </a:lnTo>
              <a:lnTo>
                <a:pt x="844348" y="250230"/>
              </a:lnTo>
              <a:lnTo>
                <a:pt x="844348" y="50046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ysDot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3C9E1-2FC6-4CAE-8D3A-406D37CF7DCE}">
      <dsp:nvSpPr>
        <dsp:cNvPr id="0" name=""/>
        <dsp:cNvSpPr/>
      </dsp:nvSpPr>
      <dsp:spPr>
        <a:xfrm>
          <a:off x="6761912" y="4036867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CEOS ACC</a:t>
          </a:r>
          <a:endParaRPr lang="en-GB" sz="1400" kern="1200" dirty="0"/>
        </a:p>
      </dsp:txBody>
      <dsp:txXfrm>
        <a:off x="6761912" y="4036867"/>
        <a:ext cx="1298997" cy="865998"/>
      </dsp:txXfrm>
    </dsp:sp>
    <dsp:sp modelId="{B08380C2-C12B-4754-BF0F-EE80883083F3}">
      <dsp:nvSpPr>
        <dsp:cNvPr id="0" name=""/>
        <dsp:cNvSpPr/>
      </dsp:nvSpPr>
      <dsp:spPr>
        <a:xfrm>
          <a:off x="4456192" y="2324009"/>
          <a:ext cx="3799567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3799567" y="173199"/>
              </a:lnTo>
              <a:lnTo>
                <a:pt x="3799567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5A32B-B539-4E26-864C-55A9E3E17CE1}">
      <dsp:nvSpPr>
        <dsp:cNvPr id="0" name=""/>
        <dsp:cNvSpPr/>
      </dsp:nvSpPr>
      <dsp:spPr>
        <a:xfrm>
          <a:off x="7606260" y="267040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Future </a:t>
          </a:r>
          <a:br>
            <a:rPr lang="en-GB" sz="1400" kern="1200" dirty="0" smtClean="0"/>
          </a:br>
          <a:r>
            <a:rPr lang="en-GB" sz="1400" kern="1200" dirty="0" smtClean="0"/>
            <a:t>Sub-Groups...</a:t>
          </a:r>
          <a:endParaRPr lang="en-GB" sz="1400" kern="1200" dirty="0"/>
        </a:p>
      </dsp:txBody>
      <dsp:txXfrm>
        <a:off x="7606260" y="2670409"/>
        <a:ext cx="1298997" cy="865998"/>
      </dsp:txXfrm>
    </dsp:sp>
    <dsp:sp modelId="{785E11EE-5A08-41F1-BB0F-024A0F91D569}">
      <dsp:nvSpPr>
        <dsp:cNvPr id="0" name=""/>
        <dsp:cNvSpPr/>
      </dsp:nvSpPr>
      <dsp:spPr>
        <a:xfrm>
          <a:off x="4456192" y="1111612"/>
          <a:ext cx="1688696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1688696" y="173199"/>
              </a:lnTo>
              <a:lnTo>
                <a:pt x="1688696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D0F4A-ACB6-4D52-B857-1E2275A94F7D}">
      <dsp:nvSpPr>
        <dsp:cNvPr id="0" name=""/>
        <dsp:cNvSpPr/>
      </dsp:nvSpPr>
      <dsp:spPr>
        <a:xfrm>
          <a:off x="5495389" y="1458011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Data Working Group</a:t>
          </a:r>
          <a:endParaRPr lang="en-GB" sz="1400" b="1" kern="1200" dirty="0"/>
        </a:p>
      </dsp:txBody>
      <dsp:txXfrm>
        <a:off x="5495389" y="1458011"/>
        <a:ext cx="1298997" cy="865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04 December 2014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441430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04 December 2014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9167010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04 December 2014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04/12/2014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B30926-4EBD-4B2B-9178-155116E1B94F}" type="slidenum">
              <a:rPr lang="de-DE"/>
              <a:pPr/>
              <a:t>3</a:t>
            </a:fld>
            <a:endParaRPr lang="de-DE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778939" y="9431339"/>
            <a:ext cx="2888563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1800" tIns="46080" rIns="91800" bIns="4608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66DCA8D-F001-475E-BE7B-9E85E212CC49}" type="slidenum">
              <a:rPr lang="de-DE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de-DE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4538"/>
            <a:ext cx="5376862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66591" y="4714876"/>
            <a:ext cx="5334319" cy="4468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1800" tIns="46080" rIns="91800" bIns="46080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6" charset="0"/>
              </a:rPr>
              <a:t>Well, what is GSICS?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6" charset="0"/>
              </a:rPr>
              <a:t>The Global Space-based Inter-Calibration System (GSICS) is an initiative of CGMS and WMO, which aims to ensure consistent calibration and inter-calibration of operational meteorological satellite instruments. 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6" charset="0"/>
              </a:rPr>
              <a:t>One of the basic strategies of GSICS is to develop an integrated on-orbit cal/val system - initially by LEO-GEO Inter-satellite/inter-sensor calibration.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6" charset="0"/>
              </a:rPr>
              <a:t>This will then allow us to provide corrections to improve the consistency between instruments, produce less biased level 1, and therefore, level 2 data, and ultimately, retrospectively re-calibrate archive data, which is of great interest in the climate monitoring community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04/12/2014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0BE0BC-606A-4E00-8A36-47E045F780CC}" type="slidenum">
              <a:rPr lang="de-DE"/>
              <a:pPr/>
              <a:t>5</a:t>
            </a:fld>
            <a:endParaRPr lang="de-DE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04/12/2014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7D29FD-A8F2-4AC9-B688-5280F2E55B77}" type="slidenum">
              <a:rPr lang="de-DE"/>
              <a:pPr/>
              <a:t>6</a:t>
            </a:fld>
            <a:endParaRPr lang="de-DE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627168"/>
            <a:ext cx="6272213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://gsics.nesdis.noaa.gov/pub/Development/20140324/3n_Stone_OtherVis.pptx&amp;usd=2&amp;usg=ALhdy2_gfxPDCXQ01s0uzWmOKhay1LWCpg" TargetMode="External"/><Relationship Id="rId2" Type="http://schemas.openxmlformats.org/officeDocument/2006/relationships/hyperlink" Target="https://www.google.com/url?q=https://gsics.nesdis.noaa.gov/pub/Development/20140324/3m_b_Lacherade_Moon_synergy.ppt&amp;usd=2&amp;usg=ALhdy2_XL18j97ZB-ngcWDq9pfoj8bRKY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ceedings.spiedigitallibrary.org/proceeding.aspx?articleid=1916169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149476"/>
            <a:ext cx="8420100" cy="2298699"/>
          </a:xfrm>
        </p:spPr>
        <p:txBody>
          <a:bodyPr/>
          <a:lstStyle/>
          <a:p>
            <a:r>
              <a:rPr lang="en-IE" sz="4000" dirty="0" smtClean="0"/>
              <a:t>Beyond the workshop: </a:t>
            </a:r>
            <a:br>
              <a:rPr lang="en-IE" sz="4000" dirty="0" smtClean="0"/>
            </a:br>
            <a:r>
              <a:rPr lang="en-IE" sz="4000" dirty="0" smtClean="0"/>
              <a:t>Developing inter-calibration products based on Lunar Observations</a:t>
            </a:r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257674"/>
            <a:ext cx="9144000" cy="2486025"/>
          </a:xfrm>
        </p:spPr>
        <p:txBody>
          <a:bodyPr anchor="ctr"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 (EUMETSAT)</a:t>
            </a:r>
            <a:r>
              <a:rPr lang="en-GB" sz="2400" dirty="0" smtClean="0">
                <a:solidFill>
                  <a:schemeClr val="tx1"/>
                </a:solidFill>
              </a:rPr>
              <a:t/>
            </a:r>
            <a:br>
              <a:rPr lang="en-GB" sz="2400" dirty="0" smtClean="0">
                <a:solidFill>
                  <a:schemeClr val="tx1"/>
                </a:solidFill>
              </a:rPr>
            </a:br>
            <a:r>
              <a:rPr lang="en-GB" sz="2400" dirty="0" smtClean="0">
                <a:solidFill>
                  <a:schemeClr val="tx1"/>
                </a:solidFill>
              </a:rPr>
              <a:t>[GSICS Research Working Group Chair]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 Budgets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362075"/>
            <a:ext cx="8915400" cy="4525963"/>
          </a:xfrm>
        </p:spPr>
        <p:txBody>
          <a:bodyPr/>
          <a:lstStyle/>
          <a:p>
            <a:r>
              <a:rPr lang="en-GB" sz="2400" dirty="0" smtClean="0"/>
              <a:t>Needed for comparison and optimal combination of </a:t>
            </a:r>
          </a:p>
          <a:p>
            <a:pPr lvl="1"/>
            <a:r>
              <a:rPr lang="en-GB" sz="2000" dirty="0" smtClean="0"/>
              <a:t>Observed Irradiances</a:t>
            </a:r>
          </a:p>
          <a:p>
            <a:pPr lvl="1"/>
            <a:r>
              <a:rPr lang="en-GB" sz="2000" dirty="0" smtClean="0"/>
              <a:t>Modelled Irradiances</a:t>
            </a:r>
          </a:p>
          <a:p>
            <a:r>
              <a:rPr lang="en-GB" sz="2400" dirty="0" smtClean="0"/>
              <a:t>Construct Error Budget (Type </a:t>
            </a:r>
            <a:r>
              <a:rPr lang="en-GB" sz="2400" smtClean="0"/>
              <a:t>B evaluations) </a:t>
            </a:r>
            <a:r>
              <a:rPr lang="en-GB" sz="2400" dirty="0" smtClean="0"/>
              <a:t>for uncertainties due to </a:t>
            </a:r>
          </a:p>
          <a:p>
            <a:pPr lvl="1"/>
            <a:r>
              <a:rPr lang="en-GB" sz="1800" dirty="0" smtClean="0"/>
              <a:t>Systematic Biases</a:t>
            </a:r>
          </a:p>
          <a:p>
            <a:pPr lvl="1"/>
            <a:r>
              <a:rPr lang="en-GB" sz="1800" dirty="0" smtClean="0"/>
              <a:t>Random Errors</a:t>
            </a:r>
          </a:p>
          <a:p>
            <a:r>
              <a:rPr lang="en-GB" sz="2400" dirty="0" smtClean="0"/>
              <a:t>Based on sensitivity analysis of</a:t>
            </a:r>
          </a:p>
          <a:p>
            <a:pPr lvl="1"/>
            <a:r>
              <a:rPr lang="en-GB" sz="1800" dirty="0" smtClean="0"/>
              <a:t>GIRO inputs</a:t>
            </a:r>
          </a:p>
          <a:p>
            <a:pPr lvl="1"/>
            <a:r>
              <a:rPr lang="en-GB" sz="1800" dirty="0" smtClean="0"/>
              <a:t>Observed Irradiance Calculation</a:t>
            </a:r>
            <a:endParaRPr lang="en-GB" dirty="0" smtClean="0"/>
          </a:p>
          <a:p>
            <a:r>
              <a:rPr lang="en-GB" sz="2400" dirty="0" smtClean="0"/>
              <a:t>Validate Error Budgets (Type A evaluations)</a:t>
            </a:r>
          </a:p>
          <a:p>
            <a:pPr lvl="1"/>
            <a:r>
              <a:rPr lang="en-GB" sz="1800" dirty="0" smtClean="0"/>
              <a:t>For Systematic Parts – by comparison between different instruments</a:t>
            </a:r>
          </a:p>
          <a:p>
            <a:pPr lvl="1"/>
            <a:r>
              <a:rPr lang="en-GB" sz="1800" dirty="0" smtClean="0"/>
              <a:t>For Random Parts - By repeated evaluations over range of conditions (and time!)</a:t>
            </a:r>
          </a:p>
          <a:p>
            <a:r>
              <a:rPr lang="en-GB" sz="2400" dirty="0" smtClean="0"/>
              <a:t>Need to repeat analysis for new ROLO versions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Previously on this Channel...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From 2014 GRWG Annual Meeting:</a:t>
            </a:r>
          </a:p>
          <a:p>
            <a:pPr lvl="1"/>
            <a:r>
              <a:rPr lang="en-GB" sz="2000" dirty="0" smtClean="0"/>
              <a:t>Sophie Lacherade (CNES) “Moon synergy" </a:t>
            </a:r>
            <a:r>
              <a:rPr lang="en-GB" sz="2000" u="sng" dirty="0" smtClean="0">
                <a:hlinkClick r:id="rId2"/>
              </a:rPr>
              <a:t>3mb</a:t>
            </a:r>
            <a:endParaRPr lang="en-GB" sz="2000" u="sng" dirty="0" smtClean="0"/>
          </a:p>
          <a:p>
            <a:pPr lvl="2"/>
            <a:r>
              <a:rPr lang="en-IE" sz="1800" dirty="0" smtClean="0"/>
              <a:t>Uncertainties for Moon cross-calibration due to the lack of correct spectral interpolation between PHR and MODIS (cross-calibration limited to a band-to-band cross-calibration)</a:t>
            </a:r>
          </a:p>
          <a:p>
            <a:pPr lvl="2"/>
            <a:r>
              <a:rPr lang="en-IE" sz="1800" dirty="0" smtClean="0"/>
              <a:t>Estimation of the </a:t>
            </a:r>
            <a:r>
              <a:rPr lang="en-IE" sz="1800" dirty="0" err="1" smtClean="0"/>
              <a:t>interband</a:t>
            </a:r>
            <a:r>
              <a:rPr lang="en-IE" sz="1800" dirty="0" smtClean="0"/>
              <a:t> accuracy based on Moon acquisitions ≈ 3%</a:t>
            </a:r>
          </a:p>
          <a:p>
            <a:pPr lvl="1"/>
            <a:r>
              <a:rPr lang="en-IE" sz="2000" dirty="0" smtClean="0"/>
              <a:t>Tom Stone (USGS) “Using the Moon as Cross-Calibration reference” </a:t>
            </a:r>
            <a:r>
              <a:rPr lang="en-IE" sz="2000" u="sng" dirty="0" smtClean="0">
                <a:hlinkClick r:id="rId3"/>
              </a:rPr>
              <a:t>3n</a:t>
            </a:r>
            <a:endParaRPr lang="en-IE" sz="2000" u="sng" dirty="0" smtClean="0"/>
          </a:p>
          <a:p>
            <a:r>
              <a:rPr lang="en-GB" sz="2400" dirty="0" smtClean="0"/>
              <a:t>Xiong et al., “Comparison of MODIS and PLEIADES Lunar observations” </a:t>
            </a:r>
            <a:r>
              <a:rPr lang="en-GB" sz="2400" i="1" dirty="0" smtClean="0">
                <a:hlinkClick r:id="rId4"/>
              </a:rPr>
              <a:t>Proc. SPIE</a:t>
            </a:r>
            <a:r>
              <a:rPr lang="en-GB" sz="2400" dirty="0" smtClean="0">
                <a:hlinkClick r:id="rId4"/>
              </a:rPr>
              <a:t> 9241</a:t>
            </a:r>
            <a:endParaRPr lang="en-GB" sz="2400" dirty="0" smtClean="0"/>
          </a:p>
          <a:p>
            <a:pPr lvl="2"/>
            <a:r>
              <a:rPr lang="en-IE" sz="1800" dirty="0" smtClean="0"/>
              <a:t>calibration differences between MODIS and PLEIADES are general less than 2% with an exception of about 3% for the NIR channel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  <a:p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381125"/>
            <a:ext cx="8915400" cy="4525963"/>
          </a:xfrm>
        </p:spPr>
        <p:txBody>
          <a:bodyPr/>
          <a:lstStyle/>
          <a:p>
            <a:r>
              <a:rPr lang="en-GB" sz="2400" dirty="0" smtClean="0"/>
              <a:t>Solar Variability</a:t>
            </a:r>
          </a:p>
          <a:p>
            <a:pPr lvl="1"/>
            <a:r>
              <a:rPr lang="en-GB" sz="2000" dirty="0" smtClean="0"/>
              <a:t>Impact on time series comparisons</a:t>
            </a:r>
          </a:p>
          <a:p>
            <a:r>
              <a:rPr lang="en-GB" sz="2400" dirty="0" smtClean="0"/>
              <a:t>Phase Angle Dependence</a:t>
            </a:r>
          </a:p>
          <a:p>
            <a:pPr lvl="1"/>
            <a:r>
              <a:rPr lang="en-GB" sz="2000" dirty="0" smtClean="0"/>
              <a:t>Quantify uncertainty</a:t>
            </a:r>
          </a:p>
          <a:p>
            <a:pPr lvl="1"/>
            <a:r>
              <a:rPr lang="en-GB" sz="2000" dirty="0" smtClean="0"/>
              <a:t>Independently for each wavelength</a:t>
            </a:r>
          </a:p>
          <a:p>
            <a:pPr lvl="1"/>
            <a:r>
              <a:rPr lang="en-GB" sz="2000" dirty="0" smtClean="0"/>
              <a:t>Distinction from non-linearity</a:t>
            </a:r>
          </a:p>
          <a:p>
            <a:pPr lvl="1"/>
            <a:r>
              <a:rPr lang="en-GB" sz="2000" dirty="0" smtClean="0"/>
              <a:t>Distinction from stray light</a:t>
            </a:r>
          </a:p>
          <a:p>
            <a:r>
              <a:rPr lang="en-GB" sz="2400" dirty="0" smtClean="0"/>
              <a:t>Spectral Consistency</a:t>
            </a:r>
          </a:p>
          <a:p>
            <a:pPr lvl="1"/>
            <a:r>
              <a:rPr lang="en-GB" sz="2000" dirty="0" smtClean="0"/>
              <a:t>Investigate Different possible spectral interpolation methods</a:t>
            </a:r>
          </a:p>
          <a:p>
            <a:pPr lvl="1"/>
            <a:r>
              <a:rPr lang="en-GB" sz="2000" dirty="0" smtClean="0"/>
              <a:t>Including Apollo sample smoothing</a:t>
            </a:r>
          </a:p>
          <a:p>
            <a:pPr lvl="1"/>
            <a:r>
              <a:rPr lang="en-GB" sz="2000" dirty="0" smtClean="0"/>
              <a:t>Quantify uncertainty</a:t>
            </a:r>
          </a:p>
          <a:p>
            <a:pPr lvl="1"/>
            <a:r>
              <a:rPr lang="en-GB" sz="2000" dirty="0" smtClean="0"/>
              <a:t>Inter-channel Bias estimation</a:t>
            </a:r>
          </a:p>
          <a:p>
            <a:r>
              <a:rPr lang="en-GB" sz="2400" dirty="0" smtClean="0"/>
              <a:t>Implement improvements of ROLO model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81126"/>
            <a:ext cx="8915400" cy="4745038"/>
          </a:xfrm>
        </p:spPr>
        <p:txBody>
          <a:bodyPr/>
          <a:lstStyle/>
          <a:p>
            <a:r>
              <a:rPr lang="en-GB" sz="2800" dirty="0" smtClean="0"/>
              <a:t>Confirm what are the </a:t>
            </a:r>
            <a:r>
              <a:rPr lang="en-GB" sz="2800" i="1" dirty="0" smtClean="0"/>
              <a:t>Key Issues</a:t>
            </a:r>
            <a:r>
              <a:rPr lang="en-GB" sz="2800" dirty="0" smtClean="0"/>
              <a:t>?</a:t>
            </a:r>
          </a:p>
          <a:p>
            <a:pPr lvl="1"/>
            <a:r>
              <a:rPr lang="en-GB" sz="2400" dirty="0" smtClean="0"/>
              <a:t>Here by Thursday</a:t>
            </a:r>
          </a:p>
          <a:p>
            <a:r>
              <a:rPr lang="en-GB" sz="2800" dirty="0" smtClean="0"/>
              <a:t>Who will investigate each of the </a:t>
            </a:r>
            <a:r>
              <a:rPr lang="en-GB" sz="2800" i="1" dirty="0" smtClean="0"/>
              <a:t>Key Issues</a:t>
            </a:r>
            <a:r>
              <a:rPr lang="en-GB" sz="2800" dirty="0" smtClean="0"/>
              <a:t>?</a:t>
            </a:r>
          </a:p>
          <a:p>
            <a:pPr lvl="1"/>
            <a:r>
              <a:rPr lang="en-GB" sz="2400" dirty="0" smtClean="0"/>
              <a:t>Identify on Thursday</a:t>
            </a:r>
          </a:p>
          <a:p>
            <a:r>
              <a:rPr lang="en-GB" sz="2800" dirty="0" smtClean="0"/>
              <a:t>Who will generate </a:t>
            </a:r>
            <a:r>
              <a:rPr lang="en-GB" sz="2800" i="1" dirty="0" smtClean="0"/>
              <a:t>Error Budgets</a:t>
            </a:r>
            <a:r>
              <a:rPr lang="en-GB" sz="2800" dirty="0" smtClean="0"/>
              <a:t>?</a:t>
            </a:r>
          </a:p>
          <a:p>
            <a:pPr lvl="1"/>
            <a:r>
              <a:rPr lang="en-GB" sz="2400" dirty="0" smtClean="0"/>
              <a:t>Identify on Thursday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Revised</a:t>
            </a:r>
            <a:r>
              <a:rPr lang="en-GB" dirty="0" smtClean="0"/>
              <a:t> Key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381125"/>
            <a:ext cx="8915400" cy="4525963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Oversampling factor</a:t>
            </a:r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dirty="0" smtClean="0"/>
              <a:t>Phase Angle Dependence</a:t>
            </a:r>
          </a:p>
          <a:p>
            <a:pPr lvl="1"/>
            <a:r>
              <a:rPr lang="en-GB" sz="2000" dirty="0" smtClean="0"/>
              <a:t>Quantify uncertainty</a:t>
            </a:r>
          </a:p>
          <a:p>
            <a:pPr lvl="1"/>
            <a:r>
              <a:rPr lang="en-GB" sz="2000" dirty="0" smtClean="0"/>
              <a:t>Independently for each wavelength</a:t>
            </a:r>
          </a:p>
          <a:p>
            <a:pPr lvl="1"/>
            <a:r>
              <a:rPr lang="en-GB" sz="2000" dirty="0" smtClean="0"/>
              <a:t>Distinction from non-linearity</a:t>
            </a:r>
          </a:p>
          <a:p>
            <a:pPr lvl="1"/>
            <a:r>
              <a:rPr lang="en-GB" sz="2000" dirty="0" smtClean="0"/>
              <a:t>Distinction from stray light &amp; </a:t>
            </a:r>
            <a:r>
              <a:rPr lang="en-GB" sz="2000" dirty="0" smtClean="0">
                <a:solidFill>
                  <a:srgbClr val="FF0000"/>
                </a:solidFill>
              </a:rPr>
              <a:t>Space Count Subtraction</a:t>
            </a:r>
          </a:p>
          <a:p>
            <a:r>
              <a:rPr lang="en-GB" sz="2400" dirty="0" smtClean="0"/>
              <a:t>Spectral Consistency</a:t>
            </a:r>
          </a:p>
          <a:p>
            <a:pPr lvl="1"/>
            <a:r>
              <a:rPr lang="en-GB" sz="2000" dirty="0" smtClean="0"/>
              <a:t>Investigate Different possible spectral interpolation methods</a:t>
            </a:r>
          </a:p>
          <a:p>
            <a:pPr lvl="1"/>
            <a:r>
              <a:rPr lang="en-GB" sz="2000" dirty="0" smtClean="0"/>
              <a:t>Including Apollo sample smoothing</a:t>
            </a:r>
          </a:p>
          <a:p>
            <a:pPr lvl="1"/>
            <a:r>
              <a:rPr lang="en-GB" sz="2000" dirty="0" smtClean="0"/>
              <a:t>Quantify uncertainty</a:t>
            </a:r>
          </a:p>
          <a:p>
            <a:pPr lvl="1"/>
            <a:r>
              <a:rPr lang="en-GB" sz="2000" dirty="0" smtClean="0"/>
              <a:t>Inter-channel Bias estimation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Use of </a:t>
            </a:r>
            <a:r>
              <a:rPr lang="en-US" sz="2000" dirty="0" err="1" smtClean="0">
                <a:solidFill>
                  <a:srgbClr val="FF0000"/>
                </a:solidFill>
              </a:rPr>
              <a:t>hyperspectral</a:t>
            </a:r>
            <a:r>
              <a:rPr lang="en-US" sz="2000" dirty="0" smtClean="0">
                <a:solidFill>
                  <a:srgbClr val="FF0000"/>
                </a:solidFill>
              </a:rPr>
              <a:t> Moon observations to validate SBAFs (Hyperion?)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400" dirty="0" smtClean="0"/>
              <a:t>Implement improvements of ROLO model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193675"/>
            <a:ext cx="8229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81000" marR="0" lvl="0" indent="-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noProof="0" dirty="0" smtClean="0">
                <a:latin typeface="Calibri" pitchFamily="34" charset="0"/>
                <a:ea typeface="+mj-ea"/>
                <a:cs typeface="Calibri" pitchFamily="34" charset="0"/>
              </a:rPr>
              <a:t>Discussions during the workshop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43838" y="1375139"/>
            <a:ext cx="9585789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Over-sampling: what do we mean by over-sampling? How to estimate it?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Cross-comparison of instruments with similar SRFs + similar illuminations conditions when viewing the Moon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Can we put the lunar irradiance on a absolute scale?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Can we think of inter-calibration and tying target instruments to a common reference? If yes, how?</a:t>
            </a:r>
          </a:p>
          <a:p>
            <a:pPr marL="1371600" lvl="2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How do we address the spectral differences between instruments?</a:t>
            </a:r>
          </a:p>
          <a:p>
            <a:pPr marL="1371600" lvl="2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How do we address differences in the illumination conditions between instruments?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Use of </a:t>
            </a:r>
            <a:r>
              <a:rPr lang="en-US" sz="4000" dirty="0" err="1" smtClean="0"/>
              <a:t>hyperspectral</a:t>
            </a:r>
            <a:r>
              <a:rPr lang="en-US" sz="4000" dirty="0" smtClean="0"/>
              <a:t> Moon observations to validate SBAFs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5366514" cy="4525963"/>
          </a:xfrm>
        </p:spPr>
        <p:txBody>
          <a:bodyPr/>
          <a:lstStyle/>
          <a:p>
            <a:r>
              <a:rPr lang="en-US" sz="2000" dirty="0" smtClean="0"/>
              <a:t>Calibration with ROLO accounts for instruments’ SRFs</a:t>
            </a:r>
          </a:p>
          <a:p>
            <a:r>
              <a:rPr lang="en-US" sz="2000" dirty="0" smtClean="0"/>
              <a:t>Inter-calibration using broad-band reference instrument (e.g. MODIS)</a:t>
            </a:r>
          </a:p>
          <a:p>
            <a:r>
              <a:rPr lang="en-US" sz="2000" dirty="0" smtClean="0"/>
              <a:t>Requires Spectral Band Adjustment Factor</a:t>
            </a:r>
          </a:p>
          <a:p>
            <a:pPr lvl="1"/>
            <a:r>
              <a:rPr lang="en-US" sz="1800" dirty="0" smtClean="0"/>
              <a:t>To convert radiances from Reference to be consistent with </a:t>
            </a:r>
            <a:r>
              <a:rPr lang="en-US" sz="1800" i="1" dirty="0" smtClean="0"/>
              <a:t>Monitored </a:t>
            </a:r>
            <a:r>
              <a:rPr lang="en-US" sz="1800" dirty="0" smtClean="0"/>
              <a:t>Instrument</a:t>
            </a:r>
          </a:p>
          <a:p>
            <a:pPr lvl="1"/>
            <a:r>
              <a:rPr lang="en-US" sz="1800" dirty="0" smtClean="0"/>
              <a:t>In general SBAF are scene-dependent</a:t>
            </a:r>
          </a:p>
          <a:p>
            <a:pPr lvl="2"/>
            <a:r>
              <a:rPr lang="en-US" sz="1600" dirty="0" smtClean="0"/>
              <a:t>Implies inter-calibration would be application-dependent</a:t>
            </a:r>
          </a:p>
          <a:p>
            <a:pPr lvl="1"/>
            <a:r>
              <a:rPr lang="en-US" sz="1800" dirty="0" smtClean="0"/>
              <a:t>Moon irradiance spectrum relatively smooth</a:t>
            </a:r>
          </a:p>
          <a:p>
            <a:pPr lvl="1"/>
            <a:r>
              <a:rPr lang="en-US" sz="1800" dirty="0" smtClean="0"/>
              <a:t>Are Lunar SBAFs applicable to other scenes?</a:t>
            </a:r>
            <a:br>
              <a:rPr lang="en-US" sz="1800" dirty="0" smtClean="0"/>
            </a:br>
            <a:r>
              <a:rPr lang="en-US" sz="1800" dirty="0" smtClean="0"/>
              <a:t>E.g. Similar to those for DCCs?</a:t>
            </a:r>
          </a:p>
          <a:p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9250" y="5312780"/>
            <a:ext cx="3971925" cy="813389"/>
          </a:xfrm>
        </p:spPr>
        <p:txBody>
          <a:bodyPr/>
          <a:lstStyle/>
          <a:p>
            <a:pPr algn="ctr">
              <a:buNone/>
            </a:pPr>
            <a:r>
              <a:rPr lang="en-US" sz="1800" dirty="0" smtClean="0"/>
              <a:t>Courtesy of Lawrence </a:t>
            </a:r>
            <a:r>
              <a:rPr lang="en-US" sz="1800" dirty="0" err="1" smtClean="0"/>
              <a:t>Ong</a:t>
            </a:r>
            <a:endParaRPr lang="en-GB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567" t="39717" r="48562" b="20040"/>
          <a:stretch>
            <a:fillRect/>
          </a:stretch>
        </p:blipFill>
        <p:spPr bwMode="auto">
          <a:xfrm>
            <a:off x="5764201" y="1747777"/>
            <a:ext cx="3877519" cy="354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81126"/>
            <a:ext cx="8915400" cy="4745038"/>
          </a:xfrm>
        </p:spPr>
        <p:txBody>
          <a:bodyPr/>
          <a:lstStyle/>
          <a:p>
            <a:r>
              <a:rPr lang="en-GB" sz="2800" dirty="0" smtClean="0"/>
              <a:t>Who will investigate each of the </a:t>
            </a:r>
            <a:r>
              <a:rPr lang="en-GB" sz="2800" i="1" dirty="0" smtClean="0"/>
              <a:t>Key Issues</a:t>
            </a:r>
            <a:r>
              <a:rPr lang="en-GB" sz="2800" dirty="0" smtClean="0"/>
              <a:t>?</a:t>
            </a:r>
          </a:p>
          <a:p>
            <a:pPr lvl="1"/>
            <a:endParaRPr lang="en-GB" sz="2400" dirty="0" smtClean="0"/>
          </a:p>
          <a:p>
            <a:r>
              <a:rPr lang="en-GB" sz="2800" dirty="0" smtClean="0"/>
              <a:t>Who will generate </a:t>
            </a:r>
            <a:r>
              <a:rPr lang="en-GB" sz="2800" i="1" dirty="0" smtClean="0"/>
              <a:t>Error Budgets</a:t>
            </a:r>
            <a:r>
              <a:rPr lang="en-GB" sz="2800" dirty="0" smtClean="0"/>
              <a:t>?</a:t>
            </a:r>
          </a:p>
          <a:p>
            <a:pPr lvl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GSICS</a:t>
            </a:r>
          </a:p>
          <a:p>
            <a:r>
              <a:rPr lang="en-GB" dirty="0" smtClean="0"/>
              <a:t>Scoping Lunar Inter-Calibration products</a:t>
            </a:r>
          </a:p>
          <a:p>
            <a:r>
              <a:rPr lang="en-GB" dirty="0" smtClean="0"/>
              <a:t>Choice of Reference Instrument</a:t>
            </a:r>
          </a:p>
          <a:p>
            <a:r>
              <a:rPr lang="en-GB" dirty="0" smtClean="0"/>
              <a:t>Error Budgets</a:t>
            </a:r>
          </a:p>
          <a:p>
            <a:r>
              <a:rPr lang="en-GB" dirty="0" smtClean="0"/>
              <a:t>Key Issues</a:t>
            </a:r>
          </a:p>
          <a:p>
            <a:pPr lvl="1"/>
            <a:r>
              <a:rPr lang="en-GB" dirty="0" smtClean="0"/>
              <a:t>Phase Angle-Dependence</a:t>
            </a:r>
          </a:p>
          <a:p>
            <a:pPr lvl="1"/>
            <a:r>
              <a:rPr lang="en-GB" dirty="0" smtClean="0"/>
              <a:t>Spectral Consistency</a:t>
            </a:r>
          </a:p>
          <a:p>
            <a:r>
              <a:rPr lang="en-GB" dirty="0" smtClean="0"/>
              <a:t>Moving Forward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961730" y="1219200"/>
            <a:ext cx="4942683" cy="56388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  <a:latin typeface="Calibri" pitchFamily="32" charset="0"/>
              </a:rPr>
              <a:t>Global Space-based Inter-Calibration System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0462" y="1425575"/>
            <a:ext cx="4952206" cy="5238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indent="179388">
              <a:lnSpc>
                <a:spcPct val="80000"/>
              </a:lnSpc>
              <a:spcBef>
                <a:spcPts val="450"/>
              </a:spcBef>
              <a:buClr>
                <a:srgbClr val="C00000"/>
              </a:buClr>
              <a:buFont typeface="Calibri" pitchFamily="32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2" charset="0"/>
              </a:rPr>
              <a:t>What is GSICS?</a:t>
            </a:r>
          </a:p>
          <a:p>
            <a:pPr marL="446088" lvl="1" indent="-266700">
              <a:lnSpc>
                <a:spcPct val="80000"/>
              </a:lnSpc>
              <a:spcBef>
                <a:spcPts val="400"/>
              </a:spcBef>
              <a:buFont typeface="Calibri" pitchFamily="32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Global Space-based Inter-Calibration System</a:t>
            </a:r>
          </a:p>
          <a:p>
            <a:pPr marL="446088" lvl="1" indent="-266700">
              <a:lnSpc>
                <a:spcPct val="80000"/>
              </a:lnSpc>
              <a:spcBef>
                <a:spcPts val="400"/>
              </a:spcBef>
              <a:buFont typeface="Calibri" pitchFamily="32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Initiative of CGMS and WMO</a:t>
            </a:r>
          </a:p>
          <a:p>
            <a:pPr marL="446088" lvl="1" indent="-266700">
              <a:lnSpc>
                <a:spcPct val="80000"/>
              </a:lnSpc>
              <a:spcBef>
                <a:spcPts val="400"/>
              </a:spcBef>
              <a:buFont typeface="Calibri" pitchFamily="32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Effort to produce consistent, well-calibrated data from the international constellation of Earth Observing satellites </a:t>
            </a:r>
          </a:p>
          <a:p>
            <a:pPr marL="446088" lvl="1" indent="-266700">
              <a:lnSpc>
                <a:spcPct val="80000"/>
              </a:lnSpc>
              <a:spcBef>
                <a:spcPts val="200"/>
              </a:spcBef>
              <a:buFont typeface="Calibri" pitchFamily="32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800" dirty="0">
              <a:solidFill>
                <a:srgbClr val="000000"/>
              </a:solidFill>
              <a:latin typeface="Calibri" pitchFamily="32" charset="0"/>
            </a:endParaRPr>
          </a:p>
          <a:p>
            <a:pPr indent="179388">
              <a:lnSpc>
                <a:spcPct val="80000"/>
              </a:lnSpc>
              <a:spcBef>
                <a:spcPts val="450"/>
              </a:spcBef>
              <a:buClr>
                <a:srgbClr val="C00000"/>
              </a:buClr>
              <a:buFont typeface="Calibri" pitchFamily="32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2" charset="0"/>
              </a:rPr>
              <a:t>What are the basic strategies of GSICS?</a:t>
            </a:r>
          </a:p>
          <a:p>
            <a:pPr marL="446088" lvl="1" indent="-266700">
              <a:lnSpc>
                <a:spcPct val="80000"/>
              </a:lnSpc>
              <a:spcBef>
                <a:spcPts val="400"/>
              </a:spcBef>
              <a:buFont typeface="Calibri" pitchFamily="32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Improve on-orbit calibration by developing an integrated inter-comparison system</a:t>
            </a:r>
          </a:p>
          <a:p>
            <a:pPr marL="627063" lvl="4" indent="-180975">
              <a:lnSpc>
                <a:spcPct val="80000"/>
              </a:lnSpc>
              <a:spcBef>
                <a:spcPts val="350"/>
              </a:spcBef>
              <a:buFont typeface="Calibri" pitchFamily="32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400" dirty="0">
                <a:solidFill>
                  <a:srgbClr val="000000"/>
                </a:solidFill>
                <a:latin typeface="Calibri" pitchFamily="32" charset="0"/>
              </a:rPr>
              <a:t>Initially for GEO-LEO Inter-satellite calibration</a:t>
            </a:r>
          </a:p>
          <a:p>
            <a:pPr marL="627063" lvl="4" indent="-180975">
              <a:lnSpc>
                <a:spcPct val="80000"/>
              </a:lnSpc>
              <a:spcBef>
                <a:spcPts val="350"/>
              </a:spcBef>
              <a:buFont typeface="Calibri" pitchFamily="32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400" dirty="0">
                <a:solidFill>
                  <a:srgbClr val="000000"/>
                </a:solidFill>
                <a:latin typeface="Calibri" pitchFamily="32" charset="0"/>
              </a:rPr>
              <a:t>Being extended to LEO-LEO</a:t>
            </a:r>
          </a:p>
          <a:p>
            <a:pPr marL="627063" lvl="4" indent="-180975">
              <a:lnSpc>
                <a:spcPct val="80000"/>
              </a:lnSpc>
              <a:spcBef>
                <a:spcPts val="350"/>
              </a:spcBef>
              <a:buFont typeface="Calibri" pitchFamily="32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400" dirty="0">
                <a:solidFill>
                  <a:srgbClr val="000000"/>
                </a:solidFill>
                <a:latin typeface="Calibri" pitchFamily="32" charset="0"/>
              </a:rPr>
              <a:t>Using external references as necessary</a:t>
            </a:r>
          </a:p>
          <a:p>
            <a:pPr marL="446088" lvl="1" indent="-266700">
              <a:lnSpc>
                <a:spcPct val="80000"/>
              </a:lnSpc>
              <a:spcBef>
                <a:spcPts val="400"/>
              </a:spcBef>
              <a:buFont typeface="Calibri" pitchFamily="32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Best practices for </a:t>
            </a:r>
            <a:r>
              <a:rPr lang="en-GB" sz="1600" dirty="0" smtClean="0">
                <a:solidFill>
                  <a:srgbClr val="000000"/>
                </a:solidFill>
                <a:latin typeface="Calibri" pitchFamily="32" charset="0"/>
              </a:rPr>
              <a:t>calibration &amp; characterisation</a:t>
            </a:r>
            <a:endParaRPr lang="en-GB" sz="1600" dirty="0">
              <a:solidFill>
                <a:srgbClr val="000000"/>
              </a:solidFill>
              <a:latin typeface="Calibri" pitchFamily="32" charset="0"/>
            </a:endParaRPr>
          </a:p>
          <a:p>
            <a:pPr marL="446088" lvl="1" indent="-266700">
              <a:lnSpc>
                <a:spcPct val="80000"/>
              </a:lnSpc>
              <a:spcBef>
                <a:spcPts val="225"/>
              </a:spcBef>
              <a:buFont typeface="Calibri" pitchFamily="32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dirty="0">
              <a:solidFill>
                <a:srgbClr val="000000"/>
              </a:solidFill>
              <a:latin typeface="Calibri" pitchFamily="32" charset="0"/>
            </a:endParaRPr>
          </a:p>
          <a:p>
            <a:pPr indent="179388">
              <a:lnSpc>
                <a:spcPct val="80000"/>
              </a:lnSpc>
              <a:spcBef>
                <a:spcPts val="450"/>
              </a:spcBef>
              <a:buClr>
                <a:srgbClr val="C00000"/>
              </a:buClr>
              <a:buFont typeface="Calibri" pitchFamily="32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2" charset="0"/>
              </a:rPr>
              <a:t>This will allow us to:</a:t>
            </a:r>
          </a:p>
          <a:p>
            <a:pPr marL="446088" lvl="1" indent="-266700">
              <a:lnSpc>
                <a:spcPct val="80000"/>
              </a:lnSpc>
              <a:spcBef>
                <a:spcPts val="400"/>
              </a:spcBef>
              <a:buFont typeface="Calibri" pitchFamily="32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Improve consistency between instruments</a:t>
            </a:r>
          </a:p>
          <a:p>
            <a:pPr marL="446088" lvl="1" indent="-266700">
              <a:lnSpc>
                <a:spcPct val="80000"/>
              </a:lnSpc>
              <a:spcBef>
                <a:spcPts val="400"/>
              </a:spcBef>
              <a:buFont typeface="Calibri" pitchFamily="32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Reduce bias in Level 1 and 2 products</a:t>
            </a:r>
          </a:p>
          <a:p>
            <a:pPr marL="446088" lvl="1" indent="-266700">
              <a:lnSpc>
                <a:spcPct val="80000"/>
              </a:lnSpc>
              <a:spcBef>
                <a:spcPts val="400"/>
              </a:spcBef>
              <a:buFont typeface="Calibri" pitchFamily="32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Provide traceability of measurements</a:t>
            </a:r>
          </a:p>
          <a:p>
            <a:pPr marL="446088" lvl="1" indent="-266700">
              <a:lnSpc>
                <a:spcPct val="80000"/>
              </a:lnSpc>
              <a:spcBef>
                <a:spcPts val="400"/>
              </a:spcBef>
              <a:buFont typeface="Calibri" pitchFamily="32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Retrospectively re-calibrate archive data</a:t>
            </a:r>
          </a:p>
          <a:p>
            <a:pPr marL="446088" lvl="1" indent="-266700">
              <a:lnSpc>
                <a:spcPct val="80000"/>
              </a:lnSpc>
              <a:spcBef>
                <a:spcPts val="400"/>
              </a:spcBef>
              <a:buFont typeface="Calibri" pitchFamily="32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Better specify future instruments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2669" y="1268413"/>
            <a:ext cx="3971288" cy="1612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904412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8198" name="Group 6"/>
          <p:cNvGraphicFramePr>
            <a:graphicFrameLocks noGrp="1"/>
          </p:cNvGraphicFramePr>
          <p:nvPr/>
        </p:nvGraphicFramePr>
        <p:xfrm>
          <a:off x="5704561" y="2952750"/>
          <a:ext cx="3750662" cy="3964052"/>
        </p:xfrm>
        <a:graphic>
          <a:graphicData uri="http://schemas.openxmlformats.org/drawingml/2006/table">
            <a:tbl>
              <a:tblPr/>
              <a:tblGrid>
                <a:gridCol w="1266622"/>
                <a:gridCol w="1234877"/>
                <a:gridCol w="1249163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EUMETSAT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CNES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JMA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NOAA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CMA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KMA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ISRO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NASA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WMO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USGS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NIST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JAXA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ROSHYDROMET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IMD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ESA</a:t>
                      </a:r>
                    </a:p>
                  </a:txBody>
                  <a:tcPr marL="89986" marR="89986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5342" y="2995614"/>
            <a:ext cx="480935" cy="433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15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8313" y="2890838"/>
            <a:ext cx="457127" cy="609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16" name="Picture 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28314" y="4546601"/>
            <a:ext cx="542838" cy="466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17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31534" y="3754439"/>
            <a:ext cx="485697" cy="466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18" name="Picture 2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623506" y="3759201"/>
            <a:ext cx="399986" cy="390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19" name="Picture 2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52079" y="2781301"/>
            <a:ext cx="685690" cy="71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52080" y="4508500"/>
            <a:ext cx="517442" cy="54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21" name="Picture 29"/>
          <p:cNvPicPr>
            <a:picLocks noChangeAspect="1" noChangeArrowheads="1"/>
          </p:cNvPicPr>
          <p:nvPr/>
        </p:nvPicPr>
        <p:blipFill>
          <a:blip r:embed="rId11" cstate="print"/>
          <a:srcRect r="74084"/>
          <a:stretch>
            <a:fillRect/>
          </a:stretch>
        </p:blipFill>
        <p:spPr bwMode="auto">
          <a:xfrm>
            <a:off x="8452083" y="5373688"/>
            <a:ext cx="774576" cy="438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22" name="Picture 3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83874" y="5470525"/>
            <a:ext cx="952347" cy="279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23" name="Picture 3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31533" y="4543425"/>
            <a:ext cx="585694" cy="539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24" name="Picture 3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93394" y="3754438"/>
            <a:ext cx="538076" cy="539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25" name="Picture 33"/>
          <p:cNvPicPr>
            <a:picLocks noChangeAspect="1" noChangeArrowheads="1"/>
          </p:cNvPicPr>
          <p:nvPr/>
        </p:nvPicPr>
        <p:blipFill>
          <a:blip r:embed="rId15" cstate="print"/>
          <a:srcRect r="75264" b="29283"/>
          <a:stretch>
            <a:fillRect/>
          </a:stretch>
        </p:blipFill>
        <p:spPr bwMode="auto">
          <a:xfrm>
            <a:off x="6074389" y="5326063"/>
            <a:ext cx="512680" cy="539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26" name="Picture 3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55342" y="6088063"/>
            <a:ext cx="576170" cy="5762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27" name="Picture 3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50535" y="6088063"/>
            <a:ext cx="434905" cy="5762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228" name="Picture 36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552079" y="6126163"/>
            <a:ext cx="539663" cy="527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277403" y="5003511"/>
            <a:ext cx="8445358" cy="1551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FE5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GSICS Organisation</a:t>
            </a:r>
            <a:endParaRPr lang="en-GB" dirty="0"/>
          </a:p>
        </p:txBody>
      </p:sp>
      <p:graphicFrame>
        <p:nvGraphicFramePr>
          <p:cNvPr id="15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221" y="1130157"/>
          <a:ext cx="8912384" cy="4994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4"/>
          <p:cNvGrpSpPr/>
          <p:nvPr/>
        </p:nvGrpSpPr>
        <p:grpSpPr>
          <a:xfrm>
            <a:off x="921199" y="1394800"/>
            <a:ext cx="1298997" cy="956121"/>
            <a:chOff x="429368" y="1222822"/>
            <a:chExt cx="1299205" cy="866137"/>
          </a:xfrm>
          <a:scene3d>
            <a:camera prst="orthographicFront"/>
            <a:lightRig rig="flat" dir="t"/>
          </a:scene3d>
        </p:grpSpPr>
        <p:sp>
          <p:nvSpPr>
            <p:cNvPr id="17" name="Rounded Rectangle 16"/>
            <p:cNvSpPr/>
            <p:nvPr/>
          </p:nvSpPr>
          <p:spPr>
            <a:xfrm>
              <a:off x="429368" y="1222822"/>
              <a:ext cx="1299205" cy="86613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454736" y="1248190"/>
              <a:ext cx="1248469" cy="8154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CGMS</a:t>
              </a:r>
              <a:endParaRPr lang="en-GB" sz="1400" kern="1200" dirty="0"/>
            </a:p>
          </p:txBody>
        </p:sp>
      </p:grpSp>
      <p:grpSp>
        <p:nvGrpSpPr>
          <p:cNvPr id="4" name="Group 7"/>
          <p:cNvGrpSpPr/>
          <p:nvPr/>
        </p:nvGrpSpPr>
        <p:grpSpPr>
          <a:xfrm>
            <a:off x="7832859" y="1394800"/>
            <a:ext cx="1298997" cy="956121"/>
            <a:chOff x="429368" y="1222822"/>
            <a:chExt cx="1299205" cy="866137"/>
          </a:xfrm>
          <a:scene3d>
            <a:camera prst="orthographicFront"/>
            <a:lightRig rig="flat" dir="t"/>
          </a:scene3d>
        </p:grpSpPr>
        <p:sp>
          <p:nvSpPr>
            <p:cNvPr id="20" name="Rounded Rectangle 19"/>
            <p:cNvSpPr/>
            <p:nvPr/>
          </p:nvSpPr>
          <p:spPr>
            <a:xfrm>
              <a:off x="429368" y="1222822"/>
              <a:ext cx="1299205" cy="86613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454736" y="1248190"/>
              <a:ext cx="1248469" cy="8154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WMO</a:t>
              </a:r>
              <a:endParaRPr lang="en-GB" sz="1400" kern="1200" dirty="0"/>
            </a:p>
          </p:txBody>
        </p:sp>
      </p:grpSp>
      <p:cxnSp>
        <p:nvCxnSpPr>
          <p:cNvPr id="22" name="Straight Arrow Connector 21"/>
          <p:cNvCxnSpPr>
            <a:stCxn id="17" idx="3"/>
          </p:cNvCxnSpPr>
          <p:nvPr/>
        </p:nvCxnSpPr>
        <p:spPr bwMode="auto">
          <a:xfrm>
            <a:off x="2220196" y="1872861"/>
            <a:ext cx="2084836" cy="1159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20" idx="1"/>
          </p:cNvCxnSpPr>
          <p:nvPr/>
        </p:nvCxnSpPr>
        <p:spPr bwMode="auto">
          <a:xfrm flipH="1">
            <a:off x="5600968" y="1872861"/>
            <a:ext cx="2231891" cy="1159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80143" y="6164497"/>
            <a:ext cx="4500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/>
                </a:solidFill>
              </a:rPr>
              <a:t>Identified potential collaborations with CEOS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57250" y="1952625"/>
            <a:ext cx="2600325" cy="3619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2781300"/>
            <a:ext cx="1962151" cy="3619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34326" y="1828800"/>
            <a:ext cx="1790700" cy="12287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  <a:latin typeface="Calibri" pitchFamily="32" charset="0"/>
              </a:rPr>
              <a:t>GSICS Principles</a:t>
            </a:r>
          </a:p>
        </p:txBody>
      </p:sp>
      <p:sp>
        <p:nvSpPr>
          <p:cNvPr id="9219" name="AutoShape 3"/>
          <p:cNvSpPr>
            <a:spLocks/>
          </p:cNvSpPr>
          <p:nvPr/>
        </p:nvSpPr>
        <p:spPr bwMode="auto">
          <a:xfrm>
            <a:off x="7329853" y="1547814"/>
            <a:ext cx="380939" cy="1857375"/>
          </a:xfrm>
          <a:prstGeom prst="rightBrace">
            <a:avLst>
              <a:gd name="adj1" fmla="val 43333"/>
              <a:gd name="adj2" fmla="val 50000"/>
            </a:avLst>
          </a:prstGeom>
          <a:noFill/>
          <a:ln w="4428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971147" y="1905000"/>
            <a:ext cx="1752319" cy="956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>
                <a:solidFill>
                  <a:srgbClr val="FF0000"/>
                </a:solidFill>
              </a:rPr>
              <a:t>TRACEABILITY / UNBROKEN CHAINS OF COMPARISONS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854899" y="2200275"/>
            <a:ext cx="2028825" cy="3619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318" y="4993994"/>
            <a:ext cx="5170024" cy="3619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00537" y="3084171"/>
            <a:ext cx="3877519" cy="3619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2853" y="1308100"/>
            <a:ext cx="8779477" cy="5219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266700" indent="-266700">
              <a:spcBef>
                <a:spcPts val="500"/>
              </a:spcBef>
              <a:buClr>
                <a:srgbClr val="FF0000"/>
              </a:buClr>
              <a:buFont typeface="Calibri" pitchFamily="32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2000" dirty="0">
                <a:solidFill>
                  <a:srgbClr val="FF0000"/>
                </a:solidFill>
                <a:latin typeface="Calibri" pitchFamily="32" charset="0"/>
              </a:rPr>
              <a:t>Systematic generation of inter-calibration products</a:t>
            </a:r>
          </a:p>
          <a:p>
            <a:pPr marL="446088" lvl="1" indent="-180975">
              <a:spcBef>
                <a:spcPts val="400"/>
              </a:spcBef>
              <a:buFont typeface="Arial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for Level 1 data from satellite sensors</a:t>
            </a:r>
          </a:p>
          <a:p>
            <a:pPr marL="446088" lvl="1" indent="-180975">
              <a:spcBef>
                <a:spcPts val="400"/>
              </a:spcBef>
              <a:buFont typeface="Arial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to compare, monitor and correct the calibration of monitored instruments </a:t>
            </a:r>
            <a:br>
              <a:rPr lang="en-GB" sz="1600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to community references</a:t>
            </a:r>
          </a:p>
          <a:p>
            <a:pPr marL="446088" lvl="1" indent="-180975">
              <a:spcBef>
                <a:spcPts val="400"/>
              </a:spcBef>
              <a:buFont typeface="Arial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by generating calibration corrections </a:t>
            </a:r>
            <a:r>
              <a:rPr lang="en-IE" sz="1600" dirty="0">
                <a:solidFill>
                  <a:srgbClr val="000000"/>
                </a:solidFill>
                <a:latin typeface="Calibri" pitchFamily="32" charset="0"/>
              </a:rPr>
              <a:t> on a routine operational basis</a:t>
            </a: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marL="446088" lvl="1" indent="-180975">
              <a:spcBef>
                <a:spcPts val="400"/>
              </a:spcBef>
              <a:buFont typeface="Arial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with specified uncertainties</a:t>
            </a:r>
          </a:p>
          <a:p>
            <a:pPr marL="446088" lvl="1" indent="-180975">
              <a:spcBef>
                <a:spcPts val="400"/>
              </a:spcBef>
              <a:buFont typeface="Arial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through well-documented, peer-reviewed procedures</a:t>
            </a:r>
          </a:p>
          <a:p>
            <a:pPr marL="446088" lvl="1" indent="-180975">
              <a:spcBef>
                <a:spcPts val="400"/>
              </a:spcBef>
              <a:buFont typeface="Arial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based on various techniques to ensure consistent and robust results</a:t>
            </a:r>
          </a:p>
          <a:p>
            <a:pPr marL="266700" indent="-266700">
              <a:spcBef>
                <a:spcPts val="500"/>
              </a:spcBef>
              <a:buClr>
                <a:srgbClr val="FF0000"/>
              </a:buClr>
              <a:buFont typeface="Calibri" pitchFamily="32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2000" dirty="0">
                <a:solidFill>
                  <a:srgbClr val="FF0000"/>
                </a:solidFill>
                <a:latin typeface="Calibri" pitchFamily="32" charset="0"/>
              </a:rPr>
              <a:t>Delivery to users</a:t>
            </a:r>
          </a:p>
          <a:p>
            <a:pPr marL="446088" lvl="1" indent="-180975">
              <a:spcBef>
                <a:spcPts val="400"/>
              </a:spcBef>
              <a:buFont typeface="Arial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Free and open access</a:t>
            </a:r>
          </a:p>
          <a:p>
            <a:pPr marL="446088" lvl="1" indent="-180975">
              <a:spcBef>
                <a:spcPts val="400"/>
              </a:spcBef>
              <a:buFont typeface="Arial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Adopting community standards</a:t>
            </a:r>
          </a:p>
          <a:p>
            <a:pPr marL="266700" indent="-266700">
              <a:spcBef>
                <a:spcPts val="500"/>
              </a:spcBef>
              <a:buClr>
                <a:srgbClr val="FF0000"/>
              </a:buClr>
              <a:buFont typeface="Calibri" pitchFamily="32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2000" dirty="0">
                <a:solidFill>
                  <a:srgbClr val="FF0000"/>
                </a:solidFill>
                <a:latin typeface="Calibri" pitchFamily="32" charset="0"/>
              </a:rPr>
              <a:t>To promote</a:t>
            </a:r>
          </a:p>
          <a:p>
            <a:pPr marL="446088" lvl="1" indent="-180975">
              <a:spcBef>
                <a:spcPts val="400"/>
              </a:spcBef>
              <a:buFont typeface="Arial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Greater understanding of instruments’ absolute calibration, </a:t>
            </a:r>
            <a:br>
              <a:rPr lang="en-GB" sz="1600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by analysing the root causes of biases</a:t>
            </a:r>
          </a:p>
          <a:p>
            <a:pPr marL="446088" lvl="1" indent="-180975">
              <a:spcBef>
                <a:spcPts val="400"/>
              </a:spcBef>
              <a:buFont typeface="Arial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More accurate and more globally consistent retrieved L2 products</a:t>
            </a:r>
          </a:p>
          <a:p>
            <a:pPr marL="446088" lvl="1" indent="-180975">
              <a:spcBef>
                <a:spcPts val="400"/>
              </a:spcBef>
              <a:buFont typeface="Arial" charset="0"/>
              <a:buChar char="•"/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itchFamily="32" charset="0"/>
              </a:rPr>
              <a:t>Inter-operability for more accurate environmental, climate and weather forecasting products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03160" y="1187450"/>
            <a:ext cx="8990159" cy="5175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>
                <a:solidFill>
                  <a:srgbClr val="000000"/>
                </a:solidFill>
                <a:latin typeface="Calibri" pitchFamily="32" charset="0"/>
              </a:rPr>
              <a:t>GSICS Bias Monitoring</a:t>
            </a:r>
          </a:p>
          <a:p>
            <a:pPr marL="355600" lvl="1" indent="-265113">
              <a:spcBef>
                <a:spcPts val="3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Routine comparisons of satellite radiances against reference</a:t>
            </a:r>
          </a:p>
          <a:p>
            <a:pPr marL="341313" indent="-341313">
              <a:spcBef>
                <a:spcPts val="12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>
                <a:solidFill>
                  <a:srgbClr val="000000"/>
                </a:solidFill>
                <a:latin typeface="Calibri" pitchFamily="32" charset="0"/>
              </a:rPr>
              <a:t>GSICS Correction</a:t>
            </a:r>
          </a:p>
          <a:p>
            <a:pPr marL="355600" lvl="1" indent="-265113">
              <a:spcBef>
                <a:spcPts val="3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Function to correct issued </a:t>
            </a:r>
            <a:r>
              <a:rPr lang="en-GB" sz="1700" dirty="0" smtClean="0">
                <a:solidFill>
                  <a:srgbClr val="000000"/>
                </a:solidFill>
                <a:latin typeface="Calibri" pitchFamily="32" charset="0"/>
              </a:rPr>
              <a:t>radiances for </a:t>
            </a: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consistent calibration with reference</a:t>
            </a:r>
          </a:p>
          <a:p>
            <a:pPr marL="341313" indent="-341313">
              <a:spcBef>
                <a:spcPts val="12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 smtClean="0">
                <a:solidFill>
                  <a:srgbClr val="000000"/>
                </a:solidFill>
                <a:latin typeface="Calibri" pitchFamily="32" charset="0"/>
              </a:rPr>
              <a:t>GSICS Calibration</a:t>
            </a:r>
          </a:p>
          <a:p>
            <a:pPr marL="355600" lvl="1" indent="-265113">
              <a:spcBef>
                <a:spcPts val="3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smtClean="0">
                <a:solidFill>
                  <a:srgbClr val="000000"/>
                </a:solidFill>
                <a:latin typeface="Calibri" pitchFamily="32" charset="0"/>
              </a:rPr>
              <a:t>Alternative Calibration Coefficients = operational calibration + inter-calibration corrections</a:t>
            </a:r>
          </a:p>
          <a:p>
            <a:pPr marL="341313" indent="-341313">
              <a:spcBef>
                <a:spcPts val="12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 smtClean="0">
                <a:solidFill>
                  <a:srgbClr val="000000"/>
                </a:solidFill>
                <a:latin typeface="Calibri" pitchFamily="32" charset="0"/>
              </a:rPr>
              <a:t>GSICS </a:t>
            </a:r>
            <a:r>
              <a:rPr lang="en-GB" sz="2000" b="0" dirty="0">
                <a:solidFill>
                  <a:srgbClr val="000000"/>
                </a:solidFill>
                <a:latin typeface="Calibri" pitchFamily="32" charset="0"/>
              </a:rPr>
              <a:t>Reports &amp; Guidelines</a:t>
            </a:r>
          </a:p>
          <a:p>
            <a:pPr marL="355600" lvl="1" indent="-265113">
              <a:spcBef>
                <a:spcPts val="3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Recommendations to modify </a:t>
            </a:r>
            <a:r>
              <a:rPr lang="en-GB" sz="1700" dirty="0" smtClean="0">
                <a:solidFill>
                  <a:srgbClr val="000000"/>
                </a:solidFill>
                <a:latin typeface="Calibri" pitchFamily="32" charset="0"/>
              </a:rPr>
              <a:t>processing/practices</a:t>
            </a:r>
            <a:endParaRPr lang="en-GB" sz="1700" dirty="0">
              <a:solidFill>
                <a:srgbClr val="000000"/>
              </a:solidFill>
              <a:latin typeface="Calibri" pitchFamily="32" charset="0"/>
            </a:endParaRPr>
          </a:p>
          <a:p>
            <a:pPr marL="355600" lvl="1" indent="-265113">
              <a:spcBef>
                <a:spcPts val="3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Design and Operation of future satellite instruments</a:t>
            </a:r>
          </a:p>
          <a:p>
            <a:pPr marL="341313" indent="-341313">
              <a:spcBef>
                <a:spcPts val="12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>
                <a:solidFill>
                  <a:srgbClr val="000000"/>
                </a:solidFill>
                <a:latin typeface="Calibri" pitchFamily="32" charset="0"/>
              </a:rPr>
              <a:t>For Operational Environmental Satellites</a:t>
            </a:r>
          </a:p>
          <a:p>
            <a:pPr marL="357188" lvl="1" indent="-263525">
              <a:spcBef>
                <a:spcPts val="3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b="0" dirty="0">
                <a:solidFill>
                  <a:srgbClr val="00B050"/>
                </a:solidFill>
                <a:latin typeface="Calibri" pitchFamily="32" charset="0"/>
              </a:rPr>
              <a:t>	</a:t>
            </a:r>
            <a:r>
              <a:rPr lang="en-GB" sz="1700" b="0" dirty="0">
                <a:solidFill>
                  <a:srgbClr val="00B050"/>
                </a:solidFill>
                <a:latin typeface="Wingdings" charset="2"/>
              </a:rPr>
              <a:t></a:t>
            </a:r>
            <a:r>
              <a:rPr lang="en-GB" sz="1700" b="0" dirty="0">
                <a:solidFill>
                  <a:srgbClr val="00B050"/>
                </a:solidFill>
                <a:latin typeface="Calibri" pitchFamily="32" charset="0"/>
              </a:rPr>
              <a:t> </a:t>
            </a: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Infra-red recalibration (GEO and LEO)		</a:t>
            </a:r>
            <a:r>
              <a:rPr lang="en-GB" sz="1700" b="0" dirty="0">
                <a:solidFill>
                  <a:srgbClr val="00B050"/>
                </a:solidFill>
                <a:latin typeface="Wingdings" charset="2"/>
              </a:rPr>
              <a:t></a:t>
            </a:r>
            <a:r>
              <a:rPr lang="en-GB" sz="1700" b="0" dirty="0">
                <a:solidFill>
                  <a:srgbClr val="00B050"/>
                </a:solidFill>
                <a:latin typeface="Calibri" pitchFamily="32" charset="0"/>
              </a:rPr>
              <a:t> </a:t>
            </a: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Pre-Operational &amp; Demo status</a:t>
            </a:r>
          </a:p>
          <a:p>
            <a:pPr marL="357188" lvl="1" indent="-263525">
              <a:spcBef>
                <a:spcPts val="3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b="0" dirty="0">
                <a:solidFill>
                  <a:srgbClr val="00B050"/>
                </a:solidFill>
                <a:latin typeface="Calibri" pitchFamily="32" charset="0"/>
              </a:rPr>
              <a:t>		</a:t>
            </a: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(current operational satellites)			</a:t>
            </a:r>
            <a:r>
              <a:rPr lang="en-GB" sz="1700" b="0" dirty="0">
                <a:solidFill>
                  <a:srgbClr val="00B050"/>
                </a:solidFill>
                <a:latin typeface="Wingdings" charset="2"/>
              </a:rPr>
              <a:t></a:t>
            </a:r>
            <a:r>
              <a:rPr lang="en-GB" sz="1700" b="0" dirty="0">
                <a:solidFill>
                  <a:srgbClr val="00B050"/>
                </a:solidFill>
                <a:latin typeface="Calibri" pitchFamily="32" charset="0"/>
              </a:rPr>
              <a:t> </a:t>
            </a: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Near real-time and re-analysis</a:t>
            </a:r>
          </a:p>
          <a:p>
            <a:pPr marL="357188" lvl="1" indent="-263525">
              <a:spcBef>
                <a:spcPts val="3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b="0" dirty="0">
                <a:solidFill>
                  <a:srgbClr val="FFC000"/>
                </a:solidFill>
                <a:latin typeface="Calibri" pitchFamily="32" charset="0"/>
              </a:rPr>
              <a:t>	</a:t>
            </a:r>
            <a:r>
              <a:rPr lang="en-GB" sz="1700" b="0" dirty="0">
                <a:solidFill>
                  <a:srgbClr val="FFC000"/>
                </a:solidFill>
                <a:latin typeface="Wingdings" charset="2"/>
              </a:rPr>
              <a:t></a:t>
            </a: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 Visible and near-infrared recalibration (GEO and LEO)	</a:t>
            </a:r>
            <a:r>
              <a:rPr lang="en-GB" sz="1700" b="0" dirty="0">
                <a:solidFill>
                  <a:srgbClr val="FFC000"/>
                </a:solidFill>
                <a:latin typeface="Wingdings" charset="2"/>
              </a:rPr>
              <a:t></a:t>
            </a: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 In development within GSICS</a:t>
            </a:r>
          </a:p>
          <a:p>
            <a:pPr marL="357188" lvl="1" indent="-263525">
              <a:spcBef>
                <a:spcPts val="3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b="0" dirty="0">
                <a:solidFill>
                  <a:srgbClr val="FFC000"/>
                </a:solidFill>
                <a:latin typeface="Calibri" pitchFamily="32" charset="0"/>
              </a:rPr>
              <a:t>	</a:t>
            </a:r>
            <a:r>
              <a:rPr lang="en-GB" sz="1700" b="0" dirty="0">
                <a:solidFill>
                  <a:srgbClr val="FFC000"/>
                </a:solidFill>
                <a:latin typeface="Wingdings" charset="2"/>
              </a:rPr>
              <a:t></a:t>
            </a:r>
            <a:r>
              <a:rPr lang="en-GB" sz="1700" b="0" dirty="0">
                <a:solidFill>
                  <a:srgbClr val="FFC000"/>
                </a:solidFill>
                <a:latin typeface="Calibri" pitchFamily="32" charset="0"/>
              </a:rPr>
              <a:t> </a:t>
            </a: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Microwave – Conical &amp; Cross-track Scanners (LEO)	</a:t>
            </a:r>
            <a:r>
              <a:rPr lang="en-GB" sz="1700" b="0" dirty="0">
                <a:solidFill>
                  <a:srgbClr val="FFC000"/>
                </a:solidFill>
                <a:latin typeface="Wingdings" charset="2"/>
              </a:rPr>
              <a:t></a:t>
            </a:r>
            <a:r>
              <a:rPr lang="en-GB" sz="1700" b="0" dirty="0">
                <a:solidFill>
                  <a:srgbClr val="FFC000"/>
                </a:solidFill>
                <a:latin typeface="Calibri" pitchFamily="32" charset="0"/>
              </a:rPr>
              <a:t> </a:t>
            </a: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In development with GPM XCAL</a:t>
            </a:r>
          </a:p>
          <a:p>
            <a:pPr marL="357188" lvl="1" indent="-263525">
              <a:spcBef>
                <a:spcPts val="3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b="0" dirty="0">
                <a:solidFill>
                  <a:srgbClr val="FFC000"/>
                </a:solidFill>
                <a:latin typeface="Calibri" pitchFamily="32" charset="0"/>
              </a:rPr>
              <a:t>	</a:t>
            </a:r>
            <a:r>
              <a:rPr lang="en-GB" sz="1700" b="0" dirty="0">
                <a:solidFill>
                  <a:srgbClr val="FFC000"/>
                </a:solidFill>
                <a:latin typeface="Wingdings" charset="2"/>
              </a:rPr>
              <a:t></a:t>
            </a:r>
            <a:r>
              <a:rPr lang="en-GB" sz="1700" b="0" dirty="0">
                <a:solidFill>
                  <a:srgbClr val="FFC000"/>
                </a:solidFill>
                <a:latin typeface="Calibri" pitchFamily="32" charset="0"/>
              </a:rPr>
              <a:t> </a:t>
            </a: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Historic Instruments				</a:t>
            </a:r>
            <a:r>
              <a:rPr lang="en-GB" sz="1700" b="0" dirty="0">
                <a:solidFill>
                  <a:srgbClr val="FFC000"/>
                </a:solidFill>
                <a:latin typeface="Wingdings" charset="2"/>
              </a:rPr>
              <a:t></a:t>
            </a:r>
            <a:r>
              <a:rPr lang="en-GB" sz="1700" b="0" dirty="0">
                <a:solidFill>
                  <a:srgbClr val="FFC000"/>
                </a:solidFill>
                <a:latin typeface="Calibri" pitchFamily="32" charset="0"/>
              </a:rPr>
              <a:t> </a:t>
            </a:r>
            <a:r>
              <a:rPr lang="en-GB" sz="1700" dirty="0">
                <a:solidFill>
                  <a:srgbClr val="000000"/>
                </a:solidFill>
                <a:latin typeface="Calibri" pitchFamily="32" charset="0"/>
              </a:rPr>
              <a:t>In </a:t>
            </a:r>
            <a:r>
              <a:rPr lang="en-GB" sz="1700" dirty="0" smtClean="0">
                <a:solidFill>
                  <a:srgbClr val="000000"/>
                </a:solidFill>
                <a:latin typeface="Calibri" pitchFamily="32" charset="0"/>
              </a:rPr>
              <a:t>development for SCOPE-CM</a:t>
            </a:r>
            <a:endParaRPr lang="en-GB" sz="1700" dirty="0">
              <a:solidFill>
                <a:srgbClr val="000000"/>
              </a:solidFill>
              <a:latin typeface="Calibri" pitchFamily="32" charset="0"/>
            </a:endParaRPr>
          </a:p>
          <a:p>
            <a:pPr marL="355600" lvl="1" indent="-265113">
              <a:spcBef>
                <a:spcPts val="3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700" dirty="0">
              <a:solidFill>
                <a:srgbClr val="000000"/>
              </a:solidFill>
              <a:latin typeface="Calibri" pitchFamily="32" charset="0"/>
            </a:endParaRPr>
          </a:p>
          <a:p>
            <a:pPr marL="355600" lvl="1" indent="-265113">
              <a:spcBef>
                <a:spcPts val="3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700" dirty="0">
              <a:solidFill>
                <a:srgbClr val="000000"/>
              </a:solidFill>
              <a:latin typeface="Calibri" pitchFamily="32" charset="0"/>
            </a:endParaRPr>
          </a:p>
          <a:p>
            <a:pPr marL="355600" lvl="1" indent="-265113">
              <a:spcBef>
                <a:spcPts val="3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7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  <a:latin typeface="Calibri" pitchFamily="32" charset="0"/>
              </a:rPr>
              <a:t>GSICS </a:t>
            </a:r>
            <a:r>
              <a:rPr lang="en-GB" sz="3200" dirty="0" smtClean="0">
                <a:solidFill>
                  <a:srgbClr val="000000"/>
                </a:solidFill>
                <a:latin typeface="Calibri" pitchFamily="32" charset="0"/>
              </a:rPr>
              <a:t>Product Types</a:t>
            </a:r>
            <a:endParaRPr lang="en-GB" sz="32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Scoping GSICS Lunar Inter-Calibration Products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2550"/>
            <a:ext cx="8915400" cy="5334000"/>
          </a:xfrm>
        </p:spPr>
        <p:txBody>
          <a:bodyPr/>
          <a:lstStyle/>
          <a:p>
            <a:r>
              <a:rPr lang="en-GB" sz="2400" dirty="0" smtClean="0"/>
              <a:t>Double differences of irradiances from monitored and reference instruments, </a:t>
            </a:r>
            <a:r>
              <a:rPr lang="en-GB" sz="2400" dirty="0" err="1" smtClean="0"/>
              <a:t>w.r.t</a:t>
            </a:r>
            <a:r>
              <a:rPr lang="en-GB" sz="2400" dirty="0" smtClean="0"/>
              <a:t>. a model: (</a:t>
            </a:r>
            <a:r>
              <a:rPr lang="en-GB" sz="2400" i="1" dirty="0" smtClean="0"/>
              <a:t>I</a:t>
            </a:r>
            <a:r>
              <a:rPr lang="en-GB" sz="2400" i="1" baseline="-25000" dirty="0" smtClean="0"/>
              <a:t>MON</a:t>
            </a:r>
            <a:r>
              <a:rPr lang="en-GB" sz="2400" i="1" dirty="0" smtClean="0"/>
              <a:t> -</a:t>
            </a:r>
            <a:r>
              <a:rPr lang="en-GB" sz="2400" i="1" dirty="0" err="1" smtClean="0"/>
              <a:t>I</a:t>
            </a:r>
            <a:r>
              <a:rPr lang="en-GB" sz="2400" i="1" baseline="-25000" dirty="0" err="1" smtClean="0"/>
              <a:t>mod</a:t>
            </a:r>
            <a:r>
              <a:rPr lang="en-GB" sz="2400" dirty="0" smtClean="0"/>
              <a:t>)-(</a:t>
            </a:r>
            <a:r>
              <a:rPr lang="en-GB" sz="2400" i="1" dirty="0" smtClean="0"/>
              <a:t>I</a:t>
            </a:r>
            <a:r>
              <a:rPr lang="en-GB" sz="2400" i="1" baseline="-25000" dirty="0" smtClean="0"/>
              <a:t>REF</a:t>
            </a:r>
            <a:r>
              <a:rPr lang="en-GB" sz="2400" i="1" dirty="0" smtClean="0"/>
              <a:t> -</a:t>
            </a:r>
            <a:r>
              <a:rPr lang="en-GB" sz="2400" i="1" dirty="0" err="1" smtClean="0"/>
              <a:t>I</a:t>
            </a:r>
            <a:r>
              <a:rPr lang="en-GB" sz="2400" i="1" baseline="-25000" dirty="0" err="1" smtClean="0"/>
              <a:t>mod</a:t>
            </a:r>
            <a:r>
              <a:rPr lang="en-GB" sz="2400" dirty="0" smtClean="0"/>
              <a:t>)</a:t>
            </a:r>
          </a:p>
          <a:p>
            <a:pPr lvl="1"/>
            <a:r>
              <a:rPr lang="en-GB" sz="2000" dirty="0" smtClean="0"/>
              <a:t>Assumption: Model errors will cancel out (linearity)</a:t>
            </a:r>
          </a:p>
          <a:p>
            <a:pPr lvl="1"/>
            <a:r>
              <a:rPr lang="en-GB" sz="2000" dirty="0" smtClean="0"/>
              <a:t>No need to adjust to absolute scale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In general: Correction=Polynomial function of Radiance, </a:t>
            </a:r>
            <a:r>
              <a:rPr lang="el-GR" sz="2400" dirty="0" smtClean="0"/>
              <a:t>Δ</a:t>
            </a:r>
            <a:r>
              <a:rPr lang="en-GB" sz="2400" i="1" dirty="0" smtClean="0"/>
              <a:t>L</a:t>
            </a:r>
            <a:r>
              <a:rPr lang="en-GB" sz="2400" dirty="0" smtClean="0"/>
              <a:t>=g(</a:t>
            </a:r>
            <a:r>
              <a:rPr lang="en-GB" sz="2400" i="1" dirty="0" smtClean="0"/>
              <a:t>L</a:t>
            </a:r>
            <a:r>
              <a:rPr lang="en-GB" sz="2400" i="1" baseline="-25000" dirty="0" smtClean="0"/>
              <a:t>MON</a:t>
            </a:r>
            <a:r>
              <a:rPr lang="en-GB" sz="2400" dirty="0" smtClean="0"/>
              <a:t>)</a:t>
            </a:r>
          </a:p>
          <a:p>
            <a:pPr lvl="1"/>
            <a:r>
              <a:rPr lang="en-GB" sz="2000" dirty="0" smtClean="0"/>
              <a:t>Simplest case: Linear scaling of operational gain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Allow GSICS Corrections to vary with time</a:t>
            </a:r>
          </a:p>
          <a:p>
            <a:pPr lvl="1"/>
            <a:r>
              <a:rPr lang="en-GB" sz="2000" dirty="0" smtClean="0"/>
              <a:t>To track calibration drifts of monitored instrument</a:t>
            </a:r>
          </a:p>
          <a:p>
            <a:pPr lvl="1"/>
            <a:r>
              <a:rPr lang="en-GB" sz="2000" dirty="0" smtClean="0"/>
              <a:t>Defined from combination of data over extended period with negligible drift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179388"/>
            <a:ext cx="8915400" cy="954087"/>
          </a:xfrm>
        </p:spPr>
        <p:txBody>
          <a:bodyPr/>
          <a:lstStyle/>
          <a:p>
            <a:r>
              <a:rPr lang="en-GB" sz="3600" dirty="0" smtClean="0"/>
              <a:t>Future Extensions to </a:t>
            </a:r>
            <a:br>
              <a:rPr lang="en-GB" sz="3600" dirty="0" smtClean="0"/>
            </a:br>
            <a:r>
              <a:rPr lang="en-GB" sz="3600" dirty="0" smtClean="0"/>
              <a:t>GSICS Lunar Inter-Calibration Products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587875" cy="4525963"/>
          </a:xfrm>
        </p:spPr>
        <p:txBody>
          <a:bodyPr/>
          <a:lstStyle/>
          <a:p>
            <a:r>
              <a:rPr lang="en-GB" sz="2400" dirty="0" smtClean="0"/>
              <a:t>Combine with other methods </a:t>
            </a:r>
          </a:p>
          <a:p>
            <a:pPr lvl="1"/>
            <a:r>
              <a:rPr lang="en-GB" sz="2000" dirty="0" smtClean="0"/>
              <a:t>Aim to provide users ONE product</a:t>
            </a:r>
          </a:p>
          <a:p>
            <a:pPr lvl="1"/>
            <a:r>
              <a:rPr lang="en-GB" sz="2000" dirty="0" smtClean="0"/>
              <a:t>For all VIS/NIR/SWIR channels</a:t>
            </a:r>
          </a:p>
          <a:p>
            <a:pPr lvl="1"/>
            <a:r>
              <a:rPr lang="en-GB" sz="2000" dirty="0" smtClean="0"/>
              <a:t>Cover full dynamic range (linearity)</a:t>
            </a:r>
          </a:p>
          <a:p>
            <a:pPr lvl="1"/>
            <a:r>
              <a:rPr lang="en-GB" sz="2000" dirty="0" smtClean="0"/>
              <a:t>e.g. </a:t>
            </a:r>
            <a:r>
              <a:rPr lang="en-GB" sz="2000" dirty="0" smtClean="0">
                <a:solidFill>
                  <a:srgbClr val="7030A0"/>
                </a:solidFill>
              </a:rPr>
              <a:t>DCC</a:t>
            </a:r>
            <a:r>
              <a:rPr lang="en-GB" sz="2000" dirty="0" smtClean="0"/>
              <a:t> + </a:t>
            </a:r>
            <a:r>
              <a:rPr lang="en-GB" sz="2000" dirty="0" smtClean="0">
                <a:solidFill>
                  <a:schemeClr val="accent1"/>
                </a:solidFill>
              </a:rPr>
              <a:t>Lunar</a:t>
            </a:r>
          </a:p>
          <a:p>
            <a:pPr lvl="1"/>
            <a:r>
              <a:rPr lang="en-GB" sz="2000" dirty="0" smtClean="0"/>
              <a:t>Optimal combination weighted by </a:t>
            </a:r>
            <a:r>
              <a:rPr lang="en-GB" sz="2000" b="1" dirty="0" smtClean="0"/>
              <a:t>uncertainty</a:t>
            </a:r>
            <a:r>
              <a:rPr lang="en-GB" sz="2000" dirty="0" smtClean="0"/>
              <a:t> of each method</a:t>
            </a:r>
          </a:p>
          <a:p>
            <a:r>
              <a:rPr lang="en-GB" sz="2400" dirty="0" smtClean="0"/>
              <a:t>Spectral consistency</a:t>
            </a:r>
          </a:p>
          <a:p>
            <a:pPr lvl="1"/>
            <a:r>
              <a:rPr lang="en-GB" sz="2000" dirty="0" smtClean="0"/>
              <a:t>Inter-channel Bias Matrix</a:t>
            </a:r>
          </a:p>
          <a:p>
            <a:r>
              <a:rPr lang="en-GB" sz="2400" dirty="0" smtClean="0"/>
              <a:t>Tie to absolute standards </a:t>
            </a:r>
          </a:p>
          <a:p>
            <a:pPr lvl="1"/>
            <a:r>
              <a:rPr lang="en-GB" sz="2000" dirty="0" smtClean="0"/>
              <a:t>SI Traceability</a:t>
            </a:r>
            <a:endParaRPr lang="en-GB" sz="20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438775" y="1590675"/>
            <a:ext cx="9525" cy="382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48300" y="5381625"/>
            <a:ext cx="3981450" cy="5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 l="63646" t="31204" r="10365" b="21944"/>
          <a:stretch>
            <a:fillRect/>
          </a:stretch>
        </p:blipFill>
        <p:spPr bwMode="auto">
          <a:xfrm>
            <a:off x="5153025" y="1257300"/>
            <a:ext cx="47529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 rot="2785431">
            <a:off x="6277842" y="4398398"/>
            <a:ext cx="463713" cy="92644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696075" y="4438650"/>
            <a:ext cx="18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Lunar Disc Reflectance Range</a:t>
            </a:r>
            <a:endParaRPr lang="en-GB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Choice of Inter-Calibration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Common </a:t>
            </a:r>
            <a:r>
              <a:rPr lang="en-GB" sz="2000" i="1" dirty="0" smtClean="0"/>
              <a:t>primary </a:t>
            </a:r>
            <a:r>
              <a:rPr lang="en-GB" sz="2000" dirty="0" smtClean="0"/>
              <a:t>reference for all GSICS Products in Reflected Solar Band</a:t>
            </a:r>
          </a:p>
          <a:p>
            <a:r>
              <a:rPr lang="en-GB" sz="2000" dirty="0" smtClean="0"/>
              <a:t>Initially, Aqua/MODIS</a:t>
            </a:r>
          </a:p>
          <a:p>
            <a:pPr lvl="1"/>
            <a:r>
              <a:rPr lang="en-GB" sz="1600" dirty="0" smtClean="0"/>
              <a:t>For all channels?</a:t>
            </a:r>
          </a:p>
          <a:p>
            <a:r>
              <a:rPr lang="en-GB" sz="2000" dirty="0" smtClean="0"/>
              <a:t>Migration to Other Reference Instruments</a:t>
            </a:r>
          </a:p>
          <a:p>
            <a:pPr lvl="1"/>
            <a:r>
              <a:rPr lang="en-GB" sz="1600" dirty="0" smtClean="0"/>
              <a:t>e.g. SNPP/VIIRS</a:t>
            </a:r>
          </a:p>
          <a:p>
            <a:pPr lvl="1"/>
            <a:r>
              <a:rPr lang="en-GB" sz="1600" dirty="0" smtClean="0"/>
              <a:t>Handled using concept of </a:t>
            </a:r>
            <a:r>
              <a:rPr lang="en-GB" sz="1600" i="1" dirty="0" smtClean="0"/>
              <a:t>delta Corrections</a:t>
            </a:r>
            <a:endParaRPr lang="en-GB" sz="1600" dirty="0" smtClean="0"/>
          </a:p>
          <a:p>
            <a:pPr lvl="1"/>
            <a:r>
              <a:rPr lang="en-GB" sz="1600" dirty="0" smtClean="0"/>
              <a:t>Developed for GEO-LEO IR</a:t>
            </a:r>
          </a:p>
          <a:p>
            <a:pPr lvl="1"/>
            <a:r>
              <a:rPr lang="en-GB" sz="1600" dirty="0" smtClean="0"/>
              <a:t>Based on double-difference of different inter-calibration products</a:t>
            </a:r>
          </a:p>
          <a:p>
            <a:pPr lvl="1"/>
            <a:r>
              <a:rPr lang="en-GB" sz="1600" dirty="0" smtClean="0"/>
              <a:t>Ensures traceability back to primary reference</a:t>
            </a:r>
          </a:p>
          <a:p>
            <a:pPr lvl="1"/>
            <a:r>
              <a:rPr lang="en-GB" sz="1600" dirty="0" smtClean="0"/>
              <a:t>Ensures radiometric consistency</a:t>
            </a:r>
          </a:p>
          <a:p>
            <a:pPr lvl="1"/>
            <a:r>
              <a:rPr lang="en-GB" sz="1600" dirty="0" smtClean="0"/>
              <a:t>Eventually hyperspectral reference instruments? TBC!</a:t>
            </a:r>
            <a:endParaRPr lang="en-GB" sz="2400" dirty="0" smtClean="0"/>
          </a:p>
          <a:p>
            <a:r>
              <a:rPr lang="en-GB" sz="2000" dirty="0" smtClean="0"/>
              <a:t>Needs robust and consistent uncertainty estimates</a:t>
            </a:r>
          </a:p>
          <a:p>
            <a:pPr lvl="1"/>
            <a:r>
              <a:rPr lang="en-GB" sz="1600" dirty="0" smtClean="0"/>
              <a:t>Both on observed and modelled irradiances</a:t>
            </a:r>
          </a:p>
          <a:p>
            <a:pPr lvl="1"/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1086</Words>
  <Application>Microsoft Office PowerPoint</Application>
  <PresentationFormat>A4 Paper (210x297 mm)</PresentationFormat>
  <Paragraphs>228</Paragraphs>
  <Slides>17</Slides>
  <Notes>4</Notes>
  <HiddenSlides>10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Beyond the workshop:  Developing inter-calibration products based on Lunar Observations</vt:lpstr>
      <vt:lpstr>Overview</vt:lpstr>
      <vt:lpstr>Slide 3</vt:lpstr>
      <vt:lpstr>GSICS Organisation</vt:lpstr>
      <vt:lpstr>Slide 5</vt:lpstr>
      <vt:lpstr>Slide 6</vt:lpstr>
      <vt:lpstr>Scoping GSICS Lunar Inter-Calibration Products</vt:lpstr>
      <vt:lpstr>Future Extensions to  GSICS Lunar Inter-Calibration Products</vt:lpstr>
      <vt:lpstr>Choice of Inter-Calibration Reference</vt:lpstr>
      <vt:lpstr>Error Budgets</vt:lpstr>
      <vt:lpstr>Previously on this Channel...</vt:lpstr>
      <vt:lpstr>Key Issues</vt:lpstr>
      <vt:lpstr>Moving Forward</vt:lpstr>
      <vt:lpstr>Revised Key Issues</vt:lpstr>
      <vt:lpstr>Slide 15</vt:lpstr>
      <vt:lpstr>Use of hyperspectral Moon observations to validate SBAFs</vt:lpstr>
      <vt:lpstr>Moving Forward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Sebastien Wagner</cp:lastModifiedBy>
  <cp:revision>1089</cp:revision>
  <cp:lastPrinted>2006-03-06T14:11:17Z</cp:lastPrinted>
  <dcterms:created xsi:type="dcterms:W3CDTF">1997-07-23T08:21:02Z</dcterms:created>
  <dcterms:modified xsi:type="dcterms:W3CDTF">2014-12-03T23:22:16Z</dcterms:modified>
</cp:coreProperties>
</file>