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2"/>
  </p:handoutMasterIdLst>
  <p:sldIdLst>
    <p:sldId id="256" r:id="rId2"/>
    <p:sldId id="274" r:id="rId3"/>
    <p:sldId id="275" r:id="rId4"/>
    <p:sldId id="283" r:id="rId5"/>
    <p:sldId id="289" r:id="rId6"/>
    <p:sldId id="290" r:id="rId7"/>
    <p:sldId id="284" r:id="rId8"/>
    <p:sldId id="286" r:id="rId9"/>
    <p:sldId id="285" r:id="rId10"/>
    <p:sldId id="287" r:id="rId11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99CC00"/>
    <a:srgbClr val="CC00CC"/>
    <a:srgbClr val="CC00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60"/>
  </p:normalViewPr>
  <p:slideViewPr>
    <p:cSldViewPr>
      <p:cViewPr varScale="1">
        <p:scale>
          <a:sx n="111" d="100"/>
          <a:sy n="111" d="100"/>
        </p:scale>
        <p:origin x="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7995E0-0989-41BF-8001-3D6C6C45339B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5BF8F2-BEAF-4201-9ECE-00D61673B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7F8963-C868-467C-8AE2-8FC702566A4F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08F714-CE3A-4671-BEF8-096E9EAA0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D2EA-4F0F-4B2B-A582-4F6CB3F52A97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6008-BD18-4063-81B1-6CBA7B8B0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3C82-9420-4A8C-B9FC-C00404B111FA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21DB9-780F-45C6-A73B-EA3C3EF17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7DC03-98EC-4B2C-8551-B6D01155C7E8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2FD28-8717-465B-BB2B-3856529D4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A141-3155-45EE-AC66-30D61DD0B93B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4EE3-5DB3-475E-A930-981C56447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9DB1-3031-4D96-B1AB-95176F196E8E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8AC1-232E-48BF-B932-609A5CA69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7A27-5F4C-4DC2-BC39-549BDFDDFD5F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1C97-ACD2-4A01-A42D-6FCD524BF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7BAFB-399B-4FE3-866C-E69CDFE2F3CE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169E-95B4-4989-BD6B-DCCAE2C4B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6B16-40CC-4F84-8CC0-ADC24BF75E91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4E59-8E3A-4778-8B8E-0871EE449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09D4-0436-46D0-B1EA-C67238CE293C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743E-4A78-400A-B5B3-D97F75827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7346-2D94-4759-A62B-A9C6C2FF8349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B754-A319-4A68-868B-C290B46C1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A5F7B2-2DDC-4EF3-99A0-8FCAAB1774D7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022FD1A-DC5A-4779-8805-BC2E5A29C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0" r:id="rId2"/>
    <p:sldLayoutId id="214748386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75538" cy="2925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Sno</a:t>
            </a:r>
            <a:r>
              <a:rPr lang="en-US" dirty="0" smtClean="0"/>
              <a:t> Prediction </a:t>
            </a:r>
            <a:r>
              <a:rPr lang="en-US" dirty="0" smtClean="0"/>
              <a:t>and Unit testing</a:t>
            </a: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562600" y="5334000"/>
            <a:ext cx="327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37500" lnSpcReduction="20000"/>
          </a:bodyPr>
          <a:lstStyle/>
          <a:p>
            <a:pPr algn="ctr" defTabSz="685800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6000" b="1" u="sng" cap="all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MaNIK</a:t>
            </a:r>
            <a:r>
              <a:rPr lang="en-US" sz="6000" b="1" u="sng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BALI</a:t>
            </a:r>
          </a:p>
          <a:p>
            <a:pPr algn="ctr" defTabSz="685800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z="6000" b="1" u="sng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NOAA/NESDIS/STAR</a:t>
            </a:r>
            <a:br>
              <a:rPr lang="en-US" sz="6000" b="1" u="sng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6000" b="1" u="sng" cap="all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3352800"/>
            <a:ext cx="2266950" cy="609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09800" y="2057400"/>
            <a:ext cx="287655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eaLnBrk="1" hangingPunct="1"/>
            <a:r>
              <a:rPr lang="en-US" dirty="0" smtClean="0"/>
              <a:t>SNO Code Input and </a:t>
            </a:r>
            <a:r>
              <a:rPr lang="en-US" dirty="0" smtClean="0"/>
              <a:t>Output</a:t>
            </a:r>
          </a:p>
          <a:p>
            <a:pPr eaLnBrk="1" hangingPunct="1"/>
            <a:r>
              <a:rPr lang="en-US" dirty="0" smtClean="0"/>
              <a:t>SNO Prediction Algorithm</a:t>
            </a:r>
            <a:endParaRPr lang="en-US" dirty="0" smtClean="0"/>
          </a:p>
          <a:p>
            <a:pPr eaLnBrk="1" hangingPunct="1"/>
            <a:r>
              <a:rPr lang="en-US" dirty="0" smtClean="0"/>
              <a:t>Unit Testing Method</a:t>
            </a:r>
          </a:p>
          <a:p>
            <a:pPr eaLnBrk="1" hangingPunct="1"/>
            <a:r>
              <a:rPr lang="en-US" dirty="0" smtClean="0"/>
              <a:t>Conclusions.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74041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Simultaneous Nadir overpass algorithm produces collocation between two instruments.</a:t>
            </a:r>
          </a:p>
          <a:p>
            <a:pPr eaLnBrk="1" hangingPunct="1"/>
            <a:r>
              <a:rPr lang="en-US" dirty="0" smtClean="0"/>
              <a:t>This algorithm lies at the heart of the Classical GSICS product generation.</a:t>
            </a:r>
          </a:p>
          <a:p>
            <a:pPr eaLnBrk="1" hangingPunct="1"/>
            <a:r>
              <a:rPr lang="en-US" dirty="0" smtClean="0"/>
              <a:t>Accuracy and precision of this code is critical to instrument monitoring, anomaly detection and correction.</a:t>
            </a:r>
          </a:p>
          <a:p>
            <a:pPr eaLnBrk="1" hangingPunct="1"/>
            <a:r>
              <a:rPr lang="en-US" dirty="0" smtClean="0"/>
              <a:t>There </a:t>
            </a:r>
            <a:r>
              <a:rPr lang="en-US" dirty="0" smtClean="0"/>
              <a:t>is a need to have SNO prediction: </a:t>
            </a:r>
          </a:p>
          <a:p>
            <a:pPr lvl="1" eaLnBrk="1" hangingPunct="1"/>
            <a:r>
              <a:rPr lang="en-US" dirty="0" smtClean="0"/>
              <a:t>Would help in speeding up code</a:t>
            </a:r>
          </a:p>
          <a:p>
            <a:pPr lvl="1" eaLnBrk="1" hangingPunct="1"/>
            <a:r>
              <a:rPr lang="en-US" dirty="0" smtClean="0"/>
              <a:t>Would help in Validating </a:t>
            </a:r>
          </a:p>
          <a:p>
            <a:pPr eaLnBrk="1" hangingPunct="1"/>
            <a:r>
              <a:rPr lang="en-US" dirty="0"/>
              <a:t>There is a need to have a unit testing suite for the SNO  algorithm.</a:t>
            </a:r>
          </a:p>
          <a:p>
            <a:pPr lvl="1" eaLnBrk="1" hangingPunct="1"/>
            <a:r>
              <a:rPr lang="en-US" dirty="0"/>
              <a:t>Aim is to detect and remove logical and programmatically errors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 Code  Input and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404100" cy="1524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Input  -Level -1B, Sat-1  Sat-2</a:t>
            </a:r>
          </a:p>
          <a:p>
            <a:r>
              <a:rPr lang="en-US" dirty="0" smtClean="0"/>
              <a:t>Output- Collocation data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nox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4755" y="2579678"/>
            <a:ext cx="3156438" cy="1485900"/>
          </a:xfrm>
          <a:prstGeom prst="rect">
            <a:avLst/>
          </a:prstGeom>
        </p:spPr>
      </p:pic>
      <p:sp>
        <p:nvSpPr>
          <p:cNvPr id="1027" name="Text Box 322"/>
          <p:cNvSpPr txBox="1">
            <a:spLocks noChangeArrowheads="1"/>
          </p:cNvSpPr>
          <p:nvPr/>
        </p:nvSpPr>
        <p:spPr bwMode="auto">
          <a:xfrm>
            <a:off x="4515371" y="2079124"/>
            <a:ext cx="4459166" cy="1878806"/>
          </a:xfrm>
          <a:prstGeom prst="rect">
            <a:avLst/>
          </a:prstGeom>
          <a:solidFill>
            <a:srgbClr val="FFE9A3"/>
          </a:solidFill>
          <a:ln w="635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>
              <a:spcAft>
                <a:spcPts val="852"/>
              </a:spcAft>
            </a:pPr>
            <a:r>
              <a:rPr lang="en-US" sz="900" dirty="0">
                <a:latin typeface="Calibri" pitchFamily="34" charset="0"/>
                <a:cs typeface="Arial" pitchFamily="34" charset="0"/>
              </a:rPr>
              <a:t>………………………………………Selection Criterion……………………………………………………</a:t>
            </a:r>
            <a:endParaRPr lang="en-US" sz="900" dirty="0">
              <a:latin typeface="Times New Roman" pitchFamily="18" charset="0"/>
              <a:cs typeface="Arial" pitchFamily="34" charset="0"/>
            </a:endParaRPr>
          </a:p>
          <a:p>
            <a:pPr defTabSz="779252"/>
            <a:r>
              <a:rPr lang="en-US" sz="1000" u="sng" dirty="0">
                <a:latin typeface="Times New Roman" pitchFamily="18" charset="0"/>
                <a:cs typeface="Arial" pitchFamily="34" charset="0"/>
              </a:rPr>
              <a:t>GSICS collocated pixel selection criterion</a:t>
            </a:r>
          </a:p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Time difference of observations                         &lt; 5 Min</a:t>
            </a:r>
          </a:p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Atmospheric path diff  </a:t>
            </a:r>
            <a:r>
              <a:rPr lang="en-GB" sz="1000" dirty="0" err="1">
                <a:latin typeface="Calibri" pitchFamily="34" charset="0"/>
                <a:cs typeface="Arial" pitchFamily="34" charset="0"/>
              </a:rPr>
              <a:t>Δsec</a:t>
            </a:r>
            <a:r>
              <a:rPr lang="en-GB" sz="1000" dirty="0">
                <a:latin typeface="Times New Roman" pitchFamily="18" charset="0"/>
                <a:cs typeface="Arial" pitchFamily="34" charset="0"/>
              </a:rPr>
              <a:t>(sat. zenith angle) &lt; 0.01 </a:t>
            </a:r>
          </a:p>
          <a:p>
            <a:pPr defTabSz="779252"/>
            <a:r>
              <a:rPr lang="en-US" sz="1000" u="sng" dirty="0">
                <a:latin typeface="Times New Roman" pitchFamily="18" charset="0"/>
                <a:cs typeface="Arial" pitchFamily="34" charset="0"/>
              </a:rPr>
              <a:t>Uniformity Constraint   </a:t>
            </a:r>
          </a:p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STD (GEO pixels within LEO FOV)   &lt; 0.01 K (yellow in figure below).</a:t>
            </a:r>
          </a:p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STD (GEO pixels around the LEO pixel) &lt; 1 K (Green in figure below). One reference (say IASI) instrument footprint is compare with the averaged value of the GOES pixels falling into that IASI footprint ( see below).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4490" t="4392" r="3114" b="4792"/>
          <a:stretch>
            <a:fillRect/>
          </a:stretch>
        </p:blipFill>
        <p:spPr bwMode="auto">
          <a:xfrm>
            <a:off x="461665" y="2299119"/>
            <a:ext cx="3754183" cy="227987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41712" y="5176765"/>
            <a:ext cx="2506988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30" name="Text Box 346"/>
          <p:cNvSpPr txBox="1">
            <a:spLocks noChangeArrowheads="1"/>
          </p:cNvSpPr>
          <p:nvPr/>
        </p:nvSpPr>
        <p:spPr bwMode="auto">
          <a:xfrm>
            <a:off x="234746" y="4801206"/>
            <a:ext cx="4167554" cy="835819"/>
          </a:xfrm>
          <a:prstGeom prst="rect">
            <a:avLst/>
          </a:prstGeom>
          <a:solidFill>
            <a:srgbClr val="FFE9A3"/>
          </a:solidFill>
          <a:ln w="6350">
            <a:solidFill>
              <a:srgbClr val="4C0600"/>
            </a:solidFill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r>
              <a:rPr lang="en-US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349"/>
          <p:cNvSpPr txBox="1">
            <a:spLocks noChangeArrowheads="1"/>
          </p:cNvSpPr>
          <p:nvPr/>
        </p:nvSpPr>
        <p:spPr bwMode="auto">
          <a:xfrm>
            <a:off x="2181366" y="4820060"/>
            <a:ext cx="2162908" cy="694134"/>
          </a:xfrm>
          <a:prstGeom prst="rect">
            <a:avLst/>
          </a:prstGeom>
          <a:noFill/>
          <a:ln w="6350">
            <a:solidFill>
              <a:srgbClr val="7F7F7F"/>
            </a:solidFill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R is the </a:t>
            </a:r>
            <a:r>
              <a:rPr lang="en-US" sz="1000" dirty="0" err="1">
                <a:latin typeface="Times New Roman" pitchFamily="18" charset="0"/>
                <a:cs typeface="Arial" pitchFamily="34" charset="0"/>
              </a:rPr>
              <a:t>Hyperspectral</a:t>
            </a:r>
            <a:r>
              <a:rPr lang="en-US" sz="1000" dirty="0">
                <a:latin typeface="Times New Roman" pitchFamily="18" charset="0"/>
                <a:cs typeface="Arial" pitchFamily="34" charset="0"/>
              </a:rPr>
              <a:t> Radiance</a:t>
            </a:r>
          </a:p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S is the spectral response function</a:t>
            </a:r>
          </a:p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L is the IASI convolved radiance</a:t>
            </a:r>
          </a:p>
          <a:p>
            <a:pPr defTabSz="779252"/>
            <a:r>
              <a:rPr lang="en-US" sz="1000" dirty="0">
                <a:latin typeface="Times New Roman" pitchFamily="18" charset="0"/>
                <a:cs typeface="Arial" pitchFamily="34" charset="0"/>
              </a:rPr>
              <a:t>V is the </a:t>
            </a:r>
            <a:r>
              <a:rPr lang="en-US" sz="1000" dirty="0" err="1">
                <a:latin typeface="Times New Roman" pitchFamily="18" charset="0"/>
                <a:cs typeface="Arial" pitchFamily="34" charset="0"/>
              </a:rPr>
              <a:t>wavenumber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952" y="4854055"/>
            <a:ext cx="1828800" cy="650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/>
          <p:nvPr/>
        </p:nvPicPr>
        <p:blipFill>
          <a:blip r:embed="rId5" cstate="print"/>
          <a:srcRect l="7442" b="3429"/>
          <a:stretch>
            <a:fillRect/>
          </a:stretch>
        </p:blipFill>
        <p:spPr bwMode="auto">
          <a:xfrm>
            <a:off x="4761880" y="4593433"/>
            <a:ext cx="2373923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65865" y="1909422"/>
            <a:ext cx="3927407" cy="386464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Step 1. Identification of Collocated Pixels that satisfy GSICS selection criterion.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90847" y="1815894"/>
            <a:ext cx="4360047" cy="2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defTabSz="779252"/>
            <a:r>
              <a:rPr lang="en-US" sz="1000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Step 2. Selection of pixels for inter- comparison</a:t>
            </a:r>
            <a:endParaRPr lang="en-US" sz="1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08708" y="4493601"/>
            <a:ext cx="4154443" cy="2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000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Step 3. </a:t>
            </a:r>
            <a:r>
              <a:rPr lang="en-US" sz="1000" dirty="0">
                <a:solidFill>
                  <a:srgbClr val="009900"/>
                </a:solidFill>
              </a:rPr>
              <a:t>Convolution and Comparison</a:t>
            </a:r>
            <a:endParaRPr lang="en-US" sz="10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921386" y="4228281"/>
            <a:ext cx="2442511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GSICS Product </a:t>
            </a:r>
          </a:p>
          <a:p>
            <a:pPr lvl="0"/>
            <a:r>
              <a:rPr lang="en-US" sz="1200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Regression coefficients</a:t>
            </a:r>
            <a:endParaRPr lang="en-US" sz="12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437338" y="4446638"/>
            <a:ext cx="1706663" cy="81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200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Final Result</a:t>
            </a:r>
          </a:p>
          <a:p>
            <a:pPr lvl="0"/>
            <a:r>
              <a:rPr lang="en-US" sz="1200" dirty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Correction Formula</a:t>
            </a:r>
          </a:p>
          <a:p>
            <a:pPr lvl="0"/>
            <a:r>
              <a:rPr lang="en-US" sz="1200" dirty="0">
                <a:solidFill>
                  <a:srgbClr val="009900"/>
                </a:solidFill>
                <a:latin typeface="Calibri" pitchFamily="34" charset="0"/>
                <a:cs typeface="Arial" pitchFamily="34" charset="0"/>
              </a:rPr>
              <a:t>To be applied on Monitored Instrument</a:t>
            </a:r>
            <a:endParaRPr lang="en-US" sz="12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8929" y="5074920"/>
            <a:ext cx="1533378" cy="35568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93598" y="1426270"/>
            <a:ext cx="3458308" cy="304800"/>
          </a:xfrm>
          <a:prstGeom prst="rect">
            <a:avLst/>
          </a:prstGeom>
        </p:spPr>
        <p:txBody>
          <a:bodyPr lIns="77925" tIns="38963" rIns="77925" bIns="38963">
            <a:noAutofit/>
          </a:bodyPr>
          <a:lstStyle/>
          <a:p>
            <a:pPr defTabSz="779252" fontAlgn="auto">
              <a:spcAft>
                <a:spcPts val="0"/>
              </a:spcAft>
              <a:defRPr/>
            </a:pPr>
            <a:r>
              <a:rPr lang="en-US" sz="17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Simultaneous Nadir Overpass</a:t>
            </a:r>
          </a:p>
        </p:txBody>
      </p:sp>
      <p:pic>
        <p:nvPicPr>
          <p:cNvPr id="23" name="Picture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2944" y="3470340"/>
            <a:ext cx="1591056" cy="91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99870" y="213877"/>
            <a:ext cx="7407275" cy="1355725"/>
          </a:xfrm>
        </p:spPr>
        <p:txBody>
          <a:bodyPr/>
          <a:lstStyle/>
          <a:p>
            <a:r>
              <a:rPr lang="en-US" dirty="0" smtClean="0"/>
              <a:t>GSICS Comparison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27" y="-158210"/>
            <a:ext cx="7407275" cy="1355725"/>
          </a:xfrm>
        </p:spPr>
        <p:txBody>
          <a:bodyPr/>
          <a:lstStyle/>
          <a:p>
            <a:r>
              <a:rPr lang="en-US" dirty="0" smtClean="0"/>
              <a:t>SNO algorithm 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179411" y="1258461"/>
            <a:ext cx="3131298" cy="4721788"/>
            <a:chOff x="6105" y="5592"/>
            <a:chExt cx="4560" cy="726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6390" y="5692"/>
              <a:ext cx="1020" cy="480"/>
            </a:xfrm>
            <a:prstGeom prst="rightArrow">
              <a:avLst>
                <a:gd name="adj1" fmla="val 50000"/>
                <a:gd name="adj2" fmla="val 53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rot="16200000">
              <a:off x="5835" y="6532"/>
              <a:ext cx="1020" cy="480"/>
            </a:xfrm>
            <a:prstGeom prst="rightArrow">
              <a:avLst>
                <a:gd name="adj1" fmla="val 50000"/>
                <a:gd name="adj2" fmla="val 53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rot="16200000">
              <a:off x="5835" y="7763"/>
              <a:ext cx="1020" cy="480"/>
            </a:xfrm>
            <a:prstGeom prst="rightArrow">
              <a:avLst>
                <a:gd name="adj1" fmla="val 50000"/>
                <a:gd name="adj2" fmla="val 53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16200000">
              <a:off x="5835" y="9037"/>
              <a:ext cx="1020" cy="480"/>
            </a:xfrm>
            <a:prstGeom prst="rightArrow">
              <a:avLst>
                <a:gd name="adj1" fmla="val 50000"/>
                <a:gd name="adj2" fmla="val 53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rot="16200000">
              <a:off x="5835" y="10373"/>
              <a:ext cx="1020" cy="480"/>
            </a:xfrm>
            <a:prstGeom prst="rightArrow">
              <a:avLst>
                <a:gd name="adj1" fmla="val 50000"/>
                <a:gd name="adj2" fmla="val 53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rot="16200000">
              <a:off x="5835" y="11723"/>
              <a:ext cx="1020" cy="480"/>
            </a:xfrm>
            <a:prstGeom prst="rightArrow">
              <a:avLst>
                <a:gd name="adj1" fmla="val 50000"/>
                <a:gd name="adj2" fmla="val 5312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7510" y="5592"/>
              <a:ext cx="2953" cy="7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·"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Convert pixel location  to spherical coordinates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8536" y="6296"/>
              <a:ext cx="435" cy="37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510" y="6715"/>
              <a:ext cx="2627" cy="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 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Call</a:t>
              </a:r>
              <a:r>
                <a:rPr kumimoji="0" lang="en-US" alt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MATCH_PIX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anose="05050102010706020507" pitchFamily="18" charset="2"/>
                <a:buChar char="·"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Pick overlapping grid boxes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7580" y="8259"/>
              <a:ext cx="3085" cy="15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    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Call</a:t>
              </a:r>
              <a:r>
                <a:rPr kumimoji="0" lang="en-US" altLang="en-US" sz="11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SELECT_NEARBY</a:t>
              </a:r>
              <a:endPara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Loop over </a:t>
              </a:r>
              <a:r>
                <a:rPr lang="en-US" altLang="en-US" sz="1100" dirty="0" smtClean="0">
                  <a:latin typeface="Times New Roman" panose="02020603050405020304" pitchFamily="18" charset="0"/>
                </a:rPr>
                <a:t>Sat 1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pixels inside the box, apply thresholds ,get edges of </a:t>
              </a:r>
              <a:r>
                <a:rPr lang="en-US" altLang="en-US" sz="11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100" dirty="0" smtClean="0">
                  <a:latin typeface="Times New Roman" panose="02020603050405020304" pitchFamily="18" charset="0"/>
                </a:rPr>
                <a:t>Sat 1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pixel  and identify collocated pixels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8536" y="7761"/>
              <a:ext cx="435" cy="506"/>
            </a:xfrm>
            <a:prstGeom prst="downArrow">
              <a:avLst>
                <a:gd name="adj1" fmla="val 50000"/>
                <a:gd name="adj2" fmla="val 290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8659" y="9787"/>
              <a:ext cx="435" cy="401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7580" y="10188"/>
              <a:ext cx="2766" cy="1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Store information about each </a:t>
              </a:r>
              <a:r>
                <a:rPr lang="en-US" altLang="en-US" sz="11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100" dirty="0" smtClean="0">
                  <a:latin typeface="Times New Roman" panose="02020603050405020304" pitchFamily="18" charset="0"/>
                </a:rPr>
                <a:t>Sat 1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rPr>
                <a:t>pixel and its collocated pixel in a  collocation structure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>
              <a:off x="8769" y="11547"/>
              <a:ext cx="435" cy="493"/>
            </a:xfrm>
            <a:prstGeom prst="downArrow">
              <a:avLst>
                <a:gd name="adj1" fmla="val 50000"/>
                <a:gd name="adj2" fmla="val 28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7580" y="12117"/>
              <a:ext cx="2883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Write the collocation structure to a  file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27"/>
          <p:cNvGrpSpPr>
            <a:grpSpLocks/>
          </p:cNvGrpSpPr>
          <p:nvPr/>
        </p:nvGrpSpPr>
        <p:grpSpPr bwMode="auto">
          <a:xfrm>
            <a:off x="1149047" y="1170843"/>
            <a:ext cx="2270125" cy="1117609"/>
            <a:chOff x="1470" y="4687"/>
            <a:chExt cx="3575" cy="1761"/>
          </a:xfrm>
        </p:grpSpPr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1470" y="4687"/>
              <a:ext cx="3575" cy="10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Top Level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Read in a single Sat 1  L1B and time overlapping  Sat 2  L1b file/s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Text Box 29"/>
            <p:cNvSpPr txBox="1">
              <a:spLocks noChangeArrowheads="1"/>
            </p:cNvSpPr>
            <p:nvPr/>
          </p:nvSpPr>
          <p:spPr bwMode="auto">
            <a:xfrm>
              <a:off x="2103" y="6037"/>
              <a:ext cx="1352" cy="4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Matchup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AutoShape 28"/>
            <p:cNvSpPr>
              <a:spLocks noChangeArrowheads="1"/>
            </p:cNvSpPr>
            <p:nvPr/>
          </p:nvSpPr>
          <p:spPr bwMode="auto">
            <a:xfrm>
              <a:off x="2608" y="5699"/>
              <a:ext cx="342" cy="363"/>
            </a:xfrm>
            <a:prstGeom prst="downArrow">
              <a:avLst>
                <a:gd name="adj1" fmla="val 50000"/>
                <a:gd name="adj2" fmla="val 2653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716323" y="2283376"/>
            <a:ext cx="3447943" cy="4392978"/>
            <a:chOff x="735" y="6666"/>
            <a:chExt cx="5192" cy="7724"/>
          </a:xfrm>
        </p:grpSpPr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4470" y="12400"/>
              <a:ext cx="1129" cy="480"/>
            </a:xfrm>
            <a:prstGeom prst="rightArrow">
              <a:avLst>
                <a:gd name="adj1" fmla="val 50000"/>
                <a:gd name="adj2" fmla="val 5880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>
              <a:off x="4605" y="11924"/>
              <a:ext cx="731" cy="53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>
              <a:off x="4105" y="8775"/>
              <a:ext cx="664" cy="480"/>
            </a:xfrm>
            <a:prstGeom prst="rightArrow">
              <a:avLst>
                <a:gd name="adj1" fmla="val 50000"/>
                <a:gd name="adj2" fmla="val 345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4061" y="8542"/>
              <a:ext cx="731" cy="53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99001"/>
                    </a:srgbClr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AutoShape 22"/>
            <p:cNvSpPr>
              <a:spLocks noChangeArrowheads="1"/>
            </p:cNvSpPr>
            <p:nvPr/>
          </p:nvSpPr>
          <p:spPr bwMode="auto">
            <a:xfrm rot="5241889">
              <a:off x="2575" y="13498"/>
              <a:ext cx="406" cy="4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4769" y="8617"/>
              <a:ext cx="1158" cy="8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STOP/</a:t>
              </a:r>
              <a:endParaRPr kumimoji="0" lang="en-US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Loop to next input file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1294" y="13941"/>
              <a:ext cx="2981" cy="4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STOP/Loop to next input file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auto">
            <a:xfrm>
              <a:off x="1217" y="8363"/>
              <a:ext cx="2888" cy="132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18"/>
            <p:cNvSpPr>
              <a:spLocks noChangeArrowheads="1"/>
            </p:cNvSpPr>
            <p:nvPr/>
          </p:nvSpPr>
          <p:spPr bwMode="auto">
            <a:xfrm>
              <a:off x="2553" y="9689"/>
              <a:ext cx="342" cy="398"/>
            </a:xfrm>
            <a:prstGeom prst="downArrow">
              <a:avLst>
                <a:gd name="adj1" fmla="val 50000"/>
                <a:gd name="adj2" fmla="val 290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1626" y="8564"/>
              <a:ext cx="2321" cy="10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 for  if scanlines   overlap in time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735" y="10087"/>
              <a:ext cx="4289" cy="12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Mask_Update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Gross_test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Mask out invalid  pixels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Maskout</a:t>
              </a: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edges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>
              <a:off x="2538" y="11431"/>
              <a:ext cx="342" cy="399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388" y="7170"/>
              <a:ext cx="3481" cy="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 FIND_COLLOCATION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Call </a:t>
              </a:r>
              <a:r>
                <a:rPr kumimoji="0" lang="en-US" alt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Read_Param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AutoShape 13"/>
            <p:cNvSpPr>
              <a:spLocks noChangeArrowheads="1"/>
            </p:cNvSpPr>
            <p:nvPr/>
          </p:nvSpPr>
          <p:spPr bwMode="auto">
            <a:xfrm>
              <a:off x="2538" y="7913"/>
              <a:ext cx="342" cy="398"/>
            </a:xfrm>
            <a:prstGeom prst="downArrow">
              <a:avLst>
                <a:gd name="adj1" fmla="val 50000"/>
                <a:gd name="adj2" fmla="val 290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12"/>
            <p:cNvSpPr>
              <a:spLocks noChangeArrowheads="1"/>
            </p:cNvSpPr>
            <p:nvPr/>
          </p:nvSpPr>
          <p:spPr bwMode="auto">
            <a:xfrm>
              <a:off x="2538" y="6666"/>
              <a:ext cx="342" cy="384"/>
            </a:xfrm>
            <a:prstGeom prst="downArrow">
              <a:avLst>
                <a:gd name="adj1" fmla="val 50000"/>
                <a:gd name="adj2" fmla="val 280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1"/>
            <p:cNvSpPr>
              <a:spLocks noChangeArrowheads="1"/>
            </p:cNvSpPr>
            <p:nvPr/>
          </p:nvSpPr>
          <p:spPr bwMode="auto">
            <a:xfrm>
              <a:off x="1020" y="11830"/>
              <a:ext cx="3450" cy="1705"/>
            </a:xfrm>
            <a:prstGeom prst="diamond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1551" y="12191"/>
              <a:ext cx="2844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76923C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  if 1x1 lat/lon grids  of Sat 1 and Sat 2 overlap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2741881" y="6502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2741881" y="1107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905730" y="6304433"/>
            <a:ext cx="224173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Predicts the grid space-time cube in which SNO are most likely to be found Algorithm. Curtesy Jon </a:t>
            </a:r>
            <a:r>
              <a:rPr lang="en-US" sz="1000" dirty="0" err="1" smtClean="0"/>
              <a:t>Mittaz</a:t>
            </a:r>
            <a:endParaRPr lang="en-US" sz="1000" dirty="0"/>
          </a:p>
        </p:txBody>
      </p:sp>
      <p:sp>
        <p:nvSpPr>
          <p:cNvPr id="58" name="Down Arrow 57"/>
          <p:cNvSpPr/>
          <p:nvPr/>
        </p:nvSpPr>
        <p:spPr>
          <a:xfrm rot="17322460">
            <a:off x="3202587" y="5735150"/>
            <a:ext cx="401813" cy="10296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6228488" y="6316899"/>
            <a:ext cx="224173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This leads to a smaller search loop thereby considerably reducing the SNO execution time.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4478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07275" cy="1355725"/>
          </a:xfrm>
        </p:spPr>
        <p:txBody>
          <a:bodyPr/>
          <a:lstStyle/>
          <a:p>
            <a:r>
              <a:rPr lang="en-US" dirty="0" smtClean="0"/>
              <a:t>Unit Testing is a series of tests at times using test data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013700" cy="3733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sz="3600" dirty="0" smtClean="0"/>
              <a:t>Sat 1  Vs Sat 1 </a:t>
            </a:r>
            <a:r>
              <a:rPr lang="en-US" sz="3600" dirty="0" smtClean="0"/>
              <a:t>inter- </a:t>
            </a:r>
            <a:r>
              <a:rPr lang="en-US" sz="3600" dirty="0" err="1" smtClean="0"/>
              <a:t>comparision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Should produce 1 collocation for each pixel.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96276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TEST 1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76400"/>
            <a:ext cx="8013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36525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36525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r>
              <a:rPr lang="en-US" sz="3600" dirty="0" smtClean="0"/>
              <a:t>											</a:t>
            </a:r>
          </a:p>
          <a:p>
            <a:pPr marL="171450" marR="0" lvl="0" indent="-136525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</a:p>
          <a:p>
            <a:pPr marL="171450" marR="0" lvl="0" indent="-136525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36525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produce 1 collocation for each pixel.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9669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TEST 2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35528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1676400"/>
            <a:ext cx="7930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Simulate data which is similar to real life scenario and number of collocated </a:t>
            </a:r>
          </a:p>
          <a:p>
            <a:r>
              <a:rPr lang="en-US" dirty="0" smtClean="0"/>
              <a:t>pixels are predetermined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25908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Sat-1: Is the  gridded AATSR L1B</a:t>
            </a:r>
          </a:p>
          <a:p>
            <a:endParaRPr lang="en-US" dirty="0" smtClean="0"/>
          </a:p>
          <a:p>
            <a:r>
              <a:rPr lang="en-US" dirty="0" smtClean="0"/>
              <a:t>Sat-2: Is produced by ignoring every alternate pixel of Sat-1</a:t>
            </a:r>
          </a:p>
          <a:p>
            <a:r>
              <a:rPr lang="en-US" dirty="0" smtClean="0"/>
              <a:t>Resulting data set has pixels that are large enough to collocate with exactly 3x3 AATSR L1B pixels.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562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Helps in detecting logical errors in SNO algorithm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SNO Prediction Algorithm suggested by Jonathan </a:t>
            </a:r>
            <a:r>
              <a:rPr lang="en-US" dirty="0" err="1" smtClean="0"/>
              <a:t>Mittaz</a:t>
            </a:r>
            <a:r>
              <a:rPr lang="en-US" dirty="0" smtClean="0"/>
              <a:t> </a:t>
            </a:r>
            <a:r>
              <a:rPr lang="en-US" dirty="0" smtClean="0"/>
              <a:t> has been shared with the GSICS.</a:t>
            </a:r>
          </a:p>
          <a:p>
            <a:r>
              <a:rPr lang="en-US" dirty="0" smtClean="0"/>
              <a:t>Implemented this algorithm in IR and MW inter- </a:t>
            </a:r>
            <a:r>
              <a:rPr lang="en-US" dirty="0" err="1" smtClean="0"/>
              <a:t>comparisions</a:t>
            </a:r>
            <a:r>
              <a:rPr lang="en-US" dirty="0" smtClean="0"/>
              <a:t>: Step gives high speed up to the SNO code particularly when data sets are large.</a:t>
            </a:r>
          </a:p>
          <a:p>
            <a:r>
              <a:rPr lang="en-US" dirty="0" smtClean="0"/>
              <a:t>A </a:t>
            </a:r>
            <a:r>
              <a:rPr lang="en-US" dirty="0" smtClean="0"/>
              <a:t>Unit Testing suite for GSICS SNO –baseline algorithm has been presented here.</a:t>
            </a:r>
          </a:p>
          <a:p>
            <a:r>
              <a:rPr lang="en-US" dirty="0" smtClean="0"/>
              <a:t>This suite uses a two step process to test the SNO code for logical accuracy.</a:t>
            </a:r>
          </a:p>
          <a:p>
            <a:r>
              <a:rPr lang="en-US" dirty="0" smtClean="0"/>
              <a:t>Suite has been used at NOAA for SNO code of GEO-LEO and LEO-LEO algorithm and helped to detect and remove key errors.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2470</TotalTime>
  <Words>636</Words>
  <Application>Microsoft Office PowerPoint</Application>
  <PresentationFormat>On-screen Show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Symbol</vt:lpstr>
      <vt:lpstr>Times New Roman</vt:lpstr>
      <vt:lpstr>Basis</vt:lpstr>
      <vt:lpstr>Sno Prediction and Unit testing</vt:lpstr>
      <vt:lpstr>Contents</vt:lpstr>
      <vt:lpstr>Introduction</vt:lpstr>
      <vt:lpstr>SNO Code  Input and Outputs</vt:lpstr>
      <vt:lpstr>GSICS Comparison method</vt:lpstr>
      <vt:lpstr>SNO algorithm </vt:lpstr>
      <vt:lpstr>Unit Testing is a series of tests at times using test data sets</vt:lpstr>
      <vt:lpstr>PowerPoint Presentation</vt:lpstr>
      <vt:lpstr>Conclusion</vt:lpstr>
      <vt:lpstr>PowerPoint Presentation</vt:lpstr>
    </vt:vector>
  </TitlesOfParts>
  <Company>NOAA / NESDIS / STAR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mbali</dc:creator>
  <cp:lastModifiedBy>Manik Bali</cp:lastModifiedBy>
  <cp:revision>195</cp:revision>
  <dcterms:created xsi:type="dcterms:W3CDTF">2013-02-20T00:48:12Z</dcterms:created>
  <dcterms:modified xsi:type="dcterms:W3CDTF">2018-10-12T18:01:43Z</dcterms:modified>
</cp:coreProperties>
</file>