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13"/>
  </p:notesMasterIdLst>
  <p:handoutMasterIdLst>
    <p:handoutMasterId r:id="rId14"/>
  </p:handoutMasterIdLst>
  <p:sldIdLst>
    <p:sldId id="256" r:id="rId2"/>
    <p:sldId id="461" r:id="rId3"/>
    <p:sldId id="473" r:id="rId4"/>
    <p:sldId id="462" r:id="rId5"/>
    <p:sldId id="463" r:id="rId6"/>
    <p:sldId id="464" r:id="rId7"/>
    <p:sldId id="465" r:id="rId8"/>
    <p:sldId id="466" r:id="rId9"/>
    <p:sldId id="467" r:id="rId10"/>
    <p:sldId id="468" r:id="rId11"/>
    <p:sldId id="470" r:id="rId12"/>
  </p:sldIdLst>
  <p:sldSz cx="9906000" cy="6858000" type="A4"/>
  <p:notesSz cx="6669088" cy="9928225"/>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333FF"/>
    <a:srgbClr val="A2DADE"/>
    <a:srgbClr val="4E0B55"/>
    <a:srgbClr val="EE2D24"/>
    <a:srgbClr val="C7A775"/>
    <a:srgbClr val="00B5EF"/>
    <a:srgbClr val="CDE3A0"/>
    <a:srgbClr val="EFC8DF"/>
    <a:srgbClr val="FFF0A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73" autoAdjust="0"/>
    <p:restoredTop sz="96172" autoAdjust="0"/>
  </p:normalViewPr>
  <p:slideViewPr>
    <p:cSldViewPr snapToGrid="0">
      <p:cViewPr varScale="1">
        <p:scale>
          <a:sx n="89" d="100"/>
          <a:sy n="89" d="100"/>
        </p:scale>
        <p:origin x="-942" y="-108"/>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2" d="100"/>
          <a:sy n="52" d="100"/>
        </p:scale>
        <p:origin x="-1848" y="-78"/>
      </p:cViewPr>
      <p:guideLst>
        <p:guide orient="horz" pos="3127"/>
        <p:guide pos="2100"/>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704013"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21 September 2010</a:t>
            </a:fld>
            <a:endParaRPr lang="de-DE"/>
          </a:p>
        </p:txBody>
      </p:sp>
      <p:sp>
        <p:nvSpPr>
          <p:cNvPr id="126980" name="Rectangle 4"/>
          <p:cNvSpPr>
            <a:spLocks noGrp="1" noChangeArrowheads="1"/>
          </p:cNvSpPr>
          <p:nvPr>
            <p:ph type="ftr" sz="quarter" idx="2"/>
          </p:nvPr>
        </p:nvSpPr>
        <p:spPr bwMode="auto">
          <a:xfrm>
            <a:off x="0" y="9736138"/>
            <a:ext cx="0"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515100" y="9736138"/>
            <a:ext cx="188913"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21 September 2010</a:t>
            </a:fld>
            <a:endParaRPr lang="de-DE"/>
          </a:p>
        </p:txBody>
      </p:sp>
      <p:sp>
        <p:nvSpPr>
          <p:cNvPr id="33796" name="Rectangle 4"/>
          <p:cNvSpPr>
            <a:spLocks noGrp="1" noRot="1" noChangeAspect="1" noChangeArrowheads="1" noTextEdit="1"/>
          </p:cNvSpPr>
          <p:nvPr>
            <p:ph type="sldImg" idx="2"/>
          </p:nvPr>
        </p:nvSpPr>
        <p:spPr bwMode="auto">
          <a:xfrm>
            <a:off x="646113" y="742950"/>
            <a:ext cx="5376862"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87413" y="4714875"/>
            <a:ext cx="4894262" cy="447040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de-DE"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21 September 2010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3988"/>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38"/>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63" y="109061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0"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63" y="109061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3" y="109061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 name="TextBox 17"/>
          <p:cNvSpPr txBox="1"/>
          <p:nvPr userDrawn="1"/>
        </p:nvSpPr>
        <p:spPr>
          <a:xfrm>
            <a:off x="0" y="6488113"/>
            <a:ext cx="6272213" cy="369887"/>
          </a:xfrm>
          <a:prstGeom prst="rect">
            <a:avLst/>
          </a:prstGeom>
          <a:noFill/>
        </p:spPr>
        <p:txBody>
          <a:bodyPr>
            <a:spAutoFit/>
          </a:bodyPr>
          <a:lstStyle/>
          <a:p>
            <a:pPr>
              <a:defRPr/>
            </a:pPr>
            <a:fld id="{85C8A98A-0D5C-476A-ACDA-54820DD7185A}" type="datetime4">
              <a:rPr lang="en-GB" smtClean="0">
                <a:solidFill>
                  <a:schemeClr val="tx1"/>
                </a:solidFill>
              </a:rPr>
              <a:pPr>
                <a:defRPr/>
              </a:pPr>
              <a:t>21 September 2010</a:t>
            </a:fld>
            <a:endParaRPr lang="en-GB" dirty="0">
              <a:solidFill>
                <a:schemeClr val="tx1"/>
              </a:solidFill>
            </a:endParaRPr>
          </a:p>
          <a:p>
            <a:pPr>
              <a:defRPr/>
            </a:pPr>
            <a:r>
              <a:rPr lang="en-GB" dirty="0" smtClean="0">
                <a:solidFill>
                  <a:schemeClr val="tx1"/>
                </a:solidFill>
              </a:rPr>
              <a:t>Slide</a:t>
            </a:r>
            <a:r>
              <a:rPr lang="en-GB" dirty="0">
                <a:solidFill>
                  <a:schemeClr val="tx1"/>
                </a:solidFill>
              </a:rPr>
              <a:t>: </a:t>
            </a:r>
            <a:fld id="{ED0F9CEB-5A3B-41CC-A276-34566D4505EC}" type="slidenum">
              <a:rPr lang="en-GB">
                <a:solidFill>
                  <a:schemeClr val="tx1"/>
                </a:solidFill>
              </a:rPr>
              <a:pPr>
                <a:defRPr/>
              </a:pPr>
              <a:t>‹#›</a:t>
            </a:fld>
            <a:endParaRPr lang="en-GB" dirty="0">
              <a:solidFill>
                <a:schemeClr val="tx1"/>
              </a:solidFill>
            </a:endParaRPr>
          </a:p>
        </p:txBody>
      </p:sp>
      <p:sp>
        <p:nvSpPr>
          <p:cNvPr id="19" name="Line 8"/>
          <p:cNvSpPr>
            <a:spLocks noChangeShapeType="1"/>
          </p:cNvSpPr>
          <p:nvPr userDrawn="1"/>
        </p:nvSpPr>
        <p:spPr bwMode="auto">
          <a:xfrm>
            <a:off x="571500" y="1206500"/>
            <a:ext cx="8839200"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3" cstate="print"/>
          <a:srcRect/>
          <a:stretch>
            <a:fillRect/>
          </a:stretch>
        </p:blipFill>
        <p:spPr bwMode="auto">
          <a:xfrm>
            <a:off x="8191500" y="616267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87" r:id="rId2"/>
    <p:sldLayoutId id="2147484078" r:id="rId3"/>
    <p:sldLayoutId id="2147484080" r:id="rId4"/>
    <p:sldLayoutId id="2147484079" r:id="rId5"/>
    <p:sldLayoutId id="2147484088" r:id="rId6"/>
    <p:sldLayoutId id="2147484089" r:id="rId7"/>
    <p:sldLayoutId id="2147484081" r:id="rId8"/>
    <p:sldLayoutId id="2147484082" r:id="rId9"/>
    <p:sldLayoutId id="2147484083" r:id="rId10"/>
    <p:sldLayoutId id="2147484084"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hyperlink" Target="https://cs.star.nesdis.noaa.gov/GSICS/GppaWorkflo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101600" y="2693988"/>
            <a:ext cx="9639300" cy="1470025"/>
          </a:xfrm>
        </p:spPr>
        <p:txBody>
          <a:bodyPr/>
          <a:lstStyle/>
          <a:p>
            <a:pPr eaLnBrk="1" hangingPunct="1"/>
            <a:r>
              <a:rPr lang="en-GB" dirty="0" smtClean="0"/>
              <a:t>GSICS Procedure for Product Acceptance (GPPA) </a:t>
            </a:r>
            <a:endParaRPr lang="en-US" dirty="0" smtClean="0"/>
          </a:p>
        </p:txBody>
      </p:sp>
      <p:sp>
        <p:nvSpPr>
          <p:cNvPr id="6147" name="Rectangle 43"/>
          <p:cNvSpPr>
            <a:spLocks noGrp="1" noChangeArrowheads="1"/>
          </p:cNvSpPr>
          <p:nvPr>
            <p:ph type="subTitle" idx="1"/>
          </p:nvPr>
        </p:nvSpPr>
        <p:spPr>
          <a:xfrm>
            <a:off x="1485900" y="4645025"/>
            <a:ext cx="6934200" cy="1082675"/>
          </a:xfrm>
        </p:spPr>
        <p:txBody>
          <a:bodyPr/>
          <a:lstStyle/>
          <a:p>
            <a:pPr eaLnBrk="1" hangingPunct="1">
              <a:defRPr/>
            </a:pPr>
            <a:r>
              <a:rPr lang="en-US" sz="2400" dirty="0" err="1" smtClean="0">
                <a:solidFill>
                  <a:srgbClr val="002060"/>
                </a:solidFill>
              </a:rPr>
              <a:t>Fuzhong</a:t>
            </a:r>
            <a:r>
              <a:rPr lang="en-US" sz="2400" dirty="0" smtClean="0">
                <a:solidFill>
                  <a:srgbClr val="002060"/>
                </a:solidFill>
              </a:rPr>
              <a:t> </a:t>
            </a:r>
            <a:r>
              <a:rPr lang="en-US" sz="2400" dirty="0" err="1" smtClean="0">
                <a:solidFill>
                  <a:srgbClr val="002060"/>
                </a:solidFill>
              </a:rPr>
              <a:t>Weng</a:t>
            </a:r>
            <a:r>
              <a:rPr lang="en-US" sz="2400" dirty="0" smtClean="0">
                <a:solidFill>
                  <a:srgbClr val="002060"/>
                </a:solidFill>
              </a:rPr>
              <a:t> and </a:t>
            </a:r>
            <a:r>
              <a:rPr lang="en-US" sz="2400" i="1" dirty="0" smtClean="0">
                <a:solidFill>
                  <a:srgbClr val="002060"/>
                </a:solidFill>
              </a:rPr>
              <a:t>Bob Iacovazzi, Jr.</a:t>
            </a:r>
          </a:p>
          <a:p>
            <a:pPr eaLnBrk="1" hangingPunct="1">
              <a:buFont typeface="Arial" pitchFamily="34" charset="0"/>
              <a:buNone/>
              <a:defRPr/>
            </a:pPr>
            <a:r>
              <a:rPr lang="en-US" sz="2400" dirty="0" smtClean="0">
                <a:solidFill>
                  <a:srgbClr val="002060"/>
                </a:solidFill>
              </a:rPr>
              <a:t>GSICS Coordination Center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GPPA: Product User Review</a:t>
            </a:r>
          </a:p>
        </p:txBody>
      </p:sp>
      <p:sp>
        <p:nvSpPr>
          <p:cNvPr id="22531" name="Content Placeholder 2"/>
          <p:cNvSpPr>
            <a:spLocks noGrp="1"/>
          </p:cNvSpPr>
          <p:nvPr>
            <p:ph idx="1"/>
          </p:nvPr>
        </p:nvSpPr>
        <p:spPr>
          <a:xfrm>
            <a:off x="495300" y="3098800"/>
            <a:ext cx="7419975" cy="711200"/>
          </a:xfrm>
        </p:spPr>
        <p:txBody>
          <a:bodyPr rtlCol="0">
            <a:normAutofit/>
          </a:bodyPr>
          <a:lstStyle/>
          <a:p>
            <a:pPr marL="0" indent="0" eaLnBrk="1" fontAlgn="auto" hangingPunct="1">
              <a:spcAft>
                <a:spcPts val="0"/>
              </a:spcAft>
              <a:buNone/>
              <a:defRPr/>
            </a:pPr>
            <a:r>
              <a:rPr lang="en-US" sz="2000" b="1" i="1" dirty="0" smtClean="0"/>
              <a:t>Basically, the information that we are looking for if you are requested to review a product is:</a:t>
            </a:r>
          </a:p>
        </p:txBody>
      </p:sp>
      <p:pic>
        <p:nvPicPr>
          <p:cNvPr id="4" name="Picture 3" descr="Pointing_finger.png"/>
          <p:cNvPicPr>
            <a:picLocks noChangeAspect="1"/>
          </p:cNvPicPr>
          <p:nvPr/>
        </p:nvPicPr>
        <p:blipFill>
          <a:blip r:embed="rId2" cstate="print"/>
          <a:stretch>
            <a:fillRect/>
          </a:stretch>
        </p:blipFill>
        <p:spPr>
          <a:xfrm>
            <a:off x="7521913" y="1484761"/>
            <a:ext cx="2158169" cy="2249040"/>
          </a:xfrm>
          <a:prstGeom prst="rect">
            <a:avLst/>
          </a:prstGeom>
        </p:spPr>
      </p:pic>
      <p:sp>
        <p:nvSpPr>
          <p:cNvPr id="5" name="Content Placeholder 2"/>
          <p:cNvSpPr txBox="1">
            <a:spLocks/>
          </p:cNvSpPr>
          <p:nvPr/>
        </p:nvSpPr>
        <p:spPr bwMode="auto">
          <a:xfrm>
            <a:off x="533400" y="1231900"/>
            <a:ext cx="6604000" cy="18161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An</a:t>
            </a:r>
            <a:r>
              <a:rPr kumimoji="0" lang="en-GB" sz="2800" b="0" i="0" u="none" strike="noStrike" kern="1200" cap="none" spc="0" normalizeH="0" noProof="0" dirty="0" smtClean="0">
                <a:ln>
                  <a:noFill/>
                </a:ln>
                <a:solidFill>
                  <a:schemeClr val="tx1"/>
                </a:solidFill>
                <a:effectLst/>
                <a:uLnTx/>
                <a:uFillTx/>
                <a:latin typeface="+mn-lt"/>
                <a:ea typeface="+mn-ea"/>
                <a:cs typeface="+mn-cs"/>
              </a:rPr>
              <a:t> integral part of the GPPA during demonstration phase is to obtain feedback about the potential product from </a:t>
            </a:r>
            <a:r>
              <a:rPr lang="en-GB" sz="2800" b="0" dirty="0" smtClean="0">
                <a:solidFill>
                  <a:schemeClr val="tx1"/>
                </a:solidFill>
                <a:latin typeface="+mn-lt"/>
              </a:rPr>
              <a:t>you </a:t>
            </a:r>
            <a:r>
              <a:rPr lang="en-US" sz="2800" b="0" dirty="0" smtClean="0">
                <a:solidFill>
                  <a:schemeClr val="tx1"/>
                </a:solidFill>
                <a:latin typeface="+mn-lt"/>
              </a:rPr>
              <a:t>… GSICS Data Users.</a:t>
            </a: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bwMode="auto">
          <a:xfrm>
            <a:off x="495300" y="3803651"/>
            <a:ext cx="9003702" cy="228517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5600" b="1" i="0" u="none" strike="noStrike" kern="1200" cap="none" spc="0" normalizeH="0" baseline="0" noProof="0" dirty="0" smtClean="0">
                <a:ln>
                  <a:noFill/>
                </a:ln>
                <a:solidFill>
                  <a:schemeClr val="tx1"/>
                </a:solidFill>
                <a:effectLst/>
                <a:uLnTx/>
                <a:uFillTx/>
                <a:latin typeface="+mn-lt"/>
                <a:ea typeface="+mn-ea"/>
                <a:cs typeface="+mn-cs"/>
              </a:rPr>
              <a:t>1. If you are able to review and test products, GSICS needs feedback on:</a:t>
            </a:r>
          </a:p>
          <a:p>
            <a:pPr marL="22860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en-US" sz="5600" b="1" i="0" u="none" strike="noStrike" kern="1200" cap="none" spc="0" normalizeH="0" baseline="0" noProof="0" dirty="0" smtClean="0">
                <a:ln>
                  <a:noFill/>
                </a:ln>
                <a:solidFill>
                  <a:schemeClr val="tx1"/>
                </a:solidFill>
                <a:effectLst/>
                <a:uLnTx/>
                <a:uFillTx/>
                <a:latin typeface="+mn-lt"/>
                <a:ea typeface="+mn-ea"/>
                <a:cs typeface="+mn-cs"/>
              </a:rPr>
              <a:t>a. Product accessibility, availability, and ease of product data access</a:t>
            </a:r>
          </a:p>
          <a:p>
            <a:pPr marL="22860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en-US" sz="5600" b="1" i="0" u="none" strike="noStrike" kern="1200" cap="none" spc="0" normalizeH="0" baseline="0" noProof="0" dirty="0" smtClean="0">
                <a:ln>
                  <a:noFill/>
                </a:ln>
                <a:solidFill>
                  <a:schemeClr val="tx1"/>
                </a:solidFill>
                <a:effectLst/>
                <a:uLnTx/>
                <a:uFillTx/>
                <a:latin typeface="+mn-lt"/>
                <a:ea typeface="+mn-ea"/>
                <a:cs typeface="+mn-cs"/>
              </a:rPr>
              <a:t>b. Suitability and impacts of the product to your work  (is it accurate, stable enough, etc?)</a:t>
            </a:r>
          </a:p>
          <a:p>
            <a:pPr marL="22860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en-US" sz="5600" b="1" i="0" u="none" strike="noStrike" kern="1200" cap="none" spc="0" normalizeH="0" baseline="0" noProof="0" dirty="0" smtClean="0">
                <a:ln>
                  <a:noFill/>
                </a:ln>
                <a:solidFill>
                  <a:schemeClr val="tx1"/>
                </a:solidFill>
                <a:effectLst/>
                <a:uLnTx/>
                <a:uFillTx/>
                <a:latin typeface="+mn-lt"/>
                <a:ea typeface="+mn-ea"/>
                <a:cs typeface="+mn-cs"/>
              </a:rPr>
              <a:t>c.  Product reliability</a:t>
            </a:r>
          </a:p>
          <a:p>
            <a:pPr marL="228600" marR="0" lvl="0" indent="-228600" algn="l" defTabSz="914400" rtl="0" eaLnBrk="1" fontAlgn="auto" latinLnBrk="0" hangingPunct="1">
              <a:lnSpc>
                <a:spcPct val="100000"/>
              </a:lnSpc>
              <a:spcBef>
                <a:spcPct val="20000"/>
              </a:spcBef>
              <a:spcAft>
                <a:spcPts val="0"/>
              </a:spcAft>
              <a:buClrTx/>
              <a:buSzTx/>
              <a:buFont typeface="Arial" charset="0"/>
              <a:buNone/>
              <a:tabLst/>
              <a:defRPr/>
            </a:pPr>
            <a:r>
              <a:rPr kumimoji="0" lang="en-US" sz="5600" b="1" i="0" u="none" strike="noStrike" kern="1200" cap="none" spc="0" normalizeH="0" baseline="0" noProof="0" dirty="0" smtClean="0">
                <a:ln>
                  <a:noFill/>
                </a:ln>
                <a:solidFill>
                  <a:schemeClr val="tx1"/>
                </a:solidFill>
                <a:effectLst/>
                <a:uLnTx/>
                <a:uFillTx/>
                <a:latin typeface="+mn-lt"/>
                <a:ea typeface="+mn-ea"/>
                <a:cs typeface="+mn-cs"/>
              </a:rPr>
              <a:t>2. If you can review, but not test, products. We need your assessment of product implementation feasibility. Also, give us the following feedback regarding why you cannot test the product.</a:t>
            </a:r>
          </a:p>
          <a:p>
            <a:pPr marL="228600" marR="0" lvl="0" indent="-228600" algn="l" defTabSz="914400" rtl="0" eaLnBrk="1" fontAlgn="auto" latinLnBrk="0" hangingPunct="1">
              <a:lnSpc>
                <a:spcPct val="100000"/>
              </a:lnSpc>
              <a:spcBef>
                <a:spcPct val="20000"/>
              </a:spcBef>
              <a:spcAft>
                <a:spcPts val="0"/>
              </a:spcAft>
              <a:buClrTx/>
              <a:buSzTx/>
              <a:buFont typeface="Arial" charset="0"/>
              <a:buNone/>
              <a:tabLst/>
              <a:defRPr/>
            </a:pPr>
            <a:r>
              <a:rPr kumimoji="0" lang="en-US" sz="5600" b="1" i="0" u="none" strike="noStrike" kern="1200" cap="none" spc="0" normalizeH="0" baseline="0" noProof="0" dirty="0" smtClean="0">
                <a:ln>
                  <a:noFill/>
                </a:ln>
                <a:solidFill>
                  <a:schemeClr val="tx1"/>
                </a:solidFill>
                <a:effectLst/>
                <a:uLnTx/>
                <a:uFillTx/>
                <a:latin typeface="+mn-lt"/>
                <a:ea typeface="+mn-ea"/>
                <a:cs typeface="+mn-cs"/>
              </a:rPr>
              <a:t>3. If you can neither review nor test the product, please let us know why not.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Summary</a:t>
            </a:r>
          </a:p>
        </p:txBody>
      </p:sp>
      <p:sp>
        <p:nvSpPr>
          <p:cNvPr id="22531" name="Content Placeholder 2"/>
          <p:cNvSpPr>
            <a:spLocks noGrp="1"/>
          </p:cNvSpPr>
          <p:nvPr>
            <p:ph idx="1"/>
          </p:nvPr>
        </p:nvSpPr>
        <p:spPr>
          <a:xfrm>
            <a:off x="495300" y="1600200"/>
            <a:ext cx="8915400" cy="4165600"/>
          </a:xfrm>
        </p:spPr>
        <p:txBody>
          <a:bodyPr rtlCol="0">
            <a:noAutofit/>
          </a:bodyPr>
          <a:lstStyle/>
          <a:p>
            <a:pPr marL="0" indent="0" eaLnBrk="1" fontAlgn="auto" hangingPunct="1">
              <a:spcAft>
                <a:spcPts val="0"/>
              </a:spcAft>
              <a:buNone/>
              <a:defRPr/>
            </a:pPr>
            <a:r>
              <a:rPr lang="en-GB" sz="3600" i="1" dirty="0" smtClean="0"/>
              <a:t>At GSICS</a:t>
            </a:r>
            <a:r>
              <a:rPr lang="en-GB" sz="3600" dirty="0" smtClean="0"/>
              <a:t>, we require that product providers conform to product quality assurance standards, defined within the earth-observation community, </a:t>
            </a:r>
            <a:r>
              <a:rPr lang="en-US" sz="3600" dirty="0" smtClean="0"/>
              <a:t>…</a:t>
            </a:r>
            <a:r>
              <a:rPr lang="en-GB" sz="3600" dirty="0" smtClean="0"/>
              <a:t> </a:t>
            </a:r>
          </a:p>
          <a:p>
            <a:pPr marL="0" indent="0" eaLnBrk="1" fontAlgn="auto" hangingPunct="1">
              <a:spcAft>
                <a:spcPts val="0"/>
              </a:spcAft>
              <a:buNone/>
              <a:defRPr/>
            </a:pPr>
            <a:r>
              <a:rPr lang="en-GB" sz="3600" smtClean="0"/>
              <a:t>so </a:t>
            </a:r>
            <a:r>
              <a:rPr lang="en-GB" sz="3600" smtClean="0"/>
              <a:t>you, </a:t>
            </a:r>
            <a:r>
              <a:rPr lang="en-GB" sz="3600" dirty="0" smtClean="0"/>
              <a:t>the </a:t>
            </a:r>
            <a:r>
              <a:rPr lang="en-GB" sz="3600" smtClean="0"/>
              <a:t>data </a:t>
            </a:r>
            <a:r>
              <a:rPr lang="en-GB" sz="3600" smtClean="0"/>
              <a:t>users, </a:t>
            </a:r>
            <a:r>
              <a:rPr lang="en-GB" sz="3600" dirty="0" smtClean="0"/>
              <a:t>don’t have to struggle to apply inter-calibration data products for your activities.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90000"/>
              </a:lnSpc>
              <a:defRPr/>
            </a:pPr>
            <a:r>
              <a:rPr lang="en-US" dirty="0" smtClean="0">
                <a:cs typeface="Times New Roman" pitchFamily="18" charset="0"/>
              </a:rPr>
              <a:t>Outline</a:t>
            </a:r>
            <a:endParaRPr lang="en-US" sz="3600" dirty="0">
              <a:effectLst>
                <a:outerShdw blurRad="38100" dist="38100" dir="2700000" algn="tl">
                  <a:srgbClr val="C0C0C0"/>
                </a:outerShdw>
              </a:effectLst>
            </a:endParaRPr>
          </a:p>
        </p:txBody>
      </p:sp>
      <p:sp>
        <p:nvSpPr>
          <p:cNvPr id="6" name="Rectangle 35"/>
          <p:cNvSpPr>
            <a:spLocks noChangeArrowheads="1"/>
          </p:cNvSpPr>
          <p:nvPr/>
        </p:nvSpPr>
        <p:spPr bwMode="auto">
          <a:xfrm>
            <a:off x="596900" y="1663699"/>
            <a:ext cx="8445500" cy="4537075"/>
          </a:xfrm>
          <a:prstGeom prst="rect">
            <a:avLst/>
          </a:prstGeom>
          <a:noFill/>
          <a:ln w="9525">
            <a:noFill/>
            <a:miter lim="800000"/>
            <a:headEnd/>
            <a:tailEnd/>
          </a:ln>
          <a:effectLst/>
        </p:spPr>
        <p:txBody>
          <a:bodyPr/>
          <a:lstStyle/>
          <a:p>
            <a:pPr marL="228600" indent="-228600">
              <a:lnSpc>
                <a:spcPct val="90000"/>
              </a:lnSpc>
              <a:spcAft>
                <a:spcPts val="2400"/>
              </a:spcAft>
              <a:buClr>
                <a:schemeClr val="tx1"/>
              </a:buClr>
              <a:buSzPct val="60000"/>
              <a:buFont typeface="Arial"/>
              <a:buChar char="•"/>
              <a:defRPr/>
            </a:pPr>
            <a:r>
              <a:rPr lang="en-US" sz="3600" i="1" dirty="0" smtClean="0">
                <a:solidFill>
                  <a:schemeClr val="tx1"/>
                </a:solidFill>
                <a:effectLst>
                  <a:outerShdw blurRad="50800" dist="101600" dir="2700000">
                    <a:srgbClr val="000000">
                      <a:alpha val="43000"/>
                    </a:srgbClr>
                  </a:outerShdw>
                </a:effectLst>
                <a:latin typeface="+mn-lt"/>
                <a:cs typeface="Times New Roman" pitchFamily="18" charset="0"/>
              </a:rPr>
              <a:t>GPPA </a:t>
            </a:r>
            <a:r>
              <a:rPr lang="en-US" sz="3600" i="1" dirty="0" smtClean="0">
                <a:solidFill>
                  <a:schemeClr val="tx1"/>
                </a:solidFill>
                <a:effectLst>
                  <a:outerShdw blurRad="50800" dist="50800" dir="2700000">
                    <a:srgbClr val="000000">
                      <a:alpha val="43000"/>
                    </a:srgbClr>
                  </a:outerShdw>
                </a:effectLst>
                <a:latin typeface="+mn-lt"/>
                <a:cs typeface="Times New Roman" pitchFamily="18" charset="0"/>
              </a:rPr>
              <a:t>Fundamental Capabilities</a:t>
            </a:r>
          </a:p>
          <a:p>
            <a:pPr marL="228600" indent="-228600">
              <a:lnSpc>
                <a:spcPct val="90000"/>
              </a:lnSpc>
              <a:spcAft>
                <a:spcPts val="2400"/>
              </a:spcAft>
              <a:buClr>
                <a:schemeClr val="tx1"/>
              </a:buClr>
              <a:buSzPct val="60000"/>
              <a:buFont typeface="Arial"/>
              <a:buChar char="•"/>
              <a:defRPr/>
            </a:pPr>
            <a:r>
              <a:rPr lang="en-US" sz="3600" i="1" dirty="0" smtClean="0">
                <a:solidFill>
                  <a:schemeClr val="tx1"/>
                </a:solidFill>
                <a:effectLst>
                  <a:outerShdw blurRad="50800" dist="50800" dir="2700000" algn="tl">
                    <a:srgbClr val="000000">
                      <a:alpha val="43000"/>
                    </a:srgbClr>
                  </a:outerShdw>
                </a:effectLst>
                <a:latin typeface="+mn-lt"/>
                <a:cs typeface="Times New Roman" pitchFamily="18" charset="0"/>
              </a:rPr>
              <a:t>The Four GPPA Phases</a:t>
            </a:r>
          </a:p>
          <a:p>
            <a:pPr marL="228600" indent="-228600">
              <a:lnSpc>
                <a:spcPct val="90000"/>
              </a:lnSpc>
              <a:spcAft>
                <a:spcPts val="2400"/>
              </a:spcAft>
              <a:buClr>
                <a:schemeClr val="tx1"/>
              </a:buClr>
              <a:buSzPct val="60000"/>
              <a:buFont typeface="Arial"/>
              <a:buChar char="•"/>
              <a:defRPr/>
            </a:pPr>
            <a:r>
              <a:rPr lang="en-US" sz="3600" i="1" dirty="0" smtClean="0">
                <a:solidFill>
                  <a:schemeClr val="tx1"/>
                </a:solidFill>
                <a:effectLst>
                  <a:outerShdw blurRad="50800" dist="50800" dir="2700000" algn="tl">
                    <a:srgbClr val="000000">
                      <a:alpha val="43000"/>
                    </a:srgbClr>
                  </a:outerShdw>
                </a:effectLst>
                <a:latin typeface="+mn-lt"/>
                <a:cs typeface="Times New Roman" pitchFamily="18" charset="0"/>
              </a:rPr>
              <a:t>Current Status and Future Plans</a:t>
            </a:r>
          </a:p>
          <a:p>
            <a:pPr marL="228600" indent="-228600">
              <a:lnSpc>
                <a:spcPct val="90000"/>
              </a:lnSpc>
              <a:spcAft>
                <a:spcPts val="2400"/>
              </a:spcAft>
              <a:buClr>
                <a:schemeClr val="tx1"/>
              </a:buClr>
              <a:buSzPct val="60000"/>
              <a:buFont typeface="Arial"/>
              <a:buChar char="•"/>
              <a:defRPr/>
            </a:pPr>
            <a:r>
              <a:rPr lang="en-US" sz="3600" i="1" dirty="0" smtClean="0">
                <a:solidFill>
                  <a:schemeClr val="tx1"/>
                </a:solidFill>
                <a:effectLst>
                  <a:outerShdw blurRad="50800" dist="50800" dir="2700000" algn="tl">
                    <a:srgbClr val="000000">
                      <a:alpha val="43000"/>
                    </a:srgbClr>
                  </a:outerShdw>
                </a:effectLst>
                <a:latin typeface="+mn-lt"/>
                <a:cs typeface="Times New Roman" pitchFamily="18" charset="0"/>
              </a:rPr>
              <a:t>Get More Information About the GPPA</a:t>
            </a:r>
          </a:p>
          <a:p>
            <a:pPr marL="228600" indent="-228600">
              <a:lnSpc>
                <a:spcPct val="90000"/>
              </a:lnSpc>
              <a:spcAft>
                <a:spcPts val="2400"/>
              </a:spcAft>
              <a:buClr>
                <a:schemeClr val="tx1"/>
              </a:buClr>
              <a:buSzPct val="60000"/>
              <a:buFont typeface="Arial"/>
              <a:buChar char="•"/>
              <a:defRPr/>
            </a:pPr>
            <a:r>
              <a:rPr lang="en-US" sz="3600" i="1" dirty="0" smtClean="0">
                <a:solidFill>
                  <a:schemeClr val="tx1"/>
                </a:solidFill>
                <a:effectLst>
                  <a:outerShdw blurRad="50800" dist="50800" dir="2700000" algn="tl">
                    <a:srgbClr val="000000">
                      <a:alpha val="43000"/>
                    </a:srgbClr>
                  </a:outerShdw>
                </a:effectLst>
                <a:latin typeface="+mn-lt"/>
                <a:cs typeface="Times New Roman" pitchFamily="18" charset="0"/>
              </a:rPr>
              <a:t>GPPA - How You the Data User Can Help</a:t>
            </a:r>
          </a:p>
          <a:p>
            <a:pPr marL="228600" indent="-228600">
              <a:lnSpc>
                <a:spcPct val="90000"/>
              </a:lnSpc>
              <a:spcAft>
                <a:spcPts val="2400"/>
              </a:spcAft>
              <a:buClr>
                <a:schemeClr val="tx1"/>
              </a:buClr>
              <a:buSzPct val="60000"/>
              <a:buFont typeface="Arial"/>
              <a:buChar char="•"/>
              <a:defRPr/>
            </a:pPr>
            <a:r>
              <a:rPr lang="en-US" sz="3600" i="1" dirty="0" smtClean="0">
                <a:solidFill>
                  <a:schemeClr val="tx1"/>
                </a:solidFill>
                <a:effectLst>
                  <a:outerShdw blurRad="50800" dist="50800" dir="2700000" algn="tl">
                    <a:srgbClr val="000000">
                      <a:alpha val="43000"/>
                    </a:srgbClr>
                  </a:outerShdw>
                </a:effectLst>
                <a:latin typeface="+mn-lt"/>
                <a:cs typeface="Times New Roman" pitchFamily="18" charset="0"/>
              </a:rPr>
              <a:t>Summary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90000"/>
              </a:lnSpc>
              <a:defRPr/>
            </a:pPr>
            <a:r>
              <a:rPr lang="en-US" dirty="0" smtClean="0">
                <a:cs typeface="Times New Roman" pitchFamily="18" charset="0"/>
              </a:rPr>
              <a:t>Fundamental Capabilities of GPPA …</a:t>
            </a:r>
            <a:endParaRPr lang="en-US" sz="3600" dirty="0">
              <a:effectLst>
                <a:outerShdw blurRad="38100" dist="38100" dir="2700000" algn="tl">
                  <a:srgbClr val="C0C0C0"/>
                </a:outerShdw>
              </a:effectLst>
            </a:endParaRPr>
          </a:p>
        </p:txBody>
      </p:sp>
      <p:sp>
        <p:nvSpPr>
          <p:cNvPr id="6" name="Rectangle 35"/>
          <p:cNvSpPr>
            <a:spLocks noChangeArrowheads="1"/>
          </p:cNvSpPr>
          <p:nvPr/>
        </p:nvSpPr>
        <p:spPr bwMode="auto">
          <a:xfrm>
            <a:off x="584200" y="1346199"/>
            <a:ext cx="9309100" cy="5215965"/>
          </a:xfrm>
          <a:prstGeom prst="rect">
            <a:avLst/>
          </a:prstGeom>
          <a:noFill/>
          <a:ln w="9525">
            <a:noFill/>
            <a:miter lim="800000"/>
            <a:headEnd/>
            <a:tailEnd/>
          </a:ln>
          <a:effectLst/>
        </p:spPr>
        <p:txBody>
          <a:bodyPr/>
          <a:lstStyle/>
          <a:p>
            <a:pPr marL="228600" indent="-228600">
              <a:lnSpc>
                <a:spcPct val="90000"/>
              </a:lnSpc>
              <a:buClr>
                <a:schemeClr val="tx2"/>
              </a:buClr>
              <a:buSzPct val="60000"/>
              <a:buFont typeface="Wingdings" pitchFamily="2" charset="2"/>
              <a:buNone/>
              <a:defRPr/>
            </a:pPr>
            <a:r>
              <a:rPr lang="en-US" sz="2400" i="1" dirty="0" smtClean="0">
                <a:solidFill>
                  <a:schemeClr val="tx1"/>
                </a:solidFill>
                <a:latin typeface="+mn-lt"/>
                <a:cs typeface="Times New Roman" pitchFamily="18" charset="0"/>
              </a:rPr>
              <a:t>The </a:t>
            </a:r>
            <a:r>
              <a:rPr lang="en-US" sz="2400" i="1" dirty="0">
                <a:solidFill>
                  <a:schemeClr val="tx1"/>
                </a:solidFill>
                <a:latin typeface="+mn-lt"/>
                <a:cs typeface="Times New Roman" pitchFamily="18" charset="0"/>
              </a:rPr>
              <a:t>GPPA </a:t>
            </a:r>
            <a:r>
              <a:rPr lang="en-US" sz="2400" i="1" dirty="0" smtClean="0">
                <a:solidFill>
                  <a:schemeClr val="tx1"/>
                </a:solidFill>
                <a:latin typeface="+mn-lt"/>
                <a:cs typeface="Times New Roman" pitchFamily="18" charset="0"/>
              </a:rPr>
              <a:t>is the:</a:t>
            </a:r>
            <a:endParaRPr lang="en-US" sz="2400" dirty="0">
              <a:solidFill>
                <a:schemeClr val="tx1"/>
              </a:solidFill>
              <a:effectLst>
                <a:outerShdw blurRad="38100" dist="38100" dir="2700000" algn="tl">
                  <a:srgbClr val="C0C0C0"/>
                </a:outerShdw>
              </a:effectLst>
              <a:latin typeface="+mn-lt"/>
              <a:cs typeface="Times New Roman" pitchFamily="18" charset="0"/>
            </a:endParaRPr>
          </a:p>
          <a:p>
            <a:pPr marL="228600" indent="-228600">
              <a:lnSpc>
                <a:spcPct val="90000"/>
              </a:lnSpc>
              <a:spcAft>
                <a:spcPts val="600"/>
              </a:spcAft>
              <a:buClr>
                <a:schemeClr val="tx1"/>
              </a:buClr>
              <a:buSzPct val="100000"/>
              <a:buFont typeface="Arial" pitchFamily="34" charset="0"/>
              <a:buChar char="•"/>
              <a:defRPr/>
            </a:pPr>
            <a:r>
              <a:rPr lang="en-US" sz="2000" dirty="0" smtClean="0">
                <a:solidFill>
                  <a:schemeClr val="tx1"/>
                </a:solidFill>
                <a:latin typeface="+mn-lt"/>
                <a:cs typeface="Times New Roman" pitchFamily="18" charset="0"/>
              </a:rPr>
              <a:t>Inter-calibration product </a:t>
            </a:r>
            <a:r>
              <a:rPr lang="en-US" sz="2000" dirty="0">
                <a:solidFill>
                  <a:schemeClr val="tx1"/>
                </a:solidFill>
                <a:latin typeface="+mn-lt"/>
                <a:cs typeface="Times New Roman" pitchFamily="18" charset="0"/>
              </a:rPr>
              <a:t>developers pathway to obtain a </a:t>
            </a:r>
            <a:r>
              <a:rPr lang="en-US" sz="2000" dirty="0" smtClean="0">
                <a:solidFill>
                  <a:schemeClr val="tx1"/>
                </a:solidFill>
                <a:latin typeface="+mn-lt"/>
                <a:cs typeface="Times New Roman" pitchFamily="18" charset="0"/>
              </a:rPr>
              <a:t>GSICS “Stamp </a:t>
            </a:r>
            <a:r>
              <a:rPr lang="en-US" sz="2000" dirty="0">
                <a:solidFill>
                  <a:schemeClr val="tx1"/>
                </a:solidFill>
                <a:latin typeface="+mn-lt"/>
                <a:cs typeface="Times New Roman" pitchFamily="18" charset="0"/>
              </a:rPr>
              <a:t>of Approval” for a potential product</a:t>
            </a:r>
          </a:p>
          <a:p>
            <a:pPr marL="228600" indent="-228600">
              <a:lnSpc>
                <a:spcPct val="90000"/>
              </a:lnSpc>
              <a:spcAft>
                <a:spcPts val="600"/>
              </a:spcAft>
              <a:buClr>
                <a:schemeClr val="tx1"/>
              </a:buClr>
              <a:buSzPct val="100000"/>
              <a:buFont typeface="Arial" pitchFamily="34" charset="0"/>
              <a:buChar char="•"/>
              <a:defRPr/>
            </a:pPr>
            <a:r>
              <a:rPr lang="en-US" sz="2000" dirty="0" smtClean="0">
                <a:solidFill>
                  <a:schemeClr val="tx1"/>
                </a:solidFill>
                <a:latin typeface="+mn-lt"/>
                <a:cs typeface="Times New Roman" pitchFamily="18" charset="0"/>
              </a:rPr>
              <a:t>GSICS governing body’s </a:t>
            </a:r>
            <a:r>
              <a:rPr lang="en-US" sz="2000" dirty="0">
                <a:solidFill>
                  <a:schemeClr val="tx1"/>
                </a:solidFill>
                <a:latin typeface="+mn-lt"/>
                <a:cs typeface="Times New Roman" pitchFamily="18" charset="0"/>
              </a:rPr>
              <a:t>reference for judging </a:t>
            </a:r>
            <a:r>
              <a:rPr lang="en-US" sz="2000" dirty="0" smtClean="0">
                <a:solidFill>
                  <a:schemeClr val="tx1"/>
                </a:solidFill>
                <a:latin typeface="+mn-lt"/>
                <a:cs typeface="Times New Roman" pitchFamily="18" charset="0"/>
              </a:rPr>
              <a:t>product fitness</a:t>
            </a:r>
          </a:p>
          <a:p>
            <a:pPr marL="228600" lvl="0" indent="-228600">
              <a:lnSpc>
                <a:spcPct val="90000"/>
              </a:lnSpc>
              <a:spcAft>
                <a:spcPts val="600"/>
              </a:spcAft>
              <a:buClr>
                <a:prstClr val="black"/>
              </a:buClr>
              <a:buSzPct val="100000"/>
              <a:buFont typeface="Arial" pitchFamily="34" charset="0"/>
              <a:buChar char="•"/>
              <a:defRPr/>
            </a:pPr>
            <a:r>
              <a:rPr lang="en-US" sz="2000" dirty="0" smtClean="0">
                <a:solidFill>
                  <a:prstClr val="black"/>
                </a:solidFill>
                <a:latin typeface="Calibri"/>
                <a:cs typeface="Times New Roman" pitchFamily="18" charset="0"/>
              </a:rPr>
              <a:t>GSICS data users’ window to product quality and “fitness for purpose”</a:t>
            </a:r>
            <a:endParaRPr lang="en-US" sz="2000" dirty="0">
              <a:solidFill>
                <a:schemeClr val="tx1"/>
              </a:solidFill>
              <a:effectLst>
                <a:outerShdw blurRad="38100" dist="38100" dir="2700000" algn="tl">
                  <a:srgbClr val="C0C0C0"/>
                </a:outerShdw>
              </a:effectLst>
              <a:latin typeface="+mn-lt"/>
              <a:cs typeface="Times New Roman" pitchFamily="18" charset="0"/>
            </a:endParaRPr>
          </a:p>
          <a:p>
            <a:pPr>
              <a:lnSpc>
                <a:spcPct val="90000"/>
              </a:lnSpc>
              <a:buClr>
                <a:schemeClr val="tx2"/>
              </a:buClr>
              <a:buSzPct val="60000"/>
              <a:buFont typeface="Wingdings" pitchFamily="2" charset="2"/>
              <a:buNone/>
              <a:defRPr/>
            </a:pPr>
            <a:endParaRPr lang="en-US" sz="1600" i="1" dirty="0" smtClean="0">
              <a:solidFill>
                <a:schemeClr val="tx1"/>
              </a:solidFill>
              <a:latin typeface="+mn-lt"/>
              <a:cs typeface="Times New Roman" pitchFamily="18" charset="0"/>
            </a:endParaRPr>
          </a:p>
          <a:p>
            <a:pPr>
              <a:lnSpc>
                <a:spcPct val="90000"/>
              </a:lnSpc>
              <a:buClr>
                <a:schemeClr val="tx2"/>
              </a:buClr>
              <a:buSzPct val="60000"/>
              <a:buFont typeface="Wingdings" pitchFamily="2" charset="2"/>
              <a:buNone/>
              <a:defRPr/>
            </a:pPr>
            <a:r>
              <a:rPr lang="en-US" sz="2400" i="1" dirty="0">
                <a:solidFill>
                  <a:schemeClr val="tx1"/>
                </a:solidFill>
                <a:latin typeface="+mn-lt"/>
                <a:cs typeface="Times New Roman" pitchFamily="18" charset="0"/>
              </a:rPr>
              <a:t>T</a:t>
            </a:r>
            <a:r>
              <a:rPr lang="en-US" sz="2400" i="1" dirty="0" smtClean="0">
                <a:solidFill>
                  <a:schemeClr val="tx1"/>
                </a:solidFill>
                <a:latin typeface="+mn-lt"/>
                <a:cs typeface="Times New Roman" pitchFamily="18" charset="0"/>
              </a:rPr>
              <a:t>he </a:t>
            </a:r>
            <a:r>
              <a:rPr lang="en-US" sz="2400" i="1" dirty="0">
                <a:solidFill>
                  <a:schemeClr val="tx1"/>
                </a:solidFill>
                <a:latin typeface="+mn-lt"/>
                <a:cs typeface="Times New Roman" pitchFamily="18" charset="0"/>
              </a:rPr>
              <a:t>GPPA defines and documents:</a:t>
            </a:r>
          </a:p>
          <a:p>
            <a:pPr marL="228600" indent="-228600">
              <a:spcBef>
                <a:spcPct val="20000"/>
              </a:spcBef>
              <a:buClr>
                <a:schemeClr val="tx1"/>
              </a:buClr>
              <a:buSzPct val="80000"/>
              <a:buFont typeface="Arial" pitchFamily="34" charset="0"/>
              <a:buChar char="•"/>
              <a:defRPr/>
            </a:pPr>
            <a:r>
              <a:rPr lang="en-US" sz="2000" dirty="0">
                <a:solidFill>
                  <a:schemeClr val="tx1"/>
                </a:solidFill>
                <a:effectLst>
                  <a:outerShdw blurRad="38100" dist="38100" dir="2700000" algn="tl">
                    <a:srgbClr val="C0C0C0"/>
                  </a:outerShdw>
                </a:effectLst>
                <a:latin typeface="+mn-lt"/>
                <a:cs typeface="Times New Roman" pitchFamily="18" charset="0"/>
              </a:rPr>
              <a:t> </a:t>
            </a:r>
            <a:r>
              <a:rPr lang="en-US" sz="2000" dirty="0">
                <a:solidFill>
                  <a:schemeClr val="tx1"/>
                </a:solidFill>
                <a:latin typeface="+mn-lt"/>
                <a:cs typeface="Times New Roman" pitchFamily="18" charset="0"/>
              </a:rPr>
              <a:t>Scope of product within the GSICS product portfolio</a:t>
            </a:r>
          </a:p>
          <a:p>
            <a:pPr marL="228600" indent="-228600">
              <a:spcBef>
                <a:spcPct val="20000"/>
              </a:spcBef>
              <a:buClr>
                <a:schemeClr val="tx1"/>
              </a:buClr>
              <a:buSzPct val="80000"/>
              <a:buFont typeface="Arial" pitchFamily="34" charset="0"/>
              <a:buChar char="•"/>
              <a:defRPr/>
            </a:pPr>
            <a:r>
              <a:rPr lang="en-US" sz="2000" dirty="0">
                <a:solidFill>
                  <a:schemeClr val="tx1"/>
                </a:solidFill>
                <a:latin typeface="+mn-lt"/>
                <a:cs typeface="Times New Roman" pitchFamily="18" charset="0"/>
              </a:rPr>
              <a:t> Theoretical basis, and implementation and distribution strategy, of product</a:t>
            </a:r>
          </a:p>
          <a:p>
            <a:pPr marL="228600" indent="-228600">
              <a:spcBef>
                <a:spcPct val="20000"/>
              </a:spcBef>
              <a:buClr>
                <a:schemeClr val="tx1"/>
              </a:buClr>
              <a:buSzPct val="80000"/>
              <a:buFont typeface="Arial" pitchFamily="34" charset="0"/>
              <a:buChar char="•"/>
              <a:defRPr/>
            </a:pPr>
            <a:r>
              <a:rPr lang="en-US" sz="2000" dirty="0">
                <a:solidFill>
                  <a:schemeClr val="tx1"/>
                </a:solidFill>
                <a:latin typeface="+mn-lt"/>
                <a:cs typeface="Times New Roman" pitchFamily="18" charset="0"/>
              </a:rPr>
              <a:t> Product Quality (uncertainty, quality indicators, etc)</a:t>
            </a:r>
          </a:p>
          <a:p>
            <a:pPr>
              <a:buClr>
                <a:srgbClr val="FF9900"/>
              </a:buClr>
              <a:buSzPct val="80000"/>
              <a:buFont typeface="Wingdings" pitchFamily="2" charset="2"/>
              <a:buNone/>
              <a:defRPr/>
            </a:pPr>
            <a:endParaRPr lang="en-US" sz="1600" i="1" dirty="0">
              <a:solidFill>
                <a:schemeClr val="tx1"/>
              </a:solidFill>
              <a:effectLst>
                <a:outerShdw blurRad="38100" dist="38100" dir="2700000" algn="tl">
                  <a:srgbClr val="C0C0C0"/>
                </a:outerShdw>
              </a:effectLst>
              <a:latin typeface="+mn-lt"/>
              <a:cs typeface="Times New Roman" pitchFamily="18" charset="0"/>
            </a:endParaRPr>
          </a:p>
          <a:p>
            <a:pPr>
              <a:buClr>
                <a:srgbClr val="FF9900"/>
              </a:buClr>
              <a:buSzPct val="80000"/>
              <a:buFont typeface="Wingdings" pitchFamily="2" charset="2"/>
              <a:buNone/>
              <a:defRPr/>
            </a:pPr>
            <a:r>
              <a:rPr lang="en-US" sz="2400" i="1" dirty="0" smtClean="0">
                <a:solidFill>
                  <a:schemeClr val="tx1"/>
                </a:solidFill>
                <a:latin typeface="+mn-lt"/>
                <a:cs typeface="Times New Roman" pitchFamily="18" charset="0"/>
              </a:rPr>
              <a:t>Four </a:t>
            </a:r>
            <a:r>
              <a:rPr lang="en-US" sz="2400" i="1" dirty="0">
                <a:solidFill>
                  <a:schemeClr val="tx1"/>
                </a:solidFill>
                <a:latin typeface="+mn-lt"/>
                <a:cs typeface="Times New Roman" pitchFamily="18" charset="0"/>
              </a:rPr>
              <a:t>Product </a:t>
            </a:r>
            <a:r>
              <a:rPr lang="en-US" sz="2400" i="1" dirty="0" smtClean="0">
                <a:solidFill>
                  <a:schemeClr val="tx1"/>
                </a:solidFill>
                <a:latin typeface="+mn-lt"/>
                <a:cs typeface="Times New Roman" pitchFamily="18" charset="0"/>
              </a:rPr>
              <a:t>Phases:</a:t>
            </a:r>
          </a:p>
          <a:p>
            <a:pPr marL="228600" indent="-228600">
              <a:buFont typeface="Arial"/>
              <a:buChar char="•"/>
            </a:pPr>
            <a:r>
              <a:rPr lang="en-US" sz="2000" dirty="0" smtClean="0">
                <a:solidFill>
                  <a:schemeClr val="tx1"/>
                </a:solidFill>
                <a:latin typeface="+mn-lt"/>
                <a:cs typeface="Times New Roman" pitchFamily="18" charset="0"/>
              </a:rPr>
              <a:t>Submission Phase</a:t>
            </a:r>
          </a:p>
          <a:p>
            <a:pPr marL="228600" lvl="0" indent="-228600">
              <a:buFont typeface="Arial"/>
              <a:buChar char="•"/>
            </a:pPr>
            <a:r>
              <a:rPr lang="en-US" sz="2000" b="1" dirty="0" smtClean="0">
                <a:solidFill>
                  <a:schemeClr val="tx1"/>
                </a:solidFill>
                <a:latin typeface="+mn-lt"/>
                <a:cs typeface="Times New Roman" pitchFamily="18" charset="0"/>
              </a:rPr>
              <a:t>Demonstration Phase</a:t>
            </a:r>
            <a:endParaRPr lang="en-US" sz="2000" dirty="0" smtClean="0">
              <a:solidFill>
                <a:schemeClr val="tx1"/>
              </a:solidFill>
              <a:latin typeface="+mn-lt"/>
              <a:cs typeface="Times New Roman" pitchFamily="18" charset="0"/>
            </a:endParaRPr>
          </a:p>
          <a:p>
            <a:pPr marL="228600" lvl="0" indent="-228600">
              <a:buFont typeface="Arial"/>
              <a:buChar char="•"/>
            </a:pPr>
            <a:r>
              <a:rPr lang="en-US" sz="2000" b="1" dirty="0">
                <a:solidFill>
                  <a:schemeClr val="tx1"/>
                </a:solidFill>
                <a:latin typeface="+mn-lt"/>
                <a:cs typeface="Times New Roman" pitchFamily="18" charset="0"/>
              </a:rPr>
              <a:t>Pre-operational </a:t>
            </a:r>
            <a:r>
              <a:rPr lang="en-US" sz="2000" b="1" dirty="0" smtClean="0">
                <a:solidFill>
                  <a:schemeClr val="tx1"/>
                </a:solidFill>
                <a:latin typeface="+mn-lt"/>
                <a:cs typeface="Times New Roman" pitchFamily="18" charset="0"/>
              </a:rPr>
              <a:t>Phase</a:t>
            </a:r>
            <a:endParaRPr lang="en-US" sz="2000" dirty="0" smtClean="0">
              <a:solidFill>
                <a:schemeClr val="tx1"/>
              </a:solidFill>
              <a:latin typeface="+mn-lt"/>
              <a:cs typeface="Times New Roman" pitchFamily="18" charset="0"/>
            </a:endParaRPr>
          </a:p>
          <a:p>
            <a:pPr marL="228600" lvl="0" indent="-228600">
              <a:buFont typeface="Arial"/>
              <a:buChar char="•"/>
            </a:pPr>
            <a:r>
              <a:rPr lang="en-US" sz="2000" b="1" dirty="0">
                <a:solidFill>
                  <a:schemeClr val="tx1"/>
                </a:solidFill>
                <a:latin typeface="+mn-lt"/>
                <a:cs typeface="Times New Roman" pitchFamily="18" charset="0"/>
              </a:rPr>
              <a:t>Operational </a:t>
            </a:r>
            <a:r>
              <a:rPr lang="en-US" sz="2000" b="1" dirty="0" smtClean="0">
                <a:solidFill>
                  <a:schemeClr val="tx1"/>
                </a:solidFill>
                <a:latin typeface="+mn-lt"/>
                <a:cs typeface="Times New Roman" pitchFamily="18" charset="0"/>
              </a:rPr>
              <a:t>Phase</a:t>
            </a:r>
            <a:endParaRPr lang="en-US" sz="2000" dirty="0" smtClean="0">
              <a:solidFill>
                <a:schemeClr val="tx1"/>
              </a:solidFill>
              <a:latin typeface="+mn-lt"/>
              <a:cs typeface="Times New Roman" pitchFamily="18" charset="0"/>
            </a:endParaRPr>
          </a:p>
          <a:p>
            <a:pPr>
              <a:buClr>
                <a:srgbClr val="FF9900"/>
              </a:buClr>
              <a:buSzPct val="80000"/>
              <a:buFont typeface="Wingdings" pitchFamily="2" charset="2"/>
              <a:buNone/>
              <a:defRPr/>
            </a:pPr>
            <a:endParaRPr lang="en-US" sz="1600" dirty="0">
              <a:solidFill>
                <a:schemeClr val="tx1"/>
              </a:solidFill>
              <a:effectLst>
                <a:outerShdw blurRad="38100" dist="38100" dir="2700000" algn="tl">
                  <a:srgbClr val="C0C0C0"/>
                </a:outerShdw>
              </a:effectLst>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lvl="0" eaLnBrk="1" fontAlgn="auto" hangingPunct="1">
              <a:spcAft>
                <a:spcPts val="0"/>
              </a:spcAft>
              <a:defRPr/>
            </a:pPr>
            <a:r>
              <a:rPr lang="en-US" dirty="0" smtClean="0">
                <a:cs typeface="Times New Roman" pitchFamily="18" charset="0"/>
              </a:rPr>
              <a:t>GPPA: Submission Phase</a:t>
            </a:r>
          </a:p>
        </p:txBody>
      </p:sp>
      <p:sp>
        <p:nvSpPr>
          <p:cNvPr id="5" name="Rectangle 35"/>
          <p:cNvSpPr>
            <a:spLocks noChangeArrowheads="1"/>
          </p:cNvSpPr>
          <p:nvPr/>
        </p:nvSpPr>
        <p:spPr bwMode="auto">
          <a:xfrm>
            <a:off x="228600" y="1371600"/>
            <a:ext cx="6019800" cy="2247900"/>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Entry Criteria: </a:t>
            </a:r>
            <a:endParaRPr lang="en-US" sz="2400" i="1" dirty="0" smtClean="0">
              <a:solidFill>
                <a:srgbClr val="000000"/>
              </a:solidFill>
              <a:latin typeface="+mn-lt"/>
              <a:cs typeface="Times New Roman" pitchFamily="18" charset="0"/>
            </a:endParaRPr>
          </a:p>
          <a:p>
            <a:pPr marL="230188" indent="-230188">
              <a:buClr>
                <a:schemeClr val="tx1"/>
              </a:buClr>
              <a:buSzPct val="80000"/>
              <a:buFont typeface="Arial"/>
              <a:buChar char="•"/>
              <a:defRPr/>
            </a:pPr>
            <a:r>
              <a:rPr lang="en-US" sz="2000" dirty="0" smtClean="0">
                <a:solidFill>
                  <a:srgbClr val="000000"/>
                </a:solidFill>
                <a:latin typeface="+mn-lt"/>
                <a:cs typeface="Arial"/>
              </a:rPr>
              <a:t>The initial GSICS Product Acceptance Form (GPAF) sections </a:t>
            </a:r>
            <a:r>
              <a:rPr lang="en-US" sz="2000" dirty="0" smtClean="0">
                <a:solidFill>
                  <a:srgbClr val="000000"/>
                </a:solidFill>
                <a:latin typeface="Calibri"/>
                <a:cs typeface="Arial"/>
              </a:rPr>
              <a:t>outlining product name, POC, brief description, and relevance to GSICS are complete</a:t>
            </a:r>
          </a:p>
          <a:p>
            <a:pPr marL="230188" indent="-230188">
              <a:buClr>
                <a:schemeClr val="tx1"/>
              </a:buClr>
              <a:buSzPct val="80000"/>
              <a:buFont typeface="Arial"/>
              <a:buChar char="•"/>
              <a:defRPr/>
            </a:pPr>
            <a:r>
              <a:rPr lang="en-US" sz="2000" dirty="0" smtClean="0">
                <a:solidFill>
                  <a:srgbClr val="000000"/>
                </a:solidFill>
                <a:latin typeface="+mn-lt"/>
                <a:cs typeface="Arial"/>
              </a:rPr>
              <a:t>Preliminary algorithm theoretical basis document (ATBD) is drafted</a:t>
            </a:r>
          </a:p>
          <a:p>
            <a:pPr marL="230188" indent="-230188">
              <a:buClr>
                <a:schemeClr val="tx1"/>
              </a:buClr>
              <a:buSzPct val="80000"/>
              <a:buFont typeface="Arial"/>
              <a:buChar char="•"/>
              <a:defRPr/>
            </a:pPr>
            <a:r>
              <a:rPr lang="en-US" sz="2000" dirty="0" smtClean="0">
                <a:solidFill>
                  <a:srgbClr val="000000"/>
                </a:solidFill>
                <a:latin typeface="+mn-lt"/>
                <a:cs typeface="Arial"/>
              </a:rPr>
              <a:t>These items submitted to the GCC </a:t>
            </a:r>
            <a:endParaRPr lang="en-US" sz="2000" b="1" dirty="0" smtClean="0">
              <a:solidFill>
                <a:srgbClr val="000000"/>
              </a:solidFill>
              <a:latin typeface="+mn-lt"/>
              <a:cs typeface="Arial"/>
            </a:endParaRPr>
          </a:p>
          <a:p>
            <a:pPr>
              <a:buClr>
                <a:srgbClr val="FF9900"/>
              </a:buClr>
              <a:buSzPct val="80000"/>
              <a:buFont typeface="Wingdings" pitchFamily="2" charset="2"/>
              <a:buNone/>
              <a:defRPr/>
            </a:pPr>
            <a:endParaRPr lang="en-US" sz="1600" dirty="0">
              <a:solidFill>
                <a:srgbClr val="000000"/>
              </a:solidFill>
              <a:effectLst>
                <a:outerShdw blurRad="38100" dist="38100" dir="2700000" algn="tl">
                  <a:srgbClr val="C0C0C0"/>
                </a:outerShdw>
              </a:effectLst>
              <a:latin typeface="+mn-lt"/>
              <a:cs typeface="Times New Roman" pitchFamily="18" charset="0"/>
            </a:endParaRPr>
          </a:p>
        </p:txBody>
      </p:sp>
      <p:pic>
        <p:nvPicPr>
          <p:cNvPr id="6" name="Picture 5" descr="463px-Apollo_17_Pre-Launch_-_GPN-2000-000636.jpg"/>
          <p:cNvPicPr>
            <a:picLocks noChangeAspect="1"/>
          </p:cNvPicPr>
          <p:nvPr/>
        </p:nvPicPr>
        <p:blipFill>
          <a:blip r:embed="rId2" cstate="print"/>
          <a:stretch>
            <a:fillRect/>
          </a:stretch>
        </p:blipFill>
        <p:spPr>
          <a:xfrm>
            <a:off x="6324600" y="1385918"/>
            <a:ext cx="2286000" cy="2957482"/>
          </a:xfrm>
          <a:prstGeom prst="rect">
            <a:avLst/>
          </a:prstGeom>
        </p:spPr>
      </p:pic>
      <p:sp>
        <p:nvSpPr>
          <p:cNvPr id="7" name="Rectangle 35"/>
          <p:cNvSpPr>
            <a:spLocks noChangeArrowheads="1"/>
          </p:cNvSpPr>
          <p:nvPr/>
        </p:nvSpPr>
        <p:spPr bwMode="auto">
          <a:xfrm>
            <a:off x="228600" y="4152900"/>
            <a:ext cx="4876800" cy="504825"/>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Maximum Time Period: </a:t>
            </a:r>
            <a:r>
              <a:rPr lang="en-US" sz="2000" dirty="0" smtClean="0">
                <a:solidFill>
                  <a:srgbClr val="000000"/>
                </a:solidFill>
                <a:latin typeface="+mn-lt"/>
                <a:cs typeface="Arial"/>
              </a:rPr>
              <a:t>90 Days</a:t>
            </a:r>
            <a:endParaRPr lang="en-US" sz="2000" b="1" dirty="0" smtClean="0">
              <a:solidFill>
                <a:srgbClr val="000000"/>
              </a:solidFill>
              <a:latin typeface="+mn-lt"/>
              <a:cs typeface="Arial"/>
            </a:endParaRPr>
          </a:p>
          <a:p>
            <a:pPr>
              <a:buClr>
                <a:srgbClr val="FF9900"/>
              </a:buClr>
              <a:buSzPct val="80000"/>
              <a:buFont typeface="Wingdings" pitchFamily="2" charset="2"/>
              <a:buNone/>
              <a:defRPr/>
            </a:pPr>
            <a:endParaRPr lang="en-US" sz="1600" dirty="0">
              <a:solidFill>
                <a:srgbClr val="000000"/>
              </a:solidFill>
              <a:effectLst>
                <a:outerShdw blurRad="38100" dist="38100" dir="2700000" algn="tl">
                  <a:srgbClr val="C0C0C0"/>
                </a:outerShdw>
              </a:effectLst>
              <a:latin typeface="+mn-lt"/>
              <a:cs typeface="Times New Roman" pitchFamily="18" charset="0"/>
            </a:endParaRPr>
          </a:p>
        </p:txBody>
      </p:sp>
      <p:sp>
        <p:nvSpPr>
          <p:cNvPr id="8" name="Rectangle 35"/>
          <p:cNvSpPr>
            <a:spLocks noChangeArrowheads="1"/>
          </p:cNvSpPr>
          <p:nvPr/>
        </p:nvSpPr>
        <p:spPr bwMode="auto">
          <a:xfrm>
            <a:off x="238125" y="5070475"/>
            <a:ext cx="8763000" cy="1158875"/>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Milestones:</a:t>
            </a:r>
            <a:endParaRPr lang="en-US" sz="2400" i="1" dirty="0" smtClean="0">
              <a:solidFill>
                <a:srgbClr val="000000"/>
              </a:solidFill>
              <a:latin typeface="+mn-lt"/>
              <a:cs typeface="Times New Roman" pitchFamily="18" charset="0"/>
            </a:endParaRPr>
          </a:p>
          <a:p>
            <a:pPr marL="230188" indent="-222250">
              <a:buClr>
                <a:schemeClr val="tx1"/>
              </a:buClr>
              <a:buSzPct val="80000"/>
              <a:buFont typeface="Arial"/>
              <a:buChar char="•"/>
              <a:defRPr/>
            </a:pPr>
            <a:r>
              <a:rPr lang="en-US" sz="2000" dirty="0" smtClean="0">
                <a:solidFill>
                  <a:srgbClr val="000000"/>
                </a:solidFill>
                <a:latin typeface="+mn-lt"/>
                <a:cs typeface="Arial"/>
              </a:rPr>
              <a:t>Submit sample product files that adhere to GSICS file and parameter naming conventions</a:t>
            </a:r>
          </a:p>
          <a:p>
            <a:pPr>
              <a:buClr>
                <a:srgbClr val="FF9900"/>
              </a:buClr>
              <a:buSzPct val="80000"/>
              <a:buFont typeface="Wingdings" pitchFamily="2" charset="2"/>
              <a:buNone/>
              <a:defRPr/>
            </a:pPr>
            <a:endParaRPr lang="en-US" sz="1600" b="1" dirty="0" smtClean="0">
              <a:solidFill>
                <a:srgbClr val="000000"/>
              </a:solidFill>
              <a:latin typeface="+mn-lt"/>
              <a:cs typeface="Times New Roman" pitchFamily="18" charset="0"/>
            </a:endParaRPr>
          </a:p>
          <a:p>
            <a:pPr>
              <a:buClr>
                <a:srgbClr val="FF9900"/>
              </a:buClr>
              <a:buSzPct val="80000"/>
              <a:buFont typeface="Wingdings" pitchFamily="2" charset="2"/>
              <a:buNone/>
              <a:defRPr/>
            </a:pPr>
            <a:endParaRPr lang="en-US" sz="1600" dirty="0">
              <a:solidFill>
                <a:srgbClr val="000000"/>
              </a:solidFill>
              <a:effectLst>
                <a:outerShdw blurRad="38100" dist="38100" dir="2700000" algn="tl">
                  <a:srgbClr val="C0C0C0"/>
                </a:outerShdw>
              </a:effectLst>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lvl="0" eaLnBrk="1" fontAlgn="auto" hangingPunct="1">
              <a:spcAft>
                <a:spcPts val="0"/>
              </a:spcAft>
              <a:defRPr/>
            </a:pPr>
            <a:r>
              <a:rPr lang="en-US" dirty="0" smtClean="0">
                <a:cs typeface="Times New Roman" pitchFamily="18" charset="0"/>
              </a:rPr>
              <a:t>GPPA: Demonstration Phase </a:t>
            </a:r>
          </a:p>
        </p:txBody>
      </p:sp>
      <p:pic>
        <p:nvPicPr>
          <p:cNvPr id="5" name="Picture 4" descr="750px-Apollo_16_Launch_-_GPN-2000-000638.jpg"/>
          <p:cNvPicPr>
            <a:picLocks noChangeAspect="1"/>
          </p:cNvPicPr>
          <p:nvPr/>
        </p:nvPicPr>
        <p:blipFill>
          <a:blip r:embed="rId2" cstate="print"/>
          <a:stretch>
            <a:fillRect/>
          </a:stretch>
        </p:blipFill>
        <p:spPr>
          <a:xfrm>
            <a:off x="6934200" y="1346200"/>
            <a:ext cx="2857500" cy="2286000"/>
          </a:xfrm>
          <a:prstGeom prst="rect">
            <a:avLst/>
          </a:prstGeom>
        </p:spPr>
      </p:pic>
      <p:sp>
        <p:nvSpPr>
          <p:cNvPr id="6" name="Rectangle 35"/>
          <p:cNvSpPr>
            <a:spLocks noChangeArrowheads="1"/>
          </p:cNvSpPr>
          <p:nvPr/>
        </p:nvSpPr>
        <p:spPr bwMode="auto">
          <a:xfrm>
            <a:off x="228600" y="1200150"/>
            <a:ext cx="6705600" cy="790575"/>
          </a:xfrm>
          <a:prstGeom prst="rect">
            <a:avLst/>
          </a:prstGeom>
          <a:noFill/>
          <a:ln w="9525">
            <a:noFill/>
            <a:miter lim="800000"/>
            <a:headEnd/>
            <a:tailEnd/>
          </a:ln>
          <a:effectLst/>
        </p:spPr>
        <p:txBody>
          <a:bodyPr/>
          <a:lstStyle/>
          <a:p>
            <a:pPr>
              <a:buClr>
                <a:srgbClr val="FF9900"/>
              </a:buClr>
              <a:buSzPct val="80000"/>
              <a:defRPr/>
            </a:pPr>
            <a:r>
              <a:rPr lang="en-US" sz="2400" i="1" dirty="0" smtClean="0">
                <a:solidFill>
                  <a:srgbClr val="000000"/>
                </a:solidFill>
                <a:latin typeface="Calibri"/>
                <a:cs typeface="Times New Roman" pitchFamily="18" charset="0"/>
              </a:rPr>
              <a:t>Entry Criteria </a:t>
            </a:r>
            <a:r>
              <a:rPr lang="en-US" sz="2400" b="1" i="1" dirty="0" smtClean="0">
                <a:solidFill>
                  <a:srgbClr val="000000"/>
                </a:solidFill>
                <a:latin typeface="+mn-lt"/>
                <a:cs typeface="Times New Roman" pitchFamily="18" charset="0"/>
              </a:rPr>
              <a:t>:</a:t>
            </a:r>
            <a:r>
              <a:rPr lang="en-US" sz="1600" b="1" i="1" dirty="0" smtClean="0">
                <a:solidFill>
                  <a:srgbClr val="000000"/>
                </a:solidFill>
                <a:latin typeface="+mn-lt"/>
                <a:cs typeface="Times New Roman" pitchFamily="18" charset="0"/>
              </a:rPr>
              <a:t> </a:t>
            </a:r>
            <a:r>
              <a:rPr lang="en-US" sz="1600" i="1" dirty="0" smtClean="0">
                <a:solidFill>
                  <a:srgbClr val="000000"/>
                </a:solidFill>
                <a:latin typeface="+mn-lt"/>
                <a:cs typeface="Times New Roman" pitchFamily="18" charset="0"/>
              </a:rPr>
              <a:t> </a:t>
            </a:r>
            <a:r>
              <a:rPr lang="en-US" sz="2000" dirty="0" smtClean="0">
                <a:solidFill>
                  <a:srgbClr val="000000"/>
                </a:solidFill>
                <a:latin typeface="+mn-lt"/>
                <a:cs typeface="Arial"/>
              </a:rPr>
              <a:t>Product in GSICS scope, founding concepts are clear, and meets GSICS data format/content guidelines. </a:t>
            </a:r>
            <a:endParaRPr lang="en-US" sz="1600" dirty="0">
              <a:solidFill>
                <a:srgbClr val="000000"/>
              </a:solidFill>
              <a:effectLst>
                <a:outerShdw blurRad="38100" dist="38100" dir="2700000" algn="tl">
                  <a:srgbClr val="C0C0C0"/>
                </a:outerShdw>
              </a:effectLst>
              <a:latin typeface="+mn-lt"/>
              <a:cs typeface="Arial"/>
            </a:endParaRPr>
          </a:p>
        </p:txBody>
      </p:sp>
      <p:sp>
        <p:nvSpPr>
          <p:cNvPr id="7" name="Rectangle 35"/>
          <p:cNvSpPr>
            <a:spLocks noChangeArrowheads="1"/>
          </p:cNvSpPr>
          <p:nvPr/>
        </p:nvSpPr>
        <p:spPr bwMode="auto">
          <a:xfrm>
            <a:off x="209549" y="2930525"/>
            <a:ext cx="4905375" cy="469900"/>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Maximum Time Period: </a:t>
            </a:r>
            <a:r>
              <a:rPr lang="en-US" sz="2000" dirty="0" smtClean="0">
                <a:solidFill>
                  <a:srgbClr val="000000"/>
                </a:solidFill>
                <a:latin typeface="+mn-lt"/>
                <a:cs typeface="Arial"/>
              </a:rPr>
              <a:t>365 Days</a:t>
            </a:r>
            <a:endParaRPr lang="en-US" sz="2000" b="1" dirty="0" smtClean="0">
              <a:solidFill>
                <a:srgbClr val="000000"/>
              </a:solidFill>
              <a:latin typeface="+mn-lt"/>
              <a:cs typeface="Arial"/>
            </a:endParaRPr>
          </a:p>
          <a:p>
            <a:pPr>
              <a:buClr>
                <a:srgbClr val="FF9900"/>
              </a:buClr>
              <a:buSzPct val="80000"/>
              <a:buFont typeface="Wingdings" pitchFamily="2" charset="2"/>
              <a:buNone/>
              <a:defRPr/>
            </a:pPr>
            <a:endParaRPr lang="en-US" sz="1600" dirty="0">
              <a:solidFill>
                <a:srgbClr val="000000"/>
              </a:solidFill>
              <a:effectLst>
                <a:outerShdw blurRad="38100" dist="38100" dir="2700000" algn="tl">
                  <a:srgbClr val="C0C0C0"/>
                </a:outerShdw>
              </a:effectLst>
              <a:latin typeface="+mn-lt"/>
              <a:cs typeface="Times New Roman" pitchFamily="18" charset="0"/>
            </a:endParaRPr>
          </a:p>
        </p:txBody>
      </p:sp>
      <p:sp>
        <p:nvSpPr>
          <p:cNvPr id="8" name="Rectangle 35"/>
          <p:cNvSpPr>
            <a:spLocks noChangeArrowheads="1"/>
          </p:cNvSpPr>
          <p:nvPr/>
        </p:nvSpPr>
        <p:spPr bwMode="auto">
          <a:xfrm>
            <a:off x="228600" y="3505200"/>
            <a:ext cx="9677400" cy="3009900"/>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Milestones:</a:t>
            </a:r>
            <a:endParaRPr lang="en-US" sz="2400" i="1" dirty="0" smtClean="0">
              <a:solidFill>
                <a:srgbClr val="000000"/>
              </a:solidFill>
              <a:latin typeface="+mn-lt"/>
              <a:cs typeface="Times New Roman" pitchFamily="18" charset="0"/>
            </a:endParaRPr>
          </a:p>
          <a:p>
            <a:pPr marL="230188" indent="-222250">
              <a:buClr>
                <a:schemeClr val="tx1"/>
              </a:buClr>
              <a:buSzPct val="80000"/>
              <a:buFont typeface="Arial"/>
              <a:buChar char="•"/>
              <a:defRPr/>
            </a:pPr>
            <a:r>
              <a:rPr lang="en-US" sz="2000" dirty="0" smtClean="0">
                <a:solidFill>
                  <a:srgbClr val="000000"/>
                </a:solidFill>
                <a:latin typeface="+mn-lt"/>
              </a:rPr>
              <a:t>Arrange for routine product upload to a GSICS data server and agree on file retention policy.</a:t>
            </a:r>
          </a:p>
          <a:p>
            <a:pPr marL="230188" indent="-222250">
              <a:buClr>
                <a:schemeClr val="tx1"/>
              </a:buClr>
              <a:buSzPct val="80000"/>
              <a:buFont typeface="Arial"/>
              <a:buChar char="•"/>
              <a:defRPr/>
            </a:pPr>
            <a:r>
              <a:rPr lang="en-US" sz="2000" dirty="0" smtClean="0">
                <a:solidFill>
                  <a:srgbClr val="000000"/>
                </a:solidFill>
                <a:latin typeface="+mn-lt"/>
              </a:rPr>
              <a:t>Obtain GSICS users’ feedback</a:t>
            </a:r>
          </a:p>
          <a:p>
            <a:pPr marL="230188" indent="-222250">
              <a:buClr>
                <a:schemeClr val="tx1"/>
              </a:buClr>
              <a:buSzPct val="80000"/>
              <a:buFont typeface="Arial"/>
              <a:buChar char="•"/>
              <a:defRPr/>
            </a:pPr>
            <a:r>
              <a:rPr lang="en-US" sz="2000" dirty="0" smtClean="0">
                <a:solidFill>
                  <a:srgbClr val="000000"/>
                </a:solidFill>
                <a:latin typeface="+mn-lt"/>
              </a:rPr>
              <a:t>Accepted baseline versions of four documents critical to product quality assurance – </a:t>
            </a:r>
          </a:p>
          <a:p>
            <a:pPr marL="687388" lvl="1" indent="-222250">
              <a:buClr>
                <a:schemeClr val="tx1"/>
              </a:buClr>
              <a:buSzPct val="80000"/>
              <a:buFont typeface="Arial"/>
              <a:buChar char="•"/>
              <a:defRPr/>
            </a:pPr>
            <a:r>
              <a:rPr lang="en-US" sz="1600" dirty="0" smtClean="0">
                <a:solidFill>
                  <a:srgbClr val="000000"/>
                </a:solidFill>
                <a:latin typeface="+mn-lt"/>
              </a:rPr>
              <a:t>Algorithm Theoretical Basis Document</a:t>
            </a:r>
          </a:p>
          <a:p>
            <a:pPr marL="687388" lvl="1" indent="-222250">
              <a:buClr>
                <a:schemeClr val="tx1"/>
              </a:buClr>
              <a:buSzPct val="80000"/>
              <a:buFont typeface="Arial"/>
              <a:buChar char="•"/>
              <a:defRPr/>
            </a:pPr>
            <a:r>
              <a:rPr lang="en-US" sz="1600" dirty="0" smtClean="0">
                <a:solidFill>
                  <a:srgbClr val="000000"/>
                </a:solidFill>
                <a:latin typeface="+mn-lt"/>
              </a:rPr>
              <a:t>Document describing product traceability to community or SI standards</a:t>
            </a:r>
          </a:p>
          <a:p>
            <a:pPr marL="687388" lvl="1" indent="-222250">
              <a:buClr>
                <a:schemeClr val="tx1"/>
              </a:buClr>
              <a:buSzPct val="80000"/>
              <a:buFont typeface="Arial"/>
              <a:buChar char="•"/>
              <a:defRPr/>
            </a:pPr>
            <a:r>
              <a:rPr lang="en-US" sz="1600" dirty="0" smtClean="0">
                <a:solidFill>
                  <a:srgbClr val="000000"/>
                </a:solidFill>
                <a:latin typeface="+mn-lt"/>
              </a:rPr>
              <a:t>Product supporting </a:t>
            </a:r>
            <a:r>
              <a:rPr lang="en-US" sz="1600" dirty="0" err="1" smtClean="0">
                <a:solidFill>
                  <a:srgbClr val="000000"/>
                </a:solidFill>
                <a:latin typeface="+mn-lt"/>
              </a:rPr>
              <a:t>radiative</a:t>
            </a:r>
            <a:r>
              <a:rPr lang="en-US" sz="1600" dirty="0" smtClean="0">
                <a:solidFill>
                  <a:srgbClr val="000000"/>
                </a:solidFill>
                <a:latin typeface="+mn-lt"/>
              </a:rPr>
              <a:t> transfer model and cal/</a:t>
            </a:r>
            <a:r>
              <a:rPr lang="en-US" sz="1600" dirty="0" err="1" smtClean="0">
                <a:solidFill>
                  <a:srgbClr val="000000"/>
                </a:solidFill>
                <a:latin typeface="+mn-lt"/>
              </a:rPr>
              <a:t>val</a:t>
            </a:r>
            <a:r>
              <a:rPr lang="en-US" sz="1600" dirty="0" smtClean="0">
                <a:solidFill>
                  <a:srgbClr val="000000"/>
                </a:solidFill>
                <a:latin typeface="+mn-lt"/>
              </a:rPr>
              <a:t> supporting measurements description </a:t>
            </a:r>
          </a:p>
          <a:p>
            <a:pPr marL="687388" lvl="1" indent="-222250">
              <a:buClr>
                <a:schemeClr val="tx1"/>
              </a:buClr>
              <a:buSzPct val="80000"/>
              <a:buFont typeface="Arial"/>
              <a:buChar char="•"/>
              <a:defRPr/>
            </a:pPr>
            <a:r>
              <a:rPr lang="en-US" sz="1600" dirty="0" smtClean="0">
                <a:solidFill>
                  <a:srgbClr val="000000"/>
                </a:solidFill>
                <a:latin typeface="+mn-lt"/>
              </a:rPr>
              <a:t>Product quality indicator description and justification </a:t>
            </a:r>
          </a:p>
          <a:p>
            <a:pPr marL="230188" indent="-222250">
              <a:buClr>
                <a:schemeClr val="tx1"/>
              </a:buClr>
              <a:buSzPct val="80000"/>
              <a:buFont typeface="Arial"/>
              <a:buChar char="•"/>
              <a:defRPr/>
            </a:pPr>
            <a:r>
              <a:rPr lang="en-US" sz="2000" dirty="0" smtClean="0">
                <a:solidFill>
                  <a:srgbClr val="000000"/>
                </a:solidFill>
                <a:latin typeface="+mn-lt"/>
              </a:rPr>
              <a:t>Affirmative decision regarding continuance of product within the GPPA process</a:t>
            </a:r>
          </a:p>
        </p:txBody>
      </p:sp>
      <p:sp>
        <p:nvSpPr>
          <p:cNvPr id="9" name="Rectangle 35"/>
          <p:cNvSpPr>
            <a:spLocks noChangeArrowheads="1"/>
          </p:cNvSpPr>
          <p:nvPr/>
        </p:nvSpPr>
        <p:spPr bwMode="auto">
          <a:xfrm>
            <a:off x="200024" y="2092325"/>
            <a:ext cx="6657976" cy="717550"/>
          </a:xfrm>
          <a:prstGeom prst="rect">
            <a:avLst/>
          </a:prstGeom>
          <a:noFill/>
          <a:ln w="9525">
            <a:noFill/>
            <a:miter lim="800000"/>
            <a:headEnd/>
            <a:tailEnd/>
          </a:ln>
          <a:effectLst/>
        </p:spPr>
        <p:txBody>
          <a:bodyPr/>
          <a:lstStyle/>
          <a:p>
            <a:pPr>
              <a:buClr>
                <a:srgbClr val="FF9900"/>
              </a:buClr>
              <a:buSzPct val="80000"/>
              <a:defRPr/>
            </a:pPr>
            <a:r>
              <a:rPr lang="en-US" sz="2400" i="1" dirty="0" smtClean="0">
                <a:solidFill>
                  <a:srgbClr val="000000"/>
                </a:solidFill>
                <a:latin typeface="+mn-lt"/>
                <a:cs typeface="Times New Roman" pitchFamily="18" charset="0"/>
              </a:rPr>
              <a:t>Data Status</a:t>
            </a:r>
            <a:r>
              <a:rPr lang="en-US" sz="2400" b="1" i="1" dirty="0" smtClean="0">
                <a:solidFill>
                  <a:srgbClr val="000000"/>
                </a:solidFill>
                <a:latin typeface="+mn-lt"/>
                <a:cs typeface="Times New Roman" pitchFamily="18" charset="0"/>
              </a:rPr>
              <a:t>: </a:t>
            </a:r>
            <a:r>
              <a:rPr lang="en-US" sz="2000" dirty="0" smtClean="0">
                <a:solidFill>
                  <a:srgbClr val="000000"/>
                </a:solidFill>
                <a:latin typeface="Calibri"/>
                <a:cs typeface="Arial"/>
              </a:rPr>
              <a:t>Data released to GSICS members and potential users.</a:t>
            </a:r>
            <a:endParaRPr lang="en-US" sz="2000" b="1" dirty="0" smtClean="0">
              <a:solidFill>
                <a:srgbClr val="000000"/>
              </a:solidFill>
              <a:latin typeface="+mn-lt"/>
              <a:cs typeface="Arial"/>
            </a:endParaRPr>
          </a:p>
          <a:p>
            <a:pPr>
              <a:buClr>
                <a:srgbClr val="FF9900"/>
              </a:buClr>
              <a:buSzPct val="80000"/>
              <a:buFont typeface="Wingdings" pitchFamily="2" charset="2"/>
              <a:buNone/>
              <a:defRPr/>
            </a:pPr>
            <a:endParaRPr lang="en-US" sz="1600" dirty="0">
              <a:solidFill>
                <a:srgbClr val="000000"/>
              </a:solidFill>
              <a:effectLst>
                <a:outerShdw blurRad="38100" dist="38100" dir="2700000" algn="tl">
                  <a:srgbClr val="C0C0C0"/>
                </a:outerShdw>
              </a:effectLst>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lvl="0" eaLnBrk="1" fontAlgn="auto" hangingPunct="1">
              <a:spcAft>
                <a:spcPts val="0"/>
              </a:spcAft>
              <a:defRPr/>
            </a:pPr>
            <a:r>
              <a:rPr lang="en-US" dirty="0" smtClean="0">
                <a:cs typeface="Times New Roman" pitchFamily="18" charset="0"/>
              </a:rPr>
              <a:t>GPPA: Pre-operational Phase </a:t>
            </a:r>
          </a:p>
        </p:txBody>
      </p:sp>
      <p:pic>
        <p:nvPicPr>
          <p:cNvPr id="5" name="Picture 4" descr="546px-Apollo_16_Command_and_Service_Module_Over_the_Moon_-_GPN-2002-000069.jpg"/>
          <p:cNvPicPr>
            <a:picLocks noChangeAspect="1"/>
          </p:cNvPicPr>
          <p:nvPr/>
        </p:nvPicPr>
        <p:blipFill>
          <a:blip r:embed="rId2" cstate="print"/>
          <a:srcRect t="17647" r="12928"/>
          <a:stretch>
            <a:fillRect/>
          </a:stretch>
        </p:blipFill>
        <p:spPr>
          <a:xfrm>
            <a:off x="7192808" y="1409700"/>
            <a:ext cx="2492720" cy="2590800"/>
          </a:xfrm>
          <a:prstGeom prst="rect">
            <a:avLst/>
          </a:prstGeom>
        </p:spPr>
      </p:pic>
      <p:sp>
        <p:nvSpPr>
          <p:cNvPr id="6" name="Rectangle 35"/>
          <p:cNvSpPr>
            <a:spLocks noChangeArrowheads="1"/>
          </p:cNvSpPr>
          <p:nvPr/>
        </p:nvSpPr>
        <p:spPr bwMode="auto">
          <a:xfrm>
            <a:off x="304800" y="1250951"/>
            <a:ext cx="6743700" cy="1492250"/>
          </a:xfrm>
          <a:prstGeom prst="rect">
            <a:avLst/>
          </a:prstGeom>
          <a:noFill/>
          <a:ln w="9525">
            <a:noFill/>
            <a:miter lim="800000"/>
            <a:headEnd/>
            <a:tailEnd/>
          </a:ln>
          <a:effectLst/>
        </p:spPr>
        <p:txBody>
          <a:bodyPr/>
          <a:lstStyle/>
          <a:p>
            <a:pPr>
              <a:buClr>
                <a:srgbClr val="FF9900"/>
              </a:buClr>
              <a:buSzPct val="80000"/>
              <a:defRPr/>
            </a:pPr>
            <a:r>
              <a:rPr lang="en-US" sz="2400" i="1" dirty="0" smtClean="0">
                <a:solidFill>
                  <a:srgbClr val="000000"/>
                </a:solidFill>
                <a:latin typeface="Calibri"/>
                <a:cs typeface="Times New Roman" pitchFamily="18" charset="0"/>
              </a:rPr>
              <a:t>Entry Criteria</a:t>
            </a:r>
            <a:r>
              <a:rPr lang="en-US" sz="2400" b="1" i="1" dirty="0" smtClean="0">
                <a:solidFill>
                  <a:srgbClr val="000000"/>
                </a:solidFill>
                <a:latin typeface="+mn-lt"/>
                <a:cs typeface="Times New Roman" pitchFamily="18" charset="0"/>
              </a:rPr>
              <a:t>:</a:t>
            </a:r>
            <a:r>
              <a:rPr lang="en-US" sz="1600" b="1" i="1" dirty="0" smtClean="0">
                <a:solidFill>
                  <a:srgbClr val="000000"/>
                </a:solidFill>
                <a:latin typeface="+mn-lt"/>
                <a:cs typeface="Times New Roman" pitchFamily="18" charset="0"/>
              </a:rPr>
              <a:t> </a:t>
            </a:r>
            <a:r>
              <a:rPr lang="en-US" sz="2000" dirty="0" smtClean="0">
                <a:solidFill>
                  <a:srgbClr val="000000"/>
                </a:solidFill>
                <a:latin typeface="+mn-lt"/>
                <a:cs typeface="Arial"/>
              </a:rPr>
              <a:t>Product has developed and understood methodology, software, supporting models and measurements, uncertainty, quality indicator, and traceability to a community or SI standard. </a:t>
            </a:r>
            <a:endParaRPr lang="en-US" sz="2000" dirty="0">
              <a:solidFill>
                <a:srgbClr val="000000"/>
              </a:solidFill>
              <a:effectLst>
                <a:outerShdw blurRad="38100" dist="38100" dir="2700000" algn="tl">
                  <a:srgbClr val="C0C0C0"/>
                </a:outerShdw>
              </a:effectLst>
              <a:latin typeface="+mn-lt"/>
              <a:cs typeface="Arial"/>
            </a:endParaRPr>
          </a:p>
        </p:txBody>
      </p:sp>
      <p:sp>
        <p:nvSpPr>
          <p:cNvPr id="7" name="Rectangle 35"/>
          <p:cNvSpPr>
            <a:spLocks noChangeArrowheads="1"/>
          </p:cNvSpPr>
          <p:nvPr/>
        </p:nvSpPr>
        <p:spPr bwMode="auto">
          <a:xfrm>
            <a:off x="219075" y="3562349"/>
            <a:ext cx="4876800" cy="485775"/>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Maximum Time Period: </a:t>
            </a:r>
            <a:r>
              <a:rPr lang="en-US" sz="2000" dirty="0" smtClean="0">
                <a:solidFill>
                  <a:srgbClr val="000000"/>
                </a:solidFill>
                <a:latin typeface="+mn-lt"/>
                <a:cs typeface="Arial"/>
              </a:rPr>
              <a:t>180 Days</a:t>
            </a:r>
            <a:endParaRPr lang="en-US" sz="2000" b="1" dirty="0" smtClean="0">
              <a:solidFill>
                <a:srgbClr val="000000"/>
              </a:solidFill>
              <a:latin typeface="+mn-lt"/>
              <a:cs typeface="Arial"/>
            </a:endParaRPr>
          </a:p>
          <a:p>
            <a:pPr>
              <a:buClr>
                <a:srgbClr val="FF9900"/>
              </a:buClr>
              <a:buSzPct val="80000"/>
              <a:buFont typeface="Wingdings" pitchFamily="2" charset="2"/>
              <a:buNone/>
              <a:defRPr/>
            </a:pPr>
            <a:endParaRPr lang="en-US" sz="1600" dirty="0">
              <a:solidFill>
                <a:srgbClr val="000000"/>
              </a:solidFill>
              <a:effectLst>
                <a:outerShdw blurRad="38100" dist="38100" dir="2700000" algn="tl">
                  <a:srgbClr val="C0C0C0"/>
                </a:outerShdw>
              </a:effectLst>
              <a:latin typeface="+mn-lt"/>
              <a:cs typeface="Times New Roman" pitchFamily="18" charset="0"/>
            </a:endParaRPr>
          </a:p>
        </p:txBody>
      </p:sp>
      <p:sp>
        <p:nvSpPr>
          <p:cNvPr id="8" name="Rectangle 35"/>
          <p:cNvSpPr>
            <a:spLocks noChangeArrowheads="1"/>
          </p:cNvSpPr>
          <p:nvPr/>
        </p:nvSpPr>
        <p:spPr bwMode="auto">
          <a:xfrm>
            <a:off x="228600" y="4229100"/>
            <a:ext cx="9461500" cy="2184400"/>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Milestones:</a:t>
            </a:r>
            <a:endParaRPr lang="en-US" sz="2400" i="1" dirty="0" smtClean="0">
              <a:solidFill>
                <a:srgbClr val="000000"/>
              </a:solidFill>
              <a:latin typeface="+mn-lt"/>
              <a:cs typeface="Times New Roman" pitchFamily="18" charset="0"/>
            </a:endParaRPr>
          </a:p>
          <a:p>
            <a:pPr marL="230188" indent="-222250">
              <a:buClr>
                <a:schemeClr val="tx1"/>
              </a:buClr>
              <a:buSzPct val="80000"/>
              <a:buFont typeface="Arial"/>
              <a:buChar char="•"/>
              <a:defRPr/>
            </a:pPr>
            <a:r>
              <a:rPr lang="en-US" sz="2000" dirty="0" smtClean="0">
                <a:solidFill>
                  <a:srgbClr val="000000"/>
                </a:solidFill>
                <a:latin typeface="+mn-lt"/>
              </a:rPr>
              <a:t>Executive Panel review of the GSICS Product Acceptance Team recommendations.</a:t>
            </a:r>
          </a:p>
          <a:p>
            <a:pPr marL="230188" indent="-222250">
              <a:buClr>
                <a:schemeClr val="tx1"/>
              </a:buClr>
              <a:buSzPct val="80000"/>
              <a:buFont typeface="Arial"/>
              <a:buChar char="•"/>
              <a:defRPr/>
            </a:pPr>
            <a:r>
              <a:rPr lang="en-US" sz="2000" dirty="0" smtClean="0">
                <a:solidFill>
                  <a:srgbClr val="000000"/>
                </a:solidFill>
                <a:latin typeface="+mn-lt"/>
              </a:rPr>
              <a:t>Accepted Baseline documents associated with product data stewardship in an operational environment:</a:t>
            </a:r>
          </a:p>
          <a:p>
            <a:pPr marL="687388" lvl="1" indent="-222250">
              <a:buClr>
                <a:schemeClr val="tx1"/>
              </a:buClr>
              <a:buSzPct val="80000"/>
              <a:buFont typeface="Arial"/>
              <a:buChar char="•"/>
              <a:defRPr/>
            </a:pPr>
            <a:r>
              <a:rPr lang="en-US" sz="1600" dirty="0" smtClean="0">
                <a:solidFill>
                  <a:srgbClr val="000000"/>
                </a:solidFill>
                <a:latin typeface="+mn-lt"/>
              </a:rPr>
              <a:t>product version control plan </a:t>
            </a:r>
          </a:p>
          <a:p>
            <a:pPr marL="687388" lvl="1" indent="-222250">
              <a:buClr>
                <a:schemeClr val="tx1"/>
              </a:buClr>
              <a:buSzPct val="80000"/>
              <a:buFont typeface="Arial"/>
              <a:buChar char="•"/>
              <a:defRPr/>
            </a:pPr>
            <a:r>
              <a:rPr lang="en-US" sz="1600" dirty="0" smtClean="0">
                <a:solidFill>
                  <a:srgbClr val="000000"/>
                </a:solidFill>
                <a:latin typeface="+mn-lt"/>
              </a:rPr>
              <a:t>operations and distribution plan</a:t>
            </a:r>
          </a:p>
          <a:p>
            <a:pPr marL="687388" lvl="1" indent="-222250">
              <a:buClr>
                <a:schemeClr val="tx1"/>
              </a:buClr>
              <a:buSzPct val="80000"/>
              <a:buFont typeface="Arial"/>
              <a:buChar char="•"/>
              <a:defRPr/>
            </a:pPr>
            <a:r>
              <a:rPr lang="en-US" sz="1600" dirty="0" smtClean="0">
                <a:solidFill>
                  <a:srgbClr val="000000"/>
                </a:solidFill>
                <a:latin typeface="+mn-lt"/>
              </a:rPr>
              <a:t>data users’ guide</a:t>
            </a:r>
          </a:p>
        </p:txBody>
      </p:sp>
      <p:sp>
        <p:nvSpPr>
          <p:cNvPr id="9" name="Rectangle 35"/>
          <p:cNvSpPr>
            <a:spLocks noChangeArrowheads="1"/>
          </p:cNvSpPr>
          <p:nvPr/>
        </p:nvSpPr>
        <p:spPr bwMode="auto">
          <a:xfrm>
            <a:off x="200024" y="2873375"/>
            <a:ext cx="6657976" cy="498475"/>
          </a:xfrm>
          <a:prstGeom prst="rect">
            <a:avLst/>
          </a:prstGeom>
          <a:noFill/>
          <a:ln w="9525">
            <a:noFill/>
            <a:miter lim="800000"/>
            <a:headEnd/>
            <a:tailEnd/>
          </a:ln>
          <a:effectLst/>
        </p:spPr>
        <p:txBody>
          <a:bodyPr/>
          <a:lstStyle/>
          <a:p>
            <a:pPr>
              <a:buClr>
                <a:srgbClr val="FF9900"/>
              </a:buClr>
              <a:buSzPct val="80000"/>
              <a:defRPr/>
            </a:pPr>
            <a:r>
              <a:rPr lang="en-US" sz="2400" i="1" dirty="0" smtClean="0">
                <a:solidFill>
                  <a:srgbClr val="000000"/>
                </a:solidFill>
                <a:latin typeface="+mn-lt"/>
                <a:cs typeface="Times New Roman" pitchFamily="18" charset="0"/>
              </a:rPr>
              <a:t>Data Status</a:t>
            </a:r>
            <a:r>
              <a:rPr lang="en-US" sz="2400" b="1" i="1" dirty="0" smtClean="0">
                <a:solidFill>
                  <a:srgbClr val="000000"/>
                </a:solidFill>
                <a:latin typeface="+mn-lt"/>
                <a:cs typeface="Times New Roman" pitchFamily="18" charset="0"/>
              </a:rPr>
              <a:t>: </a:t>
            </a:r>
            <a:r>
              <a:rPr lang="en-US" sz="2000" dirty="0" smtClean="0">
                <a:solidFill>
                  <a:srgbClr val="000000"/>
                </a:solidFill>
                <a:latin typeface="Calibri"/>
                <a:cs typeface="Arial"/>
              </a:rPr>
              <a:t>Data released to public with disclaimer.</a:t>
            </a:r>
            <a:endParaRPr lang="en-US" sz="2000" b="1" dirty="0" smtClean="0">
              <a:solidFill>
                <a:srgbClr val="000000"/>
              </a:solidFill>
              <a:latin typeface="+mn-lt"/>
              <a:cs typeface="Arial"/>
            </a:endParaRPr>
          </a:p>
          <a:p>
            <a:pPr>
              <a:buClr>
                <a:srgbClr val="FF9900"/>
              </a:buClr>
              <a:buSzPct val="80000"/>
              <a:buFont typeface="Wingdings" pitchFamily="2" charset="2"/>
              <a:buNone/>
              <a:defRPr/>
            </a:pPr>
            <a:endParaRPr lang="en-US" sz="1600" dirty="0">
              <a:solidFill>
                <a:srgbClr val="000000"/>
              </a:solidFill>
              <a:effectLst>
                <a:outerShdw blurRad="38100" dist="38100" dir="2700000" algn="tl">
                  <a:srgbClr val="C0C0C0"/>
                </a:outerShdw>
              </a:effectLst>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lvl="0" eaLnBrk="1" fontAlgn="auto" hangingPunct="1">
              <a:spcAft>
                <a:spcPts val="0"/>
              </a:spcAft>
              <a:defRPr/>
            </a:pPr>
            <a:r>
              <a:rPr lang="en-US" dirty="0" smtClean="0">
                <a:cs typeface="Times New Roman" pitchFamily="18" charset="0"/>
              </a:rPr>
              <a:t>GPPA: Operational Phase </a:t>
            </a:r>
          </a:p>
        </p:txBody>
      </p:sp>
      <p:pic>
        <p:nvPicPr>
          <p:cNvPr id="5" name="Picture 4" descr="MoonLanding.jpg"/>
          <p:cNvPicPr>
            <a:picLocks noChangeAspect="1"/>
          </p:cNvPicPr>
          <p:nvPr/>
        </p:nvPicPr>
        <p:blipFill>
          <a:blip r:embed="rId2" cstate="print"/>
          <a:stretch>
            <a:fillRect/>
          </a:stretch>
        </p:blipFill>
        <p:spPr>
          <a:xfrm>
            <a:off x="6415797" y="1511299"/>
            <a:ext cx="3194737" cy="2574925"/>
          </a:xfrm>
          <a:prstGeom prst="rect">
            <a:avLst/>
          </a:prstGeom>
        </p:spPr>
      </p:pic>
      <p:sp>
        <p:nvSpPr>
          <p:cNvPr id="6" name="Rectangle 35"/>
          <p:cNvSpPr>
            <a:spLocks noChangeArrowheads="1"/>
          </p:cNvSpPr>
          <p:nvPr/>
        </p:nvSpPr>
        <p:spPr bwMode="auto">
          <a:xfrm>
            <a:off x="304800" y="1441450"/>
            <a:ext cx="6019800" cy="2092325"/>
          </a:xfrm>
          <a:prstGeom prst="rect">
            <a:avLst/>
          </a:prstGeom>
          <a:noFill/>
          <a:ln w="9525">
            <a:noFill/>
            <a:miter lim="800000"/>
            <a:headEnd/>
            <a:tailEnd/>
          </a:ln>
          <a:effectLst/>
        </p:spPr>
        <p:txBody>
          <a:bodyPr/>
          <a:lstStyle/>
          <a:p>
            <a:pPr>
              <a:buClr>
                <a:srgbClr val="FF9900"/>
              </a:buClr>
              <a:buSzPct val="80000"/>
              <a:defRPr/>
            </a:pPr>
            <a:r>
              <a:rPr lang="en-US" sz="2400" i="1" dirty="0" smtClean="0">
                <a:solidFill>
                  <a:srgbClr val="000000"/>
                </a:solidFill>
                <a:latin typeface="Calibri"/>
                <a:cs typeface="Times New Roman" pitchFamily="18" charset="0"/>
              </a:rPr>
              <a:t>Entry Criteria</a:t>
            </a:r>
            <a:r>
              <a:rPr lang="en-US" sz="2400" b="1" i="1" dirty="0" smtClean="0">
                <a:solidFill>
                  <a:srgbClr val="000000"/>
                </a:solidFill>
                <a:latin typeface="+mn-lt"/>
                <a:cs typeface="Times New Roman" pitchFamily="18" charset="0"/>
              </a:rPr>
              <a:t>:</a:t>
            </a:r>
            <a:r>
              <a:rPr lang="en-US" sz="1600" b="1" i="1" dirty="0" smtClean="0">
                <a:solidFill>
                  <a:srgbClr val="000000"/>
                </a:solidFill>
                <a:latin typeface="+mn-lt"/>
                <a:cs typeface="Times New Roman" pitchFamily="18" charset="0"/>
              </a:rPr>
              <a:t> </a:t>
            </a:r>
            <a:endParaRPr lang="en-US" sz="1600" i="1" dirty="0" smtClean="0">
              <a:solidFill>
                <a:srgbClr val="000000"/>
              </a:solidFill>
              <a:latin typeface="+mn-lt"/>
              <a:cs typeface="Times New Roman" pitchFamily="18" charset="0"/>
            </a:endParaRPr>
          </a:p>
          <a:p>
            <a:pPr marL="230188" indent="-230188">
              <a:buClr>
                <a:schemeClr val="tx1"/>
              </a:buClr>
              <a:buSzPct val="80000"/>
              <a:buFont typeface="Arial"/>
              <a:buChar char="•"/>
              <a:defRPr/>
            </a:pPr>
            <a:r>
              <a:rPr lang="en-US" sz="2000" dirty="0" smtClean="0">
                <a:solidFill>
                  <a:srgbClr val="000000"/>
                </a:solidFill>
                <a:latin typeface="+mn-lt"/>
                <a:cs typeface="Arial"/>
              </a:rPr>
              <a:t>In addition to its PP attributes, the Product has developed and understood generation, distribution, version control and archive strategies. It also has an available User’s Guide.  At this point, Product is fully accepted and maintained within GSICS.</a:t>
            </a:r>
            <a:endParaRPr lang="en-US" sz="1600" dirty="0">
              <a:solidFill>
                <a:srgbClr val="000000"/>
              </a:solidFill>
              <a:effectLst>
                <a:outerShdw blurRad="38100" dist="38100" dir="2700000" algn="tl">
                  <a:srgbClr val="C0C0C0"/>
                </a:outerShdw>
              </a:effectLst>
              <a:latin typeface="+mn-lt"/>
              <a:cs typeface="Arial"/>
            </a:endParaRPr>
          </a:p>
        </p:txBody>
      </p:sp>
      <p:sp>
        <p:nvSpPr>
          <p:cNvPr id="8" name="Rectangle 35"/>
          <p:cNvSpPr>
            <a:spLocks noChangeArrowheads="1"/>
          </p:cNvSpPr>
          <p:nvPr/>
        </p:nvSpPr>
        <p:spPr bwMode="auto">
          <a:xfrm>
            <a:off x="228600" y="4373856"/>
            <a:ext cx="8763000" cy="1295400"/>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Milestones:</a:t>
            </a:r>
            <a:endParaRPr lang="en-US" sz="2400" i="1" dirty="0" smtClean="0">
              <a:solidFill>
                <a:srgbClr val="000000"/>
              </a:solidFill>
              <a:latin typeface="+mn-lt"/>
              <a:cs typeface="Times New Roman" pitchFamily="18" charset="0"/>
            </a:endParaRPr>
          </a:p>
          <a:p>
            <a:pPr marL="230188" indent="-222250">
              <a:buClr>
                <a:schemeClr val="tx1"/>
              </a:buClr>
              <a:buSzPct val="80000"/>
              <a:buFont typeface="Arial"/>
              <a:buChar char="•"/>
              <a:defRPr/>
            </a:pPr>
            <a:r>
              <a:rPr lang="en-US" sz="2000" dirty="0" smtClean="0">
                <a:solidFill>
                  <a:srgbClr val="000000"/>
                </a:solidFill>
                <a:latin typeface="+mn-lt"/>
              </a:rPr>
              <a:t>Product logs and usage reports</a:t>
            </a:r>
          </a:p>
          <a:p>
            <a:pPr marL="230188" indent="-222250">
              <a:buClr>
                <a:schemeClr val="tx1"/>
              </a:buClr>
              <a:buSzPct val="80000"/>
              <a:buFont typeface="Arial"/>
              <a:buChar char="•"/>
              <a:defRPr/>
            </a:pPr>
            <a:r>
              <a:rPr lang="en-US" sz="2000" dirty="0" smtClean="0">
                <a:solidFill>
                  <a:srgbClr val="000000"/>
                </a:solidFill>
                <a:latin typeface="+mn-lt"/>
              </a:rPr>
              <a:t>Updated documentation/software as necessary</a:t>
            </a:r>
          </a:p>
          <a:p>
            <a:pPr marL="230188" indent="-222250">
              <a:buClr>
                <a:schemeClr val="tx1"/>
              </a:buClr>
              <a:buSzPct val="80000"/>
              <a:buFont typeface="Arial"/>
              <a:buChar char="•"/>
              <a:defRPr/>
            </a:pPr>
            <a:r>
              <a:rPr lang="en-US" sz="2000" dirty="0" smtClean="0">
                <a:solidFill>
                  <a:srgbClr val="000000"/>
                </a:solidFill>
                <a:latin typeface="+mn-lt"/>
              </a:rPr>
              <a:t>Periodic reviews</a:t>
            </a:r>
          </a:p>
        </p:txBody>
      </p:sp>
      <p:sp>
        <p:nvSpPr>
          <p:cNvPr id="9" name="Rectangle 35"/>
          <p:cNvSpPr>
            <a:spLocks noChangeArrowheads="1"/>
          </p:cNvSpPr>
          <p:nvPr/>
        </p:nvSpPr>
        <p:spPr bwMode="auto">
          <a:xfrm>
            <a:off x="190499" y="3637841"/>
            <a:ext cx="6657976" cy="498475"/>
          </a:xfrm>
          <a:prstGeom prst="rect">
            <a:avLst/>
          </a:prstGeom>
          <a:noFill/>
          <a:ln w="9525">
            <a:noFill/>
            <a:miter lim="800000"/>
            <a:headEnd/>
            <a:tailEnd/>
          </a:ln>
          <a:effectLst/>
        </p:spPr>
        <p:txBody>
          <a:bodyPr/>
          <a:lstStyle/>
          <a:p>
            <a:pPr>
              <a:buClr>
                <a:srgbClr val="FF9900"/>
              </a:buClr>
              <a:buSzPct val="80000"/>
              <a:defRPr/>
            </a:pPr>
            <a:r>
              <a:rPr lang="en-US" sz="2400" i="1" dirty="0" smtClean="0">
                <a:solidFill>
                  <a:srgbClr val="000000"/>
                </a:solidFill>
                <a:latin typeface="+mn-lt"/>
                <a:cs typeface="Times New Roman" pitchFamily="18" charset="0"/>
              </a:rPr>
              <a:t>Data Status</a:t>
            </a:r>
            <a:r>
              <a:rPr lang="en-US" sz="2400" b="1" i="1" dirty="0" smtClean="0">
                <a:solidFill>
                  <a:srgbClr val="000000"/>
                </a:solidFill>
                <a:latin typeface="+mn-lt"/>
                <a:cs typeface="Times New Roman" pitchFamily="18" charset="0"/>
              </a:rPr>
              <a:t>: </a:t>
            </a:r>
            <a:r>
              <a:rPr lang="en-US" sz="2000" dirty="0" smtClean="0">
                <a:solidFill>
                  <a:srgbClr val="000000"/>
                </a:solidFill>
                <a:latin typeface="Calibri"/>
                <a:cs typeface="Arial"/>
              </a:rPr>
              <a:t>Data released to public.</a:t>
            </a:r>
            <a:endParaRPr lang="en-US" sz="2000" b="1" dirty="0" smtClean="0">
              <a:solidFill>
                <a:srgbClr val="000000"/>
              </a:solidFill>
              <a:latin typeface="+mn-lt"/>
              <a:cs typeface="Arial"/>
            </a:endParaRPr>
          </a:p>
          <a:p>
            <a:pPr>
              <a:buClr>
                <a:srgbClr val="FF9900"/>
              </a:buClr>
              <a:buSzPct val="80000"/>
              <a:buFont typeface="Wingdings" pitchFamily="2" charset="2"/>
              <a:buNone/>
              <a:defRPr/>
            </a:pPr>
            <a:endParaRPr lang="en-US" sz="1600" dirty="0">
              <a:solidFill>
                <a:srgbClr val="000000"/>
              </a:solidFill>
              <a:effectLst>
                <a:outerShdw blurRad="38100" dist="38100" dir="2700000" algn="tl">
                  <a:srgbClr val="C0C0C0"/>
                </a:outerShdw>
              </a:effectLst>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GPPA: Current Status and Future Plans</a:t>
            </a:r>
          </a:p>
        </p:txBody>
      </p:sp>
      <p:sp>
        <p:nvSpPr>
          <p:cNvPr id="5" name="Rectangle 35"/>
          <p:cNvSpPr>
            <a:spLocks noChangeArrowheads="1"/>
          </p:cNvSpPr>
          <p:nvPr/>
        </p:nvSpPr>
        <p:spPr bwMode="auto">
          <a:xfrm>
            <a:off x="50800" y="1206500"/>
            <a:ext cx="9652000" cy="2501900"/>
          </a:xfrm>
          <a:prstGeom prst="rect">
            <a:avLst/>
          </a:prstGeom>
          <a:noFill/>
          <a:ln w="9525">
            <a:noFill/>
            <a:miter lim="800000"/>
            <a:headEnd/>
            <a:tailEnd/>
          </a:ln>
          <a:effectLst/>
        </p:spPr>
        <p:txBody>
          <a:bodyPr/>
          <a:lstStyle/>
          <a:p>
            <a:pPr>
              <a:lnSpc>
                <a:spcPct val="90000"/>
              </a:lnSpc>
              <a:buClr>
                <a:schemeClr val="tx2"/>
              </a:buClr>
              <a:buSzPct val="60000"/>
              <a:buFont typeface="Wingdings" pitchFamily="2" charset="2"/>
              <a:buNone/>
              <a:defRPr/>
            </a:pPr>
            <a:r>
              <a:rPr lang="en-US" sz="2400" dirty="0" smtClean="0">
                <a:solidFill>
                  <a:srgbClr val="000000"/>
                </a:solidFill>
                <a:latin typeface="+mn-lt"/>
                <a:cs typeface="Times New Roman" pitchFamily="18" charset="0"/>
              </a:rPr>
              <a:t>Current Status …</a:t>
            </a:r>
            <a:endParaRPr lang="en-US" sz="2400" dirty="0">
              <a:solidFill>
                <a:srgbClr val="000000"/>
              </a:solidFill>
              <a:effectLst>
                <a:outerShdw blurRad="38100" dist="38100" dir="2700000" algn="tl">
                  <a:srgbClr val="C0C0C0"/>
                </a:outerShdw>
              </a:effectLst>
              <a:latin typeface="+mn-lt"/>
            </a:endParaRPr>
          </a:p>
          <a:p>
            <a:pPr>
              <a:lnSpc>
                <a:spcPct val="90000"/>
              </a:lnSpc>
              <a:buClr>
                <a:schemeClr val="tx2"/>
              </a:buClr>
              <a:buSzPct val="60000"/>
              <a:buFont typeface="Wingdings" pitchFamily="2" charset="2"/>
              <a:buNone/>
              <a:defRPr/>
            </a:pPr>
            <a:r>
              <a:rPr lang="en-US" sz="2000" i="1" dirty="0" smtClean="0">
                <a:solidFill>
                  <a:srgbClr val="000000"/>
                </a:solidFill>
                <a:latin typeface="+mn-lt"/>
                <a:cs typeface="Times New Roman" pitchFamily="18" charset="0"/>
              </a:rPr>
              <a:t>Three Potential Products in Demonstration Phase</a:t>
            </a:r>
            <a:endParaRPr lang="en-US" sz="2000" i="1" dirty="0">
              <a:solidFill>
                <a:srgbClr val="000000"/>
              </a:solidFill>
              <a:latin typeface="+mn-lt"/>
              <a:cs typeface="Times New Roman" pitchFamily="18" charset="0"/>
            </a:endParaRPr>
          </a:p>
          <a:p>
            <a:pPr marL="228600" indent="-228600">
              <a:spcBef>
                <a:spcPct val="20000"/>
              </a:spcBef>
              <a:buClr>
                <a:schemeClr val="tx1"/>
              </a:buClr>
              <a:buSzPct val="80000"/>
              <a:buFont typeface="Arial" pitchFamily="34" charset="0"/>
              <a:buChar char="•"/>
              <a:defRPr/>
            </a:pPr>
            <a:r>
              <a:rPr lang="en-US" sz="2000" dirty="0">
                <a:solidFill>
                  <a:srgbClr val="000000"/>
                </a:solidFill>
                <a:latin typeface="+mn-lt"/>
                <a:cs typeface="Times New Roman" pitchFamily="18" charset="0"/>
              </a:rPr>
              <a:t> </a:t>
            </a:r>
            <a:r>
              <a:rPr lang="en-US" sz="2000" dirty="0" smtClean="0">
                <a:solidFill>
                  <a:srgbClr val="000000"/>
                </a:solidFill>
                <a:latin typeface="+mn-lt"/>
                <a:cs typeface="Times New Roman" pitchFamily="18" charset="0"/>
              </a:rPr>
              <a:t>GSICS Correction for EUMETSAT SEVIRI IR Channels based on IASI</a:t>
            </a:r>
            <a:endParaRPr lang="en-US" sz="2000" dirty="0">
              <a:solidFill>
                <a:srgbClr val="000000"/>
              </a:solidFill>
              <a:latin typeface="+mn-lt"/>
              <a:cs typeface="Times New Roman" pitchFamily="18" charset="0"/>
            </a:endParaRPr>
          </a:p>
          <a:p>
            <a:pPr marL="228600" indent="-228600">
              <a:spcBef>
                <a:spcPct val="20000"/>
              </a:spcBef>
              <a:buClr>
                <a:schemeClr val="tx1"/>
              </a:buClr>
              <a:buSzPct val="80000"/>
              <a:buFont typeface="Arial" pitchFamily="34" charset="0"/>
              <a:buChar char="•"/>
              <a:defRPr/>
            </a:pPr>
            <a:r>
              <a:rPr lang="en-US" sz="2000" dirty="0">
                <a:solidFill>
                  <a:srgbClr val="000000"/>
                </a:solidFill>
                <a:latin typeface="+mn-lt"/>
                <a:cs typeface="Times New Roman" pitchFamily="18" charset="0"/>
              </a:rPr>
              <a:t> GSICS Correction for</a:t>
            </a:r>
            <a:r>
              <a:rPr lang="en-US" sz="2000" dirty="0" smtClean="0">
                <a:solidFill>
                  <a:srgbClr val="000000"/>
                </a:solidFill>
                <a:latin typeface="+mn-lt"/>
                <a:cs typeface="Times New Roman" pitchFamily="18" charset="0"/>
              </a:rPr>
              <a:t> GOES and MTSAT Imager IR </a:t>
            </a:r>
            <a:r>
              <a:rPr lang="en-US" sz="2000" dirty="0">
                <a:solidFill>
                  <a:srgbClr val="000000"/>
                </a:solidFill>
                <a:latin typeface="+mn-lt"/>
                <a:cs typeface="Times New Roman" pitchFamily="18" charset="0"/>
              </a:rPr>
              <a:t>Channels based on </a:t>
            </a:r>
            <a:r>
              <a:rPr lang="en-US" sz="2000" dirty="0" smtClean="0">
                <a:solidFill>
                  <a:srgbClr val="000000"/>
                </a:solidFill>
                <a:latin typeface="+mn-lt"/>
                <a:cs typeface="Times New Roman" pitchFamily="18" charset="0"/>
              </a:rPr>
              <a:t>AIRS and IASI</a:t>
            </a:r>
          </a:p>
          <a:p>
            <a:pPr>
              <a:spcBef>
                <a:spcPct val="20000"/>
              </a:spcBef>
              <a:buClr>
                <a:schemeClr val="tx1"/>
              </a:buClr>
              <a:buSzPct val="80000"/>
              <a:buFont typeface="Arial" pitchFamily="34" charset="0"/>
              <a:buChar char="•"/>
              <a:defRPr/>
            </a:pPr>
            <a:endParaRPr lang="en-US" sz="2000" dirty="0">
              <a:solidFill>
                <a:srgbClr val="000000"/>
              </a:solidFill>
              <a:latin typeface="+mn-lt"/>
              <a:cs typeface="Times New Roman" pitchFamily="18" charset="0"/>
            </a:endParaRPr>
          </a:p>
          <a:p>
            <a:pPr>
              <a:lnSpc>
                <a:spcPct val="90000"/>
              </a:lnSpc>
              <a:buClr>
                <a:schemeClr val="tx2"/>
              </a:buClr>
              <a:buSzPct val="60000"/>
              <a:buFont typeface="Wingdings" pitchFamily="2" charset="2"/>
              <a:buNone/>
              <a:defRPr/>
            </a:pPr>
            <a:r>
              <a:rPr lang="en-US" sz="2000" i="1" dirty="0" smtClean="0">
                <a:solidFill>
                  <a:srgbClr val="000000"/>
                </a:solidFill>
                <a:latin typeface="+mn-lt"/>
                <a:cs typeface="Times New Roman" pitchFamily="18" charset="0"/>
              </a:rPr>
              <a:t>One Potential Product in Submission Phase</a:t>
            </a:r>
            <a:endParaRPr lang="en-US" sz="2000" i="1" dirty="0">
              <a:solidFill>
                <a:srgbClr val="000000"/>
              </a:solidFill>
              <a:latin typeface="+mn-lt"/>
              <a:cs typeface="Times New Roman" pitchFamily="18" charset="0"/>
            </a:endParaRPr>
          </a:p>
          <a:p>
            <a:pPr marL="228600" indent="-228600">
              <a:spcBef>
                <a:spcPct val="20000"/>
              </a:spcBef>
              <a:buClr>
                <a:schemeClr val="tx1"/>
              </a:buClr>
              <a:buSzPct val="80000"/>
              <a:buFont typeface="Arial" pitchFamily="34" charset="0"/>
              <a:buChar char="•"/>
              <a:defRPr/>
            </a:pPr>
            <a:r>
              <a:rPr lang="en-US" sz="2000" dirty="0" smtClean="0">
                <a:solidFill>
                  <a:srgbClr val="000000"/>
                </a:solidFill>
                <a:latin typeface="+mn-lt"/>
                <a:cs typeface="Times New Roman" pitchFamily="18" charset="0"/>
              </a:rPr>
              <a:t>Patmos-X AVHRR solar reflective channel corrections based on MODIS</a:t>
            </a:r>
            <a:endParaRPr lang="en-US" sz="2000" dirty="0">
              <a:solidFill>
                <a:srgbClr val="000000"/>
              </a:solidFill>
              <a:latin typeface="+mn-lt"/>
              <a:cs typeface="Times New Roman" pitchFamily="18" charset="0"/>
            </a:endParaRPr>
          </a:p>
        </p:txBody>
      </p:sp>
      <p:sp>
        <p:nvSpPr>
          <p:cNvPr id="6" name="Rectangle 35"/>
          <p:cNvSpPr>
            <a:spLocks noChangeArrowheads="1"/>
          </p:cNvSpPr>
          <p:nvPr/>
        </p:nvSpPr>
        <p:spPr bwMode="auto">
          <a:xfrm>
            <a:off x="50800" y="3797300"/>
            <a:ext cx="9906000" cy="2743200"/>
          </a:xfrm>
          <a:prstGeom prst="rect">
            <a:avLst/>
          </a:prstGeom>
          <a:noFill/>
          <a:ln w="9525">
            <a:noFill/>
            <a:miter lim="800000"/>
            <a:headEnd/>
            <a:tailEnd/>
          </a:ln>
          <a:effectLst/>
        </p:spPr>
        <p:txBody>
          <a:bodyPr/>
          <a:lstStyle/>
          <a:p>
            <a:pPr>
              <a:lnSpc>
                <a:spcPct val="90000"/>
              </a:lnSpc>
              <a:buClr>
                <a:schemeClr val="tx2"/>
              </a:buClr>
              <a:buSzPct val="60000"/>
              <a:buFont typeface="Wingdings" pitchFamily="2" charset="2"/>
              <a:buNone/>
              <a:defRPr/>
            </a:pPr>
            <a:r>
              <a:rPr lang="en-US" sz="2400" dirty="0" smtClean="0">
                <a:solidFill>
                  <a:srgbClr val="000000"/>
                </a:solidFill>
                <a:latin typeface="+mn-lt"/>
                <a:cs typeface="Times New Roman" pitchFamily="18" charset="0"/>
              </a:rPr>
              <a:t>In the Next Year …</a:t>
            </a:r>
            <a:endParaRPr lang="en-US" sz="2400" dirty="0">
              <a:solidFill>
                <a:srgbClr val="000000"/>
              </a:solidFill>
              <a:effectLst>
                <a:outerShdw blurRad="38100" dist="38100" dir="2700000" algn="tl">
                  <a:srgbClr val="C0C0C0"/>
                </a:outerShdw>
              </a:effectLst>
              <a:latin typeface="+mn-lt"/>
            </a:endParaRPr>
          </a:p>
          <a:p>
            <a:pPr>
              <a:lnSpc>
                <a:spcPct val="90000"/>
              </a:lnSpc>
              <a:buClr>
                <a:schemeClr val="tx2"/>
              </a:buClr>
              <a:buSzPct val="60000"/>
              <a:buFont typeface="Wingdings" pitchFamily="2" charset="2"/>
              <a:buNone/>
              <a:defRPr/>
            </a:pPr>
            <a:r>
              <a:rPr lang="en-US" sz="2000" i="1" dirty="0" smtClean="0">
                <a:solidFill>
                  <a:srgbClr val="000000"/>
                </a:solidFill>
                <a:latin typeface="+mn-lt"/>
                <a:cs typeface="Times New Roman" pitchFamily="18" charset="0"/>
              </a:rPr>
              <a:t>All  Four of These Potential Products in Pre-Operational Phase or Beyond</a:t>
            </a:r>
          </a:p>
          <a:p>
            <a:pPr>
              <a:lnSpc>
                <a:spcPct val="90000"/>
              </a:lnSpc>
              <a:buClr>
                <a:schemeClr val="tx2"/>
              </a:buClr>
              <a:buSzPct val="60000"/>
              <a:buFont typeface="Wingdings" pitchFamily="2" charset="2"/>
              <a:buNone/>
              <a:defRPr/>
            </a:pPr>
            <a:endParaRPr lang="en-US" sz="2000" i="1" dirty="0">
              <a:solidFill>
                <a:srgbClr val="000000"/>
              </a:solidFill>
              <a:latin typeface="+mn-lt"/>
              <a:cs typeface="Times New Roman" pitchFamily="18" charset="0"/>
            </a:endParaRPr>
          </a:p>
          <a:p>
            <a:pPr>
              <a:lnSpc>
                <a:spcPct val="90000"/>
              </a:lnSpc>
              <a:buClr>
                <a:schemeClr val="tx2"/>
              </a:buClr>
              <a:buSzPct val="60000"/>
              <a:buFont typeface="Wingdings" pitchFamily="2" charset="2"/>
              <a:buNone/>
              <a:defRPr/>
            </a:pPr>
            <a:r>
              <a:rPr lang="en-US" sz="2000" i="1" dirty="0" smtClean="0">
                <a:solidFill>
                  <a:srgbClr val="000000"/>
                </a:solidFill>
                <a:latin typeface="+mn-lt"/>
                <a:cs typeface="Times New Roman" pitchFamily="18" charset="0"/>
              </a:rPr>
              <a:t>New Potential Product </a:t>
            </a:r>
            <a:r>
              <a:rPr lang="en-US" sz="2000" i="1" dirty="0">
                <a:solidFill>
                  <a:srgbClr val="000000"/>
                </a:solidFill>
                <a:latin typeface="+mn-lt"/>
                <a:cs typeface="Times New Roman" pitchFamily="18" charset="0"/>
              </a:rPr>
              <a:t>S</a:t>
            </a:r>
            <a:r>
              <a:rPr lang="en-US" sz="2000" i="1" dirty="0" smtClean="0">
                <a:solidFill>
                  <a:srgbClr val="000000"/>
                </a:solidFill>
                <a:latin typeface="+mn-lt"/>
                <a:cs typeface="Times New Roman" pitchFamily="18" charset="0"/>
              </a:rPr>
              <a:t>ubmissions</a:t>
            </a:r>
            <a:endParaRPr lang="en-US" sz="2000" i="1" dirty="0">
              <a:solidFill>
                <a:srgbClr val="000000"/>
              </a:solidFill>
              <a:latin typeface="+mn-lt"/>
              <a:cs typeface="Times New Roman" pitchFamily="18" charset="0"/>
            </a:endParaRPr>
          </a:p>
          <a:p>
            <a:pPr marL="228600" indent="-228600">
              <a:spcBef>
                <a:spcPct val="20000"/>
              </a:spcBef>
              <a:buClr>
                <a:schemeClr val="tx1"/>
              </a:buClr>
              <a:buSzPct val="80000"/>
              <a:buFont typeface="Arial" pitchFamily="34" charset="0"/>
              <a:buChar char="•"/>
              <a:defRPr/>
            </a:pPr>
            <a:r>
              <a:rPr lang="en-US" sz="2000" dirty="0">
                <a:solidFill>
                  <a:srgbClr val="000000"/>
                </a:solidFill>
                <a:latin typeface="+mn-lt"/>
                <a:cs typeface="Times New Roman" pitchFamily="18" charset="0"/>
              </a:rPr>
              <a:t> </a:t>
            </a:r>
            <a:r>
              <a:rPr lang="en-US" sz="2000" dirty="0" smtClean="0">
                <a:solidFill>
                  <a:srgbClr val="000000"/>
                </a:solidFill>
                <a:latin typeface="+mn-lt"/>
                <a:cs typeface="Times New Roman" pitchFamily="18" charset="0"/>
              </a:rPr>
              <a:t>GSICS Correction for CMA VISSR IR Channels based on IASI</a:t>
            </a:r>
            <a:endParaRPr lang="en-US" sz="2000" dirty="0">
              <a:solidFill>
                <a:srgbClr val="000000"/>
              </a:solidFill>
              <a:latin typeface="+mn-lt"/>
              <a:cs typeface="Times New Roman" pitchFamily="18" charset="0"/>
            </a:endParaRPr>
          </a:p>
          <a:p>
            <a:pPr marL="228600" indent="-228600">
              <a:spcBef>
                <a:spcPct val="20000"/>
              </a:spcBef>
              <a:buClr>
                <a:schemeClr val="tx1"/>
              </a:buClr>
              <a:buSzPct val="80000"/>
              <a:buFont typeface="Arial" pitchFamily="34" charset="0"/>
              <a:buChar char="•"/>
              <a:defRPr/>
            </a:pPr>
            <a:r>
              <a:rPr lang="en-US" sz="2000" dirty="0">
                <a:solidFill>
                  <a:srgbClr val="000000"/>
                </a:solidFill>
                <a:latin typeface="+mn-lt"/>
                <a:cs typeface="Times New Roman" pitchFamily="18" charset="0"/>
              </a:rPr>
              <a:t> GSICS Correction for </a:t>
            </a:r>
            <a:r>
              <a:rPr lang="en-US" sz="2000" dirty="0" smtClean="0">
                <a:solidFill>
                  <a:srgbClr val="000000"/>
                </a:solidFill>
                <a:latin typeface="+mn-lt"/>
                <a:cs typeface="Times New Roman" pitchFamily="18" charset="0"/>
              </a:rPr>
              <a:t>EUMETSAT SEVIRI, MTSAT Imager and GOES Imager solar reflective channels based on MODIS</a:t>
            </a:r>
            <a:endParaRPr lang="en-US" sz="2000" dirty="0">
              <a:solidFill>
                <a:srgbClr val="000000"/>
              </a:solidFill>
              <a:latin typeface="+mn-lt"/>
              <a:cs typeface="Times New Roman" pitchFamily="18" charset="0"/>
            </a:endParaRPr>
          </a:p>
          <a:p>
            <a:pPr marL="228600" indent="-228600">
              <a:spcBef>
                <a:spcPct val="20000"/>
              </a:spcBef>
              <a:buClr>
                <a:schemeClr val="tx1"/>
              </a:buClr>
              <a:buSzPct val="80000"/>
              <a:buFont typeface="Arial" pitchFamily="34" charset="0"/>
              <a:buChar char="•"/>
              <a:defRPr/>
            </a:pPr>
            <a:r>
              <a:rPr lang="en-US" sz="2000" dirty="0">
                <a:solidFill>
                  <a:srgbClr val="000000"/>
                </a:solidFill>
                <a:latin typeface="+mn-lt"/>
                <a:cs typeface="Times New Roman" pitchFamily="18" charset="0"/>
              </a:rPr>
              <a:t> GSICS Correction for </a:t>
            </a:r>
            <a:r>
              <a:rPr lang="en-US" sz="2000" dirty="0" smtClean="0">
                <a:solidFill>
                  <a:srgbClr val="000000"/>
                </a:solidFill>
                <a:latin typeface="+mn-lt"/>
                <a:cs typeface="Times New Roman" pitchFamily="18" charset="0"/>
              </a:rPr>
              <a:t>MSU/AMSU-A data based on simultaneous nadir overpasses</a:t>
            </a:r>
            <a:endParaRPr lang="en-US" sz="2000" dirty="0">
              <a:solidFill>
                <a:srgbClr val="000000"/>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cs typeface="Times New Roman" pitchFamily="18" charset="0"/>
              </a:rPr>
              <a:t>GPPA Information Links</a:t>
            </a:r>
            <a:endParaRPr lang="en-US" sz="3600" dirty="0">
              <a:cs typeface="Times New Roman" pitchFamily="18" charset="0"/>
            </a:endParaRPr>
          </a:p>
        </p:txBody>
      </p:sp>
      <p:sp>
        <p:nvSpPr>
          <p:cNvPr id="5" name="Text Box 3"/>
          <p:cNvSpPr txBox="1">
            <a:spLocks noChangeArrowheads="1"/>
          </p:cNvSpPr>
          <p:nvPr/>
        </p:nvSpPr>
        <p:spPr bwMode="auto">
          <a:xfrm>
            <a:off x="4648200" y="1295400"/>
            <a:ext cx="4191000" cy="366713"/>
          </a:xfrm>
          <a:prstGeom prst="rect">
            <a:avLst/>
          </a:prstGeom>
          <a:noFill/>
          <a:ln w="9525">
            <a:noFill/>
            <a:miter lim="800000"/>
            <a:headEnd/>
            <a:tailEnd/>
          </a:ln>
        </p:spPr>
        <p:txBody>
          <a:bodyPr>
            <a:spAutoFit/>
          </a:bodyPr>
          <a:lstStyle/>
          <a:p>
            <a:pPr>
              <a:spcBef>
                <a:spcPct val="50000"/>
              </a:spcBef>
            </a:pPr>
            <a:endParaRPr lang="en-US" sz="1800"/>
          </a:p>
        </p:txBody>
      </p:sp>
      <p:pic>
        <p:nvPicPr>
          <p:cNvPr id="6" name="Picture 5" descr="GSICS_websitePic.tiff"/>
          <p:cNvPicPr>
            <a:picLocks noChangeAspect="1"/>
          </p:cNvPicPr>
          <p:nvPr/>
        </p:nvPicPr>
        <p:blipFill>
          <a:blip r:embed="rId2" cstate="print"/>
          <a:stretch>
            <a:fillRect/>
          </a:stretch>
        </p:blipFill>
        <p:spPr>
          <a:xfrm>
            <a:off x="279400" y="1371600"/>
            <a:ext cx="3759200" cy="3144132"/>
          </a:xfrm>
          <a:prstGeom prst="rect">
            <a:avLst/>
          </a:prstGeom>
        </p:spPr>
      </p:pic>
      <p:pic>
        <p:nvPicPr>
          <p:cNvPr id="7" name="Picture 6" descr="GSICS_Wiki.tiff"/>
          <p:cNvPicPr>
            <a:picLocks noChangeAspect="1"/>
          </p:cNvPicPr>
          <p:nvPr/>
        </p:nvPicPr>
        <p:blipFill>
          <a:blip r:embed="rId3" cstate="print"/>
          <a:stretch>
            <a:fillRect/>
          </a:stretch>
        </p:blipFill>
        <p:spPr>
          <a:xfrm>
            <a:off x="4495800" y="2654300"/>
            <a:ext cx="4437133" cy="3200400"/>
          </a:xfrm>
          <a:prstGeom prst="rect">
            <a:avLst/>
          </a:prstGeom>
        </p:spPr>
      </p:pic>
      <p:sp>
        <p:nvSpPr>
          <p:cNvPr id="8" name="TextBox 7"/>
          <p:cNvSpPr txBox="1"/>
          <p:nvPr/>
        </p:nvSpPr>
        <p:spPr>
          <a:xfrm>
            <a:off x="190500" y="4470400"/>
            <a:ext cx="4191000" cy="276999"/>
          </a:xfrm>
          <a:prstGeom prst="rect">
            <a:avLst/>
          </a:prstGeom>
          <a:noFill/>
        </p:spPr>
        <p:txBody>
          <a:bodyPr wrap="square" rtlCol="0">
            <a:spAutoFit/>
          </a:bodyPr>
          <a:lstStyle/>
          <a:p>
            <a:r>
              <a:rPr lang="en-US" sz="1200" dirty="0" smtClean="0">
                <a:solidFill>
                  <a:srgbClr val="000000"/>
                </a:solidFill>
                <a:latin typeface="+mn-lt"/>
              </a:rPr>
              <a:t>(</a:t>
            </a:r>
            <a:r>
              <a:rPr lang="en-US" sz="1200" dirty="0" err="1" smtClean="0">
                <a:solidFill>
                  <a:srgbClr val="000000"/>
                </a:solidFill>
                <a:latin typeface="+mn-lt"/>
              </a:rPr>
              <a:t>http://www.star.nesdis.noaa.gov/smcd/GCC/qa-gppa.php</a:t>
            </a:r>
            <a:r>
              <a:rPr lang="en-US" sz="1200" dirty="0" smtClean="0">
                <a:solidFill>
                  <a:srgbClr val="000000"/>
                </a:solidFill>
                <a:latin typeface="+mn-lt"/>
              </a:rPr>
              <a:t>) </a:t>
            </a:r>
            <a:endParaRPr lang="en-US" b="1" dirty="0" smtClean="0">
              <a:solidFill>
                <a:srgbClr val="000000"/>
              </a:solidFill>
              <a:latin typeface="+mn-lt"/>
            </a:endParaRPr>
          </a:p>
        </p:txBody>
      </p:sp>
      <p:sp>
        <p:nvSpPr>
          <p:cNvPr id="9" name="TextBox 8"/>
          <p:cNvSpPr txBox="1"/>
          <p:nvPr/>
        </p:nvSpPr>
        <p:spPr>
          <a:xfrm>
            <a:off x="4495800" y="1581745"/>
            <a:ext cx="4749800" cy="1077218"/>
          </a:xfrm>
          <a:prstGeom prst="rect">
            <a:avLst/>
          </a:prstGeom>
          <a:noFill/>
        </p:spPr>
        <p:txBody>
          <a:bodyPr wrap="square" rtlCol="0">
            <a:spAutoFit/>
          </a:bodyPr>
          <a:lstStyle/>
          <a:p>
            <a:r>
              <a:rPr lang="en-US" sz="2400" b="1" i="1" dirty="0" smtClean="0">
                <a:solidFill>
                  <a:srgbClr val="000000"/>
                </a:solidFill>
                <a:latin typeface="+mn-lt"/>
              </a:rPr>
              <a:t>GSICS </a:t>
            </a:r>
            <a:r>
              <a:rPr lang="en-US" sz="2400" b="1" i="1" dirty="0" err="1" smtClean="0">
                <a:solidFill>
                  <a:srgbClr val="000000"/>
                </a:solidFill>
                <a:latin typeface="+mn-lt"/>
              </a:rPr>
              <a:t>Wiki</a:t>
            </a:r>
            <a:r>
              <a:rPr lang="en-US" sz="2400" b="1" i="1" dirty="0" smtClean="0">
                <a:solidFill>
                  <a:srgbClr val="000000"/>
                </a:solidFill>
                <a:latin typeface="+mn-lt"/>
              </a:rPr>
              <a:t>:</a:t>
            </a:r>
          </a:p>
          <a:p>
            <a:pPr marL="230188" indent="-230188">
              <a:buFont typeface="Arial"/>
              <a:buChar char="•"/>
            </a:pPr>
            <a:r>
              <a:rPr lang="en-US" sz="2000" dirty="0" smtClean="0">
                <a:solidFill>
                  <a:srgbClr val="000000"/>
                </a:solidFill>
                <a:latin typeface="+mn-lt"/>
              </a:rPr>
              <a:t>Up-to-date GPPA Workflow, Documents and Forms</a:t>
            </a:r>
            <a:endParaRPr lang="en-US" sz="2000" dirty="0">
              <a:solidFill>
                <a:srgbClr val="000000"/>
              </a:solidFill>
              <a:latin typeface="+mn-lt"/>
            </a:endParaRPr>
          </a:p>
        </p:txBody>
      </p:sp>
      <p:sp>
        <p:nvSpPr>
          <p:cNvPr id="10" name="TextBox 9"/>
          <p:cNvSpPr txBox="1"/>
          <p:nvPr/>
        </p:nvSpPr>
        <p:spPr>
          <a:xfrm>
            <a:off x="152400" y="4800600"/>
            <a:ext cx="4025900" cy="1754327"/>
          </a:xfrm>
          <a:prstGeom prst="rect">
            <a:avLst/>
          </a:prstGeom>
          <a:noFill/>
        </p:spPr>
        <p:txBody>
          <a:bodyPr wrap="square" rtlCol="0">
            <a:spAutoFit/>
          </a:bodyPr>
          <a:lstStyle/>
          <a:p>
            <a:r>
              <a:rPr lang="en-US" sz="2400" b="1" i="1" dirty="0" smtClean="0">
                <a:solidFill>
                  <a:srgbClr val="000000"/>
                </a:solidFill>
                <a:latin typeface="+mn-lt"/>
              </a:rPr>
              <a:t>GSICS Coordination Center Web Site</a:t>
            </a:r>
            <a:r>
              <a:rPr lang="en-US" sz="2400" i="1" dirty="0" smtClean="0">
                <a:solidFill>
                  <a:srgbClr val="000000"/>
                </a:solidFill>
                <a:latin typeface="+mn-lt"/>
              </a:rPr>
              <a:t>:</a:t>
            </a:r>
            <a:endParaRPr lang="en-US" sz="2400" b="1" i="1" dirty="0" smtClean="0">
              <a:solidFill>
                <a:srgbClr val="000000"/>
              </a:solidFill>
              <a:latin typeface="+mn-lt"/>
            </a:endParaRPr>
          </a:p>
          <a:p>
            <a:pPr marL="230188" indent="-222250">
              <a:buFont typeface="Arial"/>
              <a:buChar char="•"/>
            </a:pPr>
            <a:r>
              <a:rPr lang="en-US" sz="2000" dirty="0" smtClean="0">
                <a:solidFill>
                  <a:srgbClr val="000000"/>
                </a:solidFill>
                <a:latin typeface="+mn-lt"/>
              </a:rPr>
              <a:t>GPPA Overview</a:t>
            </a:r>
          </a:p>
          <a:p>
            <a:pPr marL="230188" indent="-222250">
              <a:buFont typeface="Arial"/>
              <a:buChar char="•"/>
            </a:pPr>
            <a:r>
              <a:rPr lang="en-US" sz="2000" dirty="0" smtClean="0">
                <a:solidFill>
                  <a:srgbClr val="000000"/>
                </a:solidFill>
                <a:latin typeface="+mn-lt"/>
              </a:rPr>
              <a:t>Links to GPPA Information archived on GSICS </a:t>
            </a:r>
            <a:r>
              <a:rPr lang="en-US" sz="2000" dirty="0" err="1" smtClean="0">
                <a:solidFill>
                  <a:srgbClr val="000000"/>
                </a:solidFill>
                <a:latin typeface="+mn-lt"/>
              </a:rPr>
              <a:t>Wiki</a:t>
            </a:r>
            <a:endParaRPr lang="en-US" sz="2000" dirty="0">
              <a:solidFill>
                <a:srgbClr val="000000"/>
              </a:solidFill>
              <a:latin typeface="+mn-lt"/>
            </a:endParaRPr>
          </a:p>
        </p:txBody>
      </p:sp>
      <p:sp>
        <p:nvSpPr>
          <p:cNvPr id="11" name="TextBox 10"/>
          <p:cNvSpPr txBox="1"/>
          <p:nvPr/>
        </p:nvSpPr>
        <p:spPr>
          <a:xfrm>
            <a:off x="4546600" y="5927725"/>
            <a:ext cx="4279900" cy="461665"/>
          </a:xfrm>
          <a:prstGeom prst="rect">
            <a:avLst/>
          </a:prstGeom>
          <a:noFill/>
        </p:spPr>
        <p:txBody>
          <a:bodyPr wrap="square" rtlCol="0">
            <a:spAutoFit/>
          </a:bodyPr>
          <a:lstStyle/>
          <a:p>
            <a:r>
              <a:rPr lang="en-US" sz="1200" dirty="0" smtClean="0">
                <a:solidFill>
                  <a:srgbClr val="000000"/>
                </a:solidFill>
                <a:latin typeface="+mn-lt"/>
              </a:rPr>
              <a:t>(</a:t>
            </a:r>
            <a:r>
              <a:rPr lang="en-US" sz="1200" dirty="0" smtClean="0">
                <a:solidFill>
                  <a:srgbClr val="000000"/>
                </a:solidFill>
                <a:latin typeface="+mn-lt"/>
                <a:hlinkClick r:id="rId4"/>
              </a:rPr>
              <a:t>https://cs.star.nesdis.noaa.gov/GSICS/GppaWorkflow</a:t>
            </a:r>
            <a:r>
              <a:rPr lang="en-US" sz="1200" dirty="0" smtClean="0">
                <a:solidFill>
                  <a:srgbClr val="000000"/>
                </a:solidFill>
                <a:latin typeface="+mn-lt"/>
              </a:rPr>
              <a:t> soon to be https://gsics.nesdis.noaa.gov/GSICS/GppaWorkflow)</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23876</TotalTime>
  <Words>751</Words>
  <Application>Microsoft Office PowerPoint</Application>
  <PresentationFormat>A4 Paper (210x297 mm)</PresentationFormat>
  <Paragraphs>102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GSICS Procedure for Product Acceptance (GPPA) </vt:lpstr>
      <vt:lpstr>Outline</vt:lpstr>
      <vt:lpstr>Fundamental Capabilities of GPPA …</vt:lpstr>
      <vt:lpstr>GPPA: Submission Phase</vt:lpstr>
      <vt:lpstr>GPPA: Demonstration Phase </vt:lpstr>
      <vt:lpstr>GPPA: Pre-operational Phase </vt:lpstr>
      <vt:lpstr>GPPA: Operational Phase </vt:lpstr>
      <vt:lpstr>GPPA: Current Status and Future Plans</vt:lpstr>
      <vt:lpstr>GPPA Information Links</vt:lpstr>
      <vt:lpstr>GPPA: Product User Review</vt:lpstr>
      <vt:lpstr>Summary</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bobi</cp:lastModifiedBy>
  <cp:revision>985</cp:revision>
  <cp:lastPrinted>2006-03-06T14:11:17Z</cp:lastPrinted>
  <dcterms:created xsi:type="dcterms:W3CDTF">2010-09-10T00:53:07Z</dcterms:created>
  <dcterms:modified xsi:type="dcterms:W3CDTF">2010-09-21T04:51:45Z</dcterms:modified>
</cp:coreProperties>
</file>