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1"/>
  </p:notesMasterIdLst>
  <p:handoutMasterIdLst>
    <p:handoutMasterId r:id="rId32"/>
  </p:handoutMasterIdLst>
  <p:sldIdLst>
    <p:sldId id="279" r:id="rId2"/>
    <p:sldId id="280" r:id="rId3"/>
    <p:sldId id="281" r:id="rId4"/>
    <p:sldId id="282" r:id="rId5"/>
    <p:sldId id="283" r:id="rId6"/>
    <p:sldId id="284" r:id="rId7"/>
    <p:sldId id="285" r:id="rId8"/>
    <p:sldId id="286" r:id="rId9"/>
    <p:sldId id="287" r:id="rId10"/>
    <p:sldId id="288" r:id="rId11"/>
    <p:sldId id="289" r:id="rId12"/>
    <p:sldId id="290" r:id="rId13"/>
    <p:sldId id="292" r:id="rId14"/>
    <p:sldId id="293" r:id="rId15"/>
    <p:sldId id="294" r:id="rId16"/>
    <p:sldId id="295" r:id="rId17"/>
    <p:sldId id="296" r:id="rId18"/>
    <p:sldId id="297" r:id="rId19"/>
    <p:sldId id="308" r:id="rId20"/>
    <p:sldId id="298" r:id="rId21"/>
    <p:sldId id="299" r:id="rId22"/>
    <p:sldId id="300" r:id="rId23"/>
    <p:sldId id="301" r:id="rId24"/>
    <p:sldId id="302" r:id="rId25"/>
    <p:sldId id="303" r:id="rId26"/>
    <p:sldId id="304" r:id="rId27"/>
    <p:sldId id="305" r:id="rId28"/>
    <p:sldId id="306" r:id="rId29"/>
    <p:sldId id="307" r:id="rId3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4" d="100"/>
          <a:sy n="34" d="100"/>
        </p:scale>
        <p:origin x="-514" y="-6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ea typeface="ＭＳ Ｐゴシック" pitchFamily="-112" charset="-128"/>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ea typeface="ＭＳ Ｐゴシック" pitchFamily="-112" charset="-128"/>
                <a:cs typeface="+mn-cs"/>
              </a:defRPr>
            </a:lvl1pPr>
          </a:lstStyle>
          <a:p>
            <a:pPr>
              <a:defRPr/>
            </a:pPr>
            <a:fld id="{C0D9D1D9-3EAC-4004-B33D-A77E52EEDCE4}" type="datetime1">
              <a:rPr lang="en-US"/>
              <a:pPr>
                <a:defRPr/>
              </a:pPr>
              <a:t>9/21/2010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ea typeface="ＭＳ Ｐゴシック" pitchFamily="-112" charset="-128"/>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ea typeface="ＭＳ Ｐゴシック" pitchFamily="-112" charset="-128"/>
                <a:cs typeface="+mn-cs"/>
              </a:defRPr>
            </a:lvl1pPr>
          </a:lstStyle>
          <a:p>
            <a:pPr>
              <a:defRPr/>
            </a:pPr>
            <a:fld id="{0A8C734E-2123-42E9-9F26-ADE9224532D9}"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112" charset="0"/>
                <a:ea typeface="ＭＳ Ｐゴシック" pitchFamily="-112" charset="-128"/>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12" charset="0"/>
                <a:ea typeface="ＭＳ Ｐゴシック" pitchFamily="-112" charset="-128"/>
                <a:cs typeface="+mn-cs"/>
              </a:defRPr>
            </a:lvl1pPr>
          </a:lstStyle>
          <a:p>
            <a:pPr>
              <a:defRPr/>
            </a:pPr>
            <a:fld id="{DDCFB9BF-B2F9-405D-B61C-1631BED16F75}" type="datetime1">
              <a:rPr lang="en-US"/>
              <a:pPr>
                <a:defRPr/>
              </a:pPr>
              <a:t>9/21/2010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112" charset="0"/>
                <a:ea typeface="ＭＳ Ｐゴシック" pitchFamily="-112" charset="-128"/>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12" charset="0"/>
                <a:ea typeface="ＭＳ Ｐゴシック" pitchFamily="-112" charset="-128"/>
                <a:cs typeface="+mn-cs"/>
              </a:defRPr>
            </a:lvl1pPr>
          </a:lstStyle>
          <a:p>
            <a:pPr>
              <a:defRPr/>
            </a:pPr>
            <a:fld id="{B92FD1A6-9582-44BA-AD58-997D9CE60F68}"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4" charset="-128"/>
        <a:cs typeface="ＭＳ Ｐゴシック" pitchFamily="4"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a:lstStyle/>
          <a:p>
            <a:pPr defTabSz="914400" eaLnBrk="1" hangingPunct="1">
              <a:spcBef>
                <a:spcPct val="0"/>
              </a:spcBef>
            </a:pPr>
            <a:r>
              <a:rPr lang="en-US" smtClean="0">
                <a:ea typeface="ＭＳ Ｐゴシック" pitchFamily="34" charset="-128"/>
              </a:rPr>
              <a:t>Flipping between this slide and the previous one with “no bias” – you can see why we want a bias.  A lot of what looks to be noise, especially in the clouds over the Pacific, seems to go away with a bias correction added.</a:t>
            </a:r>
          </a:p>
        </p:txBody>
      </p:sp>
      <p:sp>
        <p:nvSpPr>
          <p:cNvPr id="21507"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defTabSz="914400">
              <a:defRPr/>
            </a:pPr>
            <a:fld id="{E2D16B75-743D-413B-8EE7-2FB67815067A}" type="slidenum">
              <a:rPr lang="en-US" sz="1200">
                <a:latin typeface="+mn-lt"/>
                <a:ea typeface="+mn-ea"/>
                <a:cs typeface="+mn-cs"/>
              </a:rPr>
              <a:pPr algn="r" defTabSz="914400">
                <a:defRPr/>
              </a:pPr>
              <a:t>11</a:t>
            </a:fld>
            <a:endParaRPr lang="en-US" sz="1200">
              <a:latin typeface="+mn-lt"/>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a:lstStyle/>
          <a:p>
            <a:pPr defTabSz="914400" eaLnBrk="1" hangingPunct="1">
              <a:spcBef>
                <a:spcPct val="0"/>
              </a:spcBef>
            </a:pPr>
            <a:r>
              <a:rPr lang="en-US" smtClean="0">
                <a:ea typeface="ＭＳ Ｐゴシック" pitchFamily="34" charset="-128"/>
              </a:rPr>
              <a:t>Flipping between the simple bias and this GSICS bias shows that with the GSICS bias some of the high clouds (north, southeast portions of the image) get higher(from green to blue, from blue to white) and some of the lower clouds (Pacific) get lower. (from yellow to orange)  What we like seeing here is that it appears that the GSICS bias takes out even more of the noise!  We’ve only looked at this one case, but so far we’re impressed… and we’re not even sure we’re applying it in the most ideal way.</a:t>
            </a:r>
          </a:p>
        </p:txBody>
      </p:sp>
      <p:sp>
        <p:nvSpPr>
          <p:cNvPr id="27651"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defTabSz="914400">
              <a:defRPr/>
            </a:pPr>
            <a:fld id="{EA6BBAE9-D05F-45F2-960A-8770F48F9A79}" type="slidenum">
              <a:rPr lang="en-US" sz="1200">
                <a:latin typeface="+mn-lt"/>
                <a:ea typeface="+mn-ea"/>
                <a:cs typeface="+mn-cs"/>
              </a:rPr>
              <a:pPr algn="r" defTabSz="914400">
                <a:defRPr/>
              </a:pPr>
              <a:t>14</a:t>
            </a:fld>
            <a:endParaRPr lang="en-US" sz="1200">
              <a:latin typeface="+mn-lt"/>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a:lstStyle/>
          <a:p>
            <a:pPr defTabSz="914400" eaLnBrk="1" hangingPunct="1">
              <a:spcBef>
                <a:spcPct val="0"/>
              </a:spcBef>
            </a:pPr>
            <a:r>
              <a:rPr lang="en-US" smtClean="0">
                <a:ea typeface="ＭＳ Ｐゴシック" pitchFamily="34" charset="-128"/>
              </a:rPr>
              <a:t>Why such a big difference during the same day?  From about collocation #2700 to nearly the end the differences go haywire, in stark contrast to collocations 2000 through 2500.  Is this something that the GSICS team understands or is this something we should be investigating?  I don’t believe anything that is more than 2 K different for this band, but how are we sorting these data later to avoid the turkeys?  Are we actually comparing the right variables from the output file?</a:t>
            </a:r>
          </a:p>
        </p:txBody>
      </p:sp>
      <p:sp>
        <p:nvSpPr>
          <p:cNvPr id="39939"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defTabSz="914400">
              <a:defRPr/>
            </a:pPr>
            <a:fld id="{834F3E1F-7791-4A9C-96A0-06CB2DA49F73}" type="slidenum">
              <a:rPr lang="en-US" sz="1200">
                <a:latin typeface="+mn-lt"/>
                <a:ea typeface="+mn-ea"/>
                <a:cs typeface="+mn-cs"/>
              </a:rPr>
              <a:pPr algn="r" defTabSz="914400">
                <a:defRPr/>
              </a:pPr>
              <a:t>26</a:t>
            </a:fld>
            <a:endParaRPr lang="en-US" sz="1200">
              <a:latin typeface="+mn-lt"/>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pitchFamily="-112" charset="-128"/>
            </a:endParaRPr>
          </a:p>
        </p:txBody>
      </p:sp>
      <p:sp>
        <p:nvSpPr>
          <p:cNvPr id="5" name="Rectangle 4"/>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pitchFamily="-112" charset="-128"/>
            </a:endParaRPr>
          </a:p>
        </p:txBody>
      </p:sp>
      <p:sp>
        <p:nvSpPr>
          <p:cNvPr id="6" name="Rectangle 5"/>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pitchFamily="-112" charset="-128"/>
            </a:endParaRPr>
          </a:p>
        </p:txBody>
      </p:sp>
      <p:sp>
        <p:nvSpPr>
          <p:cNvPr id="7" name="Rectangle 6"/>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pitchFamily="-112" charset="-128"/>
            </a:endParaRPr>
          </a:p>
        </p:txBody>
      </p:sp>
      <p:sp>
        <p:nvSpPr>
          <p:cNvPr id="8" name="Title 7"/>
          <p:cNvSpPr>
            <a:spLocks noGrp="1"/>
          </p:cNvSpPr>
          <p:nvPr>
            <p:ph type="ctrTitle"/>
          </p:nvPr>
        </p:nvSpPr>
        <p:spPr>
          <a:xfrm>
            <a:off x="685800" y="1295400"/>
            <a:ext cx="7772400" cy="1447800"/>
          </a:xfrm>
        </p:spPr>
        <p:txBody>
          <a:bodyPr/>
          <a:lstStyle>
            <a:lvl1pPr marR="9144" algn="ctr">
              <a:defRPr sz="4000" b="1" cap="all" spc="0" baseline="0">
                <a:effectLst/>
                <a:latin typeface="Corbel"/>
              </a:defRPr>
            </a:lvl1pPr>
          </a:lstStyle>
          <a:p>
            <a:r>
              <a:rPr lang="en-US" smtClean="0"/>
              <a:t>Click to edit Master title style</a:t>
            </a:r>
            <a:endParaRPr lang="en-US" dirty="0"/>
          </a:p>
        </p:txBody>
      </p:sp>
      <p:sp>
        <p:nvSpPr>
          <p:cNvPr id="9" name="Subtitle 8"/>
          <p:cNvSpPr>
            <a:spLocks noGrp="1"/>
          </p:cNvSpPr>
          <p:nvPr>
            <p:ph type="subTitle" idx="1"/>
          </p:nvPr>
        </p:nvSpPr>
        <p:spPr>
          <a:xfrm>
            <a:off x="685800" y="2819400"/>
            <a:ext cx="7772400" cy="1219200"/>
          </a:xfrm>
        </p:spPr>
        <p:txBody>
          <a:bodyPr lIns="100584" anchor="b"/>
          <a:lstStyle>
            <a:lvl1pPr marL="0" indent="0" algn="ctr">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914400" y="1783561"/>
            <a:ext cx="7772400" cy="4312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4" y="512064"/>
            <a:ext cx="7772400" cy="914400"/>
          </a:xfrm>
        </p:spPr>
        <p:txBody>
          <a:bodyPr/>
          <a:lstStyle>
            <a:lvl1pPr>
              <a:defRPr sz="4000"/>
            </a:lvl1pPr>
          </a:lstStyle>
          <a:p>
            <a:r>
              <a:rPr lang="en-US" smtClean="0"/>
              <a:t>Click to edit Master title style</a:t>
            </a:r>
            <a:endParaRPr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a:xfrm>
            <a:off x="685800" y="6324600"/>
            <a:ext cx="50292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pitchFamily="-112" charset="-128"/>
                <a:cs typeface="+mn-cs"/>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lstStyle>
          <a:p>
            <a:r>
              <a:rPr lang="en-US" smtClean="0"/>
              <a:t>Click to edit Master title style</a:t>
            </a:r>
            <a:endParaRPr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pitchFamily="-112" charset="-128"/>
            </a:endParaRPr>
          </a:p>
        </p:txBody>
      </p:sp>
      <p:cxnSp>
        <p:nvCxnSpPr>
          <p:cNvPr id="6" name="Straight Connector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11"/>
          <p:cNvGrpSpPr>
            <a:grpSpLocks/>
          </p:cNvGrpSpPr>
          <p:nvPr/>
        </p:nvGrpSpPr>
        <p:grpSpPr bwMode="auto">
          <a:xfrm rot="5400000">
            <a:off x="8515351" y="1219200"/>
            <a:ext cx="131762" cy="128587"/>
            <a:chOff x="6668087" y="1297746"/>
            <a:chExt cx="161840" cy="156602"/>
          </a:xfrm>
        </p:grpSpPr>
        <p:cxnSp>
          <p:nvCxnSpPr>
            <p:cNvPr id="8" name="Straight Connector 7"/>
            <p:cNvCxnSpPr/>
            <p:nvPr/>
          </p:nvCxnSpPr>
          <p:spPr>
            <a:xfrm rot="16200000">
              <a:off x="6649943" y="1288707"/>
              <a:ext cx="88935" cy="7994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71549" y="1405048"/>
              <a:ext cx="125669"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30864" y="1287732"/>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16"/>
          <p:cNvGrpSpPr>
            <a:grpSpLocks/>
          </p:cNvGrpSpPr>
          <p:nvPr/>
        </p:nvGrpSpPr>
        <p:grpSpPr bwMode="auto">
          <a:xfrm rot="5400000">
            <a:off x="8667751" y="1371600"/>
            <a:ext cx="131762" cy="128587"/>
            <a:chOff x="6668087" y="1297746"/>
            <a:chExt cx="161840" cy="156602"/>
          </a:xfrm>
        </p:grpSpPr>
        <p:cxnSp>
          <p:nvCxnSpPr>
            <p:cNvPr id="12" name="Straight Connector 11"/>
            <p:cNvCxnSpPr/>
            <p:nvPr/>
          </p:nvCxnSpPr>
          <p:spPr>
            <a:xfrm rot="16200000">
              <a:off x="6649943" y="1288707"/>
              <a:ext cx="88935" cy="7994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71549" y="1405048"/>
              <a:ext cx="125669"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30864" y="1287732"/>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2"/>
          <p:cNvGrpSpPr>
            <a:grpSpLocks/>
          </p:cNvGrpSpPr>
          <p:nvPr/>
        </p:nvGrpSpPr>
        <p:grpSpPr bwMode="auto">
          <a:xfrm rot="5400000">
            <a:off x="8320087" y="1474788"/>
            <a:ext cx="131763" cy="128588"/>
            <a:chOff x="6668087" y="1297746"/>
            <a:chExt cx="161840" cy="156602"/>
          </a:xfrm>
        </p:grpSpPr>
        <p:cxnSp>
          <p:nvCxnSpPr>
            <p:cNvPr id="16" name="Straight Connector 15"/>
            <p:cNvCxnSpPr/>
            <p:nvPr/>
          </p:nvCxnSpPr>
          <p:spPr>
            <a:xfrm rot="16200000">
              <a:off x="6649943" y="1288708"/>
              <a:ext cx="88934" cy="79944"/>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71548" y="1405047"/>
              <a:ext cx="125667"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30862" y="1287732"/>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lstStyle>
          <a:p>
            <a:r>
              <a:rPr lang="en-US" smtClean="0"/>
              <a:t>Click to edit Master title style</a:t>
            </a:r>
            <a:endParaRPr lang="en-US"/>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lstStyle>
          <a:p>
            <a:pPr lvl="0"/>
            <a:r>
              <a:rPr lang="en-US" noProof="0" smtClean="0"/>
              <a:t>Click icon to add picture</a:t>
            </a:r>
            <a:endParaRPr lang="en-US" noProof="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9" name="Slide Number Placeholder 6"/>
          <p:cNvSpPr>
            <a:spLocks noGrp="1"/>
          </p:cNvSpPr>
          <p:nvPr>
            <p:ph type="sldNum" sz="quarter" idx="10"/>
          </p:nvPr>
        </p:nvSpPr>
        <p:spPr>
          <a:xfrm>
            <a:off x="8610600" y="55563"/>
            <a:ext cx="457200" cy="365125"/>
          </a:xfrm>
        </p:spPr>
        <p:txBody>
          <a:bodyPr/>
          <a:lstStyle>
            <a:lvl1pPr>
              <a:defRPr>
                <a:latin typeface="Corbel" pitchFamily="-112" charset="0"/>
              </a:defRPr>
            </a:lvl1pPr>
          </a:lstStyle>
          <a:p>
            <a:pPr>
              <a:defRPr/>
            </a:pPr>
            <a:fld id="{B4167165-756C-4B39-8CB3-F16FDFABC6C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shade val="100000"/>
                <a:satMod val="150000"/>
              </a:schemeClr>
            </a:gs>
            <a:gs pos="65000">
              <a:schemeClr val="bg1">
                <a:shade val="90000"/>
                <a:satMod val="375000"/>
              </a:schemeClr>
            </a:gs>
            <a:gs pos="100000">
              <a:schemeClr val="bg2">
                <a:tint val="88000"/>
                <a:satMod val="400000"/>
              </a:schemeClr>
            </a:gs>
          </a:gsLst>
          <a:lin ang="5400000" scaled="0"/>
          <a:tileRect/>
        </a:gradFill>
        <a:effectLst/>
      </p:bgPr>
    </p:bg>
    <p:spTree>
      <p:nvGrpSpPr>
        <p:cNvPr id="1" name=""/>
        <p:cNvGrpSpPr/>
        <p:nvPr/>
      </p:nvGrpSpPr>
      <p:grpSpPr>
        <a:xfrm>
          <a:off x="0" y="0"/>
          <a:ext cx="0" cy="0"/>
          <a:chOff x="0" y="0"/>
          <a:chExt cx="0" cy="0"/>
        </a:xfrm>
      </p:grpSpPr>
      <p:pic>
        <p:nvPicPr>
          <p:cNvPr id="1026" name="Picture 25" descr="star_fade_bg.jpg"/>
          <p:cNvPicPr>
            <a:picLocks noChangeAspect="1"/>
          </p:cNvPicPr>
          <p:nvPr/>
        </p:nvPicPr>
        <p:blipFill>
          <a:blip r:embed="rId11"/>
          <a:srcRect/>
          <a:stretch>
            <a:fillRect/>
          </a:stretch>
        </p:blipFill>
        <p:spPr bwMode="auto">
          <a:xfrm>
            <a:off x="6618288" y="0"/>
            <a:ext cx="2525712" cy="6858000"/>
          </a:xfrm>
          <a:prstGeom prst="rect">
            <a:avLst/>
          </a:prstGeom>
          <a:noFill/>
          <a:ln w="9525">
            <a:noFill/>
            <a:miter lim="800000"/>
            <a:headEnd/>
            <a:tailEnd/>
          </a:ln>
        </p:spPr>
      </p:pic>
      <p:pic>
        <p:nvPicPr>
          <p:cNvPr id="1027" name="Picture 24" descr="star_fade_bg.jpg"/>
          <p:cNvPicPr>
            <a:picLocks noChangeAspect="1"/>
          </p:cNvPicPr>
          <p:nvPr/>
        </p:nvPicPr>
        <p:blipFill>
          <a:blip r:embed="rId11"/>
          <a:srcRect/>
          <a:stretch>
            <a:fillRect/>
          </a:stretch>
        </p:blipFill>
        <p:spPr bwMode="auto">
          <a:xfrm>
            <a:off x="4724400" y="0"/>
            <a:ext cx="2525713" cy="6858000"/>
          </a:xfrm>
          <a:prstGeom prst="rect">
            <a:avLst/>
          </a:prstGeom>
          <a:noFill/>
          <a:ln w="9525">
            <a:noFill/>
            <a:miter lim="800000"/>
            <a:headEnd/>
            <a:tailEnd/>
          </a:ln>
        </p:spPr>
      </p:pic>
      <p:pic>
        <p:nvPicPr>
          <p:cNvPr id="1028" name="Picture 23" descr="star_fade_bg.jpg"/>
          <p:cNvPicPr>
            <a:picLocks noChangeAspect="1"/>
          </p:cNvPicPr>
          <p:nvPr/>
        </p:nvPicPr>
        <p:blipFill>
          <a:blip r:embed="rId11"/>
          <a:srcRect/>
          <a:stretch>
            <a:fillRect/>
          </a:stretch>
        </p:blipFill>
        <p:spPr bwMode="auto">
          <a:xfrm>
            <a:off x="2362200" y="0"/>
            <a:ext cx="2525713" cy="6858000"/>
          </a:xfrm>
          <a:prstGeom prst="rect">
            <a:avLst/>
          </a:prstGeom>
          <a:noFill/>
          <a:ln w="9525">
            <a:noFill/>
            <a:miter lim="800000"/>
            <a:headEnd/>
            <a:tailEnd/>
          </a:ln>
        </p:spPr>
      </p:pic>
      <p:pic>
        <p:nvPicPr>
          <p:cNvPr id="1029" name="Picture 20" descr="star_fade_bg.jpg"/>
          <p:cNvPicPr>
            <a:picLocks noChangeAspect="1"/>
          </p:cNvPicPr>
          <p:nvPr/>
        </p:nvPicPr>
        <p:blipFill>
          <a:blip r:embed="rId11"/>
          <a:srcRect/>
          <a:stretch>
            <a:fillRect/>
          </a:stretch>
        </p:blipFill>
        <p:spPr bwMode="auto">
          <a:xfrm>
            <a:off x="0" y="0"/>
            <a:ext cx="2525713" cy="6858000"/>
          </a:xfrm>
          <a:prstGeom prst="rect">
            <a:avLst/>
          </a:prstGeom>
          <a:noFill/>
          <a:ln w="9525">
            <a:noFill/>
            <a:miter lim="800000"/>
            <a:headEnd/>
            <a:tailEnd/>
          </a:ln>
        </p:spPr>
      </p:pic>
      <p:sp>
        <p:nvSpPr>
          <p:cNvPr id="22" name="Title Placeholder 21"/>
          <p:cNvSpPr>
            <a:spLocks noGrp="1"/>
          </p:cNvSpPr>
          <p:nvPr>
            <p:ph type="title"/>
          </p:nvPr>
        </p:nvSpPr>
        <p:spPr>
          <a:xfrm>
            <a:off x="922338" y="0"/>
            <a:ext cx="7772400" cy="914400"/>
          </a:xfrm>
          <a:prstGeom prst="rect">
            <a:avLst/>
          </a:prstGeom>
        </p:spPr>
        <p:txBody>
          <a:bodyPr vert="horz" wrap="square" lIns="91440" tIns="45720" rIns="91440" bIns="45720" numCol="1" anchor="t" anchorCtr="0" compatLnSpc="1">
            <a:prstTxWarp prst="textNoShape">
              <a:avLst/>
            </a:prstTxWarp>
            <a:noAutofit/>
          </a:bodyPr>
          <a:lstStyle/>
          <a:p>
            <a:pPr lvl="0"/>
            <a:r>
              <a:rPr lang="en-US" smtClean="0"/>
              <a:t>Click to edit Master title style</a:t>
            </a:r>
            <a:endParaRPr lang="en-US" dirty="0" smtClean="0"/>
          </a:p>
        </p:txBody>
      </p:sp>
      <p:sp>
        <p:nvSpPr>
          <p:cNvPr id="1031" name="Text Placeholder 12"/>
          <p:cNvSpPr>
            <a:spLocks noGrp="1"/>
          </p:cNvSpPr>
          <p:nvPr>
            <p:ph type="body" idx="1"/>
          </p:nvPr>
        </p:nvSpPr>
        <p:spPr bwMode="auto">
          <a:xfrm>
            <a:off x="931863" y="1103313"/>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2" name="Picture 29" descr="cimss_logo.tif"/>
          <p:cNvPicPr>
            <a:picLocks noChangeAspect="1"/>
          </p:cNvPicPr>
          <p:nvPr/>
        </p:nvPicPr>
        <p:blipFill>
          <a:blip r:embed="rId12"/>
          <a:srcRect/>
          <a:stretch>
            <a:fillRect/>
          </a:stretch>
        </p:blipFill>
        <p:spPr bwMode="auto">
          <a:xfrm>
            <a:off x="0" y="6442075"/>
            <a:ext cx="611188" cy="415925"/>
          </a:xfrm>
          <a:prstGeom prst="rect">
            <a:avLst/>
          </a:prstGeom>
          <a:noFill/>
          <a:ln w="9525">
            <a:noFill/>
            <a:miter lim="800000"/>
            <a:headEnd/>
            <a:tailEnd/>
          </a:ln>
        </p:spPr>
      </p:pic>
      <p:sp>
        <p:nvSpPr>
          <p:cNvPr id="10" name="TextBox 9"/>
          <p:cNvSpPr txBox="1"/>
          <p:nvPr/>
        </p:nvSpPr>
        <p:spPr>
          <a:xfrm>
            <a:off x="611188" y="6488113"/>
            <a:ext cx="3810000" cy="369887"/>
          </a:xfrm>
          <a:prstGeom prst="rect">
            <a:avLst/>
          </a:prstGeom>
          <a:noFill/>
        </p:spPr>
        <p:txBody>
          <a:bodyPr>
            <a:spAutoFit/>
          </a:bodyPr>
          <a:lstStyle/>
          <a:p>
            <a:pPr>
              <a:defRPr/>
            </a:pPr>
            <a:r>
              <a:rPr lang="en-US" sz="900" dirty="0">
                <a:solidFill>
                  <a:srgbClr val="FFF1CE"/>
                </a:solidFill>
                <a:latin typeface="Corbel" pitchFamily="-112" charset="0"/>
                <a:ea typeface="ＭＳ Ｐゴシック" pitchFamily="-112" charset="-128"/>
                <a:cs typeface="+mn-cs"/>
              </a:rPr>
              <a:t>Cooperative Institute for Meteorological Satellite Studies</a:t>
            </a:r>
          </a:p>
          <a:p>
            <a:pPr>
              <a:defRPr/>
            </a:pPr>
            <a:r>
              <a:rPr lang="en-US" sz="900" dirty="0">
                <a:latin typeface="Corbel" pitchFamily="-112" charset="0"/>
                <a:ea typeface="ＭＳ Ｐゴシック" pitchFamily="-112" charset="-128"/>
                <a:cs typeface="+mn-cs"/>
              </a:rPr>
              <a:t>University of Wisconsin - Madison</a:t>
            </a:r>
          </a:p>
        </p:txBody>
      </p:sp>
      <p:sp>
        <p:nvSpPr>
          <p:cNvPr id="11" name="Slide Number Placeholder 10"/>
          <p:cNvSpPr>
            <a:spLocks noGrp="1"/>
          </p:cNvSpPr>
          <p:nvPr>
            <p:ph type="sldNum" sz="quarter" idx="4"/>
          </p:nvPr>
        </p:nvSpPr>
        <p:spPr>
          <a:xfrm>
            <a:off x="8686800" y="6629400"/>
            <a:ext cx="457200" cy="228600"/>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FFF1CE"/>
                </a:solidFill>
                <a:ea typeface="ＭＳ Ｐゴシック" pitchFamily="-112" charset="-128"/>
                <a:cs typeface="+mn-cs"/>
              </a:defRPr>
            </a:lvl1pPr>
          </a:lstStyle>
          <a:p>
            <a:pPr>
              <a:defRPr/>
            </a:pPr>
            <a:fld id="{77FEAA9D-5BF3-4C14-BE51-45202885F55A}"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Lst>
  <p:timing>
    <p:tnLst>
      <p:par>
        <p:cTn id="1" dur="indefinite" restart="never" nodeType="tmRoot"/>
      </p:par>
    </p:tnLst>
  </p:timing>
  <p:hf hdr="0" ftr="0" dt="0"/>
  <p:txStyles>
    <p:titleStyle>
      <a:lvl1pPr algn="l" rtl="0" eaLnBrk="0" fontAlgn="base" hangingPunct="0">
        <a:spcBef>
          <a:spcPct val="0"/>
        </a:spcBef>
        <a:spcAft>
          <a:spcPct val="0"/>
        </a:spcAft>
        <a:defRPr sz="3600" kern="1200" spc="-100">
          <a:solidFill>
            <a:srgbClr val="C1EEFF"/>
          </a:solidFill>
          <a:latin typeface="Arial" pitchFamily="4" charset="0"/>
          <a:ea typeface="ＭＳ Ｐゴシック" pitchFamily="4" charset="-128"/>
          <a:cs typeface="ＭＳ Ｐゴシック" pitchFamily="4" charset="-128"/>
        </a:defRPr>
      </a:lvl1pPr>
      <a:lvl2pPr algn="l" rtl="0" eaLnBrk="0" fontAlgn="base" hangingPunct="0">
        <a:spcBef>
          <a:spcPct val="0"/>
        </a:spcBef>
        <a:spcAft>
          <a:spcPct val="0"/>
        </a:spcAft>
        <a:defRPr sz="3600">
          <a:solidFill>
            <a:srgbClr val="C1EEFF"/>
          </a:solidFill>
          <a:latin typeface="Arial" pitchFamily="4" charset="0"/>
          <a:ea typeface="ＭＳ Ｐゴシック" pitchFamily="4" charset="-128"/>
          <a:cs typeface="ＭＳ Ｐゴシック" pitchFamily="4" charset="-128"/>
        </a:defRPr>
      </a:lvl2pPr>
      <a:lvl3pPr algn="l" rtl="0" eaLnBrk="0" fontAlgn="base" hangingPunct="0">
        <a:spcBef>
          <a:spcPct val="0"/>
        </a:spcBef>
        <a:spcAft>
          <a:spcPct val="0"/>
        </a:spcAft>
        <a:defRPr sz="3600">
          <a:solidFill>
            <a:srgbClr val="C1EEFF"/>
          </a:solidFill>
          <a:latin typeface="Arial" pitchFamily="4" charset="0"/>
          <a:ea typeface="ＭＳ Ｐゴシック" pitchFamily="4" charset="-128"/>
          <a:cs typeface="ＭＳ Ｐゴシック" pitchFamily="4" charset="-128"/>
        </a:defRPr>
      </a:lvl3pPr>
      <a:lvl4pPr algn="l" rtl="0" eaLnBrk="0" fontAlgn="base" hangingPunct="0">
        <a:spcBef>
          <a:spcPct val="0"/>
        </a:spcBef>
        <a:spcAft>
          <a:spcPct val="0"/>
        </a:spcAft>
        <a:defRPr sz="3600">
          <a:solidFill>
            <a:srgbClr val="C1EEFF"/>
          </a:solidFill>
          <a:latin typeface="Arial" pitchFamily="4" charset="0"/>
          <a:ea typeface="ＭＳ Ｐゴシック" pitchFamily="4" charset="-128"/>
          <a:cs typeface="ＭＳ Ｐゴシック" pitchFamily="4" charset="-128"/>
        </a:defRPr>
      </a:lvl4pPr>
      <a:lvl5pPr algn="l" rtl="0" eaLnBrk="0" fontAlgn="base" hangingPunct="0">
        <a:spcBef>
          <a:spcPct val="0"/>
        </a:spcBef>
        <a:spcAft>
          <a:spcPct val="0"/>
        </a:spcAft>
        <a:defRPr sz="3600">
          <a:solidFill>
            <a:srgbClr val="C1EEFF"/>
          </a:solidFill>
          <a:latin typeface="Arial" pitchFamily="4" charset="0"/>
          <a:ea typeface="ＭＳ Ｐゴシック" pitchFamily="4" charset="-128"/>
          <a:cs typeface="ＭＳ Ｐゴシック" pitchFamily="4" charset="-128"/>
        </a:defRPr>
      </a:lvl5pPr>
      <a:lvl6pPr marL="457200" algn="l" rtl="0" eaLnBrk="1" fontAlgn="base" hangingPunct="1">
        <a:spcBef>
          <a:spcPct val="0"/>
        </a:spcBef>
        <a:spcAft>
          <a:spcPct val="0"/>
        </a:spcAft>
        <a:defRPr sz="3600">
          <a:solidFill>
            <a:srgbClr val="C1EEFF"/>
          </a:solidFill>
          <a:latin typeface="Arial" pitchFamily="4" charset="0"/>
          <a:ea typeface="ＭＳ Ｐゴシック" pitchFamily="4" charset="-128"/>
          <a:cs typeface="ＭＳ Ｐゴシック" pitchFamily="4" charset="-128"/>
        </a:defRPr>
      </a:lvl6pPr>
      <a:lvl7pPr marL="914400" algn="l" rtl="0" eaLnBrk="1" fontAlgn="base" hangingPunct="1">
        <a:spcBef>
          <a:spcPct val="0"/>
        </a:spcBef>
        <a:spcAft>
          <a:spcPct val="0"/>
        </a:spcAft>
        <a:defRPr sz="3600">
          <a:solidFill>
            <a:srgbClr val="C1EEFF"/>
          </a:solidFill>
          <a:latin typeface="Arial" pitchFamily="4" charset="0"/>
          <a:ea typeface="ＭＳ Ｐゴシック" pitchFamily="4" charset="-128"/>
          <a:cs typeface="ＭＳ Ｐゴシック" pitchFamily="4" charset="-128"/>
        </a:defRPr>
      </a:lvl7pPr>
      <a:lvl8pPr marL="1371600" algn="l" rtl="0" eaLnBrk="1" fontAlgn="base" hangingPunct="1">
        <a:spcBef>
          <a:spcPct val="0"/>
        </a:spcBef>
        <a:spcAft>
          <a:spcPct val="0"/>
        </a:spcAft>
        <a:defRPr sz="3600">
          <a:solidFill>
            <a:srgbClr val="C1EEFF"/>
          </a:solidFill>
          <a:latin typeface="Arial" pitchFamily="4" charset="0"/>
          <a:ea typeface="ＭＳ Ｐゴシック" pitchFamily="4" charset="-128"/>
          <a:cs typeface="ＭＳ Ｐゴシック" pitchFamily="4" charset="-128"/>
        </a:defRPr>
      </a:lvl8pPr>
      <a:lvl9pPr marL="1828800" algn="l" rtl="0" eaLnBrk="1" fontAlgn="base" hangingPunct="1">
        <a:spcBef>
          <a:spcPct val="0"/>
        </a:spcBef>
        <a:spcAft>
          <a:spcPct val="0"/>
        </a:spcAft>
        <a:defRPr sz="3600">
          <a:solidFill>
            <a:srgbClr val="C1EEFF"/>
          </a:solidFill>
          <a:latin typeface="Arial" pitchFamily="4" charset="0"/>
          <a:ea typeface="ＭＳ Ｐゴシック" pitchFamily="4" charset="-128"/>
          <a:cs typeface="ＭＳ Ｐゴシック" pitchFamily="4" charset="-128"/>
        </a:defRPr>
      </a:lvl9pPr>
    </p:titleStyle>
    <p:bodyStyle>
      <a:lvl1pPr marL="411163" indent="-342900" algn="l" rtl="0" eaLnBrk="0" fontAlgn="base" hangingPunct="0">
        <a:spcBef>
          <a:spcPts val="700"/>
        </a:spcBef>
        <a:spcAft>
          <a:spcPct val="0"/>
        </a:spcAft>
        <a:buClr>
          <a:srgbClr val="A7D6FF"/>
        </a:buClr>
        <a:buSzPct val="95000"/>
        <a:buFont typeface="Wingdings" pitchFamily="2" charset="2"/>
        <a:buChar char=""/>
        <a:defRPr sz="3000" kern="1200">
          <a:solidFill>
            <a:schemeClr val="tx1"/>
          </a:solidFill>
          <a:latin typeface="+mn-lt"/>
          <a:ea typeface="ＭＳ Ｐゴシック" pitchFamily="4" charset="-128"/>
          <a:cs typeface="ＭＳ Ｐゴシック" pitchFamily="4" charset="-128"/>
        </a:defRPr>
      </a:lvl1pPr>
      <a:lvl2pPr marL="739775" indent="-285750" algn="l" rtl="0" eaLnBrk="0" fontAlgn="base" hangingPunct="0">
        <a:spcBef>
          <a:spcPct val="20000"/>
        </a:spcBef>
        <a:spcAft>
          <a:spcPct val="0"/>
        </a:spcAft>
        <a:buClr>
          <a:srgbClr val="A7D6FF"/>
        </a:buClr>
        <a:buSzPct val="90000"/>
        <a:buFont typeface="Wingdings" pitchFamily="2" charset="2"/>
        <a:buChar char=""/>
        <a:defRPr sz="2600" kern="1200">
          <a:solidFill>
            <a:schemeClr val="tx1"/>
          </a:solidFill>
          <a:latin typeface="+mn-lt"/>
          <a:ea typeface="ＭＳ Ｐゴシック" pitchFamily="4" charset="-128"/>
          <a:cs typeface="+mn-cs"/>
        </a:defRPr>
      </a:lvl2pPr>
      <a:lvl3pPr marL="995363" indent="-228600" algn="l" rtl="0" eaLnBrk="0" fontAlgn="base" hangingPunct="0">
        <a:spcBef>
          <a:spcPct val="20000"/>
        </a:spcBef>
        <a:spcAft>
          <a:spcPct val="0"/>
        </a:spcAft>
        <a:buClr>
          <a:srgbClr val="A7D6FF"/>
        </a:buClr>
        <a:buFont typeface="Wingdings 2" pitchFamily="18" charset="2"/>
        <a:buChar char=""/>
        <a:defRPr sz="2400" kern="1200">
          <a:solidFill>
            <a:schemeClr val="tx1"/>
          </a:solidFill>
          <a:latin typeface="+mn-lt"/>
          <a:ea typeface="ＭＳ Ｐゴシック" pitchFamily="4" charset="-128"/>
          <a:cs typeface="+mn-cs"/>
        </a:defRPr>
      </a:lvl3pPr>
      <a:lvl4pPr marL="1260475" indent="-228600" algn="l" rtl="0" eaLnBrk="0" fontAlgn="base" hangingPunct="0">
        <a:spcBef>
          <a:spcPct val="20000"/>
        </a:spcBef>
        <a:spcAft>
          <a:spcPct val="0"/>
        </a:spcAft>
        <a:buClr>
          <a:srgbClr val="A7D6FF"/>
        </a:buClr>
        <a:buSzPct val="80000"/>
        <a:buFont typeface="Arial" charset="0"/>
        <a:buChar char="•"/>
        <a:defRPr sz="2200" kern="1200">
          <a:solidFill>
            <a:schemeClr val="tx1"/>
          </a:solidFill>
          <a:latin typeface="+mn-lt"/>
          <a:ea typeface="ＭＳ Ｐゴシック" pitchFamily="4" charset="-128"/>
          <a:cs typeface="+mn-cs"/>
        </a:defRPr>
      </a:lvl4pPr>
      <a:lvl5pPr marL="1481138" indent="-209550" algn="l" rtl="0" eaLnBrk="0" fontAlgn="base" hangingPunct="0">
        <a:spcBef>
          <a:spcPct val="20000"/>
        </a:spcBef>
        <a:spcAft>
          <a:spcPct val="0"/>
        </a:spcAft>
        <a:buClr>
          <a:srgbClr val="A7D6FF"/>
        </a:buClr>
        <a:buSzPct val="80000"/>
        <a:buFont typeface="Wingdings 2" pitchFamily="18" charset="2"/>
        <a:buChar char=""/>
        <a:defRPr sz="2000" kern="1200">
          <a:solidFill>
            <a:schemeClr val="tx1"/>
          </a:solidFill>
          <a:latin typeface="+mn-lt"/>
          <a:ea typeface="ＭＳ Ｐゴシック" pitchFamily="4" charset="-128"/>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hyperlink" Target="The%20Good,%20the%20Bad%20and%20the%20Ugly.mp3"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audio" Target="file:///C:\Users\stevea\Documents\conferences\The%20Good,%20the%20Bad%20and%20the%20Ugly.mp3" TargetMode="External"/><Relationship Id="rId6" Type="http://schemas.openxmlformats.org/officeDocument/2006/relationships/hyperlink" Target="The%20Good,%20the%20Bad%20and%20the%20Ugly.mp3"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cs.star.nesdis.noaa.gov/GSICS/AtbdCentra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ctrTitle" idx="4294967295"/>
          </p:nvPr>
        </p:nvSpPr>
        <p:spPr bwMode="auto">
          <a:xfrm>
            <a:off x="685800" y="1143000"/>
            <a:ext cx="7772400" cy="1470025"/>
          </a:xfrm>
        </p:spPr>
        <p:txBody>
          <a:bodyPr anchor="ctr"/>
          <a:lstStyle/>
          <a:p>
            <a:pPr eaLnBrk="1" hangingPunct="1">
              <a:defRPr/>
            </a:pPr>
            <a:r>
              <a:rPr lang="en-US" sz="3200" b="1" smtClean="0">
                <a:latin typeface="Arial" charset="0"/>
                <a:ea typeface="ＭＳ Ｐゴシック" pitchFamily="34" charset="-128"/>
              </a:rPr>
              <a:t>Impact of GSICS Correction for GOES imager and sounder</a:t>
            </a:r>
            <a:br>
              <a:rPr lang="en-US" sz="3200" b="1" smtClean="0">
                <a:latin typeface="Arial" charset="0"/>
                <a:ea typeface="ＭＳ Ｐゴシック" pitchFamily="34" charset="-128"/>
              </a:rPr>
            </a:br>
            <a:r>
              <a:rPr lang="en-US" sz="3200" smtClean="0">
                <a:latin typeface="Arial" charset="0"/>
                <a:ea typeface="ＭＳ Ｐゴシック" pitchFamily="34" charset="-128"/>
              </a:rPr>
              <a:t> </a:t>
            </a:r>
            <a:br>
              <a:rPr lang="en-US" sz="3200" smtClean="0">
                <a:latin typeface="Arial" charset="0"/>
                <a:ea typeface="ＭＳ Ｐゴシック" pitchFamily="34" charset="-128"/>
              </a:rPr>
            </a:br>
            <a:r>
              <a:rPr lang="en-US" sz="3200" smtClean="0">
                <a:latin typeface="Arial" charset="0"/>
                <a:ea typeface="ＭＳ Ｐゴシック" pitchFamily="34" charset="-128"/>
              </a:rPr>
              <a:t>Cloud Top Height GSICS Correction</a:t>
            </a:r>
          </a:p>
        </p:txBody>
      </p:sp>
      <p:sp>
        <p:nvSpPr>
          <p:cNvPr id="13314" name="Subtitle 2"/>
          <p:cNvSpPr>
            <a:spLocks noGrp="1"/>
          </p:cNvSpPr>
          <p:nvPr>
            <p:ph type="subTitle" idx="4294967295"/>
          </p:nvPr>
        </p:nvSpPr>
        <p:spPr>
          <a:xfrm>
            <a:off x="1579563" y="3567113"/>
            <a:ext cx="6621462" cy="1770062"/>
          </a:xfrm>
        </p:spPr>
        <p:txBody>
          <a:bodyPr/>
          <a:lstStyle/>
          <a:p>
            <a:pPr marL="0" indent="0" algn="ctr" eaLnBrk="1" hangingPunct="1">
              <a:buFont typeface="Wingdings" pitchFamily="2" charset="2"/>
              <a:buNone/>
            </a:pPr>
            <a:r>
              <a:rPr lang="en-US" smtClean="0">
                <a:ea typeface="ＭＳ Ｐゴシック" pitchFamily="34" charset="-128"/>
              </a:rPr>
              <a:t>S. Ackerman, M. Gunshor and T. Schmit</a:t>
            </a:r>
          </a:p>
          <a:p>
            <a:pPr marL="0" indent="0" algn="ctr" eaLnBrk="1" hangingPunct="1">
              <a:buFont typeface="Wingdings" pitchFamily="2" charset="2"/>
              <a:buNone/>
            </a:pPr>
            <a:r>
              <a:rPr lang="en-US" smtClean="0">
                <a:ea typeface="ＭＳ Ｐゴシック" pitchFamily="34" charset="-128"/>
              </a:rPr>
              <a:t>CIMSS, APSB</a:t>
            </a:r>
          </a:p>
          <a:p>
            <a:pPr marL="0" indent="0" algn="ctr" eaLnBrk="1" hangingPunct="1">
              <a:buFont typeface="Wingdings" pitchFamily="2" charset="2"/>
              <a:buNone/>
            </a:pPr>
            <a:r>
              <a:rPr lang="en-US" smtClean="0">
                <a:ea typeface="ＭＳ Ｐゴシック" pitchFamily="34" charset="-128"/>
              </a:rPr>
              <a:t>University of Wisconsin-Madison</a:t>
            </a:r>
          </a:p>
        </p:txBody>
      </p:sp>
      <p:sp>
        <p:nvSpPr>
          <p:cNvPr id="4" name="Slide Number Placeholder 3"/>
          <p:cNvSpPr txBox="1">
            <a:spLocks noGrp="1"/>
          </p:cNvSpPr>
          <p:nvPr/>
        </p:nvSpPr>
        <p:spPr>
          <a:xfrm>
            <a:off x="6553200" y="6356350"/>
            <a:ext cx="2133600" cy="365125"/>
          </a:xfrm>
          <a:prstGeom prst="rect">
            <a:avLst/>
          </a:prstGeom>
          <a:noFill/>
        </p:spPr>
        <p:txBody>
          <a:bodyPr anchor="ctr"/>
          <a:lstStyle/>
          <a:p>
            <a:pPr algn="r" defTabSz="914400" fontAlgn="auto">
              <a:spcBef>
                <a:spcPts val="0"/>
              </a:spcBef>
              <a:spcAft>
                <a:spcPts val="0"/>
              </a:spcAft>
              <a:defRPr/>
            </a:pPr>
            <a:fld id="{31C99DD4-15AD-4EC1-A4A8-0CBD551ABD7B}" type="slidenum">
              <a:rPr lang="en-US" sz="1200">
                <a:solidFill>
                  <a:schemeClr val="tx1">
                    <a:tint val="75000"/>
                  </a:schemeClr>
                </a:solidFill>
                <a:latin typeface="+mn-lt"/>
                <a:ea typeface="+mn-ea"/>
                <a:cs typeface="+mn-cs"/>
              </a:rPr>
              <a:pPr algn="r" defTabSz="914400" fontAlgn="auto">
                <a:spcBef>
                  <a:spcPts val="0"/>
                </a:spcBef>
                <a:spcAft>
                  <a:spcPts val="0"/>
                </a:spcAft>
                <a:defRPr/>
              </a:pPr>
              <a:t>1</a:t>
            </a:fld>
            <a:endParaRPr lang="en-US" sz="1200">
              <a:solidFill>
                <a:schemeClr val="tx1">
                  <a:tint val="75000"/>
                </a:schemeClr>
              </a:solidFill>
              <a:latin typeface="+mn-lt"/>
              <a:ea typeface="+mn-ea"/>
              <a:cs typeface="+mn-cs"/>
            </a:endParaRPr>
          </a:p>
        </p:txBody>
      </p:sp>
      <p:sp>
        <p:nvSpPr>
          <p:cNvPr id="14341" name="Text Box 5"/>
          <p:cNvSpPr txBox="1">
            <a:spLocks noChangeArrowheads="1"/>
          </p:cNvSpPr>
          <p:nvPr/>
        </p:nvSpPr>
        <p:spPr bwMode="auto">
          <a:xfrm>
            <a:off x="842963" y="5624513"/>
            <a:ext cx="7620000" cy="641350"/>
          </a:xfrm>
          <a:prstGeom prst="rect">
            <a:avLst/>
          </a:prstGeom>
          <a:noFill/>
          <a:ln w="9525">
            <a:noFill/>
            <a:miter lim="800000"/>
            <a:headEnd/>
            <a:tailEnd/>
          </a:ln>
        </p:spPr>
        <p:txBody>
          <a:bodyPr>
            <a:spAutoFit/>
          </a:bodyPr>
          <a:lstStyle/>
          <a:p>
            <a:pPr defTabSz="914400">
              <a:spcBef>
                <a:spcPct val="50000"/>
              </a:spcBef>
            </a:pPr>
            <a:r>
              <a:rPr lang="en-US"/>
              <a:t>In the spirit of workshops to share, discuss, be transparent; and southern Spain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descr="07SEP2010_18UTC_CTP_NOBIAS.GIF"/>
          <p:cNvPicPr>
            <a:picLocks noGrp="1" noChangeAspect="1"/>
          </p:cNvPicPr>
          <p:nvPr isPhoto="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Slide Number Placeholder 2"/>
          <p:cNvSpPr txBox="1">
            <a:spLocks noGrp="1"/>
          </p:cNvSpPr>
          <p:nvPr/>
        </p:nvSpPr>
        <p:spPr>
          <a:xfrm>
            <a:off x="6553200" y="6356350"/>
            <a:ext cx="2133600" cy="365125"/>
          </a:xfrm>
          <a:prstGeom prst="rect">
            <a:avLst/>
          </a:prstGeom>
          <a:noFill/>
        </p:spPr>
        <p:txBody>
          <a:bodyPr anchor="ctr"/>
          <a:lstStyle/>
          <a:p>
            <a:pPr algn="r" defTabSz="914400" fontAlgn="auto">
              <a:spcBef>
                <a:spcPts val="0"/>
              </a:spcBef>
              <a:spcAft>
                <a:spcPts val="0"/>
              </a:spcAft>
              <a:defRPr/>
            </a:pPr>
            <a:fld id="{89B05433-DE02-49C6-8B8D-4984A6B4B821}" type="slidenum">
              <a:rPr lang="en-US" sz="1200">
                <a:solidFill>
                  <a:schemeClr val="tx1">
                    <a:tint val="75000"/>
                  </a:schemeClr>
                </a:solidFill>
                <a:latin typeface="+mn-lt"/>
                <a:ea typeface="+mn-ea"/>
                <a:cs typeface="+mn-cs"/>
              </a:rPr>
              <a:pPr algn="r" defTabSz="914400" fontAlgn="auto">
                <a:spcBef>
                  <a:spcPts val="0"/>
                </a:spcBef>
                <a:spcAft>
                  <a:spcPts val="0"/>
                </a:spcAft>
                <a:defRPr/>
              </a:pPr>
              <a:t>10</a:t>
            </a:fld>
            <a:endParaRPr lang="en-US" sz="1200">
              <a:solidFill>
                <a:schemeClr val="tx1">
                  <a:tint val="75000"/>
                </a:schemeClr>
              </a:solidFill>
              <a:latin typeface="+mn-lt"/>
              <a:ea typeface="+mn-ea"/>
              <a:cs typeface="+mn-cs"/>
            </a:endParaRPr>
          </a:p>
        </p:txBody>
      </p:sp>
      <p:sp>
        <p:nvSpPr>
          <p:cNvPr id="22531" name="Text Box 5"/>
          <p:cNvSpPr txBox="1">
            <a:spLocks noChangeArrowheads="1"/>
          </p:cNvSpPr>
          <p:nvPr/>
        </p:nvSpPr>
        <p:spPr bwMode="auto">
          <a:xfrm>
            <a:off x="6019800" y="533400"/>
            <a:ext cx="2819400" cy="1373188"/>
          </a:xfrm>
          <a:prstGeom prst="rect">
            <a:avLst/>
          </a:prstGeom>
          <a:noFill/>
          <a:ln w="9525">
            <a:noFill/>
            <a:miter lim="800000"/>
            <a:headEnd/>
            <a:tailEnd/>
          </a:ln>
        </p:spPr>
        <p:txBody>
          <a:bodyPr>
            <a:spAutoFit/>
          </a:bodyPr>
          <a:lstStyle/>
          <a:p>
            <a:pPr algn="r" defTabSz="914400">
              <a:spcBef>
                <a:spcPct val="50000"/>
              </a:spcBef>
            </a:pPr>
            <a:r>
              <a:rPr lang="en-US" sz="2800" b="1">
                <a:solidFill>
                  <a:schemeClr val="accent1"/>
                </a:solidFill>
              </a:rPr>
              <a:t>CO2 Slicking Cloud Top Pressure</a:t>
            </a:r>
          </a:p>
        </p:txBody>
      </p:sp>
      <p:sp>
        <p:nvSpPr>
          <p:cNvPr id="22532" name="Text Box 6"/>
          <p:cNvSpPr txBox="1">
            <a:spLocks noChangeArrowheads="1"/>
          </p:cNvSpPr>
          <p:nvPr/>
        </p:nvSpPr>
        <p:spPr bwMode="auto">
          <a:xfrm>
            <a:off x="2133600" y="0"/>
            <a:ext cx="1981200" cy="396875"/>
          </a:xfrm>
          <a:prstGeom prst="rect">
            <a:avLst/>
          </a:prstGeom>
          <a:solidFill>
            <a:schemeClr val="bg1"/>
          </a:solidFill>
          <a:ln w="9525">
            <a:noFill/>
            <a:miter lim="800000"/>
            <a:headEnd/>
            <a:tailEnd/>
          </a:ln>
        </p:spPr>
        <p:txBody>
          <a:bodyPr>
            <a:spAutoFit/>
          </a:bodyPr>
          <a:lstStyle/>
          <a:p>
            <a:pPr defTabSz="914400">
              <a:spcBef>
                <a:spcPct val="50000"/>
              </a:spcBef>
            </a:pPr>
            <a:r>
              <a:rPr lang="en-US" sz="2000" b="1">
                <a:solidFill>
                  <a:srgbClr val="CCCC00"/>
                </a:solidFill>
              </a:rPr>
              <a:t>NO BIAS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descr="07SEP2010_18UTC_CTP_SIMPLEBIAS.GIF"/>
          <p:cNvPicPr>
            <a:picLocks noGrp="1" noChangeAspect="1"/>
          </p:cNvPicPr>
          <p:nvPr isPhoto="1"/>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 name="Slide Number Placeholder 2"/>
          <p:cNvSpPr txBox="1">
            <a:spLocks noGrp="1"/>
          </p:cNvSpPr>
          <p:nvPr/>
        </p:nvSpPr>
        <p:spPr>
          <a:xfrm>
            <a:off x="6553200" y="6356350"/>
            <a:ext cx="2133600" cy="365125"/>
          </a:xfrm>
          <a:prstGeom prst="rect">
            <a:avLst/>
          </a:prstGeom>
          <a:noFill/>
        </p:spPr>
        <p:txBody>
          <a:bodyPr anchor="ctr"/>
          <a:lstStyle/>
          <a:p>
            <a:pPr algn="r" defTabSz="914400" fontAlgn="auto">
              <a:spcBef>
                <a:spcPts val="0"/>
              </a:spcBef>
              <a:spcAft>
                <a:spcPts val="0"/>
              </a:spcAft>
              <a:defRPr/>
            </a:pPr>
            <a:fld id="{F87996B6-AFB6-4EC8-BB3F-4824A34060EA}" type="slidenum">
              <a:rPr lang="en-US" sz="1200">
                <a:solidFill>
                  <a:schemeClr val="tx1">
                    <a:tint val="75000"/>
                  </a:schemeClr>
                </a:solidFill>
                <a:latin typeface="+mn-lt"/>
                <a:ea typeface="+mn-ea"/>
                <a:cs typeface="+mn-cs"/>
              </a:rPr>
              <a:pPr algn="r" defTabSz="914400" fontAlgn="auto">
                <a:spcBef>
                  <a:spcPts val="0"/>
                </a:spcBef>
                <a:spcAft>
                  <a:spcPts val="0"/>
                </a:spcAft>
                <a:defRPr/>
              </a:pPr>
              <a:t>11</a:t>
            </a:fld>
            <a:endParaRPr lang="en-US" sz="1200">
              <a:solidFill>
                <a:schemeClr val="tx1">
                  <a:tint val="75000"/>
                </a:schemeClr>
              </a:solidFill>
              <a:latin typeface="+mn-lt"/>
              <a:ea typeface="+mn-ea"/>
              <a:cs typeface="+mn-cs"/>
            </a:endParaRPr>
          </a:p>
        </p:txBody>
      </p:sp>
      <p:sp>
        <p:nvSpPr>
          <p:cNvPr id="23555" name="Text Box 4"/>
          <p:cNvSpPr txBox="1">
            <a:spLocks noChangeArrowheads="1"/>
          </p:cNvSpPr>
          <p:nvPr/>
        </p:nvSpPr>
        <p:spPr bwMode="auto">
          <a:xfrm>
            <a:off x="2133600" y="0"/>
            <a:ext cx="1981200" cy="396875"/>
          </a:xfrm>
          <a:prstGeom prst="rect">
            <a:avLst/>
          </a:prstGeom>
          <a:solidFill>
            <a:schemeClr val="bg1"/>
          </a:solidFill>
          <a:ln w="9525">
            <a:noFill/>
            <a:miter lim="800000"/>
            <a:headEnd/>
            <a:tailEnd/>
          </a:ln>
        </p:spPr>
        <p:txBody>
          <a:bodyPr>
            <a:spAutoFit/>
          </a:bodyPr>
          <a:lstStyle/>
          <a:p>
            <a:pPr defTabSz="914400">
              <a:spcBef>
                <a:spcPct val="50000"/>
              </a:spcBef>
            </a:pPr>
            <a:r>
              <a:rPr lang="en-US" sz="2000" b="1">
                <a:solidFill>
                  <a:srgbClr val="CCCC00"/>
                </a:solidFill>
              </a:rPr>
              <a:t>SIMPLE BIAS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descr="07SEP2010_18UTC_GOES11_CTP_SMPLE_NO_BIASDIFF.GIF"/>
          <p:cNvPicPr>
            <a:picLocks noGrp="1" noChangeAspect="1"/>
          </p:cNvPicPr>
          <p:nvPr isPhoto="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5602" name="Text Box 3"/>
          <p:cNvSpPr txBox="1">
            <a:spLocks noChangeArrowheads="1"/>
          </p:cNvSpPr>
          <p:nvPr/>
        </p:nvSpPr>
        <p:spPr bwMode="auto">
          <a:xfrm>
            <a:off x="3276600" y="0"/>
            <a:ext cx="4800600" cy="519113"/>
          </a:xfrm>
          <a:prstGeom prst="rect">
            <a:avLst/>
          </a:prstGeom>
          <a:solidFill>
            <a:schemeClr val="bg1"/>
          </a:solidFill>
          <a:ln w="9525">
            <a:noFill/>
            <a:miter lim="800000"/>
            <a:headEnd/>
            <a:tailEnd/>
          </a:ln>
        </p:spPr>
        <p:txBody>
          <a:bodyPr>
            <a:spAutoFit/>
          </a:bodyPr>
          <a:lstStyle/>
          <a:p>
            <a:pPr defTabSz="914400">
              <a:spcBef>
                <a:spcPct val="50000"/>
              </a:spcBef>
            </a:pPr>
            <a:r>
              <a:rPr lang="en-US" sz="2800" b="1">
                <a:solidFill>
                  <a:srgbClr val="CCCC00"/>
                </a:solidFill>
              </a:rPr>
              <a:t>SIMPLE – NO BIAS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descr="07SEP2010_18UTC_CTP_SIMPLEBIAS.GIF"/>
          <p:cNvPicPr>
            <a:picLocks noGrp="1" noChangeAspect="1"/>
          </p:cNvPicPr>
          <p:nvPr isPhoto="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Slide Number Placeholder 2"/>
          <p:cNvSpPr txBox="1">
            <a:spLocks noGrp="1"/>
          </p:cNvSpPr>
          <p:nvPr/>
        </p:nvSpPr>
        <p:spPr>
          <a:xfrm>
            <a:off x="6553200" y="6356350"/>
            <a:ext cx="2133600" cy="365125"/>
          </a:xfrm>
          <a:prstGeom prst="rect">
            <a:avLst/>
          </a:prstGeom>
          <a:noFill/>
        </p:spPr>
        <p:txBody>
          <a:bodyPr anchor="ctr"/>
          <a:lstStyle/>
          <a:p>
            <a:pPr algn="r" defTabSz="914400" fontAlgn="auto">
              <a:spcBef>
                <a:spcPts val="0"/>
              </a:spcBef>
              <a:spcAft>
                <a:spcPts val="0"/>
              </a:spcAft>
              <a:defRPr/>
            </a:pPr>
            <a:fld id="{3910B28C-774C-4FDD-A768-C3AA8201B6F3}" type="slidenum">
              <a:rPr lang="en-US" sz="1200">
                <a:solidFill>
                  <a:schemeClr val="tx1">
                    <a:tint val="75000"/>
                  </a:schemeClr>
                </a:solidFill>
                <a:latin typeface="+mn-lt"/>
                <a:ea typeface="+mn-ea"/>
                <a:cs typeface="+mn-cs"/>
              </a:rPr>
              <a:pPr algn="r" defTabSz="914400" fontAlgn="auto">
                <a:spcBef>
                  <a:spcPts val="0"/>
                </a:spcBef>
                <a:spcAft>
                  <a:spcPts val="0"/>
                </a:spcAft>
                <a:defRPr/>
              </a:pPr>
              <a:t>13</a:t>
            </a:fld>
            <a:endParaRPr lang="en-US" sz="1200">
              <a:solidFill>
                <a:schemeClr val="tx1">
                  <a:tint val="75000"/>
                </a:schemeClr>
              </a:solidFill>
              <a:latin typeface="+mn-lt"/>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 descr="07SEP2010_18UTC_CTP_WUBIAS.GIF"/>
          <p:cNvPicPr>
            <a:picLocks noGrp="1" noChangeAspect="1"/>
          </p:cNvPicPr>
          <p:nvPr isPhoto="1"/>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 name="Slide Number Placeholder 2"/>
          <p:cNvSpPr txBox="1">
            <a:spLocks noGrp="1"/>
          </p:cNvSpPr>
          <p:nvPr/>
        </p:nvSpPr>
        <p:spPr>
          <a:xfrm>
            <a:off x="6553200" y="6356350"/>
            <a:ext cx="2133600" cy="365125"/>
          </a:xfrm>
          <a:prstGeom prst="rect">
            <a:avLst/>
          </a:prstGeom>
          <a:noFill/>
        </p:spPr>
        <p:txBody>
          <a:bodyPr anchor="ctr"/>
          <a:lstStyle/>
          <a:p>
            <a:pPr algn="r" defTabSz="914400" fontAlgn="auto">
              <a:spcBef>
                <a:spcPts val="0"/>
              </a:spcBef>
              <a:spcAft>
                <a:spcPts val="0"/>
              </a:spcAft>
              <a:defRPr/>
            </a:pPr>
            <a:fld id="{378C5BF5-3C34-4F56-86B4-3835A7BF1D68}" type="slidenum">
              <a:rPr lang="en-US" sz="1200">
                <a:solidFill>
                  <a:schemeClr val="tx1">
                    <a:tint val="75000"/>
                  </a:schemeClr>
                </a:solidFill>
                <a:latin typeface="+mn-lt"/>
                <a:ea typeface="+mn-ea"/>
                <a:cs typeface="+mn-cs"/>
              </a:rPr>
              <a:pPr algn="r" defTabSz="914400" fontAlgn="auto">
                <a:spcBef>
                  <a:spcPts val="0"/>
                </a:spcBef>
                <a:spcAft>
                  <a:spcPts val="0"/>
                </a:spcAft>
                <a:defRPr/>
              </a:pPr>
              <a:t>14</a:t>
            </a:fld>
            <a:endParaRPr lang="en-US" sz="1200">
              <a:solidFill>
                <a:schemeClr val="tx1">
                  <a:tint val="75000"/>
                </a:schemeClr>
              </a:solidFill>
              <a:latin typeface="+mn-lt"/>
              <a:ea typeface="+mn-ea"/>
              <a:cs typeface="+mn-cs"/>
            </a:endParaRPr>
          </a:p>
        </p:txBody>
      </p:sp>
      <p:pic>
        <p:nvPicPr>
          <p:cNvPr id="27651" name="Picture 4" descr="Ackerman,SteveThumb"/>
          <p:cNvPicPr>
            <a:picLocks noChangeAspect="1" noChangeArrowheads="1"/>
          </p:cNvPicPr>
          <p:nvPr/>
        </p:nvPicPr>
        <p:blipFill>
          <a:blip r:embed="rId4"/>
          <a:srcRect/>
          <a:stretch>
            <a:fillRect/>
          </a:stretch>
        </p:blipFill>
        <p:spPr bwMode="auto">
          <a:xfrm>
            <a:off x="0" y="0"/>
            <a:ext cx="762000" cy="57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descr="07SEP2010_18UTC_GOES11_WU_SIMPLE_BIASDIFF.GIF"/>
          <p:cNvPicPr>
            <a:picLocks noGrp="1" noChangeAspect="1"/>
          </p:cNvPicPr>
          <p:nvPr isPhoto="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29698" name="Picture 4" descr="Ackerman,SteveThumb"/>
          <p:cNvPicPr>
            <a:picLocks noChangeAspect="1" noChangeArrowheads="1"/>
          </p:cNvPicPr>
          <p:nvPr/>
        </p:nvPicPr>
        <p:blipFill>
          <a:blip r:embed="rId3"/>
          <a:srcRect/>
          <a:stretch>
            <a:fillRect/>
          </a:stretch>
        </p:blipFill>
        <p:spPr bwMode="auto">
          <a:xfrm>
            <a:off x="0" y="0"/>
            <a:ext cx="762000" cy="57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txBox="1">
            <a:spLocks noGrp="1"/>
          </p:cNvSpPr>
          <p:nvPr/>
        </p:nvSpPr>
        <p:spPr>
          <a:xfrm>
            <a:off x="6553200" y="6356350"/>
            <a:ext cx="2133600" cy="365125"/>
          </a:xfrm>
          <a:prstGeom prst="rect">
            <a:avLst/>
          </a:prstGeom>
          <a:noFill/>
        </p:spPr>
        <p:txBody>
          <a:bodyPr anchor="ctr"/>
          <a:lstStyle/>
          <a:p>
            <a:pPr algn="r" defTabSz="914400" fontAlgn="auto">
              <a:spcBef>
                <a:spcPts val="0"/>
              </a:spcBef>
              <a:spcAft>
                <a:spcPts val="0"/>
              </a:spcAft>
              <a:defRPr/>
            </a:pPr>
            <a:fld id="{20044FD1-B4B6-4AB2-BD04-89BD825216BF}" type="slidenum">
              <a:rPr lang="en-US" sz="1200">
                <a:solidFill>
                  <a:schemeClr val="tx1">
                    <a:tint val="75000"/>
                  </a:schemeClr>
                </a:solidFill>
                <a:latin typeface="+mn-lt"/>
                <a:ea typeface="+mn-ea"/>
                <a:cs typeface="+mn-cs"/>
              </a:rPr>
              <a:pPr algn="r" defTabSz="914400" fontAlgn="auto">
                <a:spcBef>
                  <a:spcPts val="0"/>
                </a:spcBef>
                <a:spcAft>
                  <a:spcPts val="0"/>
                </a:spcAft>
                <a:defRPr/>
              </a:pPr>
              <a:t>16</a:t>
            </a:fld>
            <a:endParaRPr lang="en-US" sz="1200">
              <a:solidFill>
                <a:schemeClr val="tx1">
                  <a:tint val="75000"/>
                </a:schemeClr>
              </a:solidFill>
              <a:latin typeface="+mn-lt"/>
              <a:ea typeface="+mn-ea"/>
              <a:cs typeface="+mn-cs"/>
            </a:endParaRPr>
          </a:p>
        </p:txBody>
      </p:sp>
      <p:sp>
        <p:nvSpPr>
          <p:cNvPr id="30722" name="TextBox 3"/>
          <p:cNvSpPr txBox="1">
            <a:spLocks noChangeArrowheads="1"/>
          </p:cNvSpPr>
          <p:nvPr/>
        </p:nvSpPr>
        <p:spPr bwMode="auto">
          <a:xfrm>
            <a:off x="1074738" y="4827588"/>
            <a:ext cx="7256462" cy="2014537"/>
          </a:xfrm>
          <a:prstGeom prst="rect">
            <a:avLst/>
          </a:prstGeom>
          <a:noFill/>
          <a:ln w="9525">
            <a:noFill/>
            <a:miter lim="800000"/>
            <a:headEnd/>
            <a:tailEnd/>
          </a:ln>
        </p:spPr>
        <p:txBody>
          <a:bodyPr>
            <a:spAutoFit/>
          </a:bodyPr>
          <a:lstStyle/>
          <a:p>
            <a:pPr defTabSz="914400"/>
            <a:r>
              <a:rPr lang="en-US">
                <a:latin typeface="Calibri" pitchFamily="34" charset="0"/>
              </a:rPr>
              <a:t>The difference between the GSICS calculated Tbs and 300 K:</a:t>
            </a:r>
          </a:p>
          <a:p>
            <a:pPr marL="0" lvl="1" defTabSz="914400"/>
            <a:r>
              <a:rPr lang="en-US">
                <a:latin typeface="Calibri" pitchFamily="34" charset="0"/>
              </a:rPr>
              <a:t>	Tb</a:t>
            </a:r>
            <a:r>
              <a:rPr lang="en-US" baseline="-25000">
                <a:latin typeface="Calibri" pitchFamily="34" charset="0"/>
              </a:rPr>
              <a:t>GSICS</a:t>
            </a:r>
            <a:r>
              <a:rPr lang="en-US">
                <a:latin typeface="Calibri" pitchFamily="34" charset="0"/>
              </a:rPr>
              <a:t> = Tb</a:t>
            </a:r>
            <a:r>
              <a:rPr lang="en-US" baseline="-25000">
                <a:latin typeface="Calibri" pitchFamily="34" charset="0"/>
              </a:rPr>
              <a:t>GOES</a:t>
            </a:r>
            <a:r>
              <a:rPr lang="en-US">
                <a:latin typeface="Calibri" pitchFamily="34" charset="0"/>
              </a:rPr>
              <a:t> /slope - offset/slope where Tb</a:t>
            </a:r>
            <a:r>
              <a:rPr lang="en-US" baseline="-25000">
                <a:latin typeface="Calibri" pitchFamily="34" charset="0"/>
              </a:rPr>
              <a:t>GOES </a:t>
            </a:r>
            <a:r>
              <a:rPr lang="en-US">
                <a:latin typeface="Calibri" pitchFamily="34" charset="0"/>
              </a:rPr>
              <a:t>= 300 K</a:t>
            </a:r>
          </a:p>
          <a:p>
            <a:pPr defTabSz="914400">
              <a:buFont typeface="Arial" charset="0"/>
              <a:buChar char="•"/>
            </a:pPr>
            <a:r>
              <a:rPr lang="en-US">
                <a:latin typeface="Calibri" pitchFamily="34" charset="0"/>
              </a:rPr>
              <a:t>The min  is 0.47778</a:t>
            </a:r>
          </a:p>
          <a:p>
            <a:pPr defTabSz="914400">
              <a:buFont typeface="Arial" charset="0"/>
              <a:buChar char="•"/>
            </a:pPr>
            <a:r>
              <a:rPr lang="en-US">
                <a:latin typeface="Calibri" pitchFamily="34" charset="0"/>
              </a:rPr>
              <a:t>The max  is 4.5895</a:t>
            </a:r>
          </a:p>
          <a:p>
            <a:pPr defTabSz="914400">
              <a:buFont typeface="Arial" charset="0"/>
              <a:buChar char="•"/>
            </a:pPr>
            <a:r>
              <a:rPr lang="en-US">
                <a:latin typeface="Calibri" pitchFamily="34" charset="0"/>
              </a:rPr>
              <a:t>The mean is 1.4691</a:t>
            </a:r>
          </a:p>
          <a:p>
            <a:pPr defTabSz="914400">
              <a:buFont typeface="Arial" charset="0"/>
              <a:buChar char="•"/>
            </a:pPr>
            <a:r>
              <a:rPr lang="en-US">
                <a:latin typeface="Calibri" pitchFamily="34" charset="0"/>
              </a:rPr>
              <a:t> The standard deviation is 0.7736</a:t>
            </a:r>
          </a:p>
          <a:p>
            <a:pPr defTabSz="914400"/>
            <a:endParaRPr lang="en-US">
              <a:latin typeface="Calibri" pitchFamily="34" charset="0"/>
            </a:endParaRPr>
          </a:p>
        </p:txBody>
      </p:sp>
      <p:pic>
        <p:nvPicPr>
          <p:cNvPr id="30723" name="Picture 6" descr="Gunshor,MathewThumb"/>
          <p:cNvPicPr>
            <a:picLocks noChangeAspect="1" noChangeArrowheads="1"/>
          </p:cNvPicPr>
          <p:nvPr/>
        </p:nvPicPr>
        <p:blipFill>
          <a:blip r:embed="rId2"/>
          <a:srcRect/>
          <a:stretch>
            <a:fillRect/>
          </a:stretch>
        </p:blipFill>
        <p:spPr bwMode="auto">
          <a:xfrm>
            <a:off x="0" y="0"/>
            <a:ext cx="1066800" cy="800100"/>
          </a:xfrm>
          <a:prstGeom prst="rect">
            <a:avLst/>
          </a:prstGeom>
          <a:noFill/>
          <a:ln w="9525">
            <a:noFill/>
            <a:miter lim="800000"/>
            <a:headEnd/>
            <a:tailEnd/>
          </a:ln>
        </p:spPr>
      </p:pic>
      <p:pic>
        <p:nvPicPr>
          <p:cNvPr id="30724" name="Picture 2" descr="G11_sndr_b08_GSICS_Tb_correction_for300K.png"/>
          <p:cNvPicPr>
            <a:picLocks noChangeAspect="1"/>
          </p:cNvPicPr>
          <p:nvPr/>
        </p:nvPicPr>
        <p:blipFill>
          <a:blip r:embed="rId3"/>
          <a:srcRect/>
          <a:stretch>
            <a:fillRect/>
          </a:stretch>
        </p:blipFill>
        <p:spPr bwMode="auto">
          <a:xfrm>
            <a:off x="1219200" y="0"/>
            <a:ext cx="6096000" cy="4572000"/>
          </a:xfrm>
          <a:prstGeom prst="rect">
            <a:avLst/>
          </a:prstGeom>
          <a:noFill/>
          <a:ln w="9525">
            <a:noFill/>
            <a:miter lim="800000"/>
            <a:headEnd/>
            <a:tailEnd/>
          </a:ln>
        </p:spPr>
      </p:pic>
      <p:sp>
        <p:nvSpPr>
          <p:cNvPr id="30725" name="Text Box 6"/>
          <p:cNvSpPr txBox="1">
            <a:spLocks noChangeArrowheads="1"/>
          </p:cNvSpPr>
          <p:nvPr/>
        </p:nvSpPr>
        <p:spPr bwMode="auto">
          <a:xfrm>
            <a:off x="1273175" y="4352925"/>
            <a:ext cx="6062663" cy="366713"/>
          </a:xfrm>
          <a:prstGeom prst="rect">
            <a:avLst/>
          </a:prstGeom>
          <a:solidFill>
            <a:schemeClr val="bg2"/>
          </a:solidFill>
          <a:ln w="9525">
            <a:noFill/>
            <a:miter lim="800000"/>
            <a:headEnd/>
            <a:tailEnd/>
          </a:ln>
        </p:spPr>
        <p:txBody>
          <a:bodyPr>
            <a:spAutoFit/>
          </a:bodyPr>
          <a:lstStyle/>
          <a:p>
            <a:pPr algn="ctr">
              <a:spcBef>
                <a:spcPct val="50000"/>
              </a:spcBef>
            </a:pPr>
            <a:r>
              <a:rPr lang="en-US"/>
              <a:t>DATE</a:t>
            </a:r>
          </a:p>
        </p:txBody>
      </p:sp>
      <p:sp>
        <p:nvSpPr>
          <p:cNvPr id="30726" name="Text Box 7"/>
          <p:cNvSpPr txBox="1">
            <a:spLocks noChangeArrowheads="1"/>
          </p:cNvSpPr>
          <p:nvPr/>
        </p:nvSpPr>
        <p:spPr bwMode="auto">
          <a:xfrm rot="-5400000">
            <a:off x="-927894" y="2147094"/>
            <a:ext cx="4664076" cy="366712"/>
          </a:xfrm>
          <a:prstGeom prst="rect">
            <a:avLst/>
          </a:prstGeom>
          <a:solidFill>
            <a:schemeClr val="bg2"/>
          </a:solidFill>
          <a:ln w="9525">
            <a:noFill/>
            <a:miter lim="800000"/>
            <a:headEnd/>
            <a:tailEnd/>
          </a:ln>
        </p:spPr>
        <p:txBody>
          <a:bodyPr>
            <a:spAutoFit/>
          </a:bodyPr>
          <a:lstStyle/>
          <a:p>
            <a:pPr algn="ctr"/>
            <a:r>
              <a:rPr lang="en-US"/>
              <a:t>Scene Temperature (K)</a:t>
            </a:r>
          </a:p>
        </p:txBody>
      </p:sp>
      <p:sp>
        <p:nvSpPr>
          <p:cNvPr id="30727" name="Text Box 8"/>
          <p:cNvSpPr txBox="1">
            <a:spLocks noChangeArrowheads="1"/>
          </p:cNvSpPr>
          <p:nvPr/>
        </p:nvSpPr>
        <p:spPr bwMode="auto">
          <a:xfrm>
            <a:off x="2438400" y="400050"/>
            <a:ext cx="6705600" cy="366713"/>
          </a:xfrm>
          <a:prstGeom prst="rect">
            <a:avLst/>
          </a:prstGeom>
          <a:solidFill>
            <a:schemeClr val="folHlink"/>
          </a:solidFill>
          <a:ln w="9525">
            <a:noFill/>
            <a:miter lim="800000"/>
            <a:headEnd/>
            <a:tailEnd/>
          </a:ln>
        </p:spPr>
        <p:txBody>
          <a:bodyPr>
            <a:spAutoFit/>
          </a:bodyPr>
          <a:lstStyle/>
          <a:p>
            <a:pPr>
              <a:spcBef>
                <a:spcPct val="50000"/>
              </a:spcBef>
            </a:pPr>
            <a:r>
              <a:rPr lang="en-US"/>
              <a:t>GOES-11 Sounder Band-8 GSIC Temperature Correction</a:t>
            </a:r>
          </a:p>
        </p:txBody>
      </p:sp>
      <p:sp>
        <p:nvSpPr>
          <p:cNvPr id="30728" name="TextBox 4"/>
          <p:cNvSpPr txBox="1">
            <a:spLocks noChangeArrowheads="1"/>
          </p:cNvSpPr>
          <p:nvPr/>
        </p:nvSpPr>
        <p:spPr bwMode="auto">
          <a:xfrm>
            <a:off x="5383213" y="955675"/>
            <a:ext cx="3760787" cy="2014538"/>
          </a:xfrm>
          <a:prstGeom prst="rect">
            <a:avLst/>
          </a:prstGeom>
          <a:solidFill>
            <a:schemeClr val="bg2"/>
          </a:solidFill>
          <a:ln w="9525">
            <a:noFill/>
            <a:miter lim="800000"/>
            <a:headEnd/>
            <a:tailEnd/>
          </a:ln>
        </p:spPr>
        <p:txBody>
          <a:bodyPr>
            <a:spAutoFit/>
          </a:bodyPr>
          <a:lstStyle/>
          <a:p>
            <a:pPr defTabSz="914400"/>
            <a:r>
              <a:rPr lang="en-US">
                <a:solidFill>
                  <a:schemeClr val="tx2"/>
                </a:solidFill>
                <a:latin typeface="Calibri" pitchFamily="34" charset="0"/>
              </a:rPr>
              <a:t>CIMSS calc-obs:</a:t>
            </a:r>
          </a:p>
          <a:p>
            <a:pPr defTabSz="914400">
              <a:buFont typeface="Arial" charset="0"/>
              <a:buChar char="•"/>
            </a:pPr>
            <a:r>
              <a:rPr lang="en-US">
                <a:solidFill>
                  <a:schemeClr val="tx2"/>
                </a:solidFill>
                <a:latin typeface="Calibri" pitchFamily="34" charset="0"/>
              </a:rPr>
              <a:t>Mean = 0.51 K</a:t>
            </a:r>
          </a:p>
          <a:p>
            <a:pPr defTabSz="914400">
              <a:buFont typeface="Arial" charset="0"/>
              <a:buChar char="•"/>
            </a:pPr>
            <a:r>
              <a:rPr lang="en-US">
                <a:solidFill>
                  <a:schemeClr val="tx2"/>
                </a:solidFill>
                <a:latin typeface="Calibri" pitchFamily="34" charset="0"/>
              </a:rPr>
              <a:t>Rmsd = 0.52 K</a:t>
            </a:r>
          </a:p>
          <a:p>
            <a:pPr defTabSz="914400">
              <a:buFont typeface="Arial" charset="0"/>
              <a:buChar char="•"/>
            </a:pPr>
            <a:r>
              <a:rPr lang="en-US">
                <a:solidFill>
                  <a:schemeClr val="tx2"/>
                </a:solidFill>
                <a:latin typeface="Calibri" pitchFamily="34" charset="0"/>
              </a:rPr>
              <a:t>N=41,206 during this time period</a:t>
            </a:r>
          </a:p>
          <a:p>
            <a:pPr defTabSz="914400">
              <a:buFont typeface="Arial" charset="0"/>
              <a:buChar char="•"/>
            </a:pPr>
            <a:r>
              <a:rPr lang="en-US">
                <a:solidFill>
                  <a:schemeClr val="tx2"/>
                </a:solidFill>
                <a:latin typeface="Calibri" pitchFamily="34" charset="0"/>
              </a:rPr>
              <a:t>calc = forward model calculated using RAOB profiles over CONUS</a:t>
            </a:r>
          </a:p>
          <a:p>
            <a:pPr defTabSz="914400">
              <a:buFont typeface="Arial" charset="0"/>
              <a:buChar char="•"/>
            </a:pPr>
            <a:r>
              <a:rPr lang="en-US">
                <a:solidFill>
                  <a:schemeClr val="tx2"/>
                </a:solidFill>
                <a:latin typeface="Calibri" pitchFamily="34" charset="0"/>
              </a:rPr>
              <a:t>obs = GOES-11 observed</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txBox="1">
            <a:spLocks noGrp="1"/>
          </p:cNvSpPr>
          <p:nvPr/>
        </p:nvSpPr>
        <p:spPr>
          <a:xfrm>
            <a:off x="6553200" y="6356350"/>
            <a:ext cx="2133600" cy="365125"/>
          </a:xfrm>
          <a:prstGeom prst="rect">
            <a:avLst/>
          </a:prstGeom>
          <a:noFill/>
        </p:spPr>
        <p:txBody>
          <a:bodyPr anchor="ctr"/>
          <a:lstStyle/>
          <a:p>
            <a:pPr algn="r" defTabSz="914400" fontAlgn="auto">
              <a:spcBef>
                <a:spcPts val="0"/>
              </a:spcBef>
              <a:spcAft>
                <a:spcPts val="0"/>
              </a:spcAft>
              <a:defRPr/>
            </a:pPr>
            <a:fld id="{EE0C66FF-FF50-473A-9FC4-F3B708841CB4}" type="slidenum">
              <a:rPr lang="en-US" sz="1200">
                <a:solidFill>
                  <a:schemeClr val="tx1">
                    <a:tint val="75000"/>
                  </a:schemeClr>
                </a:solidFill>
                <a:latin typeface="+mn-lt"/>
                <a:ea typeface="+mn-ea"/>
                <a:cs typeface="+mn-cs"/>
              </a:rPr>
              <a:pPr algn="r" defTabSz="914400" fontAlgn="auto">
                <a:spcBef>
                  <a:spcPts val="0"/>
                </a:spcBef>
                <a:spcAft>
                  <a:spcPts val="0"/>
                </a:spcAft>
                <a:defRPr/>
              </a:pPr>
              <a:t>17</a:t>
            </a:fld>
            <a:endParaRPr lang="en-US" sz="1200">
              <a:solidFill>
                <a:schemeClr val="tx1">
                  <a:tint val="75000"/>
                </a:schemeClr>
              </a:solidFill>
              <a:latin typeface="+mn-lt"/>
              <a:ea typeface="+mn-ea"/>
              <a:cs typeface="+mn-cs"/>
            </a:endParaRPr>
          </a:p>
        </p:txBody>
      </p:sp>
      <p:pic>
        <p:nvPicPr>
          <p:cNvPr id="31746" name="Picture 2" descr="G12_sndr_b08_GSICS_Tb_correction_for300K.png"/>
          <p:cNvPicPr>
            <a:picLocks noChangeAspect="1"/>
          </p:cNvPicPr>
          <p:nvPr/>
        </p:nvPicPr>
        <p:blipFill>
          <a:blip r:embed="rId2"/>
          <a:srcRect/>
          <a:stretch>
            <a:fillRect/>
          </a:stretch>
        </p:blipFill>
        <p:spPr bwMode="auto">
          <a:xfrm>
            <a:off x="1371600" y="609600"/>
            <a:ext cx="6096000" cy="4572000"/>
          </a:xfrm>
          <a:prstGeom prst="rect">
            <a:avLst/>
          </a:prstGeom>
          <a:noFill/>
          <a:ln w="9525">
            <a:noFill/>
            <a:miter lim="800000"/>
            <a:headEnd/>
            <a:tailEnd/>
          </a:ln>
        </p:spPr>
      </p:pic>
      <p:sp>
        <p:nvSpPr>
          <p:cNvPr id="31747" name="TextBox 3"/>
          <p:cNvSpPr txBox="1">
            <a:spLocks noChangeArrowheads="1"/>
          </p:cNvSpPr>
          <p:nvPr/>
        </p:nvSpPr>
        <p:spPr bwMode="auto">
          <a:xfrm>
            <a:off x="914400" y="5118100"/>
            <a:ext cx="7239000" cy="1739900"/>
          </a:xfrm>
          <a:prstGeom prst="rect">
            <a:avLst/>
          </a:prstGeom>
          <a:noFill/>
          <a:ln w="9525">
            <a:noFill/>
            <a:miter lim="800000"/>
            <a:headEnd/>
            <a:tailEnd/>
          </a:ln>
        </p:spPr>
        <p:txBody>
          <a:bodyPr>
            <a:spAutoFit/>
          </a:bodyPr>
          <a:lstStyle/>
          <a:p>
            <a:pPr defTabSz="914400"/>
            <a:r>
              <a:rPr lang="en-US">
                <a:latin typeface="Calibri" pitchFamily="34" charset="0"/>
              </a:rPr>
              <a:t>The difference between the GSICS calculated Tbs and 300 K:</a:t>
            </a:r>
          </a:p>
          <a:p>
            <a:pPr marL="0" lvl="1" defTabSz="914400"/>
            <a:r>
              <a:rPr lang="en-US">
                <a:latin typeface="Calibri" pitchFamily="34" charset="0"/>
              </a:rPr>
              <a:t>	Tb</a:t>
            </a:r>
            <a:r>
              <a:rPr lang="en-US" baseline="-25000">
                <a:latin typeface="Calibri" pitchFamily="34" charset="0"/>
              </a:rPr>
              <a:t>GSICS</a:t>
            </a:r>
            <a:r>
              <a:rPr lang="en-US">
                <a:latin typeface="Calibri" pitchFamily="34" charset="0"/>
              </a:rPr>
              <a:t> = Tb</a:t>
            </a:r>
            <a:r>
              <a:rPr lang="en-US" baseline="-25000">
                <a:latin typeface="Calibri" pitchFamily="34" charset="0"/>
              </a:rPr>
              <a:t>GOES</a:t>
            </a:r>
            <a:r>
              <a:rPr lang="en-US">
                <a:latin typeface="Calibri" pitchFamily="34" charset="0"/>
              </a:rPr>
              <a:t> /slope - offset/slope  where Tb</a:t>
            </a:r>
            <a:r>
              <a:rPr lang="en-US" baseline="-25000">
                <a:latin typeface="Calibri" pitchFamily="34" charset="0"/>
              </a:rPr>
              <a:t>GOES </a:t>
            </a:r>
            <a:r>
              <a:rPr lang="en-US">
                <a:latin typeface="Calibri" pitchFamily="34" charset="0"/>
              </a:rPr>
              <a:t>= 300 K</a:t>
            </a:r>
          </a:p>
          <a:p>
            <a:pPr defTabSz="914400">
              <a:buFont typeface="Arial" charset="0"/>
              <a:buChar char="•"/>
            </a:pPr>
            <a:r>
              <a:rPr lang="en-US">
                <a:latin typeface="Calibri" pitchFamily="34" charset="0"/>
              </a:rPr>
              <a:t>The min  is -0.25372</a:t>
            </a:r>
          </a:p>
          <a:p>
            <a:pPr defTabSz="914400">
              <a:buFont typeface="Arial" charset="0"/>
              <a:buChar char="•"/>
            </a:pPr>
            <a:r>
              <a:rPr lang="en-US">
                <a:latin typeface="Calibri" pitchFamily="34" charset="0"/>
              </a:rPr>
              <a:t>The max  is 10.2172</a:t>
            </a:r>
          </a:p>
          <a:p>
            <a:pPr defTabSz="914400">
              <a:buFont typeface="Arial" charset="0"/>
              <a:buChar char="•"/>
            </a:pPr>
            <a:r>
              <a:rPr lang="en-US">
                <a:latin typeface="Calibri" pitchFamily="34" charset="0"/>
              </a:rPr>
              <a:t>The mean is 2.2466</a:t>
            </a:r>
          </a:p>
          <a:p>
            <a:pPr defTabSz="914400">
              <a:buFont typeface="Arial" charset="0"/>
              <a:buChar char="•"/>
            </a:pPr>
            <a:r>
              <a:rPr lang="en-US">
                <a:latin typeface="Calibri" pitchFamily="34" charset="0"/>
              </a:rPr>
              <a:t>The standard deviation is 2.6032</a:t>
            </a:r>
          </a:p>
        </p:txBody>
      </p:sp>
      <p:pic>
        <p:nvPicPr>
          <p:cNvPr id="31748" name="Picture 5" descr="Schmit,TimThumb"/>
          <p:cNvPicPr>
            <a:picLocks noChangeAspect="1" noChangeArrowheads="1"/>
          </p:cNvPicPr>
          <p:nvPr/>
        </p:nvPicPr>
        <p:blipFill>
          <a:blip r:embed="rId3"/>
          <a:srcRect/>
          <a:stretch>
            <a:fillRect/>
          </a:stretch>
        </p:blipFill>
        <p:spPr bwMode="auto">
          <a:xfrm>
            <a:off x="8077200" y="6057900"/>
            <a:ext cx="1066800" cy="800100"/>
          </a:xfrm>
          <a:prstGeom prst="rect">
            <a:avLst/>
          </a:prstGeom>
          <a:noFill/>
          <a:ln w="9525">
            <a:noFill/>
            <a:miter lim="800000"/>
            <a:headEnd/>
            <a:tailEnd/>
          </a:ln>
        </p:spPr>
      </p:pic>
      <p:sp>
        <p:nvSpPr>
          <p:cNvPr id="31749" name="Text Box 6"/>
          <p:cNvSpPr txBox="1">
            <a:spLocks noChangeArrowheads="1"/>
          </p:cNvSpPr>
          <p:nvPr/>
        </p:nvSpPr>
        <p:spPr bwMode="auto">
          <a:xfrm>
            <a:off x="1219200" y="304800"/>
            <a:ext cx="6781800" cy="366713"/>
          </a:xfrm>
          <a:prstGeom prst="rect">
            <a:avLst/>
          </a:prstGeom>
          <a:noFill/>
          <a:ln w="9525">
            <a:noFill/>
            <a:miter lim="800000"/>
            <a:headEnd/>
            <a:tailEnd/>
          </a:ln>
        </p:spPr>
        <p:txBody>
          <a:bodyPr>
            <a:spAutoFit/>
          </a:bodyPr>
          <a:lstStyle/>
          <a:p>
            <a:pPr>
              <a:spcBef>
                <a:spcPct val="50000"/>
              </a:spcBef>
            </a:pPr>
            <a:r>
              <a:rPr lang="en-US"/>
              <a:t>GOES-12 Sounder Band-8 GSIC Temperature Correction</a:t>
            </a:r>
          </a:p>
        </p:txBody>
      </p:sp>
      <p:sp>
        <p:nvSpPr>
          <p:cNvPr id="31750" name="Text Box 7"/>
          <p:cNvSpPr txBox="1">
            <a:spLocks noChangeArrowheads="1"/>
          </p:cNvSpPr>
          <p:nvPr/>
        </p:nvSpPr>
        <p:spPr bwMode="auto">
          <a:xfrm>
            <a:off x="3124200" y="4876800"/>
            <a:ext cx="2895600" cy="366713"/>
          </a:xfrm>
          <a:prstGeom prst="rect">
            <a:avLst/>
          </a:prstGeom>
          <a:solidFill>
            <a:schemeClr val="bg2"/>
          </a:solidFill>
          <a:ln w="9525">
            <a:noFill/>
            <a:miter lim="800000"/>
            <a:headEnd/>
            <a:tailEnd/>
          </a:ln>
        </p:spPr>
        <p:txBody>
          <a:bodyPr>
            <a:spAutoFit/>
          </a:bodyPr>
          <a:lstStyle/>
          <a:p>
            <a:pPr algn="ctr">
              <a:spcBef>
                <a:spcPct val="50000"/>
              </a:spcBef>
            </a:pPr>
            <a:r>
              <a:rPr lang="en-US"/>
              <a:t>DATE</a:t>
            </a:r>
          </a:p>
        </p:txBody>
      </p:sp>
      <p:sp>
        <p:nvSpPr>
          <p:cNvPr id="31751" name="Text Box 8"/>
          <p:cNvSpPr txBox="1">
            <a:spLocks noChangeArrowheads="1"/>
          </p:cNvSpPr>
          <p:nvPr/>
        </p:nvSpPr>
        <p:spPr bwMode="auto">
          <a:xfrm rot="-5400000">
            <a:off x="116682" y="2626518"/>
            <a:ext cx="2571750" cy="366713"/>
          </a:xfrm>
          <a:prstGeom prst="rect">
            <a:avLst/>
          </a:prstGeom>
          <a:solidFill>
            <a:schemeClr val="bg2"/>
          </a:solidFill>
          <a:ln w="9525">
            <a:noFill/>
            <a:miter lim="800000"/>
            <a:headEnd/>
            <a:tailEnd/>
          </a:ln>
        </p:spPr>
        <p:txBody>
          <a:bodyPr wrap="none">
            <a:spAutoFit/>
          </a:bodyPr>
          <a:lstStyle/>
          <a:p>
            <a:r>
              <a:rPr lang="en-US"/>
              <a:t>Scene Temperature (K)</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idx="4294967295"/>
          </p:nvPr>
        </p:nvSpPr>
        <p:spPr bwMode="auto"/>
        <p:txBody>
          <a:bodyPr anchor="ctr"/>
          <a:lstStyle/>
          <a:p>
            <a:pPr eaLnBrk="1" hangingPunct="1"/>
            <a:r>
              <a:rPr lang="en-US" smtClean="0">
                <a:latin typeface="Arial" charset="0"/>
                <a:ea typeface="ＭＳ Ｐゴシック" pitchFamily="34" charset="-128"/>
              </a:rPr>
              <a:t>In search of treasure</a:t>
            </a:r>
          </a:p>
        </p:txBody>
      </p:sp>
      <p:sp>
        <p:nvSpPr>
          <p:cNvPr id="32770" name="Content Placeholder 2"/>
          <p:cNvSpPr>
            <a:spLocks noGrp="1"/>
          </p:cNvSpPr>
          <p:nvPr>
            <p:ph idx="4294967295"/>
          </p:nvPr>
        </p:nvSpPr>
        <p:spPr/>
        <p:txBody>
          <a:bodyPr/>
          <a:lstStyle/>
          <a:p>
            <a:pPr eaLnBrk="1" hangingPunct="1"/>
            <a:r>
              <a:rPr lang="en-US" smtClean="0">
                <a:ea typeface="ＭＳ Ｐゴシック" pitchFamily="34" charset="-128"/>
              </a:rPr>
              <a:t>Can detector-level coefficients be generated?   </a:t>
            </a:r>
          </a:p>
          <a:p>
            <a:pPr lvl="1" eaLnBrk="1" hangingPunct="1"/>
            <a:r>
              <a:rPr lang="en-US" smtClean="0">
                <a:ea typeface="ＭＳ Ｐゴシック" pitchFamily="34" charset="-128"/>
              </a:rPr>
              <a:t>The sounder especially is susceptible to striping in various bands (true of all GOES) which affects products (you can see it in the CTP images in parts of the Pacific).</a:t>
            </a:r>
          </a:p>
          <a:p>
            <a:pPr eaLnBrk="1" hangingPunct="1"/>
            <a:r>
              <a:rPr lang="en-US" smtClean="0">
                <a:ea typeface="ＭＳ Ｐゴシック" pitchFamily="34" charset="-128"/>
              </a:rPr>
              <a:t>The average correction, not just individually for 231 days</a:t>
            </a:r>
          </a:p>
          <a:p>
            <a:pPr eaLnBrk="1" hangingPunct="1"/>
            <a:r>
              <a:rPr lang="en-US" smtClean="0">
                <a:ea typeface="ＭＳ Ｐゴシック" pitchFamily="34" charset="-128"/>
              </a:rPr>
              <a:t>Which channels are used</a:t>
            </a:r>
            <a:br>
              <a:rPr lang="en-US" smtClean="0">
                <a:ea typeface="ＭＳ Ｐゴシック" pitchFamily="34" charset="-128"/>
              </a:rPr>
            </a:br>
            <a:r>
              <a:rPr lang="en-US" smtClean="0">
                <a:ea typeface="ＭＳ Ｐゴシック" pitchFamily="34" charset="-128"/>
              </a:rPr>
              <a:t>in the convolution?</a:t>
            </a:r>
          </a:p>
        </p:txBody>
      </p:sp>
      <p:sp>
        <p:nvSpPr>
          <p:cNvPr id="4" name="Slide Number Placeholder 3"/>
          <p:cNvSpPr txBox="1">
            <a:spLocks noGrp="1"/>
          </p:cNvSpPr>
          <p:nvPr/>
        </p:nvSpPr>
        <p:spPr>
          <a:xfrm>
            <a:off x="6553200" y="6356350"/>
            <a:ext cx="2133600" cy="365125"/>
          </a:xfrm>
          <a:prstGeom prst="rect">
            <a:avLst/>
          </a:prstGeom>
          <a:noFill/>
        </p:spPr>
        <p:txBody>
          <a:bodyPr anchor="ctr"/>
          <a:lstStyle/>
          <a:p>
            <a:pPr algn="r" defTabSz="914400" fontAlgn="auto">
              <a:spcBef>
                <a:spcPts val="0"/>
              </a:spcBef>
              <a:spcAft>
                <a:spcPts val="0"/>
              </a:spcAft>
              <a:defRPr/>
            </a:pPr>
            <a:fld id="{E40F1533-010C-46D1-9F2E-1BC959309F0E}" type="slidenum">
              <a:rPr lang="en-US" sz="1200">
                <a:solidFill>
                  <a:schemeClr val="tx1">
                    <a:tint val="75000"/>
                  </a:schemeClr>
                </a:solidFill>
                <a:latin typeface="+mn-lt"/>
                <a:ea typeface="+mn-ea"/>
                <a:cs typeface="+mn-cs"/>
              </a:rPr>
              <a:pPr algn="r" defTabSz="914400" fontAlgn="auto">
                <a:spcBef>
                  <a:spcPts val="0"/>
                </a:spcBef>
                <a:spcAft>
                  <a:spcPts val="0"/>
                </a:spcAft>
                <a:defRPr/>
              </a:pPr>
              <a:t>18</a:t>
            </a:fld>
            <a:endParaRPr lang="en-US" sz="1200">
              <a:solidFill>
                <a:schemeClr val="tx1">
                  <a:tint val="75000"/>
                </a:schemeClr>
              </a:solidFill>
              <a:latin typeface="+mn-lt"/>
              <a:ea typeface="+mn-ea"/>
              <a:cs typeface="+mn-cs"/>
            </a:endParaRPr>
          </a:p>
        </p:txBody>
      </p:sp>
      <p:pic>
        <p:nvPicPr>
          <p:cNvPr id="32772" name="Picture 5" descr="Ackerman,SteveThumb"/>
          <p:cNvPicPr>
            <a:picLocks noChangeAspect="1" noChangeArrowheads="1"/>
          </p:cNvPicPr>
          <p:nvPr/>
        </p:nvPicPr>
        <p:blipFill>
          <a:blip r:embed="rId2"/>
          <a:srcRect/>
          <a:stretch>
            <a:fillRect/>
          </a:stretch>
        </p:blipFill>
        <p:spPr bwMode="auto">
          <a:xfrm>
            <a:off x="0" y="0"/>
            <a:ext cx="762000" cy="571500"/>
          </a:xfrm>
          <a:prstGeom prst="rect">
            <a:avLst/>
          </a:prstGeom>
          <a:noFill/>
          <a:ln w="9525">
            <a:noFill/>
            <a:miter lim="800000"/>
            <a:headEnd/>
            <a:tailEnd/>
          </a:ln>
        </p:spPr>
      </p:pic>
      <p:pic>
        <p:nvPicPr>
          <p:cNvPr id="32773" name="Picture 6" descr="Gunshor,MathewThumb"/>
          <p:cNvPicPr>
            <a:picLocks noChangeAspect="1" noChangeArrowheads="1"/>
          </p:cNvPicPr>
          <p:nvPr/>
        </p:nvPicPr>
        <p:blipFill>
          <a:blip r:embed="rId3"/>
          <a:srcRect/>
          <a:stretch>
            <a:fillRect/>
          </a:stretch>
        </p:blipFill>
        <p:spPr bwMode="auto">
          <a:xfrm>
            <a:off x="0" y="533400"/>
            <a:ext cx="838200" cy="628650"/>
          </a:xfrm>
          <a:prstGeom prst="rect">
            <a:avLst/>
          </a:prstGeom>
          <a:noFill/>
          <a:ln w="9525">
            <a:noFill/>
            <a:miter lim="800000"/>
            <a:headEnd/>
            <a:tailEnd/>
          </a:ln>
        </p:spPr>
      </p:pic>
      <p:pic>
        <p:nvPicPr>
          <p:cNvPr id="32776" name="Content Placeholder 4" descr="GOS11_AIRS_2010232_AIRS_SpectraPt120.png"/>
          <p:cNvPicPr>
            <a:picLocks noChangeAspect="1"/>
          </p:cNvPicPr>
          <p:nvPr/>
        </p:nvPicPr>
        <p:blipFill>
          <a:blip r:embed="rId4"/>
          <a:srcRect/>
          <a:stretch>
            <a:fillRect/>
          </a:stretch>
        </p:blipFill>
        <p:spPr bwMode="auto">
          <a:xfrm>
            <a:off x="5702300" y="3937000"/>
            <a:ext cx="3136900" cy="2352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4"/>
          <p:cNvSpPr>
            <a:spLocks noGrp="1"/>
          </p:cNvSpPr>
          <p:nvPr>
            <p:ph type="title" idx="4294967295"/>
          </p:nvPr>
        </p:nvSpPr>
        <p:spPr bwMode="auto">
          <a:noFill/>
        </p:spPr>
        <p:txBody>
          <a:bodyPr/>
          <a:lstStyle/>
          <a:p>
            <a:r>
              <a:rPr lang="en-US" smtClean="0">
                <a:latin typeface="Arial" charset="0"/>
                <a:ea typeface="ＭＳ Ｐゴシック" pitchFamily="34" charset="-128"/>
              </a:rPr>
              <a:t>Summary</a:t>
            </a:r>
          </a:p>
        </p:txBody>
      </p:sp>
      <p:sp>
        <p:nvSpPr>
          <p:cNvPr id="54277" name="Text Box 7">
            <a:hlinkClick r:id="rId2" action="ppaction://hlinkfile"/>
          </p:cNvPr>
          <p:cNvSpPr txBox="1">
            <a:spLocks noChangeArrowheads="1"/>
          </p:cNvSpPr>
          <p:nvPr/>
        </p:nvSpPr>
        <p:spPr bwMode="auto">
          <a:xfrm>
            <a:off x="5743575" y="746125"/>
            <a:ext cx="2514600" cy="366713"/>
          </a:xfrm>
          <a:prstGeom prst="rect">
            <a:avLst/>
          </a:prstGeom>
          <a:noFill/>
          <a:ln w="9525">
            <a:noFill/>
            <a:miter lim="800000"/>
            <a:headEnd/>
            <a:tailEnd/>
          </a:ln>
        </p:spPr>
        <p:txBody>
          <a:bodyPr>
            <a:spAutoFit/>
          </a:bodyPr>
          <a:lstStyle/>
          <a:p>
            <a:pPr>
              <a:spcBef>
                <a:spcPct val="50000"/>
              </a:spcBef>
            </a:pPr>
            <a:r>
              <a:rPr lang="en-US"/>
              <a:t>Theme Song</a:t>
            </a:r>
          </a:p>
        </p:txBody>
      </p:sp>
      <p:sp>
        <p:nvSpPr>
          <p:cNvPr id="54278" name="Text Box 6"/>
          <p:cNvSpPr txBox="1">
            <a:spLocks noChangeArrowheads="1"/>
          </p:cNvSpPr>
          <p:nvPr/>
        </p:nvSpPr>
        <p:spPr bwMode="auto">
          <a:xfrm>
            <a:off x="958850" y="1628775"/>
            <a:ext cx="6802438" cy="579438"/>
          </a:xfrm>
          <a:prstGeom prst="rect">
            <a:avLst/>
          </a:prstGeom>
          <a:noFill/>
          <a:ln w="9525">
            <a:noFill/>
            <a:miter lim="800000"/>
            <a:headEnd/>
            <a:tailEnd/>
          </a:ln>
          <a:effectLst/>
        </p:spPr>
        <p:txBody>
          <a:bodyPr>
            <a:spAutoFit/>
          </a:bodyPr>
          <a:lstStyle/>
          <a:p>
            <a:pPr defTabSz="914400">
              <a:spcBef>
                <a:spcPct val="50000"/>
              </a:spcBef>
            </a:pPr>
            <a:r>
              <a:rPr lang="en-US" sz="3200"/>
              <a:t>Back to the movie theme analogy</a:t>
            </a:r>
          </a:p>
        </p:txBody>
      </p:sp>
      <p:sp>
        <p:nvSpPr>
          <p:cNvPr id="54279" name="Text Box 7"/>
          <p:cNvSpPr txBox="1">
            <a:spLocks noChangeArrowheads="1"/>
          </p:cNvSpPr>
          <p:nvPr/>
        </p:nvSpPr>
        <p:spPr bwMode="auto">
          <a:xfrm>
            <a:off x="1092200" y="2698750"/>
            <a:ext cx="6134100" cy="519113"/>
          </a:xfrm>
          <a:prstGeom prst="rect">
            <a:avLst/>
          </a:prstGeom>
          <a:noFill/>
          <a:ln w="9525">
            <a:noFill/>
            <a:miter lim="800000"/>
            <a:headEnd/>
            <a:tailEnd/>
          </a:ln>
          <a:effectLst/>
        </p:spPr>
        <p:txBody>
          <a:bodyPr>
            <a:spAutoFit/>
          </a:bodyPr>
          <a:lstStyle/>
          <a:p>
            <a:pPr defTabSz="914400">
              <a:spcBef>
                <a:spcPct val="50000"/>
              </a:spcBef>
            </a:pPr>
            <a:r>
              <a:rPr lang="en-US" sz="2800"/>
              <a:t>GSICS and CIMSS</a:t>
            </a:r>
          </a:p>
        </p:txBody>
      </p:sp>
      <p:sp>
        <p:nvSpPr>
          <p:cNvPr id="54280" name="Text Box 8"/>
          <p:cNvSpPr txBox="1">
            <a:spLocks noChangeArrowheads="1"/>
          </p:cNvSpPr>
          <p:nvPr/>
        </p:nvSpPr>
        <p:spPr bwMode="auto">
          <a:xfrm>
            <a:off x="1044575" y="3609975"/>
            <a:ext cx="6134100" cy="2074863"/>
          </a:xfrm>
          <a:prstGeom prst="rect">
            <a:avLst/>
          </a:prstGeom>
          <a:noFill/>
          <a:ln w="9525">
            <a:noFill/>
            <a:miter lim="800000"/>
            <a:headEnd/>
            <a:tailEnd/>
          </a:ln>
          <a:effectLst/>
        </p:spPr>
        <p:txBody>
          <a:bodyPr>
            <a:spAutoFit/>
          </a:bodyPr>
          <a:lstStyle/>
          <a:p>
            <a:pPr>
              <a:spcBef>
                <a:spcPct val="50000"/>
              </a:spcBef>
            </a:pPr>
            <a:r>
              <a:rPr lang="en-US" sz="2800"/>
              <a:t>One of us has the name of the cemetery, the other the name of the grave…</a:t>
            </a:r>
            <a:br>
              <a:rPr lang="en-US" sz="2800"/>
            </a:br>
            <a:r>
              <a:rPr lang="en-US" sz="2800"/>
              <a:t> </a:t>
            </a:r>
            <a:r>
              <a:rPr lang="en-US"/>
              <a:t>CIMSS and NOAA need to make sure that CIMSS is generating the output that NOAA wants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2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9" grpId="0"/>
      <p:bldP spid="5428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txBox="1">
            <a:spLocks noGrp="1"/>
          </p:cNvSpPr>
          <p:nvPr/>
        </p:nvSpPr>
        <p:spPr>
          <a:xfrm>
            <a:off x="6553200" y="6356350"/>
            <a:ext cx="2133600" cy="365125"/>
          </a:xfrm>
          <a:prstGeom prst="rect">
            <a:avLst/>
          </a:prstGeom>
          <a:noFill/>
        </p:spPr>
        <p:txBody>
          <a:bodyPr anchor="ctr"/>
          <a:lstStyle/>
          <a:p>
            <a:pPr algn="r" defTabSz="914400" fontAlgn="auto">
              <a:spcBef>
                <a:spcPts val="0"/>
              </a:spcBef>
              <a:spcAft>
                <a:spcPts val="0"/>
              </a:spcAft>
              <a:defRPr/>
            </a:pPr>
            <a:fld id="{AA50E2B8-686D-4C7B-A7E6-0E50926FADC9}" type="slidenum">
              <a:rPr lang="en-US" sz="1200">
                <a:solidFill>
                  <a:schemeClr val="tx1">
                    <a:tint val="75000"/>
                  </a:schemeClr>
                </a:solidFill>
                <a:latin typeface="+mn-lt"/>
                <a:ea typeface="+mn-ea"/>
                <a:cs typeface="+mn-cs"/>
              </a:rPr>
              <a:pPr algn="r" defTabSz="914400" fontAlgn="auto">
                <a:spcBef>
                  <a:spcPts val="0"/>
                </a:spcBef>
                <a:spcAft>
                  <a:spcPts val="0"/>
                </a:spcAft>
                <a:defRPr/>
              </a:pPr>
              <a:t>2</a:t>
            </a:fld>
            <a:endParaRPr lang="en-US" sz="1200">
              <a:solidFill>
                <a:schemeClr val="tx1">
                  <a:tint val="75000"/>
                </a:schemeClr>
              </a:solidFill>
              <a:latin typeface="+mn-lt"/>
              <a:ea typeface="+mn-ea"/>
              <a:cs typeface="+mn-cs"/>
            </a:endParaRPr>
          </a:p>
        </p:txBody>
      </p:sp>
      <p:pic>
        <p:nvPicPr>
          <p:cNvPr id="14338" name="Picture 4"/>
          <p:cNvPicPr>
            <a:picLocks noChangeAspect="1" noChangeArrowheads="1"/>
          </p:cNvPicPr>
          <p:nvPr/>
        </p:nvPicPr>
        <p:blipFill>
          <a:blip r:embed="rId3"/>
          <a:srcRect/>
          <a:stretch>
            <a:fillRect/>
          </a:stretch>
        </p:blipFill>
        <p:spPr bwMode="auto">
          <a:xfrm>
            <a:off x="6477000" y="152400"/>
            <a:ext cx="2444750" cy="3581400"/>
          </a:xfrm>
          <a:prstGeom prst="rect">
            <a:avLst/>
          </a:prstGeom>
          <a:noFill/>
          <a:ln w="9525">
            <a:noFill/>
            <a:miter lim="800000"/>
            <a:headEnd/>
            <a:tailEnd/>
          </a:ln>
        </p:spPr>
      </p:pic>
      <p:sp>
        <p:nvSpPr>
          <p:cNvPr id="14339" name="Text Box 5"/>
          <p:cNvSpPr txBox="1">
            <a:spLocks noChangeArrowheads="1"/>
          </p:cNvSpPr>
          <p:nvPr/>
        </p:nvSpPr>
        <p:spPr bwMode="auto">
          <a:xfrm>
            <a:off x="457200" y="5029200"/>
            <a:ext cx="8153400" cy="915988"/>
          </a:xfrm>
          <a:prstGeom prst="rect">
            <a:avLst/>
          </a:prstGeom>
          <a:noFill/>
          <a:ln w="9525">
            <a:noFill/>
            <a:miter lim="800000"/>
            <a:headEnd/>
            <a:tailEnd/>
          </a:ln>
        </p:spPr>
        <p:txBody>
          <a:bodyPr>
            <a:spAutoFit/>
          </a:bodyPr>
          <a:lstStyle/>
          <a:p>
            <a:pPr defTabSz="914400">
              <a:spcBef>
                <a:spcPct val="50000"/>
              </a:spcBef>
            </a:pPr>
            <a:r>
              <a:rPr lang="en-US"/>
              <a:t>The plot revolves around three gunslingers competing to find a fortune in buried Confederate gold amid the violent chaos of gunfights, hangings, American Civil War battles and prison camps </a:t>
            </a:r>
          </a:p>
        </p:txBody>
      </p:sp>
      <p:pic>
        <p:nvPicPr>
          <p:cNvPr id="14340" name="Picture 6"/>
          <p:cNvPicPr>
            <a:picLocks noChangeAspect="1" noChangeArrowheads="1"/>
          </p:cNvPicPr>
          <p:nvPr/>
        </p:nvPicPr>
        <p:blipFill>
          <a:blip r:embed="rId4"/>
          <a:srcRect/>
          <a:stretch>
            <a:fillRect/>
          </a:stretch>
        </p:blipFill>
        <p:spPr bwMode="auto">
          <a:xfrm>
            <a:off x="0" y="152400"/>
            <a:ext cx="3840163" cy="3070225"/>
          </a:xfrm>
          <a:prstGeom prst="rect">
            <a:avLst/>
          </a:prstGeom>
          <a:noFill/>
          <a:ln w="9525">
            <a:noFill/>
            <a:miter lim="800000"/>
            <a:headEnd/>
            <a:tailEnd/>
          </a:ln>
        </p:spPr>
      </p:pic>
      <p:pic>
        <p:nvPicPr>
          <p:cNvPr id="14341" name="Picture 3"/>
          <p:cNvPicPr>
            <a:picLocks noChangeAspect="1" noChangeArrowheads="1"/>
          </p:cNvPicPr>
          <p:nvPr/>
        </p:nvPicPr>
        <p:blipFill>
          <a:blip r:embed="rId5"/>
          <a:srcRect/>
          <a:stretch>
            <a:fillRect/>
          </a:stretch>
        </p:blipFill>
        <p:spPr bwMode="auto">
          <a:xfrm>
            <a:off x="838200" y="2667000"/>
            <a:ext cx="5440363" cy="2362200"/>
          </a:xfrm>
          <a:prstGeom prst="rect">
            <a:avLst/>
          </a:prstGeom>
          <a:noFill/>
          <a:ln w="9525">
            <a:noFill/>
            <a:miter lim="800000"/>
            <a:headEnd/>
            <a:tailEnd/>
          </a:ln>
        </p:spPr>
      </p:pic>
      <p:sp>
        <p:nvSpPr>
          <p:cNvPr id="14342" name="Text Box 7">
            <a:hlinkClick r:id="rId6" action="ppaction://hlinkfile"/>
          </p:cNvPr>
          <p:cNvSpPr txBox="1">
            <a:spLocks noChangeArrowheads="1"/>
          </p:cNvSpPr>
          <p:nvPr/>
        </p:nvSpPr>
        <p:spPr bwMode="auto">
          <a:xfrm>
            <a:off x="5943600" y="5943600"/>
            <a:ext cx="2514600" cy="366713"/>
          </a:xfrm>
          <a:prstGeom prst="rect">
            <a:avLst/>
          </a:prstGeom>
          <a:noFill/>
          <a:ln w="9525">
            <a:noFill/>
            <a:miter lim="800000"/>
            <a:headEnd/>
            <a:tailEnd/>
          </a:ln>
        </p:spPr>
        <p:txBody>
          <a:bodyPr>
            <a:spAutoFit/>
          </a:bodyPr>
          <a:lstStyle/>
          <a:p>
            <a:pPr>
              <a:spcBef>
                <a:spcPct val="50000"/>
              </a:spcBef>
            </a:pPr>
            <a:r>
              <a:rPr lang="en-US"/>
              <a:t>Theme Song</a:t>
            </a:r>
          </a:p>
        </p:txBody>
      </p:sp>
      <p:pic>
        <p:nvPicPr>
          <p:cNvPr id="26632" name="The Good, the Bad and the Ugly.mp3">
            <a:hlinkClick r:id="" action="ppaction://media"/>
          </p:cNvPr>
          <p:cNvPicPr>
            <a:picLocks noRot="1" noChangeAspect="1" noChangeArrowheads="1"/>
          </p:cNvPicPr>
          <p:nvPr>
            <a:audioFile r:link="rId1"/>
          </p:nvPr>
        </p:nvPicPr>
        <p:blipFill>
          <a:blip r:embed="rId7"/>
          <a:srcRect/>
          <a:stretch>
            <a:fillRect/>
          </a:stretch>
        </p:blipFill>
        <p:spPr bwMode="auto">
          <a:xfrm>
            <a:off x="5410200" y="5943600"/>
            <a:ext cx="549275" cy="549275"/>
          </a:xfrm>
          <a:prstGeom prst="rect">
            <a:avLst/>
          </a:prstGeom>
          <a:noFill/>
          <a:ln w="9525">
            <a:noFill/>
            <a:miter lim="800000"/>
            <a:headEnd/>
            <a:tailEnd/>
          </a:ln>
        </p:spPr>
      </p:pic>
      <p:sp>
        <p:nvSpPr>
          <p:cNvPr id="14345" name="Text Box 9"/>
          <p:cNvSpPr txBox="1">
            <a:spLocks noChangeArrowheads="1"/>
          </p:cNvSpPr>
          <p:nvPr/>
        </p:nvSpPr>
        <p:spPr bwMode="auto">
          <a:xfrm>
            <a:off x="0" y="6065838"/>
            <a:ext cx="4772025" cy="366712"/>
          </a:xfrm>
          <a:prstGeom prst="rect">
            <a:avLst/>
          </a:prstGeom>
          <a:noFill/>
          <a:ln w="9525">
            <a:noFill/>
            <a:miter lim="800000"/>
            <a:headEnd/>
            <a:tailEnd/>
          </a:ln>
          <a:effectLst/>
        </p:spPr>
        <p:txBody>
          <a:bodyPr>
            <a:spAutoFit/>
          </a:bodyPr>
          <a:lstStyle/>
          <a:p>
            <a:pPr defTabSz="914400">
              <a:spcBef>
                <a:spcPct val="50000"/>
              </a:spcBef>
            </a:pPr>
            <a:r>
              <a:rPr lang="en-US"/>
              <a:t>Filmed in Spain</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63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6169" fill="hold"/>
                                        <p:tgtEl>
                                          <p:spTgt spid="26632"/>
                                        </p:tgtEl>
                                      </p:cBhvr>
                                    </p:cmd>
                                  </p:childTnLst>
                                </p:cTn>
                              </p:par>
                            </p:childTnLst>
                          </p:cTn>
                        </p:par>
                      </p:childTnLst>
                    </p:cTn>
                  </p:par>
                </p:childTnLst>
              </p:cTn>
              <p:nextCondLst>
                <p:cond evt="onClick" delay="0">
                  <p:tgtEl>
                    <p:spTgt spid="26632"/>
                  </p:tgtEl>
                </p:cond>
              </p:nextCondLst>
            </p:seq>
            <p:audio>
              <p:cMediaNode vol="86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2663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ctrTitle" idx="4294967295"/>
          </p:nvPr>
        </p:nvSpPr>
        <p:spPr bwMode="auto">
          <a:xfrm>
            <a:off x="685800" y="2130425"/>
            <a:ext cx="7772400" cy="1470025"/>
          </a:xfrm>
        </p:spPr>
        <p:txBody>
          <a:bodyPr anchor="ctr"/>
          <a:lstStyle/>
          <a:p>
            <a:pPr eaLnBrk="1" hangingPunct="1">
              <a:defRPr/>
            </a:pPr>
            <a:r>
              <a:rPr lang="en-US" smtClean="0">
                <a:latin typeface="Arial" charset="0"/>
                <a:ea typeface="ＭＳ Ｐゴシック" pitchFamily="34" charset="-128"/>
              </a:rPr>
              <a:t>Status Report</a:t>
            </a:r>
          </a:p>
        </p:txBody>
      </p:sp>
      <p:sp>
        <p:nvSpPr>
          <p:cNvPr id="33794" name="Subtitle 2"/>
          <p:cNvSpPr>
            <a:spLocks noGrp="1"/>
          </p:cNvSpPr>
          <p:nvPr>
            <p:ph type="subTitle" idx="4294967295"/>
          </p:nvPr>
        </p:nvSpPr>
        <p:spPr>
          <a:xfrm>
            <a:off x="1795463" y="3413125"/>
            <a:ext cx="6045200" cy="1770063"/>
          </a:xfrm>
        </p:spPr>
        <p:txBody>
          <a:bodyPr/>
          <a:lstStyle/>
          <a:p>
            <a:pPr marL="0" indent="0" algn="ctr" eaLnBrk="1" hangingPunct="1">
              <a:buFont typeface="Wingdings" pitchFamily="2" charset="2"/>
              <a:buNone/>
            </a:pPr>
            <a:r>
              <a:rPr lang="en-US" smtClean="0">
                <a:solidFill>
                  <a:srgbClr val="898989"/>
                </a:solidFill>
                <a:ea typeface="ＭＳ Ｐゴシック" pitchFamily="34" charset="-128"/>
              </a:rPr>
              <a:t>Post-Processing GOES vs AIRS using the GSICS Method at CIMSS</a:t>
            </a:r>
          </a:p>
        </p:txBody>
      </p:sp>
      <p:sp>
        <p:nvSpPr>
          <p:cNvPr id="4" name="Slide Number Placeholder 3"/>
          <p:cNvSpPr txBox="1">
            <a:spLocks noGrp="1"/>
          </p:cNvSpPr>
          <p:nvPr/>
        </p:nvSpPr>
        <p:spPr>
          <a:xfrm>
            <a:off x="6553200" y="6356350"/>
            <a:ext cx="2133600" cy="365125"/>
          </a:xfrm>
          <a:prstGeom prst="rect">
            <a:avLst/>
          </a:prstGeom>
          <a:noFill/>
        </p:spPr>
        <p:txBody>
          <a:bodyPr anchor="ctr"/>
          <a:lstStyle/>
          <a:p>
            <a:pPr algn="r" defTabSz="914400" fontAlgn="auto">
              <a:spcBef>
                <a:spcPts val="0"/>
              </a:spcBef>
              <a:spcAft>
                <a:spcPts val="0"/>
              </a:spcAft>
              <a:defRPr/>
            </a:pPr>
            <a:fld id="{63A4A701-C110-446C-AB0F-20673DF690B7}" type="slidenum">
              <a:rPr lang="en-US" sz="1200">
                <a:solidFill>
                  <a:schemeClr val="tx1">
                    <a:tint val="75000"/>
                  </a:schemeClr>
                </a:solidFill>
                <a:latin typeface="+mn-lt"/>
                <a:ea typeface="+mn-ea"/>
                <a:cs typeface="+mn-cs"/>
              </a:rPr>
              <a:pPr algn="r" defTabSz="914400" fontAlgn="auto">
                <a:spcBef>
                  <a:spcPts val="0"/>
                </a:spcBef>
                <a:spcAft>
                  <a:spcPts val="0"/>
                </a:spcAft>
                <a:defRPr/>
              </a:pPr>
              <a:t>20</a:t>
            </a:fld>
            <a:endParaRPr lang="en-US" sz="1200">
              <a:solidFill>
                <a:schemeClr val="tx1">
                  <a:tint val="75000"/>
                </a:schemeClr>
              </a:solidFill>
              <a:latin typeface="+mn-lt"/>
              <a:ea typeface="+mn-ea"/>
              <a:cs typeface="+mn-cs"/>
            </a:endParaRPr>
          </a:p>
        </p:txBody>
      </p:sp>
      <p:pic>
        <p:nvPicPr>
          <p:cNvPr id="33796" name="Picture 5" descr="Ackerman,SteveThumb"/>
          <p:cNvPicPr>
            <a:picLocks noChangeAspect="1" noChangeArrowheads="1"/>
          </p:cNvPicPr>
          <p:nvPr/>
        </p:nvPicPr>
        <p:blipFill>
          <a:blip r:embed="rId2"/>
          <a:srcRect/>
          <a:stretch>
            <a:fillRect/>
          </a:stretch>
        </p:blipFill>
        <p:spPr bwMode="auto">
          <a:xfrm>
            <a:off x="0" y="0"/>
            <a:ext cx="762000" cy="57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chor="ctr">
            <a:normAutofit/>
          </a:bodyPr>
          <a:lstStyle/>
          <a:p>
            <a:pPr eaLnBrk="1" hangingPunct="1">
              <a:defRPr/>
            </a:pPr>
            <a:r>
              <a:rPr lang="en-US" sz="3200" smtClean="0">
                <a:latin typeface="Arial" charset="0"/>
                <a:ea typeface="ＭＳ Ｐゴシック" pitchFamily="34" charset="-128"/>
              </a:rPr>
              <a:t>Status Report:</a:t>
            </a:r>
            <a:br>
              <a:rPr lang="en-US" sz="3200" smtClean="0">
                <a:latin typeface="Arial" charset="0"/>
                <a:ea typeface="ＭＳ Ｐゴシック" pitchFamily="34" charset="-128"/>
              </a:rPr>
            </a:br>
            <a:r>
              <a:rPr lang="en-US" sz="3200" smtClean="0">
                <a:latin typeface="Arial" charset="0"/>
                <a:ea typeface="ＭＳ Ｐゴシック" pitchFamily="34" charset="-128"/>
              </a:rPr>
              <a:t>Post-processing GOES vs AIRS GSICS Method at CIMSS</a:t>
            </a:r>
          </a:p>
        </p:txBody>
      </p:sp>
      <p:sp>
        <p:nvSpPr>
          <p:cNvPr id="34818" name="Content Placeholder 2"/>
          <p:cNvSpPr>
            <a:spLocks noGrp="1"/>
          </p:cNvSpPr>
          <p:nvPr>
            <p:ph idx="4294967295"/>
          </p:nvPr>
        </p:nvSpPr>
        <p:spPr>
          <a:xfrm>
            <a:off x="998538" y="1773238"/>
            <a:ext cx="7772400" cy="4572000"/>
          </a:xfrm>
        </p:spPr>
        <p:txBody>
          <a:bodyPr/>
          <a:lstStyle/>
          <a:p>
            <a:pPr eaLnBrk="1" hangingPunct="1"/>
            <a:r>
              <a:rPr lang="en-US" smtClean="0">
                <a:ea typeface="ＭＳ Ｐゴシック" pitchFamily="34" charset="-128"/>
              </a:rPr>
              <a:t>Goal:</a:t>
            </a:r>
          </a:p>
          <a:p>
            <a:pPr lvl="1" eaLnBrk="1" hangingPunct="1"/>
            <a:r>
              <a:rPr lang="en-US" smtClean="0">
                <a:ea typeface="ＭＳ Ｐゴシック" pitchFamily="34" charset="-128"/>
              </a:rPr>
              <a:t>Process the historical GOES vs AIRS record using the GSICS (NOAA) GEO-LEO method.</a:t>
            </a:r>
          </a:p>
          <a:p>
            <a:pPr lvl="2" eaLnBrk="1" hangingPunct="1"/>
            <a:r>
              <a:rPr lang="en-US" smtClean="0">
                <a:ea typeface="ＭＳ Ｐゴシック" pitchFamily="34" charset="-128"/>
              </a:rPr>
              <a:t>GOES Imagers only at this point.</a:t>
            </a:r>
          </a:p>
          <a:p>
            <a:pPr lvl="2" eaLnBrk="1" hangingPunct="1"/>
            <a:r>
              <a:rPr lang="en-US" smtClean="0">
                <a:ea typeface="ＭＳ Ｐゴシック" pitchFamily="34" charset="-128"/>
              </a:rPr>
              <a:t>Will likely start with GOES-10 per Fred’s request.</a:t>
            </a:r>
          </a:p>
          <a:p>
            <a:pPr eaLnBrk="1" hangingPunct="1"/>
            <a:r>
              <a:rPr lang="en-US" smtClean="0">
                <a:ea typeface="ＭＳ Ｐゴシック" pitchFamily="34" charset="-128"/>
              </a:rPr>
              <a:t>Future Goals:</a:t>
            </a:r>
          </a:p>
          <a:p>
            <a:pPr lvl="1" eaLnBrk="1" hangingPunct="1"/>
            <a:r>
              <a:rPr lang="en-US" smtClean="0">
                <a:ea typeface="ＭＳ Ｐゴシック" pitchFamily="34" charset="-128"/>
              </a:rPr>
              <a:t>Expand to include GOES Sounders, IASI and other (non-GOES) GEOs</a:t>
            </a:r>
          </a:p>
        </p:txBody>
      </p:sp>
      <p:sp>
        <p:nvSpPr>
          <p:cNvPr id="4" name="Slide Number Placeholder 3"/>
          <p:cNvSpPr txBox="1">
            <a:spLocks noGrp="1"/>
          </p:cNvSpPr>
          <p:nvPr/>
        </p:nvSpPr>
        <p:spPr>
          <a:xfrm>
            <a:off x="6553200" y="6356350"/>
            <a:ext cx="2133600" cy="365125"/>
          </a:xfrm>
          <a:prstGeom prst="rect">
            <a:avLst/>
          </a:prstGeom>
          <a:noFill/>
        </p:spPr>
        <p:txBody>
          <a:bodyPr anchor="ctr"/>
          <a:lstStyle/>
          <a:p>
            <a:pPr algn="r" defTabSz="914400" fontAlgn="auto">
              <a:spcBef>
                <a:spcPts val="0"/>
              </a:spcBef>
              <a:spcAft>
                <a:spcPts val="0"/>
              </a:spcAft>
              <a:defRPr/>
            </a:pPr>
            <a:fld id="{6D85CA17-457E-450A-A463-D9B20A7A45E5}" type="slidenum">
              <a:rPr lang="en-US" sz="1200">
                <a:solidFill>
                  <a:schemeClr val="tx1">
                    <a:tint val="75000"/>
                  </a:schemeClr>
                </a:solidFill>
                <a:latin typeface="+mn-lt"/>
                <a:ea typeface="+mn-ea"/>
                <a:cs typeface="+mn-cs"/>
              </a:rPr>
              <a:pPr algn="r" defTabSz="914400" fontAlgn="auto">
                <a:spcBef>
                  <a:spcPts val="0"/>
                </a:spcBef>
                <a:spcAft>
                  <a:spcPts val="0"/>
                </a:spcAft>
                <a:defRPr/>
              </a:pPr>
              <a:t>21</a:t>
            </a:fld>
            <a:endParaRPr lang="en-US" sz="1200">
              <a:solidFill>
                <a:schemeClr val="tx1">
                  <a:tint val="75000"/>
                </a:schemeClr>
              </a:solidFill>
              <a:latin typeface="+mn-lt"/>
              <a:ea typeface="+mn-ea"/>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chor="ctr">
            <a:normAutofit/>
          </a:bodyPr>
          <a:lstStyle/>
          <a:p>
            <a:pPr eaLnBrk="1" hangingPunct="1">
              <a:defRPr/>
            </a:pPr>
            <a:r>
              <a:rPr lang="en-US" sz="3200" smtClean="0">
                <a:latin typeface="Arial" charset="0"/>
                <a:ea typeface="ＭＳ Ｐゴシック" pitchFamily="34" charset="-128"/>
              </a:rPr>
              <a:t>Status Report:</a:t>
            </a:r>
            <a:br>
              <a:rPr lang="en-US" sz="3200" smtClean="0">
                <a:latin typeface="Arial" charset="0"/>
                <a:ea typeface="ＭＳ Ｐゴシック" pitchFamily="34" charset="-128"/>
              </a:rPr>
            </a:br>
            <a:r>
              <a:rPr lang="en-US" sz="3200" smtClean="0">
                <a:latin typeface="Arial" charset="0"/>
                <a:ea typeface="ＭＳ Ｐゴシック" pitchFamily="34" charset="-128"/>
              </a:rPr>
              <a:t>Post-processing GOES vs AIRS GSICS Method at CIMSS</a:t>
            </a:r>
          </a:p>
        </p:txBody>
      </p:sp>
      <p:sp>
        <p:nvSpPr>
          <p:cNvPr id="35842" name="Content Placeholder 2"/>
          <p:cNvSpPr>
            <a:spLocks noGrp="1"/>
          </p:cNvSpPr>
          <p:nvPr>
            <p:ph idx="4294967295"/>
          </p:nvPr>
        </p:nvSpPr>
        <p:spPr>
          <a:xfrm>
            <a:off x="887413" y="1973263"/>
            <a:ext cx="7772400" cy="4572000"/>
          </a:xfrm>
        </p:spPr>
        <p:txBody>
          <a:bodyPr/>
          <a:lstStyle/>
          <a:p>
            <a:pPr eaLnBrk="1" hangingPunct="1"/>
            <a:r>
              <a:rPr lang="en-US" smtClean="0">
                <a:ea typeface="ＭＳ Ｐゴシック" pitchFamily="34" charset="-128"/>
              </a:rPr>
              <a:t>Goal:</a:t>
            </a:r>
          </a:p>
          <a:p>
            <a:pPr lvl="1" eaLnBrk="1" hangingPunct="1"/>
            <a:r>
              <a:rPr lang="en-US" smtClean="0">
                <a:ea typeface="ＭＳ Ｐゴシック" pitchFamily="34" charset="-128"/>
              </a:rPr>
              <a:t>Process the historical GOES vs AIRS record using the GSICS (NOAA) GEO-LEO method.</a:t>
            </a:r>
          </a:p>
          <a:p>
            <a:pPr lvl="2" eaLnBrk="1" hangingPunct="1"/>
            <a:r>
              <a:rPr lang="en-US" smtClean="0">
                <a:ea typeface="ＭＳ Ｐゴシック" pitchFamily="34" charset="-128"/>
              </a:rPr>
              <a:t>GOES Imagers only at this point.</a:t>
            </a:r>
          </a:p>
          <a:p>
            <a:pPr lvl="2" eaLnBrk="1" hangingPunct="1"/>
            <a:r>
              <a:rPr lang="en-US" smtClean="0">
                <a:ea typeface="ＭＳ Ｐゴシック" pitchFamily="34" charset="-128"/>
              </a:rPr>
              <a:t>Will likely start with GOES-10 per Fred’s request.</a:t>
            </a:r>
          </a:p>
          <a:p>
            <a:pPr eaLnBrk="1" hangingPunct="1"/>
            <a:r>
              <a:rPr lang="en-US" smtClean="0">
                <a:ea typeface="ＭＳ Ｐゴシック" pitchFamily="34" charset="-128"/>
              </a:rPr>
              <a:t>Future Goals:</a:t>
            </a:r>
          </a:p>
          <a:p>
            <a:pPr lvl="1" eaLnBrk="1" hangingPunct="1"/>
            <a:r>
              <a:rPr lang="en-US" smtClean="0">
                <a:ea typeface="ＭＳ Ｐゴシック" pitchFamily="34" charset="-128"/>
              </a:rPr>
              <a:t>Expand to include GOES Sounders, IASI and other (non-GOES) GEOs</a:t>
            </a:r>
          </a:p>
        </p:txBody>
      </p:sp>
      <p:sp>
        <p:nvSpPr>
          <p:cNvPr id="4" name="Slide Number Placeholder 3"/>
          <p:cNvSpPr txBox="1">
            <a:spLocks noGrp="1"/>
          </p:cNvSpPr>
          <p:nvPr/>
        </p:nvSpPr>
        <p:spPr>
          <a:xfrm>
            <a:off x="6553200" y="6356350"/>
            <a:ext cx="2133600" cy="365125"/>
          </a:xfrm>
          <a:prstGeom prst="rect">
            <a:avLst/>
          </a:prstGeom>
          <a:noFill/>
        </p:spPr>
        <p:txBody>
          <a:bodyPr anchor="ctr"/>
          <a:lstStyle/>
          <a:p>
            <a:pPr algn="r" defTabSz="914400" fontAlgn="auto">
              <a:spcBef>
                <a:spcPts val="0"/>
              </a:spcBef>
              <a:spcAft>
                <a:spcPts val="0"/>
              </a:spcAft>
              <a:defRPr/>
            </a:pPr>
            <a:fld id="{2F272AD1-730F-491A-9840-88387C59C272}" type="slidenum">
              <a:rPr lang="en-US" sz="1200">
                <a:solidFill>
                  <a:schemeClr val="tx1">
                    <a:tint val="75000"/>
                  </a:schemeClr>
                </a:solidFill>
                <a:latin typeface="+mn-lt"/>
                <a:ea typeface="+mn-ea"/>
                <a:cs typeface="+mn-cs"/>
              </a:rPr>
              <a:pPr algn="r" defTabSz="914400" fontAlgn="auto">
                <a:spcBef>
                  <a:spcPts val="0"/>
                </a:spcBef>
                <a:spcAft>
                  <a:spcPts val="0"/>
                </a:spcAft>
                <a:defRPr/>
              </a:pPr>
              <a:t>22</a:t>
            </a:fld>
            <a:endParaRPr lang="en-US" sz="1200">
              <a:solidFill>
                <a:schemeClr val="tx1">
                  <a:tint val="75000"/>
                </a:schemeClr>
              </a:solidFill>
              <a:latin typeface="+mn-lt"/>
              <a:ea typeface="+mn-ea"/>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idx="4294967295"/>
          </p:nvPr>
        </p:nvSpPr>
        <p:spPr bwMode="auto"/>
        <p:txBody>
          <a:bodyPr anchor="ctr"/>
          <a:lstStyle/>
          <a:p>
            <a:pPr eaLnBrk="1" hangingPunct="1">
              <a:defRPr/>
            </a:pPr>
            <a:r>
              <a:rPr lang="en-US" smtClean="0">
                <a:latin typeface="Arial" charset="0"/>
                <a:ea typeface="ＭＳ Ｐゴシック" pitchFamily="34" charset="-128"/>
              </a:rPr>
              <a:t>Status of the code</a:t>
            </a:r>
          </a:p>
        </p:txBody>
      </p:sp>
      <p:sp>
        <p:nvSpPr>
          <p:cNvPr id="36866" name="Content Placeholder 2"/>
          <p:cNvSpPr>
            <a:spLocks noGrp="1"/>
          </p:cNvSpPr>
          <p:nvPr>
            <p:ph idx="4294967295"/>
          </p:nvPr>
        </p:nvSpPr>
        <p:spPr/>
        <p:txBody>
          <a:bodyPr/>
          <a:lstStyle/>
          <a:p>
            <a:pPr eaLnBrk="1" hangingPunct="1">
              <a:lnSpc>
                <a:spcPct val="90000"/>
              </a:lnSpc>
            </a:pPr>
            <a:r>
              <a:rPr lang="en-US" sz="2400" smtClean="0">
                <a:ea typeface="ＭＳ Ｐゴシック" pitchFamily="34" charset="-128"/>
              </a:rPr>
              <a:t>The NOAA-NESDIS version of the GSICS code has been installed at CIMSS</a:t>
            </a:r>
          </a:p>
          <a:p>
            <a:pPr lvl="1" eaLnBrk="1" hangingPunct="1">
              <a:lnSpc>
                <a:spcPct val="90000"/>
              </a:lnSpc>
            </a:pPr>
            <a:r>
              <a:rPr lang="en-US" sz="2200" smtClean="0">
                <a:ea typeface="ＭＳ Ｐゴシック" pitchFamily="34" charset="-128"/>
              </a:rPr>
              <a:t>Mixture of Fortran and IDL</a:t>
            </a:r>
          </a:p>
          <a:p>
            <a:pPr lvl="1" eaLnBrk="1" hangingPunct="1">
              <a:lnSpc>
                <a:spcPct val="90000"/>
              </a:lnSpc>
            </a:pPr>
            <a:r>
              <a:rPr lang="en-US" sz="2200" smtClean="0">
                <a:ea typeface="ＭＳ Ｐゴシック" pitchFamily="34" charset="-128"/>
              </a:rPr>
              <a:t>Created a script to gather the GOES data and AIRS data and put it on the machine running the comparison code.  (The comparison code expects local data).</a:t>
            </a:r>
          </a:p>
          <a:p>
            <a:pPr lvl="1" eaLnBrk="1" hangingPunct="1">
              <a:lnSpc>
                <a:spcPct val="90000"/>
              </a:lnSpc>
            </a:pPr>
            <a:r>
              <a:rPr lang="en-US" sz="2200" smtClean="0">
                <a:ea typeface="ＭＳ Ｐゴシック" pitchFamily="34" charset="-128"/>
              </a:rPr>
              <a:t>Modified most of the hard-wiring in the McIDAS and IDL programs so that the programs can find the data. Code was somewhat specialized, hardwired directory structures, etc.  </a:t>
            </a:r>
          </a:p>
          <a:p>
            <a:pPr lvl="1" eaLnBrk="1" hangingPunct="1">
              <a:lnSpc>
                <a:spcPct val="90000"/>
              </a:lnSpc>
            </a:pPr>
            <a:r>
              <a:rPr lang="en-US" sz="2200" smtClean="0">
                <a:ea typeface="ＭＳ Ｐゴシック" pitchFamily="34" charset="-128"/>
              </a:rPr>
              <a:t>Needed to modify the scripts to access local data archives of AIRS, IASI, GOES, METEOSAT, MTSAT, FY2, etc.</a:t>
            </a:r>
          </a:p>
          <a:p>
            <a:pPr lvl="1" eaLnBrk="1" hangingPunct="1">
              <a:lnSpc>
                <a:spcPct val="90000"/>
              </a:lnSpc>
            </a:pPr>
            <a:r>
              <a:rPr lang="en-US" sz="2200" smtClean="0">
                <a:ea typeface="ＭＳ Ｐゴシック" pitchFamily="34" charset="-128"/>
              </a:rPr>
              <a:t>The output file labels the program version as 2.2</a:t>
            </a:r>
          </a:p>
        </p:txBody>
      </p:sp>
      <p:sp>
        <p:nvSpPr>
          <p:cNvPr id="4" name="Slide Number Placeholder 3"/>
          <p:cNvSpPr txBox="1">
            <a:spLocks noGrp="1"/>
          </p:cNvSpPr>
          <p:nvPr/>
        </p:nvSpPr>
        <p:spPr>
          <a:xfrm>
            <a:off x="6553200" y="6356350"/>
            <a:ext cx="2133600" cy="365125"/>
          </a:xfrm>
          <a:prstGeom prst="rect">
            <a:avLst/>
          </a:prstGeom>
          <a:noFill/>
        </p:spPr>
        <p:txBody>
          <a:bodyPr anchor="ctr"/>
          <a:lstStyle/>
          <a:p>
            <a:pPr algn="r" defTabSz="914400" fontAlgn="auto">
              <a:spcBef>
                <a:spcPts val="0"/>
              </a:spcBef>
              <a:spcAft>
                <a:spcPts val="0"/>
              </a:spcAft>
              <a:defRPr/>
            </a:pPr>
            <a:fld id="{743BA1D5-3AD0-41BA-B403-20052462A47B}" type="slidenum">
              <a:rPr lang="en-US" sz="1200">
                <a:solidFill>
                  <a:schemeClr val="tx1">
                    <a:tint val="75000"/>
                  </a:schemeClr>
                </a:solidFill>
                <a:latin typeface="+mn-lt"/>
                <a:ea typeface="+mn-ea"/>
                <a:cs typeface="+mn-cs"/>
              </a:rPr>
              <a:pPr algn="r" defTabSz="914400" fontAlgn="auto">
                <a:spcBef>
                  <a:spcPts val="0"/>
                </a:spcBef>
                <a:spcAft>
                  <a:spcPts val="0"/>
                </a:spcAft>
                <a:defRPr/>
              </a:pPr>
              <a:t>23</a:t>
            </a:fld>
            <a:endParaRPr lang="en-US" sz="1200">
              <a:solidFill>
                <a:schemeClr val="tx1">
                  <a:tint val="75000"/>
                </a:schemeClr>
              </a:solidFill>
              <a:latin typeface="+mn-lt"/>
              <a:ea typeface="+mn-ea"/>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idx="4294967295"/>
          </p:nvPr>
        </p:nvSpPr>
        <p:spPr bwMode="auto"/>
        <p:txBody>
          <a:bodyPr anchor="ctr"/>
          <a:lstStyle/>
          <a:p>
            <a:pPr eaLnBrk="1" hangingPunct="1">
              <a:defRPr/>
            </a:pPr>
            <a:r>
              <a:rPr lang="en-US" smtClean="0">
                <a:latin typeface="Arial" charset="0"/>
                <a:ea typeface="ＭＳ Ｐゴシック" pitchFamily="34" charset="-128"/>
              </a:rPr>
              <a:t>Status of the code</a:t>
            </a:r>
          </a:p>
        </p:txBody>
      </p:sp>
      <p:sp>
        <p:nvSpPr>
          <p:cNvPr id="37890" name="Content Placeholder 2"/>
          <p:cNvSpPr>
            <a:spLocks noGrp="1"/>
          </p:cNvSpPr>
          <p:nvPr>
            <p:ph idx="4294967295"/>
          </p:nvPr>
        </p:nvSpPr>
        <p:spPr/>
        <p:txBody>
          <a:bodyPr/>
          <a:lstStyle/>
          <a:p>
            <a:pPr eaLnBrk="1" hangingPunct="1">
              <a:lnSpc>
                <a:spcPct val="80000"/>
              </a:lnSpc>
            </a:pPr>
            <a:r>
              <a:rPr lang="en-US" sz="2400" smtClean="0">
                <a:ea typeface="ＭＳ Ｐゴシック" pitchFamily="34" charset="-128"/>
              </a:rPr>
              <a:t>Successful  Case Study</a:t>
            </a:r>
          </a:p>
          <a:p>
            <a:pPr lvl="1" eaLnBrk="1" hangingPunct="1">
              <a:lnSpc>
                <a:spcPct val="80000"/>
              </a:lnSpc>
            </a:pPr>
            <a:r>
              <a:rPr lang="en-US" sz="2200" smtClean="0">
                <a:ea typeface="ＭＳ Ｐゴシック" pitchFamily="34" charset="-128"/>
              </a:rPr>
              <a:t>Day 2010232</a:t>
            </a:r>
          </a:p>
          <a:p>
            <a:pPr lvl="1" eaLnBrk="1" hangingPunct="1">
              <a:lnSpc>
                <a:spcPct val="80000"/>
              </a:lnSpc>
            </a:pPr>
            <a:r>
              <a:rPr lang="en-US" sz="2200" smtClean="0">
                <a:ea typeface="ＭＳ Ｐゴシック" pitchFamily="34" charset="-128"/>
              </a:rPr>
              <a:t>AIRS vs GOES-11 netCDF output generated</a:t>
            </a:r>
          </a:p>
          <a:p>
            <a:pPr lvl="1" eaLnBrk="1" hangingPunct="1">
              <a:lnSpc>
                <a:spcPct val="80000"/>
              </a:lnSpc>
            </a:pPr>
            <a:r>
              <a:rPr lang="en-US" sz="2200" smtClean="0">
                <a:ea typeface="ＭＳ Ｐゴシック" pitchFamily="34" charset="-128"/>
              </a:rPr>
              <a:t>Compared multiple variables in the netCDF output files such as GOES radiances, convolved AIRS radiances,  Mean GEO radiance within LEO field of view, etc and found either no differences or differences we believe are just due to machine precision (on the order of 10</a:t>
            </a:r>
            <a:r>
              <a:rPr lang="en-US" sz="2200" baseline="30000" smtClean="0">
                <a:ea typeface="ＭＳ Ｐゴシック" pitchFamily="34" charset="-128"/>
              </a:rPr>
              <a:t>-6</a:t>
            </a:r>
            <a:r>
              <a:rPr lang="en-US" sz="2200" smtClean="0">
                <a:ea typeface="ＭＳ Ｐゴシック" pitchFamily="34" charset="-128"/>
              </a:rPr>
              <a:t>).</a:t>
            </a:r>
          </a:p>
          <a:p>
            <a:pPr lvl="2" eaLnBrk="1" hangingPunct="1">
              <a:lnSpc>
                <a:spcPct val="80000"/>
              </a:lnSpc>
            </a:pPr>
            <a:r>
              <a:rPr lang="en-US" sz="2000" smtClean="0">
                <a:ea typeface="ＭＳ Ｐゴシック" pitchFamily="34" charset="-128"/>
              </a:rPr>
              <a:t>We had to first make sure we were only comparing the same subset of GOES data – 3,228 collocations</a:t>
            </a:r>
          </a:p>
          <a:p>
            <a:pPr lvl="1" eaLnBrk="1" hangingPunct="1">
              <a:lnSpc>
                <a:spcPct val="80000"/>
              </a:lnSpc>
            </a:pPr>
            <a:r>
              <a:rPr lang="en-US" sz="2200" smtClean="0">
                <a:ea typeface="ＭＳ Ｐゴシック" pitchFamily="34" charset="-128"/>
              </a:rPr>
              <a:t>We believe we can be confident moving forward that we are generating outputs that match that of the NOAA version of the algorithm.</a:t>
            </a:r>
          </a:p>
        </p:txBody>
      </p:sp>
      <p:sp>
        <p:nvSpPr>
          <p:cNvPr id="4" name="Slide Number Placeholder 3"/>
          <p:cNvSpPr txBox="1">
            <a:spLocks noGrp="1"/>
          </p:cNvSpPr>
          <p:nvPr/>
        </p:nvSpPr>
        <p:spPr>
          <a:xfrm>
            <a:off x="6553200" y="6356350"/>
            <a:ext cx="2133600" cy="365125"/>
          </a:xfrm>
          <a:prstGeom prst="rect">
            <a:avLst/>
          </a:prstGeom>
          <a:noFill/>
        </p:spPr>
        <p:txBody>
          <a:bodyPr anchor="ctr"/>
          <a:lstStyle/>
          <a:p>
            <a:pPr algn="r" defTabSz="914400" fontAlgn="auto">
              <a:spcBef>
                <a:spcPts val="0"/>
              </a:spcBef>
              <a:spcAft>
                <a:spcPts val="0"/>
              </a:spcAft>
              <a:defRPr/>
            </a:pPr>
            <a:fld id="{8F81D90F-B6C2-4458-94C7-6FFCBB92F269}" type="slidenum">
              <a:rPr lang="en-US" sz="1200">
                <a:solidFill>
                  <a:schemeClr val="tx1">
                    <a:tint val="75000"/>
                  </a:schemeClr>
                </a:solidFill>
                <a:latin typeface="+mn-lt"/>
                <a:ea typeface="+mn-ea"/>
                <a:cs typeface="+mn-cs"/>
              </a:rPr>
              <a:pPr algn="r" defTabSz="914400" fontAlgn="auto">
                <a:spcBef>
                  <a:spcPts val="0"/>
                </a:spcBef>
                <a:spcAft>
                  <a:spcPts val="0"/>
                </a:spcAft>
                <a:defRPr/>
              </a:pPr>
              <a:t>24</a:t>
            </a:fld>
            <a:endParaRPr lang="en-US" sz="1200">
              <a:solidFill>
                <a:schemeClr val="tx1">
                  <a:tint val="75000"/>
                </a:schemeClr>
              </a:solidFill>
              <a:latin typeface="+mn-lt"/>
              <a:ea typeface="+mn-ea"/>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idx="4294967295"/>
          </p:nvPr>
        </p:nvSpPr>
        <p:spPr bwMode="auto">
          <a:xfrm>
            <a:off x="1090613" y="0"/>
            <a:ext cx="7248525" cy="1143000"/>
          </a:xfrm>
        </p:spPr>
        <p:txBody>
          <a:bodyPr anchor="ctr"/>
          <a:lstStyle/>
          <a:p>
            <a:pPr eaLnBrk="1" hangingPunct="1">
              <a:defRPr/>
            </a:pPr>
            <a:r>
              <a:rPr lang="en-US" smtClean="0">
                <a:latin typeface="Arial" charset="0"/>
                <a:ea typeface="ＭＳ Ｐゴシック" pitchFamily="34" charset="-128"/>
              </a:rPr>
              <a:t>Work to be done</a:t>
            </a:r>
          </a:p>
        </p:txBody>
      </p:sp>
      <p:sp>
        <p:nvSpPr>
          <p:cNvPr id="38914" name="Content Placeholder 2"/>
          <p:cNvSpPr>
            <a:spLocks noGrp="1"/>
          </p:cNvSpPr>
          <p:nvPr>
            <p:ph idx="4294967295"/>
          </p:nvPr>
        </p:nvSpPr>
        <p:spPr>
          <a:xfrm>
            <a:off x="0" y="1103313"/>
            <a:ext cx="8704263" cy="4572000"/>
          </a:xfrm>
        </p:spPr>
        <p:txBody>
          <a:bodyPr/>
          <a:lstStyle/>
          <a:p>
            <a:pPr eaLnBrk="1" hangingPunct="1">
              <a:lnSpc>
                <a:spcPct val="80000"/>
              </a:lnSpc>
            </a:pPr>
            <a:r>
              <a:rPr lang="en-US" sz="1900" smtClean="0">
                <a:ea typeface="ＭＳ Ｐゴシック" pitchFamily="34" charset="-128"/>
              </a:rPr>
              <a:t>The NOAA version of the ATBD on the GSICS Wiki is not descriptive enough.</a:t>
            </a:r>
          </a:p>
          <a:p>
            <a:pPr lvl="1" eaLnBrk="1" hangingPunct="1">
              <a:lnSpc>
                <a:spcPct val="80000"/>
              </a:lnSpc>
            </a:pPr>
            <a:r>
              <a:rPr lang="en-US" sz="1600" smtClean="0">
                <a:ea typeface="ＭＳ Ｐゴシック" pitchFamily="34" charset="-128"/>
                <a:hlinkClick r:id="rId2"/>
              </a:rPr>
              <a:t>https://cs.star.nesdis.noaa.gov/GSICS/AtbdCentral</a:t>
            </a:r>
            <a:endParaRPr lang="en-US" sz="1600" smtClean="0">
              <a:ea typeface="ＭＳ Ｐゴシック" pitchFamily="34" charset="-128"/>
            </a:endParaRPr>
          </a:p>
          <a:p>
            <a:pPr lvl="1" eaLnBrk="1" hangingPunct="1">
              <a:lnSpc>
                <a:spcPct val="80000"/>
              </a:lnSpc>
            </a:pPr>
            <a:r>
              <a:rPr lang="en-US" sz="1600" smtClean="0">
                <a:ea typeface="ＭＳ Ｐゴシック" pitchFamily="34" charset="-128"/>
              </a:rPr>
              <a:t>Is this the latest version?</a:t>
            </a:r>
          </a:p>
          <a:p>
            <a:pPr eaLnBrk="1" hangingPunct="1">
              <a:lnSpc>
                <a:spcPct val="80000"/>
              </a:lnSpc>
            </a:pPr>
            <a:r>
              <a:rPr lang="en-US" sz="1900" smtClean="0">
                <a:ea typeface="ＭＳ Ｐゴシック" pitchFamily="34" charset="-128"/>
              </a:rPr>
              <a:t>There is not a good description of each variable in the output file in the ATBD.</a:t>
            </a:r>
          </a:p>
          <a:p>
            <a:pPr lvl="1" eaLnBrk="1" hangingPunct="1">
              <a:lnSpc>
                <a:spcPct val="80000"/>
              </a:lnSpc>
            </a:pPr>
            <a:r>
              <a:rPr lang="en-US" sz="1600" smtClean="0">
                <a:ea typeface="ＭＳ Ｐゴシック" pitchFamily="34" charset="-128"/>
              </a:rPr>
              <a:t>It is not immediately apparent which variables are actually used in the GEO-LEO differences.</a:t>
            </a:r>
          </a:p>
          <a:p>
            <a:pPr lvl="1" eaLnBrk="1" hangingPunct="1">
              <a:lnSpc>
                <a:spcPct val="80000"/>
              </a:lnSpc>
            </a:pPr>
            <a:r>
              <a:rPr lang="en-US" sz="1600" smtClean="0">
                <a:ea typeface="ＭＳ Ｐゴシック" pitchFamily="34" charset="-128"/>
              </a:rPr>
              <a:t>Is the ATBD for intercalibrators or users?  There should be a FAQ or ATBD for users that helps them use the output files.</a:t>
            </a:r>
          </a:p>
          <a:p>
            <a:pPr eaLnBrk="1" hangingPunct="1">
              <a:lnSpc>
                <a:spcPct val="80000"/>
              </a:lnSpc>
            </a:pPr>
            <a:r>
              <a:rPr lang="en-US" sz="1900" smtClean="0">
                <a:ea typeface="ＭＳ Ｐゴシック" pitchFamily="34" charset="-128"/>
              </a:rPr>
              <a:t>Getting familiar with the output:</a:t>
            </a:r>
          </a:p>
          <a:p>
            <a:pPr lvl="1" eaLnBrk="1" hangingPunct="1">
              <a:lnSpc>
                <a:spcPct val="80000"/>
              </a:lnSpc>
            </a:pPr>
            <a:r>
              <a:rPr lang="en-US" sz="1600" smtClean="0">
                <a:ea typeface="ＭＳ Ｐゴシック" pitchFamily="34" charset="-128"/>
              </a:rPr>
              <a:t>Is there other code to generate the slope and offset for the day?</a:t>
            </a:r>
          </a:p>
          <a:p>
            <a:pPr lvl="1" eaLnBrk="1" hangingPunct="1">
              <a:lnSpc>
                <a:spcPct val="80000"/>
              </a:lnSpc>
            </a:pPr>
            <a:r>
              <a:rPr lang="en-US" sz="1600" smtClean="0">
                <a:ea typeface="ＭＳ Ｐゴシック" pitchFamily="34" charset="-128"/>
              </a:rPr>
              <a:t>Generation of a temperature bias for the day.</a:t>
            </a:r>
          </a:p>
          <a:p>
            <a:pPr lvl="1" eaLnBrk="1" hangingPunct="1">
              <a:lnSpc>
                <a:spcPct val="80000"/>
              </a:lnSpc>
            </a:pPr>
            <a:r>
              <a:rPr lang="en-US" sz="1600" smtClean="0">
                <a:ea typeface="ＭＳ Ｐゴシック" pitchFamily="34" charset="-128"/>
              </a:rPr>
              <a:t>How are the data quality controlled.</a:t>
            </a:r>
          </a:p>
          <a:p>
            <a:pPr lvl="1" eaLnBrk="1" hangingPunct="1">
              <a:lnSpc>
                <a:spcPct val="80000"/>
              </a:lnSpc>
            </a:pPr>
            <a:r>
              <a:rPr lang="en-US" sz="1600" smtClean="0">
                <a:ea typeface="ＭＳ Ｐゴシック" pitchFamily="34" charset="-128"/>
              </a:rPr>
              <a:t>Are bad AIRS channels filtered out by the convolution?  Bad channels are in the output file.</a:t>
            </a:r>
          </a:p>
          <a:p>
            <a:pPr lvl="1" eaLnBrk="1" hangingPunct="1">
              <a:lnSpc>
                <a:spcPct val="80000"/>
              </a:lnSpc>
            </a:pPr>
            <a:r>
              <a:rPr lang="en-US" sz="1600" smtClean="0">
                <a:ea typeface="ＭＳ Ｐゴシック" pitchFamily="34" charset="-128"/>
              </a:rPr>
              <a:t>Is there a way to know which AIRS channels were used?</a:t>
            </a:r>
          </a:p>
          <a:p>
            <a:pPr lvl="1" eaLnBrk="1" hangingPunct="1">
              <a:lnSpc>
                <a:spcPct val="80000"/>
              </a:lnSpc>
            </a:pPr>
            <a:r>
              <a:rPr lang="en-US" sz="1600" smtClean="0">
                <a:ea typeface="ＭＳ Ｐゴシック" pitchFamily="34" charset="-128"/>
              </a:rPr>
              <a:t>How similar are these output files to those generated by other GSICS members?</a:t>
            </a:r>
          </a:p>
          <a:p>
            <a:pPr lvl="1" eaLnBrk="1" hangingPunct="1">
              <a:lnSpc>
                <a:spcPct val="80000"/>
              </a:lnSpc>
            </a:pPr>
            <a:r>
              <a:rPr lang="en-US" sz="1600" smtClean="0">
                <a:ea typeface="ＭＳ Ｐゴシック" pitchFamily="34" charset="-128"/>
              </a:rPr>
              <a:t>Do they follow CF file format conventions where possible?</a:t>
            </a:r>
          </a:p>
          <a:p>
            <a:pPr eaLnBrk="1" hangingPunct="1">
              <a:lnSpc>
                <a:spcPct val="80000"/>
              </a:lnSpc>
            </a:pPr>
            <a:r>
              <a:rPr lang="en-US" sz="1900" smtClean="0">
                <a:ea typeface="ＭＳ Ｐゴシック" pitchFamily="34" charset="-128"/>
              </a:rPr>
              <a:t>CIMSS and NOAA need to make sure that CIMSS is generating the output that NOAA wants</a:t>
            </a:r>
          </a:p>
          <a:p>
            <a:pPr lvl="1" eaLnBrk="1" hangingPunct="1">
              <a:lnSpc>
                <a:spcPct val="80000"/>
              </a:lnSpc>
            </a:pPr>
            <a:r>
              <a:rPr lang="en-US" sz="1600" smtClean="0">
                <a:ea typeface="ＭＳ Ｐゴシック" pitchFamily="34" charset="-128"/>
              </a:rPr>
              <a:t>1 file per day?  Slopes and offsets?  Monthly means?</a:t>
            </a:r>
          </a:p>
          <a:p>
            <a:pPr lvl="1" eaLnBrk="1" hangingPunct="1">
              <a:lnSpc>
                <a:spcPct val="80000"/>
              </a:lnSpc>
            </a:pPr>
            <a:r>
              <a:rPr lang="en-US" sz="1600" smtClean="0">
                <a:ea typeface="ＭＳ Ｐゴシック" pitchFamily="34" charset="-128"/>
              </a:rPr>
              <a:t>CIMSS also would like to be able to generate all of the outputs (slope/offset, etc), regardless.</a:t>
            </a:r>
          </a:p>
        </p:txBody>
      </p:sp>
      <p:sp>
        <p:nvSpPr>
          <p:cNvPr id="4" name="Slide Number Placeholder 3"/>
          <p:cNvSpPr txBox="1">
            <a:spLocks noGrp="1"/>
          </p:cNvSpPr>
          <p:nvPr/>
        </p:nvSpPr>
        <p:spPr>
          <a:xfrm>
            <a:off x="6553200" y="6356350"/>
            <a:ext cx="2133600" cy="365125"/>
          </a:xfrm>
          <a:prstGeom prst="rect">
            <a:avLst/>
          </a:prstGeom>
          <a:noFill/>
        </p:spPr>
        <p:txBody>
          <a:bodyPr anchor="ctr"/>
          <a:lstStyle/>
          <a:p>
            <a:pPr algn="r" defTabSz="914400" fontAlgn="auto">
              <a:spcBef>
                <a:spcPts val="0"/>
              </a:spcBef>
              <a:spcAft>
                <a:spcPts val="0"/>
              </a:spcAft>
              <a:defRPr/>
            </a:pPr>
            <a:fld id="{5D479AEE-E25F-4750-931F-9B252A9C4999}" type="slidenum">
              <a:rPr lang="en-US" sz="1200">
                <a:solidFill>
                  <a:schemeClr val="tx1">
                    <a:tint val="75000"/>
                  </a:schemeClr>
                </a:solidFill>
                <a:latin typeface="+mn-lt"/>
                <a:ea typeface="+mn-ea"/>
                <a:cs typeface="+mn-cs"/>
              </a:rPr>
              <a:pPr algn="r" defTabSz="914400" fontAlgn="auto">
                <a:spcBef>
                  <a:spcPts val="0"/>
                </a:spcBef>
                <a:spcAft>
                  <a:spcPts val="0"/>
                </a:spcAft>
                <a:defRPr/>
              </a:pPr>
              <a:t>25</a:t>
            </a:fld>
            <a:endParaRPr lang="en-US" sz="1200">
              <a:solidFill>
                <a:schemeClr val="tx1">
                  <a:tint val="75000"/>
                </a:schemeClr>
              </a:solidFill>
              <a:latin typeface="+mn-lt"/>
              <a:ea typeface="+mn-ea"/>
              <a:cs typeface="+mn-cs"/>
            </a:endParaRPr>
          </a:p>
        </p:txBody>
      </p:sp>
      <p:pic>
        <p:nvPicPr>
          <p:cNvPr id="38916" name="Picture 5" descr="Gunshor,MathewThumb"/>
          <p:cNvPicPr>
            <a:picLocks noChangeAspect="1" noChangeArrowheads="1"/>
          </p:cNvPicPr>
          <p:nvPr/>
        </p:nvPicPr>
        <p:blipFill>
          <a:blip r:embed="rId3"/>
          <a:srcRect/>
          <a:stretch>
            <a:fillRect/>
          </a:stretch>
        </p:blipFill>
        <p:spPr bwMode="auto">
          <a:xfrm>
            <a:off x="0" y="0"/>
            <a:ext cx="1066800" cy="800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chor="ctr">
            <a:normAutofit/>
          </a:bodyPr>
          <a:lstStyle/>
          <a:p>
            <a:pPr eaLnBrk="1" hangingPunct="1">
              <a:defRPr/>
            </a:pPr>
            <a:r>
              <a:rPr lang="en-US" sz="3200" smtClean="0">
                <a:latin typeface="Arial" charset="0"/>
                <a:ea typeface="ＭＳ Ｐゴシック" pitchFamily="34" charset="-128"/>
              </a:rPr>
              <a:t>Quality Control</a:t>
            </a:r>
            <a:br>
              <a:rPr lang="en-US" sz="3200" smtClean="0">
                <a:latin typeface="Arial" charset="0"/>
                <a:ea typeface="ＭＳ Ｐゴシック" pitchFamily="34" charset="-128"/>
              </a:rPr>
            </a:br>
            <a:r>
              <a:rPr lang="en-US" sz="3200" smtClean="0">
                <a:latin typeface="Arial" charset="0"/>
                <a:ea typeface="ＭＳ Ｐゴシック" pitchFamily="34" charset="-128"/>
              </a:rPr>
              <a:t>IR Window (11um) Band GOES-AIRS</a:t>
            </a:r>
          </a:p>
        </p:txBody>
      </p:sp>
      <p:sp>
        <p:nvSpPr>
          <p:cNvPr id="39938" name="Text Placeholder 2"/>
          <p:cNvSpPr>
            <a:spLocks noGrp="1"/>
          </p:cNvSpPr>
          <p:nvPr>
            <p:ph type="body" idx="4294967295"/>
          </p:nvPr>
        </p:nvSpPr>
        <p:spPr>
          <a:xfrm>
            <a:off x="457200" y="1535113"/>
            <a:ext cx="4040188" cy="639762"/>
          </a:xfrm>
        </p:spPr>
        <p:txBody>
          <a:bodyPr anchor="b"/>
          <a:lstStyle/>
          <a:p>
            <a:pPr marL="0" indent="0" eaLnBrk="1" hangingPunct="1">
              <a:buFont typeface="Wingdings" pitchFamily="2" charset="2"/>
              <a:buNone/>
            </a:pPr>
            <a:r>
              <a:rPr lang="en-US" sz="2100" b="1" smtClean="0">
                <a:ea typeface="ＭＳ Ｐゴシック" pitchFamily="34" charset="-128"/>
              </a:rPr>
              <a:t>Fov_mean – airs_compen</a:t>
            </a:r>
          </a:p>
          <a:p>
            <a:pPr marL="0" indent="0" eaLnBrk="1" hangingPunct="1">
              <a:buFont typeface="Wingdings" pitchFamily="2" charset="2"/>
              <a:buNone/>
            </a:pPr>
            <a:r>
              <a:rPr lang="en-US" sz="2100" b="1" smtClean="0">
                <a:ea typeface="ＭＳ Ｐゴシック" pitchFamily="34" charset="-128"/>
              </a:rPr>
              <a:t>(Radiances)</a:t>
            </a:r>
          </a:p>
        </p:txBody>
      </p:sp>
      <p:pic>
        <p:nvPicPr>
          <p:cNvPr id="39939" name="Content Placeholder 7" descr="GOS11_AIRS_2010232_band04_fov_mean-airs_compen.png"/>
          <p:cNvPicPr>
            <a:picLocks noGrp="1" noChangeAspect="1"/>
          </p:cNvPicPr>
          <p:nvPr>
            <p:ph sz="half" idx="4294967295"/>
          </p:nvPr>
        </p:nvPicPr>
        <p:blipFill>
          <a:blip r:embed="rId3"/>
          <a:srcRect/>
          <a:stretch>
            <a:fillRect/>
          </a:stretch>
        </p:blipFill>
        <p:spPr>
          <a:xfrm>
            <a:off x="76200" y="2635250"/>
            <a:ext cx="4511675" cy="3382963"/>
          </a:xfrm>
        </p:spPr>
      </p:pic>
      <p:sp>
        <p:nvSpPr>
          <p:cNvPr id="39940" name="Text Placeholder 4"/>
          <p:cNvSpPr>
            <a:spLocks noGrp="1"/>
          </p:cNvSpPr>
          <p:nvPr>
            <p:ph type="body" sz="quarter" idx="4294967295"/>
          </p:nvPr>
        </p:nvSpPr>
        <p:spPr>
          <a:xfrm>
            <a:off x="5026025" y="1535113"/>
            <a:ext cx="4041775" cy="639762"/>
          </a:xfrm>
        </p:spPr>
        <p:txBody>
          <a:bodyPr anchor="b"/>
          <a:lstStyle/>
          <a:p>
            <a:pPr marL="0" indent="0" eaLnBrk="1" hangingPunct="1">
              <a:buFont typeface="Wingdings" pitchFamily="2" charset="2"/>
              <a:buNone/>
            </a:pPr>
            <a:r>
              <a:rPr lang="en-US" sz="2100" b="1" smtClean="0">
                <a:ea typeface="ＭＳ Ｐゴシック" pitchFamily="34" charset="-128"/>
              </a:rPr>
              <a:t>Fov_mean – airs_compen</a:t>
            </a:r>
          </a:p>
          <a:p>
            <a:pPr marL="0" indent="0" eaLnBrk="1" hangingPunct="1">
              <a:buFont typeface="Wingdings" pitchFamily="2" charset="2"/>
              <a:buNone/>
            </a:pPr>
            <a:r>
              <a:rPr lang="en-US" sz="2100" b="1" smtClean="0">
                <a:ea typeface="ＭＳ Ｐゴシック" pitchFamily="34" charset="-128"/>
              </a:rPr>
              <a:t>(converted to temperature)</a:t>
            </a:r>
          </a:p>
        </p:txBody>
      </p:sp>
      <p:pic>
        <p:nvPicPr>
          <p:cNvPr id="39941" name="Content Placeholder 8" descr="GOS11_AIRS_2010232_band04_fov_mean_tb-airs_compen_tb.png"/>
          <p:cNvPicPr>
            <a:picLocks noGrp="1" noChangeAspect="1"/>
          </p:cNvPicPr>
          <p:nvPr>
            <p:ph sz="quarter" idx="4294967295"/>
          </p:nvPr>
        </p:nvPicPr>
        <p:blipFill>
          <a:blip r:embed="rId4"/>
          <a:srcRect/>
          <a:stretch>
            <a:fillRect/>
          </a:stretch>
        </p:blipFill>
        <p:spPr>
          <a:xfrm>
            <a:off x="4572000" y="2635250"/>
            <a:ext cx="4511675" cy="3382963"/>
          </a:xfrm>
        </p:spPr>
      </p:pic>
      <p:sp>
        <p:nvSpPr>
          <p:cNvPr id="7" name="Slide Number Placeholder 6"/>
          <p:cNvSpPr txBox="1">
            <a:spLocks noGrp="1"/>
          </p:cNvSpPr>
          <p:nvPr/>
        </p:nvSpPr>
        <p:spPr>
          <a:xfrm>
            <a:off x="6553200" y="6356350"/>
            <a:ext cx="2133600" cy="365125"/>
          </a:xfrm>
          <a:prstGeom prst="rect">
            <a:avLst/>
          </a:prstGeom>
          <a:noFill/>
        </p:spPr>
        <p:txBody>
          <a:bodyPr anchor="ctr"/>
          <a:lstStyle/>
          <a:p>
            <a:pPr algn="r" defTabSz="914400" fontAlgn="auto">
              <a:spcBef>
                <a:spcPts val="0"/>
              </a:spcBef>
              <a:spcAft>
                <a:spcPts val="0"/>
              </a:spcAft>
              <a:defRPr/>
            </a:pPr>
            <a:fld id="{19383D80-8BBD-4629-8F91-9FB5C08C4117}" type="slidenum">
              <a:rPr lang="en-US" sz="1200">
                <a:solidFill>
                  <a:schemeClr val="tx1">
                    <a:tint val="75000"/>
                  </a:schemeClr>
                </a:solidFill>
                <a:latin typeface="+mn-lt"/>
                <a:ea typeface="+mn-ea"/>
                <a:cs typeface="+mn-cs"/>
              </a:rPr>
              <a:pPr algn="r" defTabSz="914400" fontAlgn="auto">
                <a:spcBef>
                  <a:spcPts val="0"/>
                </a:spcBef>
                <a:spcAft>
                  <a:spcPts val="0"/>
                </a:spcAft>
                <a:defRPr/>
              </a:pPr>
              <a:t>26</a:t>
            </a:fld>
            <a:endParaRPr lang="en-US" sz="1200">
              <a:solidFill>
                <a:schemeClr val="tx1">
                  <a:tint val="75000"/>
                </a:schemeClr>
              </a:solidFill>
              <a:latin typeface="+mn-lt"/>
              <a:ea typeface="+mn-ea"/>
              <a:cs typeface="+mn-cs"/>
            </a:endParaRPr>
          </a:p>
        </p:txBody>
      </p:sp>
      <p:sp>
        <p:nvSpPr>
          <p:cNvPr id="39943" name="TextBox 11"/>
          <p:cNvSpPr txBox="1">
            <a:spLocks noChangeArrowheads="1"/>
          </p:cNvSpPr>
          <p:nvPr/>
        </p:nvSpPr>
        <p:spPr bwMode="auto">
          <a:xfrm>
            <a:off x="1295400" y="5943600"/>
            <a:ext cx="6934200" cy="369888"/>
          </a:xfrm>
          <a:prstGeom prst="rect">
            <a:avLst/>
          </a:prstGeom>
          <a:noFill/>
          <a:ln w="9525">
            <a:noFill/>
            <a:miter lim="800000"/>
            <a:headEnd/>
            <a:tailEnd/>
          </a:ln>
        </p:spPr>
        <p:txBody>
          <a:bodyPr>
            <a:spAutoFit/>
          </a:bodyPr>
          <a:lstStyle/>
          <a:p>
            <a:pPr defTabSz="914400"/>
            <a:r>
              <a:rPr lang="en-US">
                <a:latin typeface="Calibri" pitchFamily="34" charset="0"/>
              </a:rPr>
              <a:t>One day, 3228 collocations.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chor="ctr">
            <a:normAutofit/>
          </a:bodyPr>
          <a:lstStyle/>
          <a:p>
            <a:pPr eaLnBrk="1" hangingPunct="1">
              <a:defRPr/>
            </a:pPr>
            <a:r>
              <a:rPr lang="en-US" sz="3200" smtClean="0">
                <a:latin typeface="Arial" charset="0"/>
                <a:ea typeface="ＭＳ Ｐゴシック" pitchFamily="34" charset="-128"/>
              </a:rPr>
              <a:t>Quality Control</a:t>
            </a:r>
            <a:br>
              <a:rPr lang="en-US" sz="3200" smtClean="0">
                <a:latin typeface="Arial" charset="0"/>
                <a:ea typeface="ＭＳ Ｐゴシック" pitchFamily="34" charset="-128"/>
              </a:rPr>
            </a:br>
            <a:r>
              <a:rPr lang="en-US" sz="3200" smtClean="0">
                <a:latin typeface="Arial" charset="0"/>
                <a:ea typeface="ＭＳ Ｐゴシック" pitchFamily="34" charset="-128"/>
              </a:rPr>
              <a:t>Bad AIRS channels?</a:t>
            </a:r>
          </a:p>
        </p:txBody>
      </p:sp>
      <p:pic>
        <p:nvPicPr>
          <p:cNvPr id="41986" name="Content Placeholder 4" descr="GOS11_AIRS_2010232_AIRS_SpectraPt120.png"/>
          <p:cNvPicPr>
            <a:picLocks noGrp="1" noChangeAspect="1"/>
          </p:cNvPicPr>
          <p:nvPr>
            <p:ph idx="4294967295"/>
          </p:nvPr>
        </p:nvPicPr>
        <p:blipFill>
          <a:blip r:embed="rId2"/>
          <a:srcRect/>
          <a:stretch>
            <a:fillRect/>
          </a:stretch>
        </p:blipFill>
        <p:spPr>
          <a:xfrm>
            <a:off x="1666875" y="917575"/>
            <a:ext cx="6035675" cy="4525963"/>
          </a:xfrm>
        </p:spPr>
      </p:pic>
      <p:sp>
        <p:nvSpPr>
          <p:cNvPr id="4" name="Slide Number Placeholder 3"/>
          <p:cNvSpPr txBox="1">
            <a:spLocks noGrp="1"/>
          </p:cNvSpPr>
          <p:nvPr/>
        </p:nvSpPr>
        <p:spPr>
          <a:xfrm>
            <a:off x="6553200" y="6356350"/>
            <a:ext cx="2133600" cy="365125"/>
          </a:xfrm>
          <a:prstGeom prst="rect">
            <a:avLst/>
          </a:prstGeom>
          <a:noFill/>
        </p:spPr>
        <p:txBody>
          <a:bodyPr anchor="ctr"/>
          <a:lstStyle/>
          <a:p>
            <a:pPr algn="r" defTabSz="914400" fontAlgn="auto">
              <a:spcBef>
                <a:spcPts val="0"/>
              </a:spcBef>
              <a:spcAft>
                <a:spcPts val="0"/>
              </a:spcAft>
              <a:defRPr/>
            </a:pPr>
            <a:fld id="{D8A14611-91DD-43B0-86B4-E944C03CB98C}" type="slidenum">
              <a:rPr lang="en-US" sz="1200">
                <a:solidFill>
                  <a:schemeClr val="tx1">
                    <a:tint val="75000"/>
                  </a:schemeClr>
                </a:solidFill>
                <a:latin typeface="+mn-lt"/>
                <a:ea typeface="+mn-ea"/>
                <a:cs typeface="+mn-cs"/>
              </a:rPr>
              <a:pPr algn="r" defTabSz="914400" fontAlgn="auto">
                <a:spcBef>
                  <a:spcPts val="0"/>
                </a:spcBef>
                <a:spcAft>
                  <a:spcPts val="0"/>
                </a:spcAft>
                <a:defRPr/>
              </a:pPr>
              <a:t>27</a:t>
            </a:fld>
            <a:endParaRPr lang="en-US" sz="1200">
              <a:solidFill>
                <a:schemeClr val="tx1">
                  <a:tint val="75000"/>
                </a:schemeClr>
              </a:solidFill>
              <a:latin typeface="+mn-lt"/>
              <a:ea typeface="+mn-ea"/>
              <a:cs typeface="+mn-cs"/>
            </a:endParaRPr>
          </a:p>
        </p:txBody>
      </p:sp>
      <p:grpSp>
        <p:nvGrpSpPr>
          <p:cNvPr id="41995" name="Group 11"/>
          <p:cNvGrpSpPr>
            <a:grpSpLocks/>
          </p:cNvGrpSpPr>
          <p:nvPr/>
        </p:nvGrpSpPr>
        <p:grpSpPr bwMode="auto">
          <a:xfrm>
            <a:off x="2971800" y="1881188"/>
            <a:ext cx="1285875" cy="1231900"/>
            <a:chOff x="1872" y="1185"/>
            <a:chExt cx="810" cy="776"/>
          </a:xfrm>
        </p:grpSpPr>
        <p:sp>
          <p:nvSpPr>
            <p:cNvPr id="6" name="Oval 5"/>
            <p:cNvSpPr/>
            <p:nvPr/>
          </p:nvSpPr>
          <p:spPr>
            <a:xfrm>
              <a:off x="2340" y="1185"/>
              <a:ext cx="144" cy="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a:p>
          </p:txBody>
        </p:sp>
        <p:sp>
          <p:nvSpPr>
            <p:cNvPr id="8" name="Oval 7"/>
            <p:cNvSpPr/>
            <p:nvPr/>
          </p:nvSpPr>
          <p:spPr>
            <a:xfrm>
              <a:off x="2538" y="1817"/>
              <a:ext cx="144" cy="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a:p>
          </p:txBody>
        </p:sp>
        <p:sp>
          <p:nvSpPr>
            <p:cNvPr id="9" name="Oval 8"/>
            <p:cNvSpPr/>
            <p:nvPr/>
          </p:nvSpPr>
          <p:spPr>
            <a:xfrm>
              <a:off x="1872" y="1373"/>
              <a:ext cx="144" cy="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a:p>
          </p:txBody>
        </p:sp>
      </p:grpSp>
      <p:sp>
        <p:nvSpPr>
          <p:cNvPr id="41989" name="TextBox 9"/>
          <p:cNvSpPr txBox="1">
            <a:spLocks noChangeArrowheads="1"/>
          </p:cNvSpPr>
          <p:nvPr/>
        </p:nvSpPr>
        <p:spPr bwMode="auto">
          <a:xfrm>
            <a:off x="568325" y="5368925"/>
            <a:ext cx="8305800" cy="1190625"/>
          </a:xfrm>
          <a:prstGeom prst="rect">
            <a:avLst/>
          </a:prstGeom>
          <a:noFill/>
          <a:ln w="9525">
            <a:noFill/>
            <a:miter lim="800000"/>
            <a:headEnd/>
            <a:tailEnd/>
          </a:ln>
        </p:spPr>
        <p:txBody>
          <a:bodyPr>
            <a:spAutoFit/>
          </a:bodyPr>
          <a:lstStyle/>
          <a:p>
            <a:pPr defTabSz="914400"/>
            <a:r>
              <a:rPr lang="en-US">
                <a:latin typeface="Calibri" pitchFamily="34" charset="0"/>
              </a:rPr>
              <a:t>Which channels are used in the convolution?  There are many channels with “missing” radiances, but there are some that just have small (below zero) radiances, and some that appear to have “popping”.  This would be easier to investigate if there were wavenumbers to go with the AIRS radiances in the output files</a:t>
            </a:r>
          </a:p>
        </p:txBody>
      </p:sp>
      <p:pic>
        <p:nvPicPr>
          <p:cNvPr id="41990" name="Picture 10" descr="Gunshor,MathewThumb"/>
          <p:cNvPicPr>
            <a:picLocks noChangeAspect="1" noChangeArrowheads="1"/>
          </p:cNvPicPr>
          <p:nvPr/>
        </p:nvPicPr>
        <p:blipFill>
          <a:blip r:embed="rId3"/>
          <a:srcRect/>
          <a:stretch>
            <a:fillRect/>
          </a:stretch>
        </p:blipFill>
        <p:spPr bwMode="auto">
          <a:xfrm>
            <a:off x="0" y="0"/>
            <a:ext cx="1066800" cy="800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algn="ctr" eaLnBrk="1" hangingPunct="1">
              <a:defRPr/>
            </a:pPr>
            <a:r>
              <a:rPr lang="en-US" dirty="0" smtClean="0"/>
              <a:t>Intercalibration at CIMSS</a:t>
            </a:r>
            <a:endParaRPr lang="en-US" dirty="0"/>
          </a:p>
        </p:txBody>
      </p:sp>
      <p:sp>
        <p:nvSpPr>
          <p:cNvPr id="43010" name="Content Placeholder 2"/>
          <p:cNvSpPr>
            <a:spLocks noGrp="1"/>
          </p:cNvSpPr>
          <p:nvPr>
            <p:ph idx="4294967295"/>
          </p:nvPr>
        </p:nvSpPr>
        <p:spPr>
          <a:xfrm>
            <a:off x="941388" y="941388"/>
            <a:ext cx="7772400" cy="4313237"/>
          </a:xfrm>
        </p:spPr>
        <p:txBody>
          <a:bodyPr/>
          <a:lstStyle/>
          <a:p>
            <a:pPr eaLnBrk="1" hangingPunct="1">
              <a:spcBef>
                <a:spcPct val="50000"/>
              </a:spcBef>
              <a:buFontTx/>
              <a:buChar char="•"/>
            </a:pPr>
            <a:r>
              <a:rPr lang="en-US" sz="2400" smtClean="0">
                <a:ea typeface="ＭＳ Ｐゴシック" pitchFamily="34" charset="-128"/>
              </a:rPr>
              <a:t>CIMSS and EUMETSAT are partners in the Global Space-Based Inter-Calibration System (GSICS) – organized through the WMO </a:t>
            </a:r>
          </a:p>
          <a:p>
            <a:pPr lvl="1" eaLnBrk="1" hangingPunct="1">
              <a:spcBef>
                <a:spcPct val="50000"/>
              </a:spcBef>
              <a:buFontTx/>
              <a:buChar char="•"/>
            </a:pPr>
            <a:r>
              <a:rPr lang="en-US" sz="1800" smtClean="0">
                <a:ea typeface="ＭＳ Ｐゴシック" pitchFamily="34" charset="-128"/>
              </a:rPr>
              <a:t>Mission:  Assure high-quality, inter-calibrated measurements from the international constellation of operational satellites to support the GEOSS goal of increasing the accuracy and interoperability of environmental products and applications for societal benefit.</a:t>
            </a:r>
          </a:p>
          <a:p>
            <a:pPr lvl="1" eaLnBrk="1" hangingPunct="1">
              <a:spcBef>
                <a:spcPct val="50000"/>
              </a:spcBef>
              <a:buFontTx/>
              <a:buChar char="•"/>
            </a:pPr>
            <a:r>
              <a:rPr lang="en-US" sz="1800" smtClean="0">
                <a:ea typeface="ＭＳ Ｐゴシック" pitchFamily="34" charset="-128"/>
              </a:rPr>
              <a:t>The primary activity currently is intercalibrating the world’s Geostationary Imagers using IASI and AIRS.</a:t>
            </a:r>
          </a:p>
          <a:p>
            <a:pPr eaLnBrk="1" hangingPunct="1">
              <a:spcBef>
                <a:spcPct val="50000"/>
              </a:spcBef>
              <a:buFontTx/>
              <a:buChar char="•"/>
            </a:pPr>
            <a:r>
              <a:rPr lang="en-US" sz="2400" smtClean="0">
                <a:ea typeface="ＭＳ Ｐゴシック" pitchFamily="34" charset="-128"/>
              </a:rPr>
              <a:t>The traditional CIMSS method varies from the GSICS method, but the results are comparable:</a:t>
            </a:r>
          </a:p>
          <a:p>
            <a:pPr lvl="1" eaLnBrk="1" hangingPunct="1">
              <a:spcBef>
                <a:spcPct val="50000"/>
              </a:spcBef>
              <a:buFontTx/>
              <a:buChar char="•"/>
            </a:pPr>
            <a:r>
              <a:rPr lang="en-US" sz="1800" smtClean="0">
                <a:ea typeface="ＭＳ Ｐゴシック" pitchFamily="34" charset="-128"/>
              </a:rPr>
              <a:t>CIMSS compares an area at GEO nadir, spatial averages to mitigate FOV differences; GSICS is pixel to pixel, filters for spatial scene uniformity; both use similar convolution methods.</a:t>
            </a:r>
          </a:p>
          <a:p>
            <a:pPr lvl="1" eaLnBrk="1" hangingPunct="1">
              <a:spcBef>
                <a:spcPct val="50000"/>
              </a:spcBef>
              <a:buFontTx/>
              <a:buChar char="•"/>
            </a:pPr>
            <a:r>
              <a:rPr lang="en-US" sz="1800" smtClean="0">
                <a:ea typeface="ＭＳ Ｐゴシック" pitchFamily="34" charset="-128"/>
              </a:rPr>
              <a:t>GSICS generates calibration coefficients based on temperature differences with IASI, similar in function to bias corrections.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algn="ctr" eaLnBrk="1" hangingPunct="1">
              <a:defRPr/>
            </a:pPr>
            <a:r>
              <a:rPr lang="en-US" dirty="0" smtClean="0"/>
              <a:t>Running the GSICS method at CIMSS</a:t>
            </a:r>
            <a:endParaRPr lang="en-US" dirty="0"/>
          </a:p>
        </p:txBody>
      </p:sp>
      <p:sp>
        <p:nvSpPr>
          <p:cNvPr id="44034" name="Content Placeholder 5"/>
          <p:cNvSpPr>
            <a:spLocks noGrp="1"/>
          </p:cNvSpPr>
          <p:nvPr>
            <p:ph idx="4294967295"/>
          </p:nvPr>
        </p:nvSpPr>
        <p:spPr>
          <a:xfrm>
            <a:off x="490538" y="1784350"/>
            <a:ext cx="8196262" cy="4311650"/>
          </a:xfrm>
        </p:spPr>
        <p:txBody>
          <a:bodyPr/>
          <a:lstStyle/>
          <a:p>
            <a:pPr eaLnBrk="1" hangingPunct="1"/>
            <a:r>
              <a:rPr lang="en-US" smtClean="0">
                <a:ea typeface="ＭＳ Ｐゴシック" pitchFamily="34" charset="-128"/>
              </a:rPr>
              <a:t>Goal:</a:t>
            </a:r>
          </a:p>
          <a:p>
            <a:pPr lvl="1" eaLnBrk="1" hangingPunct="1"/>
            <a:r>
              <a:rPr lang="en-US" smtClean="0">
                <a:ea typeface="ＭＳ Ｐゴシック" pitchFamily="34" charset="-128"/>
              </a:rPr>
              <a:t>Process the historical GOES vs AIRS record using the GSICS (@NOAA) GEO-LEO method.</a:t>
            </a:r>
          </a:p>
          <a:p>
            <a:pPr lvl="1" eaLnBrk="1" hangingPunct="1"/>
            <a:r>
              <a:rPr lang="en-US" smtClean="0">
                <a:ea typeface="ＭＳ Ｐゴシック" pitchFamily="34" charset="-128"/>
              </a:rPr>
              <a:t>In the next year we will expand to include IASI and Meteosat</a:t>
            </a:r>
          </a:p>
          <a:p>
            <a:pPr lvl="1" eaLnBrk="1" hangingPunct="1"/>
            <a:r>
              <a:rPr lang="en-US" smtClean="0">
                <a:ea typeface="ＭＳ Ｐゴシック" pitchFamily="34" charset="-128"/>
              </a:rPr>
              <a:t>Compare CIMSS method and GSICS method results and approaches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p:cNvSpPr>
          <p:nvPr>
            <p:ph type="title" idx="4294967295"/>
          </p:nvPr>
        </p:nvSpPr>
        <p:spPr bwMode="auto">
          <a:xfrm>
            <a:off x="609600" y="762000"/>
            <a:ext cx="8229600" cy="1143000"/>
          </a:xfrm>
        </p:spPr>
        <p:txBody>
          <a:bodyPr anchor="ctr"/>
          <a:lstStyle/>
          <a:p>
            <a:pPr>
              <a:defRPr/>
            </a:pPr>
            <a:r>
              <a:rPr lang="en-US" sz="3200" b="1" smtClean="0">
                <a:latin typeface="Arial" charset="0"/>
                <a:ea typeface="ＭＳ Ｐゴシック" pitchFamily="34" charset="-128"/>
              </a:rPr>
              <a:t>Impact of GSICS Correction for GOES imager and sounder</a:t>
            </a:r>
          </a:p>
        </p:txBody>
      </p:sp>
      <p:grpSp>
        <p:nvGrpSpPr>
          <p:cNvPr id="43024" name="Group 16"/>
          <p:cNvGrpSpPr>
            <a:grpSpLocks/>
          </p:cNvGrpSpPr>
          <p:nvPr/>
        </p:nvGrpSpPr>
        <p:grpSpPr bwMode="auto">
          <a:xfrm>
            <a:off x="533400" y="4267200"/>
            <a:ext cx="2133600" cy="1905000"/>
            <a:chOff x="336" y="1536"/>
            <a:chExt cx="1344" cy="1200"/>
          </a:xfrm>
        </p:grpSpPr>
        <p:sp>
          <p:nvSpPr>
            <p:cNvPr id="15370" name="Text Box 5"/>
            <p:cNvSpPr txBox="1">
              <a:spLocks noChangeArrowheads="1"/>
            </p:cNvSpPr>
            <p:nvPr/>
          </p:nvSpPr>
          <p:spPr bwMode="auto">
            <a:xfrm>
              <a:off x="336" y="1536"/>
              <a:ext cx="1344" cy="288"/>
            </a:xfrm>
            <a:prstGeom prst="rect">
              <a:avLst/>
            </a:prstGeom>
            <a:noFill/>
            <a:ln w="9525">
              <a:noFill/>
              <a:miter lim="800000"/>
              <a:headEnd/>
              <a:tailEnd/>
            </a:ln>
          </p:spPr>
          <p:txBody>
            <a:bodyPr>
              <a:spAutoFit/>
            </a:bodyPr>
            <a:lstStyle/>
            <a:p>
              <a:pPr defTabSz="914400">
                <a:spcBef>
                  <a:spcPct val="50000"/>
                </a:spcBef>
              </a:pPr>
              <a:r>
                <a:rPr lang="en-US" sz="2400"/>
                <a:t>The Good…</a:t>
              </a:r>
            </a:p>
          </p:txBody>
        </p:sp>
        <p:pic>
          <p:nvPicPr>
            <p:cNvPr id="15371" name="Picture 8" descr="Ackerman,SteveThumb"/>
            <p:cNvPicPr>
              <a:picLocks noChangeAspect="1" noChangeArrowheads="1"/>
            </p:cNvPicPr>
            <p:nvPr/>
          </p:nvPicPr>
          <p:blipFill>
            <a:blip r:embed="rId2"/>
            <a:srcRect/>
            <a:stretch>
              <a:fillRect/>
            </a:stretch>
          </p:blipFill>
          <p:spPr bwMode="auto">
            <a:xfrm>
              <a:off x="384" y="2016"/>
              <a:ext cx="960" cy="720"/>
            </a:xfrm>
            <a:prstGeom prst="rect">
              <a:avLst/>
            </a:prstGeom>
            <a:noFill/>
            <a:ln w="9525">
              <a:noFill/>
              <a:miter lim="800000"/>
              <a:headEnd/>
              <a:tailEnd/>
            </a:ln>
          </p:spPr>
        </p:pic>
      </p:grpSp>
      <p:grpSp>
        <p:nvGrpSpPr>
          <p:cNvPr id="43023" name="Group 15"/>
          <p:cNvGrpSpPr>
            <a:grpSpLocks/>
          </p:cNvGrpSpPr>
          <p:nvPr/>
        </p:nvGrpSpPr>
        <p:grpSpPr bwMode="auto">
          <a:xfrm>
            <a:off x="3048000" y="4267200"/>
            <a:ext cx="2133600" cy="1905000"/>
            <a:chOff x="1920" y="1536"/>
            <a:chExt cx="1344" cy="1200"/>
          </a:xfrm>
        </p:grpSpPr>
        <p:sp>
          <p:nvSpPr>
            <p:cNvPr id="15368" name="Text Box 7"/>
            <p:cNvSpPr txBox="1">
              <a:spLocks noChangeArrowheads="1"/>
            </p:cNvSpPr>
            <p:nvPr/>
          </p:nvSpPr>
          <p:spPr bwMode="auto">
            <a:xfrm>
              <a:off x="1920" y="1536"/>
              <a:ext cx="1344" cy="288"/>
            </a:xfrm>
            <a:prstGeom prst="rect">
              <a:avLst/>
            </a:prstGeom>
            <a:noFill/>
            <a:ln w="9525">
              <a:noFill/>
              <a:miter lim="800000"/>
              <a:headEnd/>
              <a:tailEnd/>
            </a:ln>
          </p:spPr>
          <p:txBody>
            <a:bodyPr>
              <a:spAutoFit/>
            </a:bodyPr>
            <a:lstStyle/>
            <a:p>
              <a:pPr defTabSz="914400">
                <a:spcBef>
                  <a:spcPct val="50000"/>
                </a:spcBef>
              </a:pPr>
              <a:r>
                <a:rPr lang="en-US" sz="2400"/>
                <a:t>The Bad…</a:t>
              </a:r>
            </a:p>
          </p:txBody>
        </p:sp>
        <p:pic>
          <p:nvPicPr>
            <p:cNvPr id="15369" name="Picture 9" descr="Gunshor,MathewThumb"/>
            <p:cNvPicPr>
              <a:picLocks noChangeAspect="1" noChangeArrowheads="1"/>
            </p:cNvPicPr>
            <p:nvPr/>
          </p:nvPicPr>
          <p:blipFill>
            <a:blip r:embed="rId3"/>
            <a:srcRect/>
            <a:stretch>
              <a:fillRect/>
            </a:stretch>
          </p:blipFill>
          <p:spPr bwMode="auto">
            <a:xfrm>
              <a:off x="1968" y="2016"/>
              <a:ext cx="960" cy="720"/>
            </a:xfrm>
            <a:prstGeom prst="rect">
              <a:avLst/>
            </a:prstGeom>
            <a:noFill/>
            <a:ln w="9525">
              <a:noFill/>
              <a:miter lim="800000"/>
              <a:headEnd/>
              <a:tailEnd/>
            </a:ln>
          </p:spPr>
        </p:pic>
      </p:grpSp>
      <p:grpSp>
        <p:nvGrpSpPr>
          <p:cNvPr id="43022" name="Group 14"/>
          <p:cNvGrpSpPr>
            <a:grpSpLocks/>
          </p:cNvGrpSpPr>
          <p:nvPr/>
        </p:nvGrpSpPr>
        <p:grpSpPr bwMode="auto">
          <a:xfrm>
            <a:off x="6248400" y="4267200"/>
            <a:ext cx="2133600" cy="1905000"/>
            <a:chOff x="3936" y="1536"/>
            <a:chExt cx="1344" cy="1200"/>
          </a:xfrm>
        </p:grpSpPr>
        <p:sp>
          <p:nvSpPr>
            <p:cNvPr id="15366" name="Text Box 6"/>
            <p:cNvSpPr txBox="1">
              <a:spLocks noChangeArrowheads="1"/>
            </p:cNvSpPr>
            <p:nvPr/>
          </p:nvSpPr>
          <p:spPr bwMode="auto">
            <a:xfrm>
              <a:off x="3936" y="1536"/>
              <a:ext cx="1344" cy="288"/>
            </a:xfrm>
            <a:prstGeom prst="rect">
              <a:avLst/>
            </a:prstGeom>
            <a:noFill/>
            <a:ln w="9525">
              <a:noFill/>
              <a:miter lim="800000"/>
              <a:headEnd/>
              <a:tailEnd/>
            </a:ln>
          </p:spPr>
          <p:txBody>
            <a:bodyPr>
              <a:spAutoFit/>
            </a:bodyPr>
            <a:lstStyle/>
            <a:p>
              <a:pPr defTabSz="914400">
                <a:spcBef>
                  <a:spcPct val="50000"/>
                </a:spcBef>
              </a:pPr>
              <a:r>
                <a:rPr lang="en-US" sz="2400"/>
                <a:t>The Ugly…</a:t>
              </a:r>
            </a:p>
          </p:txBody>
        </p:sp>
        <p:pic>
          <p:nvPicPr>
            <p:cNvPr id="15367" name="Picture 10" descr="Schmit,TimThumb"/>
            <p:cNvPicPr>
              <a:picLocks noChangeAspect="1" noChangeArrowheads="1"/>
            </p:cNvPicPr>
            <p:nvPr/>
          </p:nvPicPr>
          <p:blipFill>
            <a:blip r:embed="rId4"/>
            <a:srcRect/>
            <a:stretch>
              <a:fillRect/>
            </a:stretch>
          </p:blipFill>
          <p:spPr bwMode="auto">
            <a:xfrm>
              <a:off x="3984" y="2016"/>
              <a:ext cx="960" cy="720"/>
            </a:xfrm>
            <a:prstGeom prst="rect">
              <a:avLst/>
            </a:prstGeom>
            <a:noFill/>
            <a:ln w="9525">
              <a:noFill/>
              <a:miter lim="800000"/>
              <a:headEnd/>
              <a:tailEnd/>
            </a:ln>
          </p:spPr>
        </p:pic>
      </p:grpSp>
      <p:sp>
        <p:nvSpPr>
          <p:cNvPr id="15365" name="Text Box 12"/>
          <p:cNvSpPr txBox="1">
            <a:spLocks noChangeArrowheads="1"/>
          </p:cNvSpPr>
          <p:nvPr/>
        </p:nvSpPr>
        <p:spPr bwMode="auto">
          <a:xfrm>
            <a:off x="609600" y="2590800"/>
            <a:ext cx="8153400" cy="519113"/>
          </a:xfrm>
          <a:prstGeom prst="rect">
            <a:avLst/>
          </a:prstGeom>
          <a:noFill/>
          <a:ln w="9525">
            <a:noFill/>
            <a:miter lim="800000"/>
            <a:headEnd/>
            <a:tailEnd/>
          </a:ln>
        </p:spPr>
        <p:txBody>
          <a:bodyPr>
            <a:spAutoFit/>
          </a:bodyPr>
          <a:lstStyle/>
          <a:p>
            <a:pPr algn="ctr" defTabSz="914400">
              <a:spcBef>
                <a:spcPct val="50000"/>
              </a:spcBef>
            </a:pPr>
            <a:r>
              <a:rPr lang="en-US" sz="2800"/>
              <a:t>Cloud Top Height GSICS Correction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0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0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p:cNvSpPr>
          <p:nvPr>
            <p:ph type="title" idx="4294967295"/>
          </p:nvPr>
        </p:nvSpPr>
        <p:spPr bwMode="auto">
          <a:xfrm>
            <a:off x="457200" y="304800"/>
            <a:ext cx="8229600" cy="1143000"/>
          </a:xfrm>
        </p:spPr>
        <p:txBody>
          <a:bodyPr anchor="ctr"/>
          <a:lstStyle/>
          <a:p>
            <a:pPr>
              <a:defRPr/>
            </a:pPr>
            <a:r>
              <a:rPr lang="en-US" smtClean="0">
                <a:latin typeface="Arial" charset="0"/>
                <a:ea typeface="ＭＳ Ｐゴシック" pitchFamily="34" charset="-128"/>
              </a:rPr>
              <a:t>… the gold…</a:t>
            </a:r>
          </a:p>
        </p:txBody>
      </p:sp>
      <p:pic>
        <p:nvPicPr>
          <p:cNvPr id="16386" name="Picture 5" descr="Ackerman,SteveThumb"/>
          <p:cNvPicPr>
            <a:picLocks noChangeAspect="1" noChangeArrowheads="1"/>
          </p:cNvPicPr>
          <p:nvPr/>
        </p:nvPicPr>
        <p:blipFill>
          <a:blip r:embed="rId2"/>
          <a:srcRect/>
          <a:stretch>
            <a:fillRect/>
          </a:stretch>
        </p:blipFill>
        <p:spPr bwMode="auto">
          <a:xfrm>
            <a:off x="0" y="0"/>
            <a:ext cx="762000" cy="571500"/>
          </a:xfrm>
          <a:prstGeom prst="rect">
            <a:avLst/>
          </a:prstGeom>
          <a:noFill/>
          <a:ln w="9525">
            <a:noFill/>
            <a:miter lim="800000"/>
            <a:headEnd/>
            <a:tailEnd/>
          </a:ln>
        </p:spPr>
      </p:pic>
      <p:grpSp>
        <p:nvGrpSpPr>
          <p:cNvPr id="16387" name="Group 6"/>
          <p:cNvGrpSpPr>
            <a:grpSpLocks/>
          </p:cNvGrpSpPr>
          <p:nvPr/>
        </p:nvGrpSpPr>
        <p:grpSpPr bwMode="auto">
          <a:xfrm>
            <a:off x="2286000" y="1371600"/>
            <a:ext cx="6248400" cy="4876800"/>
            <a:chOff x="1440" y="864"/>
            <a:chExt cx="3936" cy="3072"/>
          </a:xfrm>
        </p:grpSpPr>
        <p:pic>
          <p:nvPicPr>
            <p:cNvPr id="16392" name="Picture 4" descr="GOES_SNDR_CLDS_JAN_10_JUL_09"/>
            <p:cNvPicPr>
              <a:picLocks noChangeAspect="1" noChangeArrowheads="1" noCrop="1"/>
            </p:cNvPicPr>
            <p:nvPr/>
          </p:nvPicPr>
          <p:blipFill>
            <a:blip r:embed="rId3"/>
            <a:srcRect/>
            <a:stretch>
              <a:fillRect/>
            </a:stretch>
          </p:blipFill>
          <p:spPr bwMode="auto">
            <a:xfrm>
              <a:off x="1536" y="912"/>
              <a:ext cx="3840" cy="2880"/>
            </a:xfrm>
            <a:prstGeom prst="rect">
              <a:avLst/>
            </a:prstGeom>
            <a:noFill/>
            <a:ln w="9525">
              <a:noFill/>
              <a:miter lim="800000"/>
              <a:headEnd/>
              <a:tailEnd/>
            </a:ln>
          </p:spPr>
        </p:pic>
        <p:sp>
          <p:nvSpPr>
            <p:cNvPr id="16393" name="Rectangle 5"/>
            <p:cNvSpPr>
              <a:spLocks noChangeArrowheads="1"/>
            </p:cNvSpPr>
            <p:nvPr/>
          </p:nvSpPr>
          <p:spPr bwMode="auto">
            <a:xfrm>
              <a:off x="1440" y="864"/>
              <a:ext cx="1968" cy="3072"/>
            </a:xfrm>
            <a:prstGeom prst="rect">
              <a:avLst/>
            </a:prstGeom>
            <a:solidFill>
              <a:schemeClr val="bg1"/>
            </a:solidFill>
            <a:ln w="9525">
              <a:solidFill>
                <a:schemeClr val="bg2"/>
              </a:solidFill>
              <a:miter lim="800000"/>
              <a:headEnd/>
              <a:tailEnd/>
            </a:ln>
          </p:spPr>
          <p:txBody>
            <a:bodyPr wrap="none" anchor="ctr"/>
            <a:lstStyle/>
            <a:p>
              <a:pPr defTabSz="914400"/>
              <a:endParaRPr lang="en-US"/>
            </a:p>
          </p:txBody>
        </p:sp>
      </p:grpSp>
      <p:sp>
        <p:nvSpPr>
          <p:cNvPr id="16388" name="Text Box 7"/>
          <p:cNvSpPr txBox="1">
            <a:spLocks noChangeArrowheads="1"/>
          </p:cNvSpPr>
          <p:nvPr/>
        </p:nvSpPr>
        <p:spPr bwMode="auto">
          <a:xfrm>
            <a:off x="457200" y="2895600"/>
            <a:ext cx="3962400" cy="1554163"/>
          </a:xfrm>
          <a:prstGeom prst="rect">
            <a:avLst/>
          </a:prstGeom>
          <a:noFill/>
          <a:ln w="9525">
            <a:noFill/>
            <a:miter lim="800000"/>
            <a:headEnd/>
            <a:tailEnd/>
          </a:ln>
        </p:spPr>
        <p:txBody>
          <a:bodyPr>
            <a:spAutoFit/>
          </a:bodyPr>
          <a:lstStyle/>
          <a:p>
            <a:pPr defTabSz="914400">
              <a:spcBef>
                <a:spcPct val="50000"/>
              </a:spcBef>
            </a:pPr>
            <a:r>
              <a:rPr lang="en-US" sz="3200" b="1"/>
              <a:t>Diurnal variation of High Cloud for two months</a:t>
            </a:r>
          </a:p>
        </p:txBody>
      </p:sp>
      <p:sp>
        <p:nvSpPr>
          <p:cNvPr id="16389" name="Text Box 8"/>
          <p:cNvSpPr txBox="1">
            <a:spLocks noChangeArrowheads="1"/>
          </p:cNvSpPr>
          <p:nvPr/>
        </p:nvSpPr>
        <p:spPr bwMode="auto">
          <a:xfrm>
            <a:off x="2819400" y="2286000"/>
            <a:ext cx="2438400" cy="366713"/>
          </a:xfrm>
          <a:prstGeom prst="rect">
            <a:avLst/>
          </a:prstGeom>
          <a:noFill/>
          <a:ln w="9525">
            <a:noFill/>
            <a:miter lim="800000"/>
            <a:headEnd/>
            <a:tailEnd/>
          </a:ln>
        </p:spPr>
        <p:txBody>
          <a:bodyPr>
            <a:spAutoFit/>
          </a:bodyPr>
          <a:lstStyle/>
          <a:p>
            <a:pPr defTabSz="914400">
              <a:spcBef>
                <a:spcPct val="50000"/>
              </a:spcBef>
            </a:pPr>
            <a:r>
              <a:rPr lang="en-US"/>
              <a:t>July 2009</a:t>
            </a:r>
          </a:p>
        </p:txBody>
      </p:sp>
      <p:sp>
        <p:nvSpPr>
          <p:cNvPr id="16390" name="Text Box 9"/>
          <p:cNvSpPr txBox="1">
            <a:spLocks noChangeArrowheads="1"/>
          </p:cNvSpPr>
          <p:nvPr/>
        </p:nvSpPr>
        <p:spPr bwMode="auto">
          <a:xfrm>
            <a:off x="2819400" y="4891088"/>
            <a:ext cx="2438400" cy="366712"/>
          </a:xfrm>
          <a:prstGeom prst="rect">
            <a:avLst/>
          </a:prstGeom>
          <a:noFill/>
          <a:ln w="9525">
            <a:noFill/>
            <a:miter lim="800000"/>
            <a:headEnd/>
            <a:tailEnd/>
          </a:ln>
        </p:spPr>
        <p:txBody>
          <a:bodyPr>
            <a:spAutoFit/>
          </a:bodyPr>
          <a:lstStyle/>
          <a:p>
            <a:pPr defTabSz="914400">
              <a:spcBef>
                <a:spcPct val="50000"/>
              </a:spcBef>
            </a:pPr>
            <a:r>
              <a:rPr lang="en-US"/>
              <a:t>January 2100</a:t>
            </a:r>
          </a:p>
        </p:txBody>
      </p:sp>
      <p:pic>
        <p:nvPicPr>
          <p:cNvPr id="16391" name="Picture 10"/>
          <p:cNvPicPr>
            <a:picLocks noChangeAspect="1" noChangeArrowheads="1"/>
          </p:cNvPicPr>
          <p:nvPr/>
        </p:nvPicPr>
        <p:blipFill>
          <a:blip r:embed="rId4"/>
          <a:srcRect/>
          <a:stretch>
            <a:fillRect/>
          </a:stretch>
        </p:blipFill>
        <p:spPr bwMode="auto">
          <a:xfrm>
            <a:off x="914400" y="5308600"/>
            <a:ext cx="1600200" cy="1198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algn="ctr" eaLnBrk="1" hangingPunct="1">
              <a:defRPr/>
            </a:pPr>
            <a:r>
              <a:rPr lang="en-US" dirty="0" smtClean="0"/>
              <a:t>GEO-IASI Results (CIMSS method)</a:t>
            </a:r>
            <a:endParaRPr lang="en-US" dirty="0"/>
          </a:p>
        </p:txBody>
      </p:sp>
      <p:graphicFrame>
        <p:nvGraphicFramePr>
          <p:cNvPr id="4" name="Group 979"/>
          <p:cNvGraphicFramePr>
            <a:graphicFrameLocks noGrp="1"/>
          </p:cNvGraphicFramePr>
          <p:nvPr/>
        </p:nvGraphicFramePr>
        <p:xfrm>
          <a:off x="3487738" y="688975"/>
          <a:ext cx="4694237" cy="5819775"/>
        </p:xfrm>
        <a:graphic>
          <a:graphicData uri="http://schemas.openxmlformats.org/drawingml/2006/table">
            <a:tbl>
              <a:tblPr/>
              <a:tblGrid>
                <a:gridCol w="375783"/>
                <a:gridCol w="602194"/>
                <a:gridCol w="715636"/>
                <a:gridCol w="714375"/>
                <a:gridCol w="704850"/>
                <a:gridCol w="837779"/>
                <a:gridCol w="743160"/>
              </a:tblGrid>
              <a:tr h="356813">
                <a:tc gridSpan="2">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rPr>
                        <a:t>Imager: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lang="en-US"/>
                    </a:p>
                  </a:txBody>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rPr>
                        <a:t>GOES-10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rPr>
                        <a:t>GOES-11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rPr>
                        <a:t>GOES-12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rPr>
                        <a:t>GOES-13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rPr>
                        <a:t>MET-9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9900"/>
                    </a:solidFill>
                  </a:tcPr>
                </a:tc>
              </a:tr>
              <a:tr h="348097">
                <a:tc rowSpan="3">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rPr>
                        <a:t>Shortwave Window</a:t>
                      </a:r>
                    </a:p>
                  </a:txBody>
                  <a:tcPr vert="eaVert" anchor="ct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rPr>
                        <a:t>N</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rPr>
                        <a:t>269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rPr>
                        <a:t>268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rPr>
                        <a:t>261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rPr>
                        <a:t>44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48097">
                <a:tc vMerge="1">
                  <a:txBody>
                    <a:bodyPr/>
                    <a:lstStyle/>
                    <a:p>
                      <a:endParaRPr lang="en-US"/>
                    </a:p>
                  </a:txBody>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Times New Roman" pitchFamily="18" charset="0"/>
                          <a:sym typeface="Symbol" pitchFamily="18" charset="2"/>
                        </a:rPr>
                        <a:t></a:t>
                      </a:r>
                      <a:r>
                        <a:rPr kumimoji="0" lang="en-US" sz="1100" b="1" i="0" u="none" strike="noStrike" cap="none" normalizeH="0" baseline="0" dirty="0" smtClean="0">
                          <a:ln>
                            <a:noFill/>
                          </a:ln>
                          <a:solidFill>
                            <a:schemeClr val="tx1"/>
                          </a:solidFill>
                          <a:effectLst/>
                          <a:latin typeface="Times New Roman" pitchFamily="18" charset="0"/>
                        </a:rPr>
                        <a:t>T (K)</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Times New Roman" pitchFamily="18" charset="0"/>
                        </a:rPr>
                        <a:t>0.05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Times New Roman" pitchFamily="18" charset="0"/>
                        </a:rPr>
                        <a:t>-0.03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Times New Roman" pitchFamily="18" charset="0"/>
                        </a:rPr>
                        <a:t>-0.2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Times New Roman" pitchFamily="18" charset="0"/>
                        </a:rPr>
                        <a:t>-0.3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Times New Roman" pitchFamily="18"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348097">
                <a:tc vMerge="1">
                  <a:txBody>
                    <a:bodyPr/>
                    <a:lstStyle/>
                    <a:p>
                      <a:endParaRPr lang="en-US"/>
                    </a:p>
                  </a:txBody>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rPr>
                        <a:t>STD (K)</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rPr>
                        <a:t>0.92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rPr>
                        <a:t>0.62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rPr>
                        <a:t>1.26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rPr>
                        <a:t>0.8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348097">
                <a:tc rowSpan="3">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rPr>
                        <a:t>Water Vapor</a:t>
                      </a:r>
                    </a:p>
                  </a:txBody>
                  <a:tcPr vert="eaVert" anchor="ctr" anchorCtr="1"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rPr>
                        <a:t>N</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rPr>
                        <a:t>310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rPr>
                        <a:t>280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rPr>
                        <a:t>340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rPr>
                        <a:t>97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rPr>
                        <a:t>46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48097">
                <a:tc vMerge="1">
                  <a:txBody>
                    <a:bodyPr/>
                    <a:lstStyle/>
                    <a:p>
                      <a:endParaRPr lang="en-US"/>
                    </a:p>
                  </a:txBody>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Times New Roman" pitchFamily="18" charset="0"/>
                          <a:sym typeface="Symbol" pitchFamily="18" charset="2"/>
                        </a:rPr>
                        <a:t></a:t>
                      </a:r>
                      <a:r>
                        <a:rPr kumimoji="0" lang="en-US" sz="1100" b="1" i="0" u="none" strike="noStrike" cap="none" normalizeH="0" baseline="0" dirty="0" smtClean="0">
                          <a:ln>
                            <a:noFill/>
                          </a:ln>
                          <a:solidFill>
                            <a:schemeClr val="tx1"/>
                          </a:solidFill>
                          <a:effectLst/>
                          <a:latin typeface="Times New Roman" pitchFamily="18" charset="0"/>
                        </a:rPr>
                        <a:t>T (K)</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Times New Roman" pitchFamily="18" charset="0"/>
                        </a:rPr>
                        <a:t>0.7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Times New Roman" pitchFamily="18" charset="0"/>
                        </a:rPr>
                        <a:t>0.4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Times New Roman" pitchFamily="18" charset="0"/>
                        </a:rPr>
                        <a:t>-0.1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Times New Roman" pitchFamily="18" charset="0"/>
                        </a:rPr>
                        <a:t>0.1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Times New Roman" pitchFamily="18" charset="0"/>
                        </a:rPr>
                        <a:t>-0.4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348097">
                <a:tc vMerge="1">
                  <a:txBody>
                    <a:bodyPr/>
                    <a:lstStyle/>
                    <a:p>
                      <a:endParaRPr lang="en-US"/>
                    </a:p>
                  </a:txBody>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rPr>
                        <a:t>STD (K)</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rPr>
                        <a:t>0.39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rPr>
                        <a:t>0.32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rPr>
                        <a:t>0.50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rPr>
                        <a:t>0.22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rPr>
                        <a:t>0.4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348097">
                <a:tc rowSpan="3">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rPr>
                        <a:t>IR Window</a:t>
                      </a:r>
                    </a:p>
                  </a:txBody>
                  <a:tcPr vert="eaVert" anchor="ctr" anchorCtr="1"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rPr>
                        <a:t>N</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rPr>
                        <a:t>356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rPr>
                        <a:t>280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rPr>
                        <a:t>340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rPr>
                        <a:t>92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rPr>
                        <a:t>46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48097">
                <a:tc vMerge="1">
                  <a:txBody>
                    <a:bodyPr/>
                    <a:lstStyle/>
                    <a:p>
                      <a:endParaRPr lang="en-US"/>
                    </a:p>
                  </a:txBody>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Times New Roman" pitchFamily="18" charset="0"/>
                          <a:sym typeface="Symbol" pitchFamily="18" charset="2"/>
                        </a:rPr>
                        <a:t></a:t>
                      </a:r>
                      <a:r>
                        <a:rPr kumimoji="0" lang="en-US" sz="1050" b="1" i="0" u="none" strike="noStrike" cap="none" normalizeH="0" baseline="0" dirty="0" smtClean="0">
                          <a:ln>
                            <a:noFill/>
                          </a:ln>
                          <a:solidFill>
                            <a:schemeClr val="tx1"/>
                          </a:solidFill>
                          <a:effectLst/>
                          <a:latin typeface="Times New Roman" pitchFamily="18" charset="0"/>
                        </a:rPr>
                        <a:t>T (K)</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Times New Roman" pitchFamily="18" charset="0"/>
                        </a:rPr>
                        <a:t>-0.1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Times New Roman" pitchFamily="18" charset="0"/>
                        </a:rPr>
                        <a:t>-0.01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Times New Roman" pitchFamily="18" charset="0"/>
                        </a:rPr>
                        <a:t>-0.05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Times New Roman" pitchFamily="18" charset="0"/>
                        </a:rPr>
                        <a:t>0.16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Times New Roman" pitchFamily="18" charset="0"/>
                        </a:rPr>
                        <a:t>0.1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348097">
                <a:tc vMerge="1">
                  <a:txBody>
                    <a:bodyPr/>
                    <a:lstStyle/>
                    <a:p>
                      <a:endParaRPr lang="en-US"/>
                    </a:p>
                  </a:txBody>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rPr>
                        <a:t>STD (K)</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rPr>
                        <a:t>0.94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rPr>
                        <a:t>0.69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rPr>
                        <a:t>1.14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rPr>
                        <a:t>0.52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rPr>
                        <a:t>0.9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348097">
                <a:tc rowSpan="3">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rPr>
                        <a:t>“Dirty” Window</a:t>
                      </a:r>
                    </a:p>
                  </a:txBody>
                  <a:tcPr vert="eaVert" anchor="ctr" anchorCtr="1"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rPr>
                        <a:t>N</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rPr>
                        <a:t>347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rPr>
                        <a:t>278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rPr>
                        <a:t>46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48097">
                <a:tc vMerge="1">
                  <a:txBody>
                    <a:bodyPr/>
                    <a:lstStyle/>
                    <a:p>
                      <a:endParaRPr lang="en-US"/>
                    </a:p>
                  </a:txBody>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Times New Roman" pitchFamily="18" charset="0"/>
                          <a:sym typeface="Symbol" pitchFamily="18" charset="2"/>
                        </a:rPr>
                        <a:t></a:t>
                      </a:r>
                      <a:r>
                        <a:rPr kumimoji="0" lang="en-US" sz="1050" b="1" i="0" u="none" strike="noStrike" cap="none" normalizeH="0" baseline="0" dirty="0" smtClean="0">
                          <a:ln>
                            <a:noFill/>
                          </a:ln>
                          <a:solidFill>
                            <a:schemeClr val="tx1"/>
                          </a:solidFill>
                          <a:effectLst/>
                          <a:latin typeface="Times New Roman" pitchFamily="18" charset="0"/>
                        </a:rPr>
                        <a:t>T (K)</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Times New Roman" pitchFamily="18" charset="0"/>
                        </a:rPr>
                        <a:t>0.06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Times New Roman" pitchFamily="18" charset="0"/>
                        </a:rPr>
                        <a:t>-0.04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Times New Roman" pitchFamily="18"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Times New Roman" pitchFamily="18"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Times New Roman" pitchFamily="18" charset="0"/>
                        </a:rPr>
                        <a:t>0.3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348097">
                <a:tc vMerge="1">
                  <a:txBody>
                    <a:bodyPr/>
                    <a:lstStyle/>
                    <a:p>
                      <a:endParaRPr lang="en-US"/>
                    </a:p>
                  </a:txBody>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rPr>
                        <a:t>STD (K)</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rPr>
                        <a:t>0.97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rPr>
                        <a:t>0.71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rPr>
                        <a:t>0.9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348097">
                <a:tc rowSpan="3">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rPr>
                        <a:t>CO</a:t>
                      </a:r>
                      <a:r>
                        <a:rPr kumimoji="0" lang="en-US" sz="1000" b="1" i="0" u="none" strike="noStrike" cap="none" normalizeH="0" baseline="-25000" dirty="0" smtClean="0">
                          <a:ln>
                            <a:noFill/>
                          </a:ln>
                          <a:solidFill>
                            <a:schemeClr val="tx1"/>
                          </a:solidFill>
                          <a:effectLst/>
                          <a:latin typeface="Times New Roman" pitchFamily="18" charset="0"/>
                        </a:rPr>
                        <a:t>2</a:t>
                      </a:r>
                    </a:p>
                  </a:txBody>
                  <a:tcPr vert="eaVert" anchor="ctr" anchorCtr="1"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rPr>
                        <a:t>N</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rPr>
                        <a:t>341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rPr>
                        <a:t>93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rPr>
                        <a:t>46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48097">
                <a:tc vMerge="1">
                  <a:txBody>
                    <a:bodyPr/>
                    <a:lstStyle/>
                    <a:p>
                      <a:endParaRPr lang="en-US"/>
                    </a:p>
                  </a:txBody>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Times New Roman" pitchFamily="18" charset="0"/>
                          <a:sym typeface="Symbol" pitchFamily="18" charset="2"/>
                        </a:rPr>
                        <a:t></a:t>
                      </a:r>
                      <a:r>
                        <a:rPr kumimoji="0" lang="en-US" sz="1050" b="1" i="0" u="none" strike="noStrike" cap="none" normalizeH="0" baseline="0" dirty="0" smtClean="0">
                          <a:ln>
                            <a:noFill/>
                          </a:ln>
                          <a:solidFill>
                            <a:schemeClr val="tx1"/>
                          </a:solidFill>
                          <a:effectLst/>
                          <a:latin typeface="Times New Roman" pitchFamily="18" charset="0"/>
                        </a:rPr>
                        <a:t>T (K)</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Times New Roman" pitchFamily="18"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Times New Roman" pitchFamily="18"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Times New Roman" pitchFamily="18" charset="0"/>
                        </a:rPr>
                        <a:t>-0.9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Times New Roman" pitchFamily="18" charset="0"/>
                        </a:rPr>
                        <a:t>-0.1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Times New Roman" pitchFamily="18" charset="0"/>
                        </a:rPr>
                        <a:t>-0.7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348097">
                <a:tc vMerge="1">
                  <a:txBody>
                    <a:bodyPr/>
                    <a:lstStyle/>
                    <a:p>
                      <a:endParaRPr lang="en-US"/>
                    </a:p>
                  </a:txBody>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rPr>
                        <a:t>STD (K)</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rPr>
                        <a:t>0.9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rPr>
                        <a:t>0.43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rPr>
                        <a:t>0.7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7537" name="TextBox 4"/>
          <p:cNvSpPr txBox="1">
            <a:spLocks noChangeArrowheads="1"/>
          </p:cNvSpPr>
          <p:nvPr/>
        </p:nvSpPr>
        <p:spPr bwMode="auto">
          <a:xfrm>
            <a:off x="0" y="1301750"/>
            <a:ext cx="3333750" cy="4230688"/>
          </a:xfrm>
          <a:prstGeom prst="rect">
            <a:avLst/>
          </a:prstGeom>
          <a:noFill/>
          <a:ln w="9525">
            <a:noFill/>
            <a:miter lim="800000"/>
            <a:headEnd/>
            <a:tailEnd/>
          </a:ln>
        </p:spPr>
        <p:txBody>
          <a:bodyPr>
            <a:spAutoFit/>
          </a:bodyPr>
          <a:lstStyle/>
          <a:p>
            <a:r>
              <a:rPr lang="en-US"/>
              <a:t>GOES: May 2007 through October 2009</a:t>
            </a:r>
          </a:p>
          <a:p>
            <a:endParaRPr lang="en-US"/>
          </a:p>
          <a:p>
            <a:r>
              <a:rPr lang="en-US"/>
              <a:t>MET-9: Jan through Apr 2009</a:t>
            </a:r>
          </a:p>
          <a:p>
            <a:endParaRPr lang="en-US"/>
          </a:p>
          <a:p>
            <a:pPr>
              <a:buFontTx/>
              <a:buChar char="-"/>
            </a:pPr>
            <a:r>
              <a:rPr lang="en-US" sz="1400"/>
              <a:t> MET-9 “Water Vapor” band results here are for the 6.2um </a:t>
            </a:r>
          </a:p>
          <a:p>
            <a:pPr>
              <a:buFontTx/>
              <a:buChar char="-"/>
            </a:pPr>
            <a:endParaRPr lang="en-US" sz="1400"/>
          </a:p>
          <a:p>
            <a:pPr>
              <a:buFontTx/>
              <a:buChar char="-"/>
            </a:pPr>
            <a:r>
              <a:rPr lang="en-US" sz="1400"/>
              <a:t>The MET-9 shortwave window SRF extends to shorter wavelengths than IASI, making comparison difficult</a:t>
            </a:r>
          </a:p>
          <a:p>
            <a:pPr>
              <a:buFontTx/>
              <a:buChar char="-"/>
            </a:pPr>
            <a:endParaRPr lang="en-US" sz="1400"/>
          </a:p>
          <a:p>
            <a:pPr>
              <a:buFontTx/>
              <a:buChar char="-"/>
            </a:pPr>
            <a:r>
              <a:rPr lang="en-US" sz="1400"/>
              <a:t> We have the entire MET-8 and MET-9 dataset stored at SSEC/CIMSS as well as IASI in native format; these are the results available from prior analysis</a:t>
            </a:r>
          </a:p>
          <a:p>
            <a:pPr>
              <a:buFontTx/>
              <a:buChar char="-"/>
            </a:pPr>
            <a:endParaRPr lang="en-US" sz="1400"/>
          </a:p>
          <a:p>
            <a:endParaRPr lang="en-US" sz="1400"/>
          </a:p>
        </p:txBody>
      </p:sp>
      <p:sp>
        <p:nvSpPr>
          <p:cNvPr id="29827" name="Text Box 131"/>
          <p:cNvSpPr txBox="1">
            <a:spLocks noChangeArrowheads="1"/>
          </p:cNvSpPr>
          <p:nvPr/>
        </p:nvSpPr>
        <p:spPr bwMode="auto">
          <a:xfrm rot="1393872">
            <a:off x="1271588" y="2274888"/>
            <a:ext cx="6735762" cy="1920875"/>
          </a:xfrm>
          <a:prstGeom prst="rect">
            <a:avLst/>
          </a:prstGeom>
          <a:solidFill>
            <a:schemeClr val="bg2"/>
          </a:solidFill>
          <a:ln w="9525">
            <a:noFill/>
            <a:miter lim="800000"/>
            <a:headEnd/>
            <a:tailEnd/>
          </a:ln>
        </p:spPr>
        <p:txBody>
          <a:bodyPr>
            <a:spAutoFit/>
          </a:bodyPr>
          <a:lstStyle/>
          <a:p>
            <a:pPr defTabSz="914400">
              <a:spcBef>
                <a:spcPct val="50000"/>
              </a:spcBef>
            </a:pPr>
            <a:r>
              <a:rPr lang="en-US" sz="4000"/>
              <a:t>The Point is: We are experienced users of intercalibration methods….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8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8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chor="ctr">
            <a:normAutofit/>
          </a:bodyPr>
          <a:lstStyle/>
          <a:p>
            <a:pPr eaLnBrk="1" hangingPunct="1">
              <a:defRPr/>
            </a:pPr>
            <a:r>
              <a:rPr lang="en-US" sz="3200" smtClean="0">
                <a:latin typeface="Arial" charset="0"/>
                <a:ea typeface="ＭＳ Ｐゴシック" pitchFamily="34" charset="-128"/>
              </a:rPr>
              <a:t>Using the GSICS Correction</a:t>
            </a:r>
            <a:br>
              <a:rPr lang="en-US" sz="3200" smtClean="0">
                <a:latin typeface="Arial" charset="0"/>
                <a:ea typeface="ＭＳ Ｐゴシック" pitchFamily="34" charset="-128"/>
              </a:rPr>
            </a:br>
            <a:r>
              <a:rPr lang="en-US" sz="3200" smtClean="0">
                <a:latin typeface="Arial" charset="0"/>
                <a:ea typeface="ＭＳ Ｐゴシック" pitchFamily="34" charset="-128"/>
              </a:rPr>
              <a:t>GOES Sounder Products</a:t>
            </a:r>
          </a:p>
        </p:txBody>
      </p:sp>
      <p:sp>
        <p:nvSpPr>
          <p:cNvPr id="18434" name="Content Placeholder 2"/>
          <p:cNvSpPr>
            <a:spLocks noGrp="1"/>
          </p:cNvSpPr>
          <p:nvPr>
            <p:ph idx="4294967295"/>
          </p:nvPr>
        </p:nvSpPr>
        <p:spPr/>
        <p:txBody>
          <a:bodyPr/>
          <a:lstStyle/>
          <a:p>
            <a:pPr eaLnBrk="1" hangingPunct="1">
              <a:lnSpc>
                <a:spcPct val="80000"/>
              </a:lnSpc>
            </a:pPr>
            <a:r>
              <a:rPr lang="en-US" sz="2400" smtClean="0">
                <a:ea typeface="ＭＳ Ｐゴシック" pitchFamily="34" charset="-128"/>
              </a:rPr>
              <a:t>Currently GOES Sounder bias corrections are done two different ways, both suboptimal</a:t>
            </a:r>
          </a:p>
          <a:p>
            <a:pPr eaLnBrk="1" hangingPunct="1">
              <a:lnSpc>
                <a:spcPct val="80000"/>
              </a:lnSpc>
            </a:pPr>
            <a:r>
              <a:rPr lang="en-US" sz="2400" smtClean="0">
                <a:ea typeface="ＭＳ Ｐゴシック" pitchFamily="34" charset="-128"/>
              </a:rPr>
              <a:t>Simple Bias: Radiosondes as “truth”</a:t>
            </a:r>
          </a:p>
          <a:p>
            <a:pPr lvl="1" eaLnBrk="1" hangingPunct="1">
              <a:lnSpc>
                <a:spcPct val="80000"/>
              </a:lnSpc>
            </a:pPr>
            <a:r>
              <a:rPr lang="en-US" sz="2200" smtClean="0">
                <a:ea typeface="ＭＳ Ｐゴシック" pitchFamily="34" charset="-128"/>
              </a:rPr>
              <a:t>0 and 12 UTC only</a:t>
            </a:r>
          </a:p>
          <a:p>
            <a:pPr lvl="1" eaLnBrk="1" hangingPunct="1">
              <a:lnSpc>
                <a:spcPct val="80000"/>
              </a:lnSpc>
            </a:pPr>
            <a:r>
              <a:rPr lang="en-US" sz="2200" smtClean="0">
                <a:ea typeface="ＭＳ Ｐゴシック" pitchFamily="34" charset="-128"/>
              </a:rPr>
              <a:t>Over land only</a:t>
            </a:r>
          </a:p>
          <a:p>
            <a:pPr lvl="1" eaLnBrk="1" hangingPunct="1">
              <a:lnSpc>
                <a:spcPct val="80000"/>
              </a:lnSpc>
            </a:pPr>
            <a:r>
              <a:rPr lang="en-US" sz="2200" smtClean="0">
                <a:ea typeface="ＭＳ Ｐゴシック" pitchFamily="34" charset="-128"/>
              </a:rPr>
              <a:t>Requires forward model calculation (hence uncertainty)</a:t>
            </a:r>
          </a:p>
          <a:p>
            <a:pPr lvl="1" eaLnBrk="1" hangingPunct="1">
              <a:lnSpc>
                <a:spcPct val="80000"/>
              </a:lnSpc>
            </a:pPr>
            <a:r>
              <a:rPr lang="en-US" sz="2200" smtClean="0">
                <a:ea typeface="ＭＳ Ｐゴシック" pitchFamily="34" charset="-128"/>
              </a:rPr>
              <a:t>5 predictors</a:t>
            </a:r>
          </a:p>
          <a:p>
            <a:pPr eaLnBrk="1" hangingPunct="1">
              <a:lnSpc>
                <a:spcPct val="80000"/>
              </a:lnSpc>
            </a:pPr>
            <a:r>
              <a:rPr lang="en-US" sz="2400" smtClean="0">
                <a:ea typeface="ＭＳ Ｐゴシック" pitchFamily="34" charset="-128"/>
              </a:rPr>
              <a:t>Complex Bias: NWP-based “truth”</a:t>
            </a:r>
          </a:p>
          <a:p>
            <a:pPr lvl="1" eaLnBrk="1" hangingPunct="1">
              <a:lnSpc>
                <a:spcPct val="80000"/>
              </a:lnSpc>
            </a:pPr>
            <a:r>
              <a:rPr lang="en-US" sz="2200" smtClean="0">
                <a:ea typeface="ＭＳ Ｐゴシック" pitchFamily="34" charset="-128"/>
              </a:rPr>
              <a:t> Still need a forward model</a:t>
            </a:r>
          </a:p>
          <a:p>
            <a:pPr lvl="1" eaLnBrk="1" hangingPunct="1">
              <a:lnSpc>
                <a:spcPct val="80000"/>
              </a:lnSpc>
            </a:pPr>
            <a:r>
              <a:rPr lang="en-US" sz="2200" smtClean="0">
                <a:ea typeface="ＭＳ Ｐゴシック" pitchFamily="34" charset="-128"/>
              </a:rPr>
              <a:t>NWP is just a model, not a perfect predictor of atmospheric conditions.</a:t>
            </a:r>
          </a:p>
          <a:p>
            <a:pPr lvl="1" eaLnBrk="1" hangingPunct="1">
              <a:lnSpc>
                <a:spcPct val="80000"/>
              </a:lnSpc>
            </a:pPr>
            <a:r>
              <a:rPr lang="en-US" sz="2200" smtClean="0">
                <a:ea typeface="ＭＳ Ｐゴシック" pitchFamily="34" charset="-128"/>
              </a:rPr>
              <a:t>26 predictors</a:t>
            </a:r>
          </a:p>
        </p:txBody>
      </p:sp>
      <p:sp>
        <p:nvSpPr>
          <p:cNvPr id="4" name="Slide Number Placeholder 3"/>
          <p:cNvSpPr txBox="1">
            <a:spLocks noGrp="1"/>
          </p:cNvSpPr>
          <p:nvPr/>
        </p:nvSpPr>
        <p:spPr>
          <a:xfrm>
            <a:off x="6553200" y="6356350"/>
            <a:ext cx="2133600" cy="365125"/>
          </a:xfrm>
          <a:prstGeom prst="rect">
            <a:avLst/>
          </a:prstGeom>
          <a:noFill/>
        </p:spPr>
        <p:txBody>
          <a:bodyPr anchor="ctr"/>
          <a:lstStyle/>
          <a:p>
            <a:pPr algn="r" defTabSz="914400" fontAlgn="auto">
              <a:spcBef>
                <a:spcPts val="0"/>
              </a:spcBef>
              <a:spcAft>
                <a:spcPts val="0"/>
              </a:spcAft>
              <a:defRPr/>
            </a:pPr>
            <a:fld id="{D866E1EB-1C14-446C-81F1-92605B9B2830}" type="slidenum">
              <a:rPr lang="en-US" sz="1200">
                <a:solidFill>
                  <a:schemeClr val="tx1">
                    <a:tint val="75000"/>
                  </a:schemeClr>
                </a:solidFill>
                <a:latin typeface="+mn-lt"/>
                <a:ea typeface="+mn-ea"/>
                <a:cs typeface="+mn-cs"/>
              </a:rPr>
              <a:pPr algn="r" defTabSz="914400" fontAlgn="auto">
                <a:spcBef>
                  <a:spcPts val="0"/>
                </a:spcBef>
                <a:spcAft>
                  <a:spcPts val="0"/>
                </a:spcAft>
                <a:defRPr/>
              </a:pPr>
              <a:t>6</a:t>
            </a:fld>
            <a:endParaRPr lang="en-US" sz="1200">
              <a:solidFill>
                <a:schemeClr val="tx1">
                  <a:tint val="75000"/>
                </a:schemeClr>
              </a:solidFill>
              <a:latin typeface="+mn-lt"/>
              <a:ea typeface="+mn-ea"/>
              <a:cs typeface="+mn-cs"/>
            </a:endParaRPr>
          </a:p>
        </p:txBody>
      </p:sp>
      <p:pic>
        <p:nvPicPr>
          <p:cNvPr id="18436" name="Picture 5" descr="Gunshor,MathewThumb"/>
          <p:cNvPicPr>
            <a:picLocks noChangeAspect="1" noChangeArrowheads="1"/>
          </p:cNvPicPr>
          <p:nvPr/>
        </p:nvPicPr>
        <p:blipFill>
          <a:blip r:embed="rId2"/>
          <a:srcRect/>
          <a:stretch>
            <a:fillRect/>
          </a:stretch>
        </p:blipFill>
        <p:spPr bwMode="auto">
          <a:xfrm>
            <a:off x="0" y="0"/>
            <a:ext cx="1066800" cy="800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chor="ctr">
            <a:normAutofit/>
          </a:bodyPr>
          <a:lstStyle/>
          <a:p>
            <a:pPr eaLnBrk="1" hangingPunct="1">
              <a:defRPr/>
            </a:pPr>
            <a:r>
              <a:rPr lang="en-US" sz="3200" smtClean="0">
                <a:latin typeface="Arial" charset="0"/>
                <a:ea typeface="ＭＳ Ｐゴシック" pitchFamily="34" charset="-128"/>
              </a:rPr>
              <a:t>GSICS Sounder Correction</a:t>
            </a:r>
            <a:br>
              <a:rPr lang="en-US" sz="3200" smtClean="0">
                <a:latin typeface="Arial" charset="0"/>
                <a:ea typeface="ＭＳ Ｐゴシック" pitchFamily="34" charset="-128"/>
              </a:rPr>
            </a:br>
            <a:r>
              <a:rPr lang="en-US" sz="3200" smtClean="0">
                <a:latin typeface="Arial" charset="0"/>
                <a:ea typeface="ＭＳ Ｐゴシック" pitchFamily="34" charset="-128"/>
              </a:rPr>
              <a:t>A case study using CTP at CIMSS</a:t>
            </a:r>
          </a:p>
        </p:txBody>
      </p:sp>
      <p:sp>
        <p:nvSpPr>
          <p:cNvPr id="19458" name="Content Placeholder 2"/>
          <p:cNvSpPr>
            <a:spLocks noGrp="1"/>
          </p:cNvSpPr>
          <p:nvPr>
            <p:ph idx="4294967295"/>
          </p:nvPr>
        </p:nvSpPr>
        <p:spPr/>
        <p:txBody>
          <a:bodyPr/>
          <a:lstStyle/>
          <a:p>
            <a:pPr eaLnBrk="1" hangingPunct="1">
              <a:lnSpc>
                <a:spcPct val="80000"/>
              </a:lnSpc>
            </a:pPr>
            <a:r>
              <a:rPr lang="en-US" sz="2100" smtClean="0">
                <a:ea typeface="ＭＳ Ｐゴシック" pitchFamily="34" charset="-128"/>
              </a:rPr>
              <a:t>Cloud Top Pressure (CTP) Case Study for 7 Sep 2010 (18:01 UTC) for the GOES-11 Sounder</a:t>
            </a:r>
          </a:p>
          <a:p>
            <a:pPr eaLnBrk="1" hangingPunct="1">
              <a:lnSpc>
                <a:spcPct val="80000"/>
              </a:lnSpc>
            </a:pPr>
            <a:r>
              <a:rPr lang="en-US" sz="2100" smtClean="0">
                <a:ea typeface="ＭＳ Ｐゴシック" pitchFamily="34" charset="-128"/>
              </a:rPr>
              <a:t>Currently simple bias corrections (K) are applied to each sounder band used in this product (from historic radiosonde)</a:t>
            </a:r>
          </a:p>
          <a:p>
            <a:pPr lvl="1" eaLnBrk="1" hangingPunct="1">
              <a:lnSpc>
                <a:spcPct val="80000"/>
              </a:lnSpc>
            </a:pPr>
            <a:r>
              <a:rPr lang="en-US" sz="2000" smtClean="0">
                <a:ea typeface="ＭＳ Ｐゴシック" pitchFamily="34" charset="-128"/>
              </a:rPr>
              <a:t>A bias correction normally consists of just a brightness temperature bias to be added to (or subtracted from) the measured brightness temperature</a:t>
            </a:r>
          </a:p>
          <a:p>
            <a:pPr eaLnBrk="1" hangingPunct="1">
              <a:lnSpc>
                <a:spcPct val="80000"/>
              </a:lnSpc>
            </a:pPr>
            <a:r>
              <a:rPr lang="en-US" sz="2100" smtClean="0">
                <a:ea typeface="ＭＳ Ｐゴシック" pitchFamily="34" charset="-128"/>
              </a:rPr>
              <a:t>Fred and Fangfang at NOAA-NESDIS provided the GSICS coefficients in temperature instead of radiance.</a:t>
            </a:r>
          </a:p>
          <a:p>
            <a:pPr lvl="1" eaLnBrk="1" hangingPunct="1">
              <a:lnSpc>
                <a:spcPct val="80000"/>
              </a:lnSpc>
            </a:pPr>
            <a:r>
              <a:rPr lang="en-US" sz="2000" smtClean="0">
                <a:ea typeface="ＭＳ Ｐゴシック" pitchFamily="34" charset="-128"/>
              </a:rPr>
              <a:t>We expected a single number, a bias, similar to the values shown in the time series plots on GSICS web pages.</a:t>
            </a:r>
          </a:p>
          <a:p>
            <a:pPr lvl="1" eaLnBrk="1" hangingPunct="1">
              <a:lnSpc>
                <a:spcPct val="80000"/>
              </a:lnSpc>
            </a:pPr>
            <a:r>
              <a:rPr lang="en-US" sz="2000" smtClean="0">
                <a:ea typeface="ＭＳ Ｐゴシック" pitchFamily="34" charset="-128"/>
              </a:rPr>
              <a:t>We received a file with a slope and an offset for 231 days covering 27Dec2009 – 14Aug2010 (we applied the mean slope and offset to our data).</a:t>
            </a:r>
          </a:p>
          <a:p>
            <a:pPr lvl="1" eaLnBrk="1" hangingPunct="1">
              <a:lnSpc>
                <a:spcPct val="80000"/>
              </a:lnSpc>
            </a:pPr>
            <a:r>
              <a:rPr lang="en-US" sz="2000" smtClean="0">
                <a:ea typeface="ＭＳ Ｐゴシック" pitchFamily="34" charset="-128"/>
              </a:rPr>
              <a:t>Tb</a:t>
            </a:r>
            <a:r>
              <a:rPr lang="en-US" sz="2000" baseline="-25000" smtClean="0">
                <a:ea typeface="ＭＳ Ｐゴシック" pitchFamily="34" charset="-128"/>
              </a:rPr>
              <a:t>GSICS</a:t>
            </a:r>
            <a:r>
              <a:rPr lang="en-US" sz="2000" smtClean="0">
                <a:ea typeface="ＭＳ Ｐゴシック" pitchFamily="34" charset="-128"/>
              </a:rPr>
              <a:t> = Tb</a:t>
            </a:r>
            <a:r>
              <a:rPr lang="en-US" sz="2000" baseline="-25000" smtClean="0">
                <a:ea typeface="ＭＳ Ｐゴシック" pitchFamily="34" charset="-128"/>
              </a:rPr>
              <a:t>GOES</a:t>
            </a:r>
            <a:r>
              <a:rPr lang="en-US" sz="2000" smtClean="0">
                <a:ea typeface="ＭＳ Ｐゴシック" pitchFamily="34" charset="-128"/>
              </a:rPr>
              <a:t> /slope - offset/slope</a:t>
            </a:r>
          </a:p>
        </p:txBody>
      </p:sp>
      <p:sp>
        <p:nvSpPr>
          <p:cNvPr id="4" name="Slide Number Placeholder 3"/>
          <p:cNvSpPr txBox="1">
            <a:spLocks noGrp="1"/>
          </p:cNvSpPr>
          <p:nvPr/>
        </p:nvSpPr>
        <p:spPr>
          <a:xfrm>
            <a:off x="6553200" y="6356350"/>
            <a:ext cx="2133600" cy="365125"/>
          </a:xfrm>
          <a:prstGeom prst="rect">
            <a:avLst/>
          </a:prstGeom>
          <a:noFill/>
        </p:spPr>
        <p:txBody>
          <a:bodyPr anchor="ctr"/>
          <a:lstStyle/>
          <a:p>
            <a:pPr algn="r" defTabSz="914400" fontAlgn="auto">
              <a:spcBef>
                <a:spcPts val="0"/>
              </a:spcBef>
              <a:spcAft>
                <a:spcPts val="0"/>
              </a:spcAft>
              <a:defRPr/>
            </a:pPr>
            <a:fld id="{4FFE01AF-9CED-4116-A2AD-FA5E80053D11}" type="slidenum">
              <a:rPr lang="en-US" sz="1200">
                <a:solidFill>
                  <a:schemeClr val="tx1">
                    <a:tint val="75000"/>
                  </a:schemeClr>
                </a:solidFill>
                <a:latin typeface="+mn-lt"/>
                <a:ea typeface="+mn-ea"/>
                <a:cs typeface="+mn-cs"/>
              </a:rPr>
              <a:pPr algn="r" defTabSz="914400" fontAlgn="auto">
                <a:spcBef>
                  <a:spcPts val="0"/>
                </a:spcBef>
                <a:spcAft>
                  <a:spcPts val="0"/>
                </a:spcAft>
                <a:defRPr/>
              </a:pPr>
              <a:t>7</a:t>
            </a:fld>
            <a:endParaRPr lang="en-US" sz="1200">
              <a:solidFill>
                <a:schemeClr val="tx1">
                  <a:tint val="75000"/>
                </a:schemeClr>
              </a:solidFill>
              <a:latin typeface="+mn-lt"/>
              <a:ea typeface="+mn-ea"/>
              <a:cs typeface="+mn-cs"/>
            </a:endParaRPr>
          </a:p>
        </p:txBody>
      </p:sp>
      <p:pic>
        <p:nvPicPr>
          <p:cNvPr id="19460" name="Picture 5" descr="Schmit,TimThumb"/>
          <p:cNvPicPr>
            <a:picLocks noChangeAspect="1" noChangeArrowheads="1"/>
          </p:cNvPicPr>
          <p:nvPr/>
        </p:nvPicPr>
        <p:blipFill>
          <a:blip r:embed="rId2"/>
          <a:srcRect/>
          <a:stretch>
            <a:fillRect/>
          </a:stretch>
        </p:blipFill>
        <p:spPr bwMode="auto">
          <a:xfrm>
            <a:off x="8077200" y="6057900"/>
            <a:ext cx="1066800" cy="800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07SEP2010_18UTC_LWW.GIF"/>
          <p:cNvPicPr>
            <a:picLocks noGrp="1" noChangeAspect="1"/>
          </p:cNvPicPr>
          <p:nvPr isPhoto="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Slide Number Placeholder 2"/>
          <p:cNvSpPr txBox="1">
            <a:spLocks noGrp="1"/>
          </p:cNvSpPr>
          <p:nvPr/>
        </p:nvSpPr>
        <p:spPr>
          <a:xfrm>
            <a:off x="6553200" y="6356350"/>
            <a:ext cx="2133600" cy="365125"/>
          </a:xfrm>
          <a:prstGeom prst="rect">
            <a:avLst/>
          </a:prstGeom>
          <a:noFill/>
        </p:spPr>
        <p:txBody>
          <a:bodyPr anchor="ctr"/>
          <a:lstStyle/>
          <a:p>
            <a:pPr algn="r" defTabSz="914400" fontAlgn="auto">
              <a:spcBef>
                <a:spcPts val="0"/>
              </a:spcBef>
              <a:spcAft>
                <a:spcPts val="0"/>
              </a:spcAft>
              <a:defRPr/>
            </a:pPr>
            <a:fld id="{76855EBB-03E3-4258-9D2E-97D2DF8462B9}" type="slidenum">
              <a:rPr lang="en-US" sz="1200">
                <a:solidFill>
                  <a:schemeClr val="tx1">
                    <a:tint val="75000"/>
                  </a:schemeClr>
                </a:solidFill>
                <a:latin typeface="+mn-lt"/>
                <a:ea typeface="+mn-ea"/>
                <a:cs typeface="+mn-cs"/>
              </a:rPr>
              <a:pPr algn="r" defTabSz="914400" fontAlgn="auto">
                <a:spcBef>
                  <a:spcPts val="0"/>
                </a:spcBef>
                <a:spcAft>
                  <a:spcPts val="0"/>
                </a:spcAft>
                <a:defRPr/>
              </a:pPr>
              <a:t>8</a:t>
            </a:fld>
            <a:endParaRPr lang="en-US" sz="1200">
              <a:solidFill>
                <a:schemeClr val="tx1">
                  <a:tint val="75000"/>
                </a:schemeClr>
              </a:solidFill>
              <a:latin typeface="+mn-lt"/>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descr="07SEP2010_18UTC_VIS.GIF"/>
          <p:cNvPicPr>
            <a:picLocks noGrp="1" noChangeAspect="1"/>
          </p:cNvPicPr>
          <p:nvPr isPhoto="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Slide Number Placeholder 2"/>
          <p:cNvSpPr txBox="1">
            <a:spLocks noGrp="1"/>
          </p:cNvSpPr>
          <p:nvPr/>
        </p:nvSpPr>
        <p:spPr>
          <a:xfrm>
            <a:off x="6553200" y="6356350"/>
            <a:ext cx="2133600" cy="365125"/>
          </a:xfrm>
          <a:prstGeom prst="rect">
            <a:avLst/>
          </a:prstGeom>
          <a:noFill/>
        </p:spPr>
        <p:txBody>
          <a:bodyPr anchor="ctr"/>
          <a:lstStyle/>
          <a:p>
            <a:pPr algn="r" defTabSz="914400" fontAlgn="auto">
              <a:spcBef>
                <a:spcPts val="0"/>
              </a:spcBef>
              <a:spcAft>
                <a:spcPts val="0"/>
              </a:spcAft>
              <a:defRPr/>
            </a:pPr>
            <a:fld id="{799E2009-47FD-4328-A054-77D86C1C6A45}" type="slidenum">
              <a:rPr lang="en-US" sz="1200">
                <a:solidFill>
                  <a:schemeClr val="tx1">
                    <a:tint val="75000"/>
                  </a:schemeClr>
                </a:solidFill>
                <a:latin typeface="+mn-lt"/>
                <a:ea typeface="+mn-ea"/>
                <a:cs typeface="+mn-cs"/>
              </a:rPr>
              <a:pPr algn="r" defTabSz="914400" fontAlgn="auto">
                <a:spcBef>
                  <a:spcPts val="0"/>
                </a:spcBef>
                <a:spcAft>
                  <a:spcPts val="0"/>
                </a:spcAft>
                <a:defRPr/>
              </a:pPr>
              <a:t>9</a:t>
            </a:fld>
            <a:endParaRPr lang="en-US" sz="1200">
              <a:solidFill>
                <a:schemeClr val="tx1">
                  <a:tint val="75000"/>
                </a:schemeClr>
              </a:solidFill>
              <a:latin typeface="+mn-lt"/>
              <a:ea typeface="+mn-ea"/>
              <a:cs typeface="+mn-cs"/>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MSSpresentation3">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ヒラギノ丸ゴ Pro W4"/>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CIMSSpresentation3</Template>
  <TotalTime>7</TotalTime>
  <Words>1697</Words>
  <Application>Microsoft Macintosh PowerPoint</Application>
  <PresentationFormat>On-screen Show (4:3)</PresentationFormat>
  <Paragraphs>281</Paragraphs>
  <Slides>29</Slides>
  <Notes>3</Notes>
  <HiddenSlides>0</HiddenSlides>
  <MMClips>1</MMClips>
  <ScaleCrop>false</ScaleCrop>
  <HeadingPairs>
    <vt:vector size="6" baseType="variant">
      <vt:variant>
        <vt:lpstr>Fonts Used</vt:lpstr>
      </vt:variant>
      <vt:variant>
        <vt:i4>8</vt:i4>
      </vt:variant>
      <vt:variant>
        <vt:lpstr>Design Template</vt:lpstr>
      </vt:variant>
      <vt:variant>
        <vt:i4>10</vt:i4>
      </vt:variant>
      <vt:variant>
        <vt:lpstr>Slide Titles</vt:lpstr>
      </vt:variant>
      <vt:variant>
        <vt:i4>29</vt:i4>
      </vt:variant>
    </vt:vector>
  </HeadingPairs>
  <TitlesOfParts>
    <vt:vector size="47" baseType="lpstr">
      <vt:lpstr>Arial</vt:lpstr>
      <vt:lpstr>ＭＳ Ｐゴシック</vt:lpstr>
      <vt:lpstr>Corbel</vt:lpstr>
      <vt:lpstr>Wingdings</vt:lpstr>
      <vt:lpstr>Wingdings 2</vt:lpstr>
      <vt:lpstr>Calibri</vt:lpstr>
      <vt:lpstr>Times New Roman</vt:lpstr>
      <vt:lpstr>Symbol</vt:lpstr>
      <vt:lpstr>CIMSSpresentation3</vt:lpstr>
      <vt:lpstr>CIMSSpresentation3</vt:lpstr>
      <vt:lpstr>CIMSSpresentation3</vt:lpstr>
      <vt:lpstr>CIMSSpresentation3</vt:lpstr>
      <vt:lpstr>CIMSSpresentation3</vt:lpstr>
      <vt:lpstr>CIMSSpresentation3</vt:lpstr>
      <vt:lpstr>CIMSSpresentation3</vt:lpstr>
      <vt:lpstr>CIMSSpresentation3</vt:lpstr>
      <vt:lpstr>CIMSSpresentation3</vt:lpstr>
      <vt:lpstr>CIMSSpresentation3</vt:lpstr>
      <vt:lpstr>Impact of GSICS Correction for GOES imager and sounder   Cloud Top Height GSICS Correction</vt:lpstr>
      <vt:lpstr>Slide 2</vt:lpstr>
      <vt:lpstr>Impact of GSICS Correction for GOES imager and sounder</vt:lpstr>
      <vt:lpstr>… the gold…</vt:lpstr>
      <vt:lpstr>GEO-IASI Results (CIMSS method)</vt:lpstr>
      <vt:lpstr>Using the GSICS Correction GOES Sounder Products</vt:lpstr>
      <vt:lpstr>GSICS Sounder Correction A case study using CTP at CIMSS</vt:lpstr>
      <vt:lpstr>Slide 8</vt:lpstr>
      <vt:lpstr>Slide 9</vt:lpstr>
      <vt:lpstr>Slide 10</vt:lpstr>
      <vt:lpstr>Slide 11</vt:lpstr>
      <vt:lpstr>Slide 12</vt:lpstr>
      <vt:lpstr>Slide 13</vt:lpstr>
      <vt:lpstr>Slide 14</vt:lpstr>
      <vt:lpstr>Slide 15</vt:lpstr>
      <vt:lpstr>Slide 16</vt:lpstr>
      <vt:lpstr>Slide 17</vt:lpstr>
      <vt:lpstr>In search of treasure</vt:lpstr>
      <vt:lpstr>Summary</vt:lpstr>
      <vt:lpstr>Status Report</vt:lpstr>
      <vt:lpstr>Status Report: Post-processing GOES vs AIRS GSICS Method at CIMSS</vt:lpstr>
      <vt:lpstr>Status Report: Post-processing GOES vs AIRS GSICS Method at CIMSS</vt:lpstr>
      <vt:lpstr>Status of the code</vt:lpstr>
      <vt:lpstr>Status of the code</vt:lpstr>
      <vt:lpstr>Work to be done</vt:lpstr>
      <vt:lpstr>Quality Control IR Window (11um) Band GOES-AIRS</vt:lpstr>
      <vt:lpstr>Quality Control Bad AIRS channels?</vt:lpstr>
      <vt:lpstr>Intercalibration at CIMSS</vt:lpstr>
      <vt:lpstr>Running the GSICS method at CIMSS</vt:lpstr>
    </vt:vector>
  </TitlesOfParts>
  <Company>SSEC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Intercalibration Activities at CIMSS</dc:title>
  <dc:creator>matg</dc:creator>
  <cp:lastModifiedBy>Steve Ackerman</cp:lastModifiedBy>
  <cp:revision>149</cp:revision>
  <dcterms:created xsi:type="dcterms:W3CDTF">2009-11-09T22:13:18Z</dcterms:created>
  <dcterms:modified xsi:type="dcterms:W3CDTF">2010-09-21T07:51:30Z</dcterms:modified>
</cp:coreProperties>
</file>