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22"/>
  </p:notesMasterIdLst>
  <p:sldIdLst>
    <p:sldId id="256" r:id="rId2"/>
    <p:sldId id="449" r:id="rId3"/>
    <p:sldId id="357" r:id="rId4"/>
    <p:sldId id="441" r:id="rId5"/>
    <p:sldId id="400" r:id="rId6"/>
    <p:sldId id="443" r:id="rId7"/>
    <p:sldId id="418" r:id="rId8"/>
    <p:sldId id="402" r:id="rId9"/>
    <p:sldId id="428" r:id="rId10"/>
    <p:sldId id="401" r:id="rId11"/>
    <p:sldId id="451" r:id="rId12"/>
    <p:sldId id="452" r:id="rId13"/>
    <p:sldId id="453" r:id="rId14"/>
    <p:sldId id="386" r:id="rId15"/>
    <p:sldId id="411" r:id="rId16"/>
    <p:sldId id="415" r:id="rId17"/>
    <p:sldId id="417" r:id="rId18"/>
    <p:sldId id="438" r:id="rId19"/>
    <p:sldId id="356" r:id="rId20"/>
    <p:sldId id="445" r:id="rId21"/>
  </p:sldIdLst>
  <p:sldSz cx="9144000" cy="6858000" type="screen4x3"/>
  <p:notesSz cx="6953250" cy="90106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0703"/>
    <a:srgbClr val="00FF00"/>
    <a:srgbClr val="00863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05" autoAdjust="0"/>
    <p:restoredTop sz="97691" autoAdjust="0"/>
  </p:normalViewPr>
  <p:slideViewPr>
    <p:cSldViewPr>
      <p:cViewPr>
        <p:scale>
          <a:sx n="60" d="100"/>
          <a:sy n="60" d="100"/>
        </p:scale>
        <p:origin x="-1602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8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50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8588" y="0"/>
            <a:ext cx="3013075" cy="450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B6866-D6CF-47DD-9BD4-1758F82AFF5A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23963" y="676275"/>
            <a:ext cx="4505325" cy="3378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279900"/>
            <a:ext cx="5562600" cy="4054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58213"/>
            <a:ext cx="3013075" cy="450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8588" y="8558213"/>
            <a:ext cx="3013075" cy="450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064FB2-6EB6-478F-9B19-13D5BD5C23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28367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3777" indent="-223777">
              <a:buAutoNum type="arabicParenR"/>
            </a:pPr>
            <a:r>
              <a:rPr lang="en-US" dirty="0" err="1" smtClean="0"/>
              <a:t>CrIS</a:t>
            </a:r>
            <a:r>
              <a:rPr lang="en-US" dirty="0" smtClean="0"/>
              <a:t> is warmer</a:t>
            </a:r>
            <a:r>
              <a:rPr lang="en-US" baseline="0" dirty="0" smtClean="0"/>
              <a:t> </a:t>
            </a:r>
            <a:r>
              <a:rPr lang="en-US" dirty="0" smtClean="0"/>
              <a:t>than all the sensors, Band</a:t>
            </a:r>
            <a:r>
              <a:rPr lang="en-US" baseline="0" dirty="0" smtClean="0"/>
              <a:t> 15 have more large scene-dependence than M16</a:t>
            </a:r>
          </a:p>
          <a:p>
            <a:pPr marL="223777" indent="-223777">
              <a:buAutoNum type="arabicParenR"/>
            </a:pPr>
            <a:r>
              <a:rPr lang="en-US" baseline="0" dirty="0" smtClean="0"/>
              <a:t>IASI seems close to VIIRS and doesn’t show scene dependence bias. </a:t>
            </a:r>
          </a:p>
          <a:p>
            <a:pPr marL="223777" indent="-223777">
              <a:buAutoNum type="arabicParenR"/>
            </a:pPr>
            <a:r>
              <a:rPr lang="en-US" baseline="0" dirty="0" err="1" smtClean="0"/>
              <a:t>CrIS</a:t>
            </a:r>
            <a:r>
              <a:rPr lang="en-US" baseline="0" dirty="0" smtClean="0"/>
              <a:t> and IASI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57FD7-107F-47D4-A199-D8989825C07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14396-6A8C-43E1-A732-3B5A866A08BD}" type="datetime1">
              <a:rPr lang="en-US" smtClean="0"/>
              <a:pPr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5867400"/>
            <a:ext cx="924253" cy="907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JPSS Logo5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5907323"/>
            <a:ext cx="994230" cy="929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92C82-010E-4FAF-BD0D-5819506E0D48}" type="datetime1">
              <a:rPr lang="en-US" smtClean="0"/>
              <a:pPr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8E8C1-EBBB-4CA9-8861-2680BD3195B0}" type="datetime1">
              <a:rPr lang="en-US" smtClean="0"/>
              <a:pPr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Line 6"/>
          <p:cNvSpPr>
            <a:spLocks noChangeShapeType="1"/>
          </p:cNvSpPr>
          <p:nvPr userDrawn="1"/>
        </p:nvSpPr>
        <p:spPr bwMode="auto">
          <a:xfrm>
            <a:off x="0" y="885825"/>
            <a:ext cx="91440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latin typeface="+mj-lt"/>
              <a:ea typeface="+mn-ea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371600"/>
            <a:ext cx="4038600" cy="47548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371600"/>
            <a:ext cx="4038600" cy="47548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C2AF2-F7C0-4D38-9C69-33FD3FAE5C3B}" type="datetime1">
              <a:rPr lang="en-US" smtClean="0"/>
              <a:pPr/>
              <a:t>4/8/2013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Line 6"/>
          <p:cNvSpPr>
            <a:spLocks noChangeShapeType="1"/>
          </p:cNvSpPr>
          <p:nvPr userDrawn="1"/>
        </p:nvSpPr>
        <p:spPr bwMode="auto">
          <a:xfrm>
            <a:off x="0" y="885825"/>
            <a:ext cx="91440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latin typeface="+mj-lt"/>
              <a:ea typeface="+mn-ea"/>
              <a:cs typeface="ＭＳ Ｐゴシック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25B3-72AC-4AA5-A4DD-A7964CB22C71}" type="datetime1">
              <a:rPr lang="en-US" smtClean="0"/>
              <a:pPr/>
              <a:t>4/8/2013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Line 6"/>
          <p:cNvSpPr>
            <a:spLocks noChangeShapeType="1"/>
          </p:cNvSpPr>
          <p:nvPr userDrawn="1"/>
        </p:nvSpPr>
        <p:spPr bwMode="auto">
          <a:xfrm>
            <a:off x="0" y="885825"/>
            <a:ext cx="91440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latin typeface="+mj-lt"/>
              <a:ea typeface="+mn-ea"/>
              <a:cs typeface="ＭＳ Ｐゴシック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0879B-5370-4B3D-8DA7-4A90D14AF61D}" type="datetime1">
              <a:rPr lang="en-US" smtClean="0"/>
              <a:pPr/>
              <a:t>4/8/2013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Line 6"/>
          <p:cNvSpPr>
            <a:spLocks noChangeShapeType="1"/>
          </p:cNvSpPr>
          <p:nvPr userDrawn="1"/>
        </p:nvSpPr>
        <p:spPr bwMode="auto">
          <a:xfrm>
            <a:off x="0" y="885825"/>
            <a:ext cx="91440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latin typeface="+mj-lt"/>
              <a:ea typeface="+mn-ea"/>
              <a:cs typeface="ＭＳ Ｐゴシック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E228-661D-49B4-B51A-76DF58B5A183}" type="datetime1">
              <a:rPr lang="en-US" smtClean="0"/>
              <a:pPr/>
              <a:t>4/8/2013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Line 6"/>
          <p:cNvSpPr>
            <a:spLocks noChangeShapeType="1"/>
          </p:cNvSpPr>
          <p:nvPr userDrawn="1"/>
        </p:nvSpPr>
        <p:spPr bwMode="auto">
          <a:xfrm>
            <a:off x="0" y="885825"/>
            <a:ext cx="91440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latin typeface="+mj-lt"/>
              <a:ea typeface="+mn-ea"/>
              <a:cs typeface="ＭＳ Ｐゴシック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2191E-3E9B-45E4-ABAC-F03D37C9F720}" type="datetime1">
              <a:rPr lang="en-US" smtClean="0"/>
              <a:pPr/>
              <a:t>4/8/2013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9199"/>
            <a:ext cx="5486400" cy="3508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6A366-0FD2-46E7-91E6-75A79D70FE7D}" type="datetime1">
              <a:rPr lang="en-US" smtClean="0"/>
              <a:pPr/>
              <a:t>4/8/2013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0FA0-08B8-4485-860A-7C447DF88989}" type="datetime1">
              <a:rPr lang="en-US" smtClean="0"/>
              <a:pPr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8229600" cy="5059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E92B7-F082-49FA-BE23-25841E129A1D}" type="datetime1">
              <a:rPr lang="en-US" smtClean="0"/>
              <a:pPr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519886" y="-318"/>
            <a:ext cx="624114" cy="624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22960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14" name="Picture 2" descr="Center for Satellite Applications Research-Logo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625474" cy="6254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b="1" kern="1200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wlikun@umd.edu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1882775"/>
            <a:ext cx="8915400" cy="1622425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Inter-Sensor Comparison for </a:t>
            </a:r>
            <a:br>
              <a:rPr lang="en-US" sz="4400" b="1" dirty="0" smtClean="0"/>
            </a:br>
            <a:r>
              <a:rPr lang="en-US" sz="4400" dirty="0" err="1" smtClean="0"/>
              <a:t>Soumi</a:t>
            </a:r>
            <a:r>
              <a:rPr lang="en-US" sz="4400" dirty="0" smtClean="0"/>
              <a:t> </a:t>
            </a:r>
            <a:r>
              <a:rPr lang="en-US" sz="4400" b="1" dirty="0" smtClean="0"/>
              <a:t>NPP </a:t>
            </a:r>
            <a:r>
              <a:rPr lang="en-US" sz="4400" b="1" dirty="0" err="1" smtClean="0"/>
              <a:t>CrIS</a:t>
            </a:r>
            <a:r>
              <a:rPr lang="en-US" sz="4400" b="1" dirty="0" smtClean="0"/>
              <a:t> </a:t>
            </a:r>
            <a:br>
              <a:rPr lang="en-US" sz="4400" b="1" dirty="0" smtClean="0"/>
            </a:b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733800"/>
            <a:ext cx="8001000" cy="2514600"/>
          </a:xfrm>
        </p:spPr>
        <p:txBody>
          <a:bodyPr>
            <a:normAutofit fontScale="62500" lnSpcReduction="20000"/>
          </a:bodyPr>
          <a:lstStyle/>
          <a:p>
            <a:endParaRPr lang="en-US" sz="2900" b="1" dirty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Likun Wang</a:t>
            </a:r>
            <a:r>
              <a:rPr lang="en-US" b="1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Yong Han</a:t>
            </a:r>
            <a:r>
              <a:rPr lang="en-US" b="1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2*</a:t>
            </a: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Denis Tremblay</a:t>
            </a:r>
            <a:r>
              <a:rPr lang="en-US" b="1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Fuzhong</a:t>
            </a: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Weng</a:t>
            </a:r>
            <a:r>
              <a:rPr lang="en-US" b="1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Mitch Goldberg</a:t>
            </a:r>
            <a:r>
              <a:rPr lang="en-US" b="1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0"/>
            <a:endParaRPr lang="en-US" sz="2900" b="1" dirty="0" smtClean="0">
              <a:solidFill>
                <a:schemeClr val="tx1"/>
              </a:solidFill>
            </a:endParaRPr>
          </a:p>
          <a:p>
            <a:pPr lvl="0"/>
            <a:r>
              <a:rPr lang="en-US" sz="2900" b="1" dirty="0" smtClean="0">
                <a:solidFill>
                  <a:schemeClr val="tx1"/>
                </a:solidFill>
              </a:rPr>
              <a:t>1. CICS/ESSIC/University of Maryland, College Park, MD; </a:t>
            </a:r>
            <a:r>
              <a:rPr lang="en-US" sz="2900" b="1" dirty="0" smtClean="0">
                <a:solidFill>
                  <a:schemeClr val="tx1"/>
                </a:solidFill>
                <a:hlinkClick r:id="rId2"/>
              </a:rPr>
              <a:t>wlikun@umd.edu</a:t>
            </a:r>
            <a:r>
              <a:rPr lang="en-US" sz="2900" b="1" dirty="0" smtClean="0">
                <a:solidFill>
                  <a:schemeClr val="tx1"/>
                </a:solidFill>
              </a:rPr>
              <a:t> </a:t>
            </a:r>
          </a:p>
          <a:p>
            <a:pPr lvl="0"/>
            <a:r>
              <a:rPr lang="en-US" sz="2900" b="1" dirty="0" smtClean="0">
                <a:solidFill>
                  <a:schemeClr val="tx1"/>
                </a:solidFill>
              </a:rPr>
              <a:t>2. NOAA/NESDIS/STAR, College Park, MD</a:t>
            </a:r>
          </a:p>
          <a:p>
            <a:r>
              <a:rPr lang="en-US" sz="2900" b="1" dirty="0" smtClean="0">
                <a:solidFill>
                  <a:schemeClr val="tx1"/>
                </a:solidFill>
              </a:rPr>
              <a:t>3. Earth Resources Technology, Inc., Laurel, MD</a:t>
            </a:r>
          </a:p>
          <a:p>
            <a:r>
              <a:rPr lang="en-US" sz="2900" b="1" dirty="0" smtClean="0">
                <a:solidFill>
                  <a:schemeClr val="tx1"/>
                </a:solidFill>
              </a:rPr>
              <a:t>4. NOAA/NESDIS/JPSS Program Office, Greenbelt, MD</a:t>
            </a:r>
          </a:p>
          <a:p>
            <a:r>
              <a:rPr lang="en-US" sz="2900" b="1" dirty="0" smtClean="0">
                <a:solidFill>
                  <a:schemeClr val="tx1"/>
                </a:solidFill>
              </a:rPr>
              <a:t>* </a:t>
            </a:r>
            <a:r>
              <a:rPr lang="en-US" sz="2900" b="1" dirty="0" err="1" smtClean="0">
                <a:solidFill>
                  <a:schemeClr val="tx1"/>
                </a:solidFill>
              </a:rPr>
              <a:t>CrIS</a:t>
            </a:r>
            <a:r>
              <a:rPr lang="en-US" sz="2900" b="1" dirty="0" smtClean="0">
                <a:solidFill>
                  <a:schemeClr val="tx1"/>
                </a:solidFill>
              </a:rPr>
              <a:t> SDR Team Lead</a:t>
            </a:r>
          </a:p>
          <a:p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1" name="Picture 3" descr="http://www.nesdis.noaa.gov/jpss/images/STARShiel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1" y="0"/>
            <a:ext cx="1371599" cy="1371600"/>
          </a:xfrm>
          <a:prstGeom prst="rect">
            <a:avLst/>
          </a:prstGeom>
          <a:noFill/>
        </p:spPr>
      </p:pic>
      <p:pic>
        <p:nvPicPr>
          <p:cNvPr id="12295" name="Picture 7" descr="http://www.boatcamp.org/wp-content/uploads/2010/12/NOAA-Transparent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0"/>
            <a:ext cx="1371600" cy="13716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871742" y="6488668"/>
            <a:ext cx="5648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+mj-lt"/>
              </a:rPr>
              <a:t>2013 GSICS User Workshop, 8 April 2013,College Park, MD</a:t>
            </a:r>
            <a:endParaRPr lang="en-US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9458" name="Picture 2" descr="http://essic.umd.edu/joom2/images/stories/com_form2content/p17/f507/thumbs/8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2583051" cy="152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IASI and </a:t>
            </a:r>
            <a:r>
              <a:rPr lang="en-US" dirty="0" err="1" smtClean="0"/>
              <a:t>CrIS</a:t>
            </a:r>
            <a:r>
              <a:rPr lang="en-US" dirty="0" smtClean="0"/>
              <a:t> SNO Spectra</a:t>
            </a:r>
            <a:endParaRPr lang="en-US" dirty="0"/>
          </a:p>
        </p:txBody>
      </p:sp>
      <p:pic>
        <p:nvPicPr>
          <p:cNvPr id="8" name="Content Placeholder 7" descr="iasi_cris_idps.ps.2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2400" y="2286000"/>
            <a:ext cx="4103077" cy="3048000"/>
          </a:xfrm>
        </p:spPr>
      </p:pic>
      <p:pic>
        <p:nvPicPr>
          <p:cNvPr id="19" name="Content Placeholder 18" descr="iasi_cris_idpsmetopB.ps.2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262189"/>
            <a:ext cx="4038600" cy="2973384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86000" y="4038600"/>
            <a:ext cx="1875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Average Spectra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1524000" y="2362200"/>
            <a:ext cx="1813432" cy="2442865"/>
            <a:chOff x="1524000" y="2362200"/>
            <a:chExt cx="1813432" cy="2442865"/>
          </a:xfrm>
        </p:grpSpPr>
        <p:sp>
          <p:nvSpPr>
            <p:cNvPr id="9" name="TextBox 8"/>
            <p:cNvSpPr txBox="1"/>
            <p:nvPr/>
          </p:nvSpPr>
          <p:spPr>
            <a:xfrm>
              <a:off x="1676400" y="2362200"/>
              <a:ext cx="16610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North (339)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24000" y="4343400"/>
              <a:ext cx="16610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00FF"/>
                  </a:solidFill>
                </a:rPr>
                <a:t>South (431)</a:t>
              </a:r>
              <a:endParaRPr lang="en-US" sz="2400" b="1" dirty="0">
                <a:solidFill>
                  <a:srgbClr val="0000FF"/>
                </a:solidFill>
              </a:endParaRPr>
            </a:p>
          </p:txBody>
        </p:sp>
      </p:grpSp>
      <p:cxnSp>
        <p:nvCxnSpPr>
          <p:cNvPr id="11" name="Straight Arrow Connector 10"/>
          <p:cNvCxnSpPr/>
          <p:nvPr/>
        </p:nvCxnSpPr>
        <p:spPr>
          <a:xfrm flipH="1">
            <a:off x="3962400" y="3657600"/>
            <a:ext cx="15240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143000" y="3505200"/>
            <a:ext cx="12192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172200" y="4267200"/>
            <a:ext cx="1661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South (133)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96968" y="2362200"/>
            <a:ext cx="1661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North (153)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14400" y="1828800"/>
            <a:ext cx="25416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Metop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-A IASI and </a:t>
            </a:r>
            <a:r>
              <a:rPr lang="en-US" sz="2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</a:t>
            </a:r>
            <a:endParaRPr 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10200" y="1828800"/>
            <a:ext cx="26410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Metop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-B IASI/ and </a:t>
            </a:r>
            <a:r>
              <a:rPr lang="en-US" sz="2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</a:t>
            </a:r>
            <a:endParaRPr 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34000" y="5410200"/>
            <a:ext cx="1779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SNOs in 03/2013</a:t>
            </a:r>
            <a:endParaRPr lang="en-US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304800" y="54102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SNOs in 10/2012, 12/2012, and 02/2013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CrIS</a:t>
            </a:r>
            <a:r>
              <a:rPr lang="en-US" dirty="0" smtClean="0"/>
              <a:t> vs. IASI: </a:t>
            </a:r>
            <a:r>
              <a:rPr lang="en-US" dirty="0" err="1" smtClean="0"/>
              <a:t>CrIS</a:t>
            </a:r>
            <a:r>
              <a:rPr lang="en-US" dirty="0" smtClean="0"/>
              <a:t> Band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" name="Content Placeholder 8" descr="iasi_cris_idps.ps.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72306"/>
            <a:ext cx="3746000" cy="2913894"/>
          </a:xfrm>
          <a:prstGeom prst="rect">
            <a:avLst/>
          </a:prstGeom>
        </p:spPr>
      </p:pic>
      <p:pic>
        <p:nvPicPr>
          <p:cNvPr id="11" name="Content Placeholder 9" descr="iasi_cris_idps.ps.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4600" y="970782"/>
            <a:ext cx="3746000" cy="2915418"/>
          </a:xfrm>
          <a:prstGeom prst="rect">
            <a:avLst/>
          </a:prstGeom>
        </p:spPr>
      </p:pic>
      <p:pic>
        <p:nvPicPr>
          <p:cNvPr id="8" name="Content Placeholder 7" descr="iasi_cris_idpsmetopB.ps.3.pn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216400" y="3657600"/>
            <a:ext cx="3746000" cy="2913894"/>
          </a:xfrm>
        </p:spPr>
      </p:pic>
      <p:pic>
        <p:nvPicPr>
          <p:cNvPr id="9" name="Content Placeholder 8" descr="iasi_cris_idpsmetopB.ps.4.png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4864600" y="3657600"/>
            <a:ext cx="3746000" cy="2915418"/>
          </a:xfrm>
        </p:spPr>
      </p:pic>
      <p:grpSp>
        <p:nvGrpSpPr>
          <p:cNvPr id="26" name="Group 25"/>
          <p:cNvGrpSpPr/>
          <p:nvPr/>
        </p:nvGrpSpPr>
        <p:grpSpPr>
          <a:xfrm>
            <a:off x="0" y="1066800"/>
            <a:ext cx="9144000" cy="4391799"/>
            <a:chOff x="0" y="1066800"/>
            <a:chExt cx="9144000" cy="4391799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0" y="3657600"/>
              <a:ext cx="9144000" cy="0"/>
            </a:xfrm>
            <a:prstGeom prst="line">
              <a:avLst/>
            </a:prstGeom>
            <a:ln w="7620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3962400" y="2133600"/>
              <a:ext cx="10352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Metop</a:t>
              </a:r>
              <a:r>
                <a:rPr lang="en-US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-A</a:t>
              </a:r>
            </a:p>
            <a:p>
              <a:r>
                <a:rPr lang="en-US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IASI </a:t>
              </a:r>
              <a:endPara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993980" y="4812268"/>
              <a:ext cx="10256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Metop</a:t>
              </a:r>
              <a:r>
                <a:rPr lang="en-US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-B</a:t>
              </a:r>
            </a:p>
            <a:p>
              <a:r>
                <a:rPr lang="en-US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IASI</a:t>
              </a:r>
              <a:endPara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752600" y="1066800"/>
              <a:ext cx="1221802" cy="3400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North Pole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553200" y="3774800"/>
              <a:ext cx="1220255" cy="3400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South Pole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447800" y="1676400"/>
              <a:ext cx="538603" cy="3400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rgbClr val="FF0000"/>
                  </a:solidFill>
                </a:rPr>
                <a:t>CrIS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667000" y="1600200"/>
              <a:ext cx="535509" cy="3400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IASI</a:t>
              </a:r>
              <a:endParaRPr lang="en-US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743200" y="2743200"/>
              <a:ext cx="1143410" cy="3400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rgbClr val="FF0000"/>
                  </a:solidFill>
                </a:rPr>
                <a:t>CrIS</a:t>
              </a:r>
              <a:r>
                <a:rPr lang="en-US" b="1" dirty="0" smtClean="0"/>
                <a:t>-IASI</a:t>
              </a:r>
              <a:endParaRPr lang="en-US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600200" y="3810000"/>
              <a:ext cx="1221802" cy="3400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North Pole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673722" y="1219200"/>
              <a:ext cx="1220255" cy="3400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South Pole</a:t>
              </a:r>
              <a:r>
                <a:rPr lang="en-US" dirty="0" smtClean="0"/>
                <a:t> 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CrIS</a:t>
            </a:r>
            <a:r>
              <a:rPr lang="en-US" dirty="0" smtClean="0"/>
              <a:t> vs. IASI: </a:t>
            </a:r>
            <a:r>
              <a:rPr lang="en-US" dirty="0" err="1" smtClean="0"/>
              <a:t>CrIS</a:t>
            </a:r>
            <a:r>
              <a:rPr lang="en-US" dirty="0" smtClean="0"/>
              <a:t> Band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Content Placeholder 5" descr="iasi_cris_idps.ps.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970780"/>
            <a:ext cx="3746000" cy="2913894"/>
          </a:xfrm>
          <a:prstGeom prst="rect">
            <a:avLst/>
          </a:prstGeom>
        </p:spPr>
      </p:pic>
      <p:pic>
        <p:nvPicPr>
          <p:cNvPr id="7" name="Content Placeholder 6" descr="iasi_cris_idps.ps.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8599" y="970782"/>
            <a:ext cx="3746000" cy="2915418"/>
          </a:xfrm>
          <a:prstGeom prst="rect">
            <a:avLst/>
          </a:prstGeom>
        </p:spPr>
      </p:pic>
      <p:pic>
        <p:nvPicPr>
          <p:cNvPr id="8" name="Content Placeholder 7" descr="iasi_cris_idpsmetopB.ps.5.pn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533400" y="3715506"/>
            <a:ext cx="3746000" cy="2913894"/>
          </a:xfrm>
        </p:spPr>
      </p:pic>
      <p:pic>
        <p:nvPicPr>
          <p:cNvPr id="9" name="Content Placeholder 8" descr="iasi_cris_idpsmetopB.ps.6.png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5029200" y="3733800"/>
            <a:ext cx="3746000" cy="2915418"/>
          </a:xfrm>
        </p:spPr>
      </p:pic>
      <p:grpSp>
        <p:nvGrpSpPr>
          <p:cNvPr id="10" name="Group 9"/>
          <p:cNvGrpSpPr/>
          <p:nvPr/>
        </p:nvGrpSpPr>
        <p:grpSpPr>
          <a:xfrm>
            <a:off x="0" y="1066800"/>
            <a:ext cx="9144000" cy="4103132"/>
            <a:chOff x="0" y="1066800"/>
            <a:chExt cx="9144000" cy="4103132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3657600"/>
              <a:ext cx="9144000" cy="0"/>
            </a:xfrm>
            <a:prstGeom prst="line">
              <a:avLst/>
            </a:prstGeom>
            <a:ln w="7620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114800" y="2133600"/>
              <a:ext cx="10352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Metop</a:t>
              </a:r>
              <a:r>
                <a:rPr lang="en-US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-A</a:t>
              </a:r>
              <a:endPara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155998" y="4800600"/>
              <a:ext cx="10256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Metop</a:t>
              </a:r>
              <a:r>
                <a:rPr lang="en-US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-B</a:t>
              </a:r>
              <a:endPara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752600" y="1066800"/>
              <a:ext cx="1221802" cy="3400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North Pole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553200" y="3774800"/>
              <a:ext cx="1220255" cy="3400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South Pole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524000" y="2057400"/>
              <a:ext cx="538603" cy="3400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rgbClr val="FF0000"/>
                  </a:solidFill>
                </a:rPr>
                <a:t>CrIS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667000" y="2133600"/>
              <a:ext cx="535509" cy="3400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IASI</a:t>
              </a:r>
              <a:endParaRPr lang="en-US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743200" y="2743200"/>
              <a:ext cx="1143410" cy="3400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rgbClr val="FF0000"/>
                  </a:solidFill>
                </a:rPr>
                <a:t>CrIS</a:t>
              </a:r>
              <a:r>
                <a:rPr lang="en-US" b="1" dirty="0" smtClean="0"/>
                <a:t>-IASI</a:t>
              </a:r>
              <a:endParaRPr lang="en-US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600200" y="3810000"/>
              <a:ext cx="1221802" cy="3400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North Pole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673722" y="1219200"/>
              <a:ext cx="1220255" cy="3400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South Pole</a:t>
              </a:r>
              <a:r>
                <a:rPr lang="en-US" dirty="0" smtClean="0"/>
                <a:t> 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Content Placeholder 5" descr="iasi_cris_idps.ps.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90600"/>
            <a:ext cx="3746000" cy="29138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CrIS</a:t>
            </a:r>
            <a:r>
              <a:rPr lang="en-US" dirty="0" smtClean="0"/>
              <a:t> vs. IASI: </a:t>
            </a:r>
            <a:r>
              <a:rPr lang="en-US" dirty="0" err="1" smtClean="0"/>
              <a:t>CrIS</a:t>
            </a:r>
            <a:r>
              <a:rPr lang="en-US" dirty="0" smtClean="0"/>
              <a:t> Band 3</a:t>
            </a:r>
            <a:endParaRPr lang="en-US" dirty="0"/>
          </a:p>
        </p:txBody>
      </p:sp>
      <p:pic>
        <p:nvPicPr>
          <p:cNvPr id="21" name="Content Placeholder 20" descr="iasi_cris_idpsmetopB.ps.7.pn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28600" y="3867906"/>
            <a:ext cx="3746000" cy="2913894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9" name="Content Placeholder 6" descr="iasi_cris_idps.ps.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400" y="997300"/>
            <a:ext cx="3746000" cy="291541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219200" y="1072634"/>
            <a:ext cx="6369977" cy="1354098"/>
            <a:chOff x="1371600" y="1230868"/>
            <a:chExt cx="6369977" cy="1354098"/>
          </a:xfrm>
        </p:grpSpPr>
        <p:sp>
          <p:nvSpPr>
            <p:cNvPr id="11" name="TextBox 10"/>
            <p:cNvSpPr txBox="1"/>
            <p:nvPr/>
          </p:nvSpPr>
          <p:spPr>
            <a:xfrm>
              <a:off x="1676400" y="1230868"/>
              <a:ext cx="12661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North Pole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77000" y="1230868"/>
              <a:ext cx="12645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South Pole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371600" y="2215634"/>
              <a:ext cx="5581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rgbClr val="FF0000"/>
                  </a:solidFill>
                </a:rPr>
                <a:t>CrIS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200400" y="1758434"/>
              <a:ext cx="5549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IASI</a:t>
              </a:r>
              <a:endParaRPr lang="en-US" b="1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828800" y="3200400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CrIS</a:t>
            </a:r>
            <a:r>
              <a:rPr lang="en-US" b="1" dirty="0" smtClean="0"/>
              <a:t>-IASI</a:t>
            </a:r>
            <a:endParaRPr lang="en-US" b="1" dirty="0"/>
          </a:p>
        </p:txBody>
      </p:sp>
      <p:pic>
        <p:nvPicPr>
          <p:cNvPr id="22" name="Content Placeholder 21" descr="iasi_cris_idpsmetopB.ps.8.png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4800600" y="3810000"/>
            <a:ext cx="3746000" cy="2915418"/>
          </a:xfrm>
        </p:spPr>
      </p:pic>
      <p:sp>
        <p:nvSpPr>
          <p:cNvPr id="23" name="TextBox 22"/>
          <p:cNvSpPr txBox="1"/>
          <p:nvPr/>
        </p:nvSpPr>
        <p:spPr>
          <a:xfrm>
            <a:off x="3886200" y="2133600"/>
            <a:ext cx="1035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Metop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-A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86200" y="4800600"/>
            <a:ext cx="1025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Metop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-B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0" y="3733800"/>
            <a:ext cx="9144000" cy="0"/>
          </a:xfrm>
          <a:prstGeom prst="line">
            <a:avLst/>
          </a:prstGeom>
          <a:ln w="762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Left Arrow 25"/>
          <p:cNvSpPr/>
          <p:nvPr/>
        </p:nvSpPr>
        <p:spPr>
          <a:xfrm>
            <a:off x="2514600" y="1981200"/>
            <a:ext cx="588040" cy="23443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eft Arrow 26"/>
          <p:cNvSpPr/>
          <p:nvPr/>
        </p:nvSpPr>
        <p:spPr>
          <a:xfrm>
            <a:off x="2590800" y="2737366"/>
            <a:ext cx="588040" cy="23443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eft Arrow 27"/>
          <p:cNvSpPr/>
          <p:nvPr/>
        </p:nvSpPr>
        <p:spPr>
          <a:xfrm>
            <a:off x="2590800" y="4794766"/>
            <a:ext cx="588040" cy="23443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 Arrow 28"/>
          <p:cNvSpPr/>
          <p:nvPr/>
        </p:nvSpPr>
        <p:spPr>
          <a:xfrm>
            <a:off x="2667000" y="5556766"/>
            <a:ext cx="588040" cy="23443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Left Arrow 29"/>
          <p:cNvSpPr/>
          <p:nvPr/>
        </p:nvSpPr>
        <p:spPr>
          <a:xfrm>
            <a:off x="7162800" y="1828800"/>
            <a:ext cx="588040" cy="23443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Left Arrow 30"/>
          <p:cNvSpPr/>
          <p:nvPr/>
        </p:nvSpPr>
        <p:spPr>
          <a:xfrm>
            <a:off x="7239000" y="2737366"/>
            <a:ext cx="588040" cy="23443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Left Arrow 31"/>
          <p:cNvSpPr/>
          <p:nvPr/>
        </p:nvSpPr>
        <p:spPr>
          <a:xfrm>
            <a:off x="7239000" y="4566166"/>
            <a:ext cx="588040" cy="23443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Left Arrow 32"/>
          <p:cNvSpPr/>
          <p:nvPr/>
        </p:nvSpPr>
        <p:spPr>
          <a:xfrm>
            <a:off x="7184360" y="5486400"/>
            <a:ext cx="588040" cy="23443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19400"/>
            <a:ext cx="4684222" cy="3360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45634" y="2895600"/>
            <a:ext cx="4445966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about </a:t>
            </a:r>
            <a:r>
              <a:rPr lang="en-US" dirty="0" err="1" smtClean="0"/>
              <a:t>CrIS</a:t>
            </a:r>
            <a:r>
              <a:rPr lang="en-US" dirty="0" smtClean="0"/>
              <a:t>/IASI versus VIIRS?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5105400" cy="144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err="1" smtClean="0"/>
              <a:t>CrIS</a:t>
            </a:r>
            <a:r>
              <a:rPr lang="en-US" dirty="0" smtClean="0"/>
              <a:t>/IASI spectra are overlapped with VIIRS SRFs for M13, M15, and M16, and I5 </a:t>
            </a:r>
          </a:p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0" y="58229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608268251"/>
              </p:ext>
            </p:extLst>
          </p:nvPr>
        </p:nvGraphicFramePr>
        <p:xfrm>
          <a:off x="5715000" y="1143000"/>
          <a:ext cx="3073400" cy="1609725"/>
        </p:xfrm>
        <a:graphic>
          <a:graphicData uri="http://schemas.openxmlformats.org/presentationml/2006/ole">
            <p:oleObj spid="_x0000_s69790" name="Equation" r:id="rId5" imgW="1308100" imgH="68580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352800" y="4316968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10.8 µm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28275" y="4038600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12.0 µm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53287" y="4507468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4.05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µm</a:t>
            </a:r>
          </a:p>
        </p:txBody>
      </p:sp>
    </p:spTree>
    <p:extLst>
      <p:ext uri="{BB962C8B-B14F-4D97-AF65-F5344CB8AC3E}">
        <p14:creationId xmlns="" xmlns:p14="http://schemas.microsoft.com/office/powerpoint/2010/main" val="285377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Be careful for out-of-band response!</a:t>
            </a:r>
            <a:endParaRPr lang="en-US" dirty="0"/>
          </a:p>
        </p:txBody>
      </p:sp>
      <p:pic>
        <p:nvPicPr>
          <p:cNvPr id="3" name="Picture 2" descr="VIIRS_SRF.p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295400"/>
            <a:ext cx="7620000" cy="49951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53000" y="1905000"/>
            <a:ext cx="22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CrIS Band 1 end point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6324600"/>
            <a:ext cx="8747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Center wavenumber and band correction coefficients are calculated using the above SRFs.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OOB effects in BTs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514600" y="1905000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M15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61169" y="4872243"/>
            <a:ext cx="39932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This relationship is used to compensate </a:t>
            </a:r>
          </a:p>
          <a:p>
            <a:r>
              <a:rPr lang="en-US" b="1" dirty="0" smtClean="0"/>
              <a:t>CrIS convolution results. 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33600" y="4419600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M16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/>
          <a:srcRect t="2312" r="2170"/>
          <a:stretch>
            <a:fillRect/>
          </a:stretch>
        </p:blipFill>
        <p:spPr bwMode="auto">
          <a:xfrm>
            <a:off x="0" y="988690"/>
            <a:ext cx="4251944" cy="2897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" y="3823335"/>
            <a:ext cx="4380548" cy="3034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914400"/>
            <a:ext cx="4260533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6"/>
          <p:cNvGrpSpPr/>
          <p:nvPr/>
        </p:nvGrpSpPr>
        <p:grpSpPr>
          <a:xfrm>
            <a:off x="2279726" y="2145268"/>
            <a:ext cx="5492674" cy="2883932"/>
            <a:chOff x="2133600" y="1905000"/>
            <a:chExt cx="5492674" cy="2883932"/>
          </a:xfrm>
        </p:grpSpPr>
        <p:sp>
          <p:nvSpPr>
            <p:cNvPr id="18" name="TextBox 17"/>
            <p:cNvSpPr txBox="1"/>
            <p:nvPr/>
          </p:nvSpPr>
          <p:spPr>
            <a:xfrm>
              <a:off x="2514600" y="1905000"/>
              <a:ext cx="6158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M15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010400" y="1905000"/>
              <a:ext cx="6158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M13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133600" y="4419600"/>
              <a:ext cx="6158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M16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1266339" y="1447800"/>
            <a:ext cx="27135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IASI-IASI2CrIS</a:t>
            </a:r>
            <a:r>
              <a:rPr lang="en-US" b="1" dirty="0"/>
              <a:t> vs. </a:t>
            </a:r>
            <a:r>
              <a:rPr lang="en-US" b="1" dirty="0">
                <a:solidFill>
                  <a:srgbClr val="FF0000"/>
                </a:solidFill>
              </a:rPr>
              <a:t>IASI2CrIS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err="1" smtClean="0"/>
              <a:t>CrIS</a:t>
            </a:r>
            <a:r>
              <a:rPr lang="en-US" dirty="0" smtClean="0"/>
              <a:t>/IASI versus VIIRS </a:t>
            </a:r>
            <a:endParaRPr lang="en-US" dirty="0"/>
          </a:p>
        </p:txBody>
      </p:sp>
      <p:pic>
        <p:nvPicPr>
          <p:cNvPr id="12" name="Content Placeholder 11" descr="iasi_viirsM16.metopB.ps.4.pn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0" y="3733800"/>
            <a:ext cx="4038600" cy="2397313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5" y="955396"/>
            <a:ext cx="4299966" cy="2549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100" y="963647"/>
            <a:ext cx="4269791" cy="252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3429000" y="1143000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M15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8001000" y="1143000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M16</a:t>
            </a:r>
            <a:endParaRPr lang="en-US" b="1" dirty="0"/>
          </a:p>
        </p:txBody>
      </p:sp>
      <p:pic>
        <p:nvPicPr>
          <p:cNvPr id="11" name="Content Placeholder 10" descr="iasi_viirsM15.metopB.ps.4.png"/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76200" y="3733800"/>
            <a:ext cx="4191000" cy="2487778"/>
          </a:xfrm>
        </p:spPr>
      </p:pic>
      <p:sp>
        <p:nvSpPr>
          <p:cNvPr id="13" name="TextBox 12"/>
          <p:cNvSpPr txBox="1"/>
          <p:nvPr/>
        </p:nvSpPr>
        <p:spPr>
          <a:xfrm>
            <a:off x="3505200" y="3886200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M15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924800" y="3897868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M16</a:t>
            </a:r>
            <a:endParaRPr lang="en-US" b="1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3581400"/>
            <a:ext cx="9144000" cy="0"/>
          </a:xfrm>
          <a:prstGeom prst="line">
            <a:avLst/>
          </a:prstGeom>
          <a:ln w="762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038600" y="3124200"/>
            <a:ext cx="1035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Metop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-A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14800" y="6019800"/>
            <a:ext cx="1025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Metop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-B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3400" y="2362200"/>
            <a:ext cx="147796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CrIS</a:t>
            </a:r>
            <a:r>
              <a:rPr lang="en-US" b="1" dirty="0" smtClean="0">
                <a:solidFill>
                  <a:srgbClr val="FF0000"/>
                </a:solidFill>
              </a:rPr>
              <a:t>-VIIRS</a:t>
            </a:r>
          </a:p>
          <a:p>
            <a:r>
              <a:rPr lang="en-US" b="1" dirty="0" smtClean="0"/>
              <a:t>IASI-VIIRS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 Remarks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059" name="Content Placeholder 5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334000"/>
          </a:xfrm>
        </p:spPr>
        <p:txBody>
          <a:bodyPr>
            <a:noAutofit/>
          </a:bodyPr>
          <a:lstStyle/>
          <a:p>
            <a:pPr marL="0" indent="0">
              <a:lnSpc>
                <a:spcPct val="70000"/>
              </a:lnSpc>
              <a:buNone/>
            </a:pPr>
            <a:endParaRPr lang="en-US" sz="2400" dirty="0" smtClean="0">
              <a:ea typeface="ＭＳ Ｐゴシック" pitchFamily="34" charset="-128"/>
            </a:endParaRPr>
          </a:p>
          <a:p>
            <a:pPr>
              <a:lnSpc>
                <a:spcPct val="70000"/>
              </a:lnSpc>
            </a:pPr>
            <a:r>
              <a:rPr lang="en-US" sz="2400" dirty="0" smtClean="0">
                <a:ea typeface="ＭＳ Ｐゴシック" pitchFamily="34" charset="-128"/>
              </a:rPr>
              <a:t>Inter-comparison of </a:t>
            </a:r>
            <a:r>
              <a:rPr lang="en-US" sz="2400" dirty="0" err="1" smtClean="0">
                <a:ea typeface="ＭＳ Ｐゴシック" pitchFamily="34" charset="-128"/>
              </a:rPr>
              <a:t>CrIS</a:t>
            </a:r>
            <a:r>
              <a:rPr lang="en-US" sz="2400" dirty="0" smtClean="0">
                <a:ea typeface="ＭＳ Ｐゴシック" pitchFamily="34" charset="-128"/>
              </a:rPr>
              <a:t> with IASI</a:t>
            </a:r>
            <a:r>
              <a:rPr lang="en-US" sz="2400" dirty="0">
                <a:ea typeface="ＭＳ Ｐゴシック" pitchFamily="34" charset="-128"/>
              </a:rPr>
              <a:t> </a:t>
            </a:r>
            <a:r>
              <a:rPr lang="en-US" sz="2400" dirty="0" smtClean="0">
                <a:ea typeface="ＭＳ Ｐゴシック" pitchFamily="34" charset="-128"/>
              </a:rPr>
              <a:t>indicate that the consistency between </a:t>
            </a:r>
            <a:r>
              <a:rPr lang="en-US" sz="2400" dirty="0" err="1" smtClean="0"/>
              <a:t>CrIS</a:t>
            </a:r>
            <a:r>
              <a:rPr lang="en-US" sz="2400" dirty="0" smtClean="0"/>
              <a:t>  and IASI is around 0.1-0.2 K at most spectral regions. </a:t>
            </a:r>
          </a:p>
          <a:p>
            <a:pPr>
              <a:lnSpc>
                <a:spcPct val="70000"/>
              </a:lnSpc>
            </a:pPr>
            <a:endParaRPr lang="en-US" sz="2400" dirty="0"/>
          </a:p>
          <a:p>
            <a:pPr>
              <a:lnSpc>
                <a:spcPct val="70000"/>
              </a:lnSpc>
            </a:pPr>
            <a:r>
              <a:rPr lang="en-US" sz="2400" dirty="0" smtClean="0"/>
              <a:t>Given current consistency level (0.1-0.2K), it is very hard to find the root causes of the differences. However, in order to generate long-term  climate data records, </a:t>
            </a:r>
            <a:r>
              <a:rPr lang="en-US" sz="2400" dirty="0"/>
              <a:t>some issues still </a:t>
            </a:r>
            <a:r>
              <a:rPr lang="en-US" sz="2400" dirty="0" smtClean="0"/>
              <a:t>need </a:t>
            </a:r>
            <a:r>
              <a:rPr lang="en-US" sz="2400" dirty="0"/>
              <a:t>further </a:t>
            </a:r>
            <a:r>
              <a:rPr lang="en-US" sz="2400" dirty="0" smtClean="0"/>
              <a:t>investigation:  </a:t>
            </a:r>
            <a:endParaRPr lang="en-US" sz="2000" dirty="0">
              <a:ea typeface="ＭＳ Ｐゴシック" pitchFamily="34" charset="-128"/>
            </a:endParaRPr>
          </a:p>
          <a:p>
            <a:pPr lvl="1">
              <a:lnSpc>
                <a:spcPct val="70000"/>
              </a:lnSpc>
            </a:pPr>
            <a:r>
              <a:rPr lang="en-US" sz="2000" dirty="0" err="1" smtClean="0">
                <a:ea typeface="ＭＳ Ｐゴシック" pitchFamily="34" charset="-128"/>
              </a:rPr>
              <a:t>CrIS</a:t>
            </a:r>
            <a:r>
              <a:rPr lang="en-US" sz="2000" dirty="0" smtClean="0">
                <a:ea typeface="ＭＳ Ｐゴシック" pitchFamily="34" charset="-128"/>
              </a:rPr>
              <a:t> is warmer than IASI at the </a:t>
            </a:r>
            <a:r>
              <a:rPr lang="en-US" sz="2000" dirty="0" err="1" smtClean="0">
                <a:ea typeface="ＭＳ Ｐゴシック" pitchFamily="34" charset="-128"/>
              </a:rPr>
              <a:t>longwave</a:t>
            </a:r>
            <a:r>
              <a:rPr lang="en-US" sz="2000" dirty="0" smtClean="0">
                <a:ea typeface="ＭＳ Ｐゴシック" pitchFamily="34" charset="-128"/>
              </a:rPr>
              <a:t> band, especially for cold scenes</a:t>
            </a:r>
          </a:p>
          <a:p>
            <a:pPr lvl="1">
              <a:lnSpc>
                <a:spcPct val="70000"/>
              </a:lnSpc>
            </a:pPr>
            <a:r>
              <a:rPr lang="en-US" sz="2000" dirty="0" err="1" smtClean="0">
                <a:ea typeface="ＭＳ Ｐゴシック" pitchFamily="34" charset="-128"/>
              </a:rPr>
              <a:t>CrIS</a:t>
            </a:r>
            <a:r>
              <a:rPr lang="en-US" sz="2000" dirty="0" smtClean="0">
                <a:ea typeface="ＭＳ Ｐゴシック" pitchFamily="34" charset="-128"/>
              </a:rPr>
              <a:t>-VIIRS scene-dependent features at M15 </a:t>
            </a:r>
            <a:endParaRPr lang="en-US" sz="2000" dirty="0">
              <a:ea typeface="ＭＳ Ｐゴシック" pitchFamily="34" charset="-128"/>
            </a:endParaRPr>
          </a:p>
          <a:p>
            <a:pPr lvl="1">
              <a:lnSpc>
                <a:spcPct val="70000"/>
              </a:lnSpc>
            </a:pPr>
            <a:r>
              <a:rPr lang="en-US" sz="2000" dirty="0">
                <a:ea typeface="ＭＳ Ｐゴシック" pitchFamily="34" charset="-128"/>
              </a:rPr>
              <a:t>Spectral inconsistency for shortwave sharp transition </a:t>
            </a:r>
            <a:r>
              <a:rPr lang="en-US" sz="2000" dirty="0" smtClean="0">
                <a:ea typeface="ＭＳ Ｐゴシック" pitchFamily="34" charset="-128"/>
              </a:rPr>
              <a:t>regions between </a:t>
            </a:r>
            <a:r>
              <a:rPr lang="en-US" sz="2000" dirty="0" err="1" smtClean="0">
                <a:ea typeface="ＭＳ Ｐゴシック" pitchFamily="34" charset="-128"/>
              </a:rPr>
              <a:t>CrIS</a:t>
            </a:r>
            <a:r>
              <a:rPr lang="en-US" sz="2000" dirty="0" smtClean="0">
                <a:ea typeface="ＭＳ Ｐゴシック" pitchFamily="34" charset="-128"/>
              </a:rPr>
              <a:t> and IASI</a:t>
            </a:r>
            <a:endParaRPr lang="en-US" dirty="0" smtClean="0">
              <a:ea typeface="ＭＳ Ｐゴシック" pitchFamily="34" charset="-128"/>
            </a:endParaRPr>
          </a:p>
          <a:p>
            <a:pPr lvl="1">
              <a:lnSpc>
                <a:spcPct val="70000"/>
              </a:lnSpc>
            </a:pPr>
            <a:endParaRPr lang="en-US" sz="2000" dirty="0" smtClean="0">
              <a:ea typeface="ＭＳ Ｐゴシック" pitchFamily="34" charset="-128"/>
            </a:endParaRPr>
          </a:p>
          <a:p>
            <a:pPr>
              <a:lnSpc>
                <a:spcPct val="70000"/>
              </a:lnSpc>
            </a:pPr>
            <a:r>
              <a:rPr lang="en-US" dirty="0" smtClean="0">
                <a:ea typeface="ＭＳ Ｐゴシック" pitchFamily="34" charset="-128"/>
              </a:rPr>
              <a:t>Investigation is now undergoing to understand these </a:t>
            </a:r>
            <a:r>
              <a:rPr lang="en-US" dirty="0" err="1" smtClean="0">
                <a:ea typeface="ＭＳ Ｐゴシック" pitchFamily="34" charset="-128"/>
              </a:rPr>
              <a:t>differneces</a:t>
            </a:r>
            <a:r>
              <a:rPr lang="en-US" dirty="0" smtClean="0">
                <a:ea typeface="ＭＳ Ｐゴシック" pitchFamily="34" charset="-128"/>
              </a:rPr>
              <a:t>.  </a:t>
            </a:r>
            <a:endParaRPr 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98633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0"/>
            <a:ext cx="8229600" cy="1143000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Hyperspectral</a:t>
            </a:r>
            <a:r>
              <a:rPr lang="en-US" dirty="0" smtClean="0"/>
              <a:t> IR sounders have served as benchmark measurements for the GSICS community. </a:t>
            </a:r>
          </a:p>
          <a:p>
            <a:pPr lvl="1"/>
            <a:r>
              <a:rPr lang="en-US" dirty="0" smtClean="0"/>
              <a:t>Polar orbiting sensor: HIRS, AVHRR, AATSR</a:t>
            </a:r>
          </a:p>
          <a:p>
            <a:pPr lvl="1"/>
            <a:r>
              <a:rPr lang="en-US" dirty="0" smtClean="0"/>
              <a:t>Geostationary  : Imagers and Sounders   </a:t>
            </a:r>
          </a:p>
          <a:p>
            <a:endParaRPr lang="en-US" dirty="0" smtClean="0"/>
          </a:p>
          <a:p>
            <a:r>
              <a:rPr lang="en-US" dirty="0" smtClean="0"/>
              <a:t>With more </a:t>
            </a:r>
            <a:r>
              <a:rPr lang="en-US" dirty="0" err="1" smtClean="0"/>
              <a:t>hyperspectral</a:t>
            </a:r>
            <a:r>
              <a:rPr lang="en-US" dirty="0" smtClean="0"/>
              <a:t> IR sounders on-orbit, are there any radiometric and spectral differences among them? </a:t>
            </a:r>
          </a:p>
          <a:p>
            <a:pPr lvl="1"/>
            <a:r>
              <a:rPr lang="en-US" dirty="0" smtClean="0"/>
              <a:t>Now: AIRS </a:t>
            </a:r>
            <a:r>
              <a:rPr lang="en-US" dirty="0" smtClean="0">
                <a:solidFill>
                  <a:srgbClr val="FF0000"/>
                </a:solidFill>
              </a:rPr>
              <a:t>→</a:t>
            </a:r>
            <a:r>
              <a:rPr lang="en-US" dirty="0" err="1" smtClean="0"/>
              <a:t>Metop</a:t>
            </a:r>
            <a:r>
              <a:rPr lang="en-US" dirty="0" smtClean="0"/>
              <a:t>-A/IASI </a:t>
            </a:r>
            <a:r>
              <a:rPr lang="en-US" dirty="0" smtClean="0">
                <a:solidFill>
                  <a:srgbClr val="FF0000"/>
                </a:solidFill>
              </a:rPr>
              <a:t>→</a:t>
            </a:r>
            <a:r>
              <a:rPr lang="en-US" dirty="0" smtClean="0"/>
              <a:t> NPP/</a:t>
            </a:r>
            <a:r>
              <a:rPr lang="en-US" dirty="0" err="1" smtClean="0"/>
              <a:t>CrIS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→</a:t>
            </a:r>
            <a:r>
              <a:rPr lang="en-US" dirty="0" smtClean="0"/>
              <a:t> </a:t>
            </a:r>
            <a:r>
              <a:rPr lang="en-US" dirty="0" err="1" smtClean="0"/>
              <a:t>Metop</a:t>
            </a:r>
            <a:r>
              <a:rPr lang="en-US" dirty="0" smtClean="0"/>
              <a:t>-B/IASI</a:t>
            </a:r>
          </a:p>
          <a:p>
            <a:pPr lvl="1"/>
            <a:r>
              <a:rPr lang="en-US" dirty="0" smtClean="0"/>
              <a:t>Future: JPSS-1/</a:t>
            </a:r>
            <a:r>
              <a:rPr lang="en-US" dirty="0" err="1" smtClean="0"/>
              <a:t>CrIS</a:t>
            </a:r>
            <a:r>
              <a:rPr lang="en-US" dirty="0" smtClean="0"/>
              <a:t> and </a:t>
            </a:r>
            <a:r>
              <a:rPr lang="en-US" dirty="0" err="1" smtClean="0"/>
              <a:t>MetOp</a:t>
            </a:r>
            <a:r>
              <a:rPr lang="en-US" dirty="0" smtClean="0"/>
              <a:t>-C/IASI …. </a:t>
            </a:r>
          </a:p>
          <a:p>
            <a:endParaRPr lang="en-US" dirty="0" smtClean="0"/>
          </a:p>
          <a:p>
            <a:r>
              <a:rPr lang="en-US" dirty="0" smtClean="0"/>
              <a:t>If so, we need to understand the root causes of the differences based on sensor physics.  </a:t>
            </a:r>
          </a:p>
          <a:p>
            <a:pPr lvl="1"/>
            <a:r>
              <a:rPr lang="en-US" dirty="0" smtClean="0"/>
              <a:t>Benefit for each sensor’s calibration  </a:t>
            </a:r>
          </a:p>
          <a:p>
            <a:pPr lvl="1"/>
            <a:r>
              <a:rPr lang="en-US" dirty="0" smtClean="0"/>
              <a:t>Basis for climate data records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AIRS vs. </a:t>
            </a:r>
            <a:r>
              <a:rPr lang="en-US" dirty="0" err="1" smtClean="0"/>
              <a:t>CrIS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143000"/>
            <a:ext cx="6913155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181600" y="2667000"/>
            <a:ext cx="603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AIRS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90800" y="2450068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CrIS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5040868"/>
            <a:ext cx="104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CrIS</a:t>
            </a:r>
            <a:r>
              <a:rPr lang="en-US" dirty="0" smtClean="0"/>
              <a:t>-AIRS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43200" y="1143000"/>
            <a:ext cx="1889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: </a:t>
            </a:r>
            <a:r>
              <a:rPr lang="en-US" b="1" dirty="0"/>
              <a:t>North Pole SNOs</a:t>
            </a:r>
          </a:p>
        </p:txBody>
      </p:sp>
    </p:spTree>
    <p:extLst>
      <p:ext uri="{BB962C8B-B14F-4D97-AF65-F5344CB8AC3E}">
        <p14:creationId xmlns="" xmlns:p14="http://schemas.microsoft.com/office/powerpoint/2010/main" val="157477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Instrument and Spectral Characteristics   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 l="4255" t="12662" r="4074" b="10077"/>
          <a:stretch>
            <a:fillRect/>
          </a:stretch>
        </p:blipFill>
        <p:spPr bwMode="auto">
          <a:xfrm>
            <a:off x="2743200" y="2036711"/>
            <a:ext cx="6400800" cy="4135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324600" y="6019800"/>
            <a:ext cx="2350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Hank </a:t>
            </a:r>
            <a:r>
              <a:rPr lang="en-US" dirty="0" err="1" smtClean="0"/>
              <a:t>Revercomb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352800" y="1150203"/>
            <a:ext cx="5791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Spectral Coverage and </a:t>
            </a:r>
            <a:r>
              <a:rPr lang="en-US" sz="2400" b="1" dirty="0" smtClean="0"/>
              <a:t>Resolution of </a:t>
            </a:r>
          </a:p>
          <a:p>
            <a:r>
              <a:rPr lang="en-US" sz="2400" b="1" dirty="0" smtClean="0"/>
              <a:t>AIRS, IASI, and </a:t>
            </a:r>
            <a:r>
              <a:rPr lang="en-US" sz="2400" b="1" dirty="0" err="1" smtClean="0"/>
              <a:t>CrIS</a:t>
            </a:r>
            <a:endParaRPr lang="en-US" sz="2400" b="1" dirty="0"/>
          </a:p>
        </p:txBody>
      </p:sp>
      <p:pic>
        <p:nvPicPr>
          <p:cNvPr id="12083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47126"/>
            <a:ext cx="2743201" cy="1796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743200"/>
            <a:ext cx="2667000" cy="198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3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789700"/>
            <a:ext cx="2667000" cy="19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819400" y="3276600"/>
            <a:ext cx="1219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IASI-A: 2006</a:t>
            </a:r>
          </a:p>
          <a:p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IASI-B:2012</a:t>
            </a:r>
            <a:endParaRPr lang="en-US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4648200" cy="5257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sz="3000" dirty="0" smtClean="0">
                <a:ea typeface="ＭＳ Ｐゴシック" pitchFamily="34" charset="-128"/>
              </a:rPr>
              <a:t>Direct comparison </a:t>
            </a:r>
          </a:p>
          <a:p>
            <a:pPr lvl="1">
              <a:lnSpc>
                <a:spcPct val="80000"/>
              </a:lnSpc>
            </a:pPr>
            <a:r>
              <a:rPr lang="en-US" sz="2800" dirty="0" err="1" smtClean="0">
                <a:solidFill>
                  <a:srgbClr val="FF0000"/>
                </a:solidFill>
                <a:ea typeface="ＭＳ Ｐゴシック" pitchFamily="34" charset="-128"/>
              </a:rPr>
              <a:t>CrIS</a:t>
            </a:r>
            <a:r>
              <a:rPr lang="en-US" sz="2800" dirty="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n-US" sz="2800" i="1" dirty="0" smtClean="0">
                <a:solidFill>
                  <a:srgbClr val="FF0000"/>
                </a:solidFill>
                <a:ea typeface="ＭＳ Ｐゴシック" pitchFamily="34" charset="-128"/>
              </a:rPr>
              <a:t>versus</a:t>
            </a:r>
            <a:r>
              <a:rPr lang="en-US" sz="2800" dirty="0" smtClean="0">
                <a:solidFill>
                  <a:srgbClr val="FF0000"/>
                </a:solidFill>
                <a:ea typeface="ＭＳ Ｐゴシック" pitchFamily="34" charset="-128"/>
              </a:rPr>
              <a:t> IASI/AIRS</a:t>
            </a:r>
            <a:endParaRPr lang="en-US" sz="26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buNone/>
            </a:pPr>
            <a:endParaRPr lang="en-US" sz="22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3000" dirty="0" smtClean="0">
                <a:ea typeface="ＭＳ Ｐゴシック" pitchFamily="34" charset="-128"/>
              </a:rPr>
              <a:t>Indirect comparison:  </a:t>
            </a:r>
          </a:p>
          <a:p>
            <a:pPr lvl="1">
              <a:lnSpc>
                <a:spcPct val="80000"/>
              </a:lnSpc>
            </a:pPr>
            <a:r>
              <a:rPr lang="en-US" sz="2600" dirty="0" smtClean="0">
                <a:ea typeface="ＭＳ Ｐゴシック" pitchFamily="34" charset="-128"/>
              </a:rPr>
              <a:t>Through the third sensor, </a:t>
            </a:r>
            <a:r>
              <a:rPr lang="en-US" sz="2600" dirty="0" err="1" smtClean="0">
                <a:solidFill>
                  <a:srgbClr val="FF0000"/>
                </a:solidFill>
                <a:ea typeface="ＭＳ Ｐゴシック" pitchFamily="34" charset="-128"/>
              </a:rPr>
              <a:t>CrIS</a:t>
            </a:r>
            <a:r>
              <a:rPr lang="en-US" sz="2600" dirty="0" smtClean="0">
                <a:solidFill>
                  <a:srgbClr val="FF0000"/>
                </a:solidFill>
                <a:ea typeface="ＭＳ Ｐゴシック" pitchFamily="34" charset="-128"/>
              </a:rPr>
              <a:t>-VIIRS</a:t>
            </a:r>
            <a:r>
              <a:rPr lang="en-US" sz="2600" dirty="0" smtClean="0">
                <a:ea typeface="ＭＳ Ｐゴシック" pitchFamily="34" charset="-128"/>
              </a:rPr>
              <a:t> </a:t>
            </a:r>
            <a:r>
              <a:rPr lang="en-US" sz="2600" i="1" dirty="0" smtClean="0">
                <a:ea typeface="ＭＳ Ｐゴシック" pitchFamily="34" charset="-128"/>
              </a:rPr>
              <a:t>versus</a:t>
            </a:r>
            <a:r>
              <a:rPr lang="en-US" sz="2600" dirty="0" smtClean="0">
                <a:ea typeface="ＭＳ Ｐゴシック" pitchFamily="34" charset="-128"/>
              </a:rPr>
              <a:t> </a:t>
            </a:r>
            <a:r>
              <a:rPr lang="en-US" sz="2600" dirty="0" smtClean="0">
                <a:solidFill>
                  <a:srgbClr val="FF0000"/>
                </a:solidFill>
                <a:ea typeface="ＭＳ Ｐゴシック" pitchFamily="34" charset="-128"/>
              </a:rPr>
              <a:t>IASI-VIIRS</a:t>
            </a:r>
          </a:p>
          <a:p>
            <a:pPr lvl="1">
              <a:lnSpc>
                <a:spcPct val="80000"/>
              </a:lnSpc>
            </a:pPr>
            <a:endParaRPr lang="en-US" sz="2600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3000" dirty="0" smtClean="0">
                <a:ea typeface="ＭＳ Ｐゴシック" pitchFamily="34" charset="-128"/>
              </a:rPr>
              <a:t>Objectives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ea typeface="ＭＳ Ｐゴシック" pitchFamily="34" charset="-128"/>
              </a:rPr>
              <a:t>Reduce uncertainties caused by the methodology</a:t>
            </a:r>
          </a:p>
          <a:p>
            <a:pPr lvl="1">
              <a:lnSpc>
                <a:spcPct val="80000"/>
              </a:lnSpc>
            </a:pPr>
            <a:endParaRPr lang="en-US" dirty="0" smtClean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n-US" dirty="0" smtClean="0">
                <a:ea typeface="ＭＳ Ｐゴシック" pitchFamily="34" charset="-128"/>
              </a:rPr>
              <a:t>Identify the differences at the sensor calibration level</a:t>
            </a:r>
          </a:p>
          <a:p>
            <a:pPr lvl="1">
              <a:lnSpc>
                <a:spcPct val="80000"/>
              </a:lnSpc>
            </a:pPr>
            <a:endParaRPr lang="en-US" dirty="0" smtClean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n-US" dirty="0" smtClean="0">
                <a:ea typeface="ＭＳ Ｐゴシック" pitchFamily="34" charset="-128"/>
              </a:rPr>
              <a:t>Understanding the root causes of these differences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23908" name="Picture 4" descr="http://journals.ametsoc.org/na101/home/literatum/publisher/ams/journals/content/apme/2010/15588432-49.3/2009jamc2218.1/production/images/medium/i1558-8432-49-3-478-f0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981199"/>
            <a:ext cx="3999160" cy="318333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400800" y="2362200"/>
            <a:ext cx="73840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VIIRS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111950" y="4324290"/>
            <a:ext cx="60305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CrIS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/>
          <a:srcRect l="2257" t="4452" r="2962"/>
          <a:stretch>
            <a:fillRect/>
          </a:stretch>
        </p:blipFill>
        <p:spPr bwMode="auto">
          <a:xfrm>
            <a:off x="5257800" y="3879736"/>
            <a:ext cx="3886200" cy="297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15240"/>
            <a:ext cx="8229600" cy="822960"/>
          </a:xfrm>
        </p:spPr>
        <p:txBody>
          <a:bodyPr>
            <a:normAutofit/>
          </a:bodyPr>
          <a:lstStyle/>
          <a:p>
            <a:r>
              <a:rPr lang="en-US" dirty="0" smtClean="0"/>
              <a:t>Simultaneous Nadir Overpass (SNO) </a:t>
            </a:r>
            <a:endParaRPr lang="en-US" sz="18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737" t="255" r="6888" b="-255"/>
          <a:stretch/>
        </p:blipFill>
        <p:spPr>
          <a:xfrm>
            <a:off x="2209800" y="914400"/>
            <a:ext cx="4800600" cy="3200400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953000" y="2362200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IASI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86200" y="1371600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CrIS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4196477"/>
            <a:ext cx="449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data are from IDPS. </a:t>
            </a:r>
          </a:p>
          <a:p>
            <a:endParaRPr lang="en-US" dirty="0" smtClean="0"/>
          </a:p>
          <a:p>
            <a:r>
              <a:rPr lang="en-US" dirty="0" smtClean="0"/>
              <a:t>Only nadir and uniform scenes were selected.</a:t>
            </a:r>
          </a:p>
          <a:p>
            <a:endParaRPr lang="en-US" dirty="0"/>
          </a:p>
          <a:p>
            <a:r>
              <a:rPr lang="en-US" dirty="0" smtClean="0"/>
              <a:t>Using the same collocation algorithms to   collocate </a:t>
            </a:r>
            <a:r>
              <a:rPr lang="en-US" dirty="0" err="1" smtClean="0"/>
              <a:t>CrIS</a:t>
            </a:r>
            <a:r>
              <a:rPr lang="en-US" dirty="0" smtClean="0"/>
              <a:t>/IASI  with VIIRS.</a:t>
            </a:r>
          </a:p>
          <a:p>
            <a:endParaRPr lang="en-US" dirty="0"/>
          </a:p>
          <a:p>
            <a:r>
              <a:rPr lang="en-US" dirty="0" smtClean="0"/>
              <a:t>    </a:t>
            </a:r>
            <a:endParaRPr lang="en-US" dirty="0"/>
          </a:p>
        </p:txBody>
      </p:sp>
      <p:pic>
        <p:nvPicPr>
          <p:cNvPr id="15" name="Picture 4" descr="small_loop5"/>
          <p:cNvPicPr>
            <a:picLocks noChangeAspect="1" noChangeArrowheads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90600"/>
            <a:ext cx="2057400" cy="1890583"/>
          </a:xfrm>
          <a:prstGeom prst="rect">
            <a:avLst/>
          </a:prstGeom>
          <a:noFill/>
          <a:ln/>
        </p:spPr>
      </p:pic>
      <p:sp>
        <p:nvSpPr>
          <p:cNvPr id="12" name="Right Arrow 11"/>
          <p:cNvSpPr/>
          <p:nvPr/>
        </p:nvSpPr>
        <p:spPr>
          <a:xfrm rot="1231867">
            <a:off x="1349814" y="2172838"/>
            <a:ext cx="2329571" cy="2976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1231867">
            <a:off x="4747112" y="3317292"/>
            <a:ext cx="2773975" cy="1973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010400" y="1353066"/>
            <a:ext cx="20574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Time Difference: &lt;= </a:t>
            </a:r>
            <a:r>
              <a:rPr lang="en-US" sz="1400" dirty="0" smtClean="0"/>
              <a:t>120  Sec</a:t>
            </a:r>
          </a:p>
          <a:p>
            <a:endParaRPr lang="en-US" sz="1400" dirty="0" smtClean="0"/>
          </a:p>
          <a:p>
            <a:r>
              <a:rPr lang="en-US" sz="1400" dirty="0" smtClean="0"/>
              <a:t>FOV distance difference</a:t>
            </a:r>
            <a:r>
              <a:rPr lang="en-US" sz="1400" dirty="0"/>
              <a:t>:  &lt;=(12+14)/4.0 km = 6.5 </a:t>
            </a:r>
            <a:r>
              <a:rPr lang="en-US" sz="1400" dirty="0" smtClean="0"/>
              <a:t>km</a:t>
            </a:r>
          </a:p>
          <a:p>
            <a:endParaRPr lang="en-US" sz="1400" dirty="0"/>
          </a:p>
          <a:p>
            <a:r>
              <a:rPr lang="en-US" sz="1400" dirty="0" smtClean="0"/>
              <a:t>Angle </a:t>
            </a:r>
            <a:r>
              <a:rPr lang="en-US" sz="1400" dirty="0"/>
              <a:t>Difference: ABS(</a:t>
            </a:r>
            <a:r>
              <a:rPr lang="en-US" sz="1400" dirty="0" err="1"/>
              <a:t>cos</a:t>
            </a:r>
            <a:r>
              <a:rPr lang="en-US" sz="1400" dirty="0"/>
              <a:t>(a1)/</a:t>
            </a:r>
            <a:r>
              <a:rPr lang="en-US" sz="1400" dirty="0" err="1"/>
              <a:t>cos</a:t>
            </a:r>
            <a:r>
              <a:rPr lang="en-US" sz="1400" dirty="0"/>
              <a:t>(a2)-1) &lt;= 0.01</a:t>
            </a:r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2971800"/>
            <a:ext cx="17313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From </a:t>
            </a:r>
            <a:r>
              <a:rPr lang="en-US" sz="1400" dirty="0" err="1" smtClean="0"/>
              <a:t>Changyong</a:t>
            </a:r>
            <a:r>
              <a:rPr lang="en-US" sz="1400" dirty="0" smtClean="0"/>
              <a:t> Cao</a:t>
            </a:r>
            <a:endParaRPr lang="en-US" sz="1400" dirty="0"/>
          </a:p>
        </p:txBody>
      </p:sp>
    </p:spTree>
    <p:extLst>
      <p:ext uri="{BB962C8B-B14F-4D97-AF65-F5344CB8AC3E}">
        <p14:creationId xmlns="" xmlns:p14="http://schemas.microsoft.com/office/powerpoint/2010/main" val="262840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Collocating </a:t>
            </a:r>
            <a:r>
              <a:rPr lang="en-US" dirty="0" err="1" smtClean="0"/>
              <a:t>CrIS</a:t>
            </a:r>
            <a:r>
              <a:rPr lang="en-US" dirty="0" smtClean="0"/>
              <a:t>/IASI with VIIRS: </a:t>
            </a:r>
            <a:br>
              <a:rPr lang="en-US" dirty="0" smtClean="0"/>
            </a:br>
            <a:r>
              <a:rPr lang="en-US" dirty="0" smtClean="0"/>
              <a:t>Accurately computing FOV Shape 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0" y="914400"/>
            <a:ext cx="9094329" cy="2728912"/>
            <a:chOff x="0" y="914400"/>
            <a:chExt cx="9094329" cy="2728912"/>
          </a:xfrm>
        </p:grpSpPr>
        <p:pic>
          <p:nvPicPr>
            <p:cNvPr id="276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914400"/>
              <a:ext cx="9094329" cy="2728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Up Arrow 6"/>
            <p:cNvSpPr/>
            <p:nvPr/>
          </p:nvSpPr>
          <p:spPr>
            <a:xfrm rot="11490824">
              <a:off x="4262448" y="1257162"/>
              <a:ext cx="457200" cy="7620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648200" y="1066799"/>
              <a:ext cx="322479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Satellite Direction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Up Arrow 8"/>
            <p:cNvSpPr/>
            <p:nvPr/>
          </p:nvSpPr>
          <p:spPr>
            <a:xfrm rot="16877477">
              <a:off x="6024871" y="2254224"/>
              <a:ext cx="457200" cy="130738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781800" y="3124200"/>
              <a:ext cx="19809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CrIS</a:t>
              </a:r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Scan Direction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" name="Up Arrow 26"/>
            <p:cNvSpPr/>
            <p:nvPr/>
          </p:nvSpPr>
          <p:spPr>
            <a:xfrm rot="6138739">
              <a:off x="1906601" y="1690245"/>
              <a:ext cx="457200" cy="1307380"/>
            </a:xfrm>
            <a:prstGeom prst="upArrow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38199" y="2971799"/>
              <a:ext cx="21021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VIIRS Scan Direction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798595" y="3505200"/>
            <a:ext cx="6193005" cy="3200400"/>
            <a:chOff x="3810000" y="3505200"/>
            <a:chExt cx="5126205" cy="3200400"/>
          </a:xfrm>
        </p:grpSpPr>
        <p:grpSp>
          <p:nvGrpSpPr>
            <p:cNvPr id="35" name="Group 34"/>
            <p:cNvGrpSpPr/>
            <p:nvPr/>
          </p:nvGrpSpPr>
          <p:grpSpPr>
            <a:xfrm>
              <a:off x="3810000" y="3505200"/>
              <a:ext cx="5126205" cy="3200400"/>
              <a:chOff x="2188995" y="1018828"/>
              <a:chExt cx="6497805" cy="4367819"/>
            </a:xfrm>
          </p:grpSpPr>
          <p:pic>
            <p:nvPicPr>
              <p:cNvPr id="29" name="Content Placeholder 7" descr="geo_trend.ps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88995" y="1018828"/>
                <a:ext cx="6497805" cy="4367819"/>
              </a:xfrm>
              <a:prstGeom prst="rect">
                <a:avLst/>
              </a:prstGeom>
            </p:spPr>
          </p:pic>
          <p:sp>
            <p:nvSpPr>
              <p:cNvPr id="30" name="Left Arrow 29"/>
              <p:cNvSpPr/>
              <p:nvPr/>
            </p:nvSpPr>
            <p:spPr>
              <a:xfrm>
                <a:off x="3090019" y="1319754"/>
                <a:ext cx="417952" cy="184666"/>
              </a:xfrm>
              <a:prstGeom prst="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3733800" y="2435591"/>
                <a:ext cx="127631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/>
                  <a:t>EP V35 Upload</a:t>
                </a:r>
                <a:endParaRPr lang="en-US" sz="1400" b="1" dirty="0"/>
              </a:p>
            </p:txBody>
          </p:sp>
          <p:sp>
            <p:nvSpPr>
              <p:cNvPr id="32" name="Left Arrow 31"/>
              <p:cNvSpPr/>
              <p:nvPr/>
            </p:nvSpPr>
            <p:spPr>
              <a:xfrm>
                <a:off x="3355096" y="2500123"/>
                <a:ext cx="417952" cy="184666"/>
              </a:xfrm>
              <a:prstGeom prst="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Left-Right Arrow 32"/>
              <p:cNvSpPr/>
              <p:nvPr/>
            </p:nvSpPr>
            <p:spPr>
              <a:xfrm>
                <a:off x="4648200" y="2096869"/>
                <a:ext cx="813262" cy="228600"/>
              </a:xfrm>
              <a:prstGeom prst="leftRightArrow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5257800" y="2401669"/>
                <a:ext cx="30133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/>
                  <a:t>VIIRS </a:t>
                </a:r>
                <a:r>
                  <a:rPr lang="en-US" sz="1400" b="1" dirty="0" err="1" smtClean="0"/>
                  <a:t>Geolocation</a:t>
                </a:r>
                <a:r>
                  <a:rPr lang="en-US" sz="1400" b="1" dirty="0" smtClean="0"/>
                  <a:t> errors</a:t>
                </a:r>
              </a:p>
              <a:p>
                <a:endParaRPr lang="en-US" dirty="0"/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4876800" y="3657600"/>
              <a:ext cx="30178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M6.3x released, code bugs were fixed </a:t>
              </a:r>
              <a:endParaRPr lang="en-US" sz="1400" b="1" dirty="0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0" y="4038600"/>
            <a:ext cx="281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method based on the algorithm</a:t>
            </a:r>
          </a:p>
          <a:p>
            <a:r>
              <a:rPr lang="en-US" sz="2400" dirty="0" smtClean="0"/>
              <a:t>can detect the VIIRS </a:t>
            </a:r>
            <a:r>
              <a:rPr lang="en-US" sz="2400" dirty="0" err="1" smtClean="0"/>
              <a:t>geolocation</a:t>
            </a:r>
            <a:r>
              <a:rPr lang="en-US" sz="2400" dirty="0" smtClean="0"/>
              <a:t> errors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0400"/>
            <a:ext cx="4614237" cy="339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447800"/>
            <a:ext cx="241981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Collocate VIIRS with </a:t>
            </a:r>
            <a:r>
              <a:rPr lang="en-US" sz="3600" dirty="0" err="1" smtClean="0"/>
              <a:t>CrIS</a:t>
            </a:r>
            <a:r>
              <a:rPr lang="en-US" dirty="0" smtClean="0"/>
              <a:t>/IASI</a:t>
            </a:r>
            <a:endParaRPr lang="en-US" sz="3600" dirty="0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4114800"/>
            <a:ext cx="2520296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721986" y="518160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50%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86400" y="3886200"/>
            <a:ext cx="3232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CrIS</a:t>
            </a:r>
            <a:r>
              <a:rPr lang="en-US" b="1" dirty="0" smtClean="0"/>
              <a:t>/IASI  FOV Spatial Response </a:t>
            </a:r>
          </a:p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477000" y="1219200"/>
            <a:ext cx="1274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VIIRS Pixels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86200" y="3048001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CrIS</a:t>
            </a:r>
            <a:r>
              <a:rPr lang="en-US" b="1" dirty="0" smtClean="0"/>
              <a:t>  FOV  footprint  </a:t>
            </a:r>
            <a:r>
              <a:rPr lang="en-US" dirty="0" smtClean="0"/>
              <a:t>  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5257800" y="2590800"/>
            <a:ext cx="914400" cy="5334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6200" y="6564868"/>
            <a:ext cx="461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Histogram of VIIRS M16 radiances  in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FOV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Curved Down Arrow 19"/>
          <p:cNvSpPr/>
          <p:nvPr/>
        </p:nvSpPr>
        <p:spPr>
          <a:xfrm>
            <a:off x="4267200" y="1143000"/>
            <a:ext cx="1524000" cy="457200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Curved Down Arrow 20"/>
          <p:cNvSpPr/>
          <p:nvPr/>
        </p:nvSpPr>
        <p:spPr>
          <a:xfrm rot="5400000">
            <a:off x="7943210" y="3962400"/>
            <a:ext cx="1524000" cy="457200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Curved Down Arrow 22"/>
          <p:cNvSpPr/>
          <p:nvPr/>
        </p:nvSpPr>
        <p:spPr>
          <a:xfrm rot="10800000">
            <a:off x="4438455" y="6170160"/>
            <a:ext cx="1524000" cy="457200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524000"/>
            <a:ext cx="4062413" cy="1304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Straight Arrow Connector 17"/>
          <p:cNvCxnSpPr>
            <a:stCxn id="16" idx="1"/>
          </p:cNvCxnSpPr>
          <p:nvPr/>
        </p:nvCxnSpPr>
        <p:spPr>
          <a:xfrm flipH="1" flipV="1">
            <a:off x="2362200" y="2514601"/>
            <a:ext cx="1524000" cy="71806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1634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Scene Uniformity Effects </a:t>
            </a:r>
            <a:endParaRPr lang="en-US" dirty="0"/>
          </a:p>
        </p:txBody>
      </p:sp>
      <p:pic>
        <p:nvPicPr>
          <p:cNvPr id="6" name="Content Placeholder 5" descr="iasi_cris_idps.ps.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143000"/>
            <a:ext cx="7611168" cy="5334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r>
              <a:rPr lang="en-US" dirty="0" smtClean="0"/>
              <a:t>Resample IASI to </a:t>
            </a:r>
            <a:r>
              <a:rPr lang="en-US" dirty="0" err="1" smtClean="0"/>
              <a:t>CrIS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r="2996"/>
          <a:stretch>
            <a:fillRect/>
          </a:stretch>
        </p:blipFill>
        <p:spPr bwMode="auto">
          <a:xfrm>
            <a:off x="4341334" y="2362200"/>
            <a:ext cx="478361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Bent Arrow 10"/>
          <p:cNvSpPr/>
          <p:nvPr/>
        </p:nvSpPr>
        <p:spPr>
          <a:xfrm rot="5400000">
            <a:off x="4914900" y="1181100"/>
            <a:ext cx="838200" cy="13716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Bent Arrow 12"/>
          <p:cNvSpPr/>
          <p:nvPr/>
        </p:nvSpPr>
        <p:spPr>
          <a:xfrm rot="10800000">
            <a:off x="4713777" y="5257800"/>
            <a:ext cx="1229823" cy="999164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24488" y="1632857"/>
            <a:ext cx="2172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Fourier Transform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172676" y="6119336"/>
            <a:ext cx="304455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Inverse Fourier Transform</a:t>
            </a:r>
          </a:p>
          <a:p>
            <a:endParaRPr lang="en-US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218091" y="2848747"/>
            <a:ext cx="1672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l">
              <a:buAutoNum type="arabicParenR"/>
            </a:pPr>
            <a:r>
              <a:rPr lang="en-US" sz="1200" b="1" dirty="0" smtClean="0"/>
              <a:t>De-Apodization  </a:t>
            </a:r>
          </a:p>
          <a:p>
            <a:pPr marL="228600" indent="-228600" algn="l"/>
            <a:r>
              <a:rPr lang="en-US" sz="1200" b="1" dirty="0" smtClean="0"/>
              <a:t>2) Truncation  </a:t>
            </a:r>
          </a:p>
          <a:p>
            <a:pPr algn="l"/>
            <a:r>
              <a:rPr lang="en-US" sz="1200" b="1" dirty="0" smtClean="0"/>
              <a:t>3)  </a:t>
            </a:r>
            <a:r>
              <a:rPr lang="en-US" sz="1200" b="1" dirty="0" err="1" smtClean="0"/>
              <a:t>Apodization</a:t>
            </a:r>
            <a:r>
              <a:rPr lang="en-US" sz="1200" b="1" dirty="0" smtClean="0"/>
              <a:t>  </a:t>
            </a:r>
            <a:endParaRPr lang="en-US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286000" y="4419600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CrIS</a:t>
            </a:r>
            <a:r>
              <a:rPr lang="en-US" dirty="0" smtClean="0"/>
              <a:t> – IASI  </a:t>
            </a:r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D1AF-988B-491E-BDEE-AF135EBB4414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19" name="Picture 18" descr="iasi_cris.ps.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14400"/>
            <a:ext cx="4343400" cy="2802904"/>
          </a:xfrm>
          <a:prstGeom prst="rect">
            <a:avLst/>
          </a:prstGeom>
        </p:spPr>
      </p:pic>
      <p:pic>
        <p:nvPicPr>
          <p:cNvPr id="21" name="Picture 20" descr="iasi_cris.ps.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3731935"/>
            <a:ext cx="3962400" cy="251646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905000" y="5574268"/>
            <a:ext cx="2916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Re-sampling error very small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227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PP_FO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11088</TotalTime>
  <Words>733</Words>
  <Application>Microsoft Office PowerPoint</Application>
  <PresentationFormat>On-screen Show (4:3)</PresentationFormat>
  <Paragraphs>187</Paragraphs>
  <Slides>20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NPP_FOR</vt:lpstr>
      <vt:lpstr>Equation</vt:lpstr>
      <vt:lpstr>Inter-Sensor Comparison for  Soumi NPP CrIS  </vt:lpstr>
      <vt:lpstr>Motivation  </vt:lpstr>
      <vt:lpstr>Instrument and Spectral Characteristics   </vt:lpstr>
      <vt:lpstr>Approach   </vt:lpstr>
      <vt:lpstr>Simultaneous Nadir Overpass (SNO) </vt:lpstr>
      <vt:lpstr>Collocating CrIS/IASI with VIIRS:  Accurately computing FOV Shape </vt:lpstr>
      <vt:lpstr>Collocate VIIRS with CrIS/IASI</vt:lpstr>
      <vt:lpstr>Scene Uniformity Effects </vt:lpstr>
      <vt:lpstr>Resample IASI to CrIS</vt:lpstr>
      <vt:lpstr>IASI and CrIS SNO Spectra</vt:lpstr>
      <vt:lpstr>CrIS vs. IASI: CrIS Band 1</vt:lpstr>
      <vt:lpstr>CrIS vs. IASI: CrIS Band 2</vt:lpstr>
      <vt:lpstr>CrIS vs. IASI: CrIS Band 3</vt:lpstr>
      <vt:lpstr>How about CrIS/IASI versus VIIRS? </vt:lpstr>
      <vt:lpstr>Be careful for out-of-band response!</vt:lpstr>
      <vt:lpstr>OOB effects in BTs</vt:lpstr>
      <vt:lpstr>CrIS/IASI versus VIIRS </vt:lpstr>
      <vt:lpstr>Conclusion Remarks </vt:lpstr>
      <vt:lpstr>Thank you</vt:lpstr>
      <vt:lpstr>AIRS vs. CrIS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Assessment of CrIS Geolocation Accuracy using VIIRS data</dc:title>
  <dc:creator>Likun Wang</dc:creator>
  <cp:lastModifiedBy>fyu</cp:lastModifiedBy>
  <cp:revision>1132</cp:revision>
  <dcterms:created xsi:type="dcterms:W3CDTF">2006-08-16T00:00:00Z</dcterms:created>
  <dcterms:modified xsi:type="dcterms:W3CDTF">2013-04-08T12:38:22Z</dcterms:modified>
</cp:coreProperties>
</file>