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69" r:id="rId1"/>
  </p:sldMasterIdLst>
  <p:notesMasterIdLst>
    <p:notesMasterId r:id="rId6"/>
  </p:notesMasterIdLst>
  <p:handoutMasterIdLst>
    <p:handoutMasterId r:id="rId7"/>
  </p:handoutMasterIdLst>
  <p:sldIdLst>
    <p:sldId id="566" r:id="rId2"/>
    <p:sldId id="576" r:id="rId3"/>
    <p:sldId id="577" r:id="rId4"/>
    <p:sldId id="578" r:id="rId5"/>
  </p:sldIdLst>
  <p:sldSz cx="9906000" cy="6858000" type="A4"/>
  <p:notesSz cx="7102475" cy="93884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6"/>
    <a:srgbClr val="00B5EF"/>
    <a:srgbClr val="EE2D24"/>
    <a:srgbClr val="4E0B55"/>
    <a:srgbClr val="A2DADE"/>
    <a:srgbClr val="C7A775"/>
    <a:srgbClr val="CDE3A0"/>
    <a:srgbClr val="EFC8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Objects="1">
      <p:cViewPr varScale="1">
        <p:scale>
          <a:sx n="92" d="100"/>
          <a:sy n="92" d="100"/>
        </p:scale>
        <p:origin x="-1878" y="-102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-1848" y="-78"/>
      </p:cViewPr>
      <p:guideLst>
        <p:guide orient="horz" pos="2957"/>
        <p:guide pos="2236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endParaRPr lang="de-DE" alt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38919" y="1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endParaRPr lang="de-DE" altLang="en-US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96287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endParaRPr lang="de-DE" altLang="en-US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951433" y="9196287"/>
            <a:ext cx="1875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fld id="{A46A3650-0455-48BB-8962-998CF83A74C5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394626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33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843" y="0"/>
            <a:ext cx="3076633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 alt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9650" y="703263"/>
            <a:ext cx="5083175" cy="3519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891" y="4458022"/>
            <a:ext cx="5210694" cy="4227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9051"/>
            <a:ext cx="3076633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843" y="8919051"/>
            <a:ext cx="3076633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8AEB767E-8553-45A7-B046-685CD6D9FE53}" type="slidenum">
              <a:rPr lang="de-DE" altLang="en-US"/>
              <a:pPr/>
              <a:t>‹#›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878574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165100" y="1219200"/>
            <a:ext cx="9575800" cy="0"/>
          </a:xfrm>
          <a:prstGeom prst="line">
            <a:avLst/>
          </a:prstGeom>
          <a:noFill/>
          <a:ln w="57150" cmpd="thinThick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MS PGothic" pitchFamily="34" charset="-128"/>
            </a:endParaRPr>
          </a:p>
        </p:txBody>
      </p:sp>
      <p:pic>
        <p:nvPicPr>
          <p:cNvPr id="5" name="Picture 14" descr="GSICS300p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6859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955FA1-29B3-4EEC-8FBE-BCFC5AB33205}" type="datetime1">
              <a:rPr lang="en-US" altLang="en-US" smtClean="0"/>
              <a:t>9/20/2015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35CE4-D2A8-4161-91C9-CC23A6584C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254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165100" y="1219200"/>
            <a:ext cx="9575800" cy="0"/>
          </a:xfrm>
          <a:prstGeom prst="line">
            <a:avLst/>
          </a:prstGeom>
          <a:noFill/>
          <a:ln w="57150" cmpd="thinThick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ea typeface="MS PGothic" pitchFamily="34" charset="-128"/>
            </a:endParaRPr>
          </a:p>
        </p:txBody>
      </p:sp>
      <p:pic>
        <p:nvPicPr>
          <p:cNvPr id="5" name="Picture 14" descr="GSICS300p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6859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7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8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9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10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11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1pPr>
              <a:lvl2pPr marL="742950" indent="-28575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2pPr>
              <a:lvl3pPr marL="11430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3pPr>
              <a:lvl4pPr marL="16002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4pPr>
              <a:lvl5pPr marL="2057400" indent="-228600" eaLnBrk="0" hangingPunct="0"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900" b="1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AF5648-ADCE-4802-B5A0-1FD073F81812}" type="datetime1">
              <a:rPr lang="en-US" altLang="en-US" smtClean="0"/>
              <a:t>9/20/2015</a:t>
            </a:fld>
            <a:endParaRPr lang="en-US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ED8E1-D1FE-4068-BEE1-928EBDA113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3037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43B40A41-0A44-43BB-B89C-0C7DEB6D4AAE}" type="datetime1">
              <a:rPr lang="en-US" altLang="en-US" smtClean="0"/>
              <a:t>9/20/2015</a:t>
            </a:fld>
            <a:endParaRPr lang="en-US" alt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4064BE7-0F06-4412-AB66-FF22208426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1" r:id="rId1"/>
    <p:sldLayoutId id="2147484702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120" y="274638"/>
            <a:ext cx="8915400" cy="1143000"/>
          </a:xfrm>
        </p:spPr>
        <p:txBody>
          <a:bodyPr/>
          <a:lstStyle/>
          <a:p>
            <a:r>
              <a:rPr lang="en-US" dirty="0" smtClean="0"/>
              <a:t>GSICS Microwave Survey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5CE4-D2A8-4161-91C9-CC23A6584C4A}" type="slidenum">
              <a:rPr lang="en-US" altLang="en-US" smtClean="0"/>
              <a:pPr/>
              <a:t>1</a:t>
            </a:fld>
            <a:endParaRPr lang="en-US" altLang="en-US"/>
          </a:p>
        </p:txBody>
      </p:sp>
      <p:pic>
        <p:nvPicPr>
          <p:cNvPr id="1040" name="Picture 16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04" t="38497" r="39636" b="16106"/>
          <a:stretch/>
        </p:blipFill>
        <p:spPr bwMode="auto">
          <a:xfrm>
            <a:off x="227475" y="1417638"/>
            <a:ext cx="4297560" cy="51617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772980" y="1943835"/>
            <a:ext cx="3283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Real time use and/or climate use?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72980" y="3023955"/>
            <a:ext cx="21707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Latency vs. precision?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72980" y="4464115"/>
            <a:ext cx="5134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Different spectrum has different use and requirements</a:t>
            </a:r>
          </a:p>
        </p:txBody>
      </p:sp>
      <p:sp>
        <p:nvSpPr>
          <p:cNvPr id="9" name="Left Brace 8"/>
          <p:cNvSpPr/>
          <p:nvPr/>
        </p:nvSpPr>
        <p:spPr>
          <a:xfrm>
            <a:off x="4637966" y="1628800"/>
            <a:ext cx="180734" cy="99011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Brace 13"/>
          <p:cNvSpPr/>
          <p:nvPr/>
        </p:nvSpPr>
        <p:spPr>
          <a:xfrm>
            <a:off x="4637965" y="2708920"/>
            <a:ext cx="180734" cy="99011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/>
          <p:cNvSpPr/>
          <p:nvPr/>
        </p:nvSpPr>
        <p:spPr>
          <a:xfrm>
            <a:off x="4637965" y="4104075"/>
            <a:ext cx="180734" cy="99011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e 15"/>
          <p:cNvSpPr/>
          <p:nvPr/>
        </p:nvSpPr>
        <p:spPr>
          <a:xfrm>
            <a:off x="4637965" y="5409220"/>
            <a:ext cx="180734" cy="99011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817985" y="5731513"/>
            <a:ext cx="2601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Potential application areas</a:t>
            </a:r>
          </a:p>
        </p:txBody>
      </p:sp>
    </p:spTree>
    <p:extLst>
      <p:ext uri="{BB962C8B-B14F-4D97-AF65-F5344CB8AC3E}">
        <p14:creationId xmlns:p14="http://schemas.microsoft.com/office/powerpoint/2010/main" val="95065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53625"/>
            <a:ext cx="8915400" cy="1143000"/>
          </a:xfrm>
        </p:spPr>
        <p:txBody>
          <a:bodyPr/>
          <a:lstStyle/>
          <a:p>
            <a:r>
              <a:rPr lang="en-US" dirty="0" smtClean="0"/>
              <a:t>Survey Results</a:t>
            </a:r>
            <a:br>
              <a:rPr lang="en-US" dirty="0" smtClean="0"/>
            </a:br>
            <a:r>
              <a:rPr lang="en-US" sz="2400" dirty="0" smtClean="0"/>
              <a:t>6 responses as of 20 Sept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D8E1-D1FE-4068-BEE1-928EBDA11364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25" r="21133" b="35953"/>
          <a:stretch/>
        </p:blipFill>
        <p:spPr bwMode="auto">
          <a:xfrm>
            <a:off x="13476" y="1223755"/>
            <a:ext cx="9696186" cy="368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90" r="43279" b="60669"/>
          <a:stretch/>
        </p:blipFill>
        <p:spPr bwMode="auto">
          <a:xfrm>
            <a:off x="13476" y="4911668"/>
            <a:ext cx="7493353" cy="1667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5715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53625"/>
            <a:ext cx="8915400" cy="1143000"/>
          </a:xfrm>
        </p:spPr>
        <p:txBody>
          <a:bodyPr/>
          <a:lstStyle/>
          <a:p>
            <a:r>
              <a:rPr lang="en-US" dirty="0" smtClean="0"/>
              <a:t>Survey Results</a:t>
            </a:r>
            <a:br>
              <a:rPr lang="en-US" dirty="0" smtClean="0"/>
            </a:br>
            <a:r>
              <a:rPr lang="en-US" sz="2400" dirty="0" smtClean="0"/>
              <a:t>6 responses as of 20 Sept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D8E1-D1FE-4068-BEE1-928EBDA11364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9" t="13917" r="35805" b="21141"/>
          <a:stretch/>
        </p:blipFill>
        <p:spPr bwMode="auto">
          <a:xfrm>
            <a:off x="227475" y="1640642"/>
            <a:ext cx="6673669" cy="4545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32720" y="2348880"/>
            <a:ext cx="18036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Window Channels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2720" y="3789040"/>
            <a:ext cx="1281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O</a:t>
            </a:r>
            <a:r>
              <a:rPr lang="en-US" sz="1400" baseline="-25000" dirty="0" smtClean="0">
                <a:solidFill>
                  <a:srgbClr val="FF0000"/>
                </a:solidFill>
              </a:rPr>
              <a:t>2</a:t>
            </a:r>
            <a:r>
              <a:rPr lang="en-US" sz="1400" dirty="0" smtClean="0">
                <a:solidFill>
                  <a:srgbClr val="FF0000"/>
                </a:solidFill>
              </a:rPr>
              <a:t> Channels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2719" y="5409220"/>
            <a:ext cx="14189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H</a:t>
            </a:r>
            <a:r>
              <a:rPr lang="en-US" sz="1400" baseline="-25000" dirty="0" smtClean="0">
                <a:solidFill>
                  <a:srgbClr val="FF0000"/>
                </a:solidFill>
              </a:rPr>
              <a:t>2</a:t>
            </a:r>
            <a:r>
              <a:rPr lang="en-US" sz="1400" dirty="0" smtClean="0">
                <a:solidFill>
                  <a:srgbClr val="FF0000"/>
                </a:solidFill>
              </a:rPr>
              <a:t>O Channels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48255" y="2483895"/>
            <a:ext cx="1640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Average ~ 0.4 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48255" y="3751293"/>
            <a:ext cx="1640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Average ~ 0.3 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48255" y="5416478"/>
            <a:ext cx="1640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Average ~ 0.4 K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716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60" y="1538790"/>
            <a:ext cx="9813540" cy="4525963"/>
          </a:xfrm>
        </p:spPr>
        <p:txBody>
          <a:bodyPr/>
          <a:lstStyle/>
          <a:p>
            <a:r>
              <a:rPr lang="en-US" dirty="0" smtClean="0"/>
              <a:t>With only 6 responses, difficult to draw any conclusions from full community…however…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Mapping time series of similar sensors but from vastly different heritage (e.g., SSMT2 to AMSU-B) together is of low priority </a:t>
            </a:r>
            <a:r>
              <a:rPr lang="en-US" sz="2400" dirty="0" smtClean="0">
                <a:solidFill>
                  <a:srgbClr val="C00000"/>
                </a:solidFill>
              </a:rPr>
              <a:t>(Q1)</a:t>
            </a:r>
          </a:p>
          <a:p>
            <a:pPr lvl="1"/>
            <a:r>
              <a:rPr lang="en-US" sz="2400" dirty="0" smtClean="0">
                <a:solidFill>
                  <a:srgbClr val="000066"/>
                </a:solidFill>
              </a:rPr>
              <a:t>More precise, longer latency correction are preferred </a:t>
            </a:r>
            <a:r>
              <a:rPr lang="en-US" sz="2400" dirty="0" smtClean="0">
                <a:solidFill>
                  <a:srgbClr val="C00000"/>
                </a:solidFill>
              </a:rPr>
              <a:t>(Q2)</a:t>
            </a:r>
            <a:endParaRPr lang="en-US" sz="2400" dirty="0" smtClean="0">
              <a:solidFill>
                <a:srgbClr val="000066"/>
              </a:solidFill>
            </a:endParaRP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It does appear most users would look at time series for global trends (most likely the O</a:t>
            </a:r>
            <a:r>
              <a:rPr lang="en-US" sz="2400" baseline="-25000" dirty="0" smtClean="0">
                <a:solidFill>
                  <a:srgbClr val="002060"/>
                </a:solidFill>
              </a:rPr>
              <a:t>2 </a:t>
            </a:r>
            <a:r>
              <a:rPr lang="en-US" sz="2400" dirty="0">
                <a:solidFill>
                  <a:srgbClr val="002060"/>
                </a:solidFill>
              </a:rPr>
              <a:t>&amp;</a:t>
            </a:r>
            <a:r>
              <a:rPr lang="en-US" sz="2400" dirty="0" smtClean="0">
                <a:solidFill>
                  <a:srgbClr val="002060"/>
                </a:solidFill>
              </a:rPr>
              <a:t> H</a:t>
            </a:r>
            <a:r>
              <a:rPr lang="en-US" sz="2400" baseline="-25000" dirty="0" smtClean="0">
                <a:solidFill>
                  <a:srgbClr val="002060"/>
                </a:solidFill>
              </a:rPr>
              <a:t>2</a:t>
            </a:r>
            <a:r>
              <a:rPr lang="en-US" sz="2400" dirty="0" smtClean="0">
                <a:solidFill>
                  <a:srgbClr val="002060"/>
                </a:solidFill>
              </a:rPr>
              <a:t>O bands) and use to derive geophysical parameters (most likely window &amp; </a:t>
            </a:r>
            <a:r>
              <a:rPr lang="en-US" sz="2400" dirty="0">
                <a:solidFill>
                  <a:srgbClr val="002060"/>
                </a:solidFill>
              </a:rPr>
              <a:t>H</a:t>
            </a:r>
            <a:r>
              <a:rPr lang="en-US" sz="2400" baseline="-25000" dirty="0">
                <a:solidFill>
                  <a:srgbClr val="002060"/>
                </a:solidFill>
              </a:rPr>
              <a:t>2</a:t>
            </a:r>
            <a:r>
              <a:rPr lang="en-US" sz="2400" dirty="0">
                <a:solidFill>
                  <a:srgbClr val="002060"/>
                </a:solidFill>
              </a:rPr>
              <a:t>O </a:t>
            </a:r>
            <a:r>
              <a:rPr lang="en-US" sz="2400" dirty="0" smtClean="0">
                <a:solidFill>
                  <a:srgbClr val="002060"/>
                </a:solidFill>
              </a:rPr>
              <a:t>bands) </a:t>
            </a:r>
            <a:r>
              <a:rPr lang="en-US" sz="2400" dirty="0" smtClean="0">
                <a:solidFill>
                  <a:srgbClr val="C00000"/>
                </a:solidFill>
              </a:rPr>
              <a:t>(Q3</a:t>
            </a:r>
            <a:r>
              <a:rPr lang="en-US" sz="2400" dirty="0" smtClean="0">
                <a:solidFill>
                  <a:srgbClr val="C00000"/>
                </a:solidFill>
              </a:rPr>
              <a:t>)</a:t>
            </a:r>
          </a:p>
          <a:p>
            <a:pPr lvl="1"/>
            <a:r>
              <a:rPr lang="en-US" sz="2400" dirty="0" smtClean="0">
                <a:solidFill>
                  <a:srgbClr val="000066"/>
                </a:solidFill>
              </a:rPr>
              <a:t>The average desired accuracy of the corrections was on the order of 0.4 K (slightly less for the O</a:t>
            </a:r>
            <a:r>
              <a:rPr lang="en-US" sz="2400" baseline="-25000" dirty="0" smtClean="0">
                <a:solidFill>
                  <a:srgbClr val="000066"/>
                </a:solidFill>
              </a:rPr>
              <a:t>2</a:t>
            </a:r>
            <a:r>
              <a:rPr lang="en-US" sz="2400" dirty="0" smtClean="0">
                <a:solidFill>
                  <a:srgbClr val="000066"/>
                </a:solidFill>
              </a:rPr>
              <a:t> bands)  </a:t>
            </a:r>
            <a:r>
              <a:rPr lang="en-US" sz="2400" dirty="0" smtClean="0">
                <a:solidFill>
                  <a:srgbClr val="C00000"/>
                </a:solidFill>
              </a:rPr>
              <a:t>(Q4)</a:t>
            </a:r>
            <a:endParaRPr lang="en-US" sz="2400" dirty="0" smtClean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ED8E1-D1FE-4068-BEE1-928EBDA11364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8193817"/>
      </p:ext>
    </p:extLst>
  </p:cSld>
  <p:clrMapOvr>
    <a:masterClrMapping/>
  </p:clrMapOvr>
</p:sld>
</file>

<file path=ppt/theme/theme1.xml><?xml version="1.0" encoding="utf-8"?>
<a:theme xmlns:a="http://schemas.openxmlformats.org/drawingml/2006/main" name="1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5_Office Theme">
      <a:majorFont>
        <a:latin typeface=""/>
        <a:ea typeface="MS PGothic"/>
        <a:cs typeface="ＭＳ Ｐゴシック"/>
      </a:majorFont>
      <a:minorFont>
        <a:latin typeface=""/>
        <a:ea typeface="MS PGothic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27990</TotalTime>
  <Words>167</Words>
  <Application>Microsoft Office PowerPoint</Application>
  <PresentationFormat>A4 Paper (210x297 mm)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15_Office Theme</vt:lpstr>
      <vt:lpstr>GSICS Microwave Survey</vt:lpstr>
      <vt:lpstr>Survey Results 6 responses as of 20 Sept 2015</vt:lpstr>
      <vt:lpstr>Survey Results 6 responses as of 20 Sept 2015</vt:lpstr>
      <vt:lpstr>Summary</vt:lpstr>
    </vt:vector>
  </TitlesOfParts>
  <Company>Eumetsat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Ralph Ferraro</cp:lastModifiedBy>
  <cp:revision>1071</cp:revision>
  <cp:lastPrinted>2015-09-20T23:45:02Z</cp:lastPrinted>
  <dcterms:created xsi:type="dcterms:W3CDTF">2010-08-23T13:48:26Z</dcterms:created>
  <dcterms:modified xsi:type="dcterms:W3CDTF">2015-09-20T23:45:07Z</dcterms:modified>
</cp:coreProperties>
</file>