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6"/>
  </p:notesMasterIdLst>
  <p:handoutMasterIdLst>
    <p:handoutMasterId r:id="rId17"/>
  </p:handoutMasterIdLst>
  <p:sldIdLst>
    <p:sldId id="936" r:id="rId2"/>
    <p:sldId id="923" r:id="rId3"/>
    <p:sldId id="925" r:id="rId4"/>
    <p:sldId id="926" r:id="rId5"/>
    <p:sldId id="927" r:id="rId6"/>
    <p:sldId id="928" r:id="rId7"/>
    <p:sldId id="922" r:id="rId8"/>
    <p:sldId id="929" r:id="rId9"/>
    <p:sldId id="931" r:id="rId10"/>
    <p:sldId id="930" r:id="rId11"/>
    <p:sldId id="932" r:id="rId12"/>
    <p:sldId id="933" r:id="rId13"/>
    <p:sldId id="934" r:id="rId14"/>
    <p:sldId id="935" r:id="rId15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6" autoAdjust="0"/>
    <p:restoredTop sz="93072" autoAdjust="0"/>
  </p:normalViewPr>
  <p:slideViewPr>
    <p:cSldViewPr snapToGrid="0" snapToObjects="1" showGuides="1">
      <p:cViewPr varScale="1">
        <p:scale>
          <a:sx n="65" d="100"/>
          <a:sy n="65" d="100"/>
        </p:scale>
        <p:origin x="-12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2" y="6068291"/>
            <a:ext cx="719656" cy="70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437" y="6068291"/>
            <a:ext cx="821992" cy="76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0555" y="976745"/>
            <a:ext cx="8666018" cy="551613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66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098" name="Picture 2" descr="C:\nsun\NOAA-Transparent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112"/>
            <a:ext cx="830898" cy="830898"/>
          </a:xfrm>
          <a:prstGeom prst="rect">
            <a:avLst/>
          </a:prstGeom>
          <a:noFill/>
        </p:spPr>
      </p:pic>
      <p:pic>
        <p:nvPicPr>
          <p:cNvPr id="1026" name="Picture 2" descr="C:\nsun\Working\Document\STAR\STAR.LOGO.Transparent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82232" y="11638"/>
            <a:ext cx="839037" cy="8412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ICVS Calibration and </a:t>
            </a:r>
            <a:r>
              <a:rPr lang="en-US" sz="4000" b="1" dirty="0" smtClean="0"/>
              <a:t>Processing Flow</a:t>
            </a:r>
            <a:br>
              <a:rPr lang="en-US" sz="4000" b="1" dirty="0" smtClean="0"/>
            </a:br>
            <a:r>
              <a:rPr lang="en-US" sz="4000" b="1" dirty="0" smtClean="0"/>
              <a:t>on S-NPP VIIRS</a:t>
            </a:r>
            <a:endParaRPr lang="en-US" sz="40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17639" y="3886200"/>
            <a:ext cx="7440561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8/11/2016</a:t>
            </a:r>
          </a:p>
          <a:p>
            <a:r>
              <a:rPr lang="en-US" dirty="0" smtClean="0"/>
              <a:t>Taeyoung (Jason) Choi, Ninghai Sun, Fuzhong Weng, </a:t>
            </a:r>
            <a:r>
              <a:rPr lang="en-US" dirty="0" err="1" smtClean="0"/>
              <a:t>Wanchun</a:t>
            </a:r>
            <a:r>
              <a:rPr lang="en-US" dirty="0" smtClean="0"/>
              <a:t> Chen, Lori Brown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6810" y="6536277"/>
            <a:ext cx="82607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NOAA STAR JPSS 2016 Annual Science Meeting </a:t>
            </a:r>
            <a:r>
              <a:rPr lang="en-US" sz="1200" b="1" dirty="0" smtClean="0">
                <a:solidFill>
                  <a:srgbClr val="0070C0"/>
                </a:solidFill>
                <a:sym typeface="Symbol"/>
              </a:rPr>
              <a:t> 8-12 August 2016   NCWCP  College Park, MD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ICVS VIIRS Processing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995893"/>
          </a:xfrm>
        </p:spPr>
        <p:txBody>
          <a:bodyPr>
            <a:normAutofit/>
          </a:bodyPr>
          <a:lstStyle/>
          <a:p>
            <a:r>
              <a:rPr lang="en-US" dirty="0" smtClean="0"/>
              <a:t>VIIRS RSB Calibration Processing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15285" y="1830512"/>
            <a:ext cx="2274011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RSB Cal. Start </a:t>
            </a:r>
            <a:endParaRPr lang="en-US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878889" y="2375027"/>
            <a:ext cx="3352800" cy="445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Detect SD/SDSM active OBCIP granules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14 or 15 OBCIP files / day</a:t>
            </a:r>
          </a:p>
        </p:txBody>
      </p:sp>
      <p:cxnSp>
        <p:nvCxnSpPr>
          <p:cNvPr id="8" name="Elbow Connector 7"/>
          <p:cNvCxnSpPr>
            <a:stCxn id="9" idx="1"/>
            <a:endCxn id="7" idx="1"/>
          </p:cNvCxnSpPr>
          <p:nvPr/>
        </p:nvCxnSpPr>
        <p:spPr>
          <a:xfrm flipV="1">
            <a:off x="1392732" y="2597853"/>
            <a:ext cx="486157" cy="406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54697" y="1982912"/>
            <a:ext cx="1238035" cy="1311238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X="" minX="0" maxX="0"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0" compatLnSpc="0"/>
          <a:lstStyle/>
          <a:p>
            <a:pPr algn="ctr" defTabSz="914400" hangingPunct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1013 Granules/day</a:t>
            </a:r>
          </a:p>
          <a:p>
            <a:pPr algn="ctr" defTabSz="914400" hangingPunct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OBCIP</a:t>
            </a:r>
          </a:p>
          <a:p>
            <a:pPr algn="ctr" defTabSz="914400" hangingPunct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18GB/day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ea typeface="DejaVu LGC Sans" pitchFamily="2"/>
              <a:cs typeface="Times New Roman" pitchFamily="18" charset="0"/>
            </a:endParaRPr>
          </a:p>
        </p:txBody>
      </p:sp>
      <p:cxnSp>
        <p:nvCxnSpPr>
          <p:cNvPr id="12" name="Elbow Connector 11"/>
          <p:cNvCxnSpPr>
            <a:stCxn id="6" idx="4"/>
            <a:endCxn id="7" idx="0"/>
          </p:cNvCxnSpPr>
          <p:nvPr/>
        </p:nvCxnSpPr>
        <p:spPr>
          <a:xfrm rot="16200000" flipH="1">
            <a:off x="3433933" y="2253670"/>
            <a:ext cx="239715" cy="29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77179" y="4243185"/>
            <a:ext cx="3352800" cy="445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Calculate SD degradation (H-factor)</a:t>
            </a:r>
          </a:p>
        </p:txBody>
      </p:sp>
      <p:cxnSp>
        <p:nvCxnSpPr>
          <p:cNvPr id="18" name="Elbow Connector 17"/>
          <p:cNvCxnSpPr>
            <a:stCxn id="7" idx="2"/>
          </p:cNvCxnSpPr>
          <p:nvPr/>
        </p:nvCxnSpPr>
        <p:spPr>
          <a:xfrm rot="5400000">
            <a:off x="3387703" y="2986555"/>
            <a:ext cx="333462" cy="17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75891" y="5030457"/>
            <a:ext cx="3352800" cy="445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Calculate F-factor </a:t>
            </a:r>
          </a:p>
        </p:txBody>
      </p:sp>
      <p:cxnSp>
        <p:nvCxnSpPr>
          <p:cNvPr id="22" name="Elbow Connector 21"/>
          <p:cNvCxnSpPr>
            <a:stCxn id="17" idx="2"/>
            <a:endCxn id="21" idx="0"/>
          </p:cNvCxnSpPr>
          <p:nvPr/>
        </p:nvCxnSpPr>
        <p:spPr>
          <a:xfrm rot="5400000">
            <a:off x="3382125" y="4859003"/>
            <a:ext cx="341620" cy="12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374190" y="5676073"/>
            <a:ext cx="23622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End</a:t>
            </a:r>
            <a:endParaRPr lang="en-US" sz="1200" dirty="0" smtClean="0"/>
          </a:p>
        </p:txBody>
      </p:sp>
      <p:cxnSp>
        <p:nvCxnSpPr>
          <p:cNvPr id="26" name="Elbow Connector 25"/>
          <p:cNvCxnSpPr>
            <a:endCxn id="25" idx="0"/>
          </p:cNvCxnSpPr>
          <p:nvPr/>
        </p:nvCxnSpPr>
        <p:spPr>
          <a:xfrm rot="16200000" flipH="1">
            <a:off x="3454902" y="5575685"/>
            <a:ext cx="199964" cy="8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NPP VIIRS - SDR RSB H Factor - H Factor - 07-27-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7632" y="1715788"/>
            <a:ext cx="2639168" cy="1821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6328881" y="3581241"/>
            <a:ext cx="2617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H-factor, SD response, Sun response, etc. </a:t>
            </a:r>
          </a:p>
          <a:p>
            <a:r>
              <a:rPr lang="en-US" sz="1400" dirty="0" smtClean="0"/>
              <a:t>9 trending plots</a:t>
            </a:r>
            <a:endParaRPr lang="en-US" sz="14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2697" y="4474015"/>
            <a:ext cx="2923875" cy="161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>
          <a:xfrm>
            <a:off x="6022697" y="1715788"/>
            <a:ext cx="2923875" cy="2604117"/>
          </a:xfrm>
          <a:prstGeom prst="roundRect">
            <a:avLst>
              <a:gd name="adj" fmla="val 917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>
            <a:stCxn id="17" idx="3"/>
            <a:endCxn id="33" idx="1"/>
          </p:cNvCxnSpPr>
          <p:nvPr/>
        </p:nvCxnSpPr>
        <p:spPr>
          <a:xfrm flipV="1">
            <a:off x="5229979" y="3017847"/>
            <a:ext cx="792718" cy="14481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022697" y="4376791"/>
            <a:ext cx="2923876" cy="2342508"/>
          </a:xfrm>
          <a:prstGeom prst="roundRect">
            <a:avLst>
              <a:gd name="adj" fmla="val 917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Elbow Connector 37"/>
          <p:cNvCxnSpPr>
            <a:stCxn id="21" idx="3"/>
            <a:endCxn id="36" idx="1"/>
          </p:cNvCxnSpPr>
          <p:nvPr/>
        </p:nvCxnSpPr>
        <p:spPr>
          <a:xfrm>
            <a:off x="5228691" y="5253283"/>
            <a:ext cx="794006" cy="2947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28880" y="6185672"/>
            <a:ext cx="261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F-factors and comparison plots. </a:t>
            </a:r>
          </a:p>
          <a:p>
            <a:r>
              <a:rPr lang="en-US" sz="1400" dirty="0" smtClean="0"/>
              <a:t>Detector dependent plots</a:t>
            </a:r>
            <a:endParaRPr lang="en-US" sz="1400" dirty="0"/>
          </a:p>
        </p:txBody>
      </p:sp>
      <p:cxnSp>
        <p:nvCxnSpPr>
          <p:cNvPr id="46" name="Elbow Connector 45"/>
          <p:cNvCxnSpPr>
            <a:stCxn id="9" idx="1"/>
            <a:endCxn id="17" idx="1"/>
          </p:cNvCxnSpPr>
          <p:nvPr/>
        </p:nvCxnSpPr>
        <p:spPr>
          <a:xfrm>
            <a:off x="1392732" y="2638531"/>
            <a:ext cx="484447" cy="18274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9" idx="1"/>
            <a:endCxn id="21" idx="1"/>
          </p:cNvCxnSpPr>
          <p:nvPr/>
        </p:nvCxnSpPr>
        <p:spPr>
          <a:xfrm>
            <a:off x="1392732" y="2638531"/>
            <a:ext cx="483159" cy="2614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Data 49"/>
          <p:cNvSpPr/>
          <p:nvPr/>
        </p:nvSpPr>
        <p:spPr>
          <a:xfrm>
            <a:off x="2599791" y="3154141"/>
            <a:ext cx="1905000" cy="609600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SD/SDSM active OBCIP file list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2" name="Elbow Connector 51"/>
          <p:cNvCxnSpPr>
            <a:stCxn id="50" idx="4"/>
            <a:endCxn id="17" idx="0"/>
          </p:cNvCxnSpPr>
          <p:nvPr/>
        </p:nvCxnSpPr>
        <p:spPr>
          <a:xfrm rot="16200000" flipH="1">
            <a:off x="3313213" y="4002819"/>
            <a:ext cx="479444" cy="12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53"/>
          <p:cNvCxnSpPr>
            <a:stCxn id="50" idx="2"/>
            <a:endCxn id="55" idx="0"/>
          </p:cNvCxnSpPr>
          <p:nvPr/>
        </p:nvCxnSpPr>
        <p:spPr>
          <a:xfrm rot="10800000" flipV="1">
            <a:off x="946799" y="3458941"/>
            <a:ext cx="1843492" cy="208910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80555" y="5548045"/>
            <a:ext cx="1332488" cy="640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TEB calibration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ICVS VIIRS Processing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1056551"/>
            <a:ext cx="5864691" cy="97773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Thermal Emissive Band Calibration:</a:t>
            </a:r>
          </a:p>
          <a:p>
            <a:pPr lvl="1"/>
            <a:r>
              <a:rPr lang="en-US" dirty="0" smtClean="0"/>
              <a:t>Source of calibration: Blackbody (BB) and SV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69269" y="2238168"/>
          <a:ext cx="3997325" cy="771525"/>
        </p:xfrm>
        <a:graphic>
          <a:graphicData uri="http://schemas.openxmlformats.org/presentationml/2006/ole">
            <p:oleObj spid="_x0000_s21506" name="Equation" r:id="rId4" imgW="2438280" imgH="469800" progId="Equation.3">
              <p:embed/>
            </p:oleObj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5246" y="943537"/>
            <a:ext cx="2541554" cy="19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145246" y="2865857"/>
            <a:ext cx="26539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BB Image is taken from http://digitalcommons.usu.edu/cgi/viewcontent.cgi?article=1011&amp;context=calcon</a:t>
            </a:r>
            <a:endParaRPr lang="en-US" sz="1100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424417" y="5433775"/>
          <a:ext cx="8101013" cy="1122362"/>
        </p:xfrm>
        <a:graphic>
          <a:graphicData uri="http://schemas.openxmlformats.org/presentationml/2006/ole">
            <p:oleObj spid="_x0000_s21507" name="Equation" r:id="rId6" imgW="4940280" imgH="685800" progId="Equation.3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180975" y="3824288"/>
          <a:ext cx="8826500" cy="927100"/>
        </p:xfrm>
        <a:graphic>
          <a:graphicData uri="http://schemas.openxmlformats.org/presentationml/2006/ole">
            <p:oleObj spid="_x0000_s21508" name="Equation" r:id="rId7" imgW="6540480" imgH="685800" progId="Equation.3">
              <p:embed/>
            </p:oleObj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57200" y="3816668"/>
            <a:ext cx="3652345" cy="618698"/>
          </a:xfrm>
          <a:prstGeom prst="roundRect">
            <a:avLst/>
          </a:prstGeom>
          <a:noFill/>
          <a:ln>
            <a:solidFill>
              <a:srgbClr val="C000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4703" y="3447336"/>
            <a:ext cx="339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Background Term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34910" y="3816668"/>
            <a:ext cx="467711" cy="618698"/>
          </a:xfrm>
          <a:prstGeom prst="roundRect">
            <a:avLst/>
          </a:prstGeom>
          <a:noFill/>
          <a:ln>
            <a:solidFill>
              <a:srgbClr val="C000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61641" y="3447336"/>
            <a:ext cx="168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Blackbody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4883" y="3466021"/>
            <a:ext cx="2314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Blackbody Reflection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55021" y="3816668"/>
            <a:ext cx="3652345" cy="618698"/>
          </a:xfrm>
          <a:prstGeom prst="roundRect">
            <a:avLst/>
          </a:prstGeom>
          <a:noFill/>
          <a:ln>
            <a:solidFill>
              <a:srgbClr val="C000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PP VIIRS - SDR TEB F Factor - TEB F-factors in HAM side A - 07-27-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4806" y="1527421"/>
            <a:ext cx="3923960" cy="45096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ICVS VIIRS Processing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995893"/>
          </a:xfrm>
        </p:spPr>
        <p:txBody>
          <a:bodyPr>
            <a:normAutofit/>
          </a:bodyPr>
          <a:lstStyle/>
          <a:p>
            <a:r>
              <a:rPr lang="en-US" dirty="0" smtClean="0"/>
              <a:t>VIIRS TEB Calibration Processing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14127" y="2571950"/>
            <a:ext cx="2274011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TEB Cal. Start </a:t>
            </a:r>
            <a:endParaRPr lang="en-US" sz="1200" dirty="0" smtClean="0"/>
          </a:p>
        </p:txBody>
      </p:sp>
      <p:cxnSp>
        <p:nvCxnSpPr>
          <p:cNvPr id="8" name="Elbow Connector 7"/>
          <p:cNvCxnSpPr>
            <a:stCxn id="9" idx="1"/>
            <a:endCxn id="17" idx="1"/>
          </p:cNvCxnSpPr>
          <p:nvPr/>
        </p:nvCxnSpPr>
        <p:spPr>
          <a:xfrm flipV="1">
            <a:off x="1498042" y="4568830"/>
            <a:ext cx="360300" cy="378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60007" y="3951105"/>
            <a:ext cx="1238035" cy="1311238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X="" minX="0" maxX="0"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0" compatLnSpc="0"/>
          <a:lstStyle/>
          <a:p>
            <a:pPr algn="ctr" defTabSz="914400" hangingPunct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1013 Granules/day</a:t>
            </a:r>
          </a:p>
          <a:p>
            <a:pPr algn="ctr" defTabSz="914400" hangingPunct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OBCIP</a:t>
            </a:r>
          </a:p>
          <a:p>
            <a:pPr algn="ctr" defTabSz="914400" hangingPunct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18GB/day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ea typeface="DejaVu LGC Sans" pitchFamily="2"/>
              <a:cs typeface="Times New Roman" pitchFamily="18" charset="0"/>
            </a:endParaRPr>
          </a:p>
        </p:txBody>
      </p:sp>
      <p:cxnSp>
        <p:nvCxnSpPr>
          <p:cNvPr id="12" name="Elbow Connector 11"/>
          <p:cNvCxnSpPr>
            <a:stCxn id="6" idx="4"/>
            <a:endCxn id="50" idx="0"/>
          </p:cNvCxnSpPr>
          <p:nvPr/>
        </p:nvCxnSpPr>
        <p:spPr>
          <a:xfrm rot="16200000" flipH="1">
            <a:off x="2964117" y="3163766"/>
            <a:ext cx="584306" cy="102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58342" y="4346004"/>
            <a:ext cx="2810406" cy="445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Calculate TEB-factor </a:t>
            </a:r>
          </a:p>
        </p:txBody>
      </p:sp>
      <p:sp>
        <p:nvSpPr>
          <p:cNvPr id="25" name="Oval 24"/>
          <p:cNvSpPr/>
          <p:nvPr/>
        </p:nvSpPr>
        <p:spPr>
          <a:xfrm>
            <a:off x="2076244" y="5172647"/>
            <a:ext cx="23622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End</a:t>
            </a:r>
            <a:endParaRPr lang="en-US" sz="12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5555533" y="4068606"/>
            <a:ext cx="261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1-year and lifetime TEB F-factor trending plots. </a:t>
            </a:r>
            <a:endParaRPr lang="en-US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5137079" y="1479479"/>
            <a:ext cx="3984190" cy="4674741"/>
          </a:xfrm>
          <a:prstGeom prst="roundRect">
            <a:avLst>
              <a:gd name="adj" fmla="val 917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>
            <a:stCxn id="17" idx="3"/>
            <a:endCxn id="33" idx="1"/>
          </p:cNvCxnSpPr>
          <p:nvPr/>
        </p:nvCxnSpPr>
        <p:spPr>
          <a:xfrm flipV="1">
            <a:off x="4668748" y="3816850"/>
            <a:ext cx="468331" cy="751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34147" y="2245278"/>
            <a:ext cx="1581637" cy="783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SD/SDSM active OBCIP file list from the RSB Cal. 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1827520" y="3461056"/>
            <a:ext cx="2867774" cy="445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Get SD/SDSM active OBCIP files</a:t>
            </a:r>
          </a:p>
        </p:txBody>
      </p:sp>
      <p:cxnSp>
        <p:nvCxnSpPr>
          <p:cNvPr id="52" name="Shape 51"/>
          <p:cNvCxnSpPr>
            <a:stCxn id="30" idx="2"/>
            <a:endCxn id="50" idx="1"/>
          </p:cNvCxnSpPr>
          <p:nvPr/>
        </p:nvCxnSpPr>
        <p:spPr>
          <a:xfrm rot="16200000" flipH="1">
            <a:off x="1048877" y="2905239"/>
            <a:ext cx="654732" cy="90255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7" idx="2"/>
            <a:endCxn id="25" idx="0"/>
          </p:cNvCxnSpPr>
          <p:nvPr/>
        </p:nvCxnSpPr>
        <p:spPr>
          <a:xfrm rot="5400000">
            <a:off x="3069950" y="4979051"/>
            <a:ext cx="380991" cy="62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0" idx="2"/>
            <a:endCxn id="17" idx="0"/>
          </p:cNvCxnSpPr>
          <p:nvPr/>
        </p:nvCxnSpPr>
        <p:spPr>
          <a:xfrm rot="16200000" flipH="1">
            <a:off x="3042828" y="4125287"/>
            <a:ext cx="439296" cy="21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ICVS VIIRS Processing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" y="976745"/>
            <a:ext cx="5098440" cy="5310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VIIRS Day-Night-Band (DNB) Calibration </a:t>
            </a:r>
          </a:p>
          <a:p>
            <a:pPr lvl="1"/>
            <a:r>
              <a:rPr lang="en-US" dirty="0" smtClean="0"/>
              <a:t>DNB calibration is similar to RSB calibration. </a:t>
            </a:r>
          </a:p>
          <a:p>
            <a:pPr lvl="1"/>
            <a:r>
              <a:rPr lang="en-US" dirty="0" smtClean="0"/>
              <a:t>DNB has 3 gain states and 32 aggregations zones.</a:t>
            </a:r>
          </a:p>
          <a:p>
            <a:pPr lvl="2"/>
            <a:r>
              <a:rPr lang="en-US" dirty="0" smtClean="0"/>
              <a:t>Low Gain State (LGS), Mid Gain State (MGS), High Gain State (HGS).</a:t>
            </a:r>
          </a:p>
          <a:p>
            <a:pPr lvl="1"/>
            <a:r>
              <a:rPr lang="en-US" dirty="0" smtClean="0"/>
              <a:t>The calibration coefficient is calculated in LGS and transferred to MGS and HGS by ratio LUTs. </a:t>
            </a:r>
          </a:p>
          <a:p>
            <a:pPr lvl="1"/>
            <a:r>
              <a:rPr lang="en-US" dirty="0" smtClean="0"/>
              <a:t>RTA degradation model (by Tungsten contamination) is applied.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48744" y="2276213"/>
            <a:ext cx="2175521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TEB Cal. Start </a:t>
            </a:r>
            <a:endParaRPr lang="en-US" sz="1200" dirty="0" smtClean="0"/>
          </a:p>
        </p:txBody>
      </p:sp>
      <p:sp>
        <p:nvSpPr>
          <p:cNvPr id="7" name="Freeform 6"/>
          <p:cNvSpPr/>
          <p:nvPr/>
        </p:nvSpPr>
        <p:spPr>
          <a:xfrm>
            <a:off x="7657664" y="1074927"/>
            <a:ext cx="1238035" cy="960419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X="" minX="0" maxX="0"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0" compatLnSpc="0"/>
          <a:lstStyle/>
          <a:p>
            <a:pPr algn="ctr" defTabSz="914400" hangingPunct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1013 </a:t>
            </a:r>
          </a:p>
          <a:p>
            <a:pPr algn="ctr" defTabSz="914400" hangingPunct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Granules/day</a:t>
            </a:r>
          </a:p>
          <a:p>
            <a:pPr algn="ctr" defTabSz="914400" hangingPunct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OBCIP</a:t>
            </a:r>
          </a:p>
          <a:p>
            <a:pPr algn="ctr" defTabSz="914400" hangingPunct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18GB/day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ea typeface="DejaVu LGC Sans" pitchFamily="2"/>
              <a:cs typeface="Times New Roman" pitchFamily="18" charset="0"/>
            </a:endParaRPr>
          </a:p>
        </p:txBody>
      </p:sp>
      <p:cxnSp>
        <p:nvCxnSpPr>
          <p:cNvPr id="8" name="Elbow Connector 7"/>
          <p:cNvCxnSpPr>
            <a:stCxn id="5" idx="4"/>
            <a:endCxn id="12" idx="0"/>
          </p:cNvCxnSpPr>
          <p:nvPr/>
        </p:nvCxnSpPr>
        <p:spPr>
          <a:xfrm rot="16200000" flipH="1">
            <a:off x="6899524" y="2717993"/>
            <a:ext cx="276086" cy="21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5565" y="3567389"/>
            <a:ext cx="2810406" cy="445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From RTA degradation model,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Calculate new spectral response</a:t>
            </a:r>
          </a:p>
        </p:txBody>
      </p:sp>
      <p:sp>
        <p:nvSpPr>
          <p:cNvPr id="10" name="Oval 9"/>
          <p:cNvSpPr/>
          <p:nvPr/>
        </p:nvSpPr>
        <p:spPr>
          <a:xfrm>
            <a:off x="6476564" y="5982595"/>
            <a:ext cx="23622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End</a:t>
            </a:r>
            <a:endParaRPr lang="en-US" sz="12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5163240" y="1163201"/>
            <a:ext cx="1581637" cy="783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SD/SDSM active OBCIP file list from the RSB Cal.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604743" y="2857099"/>
            <a:ext cx="2867774" cy="445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Get SD/SDSM active OBCIP files</a:t>
            </a:r>
          </a:p>
        </p:txBody>
      </p:sp>
      <p:cxnSp>
        <p:nvCxnSpPr>
          <p:cNvPr id="15" name="Elbow Connector 14"/>
          <p:cNvCxnSpPr>
            <a:stCxn id="12" idx="2"/>
            <a:endCxn id="9" idx="0"/>
          </p:cNvCxnSpPr>
          <p:nvPr/>
        </p:nvCxnSpPr>
        <p:spPr>
          <a:xfrm rot="16200000" flipH="1">
            <a:off x="6907380" y="3434001"/>
            <a:ext cx="264638" cy="21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00950" y="4310391"/>
            <a:ext cx="3076255" cy="445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Calculate new </a:t>
            </a:r>
            <a:r>
              <a:rPr lang="en-US" sz="1400" dirty="0" err="1" smtClean="0">
                <a:solidFill>
                  <a:schemeClr val="tx1"/>
                </a:solidFill>
              </a:rPr>
              <a:t>Esun</a:t>
            </a:r>
            <a:r>
              <a:rPr lang="en-US" sz="1400" dirty="0" smtClean="0">
                <a:solidFill>
                  <a:schemeClr val="tx1"/>
                </a:solidFill>
              </a:rPr>
              <a:t>, BRDF, and H-factor </a:t>
            </a:r>
          </a:p>
        </p:txBody>
      </p:sp>
      <p:cxnSp>
        <p:nvCxnSpPr>
          <p:cNvPr id="20" name="Elbow Connector 19"/>
          <p:cNvCxnSpPr>
            <a:stCxn id="9" idx="2"/>
            <a:endCxn id="18" idx="0"/>
          </p:cNvCxnSpPr>
          <p:nvPr/>
        </p:nvCxnSpPr>
        <p:spPr>
          <a:xfrm rot="5400000">
            <a:off x="6891248" y="4160871"/>
            <a:ext cx="297350" cy="16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03690" y="4969311"/>
            <a:ext cx="2873300" cy="578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Calculate DNB LGS gain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 32 aggregation zones.</a:t>
            </a:r>
          </a:p>
        </p:txBody>
      </p:sp>
      <p:cxnSp>
        <p:nvCxnSpPr>
          <p:cNvPr id="31" name="Elbow Connector 30"/>
          <p:cNvCxnSpPr>
            <a:stCxn id="18" idx="2"/>
            <a:endCxn id="23" idx="0"/>
          </p:cNvCxnSpPr>
          <p:nvPr/>
        </p:nvCxnSpPr>
        <p:spPr>
          <a:xfrm rot="16200000" flipH="1">
            <a:off x="6933075" y="4862046"/>
            <a:ext cx="213268" cy="12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3" idx="2"/>
            <a:endCxn id="10" idx="0"/>
          </p:cNvCxnSpPr>
          <p:nvPr/>
        </p:nvCxnSpPr>
        <p:spPr>
          <a:xfrm rot="16200000" flipH="1">
            <a:off x="7131727" y="5456658"/>
            <a:ext cx="434550" cy="6173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Multidocument 41"/>
          <p:cNvSpPr/>
          <p:nvPr/>
        </p:nvSpPr>
        <p:spPr>
          <a:xfrm>
            <a:off x="4738950" y="5869157"/>
            <a:ext cx="1524000" cy="685800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18 DNB Cal. Trending Plots</a:t>
            </a:r>
            <a:endParaRPr lang="en-US" sz="1400" dirty="0"/>
          </a:p>
        </p:txBody>
      </p:sp>
      <p:cxnSp>
        <p:nvCxnSpPr>
          <p:cNvPr id="56" name="Shape 55"/>
          <p:cNvCxnSpPr>
            <a:stCxn id="11" idx="1"/>
            <a:endCxn id="12" idx="1"/>
          </p:cNvCxnSpPr>
          <p:nvPr/>
        </p:nvCxnSpPr>
        <p:spPr>
          <a:xfrm rot="10800000" flipH="1" flipV="1">
            <a:off x="5163239" y="1555137"/>
            <a:ext cx="441503" cy="1524788"/>
          </a:xfrm>
          <a:prstGeom prst="bentConnector3">
            <a:avLst>
              <a:gd name="adj1" fmla="val -517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7" idx="2"/>
            <a:endCxn id="23" idx="3"/>
          </p:cNvCxnSpPr>
          <p:nvPr/>
        </p:nvCxnSpPr>
        <p:spPr>
          <a:xfrm rot="16200000" flipH="1">
            <a:off x="6765170" y="3546858"/>
            <a:ext cx="3223332" cy="200308"/>
          </a:xfrm>
          <a:prstGeom prst="bentConnector4">
            <a:avLst>
              <a:gd name="adj1" fmla="val 13637"/>
              <a:gd name="adj2" fmla="val 3103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23" idx="1"/>
            <a:endCxn id="42" idx="0"/>
          </p:cNvCxnSpPr>
          <p:nvPr/>
        </p:nvCxnSpPr>
        <p:spPr>
          <a:xfrm rot="10800000" flipH="1" flipV="1">
            <a:off x="5603690" y="5258677"/>
            <a:ext cx="2106" cy="610479"/>
          </a:xfrm>
          <a:prstGeom prst="bentConnector4">
            <a:avLst>
              <a:gd name="adj1" fmla="val -10854701"/>
              <a:gd name="adj2" fmla="val 737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VIIRS imagery processing provides near real-time band images and quality flag information.</a:t>
            </a:r>
          </a:p>
          <a:p>
            <a:r>
              <a:rPr lang="en-US" dirty="0" smtClean="0"/>
              <a:t>Recently ICVS team added high resolution VIIRS image page including global and polar regions. </a:t>
            </a:r>
          </a:p>
          <a:p>
            <a:r>
              <a:rPr lang="en-US" dirty="0" smtClean="0"/>
              <a:t>OBCIP processing unit provides basic instrument status.</a:t>
            </a:r>
          </a:p>
          <a:p>
            <a:pPr lvl="1"/>
            <a:r>
              <a:rPr lang="en-US" dirty="0" smtClean="0"/>
              <a:t>Temperatures, SD, SDSM, SV, and BB counts.</a:t>
            </a:r>
          </a:p>
          <a:p>
            <a:r>
              <a:rPr lang="en-US" dirty="0" smtClean="0"/>
              <a:t>RSB, TEB, and DNB processing units generate calibration coefficients and related trending plots.</a:t>
            </a:r>
          </a:p>
          <a:p>
            <a:r>
              <a:rPr lang="en-US" dirty="0" smtClean="0"/>
              <a:t>Sensor performance can be validated by comparing to the operational calibration coefficient.</a:t>
            </a:r>
          </a:p>
          <a:p>
            <a:r>
              <a:rPr lang="en-US" dirty="0" smtClean="0"/>
              <a:t>ICVS calibration results also supports future reprocessing.</a:t>
            </a:r>
          </a:p>
          <a:p>
            <a:r>
              <a:rPr lang="en-US" dirty="0" smtClean="0"/>
              <a:t>Current S-NPP ICVS processing unit will be applied to J1 VIIRS.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8132" name="Picture 4" descr="Suomi NPP Satellite instrument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1913" y="2205989"/>
            <a:ext cx="5062331" cy="3621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41912" y="6124847"/>
            <a:ext cx="506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ICVS webpage http://www.star.nesdis.noaa.gov/icvs/index.php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7175" y="1091028"/>
            <a:ext cx="8635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Suomi National Polar-orbiting Partnership (S-NPP)</a:t>
            </a:r>
          </a:p>
          <a:p>
            <a:pPr algn="ctr"/>
            <a:r>
              <a:rPr lang="en-US" sz="2800" b="1" dirty="0" smtClean="0"/>
              <a:t>Visible Infrared Imaging Radiometer Suite (VIIRS)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653935"/>
            <a:ext cx="4304551" cy="317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Descriptions of S-NPP VIIRS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whiskbroom scanning radiometer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 synchronous orbit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 of view of 112.56⁰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altitude of 829 km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large scan coverage of 3060 km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Equator crossing local time of approximately 13:30 pm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 spectral bands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4634"/>
            <a:ext cx="8229600" cy="593678"/>
          </a:xfrm>
        </p:spPr>
        <p:txBody>
          <a:bodyPr/>
          <a:lstStyle/>
          <a:p>
            <a:r>
              <a:rPr lang="en-US" dirty="0" smtClean="0"/>
              <a:t>Spectral Responses of the VIIRIS Bands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38" y="1340889"/>
            <a:ext cx="7644765" cy="26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38" y="4151014"/>
            <a:ext cx="7644765" cy="270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4446" y="991511"/>
            <a:ext cx="8651849" cy="52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43740" y="6356350"/>
            <a:ext cx="604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VIIRS Radiometric ATBD.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30006" y="1726387"/>
            <a:ext cx="326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Focal Plane Interface Electronics </a:t>
            </a:r>
          </a:p>
        </p:txBody>
      </p:sp>
      <p:pic>
        <p:nvPicPr>
          <p:cNvPr id="8" name="Picture 1033"/>
          <p:cNvPicPr>
            <a:picLocks noChangeArrowheads="1"/>
          </p:cNvPicPr>
          <p:nvPr/>
        </p:nvPicPr>
        <p:blipFill>
          <a:blip r:embed="rId4" cstate="print"/>
          <a:srcRect r="8081" b="12408"/>
          <a:stretch>
            <a:fillRect/>
          </a:stretch>
        </p:blipFill>
        <p:spPr bwMode="auto">
          <a:xfrm>
            <a:off x="7273925" y="477781"/>
            <a:ext cx="1870075" cy="11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1041"/>
          <p:cNvPicPr>
            <a:picLocks noChangeArrowheads="1"/>
          </p:cNvPicPr>
          <p:nvPr/>
        </p:nvPicPr>
        <p:blipFill>
          <a:blip r:embed="rId5" cstate="print"/>
          <a:srcRect r="4539" b="12225"/>
          <a:stretch>
            <a:fillRect/>
          </a:stretch>
        </p:blipFill>
        <p:spPr bwMode="auto">
          <a:xfrm>
            <a:off x="1" y="0"/>
            <a:ext cx="1743740" cy="1316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97565" y="1316038"/>
            <a:ext cx="914400" cy="61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7283" y="2029458"/>
            <a:ext cx="1591936" cy="120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08035" y="2729948"/>
            <a:ext cx="12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Blackbody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554" y="1869762"/>
            <a:ext cx="5197942" cy="365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Introduction</a:t>
            </a: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51826" y="6492875"/>
            <a:ext cx="892174" cy="365125"/>
          </a:xfrm>
        </p:spPr>
        <p:txBody>
          <a:bodyPr/>
          <a:lstStyle/>
          <a:p>
            <a:pPr>
              <a:defRPr/>
            </a:pPr>
            <a:fld id="{D4E4BEBD-E5EA-43D3-8404-465E3743689C}" type="slidenum">
              <a:rPr lang="en-US" sz="1200" smtClean="0"/>
              <a:pPr>
                <a:defRPr/>
              </a:pPr>
              <a:t>5</a:t>
            </a:fld>
            <a:endParaRPr lang="en-US" sz="1200" dirty="0"/>
          </a:p>
        </p:txBody>
      </p:sp>
      <p:sp>
        <p:nvSpPr>
          <p:cNvPr id="10244" name="Text Box 14" descr="Light vertical"/>
          <p:cNvSpPr txBox="1">
            <a:spLocks noChangeArrowheads="1"/>
          </p:cNvSpPr>
          <p:nvPr/>
        </p:nvSpPr>
        <p:spPr bwMode="auto">
          <a:xfrm>
            <a:off x="176213" y="1649370"/>
            <a:ext cx="3762375" cy="41303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R</a:t>
            </a:r>
            <a:r>
              <a:rPr lang="en-US" sz="2400" dirty="0" smtClean="0">
                <a:latin typeface="+mn-lt"/>
                <a:cs typeface="Times New Roman" pitchFamily="18" charset="0"/>
              </a:rPr>
              <a:t>otating Telescope </a:t>
            </a:r>
            <a:r>
              <a:rPr lang="en-US" sz="2400" dirty="0" smtClean="0">
                <a:cs typeface="Times New Roman" pitchFamily="18" charset="0"/>
              </a:rPr>
              <a:t>A</a:t>
            </a:r>
            <a:r>
              <a:rPr lang="en-US" sz="2400" dirty="0" smtClean="0">
                <a:latin typeface="+mn-lt"/>
                <a:cs typeface="Times New Roman" pitchFamily="18" charset="0"/>
              </a:rPr>
              <a:t>ssembly </a:t>
            </a:r>
            <a:r>
              <a:rPr lang="en-US" sz="2400" dirty="0">
                <a:latin typeface="+mn-lt"/>
                <a:cs typeface="Times New Roman" pitchFamily="18" charset="0"/>
              </a:rPr>
              <a:t>(RTA)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scan </a:t>
            </a:r>
            <a:r>
              <a:rPr lang="en-US" sz="2400" dirty="0">
                <a:latin typeface="+mn-lt"/>
                <a:cs typeface="Times New Roman" pitchFamily="18" charset="0"/>
              </a:rPr>
              <a:t>over  four data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sectors</a:t>
            </a:r>
            <a:endParaRPr lang="en-US" sz="2400" dirty="0">
              <a:latin typeface="+mn-lt"/>
              <a:cs typeface="Times New Roman" pitchFamily="18" charset="0"/>
            </a:endParaRPr>
          </a:p>
          <a:p>
            <a:pPr marL="136525" indent="-136525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  <a:defRPr/>
            </a:pPr>
            <a:endParaRPr lang="en-US" sz="800" dirty="0">
              <a:latin typeface="+mn-lt"/>
              <a:cs typeface="Times New Roman" pitchFamily="18" charset="0"/>
            </a:endParaRPr>
          </a:p>
          <a:p>
            <a:pPr marL="633413" indent="-63341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EV</a:t>
            </a:r>
            <a:r>
              <a:rPr lang="en-US" sz="2000" dirty="0" smtClean="0">
                <a:cs typeface="Times New Roman" pitchFamily="18" charset="0"/>
              </a:rPr>
              <a:t> = Earth View, the main data sector (±56° off nadir).</a:t>
            </a:r>
          </a:p>
          <a:p>
            <a:pPr marL="633413" indent="-63341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BB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= Blackbody; used for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TEB Cal.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marL="633413" indent="-63341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SD</a:t>
            </a:r>
            <a:r>
              <a:rPr lang="en-US" sz="2000" dirty="0">
                <a:latin typeface="+mn-lt"/>
                <a:cs typeface="Times New Roman" pitchFamily="18" charset="0"/>
              </a:rPr>
              <a:t> = Solar Diffuser view; used for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RSB Cal. 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marL="633413" indent="-63341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SV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= Space View; used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for bias removal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Moon observed at this position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633413" indent="-633413"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          2.5 ms for SV scan</a:t>
            </a:r>
            <a:endParaRPr lang="en-US" sz="20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319587" y="1462015"/>
            <a:ext cx="4720606" cy="4591155"/>
            <a:chOff x="4098925" y="1461518"/>
            <a:chExt cx="4720605" cy="4592146"/>
          </a:xfrm>
        </p:grpSpPr>
        <p:sp>
          <p:nvSpPr>
            <p:cNvPr id="12295" name="TextBox 8"/>
            <p:cNvSpPr txBox="1">
              <a:spLocks noChangeArrowheads="1"/>
            </p:cNvSpPr>
            <p:nvPr/>
          </p:nvSpPr>
          <p:spPr bwMode="auto">
            <a:xfrm>
              <a:off x="4098925" y="3794760"/>
              <a:ext cx="841375" cy="584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cs typeface="Times New Roman" pitchFamily="18" charset="0"/>
                </a:rPr>
                <a:t>SV</a:t>
              </a:r>
            </a:p>
          </p:txBody>
        </p:sp>
        <p:sp>
          <p:nvSpPr>
            <p:cNvPr id="12296" name="TextBox 9"/>
            <p:cNvSpPr txBox="1">
              <a:spLocks noChangeArrowheads="1"/>
            </p:cNvSpPr>
            <p:nvPr/>
          </p:nvSpPr>
          <p:spPr bwMode="auto">
            <a:xfrm>
              <a:off x="6969125" y="1461518"/>
              <a:ext cx="841375" cy="584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SD</a:t>
              </a:r>
            </a:p>
          </p:txBody>
        </p:sp>
        <p:sp>
          <p:nvSpPr>
            <p:cNvPr id="12297" name="TextBox 10"/>
            <p:cNvSpPr txBox="1">
              <a:spLocks noChangeArrowheads="1"/>
            </p:cNvSpPr>
            <p:nvPr/>
          </p:nvSpPr>
          <p:spPr bwMode="auto">
            <a:xfrm>
              <a:off x="5971897" y="5468890"/>
              <a:ext cx="841375" cy="584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EV</a:t>
              </a:r>
            </a:p>
          </p:txBody>
        </p:sp>
        <p:sp>
          <p:nvSpPr>
            <p:cNvPr id="12298" name="TextBox 11"/>
            <p:cNvSpPr txBox="1">
              <a:spLocks noChangeArrowheads="1"/>
            </p:cNvSpPr>
            <p:nvPr/>
          </p:nvSpPr>
          <p:spPr bwMode="auto">
            <a:xfrm>
              <a:off x="7978155" y="2789205"/>
              <a:ext cx="8413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BB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79366" y="5980837"/>
            <a:ext cx="2651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Times New Roman" pitchFamily="18" charset="0"/>
              </a:rPr>
              <a:t>1.7793 s/scan</a:t>
            </a:r>
            <a:endParaRPr lang="en-US" sz="32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38924"/>
            <a:ext cx="2133600" cy="21907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Page | </a:t>
            </a:r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4446127"/>
              </p:ext>
            </p:extLst>
          </p:nvPr>
        </p:nvGraphicFramePr>
        <p:xfrm>
          <a:off x="209551" y="976044"/>
          <a:ext cx="8791574" cy="554339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5829"/>
                <a:gridCol w="3935002"/>
                <a:gridCol w="893852"/>
                <a:gridCol w="2096891"/>
              </a:tblGrid>
              <a:tr h="584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Parameters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Descriptions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Dimensions</a:t>
                      </a: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Usage</a:t>
                      </a:r>
                    </a:p>
                  </a:txBody>
                  <a:tcPr marL="65418" marR="65418" marT="0" marB="0" anchor="ctr"/>
                </a:tc>
              </a:tr>
              <a:tr h="267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SimSun"/>
                          <a:cs typeface="Times New Roman"/>
                        </a:rPr>
                        <a:t>Global Image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SimSun"/>
                          <a:cs typeface="Times New Roman"/>
                        </a:rPr>
                        <a:t>Global true color</a:t>
                      </a:r>
                      <a:r>
                        <a:rPr lang="en-US" sz="1200" baseline="0" dirty="0" smtClean="0">
                          <a:latin typeface="+mn-lt"/>
                          <a:ea typeface="SimSun"/>
                          <a:cs typeface="Times New Roman"/>
                        </a:rPr>
                        <a:t> image and single band image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SimSun"/>
                          <a:cs typeface="Times New Roman"/>
                        </a:rPr>
                        <a:t>38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SimSun"/>
                          <a:cs typeface="Times New Roman"/>
                        </a:rPr>
                        <a:t>VIIRS Imagery/Products</a:t>
                      </a:r>
                    </a:p>
                  </a:txBody>
                  <a:tcPr marL="65418" marR="65418" marT="0" marB="0" anchor="ctr"/>
                </a:tc>
              </a:tr>
              <a:tr h="267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SimSun"/>
                          <a:cs typeface="Times New Roman"/>
                        </a:rPr>
                        <a:t>Quality Flag Image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SimSun"/>
                          <a:cs typeface="Times New Roman"/>
                        </a:rPr>
                        <a:t>Global Quality</a:t>
                      </a:r>
                      <a:r>
                        <a:rPr lang="en-US" sz="1200" baseline="0" dirty="0" smtClean="0">
                          <a:latin typeface="+mn-lt"/>
                          <a:ea typeface="SimSun"/>
                          <a:cs typeface="Times New Roman"/>
                        </a:rPr>
                        <a:t> Flag Images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SimSun"/>
                          <a:cs typeface="Times New Roman"/>
                        </a:rPr>
                        <a:t>22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SimSun"/>
                          <a:cs typeface="Times New Roman"/>
                        </a:rPr>
                        <a:t>VIIRS QF Check</a:t>
                      </a:r>
                    </a:p>
                  </a:txBody>
                  <a:tcPr marL="65418" marR="65418" marT="0" marB="0" anchor="ctr"/>
                </a:tc>
              </a:tr>
              <a:tr h="267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RSB </a:t>
                      </a:r>
                      <a:r>
                        <a:rPr lang="en-US" sz="1200" u="sng" baseline="0" dirty="0" smtClean="0">
                          <a:latin typeface="+mn-lt"/>
                          <a:ea typeface="SimSun"/>
                          <a:cs typeface="Times New Roman"/>
                        </a:rPr>
                        <a:t> &amp; TEB </a:t>
                      </a: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H / F –factors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RSB Calibration</a:t>
                      </a:r>
                      <a:r>
                        <a:rPr lang="en-US" sz="1200" u="sng" baseline="0" dirty="0" smtClean="0">
                          <a:latin typeface="+mn-lt"/>
                          <a:ea typeface="SimSun"/>
                          <a:cs typeface="Times New Roman"/>
                        </a:rPr>
                        <a:t> Coefficients including Lunar Cal.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66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Calibration</a:t>
                      </a:r>
                      <a:r>
                        <a:rPr lang="en-US" sz="1200" u="sng" baseline="0" dirty="0" smtClean="0">
                          <a:latin typeface="+mn-lt"/>
                          <a:ea typeface="SimSun"/>
                          <a:cs typeface="Times New Roman"/>
                        </a:rPr>
                        <a:t> Monitoring</a:t>
                      </a:r>
                      <a:endParaRPr lang="en-US" sz="1200" u="sng" dirty="0" smtClean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267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DNB Gain</a:t>
                      </a:r>
                      <a:r>
                        <a:rPr lang="en-US" sz="1200" u="sng" baseline="0" dirty="0" smtClean="0">
                          <a:latin typeface="+mn-lt"/>
                          <a:ea typeface="SimSun"/>
                          <a:cs typeface="Times New Roman"/>
                        </a:rPr>
                        <a:t>, Bias, Gain Ratio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DNB Calibration</a:t>
                      </a:r>
                      <a:r>
                        <a:rPr lang="en-US" sz="1200" u="sng" baseline="0" dirty="0" smtClean="0">
                          <a:latin typeface="+mn-lt"/>
                          <a:ea typeface="SimSun"/>
                          <a:cs typeface="Times New Roman"/>
                        </a:rPr>
                        <a:t> Coefficients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18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DNB Cal. Monitoring</a:t>
                      </a:r>
                    </a:p>
                  </a:txBody>
                  <a:tcPr marL="65418" marR="65418" marT="0" marB="0" anchor="ctr"/>
                </a:tc>
              </a:tr>
              <a:tr h="438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Telemetry/Temperature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BB, RTA, cavity, HAM, FPA, cooler, Mainframe, Circuit Card </a:t>
                      </a:r>
                      <a:r>
                        <a:rPr lang="en-US" sz="1200" dirty="0" smtClean="0">
                          <a:latin typeface="+mn-lt"/>
                        </a:rPr>
                        <a:t>Assembly, instrument current/voltage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41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Instrument Healthy status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38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SD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</a:rPr>
                        <a:t>Counts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VIIRS observation DN of Solar diffuser for band I1~I3, M1~M11, DNB over band average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14 bands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Degradation trending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350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SD </a:t>
                      </a:r>
                      <a:r>
                        <a:rPr lang="en-US" sz="1200" dirty="0" smtClean="0">
                          <a:latin typeface="+mn-lt"/>
                        </a:rPr>
                        <a:t>NE∆N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Noise </a:t>
                      </a:r>
                      <a:r>
                        <a:rPr lang="en-US" sz="1200" dirty="0" smtClean="0">
                          <a:latin typeface="+mn-lt"/>
                        </a:rPr>
                        <a:t>NE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n-lt"/>
                        </a:rPr>
                        <a:t>N </a:t>
                      </a:r>
                      <a:r>
                        <a:rPr lang="en-US" sz="1200" dirty="0">
                          <a:latin typeface="+mn-lt"/>
                        </a:rPr>
                        <a:t>for SD signal of solar bands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14 bands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SNR trending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38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SD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</a:rPr>
                        <a:t>Counts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VIIRS observation DN of Solar diffuser I1~I3, M1~M11, DNB over detector average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14 bands </a:t>
                      </a:r>
                      <a:r>
                        <a:rPr lang="en-US" sz="1200" dirty="0">
                          <a:latin typeface="+mn-lt"/>
                        </a:rPr>
                        <a:t>*32d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degradation for Detector uniform 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238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SDSM signal 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SDSM signal of  SD and Sun in every orbit</a:t>
                      </a:r>
                      <a:endParaRPr lang="en-US" sz="12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8 bands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SD trending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22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SV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</a:rPr>
                        <a:t>Counts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VIIRS observation Space view DN for 22 bands 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22 bands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Background signal trending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236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SV </a:t>
                      </a:r>
                      <a:r>
                        <a:rPr lang="en-US" sz="1200" dirty="0" smtClean="0">
                          <a:latin typeface="+mn-lt"/>
                        </a:rPr>
                        <a:t>NE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n-lt"/>
                        </a:rPr>
                        <a:t>N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Dark Noise </a:t>
                      </a:r>
                      <a:r>
                        <a:rPr lang="en-US" sz="1200" dirty="0" smtClean="0">
                          <a:latin typeface="+mn-lt"/>
                        </a:rPr>
                        <a:t>NE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n-lt"/>
                        </a:rPr>
                        <a:t>N </a:t>
                      </a:r>
                      <a:r>
                        <a:rPr lang="en-US" sz="1200" dirty="0">
                          <a:latin typeface="+mn-lt"/>
                        </a:rPr>
                        <a:t>for Space view signal 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22 bands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Dark noise signal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236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BB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</a:rPr>
                        <a:t>Counts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VIIRS observation Blackbody DN for 22 bands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22 bands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IR gain derivation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24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BB </a:t>
                      </a:r>
                      <a:r>
                        <a:rPr lang="en-US" sz="1200" dirty="0" smtClean="0">
                          <a:latin typeface="+mn-lt"/>
                        </a:rPr>
                        <a:t>NE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n-lt"/>
                        </a:rPr>
                        <a:t>N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Noise </a:t>
                      </a:r>
                      <a:r>
                        <a:rPr lang="en-US" sz="1200" dirty="0" smtClean="0">
                          <a:latin typeface="+mn-lt"/>
                        </a:rPr>
                        <a:t>NE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n-lt"/>
                        </a:rPr>
                        <a:t>N </a:t>
                      </a:r>
                      <a:r>
                        <a:rPr lang="en-US" sz="1200" dirty="0">
                          <a:latin typeface="+mn-lt"/>
                        </a:rPr>
                        <a:t>for black body signal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22 bands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latin typeface="+mn-lt"/>
                        </a:rPr>
                        <a:t>IR</a:t>
                      </a:r>
                      <a:r>
                        <a:rPr lang="en-US" sz="1200" kern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kern="1200" dirty="0" smtClean="0">
                          <a:latin typeface="+mn-lt"/>
                        </a:rPr>
                        <a:t>NEDT derivation</a:t>
                      </a:r>
                      <a:endParaRPr lang="en-US" sz="1200" kern="1200" dirty="0">
                        <a:solidFill>
                          <a:srgbClr val="0000FF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38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IR NE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n-lt"/>
                        </a:rPr>
                        <a:t>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Noise equivalent  temperature for IR bands M4, M5, M12-M16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7 IR bands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IR bands noise</a:t>
                      </a:r>
                      <a:endParaRPr lang="en-US" sz="12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247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</a:rPr>
                        <a:t>Alaska Images</a:t>
                      </a:r>
                      <a:endParaRPr lang="en-US" sz="120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</a:rPr>
                        <a:t>Automatically Animated</a:t>
                      </a:r>
                      <a:r>
                        <a:rPr lang="en-US" sz="1200" u="sng" baseline="0" dirty="0" smtClean="0">
                          <a:latin typeface="+mn-lt"/>
                        </a:rPr>
                        <a:t> Images over Alaska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200" u="sng" baseline="0" dirty="0" smtClean="0">
                          <a:latin typeface="+mn-lt"/>
                          <a:ea typeface="+mn-ea"/>
                          <a:cs typeface="+mn-cs"/>
                        </a:rPr>
                        <a:t> bands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</a:rPr>
                        <a:t>Alaska</a:t>
                      </a:r>
                      <a:r>
                        <a:rPr lang="en-US" sz="1200" u="sng" baseline="0" dirty="0" smtClean="0">
                          <a:latin typeface="+mn-lt"/>
                        </a:rPr>
                        <a:t> Weather Monitoring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350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RTA</a:t>
                      </a:r>
                      <a:r>
                        <a:rPr lang="en-US" sz="1200" u="sng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&amp; HAM  No-Sync </a:t>
                      </a:r>
                      <a:endParaRPr lang="en-US" sz="1200" u="sng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Checks Synchronization</a:t>
                      </a:r>
                      <a:r>
                        <a:rPr lang="en-US" sz="1200" u="sng" baseline="0" dirty="0" smtClean="0">
                          <a:latin typeface="+mn-lt"/>
                          <a:ea typeface="SimSun"/>
                          <a:cs typeface="Times New Roman"/>
                        </a:rPr>
                        <a:t> between RTA and HAM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1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latin typeface="+mn-lt"/>
                          <a:ea typeface="SimSun"/>
                          <a:cs typeface="Times New Roman"/>
                        </a:rPr>
                        <a:t>Auto notification</a:t>
                      </a:r>
                      <a:endParaRPr lang="en-US" sz="1200" u="sng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9551" y="6519445"/>
            <a:ext cx="8071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* 351 trending plots are generated in near real time (+80 trending plots added since last year)</a:t>
            </a:r>
            <a:endParaRPr lang="en-US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58958" y="1818525"/>
            <a:ext cx="2958957" cy="4469259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ICVS VIIRS Processing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564379"/>
          </a:xfrm>
        </p:spPr>
        <p:txBody>
          <a:bodyPr/>
          <a:lstStyle/>
          <a:p>
            <a:r>
              <a:rPr lang="en-US" dirty="0" smtClean="0"/>
              <a:t>VIIRS Image Processing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80555" y="2685412"/>
            <a:ext cx="1776845" cy="1828801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X="" minX="0" maxX="0"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0" compatLnSpc="0"/>
          <a:lstStyle/>
          <a:p>
            <a:pPr algn="ctr" defTabSz="914400" hangingPunct="0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1013 Granules/day</a:t>
            </a:r>
          </a:p>
          <a:p>
            <a:pPr algn="ctr" defTabSz="914400" hangingPunct="0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Geo I band</a:t>
            </a:r>
          </a:p>
          <a:p>
            <a:pPr algn="ctr" defTabSz="914400" hangingPunct="0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Geo M band</a:t>
            </a:r>
          </a:p>
          <a:p>
            <a:pPr algn="ctr" defTabSz="914400" hangingPunct="0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Geo DNB</a:t>
            </a:r>
          </a:p>
          <a:p>
            <a:pPr algn="ctr" defTabSz="914400" hangingPunct="0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SDR I1~I5</a:t>
            </a:r>
          </a:p>
          <a:p>
            <a:pPr algn="ctr" defTabSz="914400" hangingPunct="0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SDR M1~M16</a:t>
            </a:r>
          </a:p>
          <a:p>
            <a:pPr algn="ctr" defTabSz="914400" hangingPunct="0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540GB/day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ea typeface="DejaVu LGC Sans" pitchFamily="2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5400000">
            <a:off x="4083957" y="1320212"/>
            <a:ext cx="744875" cy="249152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DejaVu LGC Sans" pitchFamily="2"/>
                <a:cs typeface="Times New Roman" pitchFamily="18" charset="0"/>
              </a:rPr>
              <a:t>True color / Single band image generation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DejaVu LGC Sans" pitchFamily="2"/>
              <a:cs typeface="Times New Roman" pitchFamily="18" charset="0"/>
            </a:endParaRPr>
          </a:p>
        </p:txBody>
      </p:sp>
      <p:cxnSp>
        <p:nvCxnSpPr>
          <p:cNvPr id="9" name="Elbow Connector 8"/>
          <p:cNvCxnSpPr>
            <a:stCxn id="5" idx="1"/>
            <a:endCxn id="7" idx="2"/>
          </p:cNvCxnSpPr>
          <p:nvPr/>
        </p:nvCxnSpPr>
        <p:spPr>
          <a:xfrm flipV="1">
            <a:off x="2057400" y="2565974"/>
            <a:ext cx="1153234" cy="103383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 rot="5400000">
            <a:off x="4057847" y="2354052"/>
            <a:ext cx="793674" cy="249152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SDR Quality Flag Image</a:t>
            </a:r>
          </a:p>
        </p:txBody>
      </p:sp>
      <p:sp>
        <p:nvSpPr>
          <p:cNvPr id="17" name="Rounded Rectangle 16"/>
          <p:cNvSpPr/>
          <p:nvPr/>
        </p:nvSpPr>
        <p:spPr>
          <a:xfrm rot="5400000">
            <a:off x="4084387" y="3334378"/>
            <a:ext cx="744016" cy="249152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Alaska Image Generation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DejaVu LGC Sans" pitchFamily="2"/>
              <a:cs typeface="Times New Roman" pitchFamily="18" charset="0"/>
            </a:endParaRPr>
          </a:p>
        </p:txBody>
      </p:sp>
      <p:cxnSp>
        <p:nvCxnSpPr>
          <p:cNvPr id="19" name="Elbow Connector 18"/>
          <p:cNvCxnSpPr>
            <a:stCxn id="5" idx="1"/>
            <a:endCxn id="16" idx="2"/>
          </p:cNvCxnSpPr>
          <p:nvPr/>
        </p:nvCxnSpPr>
        <p:spPr>
          <a:xfrm>
            <a:off x="2057400" y="3599813"/>
            <a:ext cx="1151523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" idx="1"/>
            <a:endCxn id="17" idx="2"/>
          </p:cNvCxnSpPr>
          <p:nvPr/>
        </p:nvCxnSpPr>
        <p:spPr>
          <a:xfrm>
            <a:off x="2057400" y="3599813"/>
            <a:ext cx="1153234" cy="9803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 rot="5400000">
            <a:off x="4084387" y="4443984"/>
            <a:ext cx="744016" cy="249152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High Resolution Image Generation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DejaVu LGC Sans" pitchFamily="2"/>
              <a:cs typeface="Times New Roman" pitchFamily="18" charset="0"/>
            </a:endParaRPr>
          </a:p>
        </p:txBody>
      </p:sp>
      <p:cxnSp>
        <p:nvCxnSpPr>
          <p:cNvPr id="27" name="Elbow Connector 26"/>
          <p:cNvCxnSpPr>
            <a:stCxn id="5" idx="1"/>
            <a:endCxn id="25" idx="2"/>
          </p:cNvCxnSpPr>
          <p:nvPr/>
        </p:nvCxnSpPr>
        <p:spPr>
          <a:xfrm>
            <a:off x="2057400" y="3599813"/>
            <a:ext cx="1153234" cy="20899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10634" y="1603037"/>
            <a:ext cx="2347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Image processing code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170" name="Picture 2" descr="NPP VIIRS - Global True Color Image - 07/27/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7976" y="976745"/>
            <a:ext cx="1689677" cy="1267258"/>
          </a:xfrm>
          <a:prstGeom prst="rect">
            <a:avLst/>
          </a:prstGeom>
          <a:noFill/>
        </p:spPr>
      </p:pic>
      <p:cxnSp>
        <p:nvCxnSpPr>
          <p:cNvPr id="31" name="Elbow Connector 30"/>
          <p:cNvCxnSpPr>
            <a:stCxn id="7" idx="0"/>
            <a:endCxn id="7170" idx="1"/>
          </p:cNvCxnSpPr>
          <p:nvPr/>
        </p:nvCxnSpPr>
        <p:spPr>
          <a:xfrm flipV="1">
            <a:off x="5702156" y="1610374"/>
            <a:ext cx="1395820" cy="955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6575" y="2215678"/>
            <a:ext cx="1949450" cy="131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Elbow Connector 34"/>
          <p:cNvCxnSpPr>
            <a:stCxn id="16" idx="0"/>
            <a:endCxn id="7171" idx="1"/>
          </p:cNvCxnSpPr>
          <p:nvPr/>
        </p:nvCxnSpPr>
        <p:spPr>
          <a:xfrm flipV="1">
            <a:off x="5700445" y="2874709"/>
            <a:ext cx="1276130" cy="7251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 descr="NPP VIIRS - EDR Imagery Over Alaska - M1 - Ocean Color/Aerosol - 07-25-20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9346" y="3667244"/>
            <a:ext cx="1535491" cy="1426814"/>
          </a:xfrm>
          <a:prstGeom prst="rect">
            <a:avLst/>
          </a:prstGeom>
          <a:noFill/>
        </p:spPr>
      </p:pic>
      <p:cxnSp>
        <p:nvCxnSpPr>
          <p:cNvPr id="38" name="Elbow Connector 37"/>
          <p:cNvCxnSpPr>
            <a:stCxn id="17" idx="0"/>
            <a:endCxn id="7173" idx="1"/>
          </p:cNvCxnSpPr>
          <p:nvPr/>
        </p:nvCxnSpPr>
        <p:spPr>
          <a:xfrm flipV="1">
            <a:off x="5702156" y="4380651"/>
            <a:ext cx="1447190" cy="1994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5079" y="5232729"/>
            <a:ext cx="1743396" cy="132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Elbow Connector 40"/>
          <p:cNvCxnSpPr>
            <a:stCxn id="25" idx="0"/>
            <a:endCxn id="7174" idx="1"/>
          </p:cNvCxnSpPr>
          <p:nvPr/>
        </p:nvCxnSpPr>
        <p:spPr>
          <a:xfrm>
            <a:off x="5702156" y="5689745"/>
            <a:ext cx="1372923" cy="2038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89280" y="1348764"/>
            <a:ext cx="787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38 images</a:t>
            </a:r>
            <a:endParaRPr 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6200374" y="2874709"/>
            <a:ext cx="787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22 images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6287784" y="4119041"/>
            <a:ext cx="787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12 images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6189280" y="5428135"/>
            <a:ext cx="787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52 images</a:t>
            </a:r>
            <a:endParaRPr lang="en-US" sz="11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ICVS VIIRS Processing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04827"/>
            <a:ext cx="8666018" cy="564379"/>
          </a:xfrm>
        </p:spPr>
        <p:txBody>
          <a:bodyPr/>
          <a:lstStyle/>
          <a:p>
            <a:r>
              <a:rPr lang="en-US" dirty="0" smtClean="0"/>
              <a:t>VIIRS On-board Calibrator Processing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26378" y="1657783"/>
            <a:ext cx="1776845" cy="1311238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X="" minX="0" maxX="0"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0" compatLnSpc="0"/>
          <a:lstStyle/>
          <a:p>
            <a:pPr algn="ctr" defTabSz="914400" hangingPunct="0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1013 Granules/day</a:t>
            </a:r>
          </a:p>
          <a:p>
            <a:pPr algn="ctr" defTabSz="914400" hangingPunct="0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OBCIP</a:t>
            </a:r>
          </a:p>
          <a:p>
            <a:pPr algn="ctr" defTabSz="914400" hangingPunct="0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DejaVu LGC Sans" pitchFamily="2"/>
                <a:cs typeface="Times New Roman" pitchFamily="18" charset="0"/>
              </a:rPr>
              <a:t>18GB/day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ea typeface="DejaVu LGC Sans" pitchFamily="2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349064" y="1469206"/>
            <a:ext cx="23622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ICVS OBCIP Code</a:t>
            </a:r>
            <a:endParaRPr lang="en-US" sz="1200" dirty="0" smtClean="0"/>
          </a:p>
        </p:txBody>
      </p:sp>
      <p:cxnSp>
        <p:nvCxnSpPr>
          <p:cNvPr id="36" name="Straight Arrow Connector 35"/>
          <p:cNvCxnSpPr>
            <a:stCxn id="34" idx="4"/>
            <a:endCxn id="37" idx="0"/>
          </p:cNvCxnSpPr>
          <p:nvPr/>
        </p:nvCxnSpPr>
        <p:spPr>
          <a:xfrm>
            <a:off x="4530164" y="1774006"/>
            <a:ext cx="0" cy="239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53764" y="2013721"/>
            <a:ext cx="3352800" cy="445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Daily parameter processing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74312" y="2886597"/>
            <a:ext cx="3308162" cy="445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Long-term parameter processing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853764" y="3802080"/>
            <a:ext cx="3352800" cy="445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Trending plot generation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46" name="Elbow Connector 45"/>
          <p:cNvCxnSpPr>
            <a:stCxn id="37" idx="2"/>
            <a:endCxn id="39" idx="0"/>
          </p:cNvCxnSpPr>
          <p:nvPr/>
        </p:nvCxnSpPr>
        <p:spPr>
          <a:xfrm rot="5400000">
            <a:off x="4315667" y="2672100"/>
            <a:ext cx="427224" cy="17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9" idx="2"/>
            <a:endCxn id="40" idx="0"/>
          </p:cNvCxnSpPr>
          <p:nvPr/>
        </p:nvCxnSpPr>
        <p:spPr>
          <a:xfrm rot="16200000" flipH="1">
            <a:off x="4294363" y="3566278"/>
            <a:ext cx="469831" cy="17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349876" y="4447696"/>
            <a:ext cx="23622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End</a:t>
            </a:r>
            <a:endParaRPr lang="en-US" sz="1200" dirty="0" smtClean="0"/>
          </a:p>
        </p:txBody>
      </p:sp>
      <p:cxnSp>
        <p:nvCxnSpPr>
          <p:cNvPr id="49" name="Elbow Connector 48"/>
          <p:cNvCxnSpPr>
            <a:stCxn id="40" idx="2"/>
            <a:endCxn id="48" idx="0"/>
          </p:cNvCxnSpPr>
          <p:nvPr/>
        </p:nvCxnSpPr>
        <p:spPr>
          <a:xfrm rot="16200000" flipH="1">
            <a:off x="4430588" y="4347308"/>
            <a:ext cx="199964" cy="8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5" idx="1"/>
            <a:endCxn id="37" idx="1"/>
          </p:cNvCxnSpPr>
          <p:nvPr/>
        </p:nvCxnSpPr>
        <p:spPr>
          <a:xfrm flipV="1">
            <a:off x="2203223" y="2236547"/>
            <a:ext cx="650541" cy="7685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Data 51"/>
          <p:cNvSpPr/>
          <p:nvPr/>
        </p:nvSpPr>
        <p:spPr>
          <a:xfrm>
            <a:off x="6712202" y="2359421"/>
            <a:ext cx="1905000" cy="609600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Daily accumulated HDF file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3" name="Elbow Connector 19"/>
          <p:cNvCxnSpPr>
            <a:stCxn id="37" idx="3"/>
            <a:endCxn id="52" idx="1"/>
          </p:cNvCxnSpPr>
          <p:nvPr/>
        </p:nvCxnSpPr>
        <p:spPr>
          <a:xfrm>
            <a:off x="6206564" y="2236547"/>
            <a:ext cx="1458138" cy="1228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21"/>
          <p:cNvCxnSpPr>
            <a:stCxn id="52" idx="4"/>
            <a:endCxn id="39" idx="3"/>
          </p:cNvCxnSpPr>
          <p:nvPr/>
        </p:nvCxnSpPr>
        <p:spPr>
          <a:xfrm rot="5400000">
            <a:off x="6853387" y="2298108"/>
            <a:ext cx="140402" cy="14822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Data 54"/>
          <p:cNvSpPr/>
          <p:nvPr/>
        </p:nvSpPr>
        <p:spPr>
          <a:xfrm>
            <a:off x="540001" y="3311700"/>
            <a:ext cx="1828800" cy="609600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Long-term accumulated HDF file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6" name="Shape 27"/>
          <p:cNvCxnSpPr>
            <a:stCxn id="39" idx="1"/>
            <a:endCxn id="55" idx="1"/>
          </p:cNvCxnSpPr>
          <p:nvPr/>
        </p:nvCxnSpPr>
        <p:spPr>
          <a:xfrm rot="10800000" flipV="1">
            <a:off x="1454402" y="3109422"/>
            <a:ext cx="1419911" cy="20227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29"/>
          <p:cNvCxnSpPr>
            <a:stCxn id="55" idx="4"/>
            <a:endCxn id="40" idx="1"/>
          </p:cNvCxnSpPr>
          <p:nvPr/>
        </p:nvCxnSpPr>
        <p:spPr>
          <a:xfrm rot="16200000" flipH="1">
            <a:off x="2102279" y="3273421"/>
            <a:ext cx="103606" cy="13993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owchart: Multidocument 57"/>
          <p:cNvSpPr/>
          <p:nvPr/>
        </p:nvSpPr>
        <p:spPr>
          <a:xfrm>
            <a:off x="6940801" y="3904831"/>
            <a:ext cx="1524000" cy="685800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212 Calibration Trending Plots</a:t>
            </a:r>
            <a:endParaRPr lang="en-US" sz="1400" dirty="0"/>
          </a:p>
        </p:txBody>
      </p:sp>
      <p:cxnSp>
        <p:nvCxnSpPr>
          <p:cNvPr id="59" name="Elbow Connector 58"/>
          <p:cNvCxnSpPr>
            <a:stCxn id="40" idx="3"/>
            <a:endCxn id="58" idx="1"/>
          </p:cNvCxnSpPr>
          <p:nvPr/>
        </p:nvCxnSpPr>
        <p:spPr>
          <a:xfrm>
            <a:off x="6206564" y="4024906"/>
            <a:ext cx="734237" cy="2228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049" y="5372462"/>
            <a:ext cx="3871171" cy="143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941" y="5370242"/>
            <a:ext cx="3834098" cy="14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" name="Elbow Connector 108"/>
          <p:cNvCxnSpPr>
            <a:stCxn id="58" idx="2"/>
            <a:endCxn id="102" idx="0"/>
          </p:cNvCxnSpPr>
          <p:nvPr/>
        </p:nvCxnSpPr>
        <p:spPr>
          <a:xfrm rot="5400000">
            <a:off x="4661830" y="2437465"/>
            <a:ext cx="807802" cy="50621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8" idx="2"/>
            <a:endCxn id="18434" idx="0"/>
          </p:cNvCxnSpPr>
          <p:nvPr/>
        </p:nvCxnSpPr>
        <p:spPr>
          <a:xfrm rot="5400000">
            <a:off x="6628618" y="4402033"/>
            <a:ext cx="805582" cy="11308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ICVS VIIRS Processing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3482239"/>
          </a:xfrm>
        </p:spPr>
        <p:txBody>
          <a:bodyPr>
            <a:normAutofit/>
          </a:bodyPr>
          <a:lstStyle/>
          <a:p>
            <a:r>
              <a:rPr lang="en-US" dirty="0" smtClean="0"/>
              <a:t>VIIRS Reflective Solar Band Calibration Processing Flow</a:t>
            </a:r>
          </a:p>
          <a:p>
            <a:pPr lvl="1"/>
            <a:r>
              <a:rPr lang="en-US" dirty="0" smtClean="0"/>
              <a:t>Sources of calibration :</a:t>
            </a:r>
          </a:p>
          <a:p>
            <a:pPr lvl="1"/>
            <a:r>
              <a:rPr lang="en-US" dirty="0" smtClean="0"/>
              <a:t>Solar Diffuser (SD) and SD Stability Monitor (SDSM)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937" y="2458415"/>
            <a:ext cx="3421464" cy="363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06425" y="2641600"/>
          <a:ext cx="4102100" cy="850900"/>
        </p:xfrm>
        <a:graphic>
          <a:graphicData uri="http://schemas.openxmlformats.org/presentationml/2006/ole">
            <p:oleObj spid="_x0000_s20482" name="Equation" r:id="rId4" imgW="2273040" imgH="46980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84200" y="3917950"/>
          <a:ext cx="4495800" cy="800100"/>
        </p:xfrm>
        <a:graphic>
          <a:graphicData uri="http://schemas.openxmlformats.org/presentationml/2006/ole">
            <p:oleObj spid="_x0000_s20483" name="Equation" r:id="rId5" imgW="2628720" imgH="46980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92200" y="5106988"/>
          <a:ext cx="3367088" cy="1130300"/>
        </p:xfrm>
        <a:graphic>
          <a:graphicData uri="http://schemas.openxmlformats.org/presentationml/2006/ole">
            <p:oleObj spid="_x0000_s20484" name="Equation" r:id="rId6" imgW="1968480" imgH="6602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13522</TotalTime>
  <Words>1018</Words>
  <Application>Microsoft Office PowerPoint</Application>
  <PresentationFormat>On-screen Show (4:3)</PresentationFormat>
  <Paragraphs>220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NPP_FOR</vt:lpstr>
      <vt:lpstr>Equation</vt:lpstr>
      <vt:lpstr>ICVS Calibration and Processing Flow on S-NPP VIIRS</vt:lpstr>
      <vt:lpstr>Introduction</vt:lpstr>
      <vt:lpstr>Introduction</vt:lpstr>
      <vt:lpstr>Introduction</vt:lpstr>
      <vt:lpstr>Introduction</vt:lpstr>
      <vt:lpstr>Introduction</vt:lpstr>
      <vt:lpstr>STAR ICVS VIIRS Processing Flow</vt:lpstr>
      <vt:lpstr>STAR ICVS VIIRS Processing Flow</vt:lpstr>
      <vt:lpstr>STAR ICVS VIIRS Processing Flow</vt:lpstr>
      <vt:lpstr>STAR ICVS VIIRS Processing Flow</vt:lpstr>
      <vt:lpstr>STAR ICVS VIIRS Processing Flow</vt:lpstr>
      <vt:lpstr>STAR ICVS VIIRS Processing Flow</vt:lpstr>
      <vt:lpstr>STAR ICVS VIIRS Processing Flow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ICVS Overview</dc:title>
  <dc:creator>Ninghai Sun</dc:creator>
  <cp:lastModifiedBy>JC</cp:lastModifiedBy>
  <cp:revision>579</cp:revision>
  <dcterms:created xsi:type="dcterms:W3CDTF">2011-10-05T18:31:57Z</dcterms:created>
  <dcterms:modified xsi:type="dcterms:W3CDTF">2016-08-11T02:44:13Z</dcterms:modified>
</cp:coreProperties>
</file>