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1"/>
  </p:notesMasterIdLst>
  <p:handoutMasterIdLst>
    <p:handoutMasterId r:id="rId22"/>
  </p:handoutMasterIdLst>
  <p:sldIdLst>
    <p:sldId id="925" r:id="rId2"/>
    <p:sldId id="934" r:id="rId3"/>
    <p:sldId id="923" r:id="rId4"/>
    <p:sldId id="897" r:id="rId5"/>
    <p:sldId id="935" r:id="rId6"/>
    <p:sldId id="954" r:id="rId7"/>
    <p:sldId id="921" r:id="rId8"/>
    <p:sldId id="933" r:id="rId9"/>
    <p:sldId id="920" r:id="rId10"/>
    <p:sldId id="955" r:id="rId11"/>
    <p:sldId id="956" r:id="rId12"/>
    <p:sldId id="960" r:id="rId13"/>
    <p:sldId id="957" r:id="rId14"/>
    <p:sldId id="958" r:id="rId15"/>
    <p:sldId id="959" r:id="rId16"/>
    <p:sldId id="942" r:id="rId17"/>
    <p:sldId id="948" r:id="rId18"/>
    <p:sldId id="943" r:id="rId19"/>
    <p:sldId id="916" r:id="rId20"/>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76" autoAdjust="0"/>
    <p:restoredTop sz="93072" autoAdjust="0"/>
  </p:normalViewPr>
  <p:slideViewPr>
    <p:cSldViewPr snapToGrid="0" snapToObjects="1" showGuides="1">
      <p:cViewPr varScale="1">
        <p:scale>
          <a:sx n="113" d="100"/>
          <a:sy n="113" d="100"/>
        </p:scale>
        <p:origin x="-876" y="-108"/>
      </p:cViewPr>
      <p:guideLst>
        <p:guide orient="horz" pos="2160"/>
        <p:guide pos="2880"/>
      </p:guideLst>
    </p:cSldViewPr>
  </p:slideViewPr>
  <p:outlineViewPr>
    <p:cViewPr>
      <p:scale>
        <a:sx n="33" d="100"/>
        <a:sy n="33" d="100"/>
      </p:scale>
      <p:origin x="0" y="137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F:\Working\Projects\11.JPSS\Meetings\Workshop\2016-08-08.STAR.JPSS.Annual.Meeting\ned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a:t>S-NPP ATMS NE∆T by Different Calculation Methods</a:t>
            </a:r>
          </a:p>
        </c:rich>
      </c:tx>
      <c:layout/>
    </c:title>
    <c:plotArea>
      <c:layout/>
      <c:barChart>
        <c:barDir val="col"/>
        <c:grouping val="clustered"/>
        <c:ser>
          <c:idx val="0"/>
          <c:order val="0"/>
          <c:tx>
            <c:v>Specification</c:v>
          </c:tx>
          <c:val>
            <c:numRef>
              <c:f>Sheet1!$A$1:$A$22</c:f>
              <c:numCache>
                <c:formatCode>General</c:formatCode>
                <c:ptCount val="22"/>
                <c:pt idx="0">
                  <c:v>0.5</c:v>
                </c:pt>
                <c:pt idx="1">
                  <c:v>0.6</c:v>
                </c:pt>
                <c:pt idx="2">
                  <c:v>0.7</c:v>
                </c:pt>
                <c:pt idx="3">
                  <c:v>0.5</c:v>
                </c:pt>
                <c:pt idx="4">
                  <c:v>0.5</c:v>
                </c:pt>
                <c:pt idx="5">
                  <c:v>0.5</c:v>
                </c:pt>
                <c:pt idx="6">
                  <c:v>0.5</c:v>
                </c:pt>
                <c:pt idx="7">
                  <c:v>0.5</c:v>
                </c:pt>
                <c:pt idx="8">
                  <c:v>0.5</c:v>
                </c:pt>
                <c:pt idx="9">
                  <c:v>0.75</c:v>
                </c:pt>
                <c:pt idx="10">
                  <c:v>1</c:v>
                </c:pt>
                <c:pt idx="11">
                  <c:v>1</c:v>
                </c:pt>
                <c:pt idx="12">
                  <c:v>1.5</c:v>
                </c:pt>
                <c:pt idx="13">
                  <c:v>2.2000000000000002</c:v>
                </c:pt>
                <c:pt idx="14">
                  <c:v>3.6</c:v>
                </c:pt>
                <c:pt idx="15">
                  <c:v>0.3</c:v>
                </c:pt>
                <c:pt idx="16">
                  <c:v>0.6</c:v>
                </c:pt>
                <c:pt idx="17">
                  <c:v>0.8</c:v>
                </c:pt>
                <c:pt idx="18">
                  <c:v>0.8</c:v>
                </c:pt>
                <c:pt idx="19">
                  <c:v>0.8</c:v>
                </c:pt>
                <c:pt idx="20">
                  <c:v>0.8</c:v>
                </c:pt>
                <c:pt idx="21">
                  <c:v>0.9</c:v>
                </c:pt>
              </c:numCache>
            </c:numRef>
          </c:val>
        </c:ser>
        <c:ser>
          <c:idx val="1"/>
          <c:order val="1"/>
          <c:tx>
            <c:v>Heritage</c:v>
          </c:tx>
          <c:val>
            <c:numRef>
              <c:f>Sheet1!$B$1:$B$22</c:f>
              <c:numCache>
                <c:formatCode>General</c:formatCode>
                <c:ptCount val="22"/>
                <c:pt idx="0">
                  <c:v>0.24129999999999999</c:v>
                </c:pt>
                <c:pt idx="1">
                  <c:v>0.31169999999999998</c:v>
                </c:pt>
                <c:pt idx="2">
                  <c:v>0.3599</c:v>
                </c:pt>
                <c:pt idx="3">
                  <c:v>0.29649999999999999</c:v>
                </c:pt>
                <c:pt idx="4">
                  <c:v>0.2727</c:v>
                </c:pt>
                <c:pt idx="5">
                  <c:v>0.28549999999999998</c:v>
                </c:pt>
                <c:pt idx="6">
                  <c:v>0.26910000000000001</c:v>
                </c:pt>
                <c:pt idx="7">
                  <c:v>0.26700000000000002</c:v>
                </c:pt>
                <c:pt idx="8">
                  <c:v>0.29759999999999998</c:v>
                </c:pt>
                <c:pt idx="9">
                  <c:v>0.4108</c:v>
                </c:pt>
                <c:pt idx="10">
                  <c:v>0.53879999999999995</c:v>
                </c:pt>
                <c:pt idx="11">
                  <c:v>0.56259999999999999</c:v>
                </c:pt>
                <c:pt idx="12">
                  <c:v>0.82320000000000004</c:v>
                </c:pt>
                <c:pt idx="13">
                  <c:v>1.1429</c:v>
                </c:pt>
                <c:pt idx="14">
                  <c:v>1.84</c:v>
                </c:pt>
                <c:pt idx="15">
                  <c:v>0.28820000000000001</c:v>
                </c:pt>
                <c:pt idx="16">
                  <c:v>0.442</c:v>
                </c:pt>
                <c:pt idx="17">
                  <c:v>0.38550000000000001</c:v>
                </c:pt>
                <c:pt idx="18">
                  <c:v>0.45119999999999999</c:v>
                </c:pt>
                <c:pt idx="19">
                  <c:v>0.53649999999999998</c:v>
                </c:pt>
                <c:pt idx="20">
                  <c:v>0.58740000000000003</c:v>
                </c:pt>
                <c:pt idx="21">
                  <c:v>0.74319999999999997</c:v>
                </c:pt>
              </c:numCache>
            </c:numRef>
          </c:val>
        </c:ser>
        <c:ser>
          <c:idx val="2"/>
          <c:order val="2"/>
          <c:tx>
            <c:v>Updated</c:v>
          </c:tx>
          <c:val>
            <c:numRef>
              <c:f>Sheet1!$C$1:$C$22</c:f>
              <c:numCache>
                <c:formatCode>General</c:formatCode>
                <c:ptCount val="22"/>
                <c:pt idx="0">
                  <c:v>0.2346</c:v>
                </c:pt>
                <c:pt idx="1">
                  <c:v>0.2999</c:v>
                </c:pt>
                <c:pt idx="2">
                  <c:v>0.34799999999999998</c:v>
                </c:pt>
                <c:pt idx="3">
                  <c:v>0.2853</c:v>
                </c:pt>
                <c:pt idx="4">
                  <c:v>0.25890000000000002</c:v>
                </c:pt>
                <c:pt idx="5">
                  <c:v>0.27189999999999998</c:v>
                </c:pt>
                <c:pt idx="6">
                  <c:v>0.25519999999999998</c:v>
                </c:pt>
                <c:pt idx="7">
                  <c:v>0.25390000000000001</c:v>
                </c:pt>
                <c:pt idx="8">
                  <c:v>0.2823</c:v>
                </c:pt>
                <c:pt idx="9">
                  <c:v>0.39710000000000001</c:v>
                </c:pt>
                <c:pt idx="10">
                  <c:v>0.52680000000000005</c:v>
                </c:pt>
                <c:pt idx="11">
                  <c:v>0.55149999999999999</c:v>
                </c:pt>
                <c:pt idx="12">
                  <c:v>0.81359999999999999</c:v>
                </c:pt>
                <c:pt idx="13">
                  <c:v>1.1356999999999999</c:v>
                </c:pt>
                <c:pt idx="14">
                  <c:v>1.8372999999999999</c:v>
                </c:pt>
                <c:pt idx="15">
                  <c:v>0.26600000000000001</c:v>
                </c:pt>
                <c:pt idx="16">
                  <c:v>0.39129999999999998</c:v>
                </c:pt>
                <c:pt idx="17">
                  <c:v>0.34789999999999999</c:v>
                </c:pt>
                <c:pt idx="18">
                  <c:v>0.40710000000000002</c:v>
                </c:pt>
                <c:pt idx="19">
                  <c:v>0.48909999999999998</c:v>
                </c:pt>
                <c:pt idx="20">
                  <c:v>0.52669999999999995</c:v>
                </c:pt>
                <c:pt idx="21">
                  <c:v>0.67469999999999997</c:v>
                </c:pt>
              </c:numCache>
            </c:numRef>
          </c:val>
        </c:ser>
        <c:axId val="95177728"/>
        <c:axId val="97870208"/>
      </c:barChart>
      <c:catAx>
        <c:axId val="95177728"/>
        <c:scaling>
          <c:orientation val="minMax"/>
        </c:scaling>
        <c:axPos val="b"/>
        <c:title>
          <c:tx>
            <c:rich>
              <a:bodyPr/>
              <a:lstStyle/>
              <a:p>
                <a:pPr>
                  <a:defRPr sz="1600"/>
                </a:pPr>
                <a:r>
                  <a:rPr lang="en-US" sz="1600"/>
                  <a:t>Channels</a:t>
                </a:r>
              </a:p>
            </c:rich>
          </c:tx>
          <c:layout/>
        </c:title>
        <c:tickLblPos val="nextTo"/>
        <c:txPr>
          <a:bodyPr/>
          <a:lstStyle/>
          <a:p>
            <a:pPr>
              <a:defRPr sz="1200"/>
            </a:pPr>
            <a:endParaRPr lang="en-US"/>
          </a:p>
        </c:txPr>
        <c:crossAx val="97870208"/>
        <c:crosses val="autoZero"/>
        <c:auto val="1"/>
        <c:lblAlgn val="ctr"/>
        <c:lblOffset val="100"/>
      </c:catAx>
      <c:valAx>
        <c:axId val="97870208"/>
        <c:scaling>
          <c:orientation val="minMax"/>
        </c:scaling>
        <c:axPos val="l"/>
        <c:majorGridlines/>
        <c:title>
          <c:tx>
            <c:rich>
              <a:bodyPr rot="-5400000" vert="horz"/>
              <a:lstStyle/>
              <a:p>
                <a:pPr>
                  <a:defRPr sz="1600"/>
                </a:pPr>
                <a:r>
                  <a:rPr lang="en-US" sz="1600"/>
                  <a:t>NE∆T (K)</a:t>
                </a:r>
              </a:p>
            </c:rich>
          </c:tx>
          <c:layout/>
        </c:title>
        <c:numFmt formatCode="General" sourceLinked="1"/>
        <c:tickLblPos val="nextTo"/>
        <c:txPr>
          <a:bodyPr/>
          <a:lstStyle/>
          <a:p>
            <a:pPr>
              <a:defRPr sz="1200"/>
            </a:pPr>
            <a:endParaRPr lang="en-US"/>
          </a:p>
        </c:txPr>
        <c:crossAx val="95177728"/>
        <c:crosses val="autoZero"/>
        <c:crossBetween val="between"/>
      </c:valAx>
    </c:plotArea>
    <c:legend>
      <c:legendPos val="b"/>
      <c:layout>
        <c:manualLayout>
          <c:xMode val="edge"/>
          <c:yMode val="edge"/>
          <c:x val="0.13156477277890197"/>
          <c:y val="0.1285785015509425"/>
          <c:w val="0.43715361635278577"/>
          <c:h val="5.7549218777031404E-2"/>
        </c:manualLayout>
      </c:layout>
      <c:overlay val="1"/>
      <c:txPr>
        <a:bodyPr/>
        <a:lstStyle/>
        <a:p>
          <a:pPr>
            <a:defRPr sz="1400"/>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E6BE962C-A69F-4E2A-B52A-B5E0AB9803B8}" type="datetimeFigureOut">
              <a:rPr lang="en-US" smtClean="0"/>
              <a:pPr/>
              <a:t>8/11/2016</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xmlns="" val="3473442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816FB0CF-5528-C744-A119-58E52B5EA66C}" type="datetimeFigureOut">
              <a:rPr lang="en-US" smtClean="0"/>
              <a:pPr/>
              <a:t>8/11/2016</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xmlns="" val="30505443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a:t>
            </a:fld>
            <a:endParaRPr lang="en-US"/>
          </a:p>
        </p:txBody>
      </p:sp>
    </p:spTree>
    <p:extLst>
      <p:ext uri="{BB962C8B-B14F-4D97-AF65-F5344CB8AC3E}">
        <p14:creationId xmlns:p14="http://schemas.microsoft.com/office/powerpoint/2010/main" xmlns="" val="2481440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19</a:t>
            </a:fld>
            <a:endParaRPr lang="en-US" dirty="0"/>
          </a:p>
        </p:txBody>
      </p:sp>
    </p:spTree>
    <p:extLst>
      <p:ext uri="{BB962C8B-B14F-4D97-AF65-F5344CB8AC3E}">
        <p14:creationId xmlns:p14="http://schemas.microsoft.com/office/powerpoint/2010/main" xmlns="" val="209222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dirty="0" smtClean="0"/>
              <a:t>To</a:t>
            </a:r>
            <a:r>
              <a:rPr lang="en-US" baseline="0" dirty="0" smtClean="0"/>
              <a:t> meet the requirements of ICVS mentioned in the previous slide, we build up the system following the structure</a:t>
            </a:r>
            <a:endParaRPr lang="en-US" dirty="0" smtClean="0"/>
          </a:p>
          <a:p>
            <a:pPr marL="228600" indent="-228600">
              <a:buAutoNum type="arabicPeriod"/>
            </a:pPr>
            <a:r>
              <a:rPr lang="en-US" dirty="0" smtClean="0"/>
              <a:t>Green: instrument level health status monitoring</a:t>
            </a:r>
          </a:p>
          <a:p>
            <a:pPr marL="228600" indent="-228600">
              <a:buAutoNum type="arabicPeriod"/>
            </a:pPr>
            <a:r>
              <a:rPr lang="en-US" dirty="0" smtClean="0"/>
              <a:t>Blue: satellite</a:t>
            </a:r>
            <a:r>
              <a:rPr lang="en-US" baseline="0" dirty="0" smtClean="0"/>
              <a:t> sensor data product quality monitoring</a:t>
            </a:r>
          </a:p>
          <a:p>
            <a:pPr marL="228600" indent="-228600">
              <a:buAutoNum type="arabicPeriod"/>
            </a:pPr>
            <a:r>
              <a:rPr lang="en-US" baseline="0" dirty="0" smtClean="0"/>
              <a:t>Cyan: environmental data product generation and monitoring</a:t>
            </a:r>
          </a:p>
          <a:p>
            <a:pPr marL="228600" indent="-228600">
              <a:buAutoNum type="arabicPeriod"/>
            </a:pPr>
            <a:r>
              <a:rPr lang="en-US" baseline="0" dirty="0" smtClean="0"/>
              <a:t>Orange: Numerical weather prediction model demonstration on satellite data product applications (global vs regional models)</a:t>
            </a:r>
          </a:p>
          <a:p>
            <a:pPr marL="228600" indent="-228600">
              <a:buAutoNum type="arabicPeriod"/>
            </a:pPr>
            <a:endParaRPr lang="en-US" baseline="0" dirty="0" smtClean="0"/>
          </a:p>
          <a:p>
            <a:pPr marL="228600" indent="-228600">
              <a:buAutoNum type="arabicPeriod"/>
            </a:pPr>
            <a:r>
              <a:rPr lang="en-US" baseline="0" dirty="0" smtClean="0"/>
              <a:t>ICVS is more than just monitoring system, it is also a calibration system. Any anomaly detected in instrument and data will be notified to calibration teams automatically for analysis and troubleshooting. Calibration impacts will be also evaluated by ICVS.</a:t>
            </a:r>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4</a:t>
            </a:fld>
            <a:endParaRPr lang="en-US" dirty="0"/>
          </a:p>
        </p:txBody>
      </p:sp>
    </p:spTree>
    <p:extLst>
      <p:ext uri="{BB962C8B-B14F-4D97-AF65-F5344CB8AC3E}">
        <p14:creationId xmlns:p14="http://schemas.microsoft.com/office/powerpoint/2010/main" xmlns="" val="206203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support the daily processing activities</a:t>
            </a:r>
            <a:r>
              <a:rPr lang="en-US" baseline="0" dirty="0" smtClean="0"/>
              <a:t> </a:t>
            </a:r>
            <a:r>
              <a:rPr lang="en-US" dirty="0" smtClean="0"/>
              <a:t>of four</a:t>
            </a:r>
            <a:r>
              <a:rPr lang="en-US" baseline="0" dirty="0" smtClean="0"/>
              <a:t> modules in the previous slide, we build up the IT infrastructure shown in this slide. </a:t>
            </a:r>
            <a:endParaRPr lang="en-US" dirty="0" smtClean="0"/>
          </a:p>
          <a:p>
            <a:r>
              <a:rPr lang="en-US" dirty="0" smtClean="0"/>
              <a:t>Blue:</a:t>
            </a:r>
            <a:r>
              <a:rPr lang="en-US" baseline="0" dirty="0" smtClean="0"/>
              <a:t> STAR internal SDR calibration servers</a:t>
            </a:r>
          </a:p>
          <a:p>
            <a:r>
              <a:rPr lang="en-US" baseline="0" dirty="0" smtClean="0"/>
              <a:t>Green: Cluster super computer for NWP demonstration and mission lifecycle data reprocessing</a:t>
            </a:r>
          </a:p>
          <a:p>
            <a:r>
              <a:rPr lang="en-US" baseline="0" dirty="0" smtClean="0"/>
              <a:t>Blue (right): Small group of server located in university for research and algorithm testing</a:t>
            </a:r>
          </a:p>
          <a:p>
            <a:r>
              <a:rPr lang="en-US" baseline="0" dirty="0" smtClean="0"/>
              <a:t>STAR Internal servers are directly connected to GRAVITE and CLASS for real time satellite data access. Other connections through internet to NWP centers and international data centers can provide ancillary data for data quality monitoring</a:t>
            </a:r>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6</a:t>
            </a:fld>
            <a:endParaRPr lang="en-US" dirty="0"/>
          </a:p>
        </p:txBody>
      </p:sp>
    </p:spTree>
    <p:extLst>
      <p:ext uri="{BB962C8B-B14F-4D97-AF65-F5344CB8AC3E}">
        <p14:creationId xmlns:p14="http://schemas.microsoft.com/office/powerpoint/2010/main" xmlns="" val="69831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realize the real-time monitoring and long term trending of satellite operational status and data product quality functions, the </a:t>
            </a:r>
            <a:r>
              <a:rPr lang="en-US" dirty="0" smtClean="0"/>
              <a:t>ICVS data processing software packages</a:t>
            </a:r>
            <a:r>
              <a:rPr lang="en-US" baseline="0" dirty="0" smtClean="0"/>
              <a:t> are designed following this </a:t>
            </a:r>
            <a:r>
              <a:rPr lang="en-US" dirty="0" smtClean="0"/>
              <a:t>working</a:t>
            </a:r>
            <a:r>
              <a:rPr lang="en-US" baseline="0" dirty="0" smtClean="0"/>
              <a:t> flowchart.</a:t>
            </a:r>
          </a:p>
          <a:p>
            <a:r>
              <a:rPr lang="en-US" baseline="0" dirty="0" smtClean="0"/>
              <a:t>Emphasize customized data for NASA Flight project for instrument health status analysis and automatic anomaly warning notification capability</a:t>
            </a:r>
          </a:p>
          <a:p>
            <a:r>
              <a:rPr lang="en-US" baseline="0" dirty="0" smtClean="0"/>
              <a:t>All intermediate and lifetime statistic data are updated and saved for future additional analysis</a:t>
            </a:r>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7</a:t>
            </a:fld>
            <a:endParaRPr lang="en-US" dirty="0"/>
          </a:p>
        </p:txBody>
      </p:sp>
    </p:spTree>
    <p:extLst>
      <p:ext uri="{BB962C8B-B14F-4D97-AF65-F5344CB8AC3E}">
        <p14:creationId xmlns:p14="http://schemas.microsoft.com/office/powerpoint/2010/main" xmlns="" val="349966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8</a:t>
            </a:fld>
            <a:endParaRPr lang="en-US" dirty="0"/>
          </a:p>
        </p:txBody>
      </p:sp>
    </p:spTree>
    <p:extLst>
      <p:ext uri="{BB962C8B-B14F-4D97-AF65-F5344CB8AC3E}">
        <p14:creationId xmlns:p14="http://schemas.microsoft.com/office/powerpoint/2010/main" xmlns="" val="224085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9</a:t>
            </a:fld>
            <a:endParaRPr lang="en-US" dirty="0"/>
          </a:p>
        </p:txBody>
      </p:sp>
    </p:spTree>
    <p:extLst>
      <p:ext uri="{BB962C8B-B14F-4D97-AF65-F5344CB8AC3E}">
        <p14:creationId xmlns:p14="http://schemas.microsoft.com/office/powerpoint/2010/main" xmlns="" val="158306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10</a:t>
            </a:fld>
            <a:endParaRPr lang="en-US" dirty="0"/>
          </a:p>
        </p:txBody>
      </p:sp>
    </p:spTree>
    <p:extLst>
      <p:ext uri="{BB962C8B-B14F-4D97-AF65-F5344CB8AC3E}">
        <p14:creationId xmlns:p14="http://schemas.microsoft.com/office/powerpoint/2010/main" xmlns="" val="156407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16</a:t>
            </a:fld>
            <a:endParaRPr lang="en-US"/>
          </a:p>
        </p:txBody>
      </p:sp>
    </p:spTree>
    <p:extLst>
      <p:ext uri="{BB962C8B-B14F-4D97-AF65-F5344CB8AC3E}">
        <p14:creationId xmlns:p14="http://schemas.microsoft.com/office/powerpoint/2010/main" xmlns="" val="322965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17</a:t>
            </a:fld>
            <a:endParaRPr lang="en-US"/>
          </a:p>
        </p:txBody>
      </p:sp>
    </p:spTree>
    <p:extLst>
      <p:ext uri="{BB962C8B-B14F-4D97-AF65-F5344CB8AC3E}">
        <p14:creationId xmlns:p14="http://schemas.microsoft.com/office/powerpoint/2010/main" xmlns="" val="3229657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2" y="6068291"/>
            <a:ext cx="719656" cy="706618"/>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8249437" y="6068291"/>
            <a:ext cx="821992" cy="768210"/>
          </a:xfrm>
          <a:prstGeom prst="rect">
            <a:avLst/>
          </a:prstGeom>
          <a:noFill/>
          <a:ln w="9525">
            <a:noFill/>
            <a:miter lim="800000"/>
            <a:headEnd/>
            <a:tailEnd/>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vl1pPr>
          </a:lstStyle>
          <a:p>
            <a:r>
              <a:rPr lang="en-US" dirty="0" smtClean="0"/>
              <a:t>Click to edit title</a:t>
            </a:r>
            <a:endParaRPr lang="en-US" dirty="0"/>
          </a:p>
        </p:txBody>
      </p:sp>
      <p:sp>
        <p:nvSpPr>
          <p:cNvPr id="3" name="Content Placeholder 2"/>
          <p:cNvSpPr>
            <a:spLocks noGrp="1"/>
          </p:cNvSpPr>
          <p:nvPr>
            <p:ph idx="1" hasCustomPrompt="1"/>
          </p:nvPr>
        </p:nvSpPr>
        <p:spPr>
          <a:xfrm>
            <a:off x="280555" y="976745"/>
            <a:ext cx="8666018" cy="551613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148E8C1-EBBB-4CA9-8861-2680BD3195B0}" type="datetime1">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smtClean="0"/>
              <a:t>Page | </a:t>
            </a:r>
            <a:fld id="{96E36F11-A39A-294D-A59D-6180D50ED29D}"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905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87669"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Page | </a:t>
            </a:r>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a:ea typeface="ＭＳ Ｐゴシック" pitchFamily="-108" charset="-128"/>
            </a:endParaRPr>
          </a:p>
        </p:txBody>
      </p:sp>
      <p:sp>
        <p:nvSpPr>
          <p:cNvPr id="12" name="Line 6"/>
          <p:cNvSpPr>
            <a:spLocks noChangeShapeType="1"/>
          </p:cNvSpPr>
          <p:nvPr/>
        </p:nvSpPr>
        <p:spPr bwMode="auto">
          <a:xfrm>
            <a:off x="0" y="885825"/>
            <a:ext cx="9144000" cy="0"/>
          </a:xfrm>
          <a:prstGeom prst="line">
            <a:avLst/>
          </a:prstGeom>
          <a:noFill/>
          <a:ln w="285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4098" name="Picture 2" descr="C:\nsun\NOAA-Transparent-Logo.png"/>
          <p:cNvPicPr>
            <a:picLocks noChangeAspect="1" noChangeArrowheads="1"/>
          </p:cNvPicPr>
          <p:nvPr userDrawn="1"/>
        </p:nvPicPr>
        <p:blipFill>
          <a:blip r:embed="rId4"/>
          <a:srcRect/>
          <a:stretch>
            <a:fillRect/>
          </a:stretch>
        </p:blipFill>
        <p:spPr bwMode="auto">
          <a:xfrm>
            <a:off x="19050" y="11112"/>
            <a:ext cx="830898" cy="830898"/>
          </a:xfrm>
          <a:prstGeom prst="rect">
            <a:avLst/>
          </a:prstGeom>
          <a:noFill/>
        </p:spPr>
      </p:pic>
      <p:pic>
        <p:nvPicPr>
          <p:cNvPr id="1026" name="Picture 2" descr="C:\nsun\Working\Document\STAR\STAR.LOGO.Transparent.png"/>
          <p:cNvPicPr>
            <a:picLocks noChangeAspect="1" noChangeArrowheads="1"/>
          </p:cNvPicPr>
          <p:nvPr userDrawn="1"/>
        </p:nvPicPr>
        <p:blipFill>
          <a:blip r:embed="rId5"/>
          <a:srcRect/>
          <a:stretch>
            <a:fillRect/>
          </a:stretch>
        </p:blipFill>
        <p:spPr bwMode="auto">
          <a:xfrm>
            <a:off x="8282232" y="11638"/>
            <a:ext cx="839037" cy="841248"/>
          </a:xfrm>
          <a:prstGeom prst="rect">
            <a:avLst/>
          </a:prstGeom>
          <a:noFill/>
        </p:spPr>
      </p:pic>
    </p:spTree>
  </p:cSld>
  <p:clrMap bg1="lt1" tx1="dk1" bg2="lt2" tx2="dk2" accent1="accent1" accent2="accent2" accent3="accent3" accent4="accent4" accent5="accent5" accent6="accent6" hlink="hlink" folHlink="folHlink"/>
  <p:sldLayoutIdLst>
    <p:sldLayoutId id="2147483676" r:id="rId1"/>
    <p:sldLayoutId id="2147483677" r:id="rId2"/>
  </p:sldLayoutIdLst>
  <p:transition/>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8704" y="3140893"/>
            <a:ext cx="8135330" cy="1817649"/>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sz="2800" b="1" kern="1200" baseline="0">
                <a:solidFill>
                  <a:schemeClr val="tx1"/>
                </a:solidFill>
                <a:latin typeface="+mj-lt"/>
                <a:ea typeface="+mj-ea"/>
                <a:cs typeface="+mj-cs"/>
              </a:defRPr>
            </a:lvl1pPr>
          </a:lstStyle>
          <a:p>
            <a:r>
              <a:rPr lang="en-US" sz="3600" dirty="0" smtClean="0">
                <a:solidFill>
                  <a:srgbClr val="002060"/>
                </a:solidFill>
              </a:rPr>
              <a:t>NOAA </a:t>
            </a:r>
            <a:r>
              <a:rPr lang="en-US" sz="3600" dirty="0">
                <a:solidFill>
                  <a:srgbClr val="002060"/>
                </a:solidFill>
              </a:rPr>
              <a:t>Integrated Calibration and </a:t>
            </a:r>
            <a:r>
              <a:rPr lang="en-US" sz="3600" dirty="0" smtClean="0">
                <a:solidFill>
                  <a:srgbClr val="002060"/>
                </a:solidFill>
              </a:rPr>
              <a:t>Validation System (ICVS) </a:t>
            </a:r>
          </a:p>
          <a:p>
            <a:r>
              <a:rPr lang="en-US" sz="3600" dirty="0" smtClean="0">
                <a:solidFill>
                  <a:srgbClr val="002060"/>
                </a:solidFill>
              </a:rPr>
              <a:t>Alerts, Events, and Monitoring</a:t>
            </a:r>
          </a:p>
          <a:p>
            <a:endParaRPr lang="en-US" sz="4400" dirty="0" smtClean="0">
              <a:solidFill>
                <a:srgbClr val="002060"/>
              </a:solidFill>
            </a:endParaRPr>
          </a:p>
          <a:p>
            <a:endParaRPr lang="en-US" sz="4400" dirty="0">
              <a:solidFill>
                <a:srgbClr val="002060"/>
              </a:solidFill>
            </a:endParaRPr>
          </a:p>
          <a:p>
            <a:r>
              <a:rPr lang="en-US" sz="2400" dirty="0" err="1" smtClean="0"/>
              <a:t>Ninghai</a:t>
            </a:r>
            <a:r>
              <a:rPr lang="en-US" sz="2400" dirty="0" smtClean="0"/>
              <a:t> Sun, </a:t>
            </a:r>
            <a:r>
              <a:rPr lang="en-US" sz="2400" dirty="0" err="1" smtClean="0"/>
              <a:t>Xin</a:t>
            </a:r>
            <a:r>
              <a:rPr lang="en-US" sz="2400" dirty="0" smtClean="0"/>
              <a:t> Jin, Jason </a:t>
            </a:r>
            <a:r>
              <a:rPr lang="en-US" sz="2400" dirty="0" err="1" smtClean="0"/>
              <a:t>Choi</a:t>
            </a:r>
            <a:r>
              <a:rPr lang="en-US" sz="2400" dirty="0" smtClean="0"/>
              <a:t>, Ellen Liang, </a:t>
            </a:r>
            <a:r>
              <a:rPr lang="en-US" sz="2400" dirty="0" err="1" smtClean="0"/>
              <a:t>Wanchun</a:t>
            </a:r>
            <a:r>
              <a:rPr lang="en-US" sz="2400" dirty="0" smtClean="0"/>
              <a:t> Chen, </a:t>
            </a:r>
            <a:r>
              <a:rPr lang="en-US" sz="2400" dirty="0" err="1" smtClean="0"/>
              <a:t>Fuzhong</a:t>
            </a:r>
            <a:r>
              <a:rPr lang="en-US" sz="2400" dirty="0" smtClean="0"/>
              <a:t> </a:t>
            </a:r>
            <a:r>
              <a:rPr lang="en-US" sz="2400" dirty="0" err="1" smtClean="0"/>
              <a:t>Weng</a:t>
            </a:r>
            <a:endParaRPr lang="en-US" sz="2400" dirty="0"/>
          </a:p>
          <a:p>
            <a:endParaRPr lang="en-US" sz="2400" dirty="0" smtClean="0"/>
          </a:p>
          <a:p>
            <a:r>
              <a:rPr lang="en-US" sz="2400" dirty="0" smtClean="0"/>
              <a:t>NOAA/NESDIS/STAR</a:t>
            </a:r>
            <a:endParaRPr lang="en-US" sz="2400" dirty="0"/>
          </a:p>
          <a:p>
            <a:endParaRPr lang="en-US" sz="4400" dirty="0">
              <a:solidFill>
                <a:srgbClr val="002060"/>
              </a:solidFill>
            </a:endParaRPr>
          </a:p>
        </p:txBody>
      </p:sp>
    </p:spTree>
    <p:extLst>
      <p:ext uri="{BB962C8B-B14F-4D97-AF65-F5344CB8AC3E}">
        <p14:creationId xmlns:p14="http://schemas.microsoft.com/office/powerpoint/2010/main" xmlns="" val="7917991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base">
              <a:spcAft>
                <a:spcPct val="0"/>
              </a:spcAft>
            </a:pPr>
            <a:r>
              <a:rPr lang="en-US" dirty="0" smtClean="0"/>
              <a:t>STAR ICVS Event Log</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10</a:t>
            </a:fld>
            <a:endParaRPr lang="en-US" dirty="0">
              <a:solidFill>
                <a:prstClr val="black"/>
              </a:solidFill>
            </a:endParaRPr>
          </a:p>
        </p:txBody>
      </p:sp>
      <p:pic>
        <p:nvPicPr>
          <p:cNvPr id="6" name="Picture 5"/>
          <p:cNvPicPr>
            <a:picLocks noChangeAspect="1"/>
          </p:cNvPicPr>
          <p:nvPr/>
        </p:nvPicPr>
        <p:blipFill>
          <a:blip r:embed="rId3"/>
          <a:stretch>
            <a:fillRect/>
          </a:stretch>
        </p:blipFill>
        <p:spPr>
          <a:xfrm>
            <a:off x="272753" y="1005387"/>
            <a:ext cx="8535278" cy="5153656"/>
          </a:xfrm>
          <a:prstGeom prst="rect">
            <a:avLst/>
          </a:prstGeom>
        </p:spPr>
      </p:pic>
      <p:sp>
        <p:nvSpPr>
          <p:cNvPr id="7" name="Rectangle 6"/>
          <p:cNvSpPr/>
          <p:nvPr/>
        </p:nvSpPr>
        <p:spPr>
          <a:xfrm>
            <a:off x="401744" y="6429993"/>
            <a:ext cx="8242596" cy="338554"/>
          </a:xfrm>
          <a:prstGeom prst="rect">
            <a:avLst/>
          </a:prstGeom>
          <a:solidFill>
            <a:srgbClr val="FFC000"/>
          </a:solidFill>
        </p:spPr>
        <p:txBody>
          <a:bodyPr wrap="square">
            <a:spAutoFit/>
          </a:bodyPr>
          <a:lstStyle/>
          <a:p>
            <a:r>
              <a:rPr lang="en-US" sz="1600" dirty="0" smtClean="0">
                <a:latin typeface="Calibri" pitchFamily="34" charset="0"/>
                <a:ea typeface="ＭＳ Ｐゴシック" charset="0"/>
                <a:cs typeface="ＭＳ Ｐゴシック" charset="0"/>
              </a:rPr>
              <a:t>Suomi NPP instrument event log is now available in STAR ICVS website provided by Cole </a:t>
            </a:r>
            <a:r>
              <a:rPr lang="en-US" sz="1600" dirty="0" err="1" smtClean="0">
                <a:latin typeface="Calibri" pitchFamily="34" charset="0"/>
                <a:ea typeface="ＭＳ Ｐゴシック" charset="0"/>
                <a:cs typeface="ＭＳ Ｐゴシック" charset="0"/>
              </a:rPr>
              <a:t>Rossiter</a:t>
            </a:r>
            <a:r>
              <a:rPr lang="en-US" sz="1600" dirty="0" smtClean="0">
                <a:latin typeface="Calibri" pitchFamily="34" charset="0"/>
                <a:ea typeface="ＭＳ Ｐゴシック" charset="0"/>
                <a:cs typeface="ＭＳ Ｐゴシック" charset="0"/>
              </a:rPr>
              <a:t> </a:t>
            </a:r>
            <a:endParaRPr lang="en-US" sz="1600" dirty="0"/>
          </a:p>
        </p:txBody>
      </p:sp>
      <p:sp>
        <p:nvSpPr>
          <p:cNvPr id="8" name="Rectangle 7"/>
          <p:cNvSpPr/>
          <p:nvPr/>
        </p:nvSpPr>
        <p:spPr>
          <a:xfrm>
            <a:off x="285632" y="1578632"/>
            <a:ext cx="1819094" cy="237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27101" y="2647197"/>
            <a:ext cx="1680576" cy="22338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66855" y="1928949"/>
            <a:ext cx="3141176" cy="237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8384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Performance Indicator</a:t>
            </a:r>
            <a:endParaRPr lang="en-US" dirty="0"/>
          </a:p>
        </p:txBody>
      </p:sp>
      <p:sp>
        <p:nvSpPr>
          <p:cNvPr id="10" name="Content Placeholder 2"/>
          <p:cNvSpPr>
            <a:spLocks noGrp="1"/>
          </p:cNvSpPr>
          <p:nvPr>
            <p:ph idx="1"/>
          </p:nvPr>
        </p:nvSpPr>
        <p:spPr>
          <a:xfrm>
            <a:off x="525779" y="1018309"/>
            <a:ext cx="7795261" cy="673331"/>
          </a:xfrm>
        </p:spPr>
        <p:txBody>
          <a:bodyPr>
            <a:noAutofit/>
          </a:bodyPr>
          <a:lstStyle/>
          <a:p>
            <a:pPr>
              <a:spcBef>
                <a:spcPts val="1200"/>
              </a:spcBef>
            </a:pPr>
            <a:r>
              <a:rPr lang="en-US" sz="2000" b="1" dirty="0" smtClean="0"/>
              <a:t>STAR ICVS-LTM system uses the following equation to calculation S-NPP </a:t>
            </a:r>
            <a:r>
              <a:rPr lang="en-US" sz="2000" b="1" dirty="0"/>
              <a:t>ATMS channel </a:t>
            </a:r>
            <a:r>
              <a:rPr lang="en-US" sz="2000" b="1" dirty="0" smtClean="0"/>
              <a:t>sensitivity </a:t>
            </a:r>
            <a:r>
              <a:rPr lang="en-US" sz="2000" b="1" dirty="0"/>
              <a:t>(NE∆T</a:t>
            </a:r>
            <a:r>
              <a:rPr lang="en-US" sz="2000" b="1" dirty="0" smtClean="0"/>
              <a:t>)</a:t>
            </a:r>
          </a:p>
        </p:txBody>
      </p:sp>
      <p:graphicFrame>
        <p:nvGraphicFramePr>
          <p:cNvPr id="11" name="Object 1"/>
          <p:cNvGraphicFramePr>
            <a:graphicFrameLocks noChangeAspect="1"/>
          </p:cNvGraphicFramePr>
          <p:nvPr/>
        </p:nvGraphicFramePr>
        <p:xfrm>
          <a:off x="1334566" y="1809750"/>
          <a:ext cx="5835869" cy="1085743"/>
        </p:xfrm>
        <a:graphic>
          <a:graphicData uri="http://schemas.openxmlformats.org/presentationml/2006/ole">
            <p:oleObj spid="_x0000_s2053" r:id="rId3" imgW="3276600" imgH="609600" progId="">
              <p:embed/>
            </p:oleObj>
          </a:graphicData>
        </a:graphic>
      </p:graphicFrame>
      <p:sp>
        <p:nvSpPr>
          <p:cNvPr id="12" name="Content Placeholder 2"/>
          <p:cNvSpPr txBox="1">
            <a:spLocks/>
          </p:cNvSpPr>
          <p:nvPr/>
        </p:nvSpPr>
        <p:spPr>
          <a:xfrm>
            <a:off x="891540" y="2929854"/>
            <a:ext cx="7042786" cy="1937421"/>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600"/>
              </a:spcBef>
              <a:spcAft>
                <a:spcPts val="0"/>
              </a:spcAft>
              <a:buClrTx/>
              <a:buSzTx/>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Where,</a:t>
            </a:r>
          </a:p>
          <a:p>
            <a:pPr marL="342900" lvl="0" indent="-342900" defTabSz="914400">
              <a:spcBef>
                <a:spcPts val="600"/>
              </a:spcBef>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M is the number of scans for orbital </a:t>
            </a:r>
            <a:r>
              <a:rPr lang="en-US" sz="2000" b="1" dirty="0" smtClean="0"/>
              <a:t>NE∆T calculation</a:t>
            </a:r>
          </a:p>
          <a:p>
            <a:pPr marL="342900" lvl="0" indent="-342900" defTabSz="914400">
              <a:spcBef>
                <a:spcPts val="600"/>
              </a:spcBef>
            </a:pPr>
            <a:r>
              <a:rPr lang="en-US" sz="2000" b="1" dirty="0" smtClean="0"/>
              <a:t>N is the number of warm count readings used in calculation</a:t>
            </a:r>
          </a:p>
          <a:p>
            <a:pPr marL="342900" lvl="0" indent="-342900" defTabSz="914400">
              <a:spcBef>
                <a:spcPts val="600"/>
              </a:spcBef>
            </a:pPr>
            <a:r>
              <a:rPr lang="en-US" sz="2000" b="1" dirty="0" smtClean="0"/>
              <a:t>C is the warm count readings for each scan</a:t>
            </a:r>
          </a:p>
          <a:p>
            <a:pPr marL="342900" lvl="0" indent="-342900" defTabSz="914400">
              <a:spcBef>
                <a:spcPts val="600"/>
              </a:spcBef>
            </a:pPr>
            <a:r>
              <a:rPr lang="en-US" sz="2000" b="1" dirty="0" smtClean="0"/>
              <a:t>G is the calibration gain of each scan</a:t>
            </a:r>
          </a:p>
        </p:txBody>
      </p:sp>
      <p:sp>
        <p:nvSpPr>
          <p:cNvPr id="13" name="Rectangle 12"/>
          <p:cNvSpPr/>
          <p:nvPr/>
        </p:nvSpPr>
        <p:spPr>
          <a:xfrm>
            <a:off x="704849" y="4838700"/>
            <a:ext cx="7981951" cy="738664"/>
          </a:xfrm>
          <a:prstGeom prst="rect">
            <a:avLst/>
          </a:prstGeom>
          <a:solidFill>
            <a:srgbClr val="FFC000"/>
          </a:solidFill>
        </p:spPr>
        <p:txBody>
          <a:bodyPr wrap="square">
            <a:spAutoFit/>
          </a:bodyPr>
          <a:lstStyle/>
          <a:p>
            <a:r>
              <a:rPr lang="en-US" sz="1400" b="1" dirty="0" err="1" smtClean="0"/>
              <a:t>Tian</a:t>
            </a:r>
            <a:r>
              <a:rPr lang="en-US" sz="1400" b="1" dirty="0" smtClean="0"/>
              <a:t>, Miao, </a:t>
            </a:r>
            <a:r>
              <a:rPr lang="en-US" sz="1400" b="1" dirty="0" err="1" smtClean="0"/>
              <a:t>Xiaolei</a:t>
            </a:r>
            <a:r>
              <a:rPr lang="en-US" sz="1400" b="1" dirty="0" smtClean="0"/>
              <a:t> </a:t>
            </a:r>
            <a:r>
              <a:rPr lang="en-US" sz="1400" b="1" dirty="0" err="1" smtClean="0"/>
              <a:t>Zou</a:t>
            </a:r>
            <a:r>
              <a:rPr lang="en-US" sz="1400" b="1" dirty="0" smtClean="0"/>
              <a:t>, and </a:t>
            </a:r>
            <a:r>
              <a:rPr lang="en-US" sz="1400" b="1" dirty="0" err="1" smtClean="0"/>
              <a:t>Fuzhong</a:t>
            </a:r>
            <a:r>
              <a:rPr lang="en-US" sz="1400" b="1" dirty="0" smtClean="0"/>
              <a:t> </a:t>
            </a:r>
            <a:r>
              <a:rPr lang="en-US" sz="1400" b="1" dirty="0" err="1" smtClean="0"/>
              <a:t>Weng</a:t>
            </a:r>
            <a:r>
              <a:rPr lang="en-US" sz="1400" b="1" dirty="0" smtClean="0"/>
              <a:t>. "Use of Allan Deviation for Characterizing Satellite Microwave Sounder Noise Equivalent Differential Temperature (NEDT)." </a:t>
            </a:r>
            <a:r>
              <a:rPr lang="en-US" sz="1400" b="1" i="1" dirty="0" err="1" smtClean="0"/>
              <a:t>Geoscience</a:t>
            </a:r>
            <a:r>
              <a:rPr lang="en-US" sz="1400" b="1" i="1" dirty="0" smtClean="0"/>
              <a:t> and Remote Sensing Letters, IEEE</a:t>
            </a:r>
            <a:r>
              <a:rPr lang="en-US" sz="1400" b="1" dirty="0" smtClean="0"/>
              <a:t> 12.12 (2015): 2477-2480.</a:t>
            </a:r>
            <a:endParaRPr lang="en-US" sz="1400" b="1" dirty="0"/>
          </a:p>
        </p:txBody>
      </p:sp>
      <p:sp>
        <p:nvSpPr>
          <p:cNvPr id="14" name="Rectangle 13"/>
          <p:cNvSpPr/>
          <p:nvPr/>
        </p:nvSpPr>
        <p:spPr>
          <a:xfrm>
            <a:off x="704848" y="5673748"/>
            <a:ext cx="7981951" cy="523220"/>
          </a:xfrm>
          <a:prstGeom prst="rect">
            <a:avLst/>
          </a:prstGeom>
          <a:solidFill>
            <a:srgbClr val="FFC000"/>
          </a:solidFill>
        </p:spPr>
        <p:txBody>
          <a:bodyPr wrap="square">
            <a:spAutoFit/>
          </a:bodyPr>
          <a:lstStyle/>
          <a:p>
            <a:r>
              <a:rPr lang="en-US" sz="1400" b="1" dirty="0" smtClean="0"/>
              <a:t>Chen, Yong, </a:t>
            </a:r>
            <a:r>
              <a:rPr lang="en-US" sz="1400" b="1" dirty="0" err="1" smtClean="0"/>
              <a:t>Fuzhong</a:t>
            </a:r>
            <a:r>
              <a:rPr lang="en-US" sz="1400" b="1" dirty="0" smtClean="0"/>
              <a:t> </a:t>
            </a:r>
            <a:r>
              <a:rPr lang="en-US" sz="1400" b="1" dirty="0" err="1" smtClean="0"/>
              <a:t>Weng</a:t>
            </a:r>
            <a:r>
              <a:rPr lang="en-US" sz="1400" b="1" dirty="0" smtClean="0"/>
              <a:t>, and Yong Han. "SI traceable algorithm for characterizing </a:t>
            </a:r>
            <a:r>
              <a:rPr lang="en-US" sz="1400" b="1" dirty="0" err="1" smtClean="0"/>
              <a:t>hyperspectral</a:t>
            </a:r>
            <a:r>
              <a:rPr lang="en-US" sz="1400" b="1" dirty="0" smtClean="0"/>
              <a:t> infrared sounder </a:t>
            </a:r>
            <a:r>
              <a:rPr lang="en-US" sz="1400" b="1" dirty="0" err="1" smtClean="0"/>
              <a:t>CrIS</a:t>
            </a:r>
            <a:r>
              <a:rPr lang="en-US" sz="1400" b="1" dirty="0" smtClean="0"/>
              <a:t> noise." </a:t>
            </a:r>
            <a:r>
              <a:rPr lang="en-US" sz="1400" b="1" i="1" dirty="0" smtClean="0"/>
              <a:t>Applied optics</a:t>
            </a:r>
            <a:r>
              <a:rPr lang="en-US" sz="1400" b="1" dirty="0" smtClean="0"/>
              <a:t> 54.26 (2015): 7889-7894.</a:t>
            </a:r>
            <a:endParaRPr lang="en-US" sz="1400" b="1" dirty="0"/>
          </a:p>
        </p:txBody>
      </p:sp>
      <p:sp>
        <p:nvSpPr>
          <p:cNvPr id="15"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xmlns="" val="127567944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Performance Indicator</a:t>
            </a:r>
            <a:endParaRPr lang="en-US" dirty="0"/>
          </a:p>
        </p:txBody>
      </p:sp>
      <p:sp>
        <p:nvSpPr>
          <p:cNvPr id="15"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12</a:t>
            </a:fld>
            <a:endParaRPr lang="en-US" dirty="0">
              <a:solidFill>
                <a:prstClr val="black"/>
              </a:solidFill>
            </a:endParaRPr>
          </a:p>
        </p:txBody>
      </p:sp>
      <p:graphicFrame>
        <p:nvGraphicFramePr>
          <p:cNvPr id="16" name="Chart 15"/>
          <p:cNvGraphicFramePr/>
          <p:nvPr/>
        </p:nvGraphicFramePr>
        <p:xfrm>
          <a:off x="804862" y="1083733"/>
          <a:ext cx="7534276" cy="5057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27567944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Performance Indicator</a:t>
            </a:r>
            <a:endParaRPr lang="en-US" dirty="0"/>
          </a:p>
        </p:txBody>
      </p:sp>
      <p:pic>
        <p:nvPicPr>
          <p:cNvPr id="15" name="Picture 14"/>
          <p:cNvPicPr>
            <a:picLocks noChangeAspect="1"/>
          </p:cNvPicPr>
          <p:nvPr/>
        </p:nvPicPr>
        <p:blipFill>
          <a:blip r:embed="rId2"/>
          <a:stretch>
            <a:fillRect/>
          </a:stretch>
        </p:blipFill>
        <p:spPr>
          <a:xfrm>
            <a:off x="457200" y="1115369"/>
            <a:ext cx="8034947" cy="5085097"/>
          </a:xfrm>
          <a:prstGeom prst="rect">
            <a:avLst/>
          </a:prstGeom>
        </p:spPr>
      </p:pic>
      <p:sp>
        <p:nvSpPr>
          <p:cNvPr id="16"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xmlns="" val="33010597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4" y="244366"/>
            <a:ext cx="7797928" cy="606972"/>
          </a:xfrm>
        </p:spPr>
        <p:txBody>
          <a:bodyPr>
            <a:normAutofit fontScale="90000"/>
          </a:bodyPr>
          <a:lstStyle/>
          <a:p>
            <a:r>
              <a:rPr lang="en-US" sz="3400" dirty="0" smtClean="0"/>
              <a:t>ICVS New Products</a:t>
            </a:r>
            <a:endParaRPr lang="en-US" sz="3400" dirty="0"/>
          </a:p>
        </p:txBody>
      </p:sp>
      <p:pic>
        <p:nvPicPr>
          <p:cNvPr id="4" name="Picture 3"/>
          <p:cNvPicPr>
            <a:picLocks noChangeAspect="1"/>
          </p:cNvPicPr>
          <p:nvPr/>
        </p:nvPicPr>
        <p:blipFill>
          <a:blip r:embed="rId2"/>
          <a:stretch>
            <a:fillRect/>
          </a:stretch>
        </p:blipFill>
        <p:spPr>
          <a:xfrm>
            <a:off x="138393" y="1304544"/>
            <a:ext cx="8871496" cy="5253602"/>
          </a:xfrm>
          <a:prstGeom prst="rect">
            <a:avLst/>
          </a:prstGeom>
        </p:spPr>
      </p:pic>
      <p:sp>
        <p:nvSpPr>
          <p:cNvPr id="7" name="Oval 6"/>
          <p:cNvSpPr/>
          <p:nvPr/>
        </p:nvSpPr>
        <p:spPr>
          <a:xfrm>
            <a:off x="195035" y="3232543"/>
            <a:ext cx="1267968" cy="29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38779" y="2456687"/>
            <a:ext cx="1980129" cy="3142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34867" y="2460642"/>
            <a:ext cx="1980129" cy="3142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1875" y="1095498"/>
            <a:ext cx="9116140" cy="5438898"/>
          </a:xfrm>
          <a:prstGeom prst="rect">
            <a:avLst/>
          </a:prstGeom>
        </p:spPr>
      </p:pic>
      <p:sp>
        <p:nvSpPr>
          <p:cNvPr id="11"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xmlns="" val="1672835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4" y="244366"/>
            <a:ext cx="7797928" cy="606972"/>
          </a:xfrm>
        </p:spPr>
        <p:txBody>
          <a:bodyPr>
            <a:normAutofit fontScale="90000"/>
          </a:bodyPr>
          <a:lstStyle/>
          <a:p>
            <a:r>
              <a:rPr lang="en-US" sz="3400" dirty="0" smtClean="0"/>
              <a:t>ICVS New Products</a:t>
            </a:r>
            <a:endParaRPr lang="en-US" sz="3400" dirty="0"/>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7643" y="1448790"/>
            <a:ext cx="7683810" cy="5116137"/>
          </a:xfrm>
          <a:prstGeom prst="rect">
            <a:avLst/>
          </a:prstGeom>
        </p:spPr>
      </p:pic>
      <p:sp>
        <p:nvSpPr>
          <p:cNvPr id="4" name="Rectangle 3"/>
          <p:cNvSpPr/>
          <p:nvPr/>
        </p:nvSpPr>
        <p:spPr>
          <a:xfrm>
            <a:off x="2268254" y="1008208"/>
            <a:ext cx="5082289" cy="369332"/>
          </a:xfrm>
          <a:prstGeom prst="rect">
            <a:avLst/>
          </a:prstGeom>
        </p:spPr>
        <p:txBody>
          <a:bodyPr wrap="none">
            <a:spAutoFit/>
          </a:bodyPr>
          <a:lstStyle/>
          <a:p>
            <a:r>
              <a:rPr lang="en-US" b="1" dirty="0" smtClean="0"/>
              <a:t>Super </a:t>
            </a:r>
            <a:r>
              <a:rPr lang="en-US" b="1" dirty="0"/>
              <a:t>typhoon </a:t>
            </a:r>
            <a:r>
              <a:rPr lang="en-US" b="1" dirty="0" err="1"/>
              <a:t>Nepartak</a:t>
            </a:r>
            <a:r>
              <a:rPr lang="en-US" b="1" dirty="0"/>
              <a:t> </a:t>
            </a:r>
            <a:r>
              <a:rPr lang="en-US" b="1" dirty="0" smtClean="0"/>
              <a:t>from </a:t>
            </a:r>
            <a:r>
              <a:rPr lang="en-US" b="1" dirty="0"/>
              <a:t>July 5 to 8, 2016 UTC</a:t>
            </a:r>
          </a:p>
        </p:txBody>
      </p:sp>
      <p:sp>
        <p:nvSpPr>
          <p:cNvPr id="5"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xmlns="" val="14944071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S-NPP Anomaly Alert</a:t>
            </a:r>
            <a:endParaRPr lang="en-US" sz="2400" dirty="0"/>
          </a:p>
        </p:txBody>
      </p:sp>
      <p:pic>
        <p:nvPicPr>
          <p:cNvPr id="11" name="Picture 2" descr="Suomi NPP ATMS - Scan Drive Status - Scan Drive Main Motor Current Global Distribution - 05-30-2016"/>
          <p:cNvPicPr>
            <a:picLocks noChangeAspect="1" noChangeArrowheads="1"/>
          </p:cNvPicPr>
          <p:nvPr/>
        </p:nvPicPr>
        <p:blipFill>
          <a:blip r:embed="rId3"/>
          <a:srcRect/>
          <a:stretch>
            <a:fillRect/>
          </a:stretch>
        </p:blipFill>
        <p:spPr bwMode="auto">
          <a:xfrm>
            <a:off x="155575" y="923246"/>
            <a:ext cx="4295128" cy="5922963"/>
          </a:xfrm>
          <a:prstGeom prst="rect">
            <a:avLst/>
          </a:prstGeom>
          <a:noFill/>
        </p:spPr>
      </p:pic>
      <p:sp>
        <p:nvSpPr>
          <p:cNvPr id="12"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16</a:t>
            </a:fld>
            <a:endParaRPr lang="en-US" dirty="0">
              <a:solidFill>
                <a:prstClr val="black"/>
              </a:solidFill>
            </a:endParaRPr>
          </a:p>
        </p:txBody>
      </p:sp>
      <p:pic>
        <p:nvPicPr>
          <p:cNvPr id="1026" name="Picture 2" descr="Suomi NPP ATMS - Dwell Telemetry - ATMS Dwell Telemetry 1 - 05-30-201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84880" y="923246"/>
            <a:ext cx="4266217" cy="588747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p:cNvPicPr>
            <a:picLocks noChangeAspect="1" noChangeArrowheads="1"/>
          </p:cNvPicPr>
          <p:nvPr/>
        </p:nvPicPr>
        <p:blipFill>
          <a:blip r:embed="rId5"/>
          <a:srcRect l="71812" t="5082" r="7516" b="54342"/>
          <a:stretch>
            <a:fillRect/>
          </a:stretch>
        </p:blipFill>
        <p:spPr bwMode="auto">
          <a:xfrm>
            <a:off x="992076" y="2591497"/>
            <a:ext cx="6917254" cy="2828577"/>
          </a:xfrm>
          <a:prstGeom prst="rect">
            <a:avLst/>
          </a:prstGeom>
          <a:noFill/>
          <a:ln w="9525">
            <a:noFill/>
            <a:miter lim="800000"/>
            <a:headEnd/>
            <a:tailEnd/>
          </a:ln>
        </p:spPr>
      </p:pic>
    </p:spTree>
    <p:extLst>
      <p:ext uri="{BB962C8B-B14F-4D97-AF65-F5344CB8AC3E}">
        <p14:creationId xmlns:p14="http://schemas.microsoft.com/office/powerpoint/2010/main" xmlns="" val="3346342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S-NPP ATMS Status</a:t>
            </a:r>
            <a:endParaRPr lang="en-US" sz="2400" dirty="0"/>
          </a:p>
        </p:txBody>
      </p:sp>
      <p:pic>
        <p:nvPicPr>
          <p:cNvPr id="17410" name="Picture 2" descr="Suomi NPP ATMS - TDR Quality Flag (QF1-QF19) - SDR Quality Flag 9 (QF-9) Time Series - 06-14-2016"/>
          <p:cNvPicPr>
            <a:picLocks noChangeAspect="1" noChangeArrowheads="1"/>
          </p:cNvPicPr>
          <p:nvPr/>
        </p:nvPicPr>
        <p:blipFill>
          <a:blip r:embed="rId3"/>
          <a:srcRect l="4916" b="50633"/>
          <a:stretch>
            <a:fillRect/>
          </a:stretch>
        </p:blipFill>
        <p:spPr bwMode="auto">
          <a:xfrm>
            <a:off x="0" y="1138320"/>
            <a:ext cx="4768653" cy="4556627"/>
          </a:xfrm>
          <a:prstGeom prst="rect">
            <a:avLst/>
          </a:prstGeom>
          <a:noFill/>
        </p:spPr>
      </p:pic>
      <p:pic>
        <p:nvPicPr>
          <p:cNvPr id="9" name="Picture 2" descr="Suomi NPP ATMS - TDR Quality Flag (QF1-QF19) - SDR Quality Flag 9 (QF-9) Time Series - 06-14-2016"/>
          <p:cNvPicPr>
            <a:picLocks noChangeAspect="1" noChangeArrowheads="1"/>
          </p:cNvPicPr>
          <p:nvPr/>
        </p:nvPicPr>
        <p:blipFill>
          <a:blip r:embed="rId3"/>
          <a:srcRect l="2695" t="50957" r="5583"/>
          <a:stretch>
            <a:fillRect/>
          </a:stretch>
        </p:blipFill>
        <p:spPr bwMode="auto">
          <a:xfrm>
            <a:off x="4678266" y="1475203"/>
            <a:ext cx="4443003" cy="4372143"/>
          </a:xfrm>
          <a:prstGeom prst="rect">
            <a:avLst/>
          </a:prstGeom>
          <a:noFill/>
        </p:spPr>
      </p:pic>
      <p:sp>
        <p:nvSpPr>
          <p:cNvPr id="6"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17</a:t>
            </a:fld>
            <a:endParaRPr lang="en-US" dirty="0">
              <a:solidFill>
                <a:prstClr val="black"/>
              </a:solidFill>
            </a:endParaRPr>
          </a:p>
        </p:txBody>
      </p:sp>
      <p:pic>
        <p:nvPicPr>
          <p:cNvPr id="7" name="Picture 3"/>
          <p:cNvPicPr>
            <a:picLocks noChangeAspect="1" noChangeArrowheads="1"/>
          </p:cNvPicPr>
          <p:nvPr/>
        </p:nvPicPr>
        <p:blipFill>
          <a:blip r:embed="rId4"/>
          <a:srcRect l="71832" t="5024" r="15332" b="59271"/>
          <a:stretch>
            <a:fillRect/>
          </a:stretch>
        </p:blipFill>
        <p:spPr bwMode="auto">
          <a:xfrm>
            <a:off x="1195169" y="1895916"/>
            <a:ext cx="7146967" cy="4141639"/>
          </a:xfrm>
          <a:prstGeom prst="rect">
            <a:avLst/>
          </a:prstGeom>
          <a:noFill/>
          <a:ln w="9525">
            <a:noFill/>
            <a:miter lim="800000"/>
            <a:headEnd/>
            <a:tailEnd/>
          </a:ln>
        </p:spPr>
      </p:pic>
    </p:spTree>
    <p:extLst>
      <p:ext uri="{BB962C8B-B14F-4D97-AF65-F5344CB8AC3E}">
        <p14:creationId xmlns:p14="http://schemas.microsoft.com/office/powerpoint/2010/main" xmlns="" val="3346342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Website</a:t>
            </a:r>
            <a:endParaRPr lang="en-US" dirty="0"/>
          </a:p>
        </p:txBody>
      </p:sp>
      <p:pic>
        <p:nvPicPr>
          <p:cNvPr id="4" name="Picture 3"/>
          <p:cNvPicPr>
            <a:picLocks noChangeAspect="1"/>
          </p:cNvPicPr>
          <p:nvPr/>
        </p:nvPicPr>
        <p:blipFill>
          <a:blip r:embed="rId2"/>
          <a:stretch>
            <a:fillRect/>
          </a:stretch>
        </p:blipFill>
        <p:spPr>
          <a:xfrm>
            <a:off x="1461247" y="923635"/>
            <a:ext cx="6235446" cy="5725273"/>
          </a:xfrm>
          <a:prstGeom prst="rect">
            <a:avLst/>
          </a:prstGeom>
        </p:spPr>
      </p:pic>
      <p:sp>
        <p:nvSpPr>
          <p:cNvPr id="5" name="Rectangle 4"/>
          <p:cNvSpPr/>
          <p:nvPr/>
        </p:nvSpPr>
        <p:spPr>
          <a:xfrm>
            <a:off x="7315200" y="1398494"/>
            <a:ext cx="381493" cy="23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5" idx="2"/>
          </p:cNvCxnSpPr>
          <p:nvPr/>
        </p:nvCxnSpPr>
        <p:spPr>
          <a:xfrm flipH="1">
            <a:off x="6176682" y="1631576"/>
            <a:ext cx="1329265" cy="744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xmlns="" val="305615428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0" fontAlgn="base" hangingPunct="0">
              <a:lnSpc>
                <a:spcPct val="100000"/>
              </a:lnSpc>
              <a:spcBef>
                <a:spcPct val="20000"/>
              </a:spcBef>
              <a:spcAft>
                <a:spcPct val="0"/>
              </a:spcAft>
            </a:pPr>
            <a:r>
              <a:rPr lang="en-US" dirty="0" smtClean="0"/>
              <a:t>Summary &amp; Future Plan</a:t>
            </a:r>
          </a:p>
        </p:txBody>
      </p:sp>
      <p:sp>
        <p:nvSpPr>
          <p:cNvPr id="3" name="Content Placeholder 2"/>
          <p:cNvSpPr>
            <a:spLocks noGrp="1"/>
          </p:cNvSpPr>
          <p:nvPr>
            <p:ph idx="1"/>
          </p:nvPr>
        </p:nvSpPr>
        <p:spPr>
          <a:xfrm>
            <a:off x="290285" y="1092120"/>
            <a:ext cx="8599716" cy="5440444"/>
          </a:xfrm>
        </p:spPr>
        <p:txBody>
          <a:bodyPr>
            <a:normAutofit/>
          </a:bodyPr>
          <a:lstStyle/>
          <a:p>
            <a:pPr lvl="0" eaLnBrk="0" fontAlgn="base" hangingPunct="0">
              <a:lnSpc>
                <a:spcPct val="100000"/>
              </a:lnSpc>
              <a:spcBef>
                <a:spcPts val="0"/>
              </a:spcBef>
              <a:spcAft>
                <a:spcPts val="900"/>
              </a:spcAft>
              <a:buClrTx/>
              <a:buFont typeface="Lucida Grande"/>
              <a:buChar char="•"/>
            </a:pPr>
            <a:r>
              <a:rPr lang="en-US" sz="2200" b="0" dirty="0" smtClean="0">
                <a:latin typeface="Calibri" pitchFamily="34" charset="0"/>
                <a:ea typeface="ＭＳ Ｐゴシック" charset="0"/>
                <a:cs typeface="ＭＳ Ｐゴシック" charset="0"/>
              </a:rPr>
              <a:t>STAR ICVS is not only just instrument status monitoring system but also a calibration testing and quality evaluation testbed</a:t>
            </a:r>
          </a:p>
          <a:p>
            <a:pPr lvl="0" eaLnBrk="0" fontAlgn="base" hangingPunct="0">
              <a:lnSpc>
                <a:spcPct val="100000"/>
              </a:lnSpc>
              <a:spcBef>
                <a:spcPts val="0"/>
              </a:spcBef>
              <a:spcAft>
                <a:spcPts val="900"/>
              </a:spcAft>
              <a:buClrTx/>
              <a:buFont typeface="Lucida Grande"/>
              <a:buChar char="•"/>
            </a:pPr>
            <a:r>
              <a:rPr lang="en-US" sz="2200" b="0" dirty="0" smtClean="0">
                <a:latin typeface="Calibri" pitchFamily="34" charset="0"/>
                <a:ea typeface="ＭＳ Ｐゴシック" charset="0"/>
                <a:cs typeface="ＭＳ Ｐゴシック" charset="0"/>
              </a:rPr>
              <a:t>STAR ICVS keeps providing near real time and long term trending of NOAA instrument and automatically sending warning messages when anomaly is detected</a:t>
            </a:r>
          </a:p>
          <a:p>
            <a:pPr eaLnBrk="0" fontAlgn="base" hangingPunct="0">
              <a:lnSpc>
                <a:spcPct val="100000"/>
              </a:lnSpc>
              <a:spcBef>
                <a:spcPts val="0"/>
              </a:spcBef>
              <a:spcAft>
                <a:spcPts val="900"/>
              </a:spcAft>
              <a:buClrTx/>
              <a:buFont typeface="Lucida Grande"/>
              <a:buChar char="•"/>
            </a:pPr>
            <a:r>
              <a:rPr lang="en-US" sz="2200" b="0" dirty="0">
                <a:latin typeface="Calibri" pitchFamily="34" charset="0"/>
                <a:ea typeface="ＭＳ Ｐゴシック" charset="0"/>
                <a:cs typeface="ＭＳ Ｐゴシック" charset="0"/>
              </a:rPr>
              <a:t>STAR ICVS will keep supporting </a:t>
            </a:r>
            <a:r>
              <a:rPr lang="en-US" sz="2200" b="0" dirty="0" smtClean="0">
                <a:latin typeface="Calibri" pitchFamily="34" charset="0"/>
                <a:ea typeface="ＭＳ Ｐゴシック" charset="0"/>
                <a:cs typeface="ＭＳ Ｐゴシック" charset="0"/>
              </a:rPr>
              <a:t>NESDIS 24/7 </a:t>
            </a:r>
            <a:r>
              <a:rPr lang="en-US" sz="2200" b="0" dirty="0">
                <a:latin typeface="Calibri" pitchFamily="34" charset="0"/>
                <a:ea typeface="ＭＳ Ｐゴシック" charset="0"/>
                <a:cs typeface="ＭＳ Ｐゴシック" charset="0"/>
              </a:rPr>
              <a:t>operational missions</a:t>
            </a:r>
          </a:p>
          <a:p>
            <a:pPr lvl="0" eaLnBrk="0" fontAlgn="base" hangingPunct="0">
              <a:lnSpc>
                <a:spcPct val="100000"/>
              </a:lnSpc>
              <a:spcBef>
                <a:spcPts val="0"/>
              </a:spcBef>
              <a:spcAft>
                <a:spcPts val="900"/>
              </a:spcAft>
              <a:buClrTx/>
              <a:buFont typeface="Lucida Grande"/>
              <a:buChar char="•"/>
            </a:pPr>
            <a:r>
              <a:rPr lang="en-US" sz="2200" b="0" dirty="0" smtClean="0">
                <a:latin typeface="Calibri" pitchFamily="34" charset="0"/>
                <a:ea typeface="ＭＳ Ｐゴシック" charset="0"/>
                <a:cs typeface="ＭＳ Ｐゴシック" charset="0"/>
              </a:rPr>
              <a:t>New functions and parameters are being added to ICVS to provide users better understanding of NOAA satellites/instruments operational status and support on calibration activities, as well as improving user experience by updating STAR ICVS website</a:t>
            </a:r>
          </a:p>
          <a:p>
            <a:pPr lvl="0" eaLnBrk="0" fontAlgn="base" hangingPunct="0">
              <a:lnSpc>
                <a:spcPct val="100000"/>
              </a:lnSpc>
              <a:spcBef>
                <a:spcPts val="0"/>
              </a:spcBef>
              <a:spcAft>
                <a:spcPts val="900"/>
              </a:spcAft>
              <a:buClrTx/>
              <a:buFont typeface="Lucida Grande"/>
              <a:buChar char="•"/>
            </a:pPr>
            <a:r>
              <a:rPr lang="en-US" sz="2200" b="0" dirty="0" smtClean="0">
                <a:latin typeface="Calibri" pitchFamily="34" charset="0"/>
                <a:ea typeface="ＭＳ Ｐゴシック" charset="0"/>
                <a:cs typeface="ＭＳ Ｐゴシック" charset="0"/>
              </a:rPr>
              <a:t>STAR ICVS has supported JPSS-1 pre-launch calibration activities and is ready for JPSS-1 post-launch instrument monitoring and calibration activities </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xmlns="" val="239084002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5" name="Content Placeholder 2"/>
          <p:cNvSpPr>
            <a:spLocks noGrp="1"/>
          </p:cNvSpPr>
          <p:nvPr>
            <p:ph idx="1"/>
          </p:nvPr>
        </p:nvSpPr>
        <p:spPr/>
        <p:txBody>
          <a:bodyPr>
            <a:normAutofit/>
          </a:bodyPr>
          <a:lstStyle/>
          <a:p>
            <a:pPr>
              <a:spcBef>
                <a:spcPts val="1200"/>
              </a:spcBef>
            </a:pPr>
            <a:r>
              <a:rPr lang="en-US" sz="2400" b="1" dirty="0" smtClean="0"/>
              <a:t>Introduction to STAR ICVS</a:t>
            </a:r>
          </a:p>
          <a:p>
            <a:pPr lvl="1"/>
            <a:r>
              <a:rPr lang="en-US" sz="2000" dirty="0" smtClean="0"/>
              <a:t>Objectives</a:t>
            </a:r>
          </a:p>
          <a:p>
            <a:pPr lvl="1"/>
            <a:r>
              <a:rPr lang="en-US" sz="2000" dirty="0" smtClean="0"/>
              <a:t>Services</a:t>
            </a:r>
          </a:p>
          <a:p>
            <a:pPr lvl="1"/>
            <a:r>
              <a:rPr lang="en-US" sz="2000" dirty="0" smtClean="0"/>
              <a:t>IT Infrastructure</a:t>
            </a:r>
          </a:p>
          <a:p>
            <a:pPr lvl="1"/>
            <a:r>
              <a:rPr lang="en-US" sz="2000" dirty="0" smtClean="0"/>
              <a:t>Processing Flowchart</a:t>
            </a:r>
          </a:p>
          <a:p>
            <a:pPr>
              <a:spcBef>
                <a:spcPts val="1200"/>
              </a:spcBef>
            </a:pPr>
            <a:r>
              <a:rPr lang="en-US" sz="2400" b="1" dirty="0" smtClean="0"/>
              <a:t>Major Accomplishments</a:t>
            </a:r>
          </a:p>
          <a:p>
            <a:pPr lvl="1"/>
            <a:r>
              <a:rPr lang="en-US" sz="2000" dirty="0" smtClean="0"/>
              <a:t>New Trending Products</a:t>
            </a:r>
            <a:endParaRPr lang="en-US" sz="2000" b="1" dirty="0" smtClean="0">
              <a:solidFill>
                <a:srgbClr val="0000FF"/>
              </a:solidFill>
            </a:endParaRPr>
          </a:p>
          <a:p>
            <a:pPr lvl="1"/>
            <a:r>
              <a:rPr lang="en-US" sz="2000" dirty="0" smtClean="0"/>
              <a:t>Improvements of Existing Products</a:t>
            </a:r>
          </a:p>
          <a:p>
            <a:pPr lvl="1"/>
            <a:r>
              <a:rPr lang="en-US" sz="2000" dirty="0" smtClean="0"/>
              <a:t>Useful Near Real Time Anomaly Alert </a:t>
            </a:r>
          </a:p>
          <a:p>
            <a:pPr>
              <a:spcBef>
                <a:spcPts val="1200"/>
              </a:spcBef>
            </a:pPr>
            <a:r>
              <a:rPr lang="en-US" sz="2400" b="1" dirty="0" smtClean="0"/>
              <a:t>Summary &amp; Future Plans</a:t>
            </a:r>
          </a:p>
          <a:p>
            <a:pPr lvl="1"/>
            <a:r>
              <a:rPr lang="en-US" sz="2000" dirty="0" smtClean="0"/>
              <a:t>ICVS improvement and implementation plan</a:t>
            </a:r>
          </a:p>
          <a:p>
            <a:pPr lvl="1"/>
            <a:r>
              <a:rPr lang="en-US" sz="2000" dirty="0" smtClean="0"/>
              <a:t>JPSS Readiness</a:t>
            </a:r>
          </a:p>
        </p:txBody>
      </p:sp>
      <p:sp>
        <p:nvSpPr>
          <p:cNvPr id="8"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2</a:t>
            </a:fld>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STAR ICVS System </a:t>
            </a:r>
            <a:endParaRPr lang="en-US" dirty="0"/>
          </a:p>
        </p:txBody>
      </p:sp>
      <p:sp>
        <p:nvSpPr>
          <p:cNvPr id="3" name="Content Placeholder 2"/>
          <p:cNvSpPr>
            <a:spLocks noGrp="1"/>
          </p:cNvSpPr>
          <p:nvPr>
            <p:ph idx="1"/>
          </p:nvPr>
        </p:nvSpPr>
        <p:spPr>
          <a:xfrm>
            <a:off x="457199" y="1133476"/>
            <a:ext cx="8410575" cy="4992688"/>
          </a:xfrm>
        </p:spPr>
        <p:txBody>
          <a:bodyPr>
            <a:normAutofit fontScale="92500" lnSpcReduction="10000"/>
          </a:bodyPr>
          <a:lstStyle/>
          <a:p>
            <a:r>
              <a:rPr lang="en-US" sz="2400" dirty="0" smtClean="0"/>
              <a:t>Provide near real time and long term spacecraft and instrument health status and performance monitoring</a:t>
            </a:r>
          </a:p>
          <a:p>
            <a:endParaRPr lang="en-US" sz="2400" dirty="0" smtClean="0"/>
          </a:p>
          <a:p>
            <a:r>
              <a:rPr lang="en-US" sz="2400" dirty="0" smtClean="0"/>
              <a:t>Provide near real time and long term SDR/EDR data product quality monitoring</a:t>
            </a:r>
          </a:p>
          <a:p>
            <a:endParaRPr lang="en-US" sz="2400" dirty="0" smtClean="0"/>
          </a:p>
          <a:p>
            <a:r>
              <a:rPr lang="en-US" sz="2400" dirty="0" smtClean="0"/>
              <a:t>Provide real time support for sensor calibration activities and instrument anomaly troubleshooting</a:t>
            </a:r>
          </a:p>
          <a:p>
            <a:endParaRPr lang="en-US" sz="2400" dirty="0" smtClean="0"/>
          </a:p>
          <a:p>
            <a:r>
              <a:rPr lang="en-US" sz="2400" dirty="0" smtClean="0"/>
              <a:t>Provide quick and preliminary estimate of satellite data impact in NWP applications</a:t>
            </a:r>
          </a:p>
          <a:p>
            <a:endParaRPr lang="en-US" sz="2400" dirty="0" smtClean="0"/>
          </a:p>
          <a:p>
            <a:r>
              <a:rPr lang="en-US" sz="2400" dirty="0" smtClean="0"/>
              <a:t>Ensure the integrity of the climate data records from broader satellite instruments</a:t>
            </a:r>
            <a:endParaRPr lang="en-US" sz="2400" dirty="0"/>
          </a:p>
        </p:txBody>
      </p:sp>
      <p:sp>
        <p:nvSpPr>
          <p:cNvPr id="6"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xmlns="" val="1637031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1608" y="954066"/>
            <a:ext cx="8839511" cy="5734633"/>
          </a:xfrm>
          <a:prstGeom prst="rect">
            <a:avLst/>
          </a:prstGeom>
        </p:spPr>
      </p:pic>
      <p:sp>
        <p:nvSpPr>
          <p:cNvPr id="2" name="Title 1"/>
          <p:cNvSpPr>
            <a:spLocks noGrp="1"/>
          </p:cNvSpPr>
          <p:nvPr>
            <p:ph type="title"/>
          </p:nvPr>
        </p:nvSpPr>
        <p:spPr/>
        <p:txBody>
          <a:bodyPr>
            <a:noAutofit/>
          </a:bodyPr>
          <a:lstStyle/>
          <a:p>
            <a:pPr fontAlgn="base">
              <a:spcAft>
                <a:spcPct val="0"/>
              </a:spcAft>
            </a:pPr>
            <a:r>
              <a:rPr lang="en-US" dirty="0" smtClean="0"/>
              <a:t>STAR ICVS Structure</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xmlns="" val="21392537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a:t>
            </a:r>
            <a:endParaRPr lang="en-US" dirty="0"/>
          </a:p>
        </p:txBody>
      </p:sp>
      <p:sp>
        <p:nvSpPr>
          <p:cNvPr id="8"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5</a:t>
            </a:fld>
            <a:endParaRPr lang="en-US" dirty="0">
              <a:solidFill>
                <a:prstClr val="black"/>
              </a:solidFill>
            </a:endParaRPr>
          </a:p>
        </p:txBody>
      </p:sp>
      <p:sp>
        <p:nvSpPr>
          <p:cNvPr id="6" name="Content Placeholder 2"/>
          <p:cNvSpPr txBox="1">
            <a:spLocks/>
          </p:cNvSpPr>
          <p:nvPr/>
        </p:nvSpPr>
        <p:spPr>
          <a:xfrm>
            <a:off x="475013" y="1151907"/>
            <a:ext cx="8241475" cy="5343896"/>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NOAA ICVS provides the following services</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Monitors over 400 parameters for 28 instruments onboard  NOAA/METOP/SNPP satellites</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Monitors and trends the SNPP spacecraft  parameters , supporting NASA flight team</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Monitors the instrument performance through trending the instrument house-keeping and telemetry parameters </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Detects the anomaly events and automatically sends the warning messages to  NOAA satellite operators,  NASA instrument scientists, and senior program managers</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Characterizes the sounder SDR data quality  with respect to the numerical weather prediction model  (NWP) simulations</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Provides  NWP users and remote sensing communities on  the instrument noises for their real-time applications (e.g. error covariance in data assimilation) </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Generates high resolution geostationary/polar-orbiting satellite images</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4246 all instrument status and data quality trending figures generated in near real time</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Supports Suomi NPP life cycle reprocessing by operating SDR processing packages  </a:t>
            </a:r>
          </a:p>
          <a:p>
            <a:pPr marL="742950" marR="0" lvl="1" indent="-285750" algn="l" defTabSz="914400" rtl="0" eaLnBrk="1" fontAlgn="auto" latinLnBrk="0" hangingPunct="1">
              <a:lnSpc>
                <a:spcPct val="110000"/>
              </a:lnSpc>
              <a:spcBef>
                <a:spcPts val="0"/>
              </a:spcBef>
              <a:spcAft>
                <a:spcPts val="1200"/>
              </a:spcAft>
              <a:buClrTx/>
              <a:buSzTx/>
              <a:buFont typeface="Arial" pitchFamily="34" charset="0"/>
              <a:buChar char="–"/>
              <a:tabLst/>
              <a:defRPr/>
            </a:pPr>
            <a:endParaRPr kumimoji="0" lang="en-US" sz="1600" b="0" i="0" u="none" strike="noStrike" kern="1200" cap="none" spc="0" normalizeH="0" baseline="0" noProof="0" smtClean="0">
              <a:ln>
                <a:noFill/>
              </a:ln>
              <a:solidFill>
                <a:schemeClr val="tx1"/>
              </a:solidFill>
              <a:effectLst/>
              <a:uLnTx/>
              <a:uFillTx/>
              <a:latin typeface="+mn-lt"/>
              <a:ea typeface="+mn-ea"/>
              <a:cs typeface="+mn-cs"/>
            </a:endParaRPr>
          </a:p>
          <a:p>
            <a:pPr marL="0" marR="0" lvl="1"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p:txBody>
      </p:sp>
    </p:spTree>
    <p:extLst>
      <p:ext uri="{BB962C8B-B14F-4D97-AF65-F5344CB8AC3E}">
        <p14:creationId xmlns:p14="http://schemas.microsoft.com/office/powerpoint/2010/main" xmlns="" val="190720307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base">
              <a:spcAft>
                <a:spcPct val="0"/>
              </a:spcAft>
            </a:pPr>
            <a:r>
              <a:rPr lang="en-US" dirty="0" smtClean="0"/>
              <a:t>STAR ICVS IT Infrastructure</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6</a:t>
            </a:fld>
            <a:endParaRPr lang="en-US" dirty="0">
              <a:solidFill>
                <a:prstClr val="black"/>
              </a:solidFill>
            </a:endParaRPr>
          </a:p>
        </p:txBody>
      </p:sp>
      <p:pic>
        <p:nvPicPr>
          <p:cNvPr id="5" name="Picture 4"/>
          <p:cNvPicPr>
            <a:picLocks noChangeAspect="1"/>
          </p:cNvPicPr>
          <p:nvPr/>
        </p:nvPicPr>
        <p:blipFill>
          <a:blip r:embed="rId3"/>
          <a:stretch>
            <a:fillRect/>
          </a:stretch>
        </p:blipFill>
        <p:spPr>
          <a:xfrm>
            <a:off x="357359" y="914399"/>
            <a:ext cx="8440132" cy="5857833"/>
          </a:xfrm>
          <a:prstGeom prst="rect">
            <a:avLst/>
          </a:prstGeom>
        </p:spPr>
      </p:pic>
    </p:spTree>
    <p:extLst>
      <p:ext uri="{BB962C8B-B14F-4D97-AF65-F5344CB8AC3E}">
        <p14:creationId xmlns:p14="http://schemas.microsoft.com/office/powerpoint/2010/main" xmlns="" val="30757389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base">
              <a:spcAft>
                <a:spcPct val="0"/>
              </a:spcAft>
            </a:pPr>
            <a:r>
              <a:rPr lang="en-US" dirty="0" smtClean="0"/>
              <a:t>STAR ICVS Data Processing Flowchart</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7</a:t>
            </a:fld>
            <a:endParaRPr lang="en-US" dirty="0">
              <a:solidFill>
                <a:prstClr val="black"/>
              </a:solidFill>
            </a:endParaRPr>
          </a:p>
        </p:txBody>
      </p:sp>
      <p:pic>
        <p:nvPicPr>
          <p:cNvPr id="6" name="Picture 5"/>
          <p:cNvPicPr>
            <a:picLocks noChangeAspect="1"/>
          </p:cNvPicPr>
          <p:nvPr/>
        </p:nvPicPr>
        <p:blipFill>
          <a:blip r:embed="rId3"/>
          <a:stretch>
            <a:fillRect/>
          </a:stretch>
        </p:blipFill>
        <p:spPr>
          <a:xfrm>
            <a:off x="322446" y="1002124"/>
            <a:ext cx="8503920" cy="5642136"/>
          </a:xfrm>
          <a:prstGeom prst="rect">
            <a:avLst/>
          </a:prstGeom>
        </p:spPr>
      </p:pic>
    </p:spTree>
    <p:extLst>
      <p:ext uri="{BB962C8B-B14F-4D97-AF65-F5344CB8AC3E}">
        <p14:creationId xmlns:p14="http://schemas.microsoft.com/office/powerpoint/2010/main" xmlns="" val="12606812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fontAlgn="base">
              <a:spcAft>
                <a:spcPct val="0"/>
              </a:spcAft>
            </a:pPr>
            <a:r>
              <a:rPr lang="en-US" dirty="0" smtClean="0"/>
              <a:t>JPSS Data Products</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8</a:t>
            </a:fld>
            <a:endParaRPr lang="en-US" dirty="0">
              <a:solidFill>
                <a:prstClr val="black"/>
              </a:solidFill>
            </a:endParaRPr>
          </a:p>
        </p:txBody>
      </p:sp>
      <p:pic>
        <p:nvPicPr>
          <p:cNvPr id="14" name="Shape 522"/>
          <p:cNvPicPr preferRelativeResize="0"/>
          <p:nvPr/>
        </p:nvPicPr>
        <p:blipFill rotWithShape="1">
          <a:blip r:embed="rId3">
            <a:alphaModFix/>
          </a:blip>
          <a:srcRect/>
          <a:stretch/>
        </p:blipFill>
        <p:spPr>
          <a:xfrm>
            <a:off x="349855" y="906449"/>
            <a:ext cx="7832035" cy="5927698"/>
          </a:xfrm>
          <a:prstGeom prst="rect">
            <a:avLst/>
          </a:prstGeom>
          <a:noFill/>
          <a:ln>
            <a:noFill/>
          </a:ln>
        </p:spPr>
      </p:pic>
    </p:spTree>
    <p:extLst>
      <p:ext uri="{BB962C8B-B14F-4D97-AF65-F5344CB8AC3E}">
        <p14:creationId xmlns:p14="http://schemas.microsoft.com/office/powerpoint/2010/main" xmlns="" val="388105321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base">
              <a:spcAft>
                <a:spcPct val="0"/>
              </a:spcAft>
            </a:pPr>
            <a:r>
              <a:rPr lang="en-US" dirty="0" smtClean="0"/>
              <a:t>STAR ICVS Event Log</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9</a:t>
            </a:fld>
            <a:endParaRPr lang="en-US" dirty="0">
              <a:solidFill>
                <a:prstClr val="black"/>
              </a:solidFill>
            </a:endParaRPr>
          </a:p>
        </p:txBody>
      </p:sp>
      <p:sp>
        <p:nvSpPr>
          <p:cNvPr id="7" name="Rectangle 6"/>
          <p:cNvSpPr/>
          <p:nvPr/>
        </p:nvSpPr>
        <p:spPr>
          <a:xfrm>
            <a:off x="388865" y="6447969"/>
            <a:ext cx="8242596" cy="338554"/>
          </a:xfrm>
          <a:prstGeom prst="rect">
            <a:avLst/>
          </a:prstGeom>
          <a:solidFill>
            <a:srgbClr val="FFC000"/>
          </a:solidFill>
        </p:spPr>
        <p:txBody>
          <a:bodyPr wrap="square">
            <a:spAutoFit/>
          </a:bodyPr>
          <a:lstStyle/>
          <a:p>
            <a:r>
              <a:rPr lang="en-US" sz="1600" dirty="0" smtClean="0">
                <a:latin typeface="Calibri" pitchFamily="34" charset="0"/>
                <a:ea typeface="ＭＳ Ｐゴシック" charset="0"/>
                <a:cs typeface="ＭＳ Ｐゴシック" charset="0"/>
              </a:rPr>
              <a:t>Suomi NPP instrument event log is now available in STAR ICVS website provided by Cole </a:t>
            </a:r>
            <a:r>
              <a:rPr lang="en-US" sz="1600" dirty="0" err="1" smtClean="0">
                <a:latin typeface="Calibri" pitchFamily="34" charset="0"/>
                <a:ea typeface="ＭＳ Ｐゴシック" charset="0"/>
                <a:cs typeface="ＭＳ Ｐゴシック" charset="0"/>
              </a:rPr>
              <a:t>Rossiter</a:t>
            </a:r>
            <a:r>
              <a:rPr lang="en-US" sz="1600" dirty="0" smtClean="0">
                <a:latin typeface="Calibri" pitchFamily="34" charset="0"/>
                <a:ea typeface="ＭＳ Ｐゴシック" charset="0"/>
                <a:cs typeface="ＭＳ Ｐゴシック" charset="0"/>
              </a:rPr>
              <a:t> </a:t>
            </a:r>
            <a:endParaRPr lang="en-US" sz="1600" dirty="0"/>
          </a:p>
        </p:txBody>
      </p:sp>
      <p:pic>
        <p:nvPicPr>
          <p:cNvPr id="3" name="Picture 2"/>
          <p:cNvPicPr>
            <a:picLocks noChangeAspect="1"/>
          </p:cNvPicPr>
          <p:nvPr/>
        </p:nvPicPr>
        <p:blipFill rotWithShape="1">
          <a:blip r:embed="rId3"/>
          <a:srcRect b="61463"/>
          <a:stretch/>
        </p:blipFill>
        <p:spPr>
          <a:xfrm>
            <a:off x="957148" y="946191"/>
            <a:ext cx="7391600" cy="5468938"/>
          </a:xfrm>
          <a:prstGeom prst="rect">
            <a:avLst/>
          </a:prstGeom>
        </p:spPr>
      </p:pic>
      <p:sp>
        <p:nvSpPr>
          <p:cNvPr id="10" name="Rectangle 9"/>
          <p:cNvSpPr/>
          <p:nvPr/>
        </p:nvSpPr>
        <p:spPr>
          <a:xfrm>
            <a:off x="1045485" y="1420997"/>
            <a:ext cx="1819094" cy="237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80140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12353</TotalTime>
  <Words>915</Words>
  <Application>Microsoft Office PowerPoint</Application>
  <PresentationFormat>On-screen Show (4:3)</PresentationFormat>
  <Paragraphs>118</Paragraphs>
  <Slides>19</Slides>
  <Notes>10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19</vt:i4>
      </vt:variant>
    </vt:vector>
  </HeadingPairs>
  <TitlesOfParts>
    <vt:vector size="20" baseType="lpstr">
      <vt:lpstr>NPP_FOR</vt:lpstr>
      <vt:lpstr>Slide 1</vt:lpstr>
      <vt:lpstr>Outline</vt:lpstr>
      <vt:lpstr>Benefits of STAR ICVS System </vt:lpstr>
      <vt:lpstr>STAR ICVS Structure</vt:lpstr>
      <vt:lpstr>Services</vt:lpstr>
      <vt:lpstr>STAR ICVS IT Infrastructure</vt:lpstr>
      <vt:lpstr>STAR ICVS Data Processing Flowchart</vt:lpstr>
      <vt:lpstr>JPSS Data Products</vt:lpstr>
      <vt:lpstr>STAR ICVS Event Log</vt:lpstr>
      <vt:lpstr>STAR ICVS Event Log</vt:lpstr>
      <vt:lpstr>Major Performance Indicator</vt:lpstr>
      <vt:lpstr>Major Performance Indicator</vt:lpstr>
      <vt:lpstr>Major Performance Indicator</vt:lpstr>
      <vt:lpstr>ICVS New Products</vt:lpstr>
      <vt:lpstr>ICVS New Products</vt:lpstr>
      <vt:lpstr>S-NPP Anomaly Alert</vt:lpstr>
      <vt:lpstr>S-NPP ATMS Status</vt:lpstr>
      <vt:lpstr>Improved Website</vt:lpstr>
      <vt:lpstr>Summary &amp; Future Plan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 ICVS Overview</dc:title>
  <dc:creator>Ninghai Sun</dc:creator>
  <cp:lastModifiedBy>Ninghai Sun</cp:lastModifiedBy>
  <cp:revision>587</cp:revision>
  <dcterms:created xsi:type="dcterms:W3CDTF">2011-10-05T18:31:57Z</dcterms:created>
  <dcterms:modified xsi:type="dcterms:W3CDTF">2016-08-11T13:38:25Z</dcterms:modified>
</cp:coreProperties>
</file>