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3" r:id="rId3"/>
    <p:sldMasterId id="2147483721" r:id="rId4"/>
    <p:sldMasterId id="2147483734" r:id="rId5"/>
    <p:sldMasterId id="2147483747" r:id="rId6"/>
  </p:sldMasterIdLst>
  <p:notesMasterIdLst>
    <p:notesMasterId r:id="rId41"/>
  </p:notesMasterIdLst>
  <p:handoutMasterIdLst>
    <p:handoutMasterId r:id="rId42"/>
  </p:handoutMasterIdLst>
  <p:sldIdLst>
    <p:sldId id="256" r:id="rId7"/>
    <p:sldId id="275" r:id="rId8"/>
    <p:sldId id="303" r:id="rId9"/>
    <p:sldId id="316" r:id="rId10"/>
    <p:sldId id="258" r:id="rId11"/>
    <p:sldId id="261" r:id="rId12"/>
    <p:sldId id="257" r:id="rId13"/>
    <p:sldId id="302" r:id="rId14"/>
    <p:sldId id="306" r:id="rId15"/>
    <p:sldId id="293" r:id="rId16"/>
    <p:sldId id="264" r:id="rId17"/>
    <p:sldId id="267" r:id="rId18"/>
    <p:sldId id="285" r:id="rId19"/>
    <p:sldId id="300" r:id="rId20"/>
    <p:sldId id="317" r:id="rId21"/>
    <p:sldId id="310" r:id="rId22"/>
    <p:sldId id="311" r:id="rId23"/>
    <p:sldId id="278" r:id="rId24"/>
    <p:sldId id="314" r:id="rId25"/>
    <p:sldId id="308" r:id="rId26"/>
    <p:sldId id="304" r:id="rId27"/>
    <p:sldId id="312" r:id="rId28"/>
    <p:sldId id="315" r:id="rId29"/>
    <p:sldId id="295" r:id="rId30"/>
    <p:sldId id="287" r:id="rId31"/>
    <p:sldId id="284" r:id="rId32"/>
    <p:sldId id="262" r:id="rId33"/>
    <p:sldId id="291" r:id="rId34"/>
    <p:sldId id="266" r:id="rId35"/>
    <p:sldId id="259" r:id="rId36"/>
    <p:sldId id="313" r:id="rId37"/>
    <p:sldId id="318" r:id="rId38"/>
    <p:sldId id="269" r:id="rId39"/>
    <p:sldId id="31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accent2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CC00CC"/>
    <a:srgbClr val="006600"/>
    <a:srgbClr val="A50021"/>
    <a:srgbClr val="FF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2787"/>
    <p:restoredTop sz="97287" autoAdjust="0"/>
  </p:normalViewPr>
  <p:slideViewPr>
    <p:cSldViewPr>
      <p:cViewPr varScale="1">
        <p:scale>
          <a:sx n="76" d="100"/>
          <a:sy n="76" d="100"/>
        </p:scale>
        <p:origin x="-13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Bytheway.CIRA\Desktop\NVAP\Presentations%20and%20Publications\WCRP%20Denver%202011\sensor%20timeline%20for%20poster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NASA Water Vapor (NVAP-M)</a:t>
            </a:r>
            <a:r>
              <a:rPr lang="en-US" baseline="0" dirty="0" smtClean="0"/>
              <a:t> </a:t>
            </a:r>
            <a:r>
              <a:rPr lang="en-US" baseline="0" dirty="0"/>
              <a:t>Climate Product: Sensor </a:t>
            </a:r>
            <a:r>
              <a:rPr lang="en-US" baseline="0" dirty="0" smtClean="0"/>
              <a:t>Timeline</a:t>
            </a:r>
            <a:endParaRPr lang="en-US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start</c:v>
                </c:pt>
              </c:strCache>
            </c:strRef>
          </c:tx>
          <c:spPr>
            <a:noFill/>
          </c:spPr>
          <c:invertIfNegative val="0"/>
          <c:cat>
            <c:strRef>
              <c:f>Sheet1!$A$2:$A$17</c:f>
              <c:strCache>
                <c:ptCount val="16"/>
                <c:pt idx="0">
                  <c:v>SSM/I-F08</c:v>
                </c:pt>
                <c:pt idx="1">
                  <c:v>SSM/I-F10</c:v>
                </c:pt>
                <c:pt idx="2">
                  <c:v>SSM/I-F11</c:v>
                </c:pt>
                <c:pt idx="3">
                  <c:v>SSM/I-F13</c:v>
                </c:pt>
                <c:pt idx="4">
                  <c:v>SSM/I-F14</c:v>
                </c:pt>
                <c:pt idx="5">
                  <c:v>SSM/I-F15</c:v>
                </c:pt>
                <c:pt idx="6">
                  <c:v>HIRS-N09</c:v>
                </c:pt>
                <c:pt idx="7">
                  <c:v>HIRS-N10</c:v>
                </c:pt>
                <c:pt idx="8">
                  <c:v>HIRS-N11</c:v>
                </c:pt>
                <c:pt idx="9">
                  <c:v>HIRS-N12</c:v>
                </c:pt>
                <c:pt idx="10">
                  <c:v>HIRS-N14</c:v>
                </c:pt>
                <c:pt idx="11">
                  <c:v>HIRS-N15</c:v>
                </c:pt>
                <c:pt idx="12">
                  <c:v>HIRS-N16</c:v>
                </c:pt>
                <c:pt idx="13">
                  <c:v>HIRS-N17</c:v>
                </c:pt>
                <c:pt idx="14">
                  <c:v>Sonde</c:v>
                </c:pt>
                <c:pt idx="15">
                  <c:v>AIRS</c:v>
                </c:pt>
              </c:strCache>
            </c:strRef>
          </c:cat>
          <c:val>
            <c:numRef>
              <c:f>Sheet1!$B$2:$B$17</c:f>
              <c:numCache>
                <c:formatCode>m/d/yyyy</c:formatCode>
                <c:ptCount val="16"/>
                <c:pt idx="0">
                  <c:v>31966</c:v>
                </c:pt>
                <c:pt idx="1">
                  <c:v>33215</c:v>
                </c:pt>
                <c:pt idx="2">
                  <c:v>33575</c:v>
                </c:pt>
                <c:pt idx="3">
                  <c:v>34822</c:v>
                </c:pt>
                <c:pt idx="4">
                  <c:v>35557</c:v>
                </c:pt>
                <c:pt idx="5">
                  <c:v>36579</c:v>
                </c:pt>
                <c:pt idx="6">
                  <c:v>31778</c:v>
                </c:pt>
                <c:pt idx="7">
                  <c:v>31778</c:v>
                </c:pt>
                <c:pt idx="8">
                  <c:v>32429</c:v>
                </c:pt>
                <c:pt idx="9">
                  <c:v>33390</c:v>
                </c:pt>
                <c:pt idx="10">
                  <c:v>34719</c:v>
                </c:pt>
                <c:pt idx="11">
                  <c:v>36091</c:v>
                </c:pt>
                <c:pt idx="12">
                  <c:v>36951</c:v>
                </c:pt>
                <c:pt idx="13">
                  <c:v>37453</c:v>
                </c:pt>
                <c:pt idx="14">
                  <c:v>31778</c:v>
                </c:pt>
                <c:pt idx="15">
                  <c:v>37498</c:v>
                </c:pt>
              </c:numCache>
            </c:numRef>
          </c:val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MISSION PERIOD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2D2D8A">
                  <a:lumMod val="60000"/>
                  <a:lumOff val="40000"/>
                </a:srgbClr>
              </a:solidFill>
            </c:spPr>
          </c:dPt>
          <c:dPt>
            <c:idx val="1"/>
            <c:invertIfNegative val="0"/>
            <c:bubble3D val="0"/>
            <c:spPr>
              <a:solidFill>
                <a:srgbClr val="2D2D8A">
                  <a:lumMod val="60000"/>
                  <a:lumOff val="40000"/>
                </a:srgb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D2D8A">
                  <a:lumMod val="60000"/>
                  <a:lumOff val="40000"/>
                </a:srgbClr>
              </a:solidFill>
            </c:spPr>
          </c:dPt>
          <c:dPt>
            <c:idx val="3"/>
            <c:invertIfNegative val="0"/>
            <c:bubble3D val="0"/>
            <c:spPr>
              <a:solidFill>
                <a:srgbClr val="2D2D8A">
                  <a:lumMod val="60000"/>
                  <a:lumOff val="40000"/>
                </a:srgbClr>
              </a:solidFill>
            </c:spPr>
          </c:dPt>
          <c:dPt>
            <c:idx val="4"/>
            <c:invertIfNegative val="0"/>
            <c:bubble3D val="0"/>
            <c:spPr>
              <a:solidFill>
                <a:srgbClr val="2D2D8A">
                  <a:lumMod val="60000"/>
                  <a:lumOff val="40000"/>
                </a:srgbClr>
              </a:solidFill>
            </c:spPr>
          </c:dPt>
          <c:dPt>
            <c:idx val="5"/>
            <c:invertIfNegative val="0"/>
            <c:bubble3D val="0"/>
            <c:spPr>
              <a:solidFill>
                <a:srgbClr val="2D2D8A">
                  <a:lumMod val="60000"/>
                  <a:lumOff val="40000"/>
                </a:srgbClr>
              </a:solidFill>
            </c:spPr>
          </c:dPt>
          <c:dPt>
            <c:idx val="14"/>
            <c:invertIfNegative val="0"/>
            <c:bubble3D val="0"/>
            <c:spPr>
              <a:solidFill>
                <a:srgbClr val="5C7F57"/>
              </a:solidFill>
            </c:spPr>
          </c:dPt>
          <c:dPt>
            <c:idx val="15"/>
            <c:invertIfNegative val="0"/>
            <c:bubble3D val="0"/>
            <c:spPr>
              <a:solidFill>
                <a:srgbClr val="E48720"/>
              </a:solidFill>
            </c:spPr>
          </c:dPt>
          <c:cat>
            <c:strRef>
              <c:f>Sheet1!$A$2:$A$17</c:f>
              <c:strCache>
                <c:ptCount val="16"/>
                <c:pt idx="0">
                  <c:v>SSM/I-F08</c:v>
                </c:pt>
                <c:pt idx="1">
                  <c:v>SSM/I-F10</c:v>
                </c:pt>
                <c:pt idx="2">
                  <c:v>SSM/I-F11</c:v>
                </c:pt>
                <c:pt idx="3">
                  <c:v>SSM/I-F13</c:v>
                </c:pt>
                <c:pt idx="4">
                  <c:v>SSM/I-F14</c:v>
                </c:pt>
                <c:pt idx="5">
                  <c:v>SSM/I-F15</c:v>
                </c:pt>
                <c:pt idx="6">
                  <c:v>HIRS-N09</c:v>
                </c:pt>
                <c:pt idx="7">
                  <c:v>HIRS-N10</c:v>
                </c:pt>
                <c:pt idx="8">
                  <c:v>HIRS-N11</c:v>
                </c:pt>
                <c:pt idx="9">
                  <c:v>HIRS-N12</c:v>
                </c:pt>
                <c:pt idx="10">
                  <c:v>HIRS-N14</c:v>
                </c:pt>
                <c:pt idx="11">
                  <c:v>HIRS-N15</c:v>
                </c:pt>
                <c:pt idx="12">
                  <c:v>HIRS-N16</c:v>
                </c:pt>
                <c:pt idx="13">
                  <c:v>HIRS-N17</c:v>
                </c:pt>
                <c:pt idx="14">
                  <c:v>Sonde</c:v>
                </c:pt>
                <c:pt idx="15">
                  <c:v>AIRS</c:v>
                </c:pt>
              </c:strCache>
            </c:strRef>
          </c:cat>
          <c:val>
            <c:numRef>
              <c:f>Sheet1!$F$2:$F$17</c:f>
              <c:numCache>
                <c:formatCode>0.00</c:formatCode>
                <c:ptCount val="16"/>
                <c:pt idx="0">
                  <c:v>1636</c:v>
                </c:pt>
                <c:pt idx="1">
                  <c:v>2046</c:v>
                </c:pt>
                <c:pt idx="2">
                  <c:v>3019</c:v>
                </c:pt>
                <c:pt idx="3">
                  <c:v>5313</c:v>
                </c:pt>
                <c:pt idx="4">
                  <c:v>4126</c:v>
                </c:pt>
                <c:pt idx="5">
                  <c:v>2363</c:v>
                </c:pt>
                <c:pt idx="6">
                  <c:v>656</c:v>
                </c:pt>
                <c:pt idx="7">
                  <c:v>1698</c:v>
                </c:pt>
                <c:pt idx="8">
                  <c:v>2270</c:v>
                </c:pt>
                <c:pt idx="9">
                  <c:v>2131</c:v>
                </c:pt>
                <c:pt idx="10">
                  <c:v>4260</c:v>
                </c:pt>
                <c:pt idx="11">
                  <c:v>3814</c:v>
                </c:pt>
                <c:pt idx="12">
                  <c:v>1402</c:v>
                </c:pt>
                <c:pt idx="13">
                  <c:v>2725</c:v>
                </c:pt>
                <c:pt idx="14">
                  <c:v>8401</c:v>
                </c:pt>
                <c:pt idx="15">
                  <c:v>2799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456704"/>
        <c:axId val="118458240"/>
        <c:axId val="0"/>
      </c:bar3DChart>
      <c:catAx>
        <c:axId val="118456704"/>
        <c:scaling>
          <c:orientation val="maxMin"/>
        </c:scaling>
        <c:delete val="0"/>
        <c:axPos val="l"/>
        <c:majorGridlines/>
        <c:majorTickMark val="in"/>
        <c:minorTickMark val="none"/>
        <c:tickLblPos val="nextTo"/>
        <c:spPr>
          <a:ln>
            <a:solidFill>
              <a:sysClr val="windowText" lastClr="000000">
                <a:tint val="75000"/>
                <a:shade val="95000"/>
                <a:satMod val="105000"/>
              </a:sysClr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18458240"/>
        <c:crossesAt val="31411"/>
        <c:auto val="1"/>
        <c:lblAlgn val="ctr"/>
        <c:lblOffset val="100"/>
        <c:noMultiLvlLbl val="0"/>
      </c:catAx>
      <c:valAx>
        <c:axId val="118458240"/>
        <c:scaling>
          <c:orientation val="minMax"/>
          <c:max val="40177"/>
          <c:min val="31778"/>
        </c:scaling>
        <c:delete val="0"/>
        <c:axPos val="t"/>
        <c:majorGridlines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minorGridlines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</c:minorGridlines>
        <c:numFmt formatCode="m/d/yyyy" sourceLinked="1"/>
        <c:majorTickMark val="out"/>
        <c:minorTickMark val="in"/>
        <c:tickLblPos val="none"/>
        <c:crossAx val="118456704"/>
        <c:crosses val="autoZero"/>
        <c:crossBetween val="between"/>
        <c:majorUnit val="730"/>
        <c:minorUnit val="365"/>
      </c:valAx>
    </c:plotArea>
    <c:plotVisOnly val="1"/>
    <c:dispBlanksAs val="gap"/>
    <c:showDLblsOverMax val="0"/>
  </c:chart>
  <c:spPr>
    <a:solidFill>
      <a:schemeClr val="bg2"/>
    </a:solidFill>
    <a:ln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D56DE41-E891-42A0-BC57-BAA66F7B1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770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0C822069-5311-41FF-8808-39419D784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554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DA05-4C44-45A7-8C57-53A70006A9D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5" name="Picture 2" descr="C:\Forsythe\Misc\CIRA_Logos\1.CIRA_2015.RGB-transp.EMAIL.150dpi.bold-text.2x1 (1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1295400" cy="5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5943600"/>
            <a:ext cx="1371600" cy="76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83988-586A-4F0A-AC20-B7A0460C6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71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96519-6CF8-4EAC-AB20-C6A6B2793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43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D4894-409E-4B64-9505-D81082B31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32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EA1B1AE-60B6-4EC0-A9F5-177D1BC88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85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2667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AT 737 Feb 14, 2007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9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562A-0DB4-4908-B9E0-07611A1B15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89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D677-3EC3-4DD7-8D60-1EE964F259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43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FC1-7D5F-4879-8003-793892168A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02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AA49-B7CC-4E45-BBD9-2F9B51382C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33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7B8C-FDCF-4D4C-A634-09D7D16CAB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E0A3-C950-48D4-BEC9-D8B28A3882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780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5D68E-9219-453D-BFFB-D0CA15A1A3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87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F670-8F0E-4E93-AAE0-F8871C80A1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0695-E55B-425B-BBCB-EFF17215FD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65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8C3A-F6DB-4BAE-A63F-2906EAA16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34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F301-9C9B-4E7A-B1B2-F1A242AB75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9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C6DF-E2A2-413A-9B48-540A6E724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9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DA05-4C44-45A7-8C57-53A70006A9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614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DA05-4C44-45A7-8C57-53A70006A9D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5" name="Picture 2" descr="C:\Forsythe\Misc\CIRA_Logos\1.CIRA_2015.RGB-transp.EMAIL.150dpi.bold-text.2x1 (1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1295400" cy="5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52400" y="5943600"/>
            <a:ext cx="1371600" cy="76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59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25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95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C432A-BC87-4E32-8372-05E96FFBD8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954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11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63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8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25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754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522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570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51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613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613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66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33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33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4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45B4F-5CE1-4AD5-B756-680A6ACDE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701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6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38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33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2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8307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62684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562A-0DB4-4908-B9E0-07611A1B15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37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D677-3EC3-4DD7-8D60-1EE964F259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12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FC1-7D5F-4879-8003-793892168A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906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AA49-B7CC-4E45-BBD9-2F9B51382C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69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7B8C-FDCF-4D4C-A634-09D7D16CAB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03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5D68E-9219-453D-BFFB-D0CA15A1A3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54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D063D-4F8A-4343-96F9-2A7DEE697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614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0695-E55B-425B-BBCB-EFF17215FD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06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8C3A-F6DB-4BAE-A63F-2906EAA16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2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F301-9C9B-4E7A-B1B2-F1A242AB75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90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C6DF-E2A2-413A-9B48-540A6E724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11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562A-0DB4-4908-B9E0-07611A1B15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16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D677-3EC3-4DD7-8D60-1EE964F259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6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6FC1-7D5F-4879-8003-793892168A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69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AA49-B7CC-4E45-BBD9-2F9B51382C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84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7B8C-FDCF-4D4C-A634-09D7D16CAB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87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5D68E-9219-453D-BFFB-D0CA15A1A3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506B1-9382-41D2-B54A-44F19B807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2321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F670-8F0E-4E93-AAE0-F8871C80A1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54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0695-E55B-425B-BBCB-EFF17215FD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1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18C3A-F6DB-4BAE-A63F-2906EAA161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168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F301-9C9B-4E7A-B1B2-F1A242AB75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636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3C6DF-E2A2-413A-9B48-540A6E724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NOAA Satellite Science Week, Feb.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70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DA05-4C44-45A7-8C57-53A70006A9D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112934"/>
            <a:ext cx="1098550" cy="4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3867" y="6087533"/>
            <a:ext cx="2438400" cy="76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64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fld id="{027DA9F6-E3FA-46BE-BADA-01DDB65370B7}" type="slidenum">
              <a:rPr lang="en-US" sz="1800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04232"/>
            <a:ext cx="1752600" cy="244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r>
              <a:rPr lang="en-US" b="0" smtClean="0">
                <a:solidFill>
                  <a:prstClr val="black"/>
                </a:solidFill>
              </a:rPr>
              <a:t>GVAP Berlin 9-10 Oct 2014</a:t>
            </a:r>
            <a:endParaRPr lang="en-US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606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9E1C80-FA3E-4153-B132-854EEA099860}" type="slidenum">
              <a:rPr lang="en-US" sz="1800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8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9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7FD043-6D5F-4F64-AFAD-3CBBEFC0C22A}" type="datetime1">
              <a:rPr lang="en-US" sz="1800" b="0" smtClean="0">
                <a:solidFill>
                  <a:prstClr val="black"/>
                </a:solidFill>
              </a:rPr>
              <a:pPr>
                <a:defRPr/>
              </a:pPr>
              <a:t>8/5/2016</a:t>
            </a:fld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 sz="1800" b="0" smtClean="0">
                <a:solidFill>
                  <a:prstClr val="black"/>
                </a:solidFill>
              </a:rPr>
              <a:t>AGU Fall Meeting 2012</a:t>
            </a: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462C4F-5163-4111-8521-66227593B64B}" type="slidenum">
              <a:rPr lang="en-US" sz="1800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8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15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57925C-BF47-449C-BA6A-56E67F04926A}" type="datetime1">
              <a:rPr lang="en-US" sz="1800" b="0" smtClean="0">
                <a:solidFill>
                  <a:prstClr val="black"/>
                </a:solidFill>
              </a:rPr>
              <a:pPr>
                <a:defRPr/>
              </a:pPr>
              <a:t>8/5/2016</a:t>
            </a:fld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 sz="1800" b="0" smtClean="0">
                <a:solidFill>
                  <a:prstClr val="black"/>
                </a:solidFill>
              </a:rPr>
              <a:t>AGU Fall Meeting 2012</a:t>
            </a: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29FC10F-D474-4FD7-A9C0-9D0A3122C00B}" type="slidenum">
              <a:rPr lang="en-US" sz="1800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8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5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1CE79-28CD-4C7B-BF28-834B2D91B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5393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56A489-7D0D-4D94-B37C-F471E50C468D}" type="datetime1">
              <a:rPr lang="en-US" sz="1800" b="0" smtClean="0">
                <a:solidFill>
                  <a:prstClr val="black"/>
                </a:solidFill>
              </a:rPr>
              <a:pPr>
                <a:defRPr/>
              </a:pPr>
              <a:t>8/5/2016</a:t>
            </a:fld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 sz="1800" b="0" smtClean="0">
                <a:solidFill>
                  <a:prstClr val="black"/>
                </a:solidFill>
              </a:rPr>
              <a:t>AGU Fall Meeting 2012</a:t>
            </a: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FE1667-33B5-42D0-A1B3-CCDDFBE10EA9}" type="slidenum">
              <a:rPr lang="en-US" sz="1800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8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743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389710-F777-4D0C-BD08-F9176C36C6EA}" type="datetime1">
              <a:rPr lang="en-US" sz="1800" b="0" smtClean="0">
                <a:solidFill>
                  <a:prstClr val="black"/>
                </a:solidFill>
              </a:rPr>
              <a:pPr>
                <a:defRPr/>
              </a:pPr>
              <a:t>8/5/2016</a:t>
            </a:fld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 sz="1800" b="0" smtClean="0">
                <a:solidFill>
                  <a:prstClr val="black"/>
                </a:solidFill>
              </a:rPr>
              <a:t>AGU Fall Meeting 2012</a:t>
            </a: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6DC4BBC-3A5C-4F69-AEA2-71D5AE600E6A}" type="slidenum">
              <a:rPr lang="en-US" sz="1800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8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890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611325-FD34-4ECF-949B-39E124EB35A1}" type="datetime1">
              <a:rPr lang="en-US" sz="1800" b="0" smtClean="0">
                <a:solidFill>
                  <a:prstClr val="black"/>
                </a:solidFill>
              </a:rPr>
              <a:pPr>
                <a:defRPr/>
              </a:pPr>
              <a:t>8/5/2016</a:t>
            </a:fld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FF65556-E9FD-49B4-9C1C-B2BD0689EE12}" type="slidenum">
              <a:rPr lang="en-US" sz="1800" b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800" b="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49251" y="6490557"/>
            <a:ext cx="1447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57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6201" y="6002436"/>
            <a:ext cx="2057400" cy="7137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82" descr="CIRA-logo-color-ltbg-name-6i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68099"/>
            <a:ext cx="1473096" cy="6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15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7FD2-87F0-4FA2-A62B-F12050D00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fld id="{98BBE0A3-C950-48D4-BEC9-D8B28A3882B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720" r:id="rId14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fld id="{56A09FDE-8A1E-408A-A46E-660E839B9F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931BE-9A6A-47DE-B965-A4EA58DD7D06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8/5/2016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NOAA Satellite Science Week, Feb. 2015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24575"/>
            <a:ext cx="1704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11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33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FF"/>
            </a:gs>
            <a:gs pos="50000">
              <a:srgbClr val="E7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3400" y="0"/>
            <a:ext cx="734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079500"/>
            <a:ext cx="87931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800" b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3598" name="Rectangle 14"/>
          <p:cNvSpPr>
            <a:spLocks noChangeArrowheads="1"/>
          </p:cNvSpPr>
          <p:nvPr userDrawn="1"/>
        </p:nvSpPr>
        <p:spPr bwMode="auto">
          <a:xfrm>
            <a:off x="-193675" y="6553200"/>
            <a:ext cx="8096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B2EA6D9B-C60E-4526-B6DB-892EE65C3427}" type="slidenum">
              <a:rPr lang="en-US" altLang="en-US" sz="1000" b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 b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1255713" y="6683375"/>
            <a:ext cx="7888287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b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031" name="Picture 13" descr="NOAA 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361113"/>
            <a:ext cx="43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b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3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4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990033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fld id="{56A09FDE-8A1E-408A-A46E-660E839B9F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931BE-9A6A-47DE-B965-A4EA58DD7D06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8/5/2016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NOAA Satellite Science Week, Feb. 2015</a:t>
            </a:r>
            <a:endParaRPr lang="en-US" b="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24575"/>
            <a:ext cx="1704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61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fld id="{56A09FDE-8A1E-408A-A46E-660E839B9F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D931BE-9A6A-47DE-B965-A4EA58DD7D06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8/5/2016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NOAA Satellite Science Week, Feb. 2015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24575"/>
            <a:ext cx="1704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32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6200" y="6596390"/>
            <a:ext cx="1981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i="1" dirty="0" smtClean="0">
                <a:solidFill>
                  <a:prstClr val="black"/>
                </a:solidFill>
                <a:latin typeface="Calibri"/>
              </a:rPr>
              <a:t>GVAP September 2013</a:t>
            </a:r>
            <a:endParaRPr lang="en-US" sz="1050" b="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0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osweb.larc.nasa.gov/project/nvap/nvap-m_table" TargetMode="External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5C4B-69C9-4E93-AF79-D8B45305139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Stability and </a:t>
            </a:r>
            <a:r>
              <a:rPr lang="en-US" altLang="en-US" sz="3200" b="1" dirty="0" err="1" smtClean="0">
                <a:solidFill>
                  <a:schemeClr val="accent2"/>
                </a:solidFill>
                <a:latin typeface="Arial" pitchFamily="34" charset="0"/>
              </a:rPr>
              <a:t>Interconsistency</a:t>
            </a:r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 of Passive Microwave Products for Weather and Climate Users</a:t>
            </a: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</a:br>
            <a:endParaRPr lang="en-US" altLang="en-US" sz="32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endParaRPr lang="en-US" altLang="en-US" sz="2400" dirty="0">
              <a:latin typeface="Arial" pitchFamily="34" charset="0"/>
            </a:endParaRPr>
          </a:p>
          <a:p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John Forsythe, CIRA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August 11,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2016</a:t>
            </a:r>
          </a:p>
          <a:p>
            <a:r>
              <a:rPr lang="en-US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Presentation to Global Space-Based Inter-Calibration System (GSICS) Users Workshop</a:t>
            </a:r>
            <a:endParaRPr lang="en-US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96000"/>
            <a:ext cx="203612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5" y="3463585"/>
            <a:ext cx="4170363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7" y="3352800"/>
            <a:ext cx="4047204" cy="24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0585" y="6441020"/>
            <a:ext cx="3429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Kidder and Jones, J. </a:t>
            </a:r>
            <a:r>
              <a:rPr lang="en-US" sz="1100" i="1" dirty="0" err="1" smtClean="0"/>
              <a:t>Atmos</a:t>
            </a:r>
            <a:r>
              <a:rPr lang="en-US" sz="1100" i="1" dirty="0" smtClean="0"/>
              <a:t> Ocean. Tech. 2007</a:t>
            </a:r>
            <a:endParaRPr lang="en-US" sz="11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054506" y="4038600"/>
            <a:ext cx="1247775" cy="646331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Seams mitigated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22229" y="4592895"/>
            <a:ext cx="632277" cy="4492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334000" y="4133165"/>
            <a:ext cx="1720506" cy="5517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1441" y="578966"/>
            <a:ext cx="4101206" cy="2585323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5-day scan angle-dependent  histogram matching is applied to the NOAA operational blended Total Precipitable Water vapor product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(over ocean).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SNPP </a:t>
            </a:r>
            <a:r>
              <a:rPr lang="en-US" sz="1800" dirty="0" err="1" smtClean="0">
                <a:solidFill>
                  <a:schemeClr val="bg1"/>
                </a:solidFill>
              </a:rPr>
              <a:t>MiRS</a:t>
            </a:r>
            <a:r>
              <a:rPr lang="en-US" sz="1800" dirty="0" smtClean="0">
                <a:solidFill>
                  <a:schemeClr val="bg1"/>
                </a:solidFill>
              </a:rPr>
              <a:t> V11 is current reference product.  Makes the other sensors look more like it.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9279" y="5925494"/>
            <a:ext cx="242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TPW example of histogram matching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0"/>
            <a:ext cx="6286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Removing Artifacts Which Distract Forecasters</a:t>
            </a:r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7" y="379413"/>
            <a:ext cx="4170363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1535" y="425077"/>
            <a:ext cx="285750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Before </a:t>
            </a:r>
            <a:r>
              <a:rPr lang="en-US" dirty="0" smtClean="0"/>
              <a:t>Histogram </a:t>
            </a:r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81535" y="3463585"/>
            <a:ext cx="24050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After </a:t>
            </a:r>
            <a:r>
              <a:rPr lang="en-US" dirty="0" smtClean="0"/>
              <a:t>Histogram </a:t>
            </a:r>
            <a:r>
              <a:rPr lang="en-US" dirty="0" smtClean="0"/>
              <a:t>Matching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0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0" y="228600"/>
            <a:ext cx="6400800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Adding the Vertical Dimension to Water Vapor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867" y="5181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i="1" dirty="0"/>
          </a:p>
          <a:p>
            <a:r>
              <a:rPr lang="en-US" sz="1100" i="1" dirty="0" smtClean="0"/>
              <a:t>Further </a:t>
            </a:r>
            <a:r>
              <a:rPr lang="en-US" sz="1100" i="1" dirty="0"/>
              <a:t>d</a:t>
            </a:r>
            <a:r>
              <a:rPr lang="en-US" sz="1100" i="1" dirty="0" smtClean="0"/>
              <a:t>etails in Forsythe</a:t>
            </a:r>
            <a:r>
              <a:rPr lang="en-US" sz="1100" i="1" dirty="0"/>
              <a:t>, J. M., S. Q. Kidder, K. K. Fuell, A. LeRoy, G. J. Jedlovec, and A. S. Jones, 2015: A multisensor, blended, layered water vapor product for weather analysis and forecasting. J. Operational Meteor., 3, 41-58.</a:t>
            </a:r>
          </a:p>
          <a:p>
            <a:endParaRPr lang="en-US" sz="11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2057400"/>
            <a:ext cx="8916749" cy="2862322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CIRA and NASA completed an initial demonstration of a near-realtime Layer Precipitable Water (LPW) product (4 layers; every 3 hours) in 2013.  Science development continuing under JPSS Proving </a:t>
            </a:r>
            <a:r>
              <a:rPr lang="en-US" sz="2000" dirty="0" smtClean="0">
                <a:solidFill>
                  <a:schemeClr val="bg1"/>
                </a:solidFill>
              </a:rPr>
              <a:t>G</a:t>
            </a:r>
            <a:r>
              <a:rPr lang="en-US" sz="2000" b="1" dirty="0" smtClean="0">
                <a:solidFill>
                  <a:schemeClr val="bg1"/>
                </a:solidFill>
              </a:rPr>
              <a:t>round.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NASA AIRS and </a:t>
            </a:r>
            <a:r>
              <a:rPr lang="en-US" sz="2000" dirty="0" smtClean="0">
                <a:solidFill>
                  <a:schemeClr val="bg1"/>
                </a:solidFill>
              </a:rPr>
              <a:t>six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MiRS</a:t>
            </a:r>
            <a:r>
              <a:rPr lang="en-US" sz="2000" b="1" dirty="0" smtClean="0">
                <a:solidFill>
                  <a:schemeClr val="bg1"/>
                </a:solidFill>
              </a:rPr>
              <a:t> sounding spacecraft used (NOAA-18/19,Metop-A/B, DMSP F18, S-NPP)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Forecast applications include moisture flow for heavy precipitation, tropical cyclone genesis and intensification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V:\WWW\SPoRT\JOM\Revision_2\Fig_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6" y="685800"/>
            <a:ext cx="7088566" cy="506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943600"/>
            <a:ext cx="3269456" cy="3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67235"/>
            <a:ext cx="800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Four-layer LPW leading up to the Colorado Front Range floods in September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6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133351" y="179295"/>
            <a:ext cx="9010650" cy="9779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Delivering Existing </a:t>
            </a:r>
            <a:r>
              <a:rPr lang="en-US" altLang="en-US" dirty="0" smtClean="0">
                <a:ea typeface="ＭＳ Ｐゴシック" pitchFamily="34" charset="-128"/>
              </a:rPr>
              <a:t>Layer Precipitable Water Product </a:t>
            </a:r>
            <a:r>
              <a:rPr lang="en-US" altLang="en-US" dirty="0" smtClean="0">
                <a:ea typeface="ＭＳ Ｐゴシック" pitchFamily="34" charset="-128"/>
              </a:rPr>
              <a:t>to National Centers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" y="1429310"/>
            <a:ext cx="4459012" cy="295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884" y="1438275"/>
            <a:ext cx="4760116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PW_700_500hPa_1530UTC_Sep29,2015_moisture plume analsis_take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1375" y="4098649"/>
            <a:ext cx="4014980" cy="2626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8703" y="1465169"/>
            <a:ext cx="326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Example NHC usage of LPW</a:t>
            </a:r>
            <a:endParaRPr lang="en-US" sz="1800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76" y="4413836"/>
            <a:ext cx="3379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Example NOAA WPC usage of LPW for flooding in New England</a:t>
            </a:r>
            <a:endParaRPr lang="en-US" sz="1800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74324" y="5386945"/>
            <a:ext cx="1634924" cy="72919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Five streams of moisture fuel flooding in SC</a:t>
            </a:r>
            <a:endParaRPr lang="en-US" altLang="en-US" sz="1400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64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5C4B-69C9-4E93-AF79-D8B45305139B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Part </a:t>
            </a: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: </a:t>
            </a:r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Climate</a:t>
            </a:r>
            <a:b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altLang="en-US" sz="2400" b="1" dirty="0" smtClean="0">
                <a:solidFill>
                  <a:schemeClr val="accent2"/>
                </a:solidFill>
                <a:latin typeface="Arial" pitchFamily="34" charset="0"/>
              </a:rPr>
              <a:t>Featuring the NASA Water Vapor-</a:t>
            </a:r>
            <a:r>
              <a:rPr lang="en-US" altLang="en-US" sz="2400" b="1" dirty="0" err="1" smtClean="0">
                <a:solidFill>
                  <a:schemeClr val="accent2"/>
                </a:solidFill>
                <a:latin typeface="Arial" pitchFamily="34" charset="0"/>
              </a:rPr>
              <a:t>MEaSUREs</a:t>
            </a:r>
            <a:r>
              <a:rPr lang="en-US" altLang="en-US" sz="2400" b="1" dirty="0" smtClean="0">
                <a:solidFill>
                  <a:schemeClr val="accent2"/>
                </a:solidFill>
                <a:latin typeface="Arial" pitchFamily="34" charset="0"/>
              </a:rPr>
              <a:t> Global Total and Layered Water Vapor Record (1988-2009)</a:t>
            </a:r>
            <a:r>
              <a:rPr lang="en-US" altLang="en-US" sz="2400" b="1" dirty="0">
                <a:solidFill>
                  <a:schemeClr val="accent2"/>
                </a:solidFill>
                <a:latin typeface="Arial" pitchFamily="34" charset="0"/>
              </a:rPr>
              <a:t/>
            </a:r>
            <a:br>
              <a:rPr lang="en-US" altLang="en-US" sz="2400" b="1" dirty="0">
                <a:solidFill>
                  <a:schemeClr val="accent2"/>
                </a:solidFill>
                <a:latin typeface="Arial" pitchFamily="34" charset="0"/>
              </a:rPr>
            </a:br>
            <a:endParaRPr lang="en-US" altLang="en-US" sz="2400" b="1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03575"/>
              </p:ext>
            </p:extLst>
          </p:nvPr>
        </p:nvGraphicFramePr>
        <p:xfrm>
          <a:off x="381000" y="304800"/>
          <a:ext cx="830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381000" y="5181600"/>
            <a:ext cx="8305800" cy="2762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C0504D"/>
                </a:solidFill>
                <a:latin typeface="Calibri" pitchFamily="34" charset="0"/>
              </a:rPr>
              <a:t>               1987          1989        1991        1993         1995         1997          1999        2001         2003         2005          2007         2009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5638800"/>
            <a:ext cx="3200400" cy="6461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504D"/>
                </a:solidFill>
                <a:latin typeface="Calibri"/>
              </a:rPr>
              <a:t>More confidence in later period due to increased observations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9E1C80-FA3E-4153-B132-854EEA0998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7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7F6463A7-DDE2-4843-9BE0-D6487F349F49}" type="slidenum"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762000"/>
            <a:ext cx="8686800" cy="3810000"/>
            <a:chOff x="152400" y="762000"/>
            <a:chExt cx="8686800" cy="2057400"/>
          </a:xfrm>
        </p:grpSpPr>
        <p:grpSp>
          <p:nvGrpSpPr>
            <p:cNvPr id="11290" name="Group 55"/>
            <p:cNvGrpSpPr>
              <a:grpSpLocks/>
            </p:cNvGrpSpPr>
            <p:nvPr/>
          </p:nvGrpSpPr>
          <p:grpSpPr bwMode="auto">
            <a:xfrm>
              <a:off x="152400" y="762000"/>
              <a:ext cx="8686800" cy="2057400"/>
              <a:chOff x="-838200" y="3733800"/>
              <a:chExt cx="6477000" cy="2057401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-838200" y="3733800"/>
                <a:ext cx="6477000" cy="205740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292" name="Group 14"/>
              <p:cNvGrpSpPr>
                <a:grpSpLocks/>
              </p:cNvGrpSpPr>
              <p:nvPr/>
            </p:nvGrpSpPr>
            <p:grpSpPr bwMode="auto">
              <a:xfrm>
                <a:off x="-609753" y="3939541"/>
                <a:ext cx="6098228" cy="1775461"/>
                <a:chOff x="269545" y="613099"/>
                <a:chExt cx="6791240" cy="3014456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908036" y="2261024"/>
                  <a:ext cx="2094581" cy="978404"/>
                </a:xfrm>
                <a:prstGeom prst="rect">
                  <a:avLst/>
                </a:prstGeom>
                <a:solidFill>
                  <a:srgbClr val="F79646"/>
                </a:solidFill>
                <a:ln w="25400" cap="flat" cmpd="sng" algn="ctr">
                  <a:solidFill>
                    <a:srgbClr val="F79646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7" name="Flowchart: Alternate Process 16"/>
                <p:cNvSpPr/>
                <p:nvPr/>
              </p:nvSpPr>
              <p:spPr>
                <a:xfrm>
                  <a:off x="1881673" y="651911"/>
                  <a:ext cx="1187677" cy="1035007"/>
                </a:xfrm>
                <a:prstGeom prst="flowChartAlternateProcess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18" name="TextBox 29"/>
                <p:cNvSpPr txBox="1"/>
                <p:nvPr/>
              </p:nvSpPr>
              <p:spPr>
                <a:xfrm>
                  <a:off x="1881673" y="921476"/>
                  <a:ext cx="1187677" cy="479707"/>
                </a:xfrm>
                <a:prstGeom prst="rect">
                  <a:avLst/>
                </a:prstGeom>
                <a:noFill/>
              </p:spPr>
              <p:txBody>
                <a:bodyPr anchor="ctr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Reynolds 1</a:t>
                  </a:r>
                  <a:r>
                    <a:rPr lang="en-US" sz="1400" kern="0" baseline="30000" dirty="0">
                      <a:solidFill>
                        <a:sysClr val="windowText" lastClr="000000"/>
                      </a:solidFill>
                    </a:rPr>
                    <a:t>o</a:t>
                  </a: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 SST and sea ice 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data</a:t>
                  </a:r>
                  <a:endParaRPr lang="en-US" sz="1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" name="Flowchart: Alternate Process 18"/>
                <p:cNvSpPr/>
                <p:nvPr/>
              </p:nvSpPr>
              <p:spPr>
                <a:xfrm>
                  <a:off x="353908" y="651911"/>
                  <a:ext cx="1473720" cy="1035007"/>
                </a:xfrm>
                <a:prstGeom prst="flowChartAlternateProcess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0" name="TextBox 31"/>
                <p:cNvSpPr txBox="1"/>
                <p:nvPr/>
              </p:nvSpPr>
              <p:spPr>
                <a:xfrm>
                  <a:off x="331499" y="613099"/>
                  <a:ext cx="1473720" cy="107228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SSM/I 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L1C </a:t>
                  </a:r>
                  <a:r>
                    <a:rPr lang="en-US" sz="1400" kern="0" dirty="0" err="1" smtClean="0">
                      <a:solidFill>
                        <a:sysClr val="windowText" lastClr="000000"/>
                      </a:solidFill>
                    </a:rPr>
                    <a:t>intercalibrated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 </a:t>
                  </a: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Brightness 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Temperatures (</a:t>
                  </a:r>
                  <a:r>
                    <a:rPr lang="en-US" sz="1400" kern="0" dirty="0" err="1" smtClean="0">
                      <a:solidFill>
                        <a:sysClr val="windowText" lastClr="000000"/>
                      </a:solidFill>
                    </a:rPr>
                    <a:t>Sapiano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, Berg et al) </a:t>
                  </a:r>
                  <a:endParaRPr lang="en-US" sz="1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" name="TextBox 32"/>
                <p:cNvSpPr txBox="1"/>
                <p:nvPr/>
              </p:nvSpPr>
              <p:spPr>
                <a:xfrm>
                  <a:off x="1881673" y="2349969"/>
                  <a:ext cx="2120945" cy="87476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Elsaesser and Kummerow (2008) Optimal Estimation 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Retrieval.  Updated by Duncan and Kummerow (2016)</a:t>
                  </a:r>
                  <a:endParaRPr lang="en-US" sz="1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" name="Flowchart: Alternate Process 21"/>
                <p:cNvSpPr/>
                <p:nvPr/>
              </p:nvSpPr>
              <p:spPr>
                <a:xfrm>
                  <a:off x="3131303" y="651911"/>
                  <a:ext cx="996541" cy="1035007"/>
                </a:xfrm>
                <a:prstGeom prst="flowChartAlternateProcess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3" name="TextBox 34"/>
                <p:cNvSpPr txBox="1"/>
                <p:nvPr/>
              </p:nvSpPr>
              <p:spPr>
                <a:xfrm>
                  <a:off x="3115485" y="827108"/>
                  <a:ext cx="1012359" cy="67723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Extinction 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coefficient </a:t>
                  </a: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t</a:t>
                  </a:r>
                  <a:r>
                    <a:rPr lang="en-US" sz="1400" kern="0" dirty="0" smtClean="0">
                      <a:solidFill>
                        <a:sysClr val="windowText" lastClr="000000"/>
                      </a:solidFill>
                    </a:rPr>
                    <a:t>ables</a:t>
                  </a:r>
                  <a:endParaRPr lang="en-US" sz="1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4" name="Right Brace 23"/>
                <p:cNvSpPr/>
                <p:nvPr/>
              </p:nvSpPr>
              <p:spPr>
                <a:xfrm rot="5400000">
                  <a:off x="2366288" y="-830297"/>
                  <a:ext cx="1067351" cy="5260838"/>
                </a:xfrm>
                <a:prstGeom prst="rightBrace">
                  <a:avLst/>
                </a:prstGeom>
                <a:noFill/>
                <a:ln w="57150" cap="flat" cmpd="sng" algn="ctr">
                  <a:solidFill>
                    <a:srgbClr val="9BBB59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" name="Right Arrow 24"/>
                <p:cNvSpPr/>
                <p:nvPr/>
              </p:nvSpPr>
              <p:spPr>
                <a:xfrm>
                  <a:off x="4088299" y="2376922"/>
                  <a:ext cx="1075631" cy="73313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5246975" y="1805512"/>
                  <a:ext cx="1811173" cy="1822043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100" kern="0" dirty="0">
                    <a:solidFill>
                      <a:sysClr val="window" lastClr="FFFFFF"/>
                    </a:solidFill>
                  </a:endParaRPr>
                </a:p>
              </p:txBody>
            </p:sp>
            <p:sp>
              <p:nvSpPr>
                <p:cNvPr id="27" name="TextBox 38"/>
                <p:cNvSpPr txBox="1"/>
                <p:nvPr/>
              </p:nvSpPr>
              <p:spPr>
                <a:xfrm>
                  <a:off x="5275975" y="2134343"/>
                  <a:ext cx="1784810" cy="107228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kern="0" dirty="0">
                      <a:solidFill>
                        <a:sysClr val="windowText" lastClr="000000"/>
                      </a:solidFill>
                    </a:rPr>
                    <a:t>Pixel level total precipitable water, cloud liquid water, surface wind speed and retrieval diagnostics over ocean</a:t>
                  </a:r>
                </a:p>
              </p:txBody>
            </p:sp>
          </p:grpSp>
          <p:sp>
            <p:nvSpPr>
              <p:cNvPr id="54" name="Flowchart: Alternate Process 53"/>
              <p:cNvSpPr/>
              <p:nvPr/>
            </p:nvSpPr>
            <p:spPr bwMode="auto">
              <a:xfrm>
                <a:off x="2895071" y="3962400"/>
                <a:ext cx="1143418" cy="609600"/>
              </a:xfrm>
              <a:prstGeom prst="flowChartAlternateProcess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1306" name="TextBox 54"/>
              <p:cNvSpPr txBox="1">
                <a:spLocks noChangeArrowheads="1"/>
              </p:cNvSpPr>
              <p:nvPr/>
            </p:nvSpPr>
            <p:spPr bwMode="auto">
              <a:xfrm>
                <a:off x="2885574" y="4064913"/>
                <a:ext cx="1219200" cy="398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504D"/>
                    </a:solidFill>
                    <a:latin typeface="Calibri" pitchFamily="34" charset="0"/>
                  </a:rPr>
                  <a:t>ECMWF lapse rate and scale height climatology</a:t>
                </a:r>
              </a:p>
            </p:txBody>
          </p:sp>
        </p:grpSp>
        <p:sp>
          <p:nvSpPr>
            <p:cNvPr id="11307" name="TextBox 57"/>
            <p:cNvSpPr txBox="1">
              <a:spLocks noChangeArrowheads="1"/>
            </p:cNvSpPr>
            <p:nvPr/>
          </p:nvSpPr>
          <p:spPr bwMode="auto">
            <a:xfrm>
              <a:off x="381000" y="1749552"/>
              <a:ext cx="1981200" cy="98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504D"/>
                  </a:solidFill>
                  <a:latin typeface="Calibri" pitchFamily="34" charset="0"/>
                </a:rPr>
                <a:t>SSM/I Retrieval Data </a:t>
              </a:r>
              <a:r>
                <a:rPr lang="en-US" sz="2800" dirty="0" smtClean="0">
                  <a:solidFill>
                    <a:srgbClr val="C0504D"/>
                  </a:solidFill>
                  <a:latin typeface="Calibri" pitchFamily="34" charset="0"/>
                </a:rPr>
                <a:t>Flow for NVAP-M</a:t>
              </a:r>
              <a:endParaRPr lang="en-US" sz="2800" dirty="0">
                <a:solidFill>
                  <a:srgbClr val="C0504D"/>
                </a:solidFill>
                <a:latin typeface="Calibri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28800" y="762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SSM/I is the backbone sensor of </a:t>
            </a:r>
            <a:r>
              <a:rPr lang="en-US" sz="2000" dirty="0" smtClean="0"/>
              <a:t>NVAP-M; efforts in Intercalibration have paid off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7663" y="4724400"/>
            <a:ext cx="868680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 the time of NVAP-M production (2012), we did not judge the 183 GHz radiance record (AMSU-B, SSM/T-2) to be sufficiently </a:t>
            </a:r>
            <a:r>
              <a:rPr lang="en-US" sz="2400" dirty="0" err="1" smtClean="0"/>
              <a:t>intercalibrated</a:t>
            </a:r>
            <a:r>
              <a:rPr lang="en-US" sz="2400" dirty="0" smtClean="0"/>
              <a:t> to consider for this climate record.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51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F65556-E9FD-49B4-9C1C-B2BD0689E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C0504D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7807741" cy="6248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76600" y="1447800"/>
            <a:ext cx="0" cy="2514600"/>
          </a:xfrm>
          <a:prstGeom prst="straightConnector1">
            <a:avLst/>
          </a:prstGeom>
          <a:ln w="63500">
            <a:solidFill>
              <a:srgbClr val="7030A0">
                <a:alpha val="55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33800" y="1726224"/>
            <a:ext cx="0" cy="2514600"/>
          </a:xfrm>
          <a:prstGeom prst="straightConnector1">
            <a:avLst/>
          </a:prstGeom>
          <a:ln w="63500">
            <a:solidFill>
              <a:srgbClr val="7030A0">
                <a:alpha val="56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20985" y="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TPW Trend in NVAP-M Ocean (1988 – 2009 data)</a:t>
            </a:r>
            <a:endParaRPr lang="en-US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5C4B-69C9-4E93-AF79-D8B45305139B}" type="slidenum">
              <a:rPr lang="en-US" altLang="en-US"/>
              <a:pPr/>
              <a:t>18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2897"/>
            <a:ext cx="8188713" cy="539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5783" y="63588"/>
            <a:ext cx="8119145" cy="698412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Surface GPS sites measure TPW every half hour within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better than 2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mm or 5%, we consider them as </a:t>
            </a:r>
            <a:r>
              <a:rPr lang="en-US" altLang="en-US" sz="2000" dirty="0" smtClean="0">
                <a:solidFill>
                  <a:schemeClr val="bg1"/>
                </a:solidFill>
                <a:latin typeface="Arial" charset="0"/>
              </a:rPr>
              <a:t>the best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validation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source</a:t>
            </a:r>
            <a:endParaRPr lang="en-US" alt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632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Suominet</a:t>
            </a:r>
            <a:r>
              <a:rPr lang="en-US" sz="1800" dirty="0" smtClean="0"/>
              <a:t> GPS TPW, 1900 UTC July 28, 2016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3733800"/>
            <a:ext cx="2362200" cy="738664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few offshore sites on oil rigs, useful for ocean algorithm validation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724400" y="3995410"/>
            <a:ext cx="1600200" cy="1193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065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DA05-4C44-45A7-8C57-53A70006A9DB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4" y="381000"/>
            <a:ext cx="7964166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12061" y="1295400"/>
            <a:ext cx="2057400" cy="1006189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2015 workshop on 183 GHz uncertainties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010400" y="3810000"/>
            <a:ext cx="2057400" cy="1313966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600" b="1" dirty="0" smtClean="0">
                <a:solidFill>
                  <a:schemeClr val="bg1"/>
                </a:solidFill>
                <a:latin typeface="Arial" charset="0"/>
              </a:rPr>
              <a:t>Opportunities exist to add passive microwave water vapor profile to climate record</a:t>
            </a:r>
            <a:endParaRPr lang="en-US" alt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1593703"/>
            <a:ext cx="57150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1399F"/>
                </a:solidFill>
              </a:rPr>
              <a:t>Recent sensor radiances compare to &lt; 1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1399F"/>
                </a:solidFill>
              </a:rPr>
              <a:t>Spectroscopy and cloud clearing likely causing observed up to 3 K differences</a:t>
            </a:r>
          </a:p>
        </p:txBody>
      </p:sp>
    </p:spTree>
    <p:extLst>
      <p:ext uri="{BB962C8B-B14F-4D97-AF65-F5344CB8AC3E}">
        <p14:creationId xmlns:p14="http://schemas.microsoft.com/office/powerpoint/2010/main" val="3261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3B826-E7BC-41C8-9FE4-FFCE4A7C892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90258" y="1067812"/>
            <a:ext cx="8372742" cy="3046988"/>
          </a:xfrm>
          <a:prstGeom prst="rect">
            <a:avLst/>
          </a:prstGeom>
          <a:solidFill>
            <a:srgbClr val="FFCC99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 dirty="0">
                <a:solidFill>
                  <a:schemeClr val="accent2"/>
                </a:solidFill>
                <a:latin typeface="Arial" pitchFamily="34" charset="0"/>
              </a:rPr>
              <a:t>Outline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  <a:latin typeface="Arial" pitchFamily="34" charset="0"/>
              </a:rPr>
              <a:t>Differences in needs of weather and climate users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  <a:latin typeface="Arial" pitchFamily="34" charset="0"/>
              </a:rPr>
              <a:t>Blended hydrometeorological products for forecasters (Total and Layered Precipitable Water)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  <a:latin typeface="Arial" pitchFamily="34" charset="0"/>
              </a:rPr>
              <a:t>Total Precipitable Water Climate Record (NVAP-M)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  <a:latin typeface="Arial" pitchFamily="34" charset="0"/>
              </a:rPr>
              <a:t>Connections to GSICS</a:t>
            </a:r>
            <a:endParaRPr lang="en-US" altLang="en-US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152400"/>
            <a:ext cx="8991600" cy="563231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1" algn="ctr" fontAlgn="base"/>
            <a:r>
              <a:rPr lang="en-US" sz="2000" u="sng" dirty="0" smtClean="0">
                <a:solidFill>
                  <a:schemeClr val="bg1"/>
                </a:solidFill>
              </a:rPr>
              <a:t>Needs </a:t>
            </a:r>
            <a:r>
              <a:rPr lang="en-US" sz="2000" u="sng" dirty="0">
                <a:solidFill>
                  <a:schemeClr val="bg1"/>
                </a:solidFill>
              </a:rPr>
              <a:t>F</a:t>
            </a:r>
            <a:r>
              <a:rPr lang="en-US" sz="2000" u="sng" dirty="0" smtClean="0">
                <a:solidFill>
                  <a:schemeClr val="bg1"/>
                </a:solidFill>
              </a:rPr>
              <a:t>rom and Feedback </a:t>
            </a:r>
            <a:r>
              <a:rPr lang="en-US" sz="2000" u="sng" dirty="0">
                <a:solidFill>
                  <a:schemeClr val="bg1"/>
                </a:solidFill>
              </a:rPr>
              <a:t>T</a:t>
            </a:r>
            <a:r>
              <a:rPr lang="en-US" sz="2000" u="sng" dirty="0" smtClean="0">
                <a:solidFill>
                  <a:schemeClr val="bg1"/>
                </a:solidFill>
              </a:rPr>
              <a:t>o GSICS</a:t>
            </a:r>
          </a:p>
          <a:p>
            <a:pPr lvl="1" fontAlgn="base"/>
            <a:endParaRPr lang="en-US" sz="2000" u="sng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NOAA </a:t>
            </a:r>
            <a:r>
              <a:rPr lang="en-US" sz="2000" dirty="0" err="1" smtClean="0">
                <a:solidFill>
                  <a:schemeClr val="bg1"/>
                </a:solidFill>
              </a:rPr>
              <a:t>MiRS</a:t>
            </a:r>
            <a:r>
              <a:rPr lang="en-US" sz="2000" dirty="0" smtClean="0">
                <a:solidFill>
                  <a:schemeClr val="bg1"/>
                </a:solidFill>
              </a:rPr>
              <a:t> team continue to receive updated Level 1 radiance regularly </a:t>
            </a:r>
            <a:r>
              <a:rPr lang="en-US" sz="2000" dirty="0">
                <a:solidFill>
                  <a:schemeClr val="bg1"/>
                </a:solidFill>
              </a:rPr>
              <a:t>so </a:t>
            </a:r>
            <a:r>
              <a:rPr lang="en-US" sz="2000" dirty="0" smtClean="0">
                <a:solidFill>
                  <a:schemeClr val="bg1"/>
                </a:solidFill>
              </a:rPr>
              <a:t>that Level 2 products and blended products have artifacts minimized.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SSM/I L1C radiance intercalibration very useful for climate, allows trend studies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183 GHz record in particular is important for weather applications, and for climate records of water vapor (upper tropospheric moisture feedback).  Noted inconsistencies among measurements / RTM’s at 183 GHz (</a:t>
            </a:r>
            <a:r>
              <a:rPr lang="en-US" sz="2000" dirty="0" err="1" smtClean="0">
                <a:solidFill>
                  <a:schemeClr val="bg1"/>
                </a:solidFill>
              </a:rPr>
              <a:t>Brogniez</a:t>
            </a:r>
            <a:r>
              <a:rPr lang="en-US" sz="2000" dirty="0" smtClean="0">
                <a:solidFill>
                  <a:schemeClr val="bg1"/>
                </a:solidFill>
              </a:rPr>
              <a:t> et al. 2016)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“Image validation” </a:t>
            </a:r>
            <a:r>
              <a:rPr lang="en-US" sz="2000" dirty="0" smtClean="0">
                <a:solidFill>
                  <a:schemeClr val="bg1"/>
                </a:solidFill>
              </a:rPr>
              <a:t>from near-realtime weather is </a:t>
            </a:r>
            <a:r>
              <a:rPr lang="en-US" sz="2000" dirty="0">
                <a:solidFill>
                  <a:schemeClr val="bg1"/>
                </a:solidFill>
              </a:rPr>
              <a:t>a useful form of determining product quality </a:t>
            </a:r>
            <a:r>
              <a:rPr lang="en-US" sz="2000" dirty="0" smtClean="0">
                <a:solidFill>
                  <a:schemeClr val="bg1"/>
                </a:solidFill>
              </a:rPr>
              <a:t>throughout all seasons and weather regimes.  For example, a </a:t>
            </a:r>
            <a:r>
              <a:rPr lang="en-US" sz="2000" dirty="0" err="1" smtClean="0">
                <a:solidFill>
                  <a:schemeClr val="bg1"/>
                </a:solidFill>
              </a:rPr>
              <a:t>MiRS</a:t>
            </a:r>
            <a:r>
              <a:rPr lang="en-US" sz="2000" dirty="0" smtClean="0">
                <a:solidFill>
                  <a:schemeClr val="bg1"/>
                </a:solidFill>
              </a:rPr>
              <a:t> cold land TPW artifact was noticed and reported.</a:t>
            </a:r>
          </a:p>
        </p:txBody>
      </p:sp>
    </p:spTree>
    <p:extLst>
      <p:ext uri="{BB962C8B-B14F-4D97-AF65-F5344CB8AC3E}">
        <p14:creationId xmlns:p14="http://schemas.microsoft.com/office/powerpoint/2010/main" val="5245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5C4B-69C9-4E93-AF79-D8B45305139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 smtClean="0">
                <a:solidFill>
                  <a:srgbClr val="0070C0"/>
                </a:solidFill>
                <a:latin typeface="Arial" pitchFamily="34" charset="0"/>
              </a:rPr>
              <a:t>Backup Slides </a:t>
            </a:r>
            <a:r>
              <a:rPr lang="en-US" altLang="en-US" sz="3200" b="1" dirty="0">
                <a:solidFill>
                  <a:srgbClr val="0070C0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rgbClr val="0070C0"/>
                </a:solidFill>
                <a:latin typeface="Arial" pitchFamily="34" charset="0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rgbClr val="0070C0"/>
                </a:solidFill>
                <a:latin typeface="Arial" pitchFamily="34" charset="0"/>
              </a:rPr>
            </a:br>
            <a:endParaRPr lang="en-US" altLang="en-US" sz="3200" b="1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3584885-4BAB-4F90-B40A-9DDA11889913}" type="slidenum">
              <a:rPr lang="en-US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0" y="609600"/>
            <a:ext cx="4191000" cy="4754563"/>
          </a:xfrm>
          <a:prstGeom prst="rect">
            <a:avLst/>
          </a:prstGeom>
          <a:ln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Reanalysis</a:t>
            </a:r>
            <a:r>
              <a:rPr lang="en-US" b="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extension</a:t>
            </a:r>
            <a:r>
              <a:rPr lang="en-US" b="0" dirty="0" smtClean="0">
                <a:solidFill>
                  <a:prstClr val="black"/>
                </a:solidFill>
                <a:latin typeface="Calibri" pitchFamily="34" charset="0"/>
              </a:rPr>
              <a:t> (1988-2009)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and replacement </a:t>
            </a:r>
            <a:r>
              <a:rPr lang="en-US" b="0" dirty="0" smtClean="0">
                <a:solidFill>
                  <a:prstClr val="black"/>
                </a:solidFill>
                <a:latin typeface="Calibri" pitchFamily="34" charset="0"/>
              </a:rPr>
              <a:t>of 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the heritage NVAP (1988-2001) dataset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Global</a:t>
            </a:r>
            <a:r>
              <a:rPr lang="en-US" b="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0" dirty="0">
                <a:solidFill>
                  <a:srgbClr val="C00000"/>
                </a:solidFill>
                <a:latin typeface="Calibri" pitchFamily="34" charset="0"/>
              </a:rPr>
              <a:t>(land and ocean) </a:t>
            </a:r>
            <a:r>
              <a:rPr lang="en-US" b="0" dirty="0" smtClean="0">
                <a:solidFill>
                  <a:prstClr val="black"/>
                </a:solidFill>
                <a:latin typeface="Calibri" pitchFamily="34" charset="0"/>
              </a:rPr>
              <a:t>data designed for weather, climate and hydrology users</a:t>
            </a:r>
            <a:endParaRPr lang="en-US" b="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prstClr val="black"/>
                </a:solidFill>
                <a:latin typeface="Calibri" pitchFamily="34" charset="0"/>
              </a:rPr>
              <a:t>Total 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(TPW) and layered (LPW) precipitable water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79646">
                    <a:lumMod val="75000"/>
                  </a:srgbClr>
                </a:solidFill>
                <a:latin typeface="Calibri" pitchFamily="34" charset="0"/>
              </a:rPr>
              <a:t>Removes time-dependent biases 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caused by dataset and algorithm changes incurred during multi-phase processing.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Focus on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consistent data inputs and peer reviewed processing algorithms 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through time.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Back-propagation of modern observations 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through the entire data period.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Collaboration with AIRS water vapor project at NASA JPL. (E. </a:t>
            </a:r>
            <a:r>
              <a:rPr lang="en-US" b="0" dirty="0" err="1">
                <a:solidFill>
                  <a:prstClr val="black"/>
                </a:solidFill>
                <a:latin typeface="Calibri" pitchFamily="34" charset="0"/>
              </a:rPr>
              <a:t>Fetzer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 et al.)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prstClr val="black"/>
                </a:solidFill>
                <a:latin typeface="Calibri" pitchFamily="34" charset="0"/>
              </a:rPr>
              <a:t>Highly </a:t>
            </a:r>
            <a:r>
              <a:rPr lang="en-US" b="0" dirty="0">
                <a:solidFill>
                  <a:prstClr val="black"/>
                </a:solidFill>
                <a:latin typeface="Calibri" pitchFamily="34" charset="0"/>
              </a:rPr>
              <a:t>model-independent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Available 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at NASA Langley Atmospheric Science Data Center (ASDC</a:t>
            </a: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): </a:t>
            </a:r>
            <a:r>
              <a:rPr lang="en-US" sz="2400" b="0" dirty="0">
                <a:solidFill>
                  <a:prstClr val="black"/>
                </a:solidFill>
                <a:latin typeface="Calibri"/>
                <a:hlinkClick r:id="rId2"/>
              </a:rPr>
              <a:t>https://eosweb.larc.nasa.gov/project/nvap/nvap-m_table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 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  <a:ln/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0" dirty="0">
                <a:solidFill>
                  <a:prstClr val="black"/>
                </a:solidFill>
                <a:latin typeface="Calibri" pitchFamily="34" charset="0"/>
              </a:rPr>
              <a:t>NASA Water Vapor Project – MEaSUREs</a:t>
            </a:r>
            <a:br>
              <a:rPr lang="en-US" sz="3600" b="0" dirty="0">
                <a:solidFill>
                  <a:prstClr val="black"/>
                </a:solidFill>
                <a:latin typeface="Calibri" pitchFamily="34" charset="0"/>
              </a:rPr>
            </a:br>
            <a:endParaRPr lang="en-US" sz="3600" b="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35450" y="5562600"/>
            <a:ext cx="4724400" cy="4302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dirty="0">
                <a:solidFill>
                  <a:prstClr val="black"/>
                </a:solidFill>
                <a:latin typeface="Calibri"/>
              </a:rPr>
              <a:t>“NVAP-M” refers to the new NVAP-</a:t>
            </a:r>
            <a:r>
              <a:rPr lang="en-US" sz="1100" b="0" dirty="0" err="1">
                <a:solidFill>
                  <a:prstClr val="black"/>
                </a:solidFill>
                <a:latin typeface="Calibri"/>
              </a:rPr>
              <a:t>MEaSUREs</a:t>
            </a:r>
            <a:r>
              <a:rPr lang="en-US" sz="1100" b="0" dirty="0">
                <a:solidFill>
                  <a:prstClr val="black"/>
                </a:solidFill>
                <a:latin typeface="Calibri"/>
              </a:rPr>
              <a:t> data set.  “Heritage NVAP” refers to the existing dataset described by Randel et al., 1996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7813" y="1308100"/>
            <a:ext cx="49799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235450" y="4953000"/>
            <a:ext cx="4724400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dirty="0">
                <a:solidFill>
                  <a:prstClr val="black"/>
                </a:solidFill>
                <a:latin typeface="Calibri"/>
              </a:rPr>
              <a:t>Vonder Haar et al. 2012:  Weather and climate analyses using improved global water vapor observations. </a:t>
            </a:r>
            <a:r>
              <a:rPr lang="en-US" sz="1100" b="0" i="1" dirty="0" err="1">
                <a:solidFill>
                  <a:prstClr val="black"/>
                </a:solidFill>
                <a:latin typeface="Calibri"/>
              </a:rPr>
              <a:t>Geophys</a:t>
            </a:r>
            <a:r>
              <a:rPr lang="en-US" sz="1100" b="0" i="1" dirty="0">
                <a:solidFill>
                  <a:prstClr val="black"/>
                </a:solidFill>
                <a:latin typeface="Calibri"/>
              </a:rPr>
              <a:t>. Res. </a:t>
            </a:r>
            <a:r>
              <a:rPr lang="en-US" sz="1100" b="0" i="1" dirty="0" err="1">
                <a:solidFill>
                  <a:prstClr val="black"/>
                </a:solidFill>
                <a:latin typeface="Calibri"/>
              </a:rPr>
              <a:t>Lett</a:t>
            </a:r>
            <a:r>
              <a:rPr lang="en-US" sz="1100" b="0" dirty="0">
                <a:solidFill>
                  <a:prstClr val="black"/>
                </a:solidFill>
                <a:latin typeface="Calibri"/>
              </a:rPr>
              <a:t>., 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39</a:t>
            </a:r>
            <a:r>
              <a:rPr lang="en-US" sz="1100" b="0" dirty="0">
                <a:solidFill>
                  <a:prstClr val="black"/>
                </a:solidFill>
                <a:latin typeface="Calibri"/>
              </a:rPr>
              <a:t>, L15802. doi:10.1029/2012GL052094.</a:t>
            </a: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208463" y="592282"/>
            <a:ext cx="485933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prstClr val="black"/>
                </a:solidFill>
                <a:latin typeface="Calibri" pitchFamily="34" charset="0"/>
              </a:rPr>
              <a:t>Similar in concept to GPCP, 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ISCCP, but with three products:  </a:t>
            </a:r>
            <a:r>
              <a:rPr lang="en-US" sz="1800" b="0" u="sng" dirty="0" smtClean="0">
                <a:solidFill>
                  <a:prstClr val="black"/>
                </a:solidFill>
                <a:latin typeface="Calibri" pitchFamily="34" charset="0"/>
              </a:rPr>
              <a:t>Climate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800" b="0" u="sng" dirty="0" smtClean="0">
                <a:solidFill>
                  <a:prstClr val="black"/>
                </a:solidFill>
                <a:latin typeface="Calibri" pitchFamily="34" charset="0"/>
              </a:rPr>
              <a:t>Weather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800" b="0" u="sng" dirty="0" smtClean="0">
                <a:solidFill>
                  <a:prstClr val="black"/>
                </a:solidFill>
                <a:latin typeface="Calibri" pitchFamily="34" charset="0"/>
              </a:rPr>
              <a:t>Ocean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.</a:t>
            </a:r>
            <a:endParaRPr lang="en-US" sz="1800" b="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2273643"/>
            <a:ext cx="70866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&gt; 300 </a:t>
            </a:r>
            <a:r>
              <a:rPr lang="en-US" sz="2400" dirty="0"/>
              <a:t>withdrawals by over 150 different users of the dataset from the NASA Langley Atmospheric </a:t>
            </a:r>
            <a:r>
              <a:rPr lang="en-US" sz="2400" dirty="0" smtClean="0"/>
              <a:t>Science </a:t>
            </a:r>
            <a:r>
              <a:rPr lang="en-US" sz="2400" dirty="0"/>
              <a:t>Data Center and over 25 refereed papers since release in 2013</a:t>
            </a:r>
          </a:p>
        </p:txBody>
      </p:sp>
    </p:spTree>
    <p:extLst>
      <p:ext uri="{BB962C8B-B14F-4D97-AF65-F5344CB8AC3E}">
        <p14:creationId xmlns:p14="http://schemas.microsoft.com/office/powerpoint/2010/main" val="34703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C8F59-8AE8-4843-B9B9-BFC3041C338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2" y="533400"/>
            <a:ext cx="7141888" cy="33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" y="3832225"/>
            <a:ext cx="6723063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6188" y="4953000"/>
            <a:ext cx="116918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Number of Observations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420296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248400" y="4387631"/>
            <a:ext cx="16002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24800" y="5183832"/>
            <a:ext cx="83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82898"/>
                </a:solidFill>
              </a:rPr>
              <a:t>SSM/I (ocean only)</a:t>
            </a:r>
            <a:endParaRPr lang="en-US" dirty="0">
              <a:solidFill>
                <a:srgbClr val="282898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6553200" y="5460831"/>
            <a:ext cx="1371600" cy="9233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01000" y="5879068"/>
            <a:ext cx="83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HIRS (clear only)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257800" y="6096000"/>
            <a:ext cx="2743200" cy="152400"/>
          </a:xfrm>
          <a:prstGeom prst="straightConnector1">
            <a:avLst/>
          </a:prstGeom>
          <a:ln w="19050">
            <a:solidFill>
              <a:srgbClr val="8740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76200"/>
            <a:ext cx="9144000" cy="307777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The challenge of creating a </a:t>
            </a:r>
            <a:r>
              <a:rPr lang="en-US" dirty="0" err="1" smtClean="0"/>
              <a:t>multisensor</a:t>
            </a:r>
            <a:r>
              <a:rPr lang="en-US" dirty="0" smtClean="0"/>
              <a:t>, </a:t>
            </a:r>
            <a:r>
              <a:rPr lang="en-US" dirty="0" err="1" smtClean="0"/>
              <a:t>multidecadal</a:t>
            </a:r>
            <a:r>
              <a:rPr lang="en-US" dirty="0" smtClean="0"/>
              <a:t>, global water vapor climate record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562850" y="609600"/>
            <a:ext cx="1504950" cy="156966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Sensors </a:t>
            </a:r>
            <a:r>
              <a:rPr lang="en-US" sz="1600" dirty="0"/>
              <a:t>preferentially sample ocean or clear regions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30512" y="3912039"/>
            <a:ext cx="91440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 X 10</a:t>
            </a:r>
            <a:r>
              <a:rPr lang="en-US" sz="1600" baseline="30000" dirty="0" smtClean="0"/>
              <a:t>6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6248400"/>
            <a:ext cx="914400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dirty="0" smtClean="0"/>
              <a:t> X 10</a:t>
            </a:r>
            <a:r>
              <a:rPr lang="en-US" sz="1600" baseline="30000" dirty="0" smtClean="0"/>
              <a:t>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2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315" y="990600"/>
            <a:ext cx="8916749" cy="4093428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LPW Product is created from NOAA Microwave Integrated Retrieval System (MIRS) soundings, and NASA AIRS soundings.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Retrievals </a:t>
            </a:r>
            <a:r>
              <a:rPr lang="en-US" sz="2000" b="1" dirty="0">
                <a:solidFill>
                  <a:schemeClr val="bg1"/>
                </a:solidFill>
              </a:rPr>
              <a:t>are independent of dynamic NWP models, allowing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Produced every 3 hours and mapped onto a 16 km resolution Mercator projection.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Four layers created (sfc-850,850-700,700-500,500-300 hPa)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NASA AIRS and </a:t>
            </a:r>
            <a:r>
              <a:rPr lang="en-US" sz="2000" dirty="0" smtClean="0">
                <a:solidFill>
                  <a:schemeClr val="bg1"/>
                </a:solidFill>
              </a:rPr>
              <a:t>Six</a:t>
            </a:r>
            <a:r>
              <a:rPr lang="en-US" sz="2000" b="1" dirty="0" smtClean="0">
                <a:solidFill>
                  <a:schemeClr val="bg1"/>
                </a:solidFill>
              </a:rPr>
              <a:t> MIRS sounding spacecraft currently used (NOAA-18/19,Metop-A/B, DMSP F18, Suomi-NPP).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9400" y="0"/>
            <a:ext cx="3248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Creating the Product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5637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81000"/>
            <a:ext cx="7924800" cy="5562600"/>
          </a:xfrm>
          <a:noFill/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u="sng" dirty="0" smtClean="0"/>
              <a:t>Strengths </a:t>
            </a:r>
            <a:r>
              <a:rPr lang="en-US" sz="2800" u="sng" dirty="0"/>
              <a:t>of surface-based </a:t>
            </a:r>
            <a:r>
              <a:rPr lang="en-US" sz="2800" u="sng" dirty="0" smtClean="0"/>
              <a:t>TPW </a:t>
            </a:r>
            <a:r>
              <a:rPr lang="en-US" sz="2800" u="sng" dirty="0"/>
              <a:t>from GPS: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Low-cost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All weather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High temporal resolution (~ 20 minute, 24 h / day)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Accuracy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Untapped networks for seismology/volcanology exist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 few very dense networks (Japanese GEONET ~ 800 stations)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Limitations: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Sparse spatial coverage (centered on developed world, few ocean sites</a:t>
            </a:r>
            <a:r>
              <a:rPr lang="en-US" sz="2800" dirty="0" smtClean="0"/>
              <a:t>).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Climate record begins in 1995 at ~ 100 </a:t>
            </a:r>
            <a:r>
              <a:rPr lang="en-US" sz="2800" dirty="0" smtClean="0"/>
              <a:t>sites.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2800" b="1" u="sng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7" y="624604"/>
            <a:ext cx="8717827" cy="617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57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Blended, layered water vapor products fill a void in observations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0751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19200"/>
            <a:ext cx="8334722" cy="34163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“…This </a:t>
            </a:r>
            <a:r>
              <a:rPr lang="en-US" sz="2400" dirty="0">
                <a:solidFill>
                  <a:schemeClr val="bg1"/>
                </a:solidFill>
              </a:rPr>
              <a:t>is likely our most highly analyzed product in AWIPS during </a:t>
            </a:r>
            <a:r>
              <a:rPr lang="en-US" sz="2400" dirty="0" smtClean="0">
                <a:solidFill>
                  <a:schemeClr val="bg1"/>
                </a:solidFill>
              </a:rPr>
              <a:t>the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monsoonal </a:t>
            </a:r>
            <a:r>
              <a:rPr lang="en-US" sz="2400" dirty="0">
                <a:solidFill>
                  <a:schemeClr val="bg1"/>
                </a:solidFill>
              </a:rPr>
              <a:t>surges.  The associated percent of normal graphics are </a:t>
            </a:r>
            <a:r>
              <a:rPr lang="en-US" sz="2400" dirty="0" smtClean="0">
                <a:solidFill>
                  <a:schemeClr val="bg1"/>
                </a:solidFill>
              </a:rPr>
              <a:t>also </a:t>
            </a:r>
            <a:r>
              <a:rPr lang="en-US" sz="2400" dirty="0">
                <a:solidFill>
                  <a:schemeClr val="bg1"/>
                </a:solidFill>
              </a:rPr>
              <a:t>very </a:t>
            </a:r>
            <a:r>
              <a:rPr lang="en-US" sz="2400" dirty="0" smtClean="0">
                <a:solidFill>
                  <a:schemeClr val="bg1"/>
                </a:solidFill>
              </a:rPr>
              <a:t>useful” (NWS Albuquerque, NM)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“…This </a:t>
            </a:r>
            <a:r>
              <a:rPr lang="en-US" sz="2400" dirty="0">
                <a:solidFill>
                  <a:schemeClr val="bg1"/>
                </a:solidFill>
              </a:rPr>
              <a:t>has been a fantastic product for monitoring trends </a:t>
            </a:r>
            <a:r>
              <a:rPr lang="en-US" sz="2400" dirty="0" smtClean="0">
                <a:solidFill>
                  <a:schemeClr val="bg1"/>
                </a:solidFill>
              </a:rPr>
              <a:t>since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observation </a:t>
            </a:r>
            <a:r>
              <a:rPr lang="en-US" sz="2400" dirty="0">
                <a:solidFill>
                  <a:schemeClr val="bg1"/>
                </a:solidFill>
              </a:rPr>
              <a:t>coverage from RAOB and aircraft over Mexico and </a:t>
            </a:r>
            <a:r>
              <a:rPr lang="en-US" sz="2400" dirty="0" smtClean="0">
                <a:solidFill>
                  <a:schemeClr val="bg1"/>
                </a:solidFill>
              </a:rPr>
              <a:t>Gulf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of  </a:t>
            </a:r>
            <a:r>
              <a:rPr lang="en-US" sz="2400" dirty="0">
                <a:solidFill>
                  <a:schemeClr val="bg1"/>
                </a:solidFill>
              </a:rPr>
              <a:t>Mexico is poor</a:t>
            </a:r>
            <a:r>
              <a:rPr lang="en-US" sz="2400" dirty="0" smtClean="0">
                <a:solidFill>
                  <a:schemeClr val="bg1"/>
                </a:solidFill>
              </a:rPr>
              <a:t>.” (NWS San Antonio, TX)  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432A-BC87-4E32-8372-05E96FFBD8D6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81922" name="Picture 2" descr="C:\Forsythe\Fig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93" y="152400"/>
            <a:ext cx="4754707" cy="64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0271" y="533400"/>
            <a:ext cx="2979822" cy="4611533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374" tIns="43187" rIns="86374" bIns="43187">
            <a:spAutoFit/>
          </a:bodyPr>
          <a:lstStyle>
            <a:lvl1pPr defTabSz="863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31800" defTabSz="863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63600" defTabSz="863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95400" defTabSz="863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27200" defTabSz="863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84400" defTabSz="863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41600" defTabSz="863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98800" defTabSz="863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56000" defTabSz="863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 smtClean="0">
                <a:solidFill>
                  <a:schemeClr val="bg1"/>
                </a:solidFill>
                <a:latin typeface="Arial" pitchFamily="34" charset="0"/>
              </a:rPr>
              <a:t>Passive microwave sensors allow a multitude of atmospheric and surface variables to be observed.</a:t>
            </a:r>
          </a:p>
          <a:p>
            <a:endParaRPr lang="en-US" altLang="en-US" sz="2100" b="1" dirty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altLang="en-US" sz="2100" dirty="0" smtClean="0">
                <a:solidFill>
                  <a:schemeClr val="bg1"/>
                </a:solidFill>
                <a:latin typeface="Arial" pitchFamily="34" charset="0"/>
              </a:rPr>
              <a:t>Key sensor in climate record of:</a:t>
            </a:r>
          </a:p>
          <a:p>
            <a:endParaRPr lang="en-US" altLang="en-US" sz="2100" b="1" dirty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altLang="en-US" sz="2100" dirty="0" smtClean="0">
                <a:solidFill>
                  <a:schemeClr val="bg1"/>
                </a:solidFill>
                <a:latin typeface="Arial" pitchFamily="34" charset="0"/>
              </a:rPr>
              <a:t>Precipitation</a:t>
            </a:r>
          </a:p>
          <a:p>
            <a:r>
              <a:rPr lang="en-US" altLang="en-US" sz="2100" dirty="0" smtClean="0">
                <a:solidFill>
                  <a:schemeClr val="bg1"/>
                </a:solidFill>
                <a:latin typeface="Arial" pitchFamily="34" charset="0"/>
              </a:rPr>
              <a:t>Sea ice</a:t>
            </a:r>
          </a:p>
          <a:p>
            <a:r>
              <a:rPr lang="en-US" altLang="en-US" sz="2100" dirty="0" smtClean="0">
                <a:solidFill>
                  <a:schemeClr val="bg1"/>
                </a:solidFill>
                <a:latin typeface="Arial" pitchFamily="34" charset="0"/>
              </a:rPr>
              <a:t>Water vapor</a:t>
            </a:r>
          </a:p>
          <a:p>
            <a:r>
              <a:rPr lang="en-US" altLang="en-US" sz="2100" dirty="0" smtClean="0">
                <a:solidFill>
                  <a:schemeClr val="bg1"/>
                </a:solidFill>
                <a:latin typeface="Arial" pitchFamily="34" charset="0"/>
              </a:rPr>
              <a:t>Ocean winds</a:t>
            </a:r>
          </a:p>
        </p:txBody>
      </p:sp>
    </p:spTree>
    <p:extLst>
      <p:ext uri="{BB962C8B-B14F-4D97-AF65-F5344CB8AC3E}">
        <p14:creationId xmlns:p14="http://schemas.microsoft.com/office/powerpoint/2010/main" val="35797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2" y="914400"/>
            <a:ext cx="24490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37" y="1909762"/>
            <a:ext cx="2396547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8" y="1981200"/>
            <a:ext cx="2470481" cy="418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79" y="838200"/>
            <a:ext cx="1616905" cy="36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098" y="107896"/>
            <a:ext cx="8077199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NASA</a:t>
            </a:r>
            <a:r>
              <a:rPr lang="en-US" b="1" dirty="0" smtClean="0">
                <a:solidFill>
                  <a:schemeClr val="bg1"/>
                </a:solidFill>
              </a:rPr>
              <a:t>-led NWS forecaster survey of Alaska and Puerto Rico NWS offices during 2013 demonstration of Layered Precipitable Water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5C4B-69C9-4E93-AF79-D8B45305139B}" type="slidenum">
              <a:rPr lang="en-US" altLang="en-US"/>
              <a:pPr/>
              <a:t>3</a:t>
            </a:fld>
            <a:endParaRPr lang="en-US" alt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163795"/>
              </p:ext>
            </p:extLst>
          </p:nvPr>
        </p:nvGraphicFramePr>
        <p:xfrm>
          <a:off x="1104900" y="762000"/>
          <a:ext cx="7505700" cy="48971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52850"/>
                <a:gridCol w="3752850"/>
              </a:tblGrid>
              <a:tr h="5994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Retrieval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algorithms can be updated frequently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 constant retrieval algorithm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though time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Introduce new sensors as soon as practical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sensors might cause discontinuities in 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 records 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 orbiters in equally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spaced orbits desirable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Overlapping sensors in some orbit (e.g.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A-Train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desirable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en-US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intercomparison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less important, images which represent gradients and moisture flow are key.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Absolute accuracy and precision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 critical for things like 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reanalysis/model comparison 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trend analysis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Latency of less than a few hours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required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Latency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a key issue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152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Weather and Climate Users of Water Vapor Products have Different Needs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90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1257" y="381000"/>
            <a:ext cx="8763000" cy="573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Spacecraft and instruments used in blended TPW and Rain Rate:</a:t>
            </a:r>
          </a:p>
          <a:p>
            <a:pPr>
              <a:spcBef>
                <a:spcPct val="20000"/>
              </a:spcBef>
            </a:pPr>
            <a:r>
              <a:rPr lang="en-US" altLang="en-US" sz="2000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Suomi-NPP</a:t>
            </a:r>
          </a:p>
          <a:p>
            <a:pPr>
              <a:spcBef>
                <a:spcPct val="20000"/>
              </a:spcBef>
            </a:pPr>
            <a:endParaRPr lang="en-US" altLang="en-US" sz="2000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NOAA-15</a:t>
            </a:r>
            <a:r>
              <a:rPr lang="en-US" altLang="en-US" sz="2000" b="1" dirty="0">
                <a:solidFill>
                  <a:srgbClr val="0C2A8C"/>
                </a:solidFill>
                <a:latin typeface="Arial" charset="0"/>
                <a:cs typeface="Arial" charset="0"/>
              </a:rPr>
              <a:t>, NOAA-16, NOAA-17, NOAA-18, NOAA-19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(AMSU/MHS)</a:t>
            </a: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 smtClean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Metop-A</a:t>
            </a:r>
            <a:r>
              <a:rPr lang="en-US" altLang="en-US" sz="2000" b="1" dirty="0">
                <a:solidFill>
                  <a:srgbClr val="0C2A8C"/>
                </a:solidFill>
                <a:latin typeface="Arial" charset="0"/>
                <a:cs typeface="Arial" charset="0"/>
              </a:rPr>
              <a:t>, Metop-B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(AMSU/MHS)</a:t>
            </a: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 smtClean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DMSP F18 (SSMIS)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Surface-based GPS TPW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C2A8C"/>
                </a:solidFill>
                <a:latin typeface="Arial" charset="0"/>
                <a:cs typeface="Arial" charset="0"/>
              </a:rPr>
              <a:t>GOES-W &amp; E Sounder </a:t>
            </a:r>
            <a:r>
              <a:rPr lang="en-US" altLang="en-US" sz="2000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TPW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0C2A8C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Major source of retrievals from polar spacecraft is the NOAA Microwave Integrated Retrieval System (</a:t>
            </a:r>
            <a:r>
              <a:rPr lang="en-US" altLang="en-US" b="1" dirty="0" err="1" smtClean="0">
                <a:solidFill>
                  <a:srgbClr val="0C2A8C"/>
                </a:solidFill>
                <a:latin typeface="Arial" charset="0"/>
                <a:cs typeface="Arial" charset="0"/>
              </a:rPr>
              <a:t>MiRS</a:t>
            </a:r>
            <a:r>
              <a:rPr lang="en-US" altLang="en-US" b="1" dirty="0" smtClean="0">
                <a:solidFill>
                  <a:srgbClr val="0C2A8C"/>
                </a:solidFill>
                <a:latin typeface="Arial" charset="0"/>
                <a:cs typeface="Arial" charset="0"/>
              </a:rPr>
              <a:t>)</a:t>
            </a:r>
            <a:endParaRPr lang="en-US" altLang="en-US" b="1" dirty="0">
              <a:solidFill>
                <a:srgbClr val="0C2A8C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43400" y="2735108"/>
            <a:ext cx="4495800" cy="1313966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Currently merging 10 polar orbiters</a:t>
            </a:r>
          </a:p>
          <a:p>
            <a:pPr algn="ctr"/>
            <a:endParaRPr lang="en-US" altLang="en-US" sz="2000" b="1" dirty="0" smtClean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en-US" altLang="en-US" sz="2000" dirty="0" smtClean="0">
                <a:solidFill>
                  <a:schemeClr val="bg1"/>
                </a:solidFill>
                <a:latin typeface="Arial" charset="0"/>
              </a:rPr>
              <a:t>New satellites are 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charset="0"/>
              </a:rPr>
              <a:t>demonstrated at CIRA and added to operations</a:t>
            </a:r>
            <a:endParaRPr lang="en-US" altLang="en-US" sz="20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10699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NVAP-M: A Three-Tiered Product Approach</a:t>
            </a:r>
            <a:endParaRPr lang="en-US" sz="3200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826470"/>
              </p:ext>
            </p:extLst>
          </p:nvPr>
        </p:nvGraphicFramePr>
        <p:xfrm>
          <a:off x="0" y="1295400"/>
          <a:ext cx="2971800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NVAP-Weather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Used</a:t>
                      </a:r>
                      <a:r>
                        <a:rPr lang="en-US" sz="1300" baseline="0" dirty="0" smtClean="0"/>
                        <a:t> for weather case studies on timescales of days to weeks</a:t>
                      </a:r>
                      <a:endParaRPr lang="en-US" sz="1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5563" indent="-55563"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SSM/I Level 1 C intercalibrated radiances</a:t>
                      </a:r>
                    </a:p>
                    <a:p>
                      <a:pPr marL="55563" indent="-55563"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HIRS cloud cleared radiances </a:t>
                      </a:r>
                    </a:p>
                    <a:p>
                      <a:pPr marL="55563" indent="-55563"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Radiosonde, GPS since 1997</a:t>
                      </a:r>
                    </a:p>
                    <a:p>
                      <a:pPr marL="55563" indent="-55563"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AIRS Level 3 TPW and Layered PW</a:t>
                      </a:r>
                    </a:p>
                    <a:p>
                      <a:endParaRPr lang="en-US" sz="1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Maximizes spatial and temporal coverage</a:t>
                      </a:r>
                    </a:p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Not driven by reduction of time-dependent biases</a:t>
                      </a:r>
                    </a:p>
                    <a:p>
                      <a:endParaRPr lang="en-US" sz="1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4x daily</a:t>
                      </a:r>
                    </a:p>
                    <a:p>
                      <a:pPr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½ degree resolution </a:t>
                      </a:r>
                    </a:p>
                    <a:p>
                      <a:pPr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 TPW and layered precipitable water</a:t>
                      </a:r>
                    </a:p>
                    <a:p>
                      <a:pPr marL="176213" indent="0"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surface to 700 hPa</a:t>
                      </a:r>
                    </a:p>
                    <a:p>
                      <a:pPr marL="176213" indent="0"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700 to 500 hPa</a:t>
                      </a:r>
                    </a:p>
                    <a:p>
                      <a:pPr marL="176213" indent="0" fontAlgn="t">
                        <a:buFont typeface="Arial" pitchFamily="34" charset="0"/>
                        <a:buChar char="•"/>
                      </a:pPr>
                      <a:r>
                        <a:rPr lang="en-US" sz="1300" dirty="0" smtClean="0"/>
                        <a:t>500 to 300 hPa</a:t>
                      </a:r>
                    </a:p>
                    <a:p>
                      <a:pPr marL="176213" indent="0" fontAlgn="t">
                        <a:buFont typeface="Arial" pitchFamily="34" charset="0"/>
                        <a:buChar char="•"/>
                      </a:pPr>
                      <a:r>
                        <a:rPr lang="en-US" sz="1300" baseline="0" dirty="0" smtClean="0"/>
                        <a:t> &lt;</a:t>
                      </a:r>
                      <a:r>
                        <a:rPr lang="en-US" sz="1300" dirty="0" smtClean="0"/>
                        <a:t> 300 hPa. </a:t>
                      </a:r>
                    </a:p>
                    <a:p>
                      <a:endParaRPr lang="en-US" sz="13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0" y="1295400"/>
          <a:ext cx="2971800" cy="4876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1800"/>
              </a:tblGrid>
              <a:tr h="3661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NVAP-Climate</a:t>
                      </a:r>
                      <a:endParaRPr lang="en-US" dirty="0"/>
                    </a:p>
                  </a:txBody>
                  <a:tcPr/>
                </a:tc>
              </a:tr>
              <a:tr h="518796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None/>
                      </a:pPr>
                      <a:r>
                        <a:rPr lang="en-US" sz="1300" dirty="0" smtClean="0">
                          <a:latin typeface="+mn-lt"/>
                        </a:rPr>
                        <a:t>Used for studies of climate change and</a:t>
                      </a:r>
                      <a:r>
                        <a:rPr lang="en-US" sz="1300" baseline="0" dirty="0" smtClean="0">
                          <a:latin typeface="+mn-lt"/>
                        </a:rPr>
                        <a:t> </a:t>
                      </a:r>
                      <a:r>
                        <a:rPr lang="en-US" sz="1300" dirty="0" smtClean="0">
                          <a:latin typeface="+mn-lt"/>
                        </a:rPr>
                        <a:t>interannual variability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</a:tr>
              <a:tr h="1248631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SSM/I Level 1 C intercalibrated</a:t>
                      </a:r>
                      <a:r>
                        <a:rPr lang="en-US" sz="1300" baseline="0" dirty="0" smtClean="0">
                          <a:latin typeface="+mn-lt"/>
                        </a:rPr>
                        <a:t> radiances</a:t>
                      </a:r>
                    </a:p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baseline="0" dirty="0" smtClean="0">
                          <a:latin typeface="+mn-lt"/>
                        </a:rPr>
                        <a:t>HIRS cloud cleared radiances, + AIRS since 2002</a:t>
                      </a:r>
                    </a:p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baseline="0" dirty="0" smtClean="0">
                          <a:latin typeface="+mn-lt"/>
                        </a:rPr>
                        <a:t> Radiosonde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marL="55563" marR="0" indent="-55563" algn="l" defTabSz="42846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300" dirty="0" smtClean="0">
                          <a:latin typeface="+mn-lt"/>
                        </a:rPr>
                        <a:t>Consistent inputs through</a:t>
                      </a:r>
                      <a:r>
                        <a:rPr lang="en-US" sz="1300" baseline="0" dirty="0" smtClean="0">
                          <a:latin typeface="+mn-lt"/>
                        </a:rPr>
                        <a:t> time.  </a:t>
                      </a:r>
                    </a:p>
                    <a:p>
                      <a:pPr marL="55563" marR="0" indent="-55563" algn="l" defTabSz="42846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300" baseline="0" dirty="0" smtClean="0">
                          <a:latin typeface="+mn-lt"/>
                        </a:rPr>
                        <a:t>Consistent, high quality retrievals.  </a:t>
                      </a:r>
                    </a:p>
                    <a:p>
                      <a:pPr marL="55563" marR="0" indent="-55563" algn="l" defTabSz="42846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300" baseline="0" dirty="0" smtClean="0">
                          <a:latin typeface="+mn-lt"/>
                        </a:rPr>
                        <a:t>Less emphasis on spatial and temporal coverage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</a:tr>
              <a:tr h="1676400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Daily</a:t>
                      </a:r>
                    </a:p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1-degree resolution </a:t>
                      </a:r>
                    </a:p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TPW </a:t>
                      </a:r>
                    </a:p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 layered precipitable water </a:t>
                      </a:r>
                    </a:p>
                    <a:p>
                      <a:pPr marL="230188" indent="-53975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surface to 700 hPa</a:t>
                      </a:r>
                    </a:p>
                    <a:p>
                      <a:pPr marL="230188" indent="-53975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 700 to 500 hPa</a:t>
                      </a:r>
                    </a:p>
                    <a:p>
                      <a:pPr marL="230188" indent="-53975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 500 to 300 hPa</a:t>
                      </a:r>
                    </a:p>
                    <a:p>
                      <a:pPr marL="230188" indent="-53975">
                        <a:buFont typeface="Arial" pitchFamily="34" charset="0"/>
                        <a:buChar char="•"/>
                      </a:pPr>
                      <a:r>
                        <a:rPr lang="en-US" sz="1300" baseline="0" dirty="0" smtClean="0">
                          <a:latin typeface="+mn-lt"/>
                        </a:rPr>
                        <a:t> &lt;</a:t>
                      </a:r>
                      <a:r>
                        <a:rPr lang="en-US" sz="1300" dirty="0" smtClean="0">
                          <a:latin typeface="+mn-lt"/>
                        </a:rPr>
                        <a:t> 300 hPa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2286000"/>
          <a:ext cx="2971800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NVAP-Ocean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SSM/I</a:t>
                      </a:r>
                      <a:r>
                        <a:rPr lang="en-US" sz="1300" baseline="0" dirty="0" smtClean="0"/>
                        <a:t>-only.</a:t>
                      </a:r>
                      <a:endParaRPr lang="en-US" sz="13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0" y="3352800"/>
          <a:ext cx="2971800" cy="858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Supplemental Fields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 smtClean="0">
                          <a:latin typeface="+mn-lt"/>
                        </a:rPr>
                        <a:t>Data source code (DSC) map, indicating the sources used in each grid box .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85039" y="685800"/>
            <a:ext cx="70866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C0504D"/>
                </a:solidFill>
                <a:latin typeface="Calibri"/>
              </a:rPr>
              <a:t>Heritage NVAP begun in early 1990’s was “one size fits all” approach.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F65556-E9FD-49B4-9C1C-B2BD0689E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10550" y="6356350"/>
            <a:ext cx="47625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4633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3939" y="734020"/>
            <a:ext cx="464006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Conceptual </a:t>
            </a:r>
            <a:r>
              <a:rPr lang="en-US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future system for blended products:  </a:t>
            </a:r>
            <a:r>
              <a:rPr lang="en-US" sz="1800" b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Two satellites </a:t>
            </a:r>
            <a:r>
              <a:rPr lang="en-US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in 7 orbital planes would provide hourly sampling globally.</a:t>
            </a:r>
            <a:endParaRPr lang="en-US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" y="753070"/>
            <a:ext cx="449441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Current</a:t>
            </a:r>
            <a:r>
              <a:rPr lang="en-US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configuration for Layer Precipitable Water:</a:t>
            </a:r>
          </a:p>
          <a:p>
            <a:r>
              <a:rPr lang="en-US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Periods of high sampling and no sampling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38112" y="6044201"/>
            <a:ext cx="4495800" cy="698412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prstClr val="white"/>
                </a:solidFill>
                <a:latin typeface="Arial" charset="0"/>
                <a:ea typeface="ＭＳ Ｐゴシック" pitchFamily="34" charset="-128"/>
              </a:rPr>
              <a:t>Older satellites play a valuable role in extending temporal sampling</a:t>
            </a:r>
            <a:endParaRPr lang="en-US" altLang="en-US" sz="2000" dirty="0">
              <a:solidFill>
                <a:prstClr val="white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4848" y="161925"/>
            <a:ext cx="691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u="sng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“Clock Diagrams” show local time sampling of polar sensors used  </a:t>
            </a:r>
            <a:endParaRPr lang="en-US" sz="1800" b="0" u="sng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1744633"/>
            <a:ext cx="4234363" cy="4267200"/>
          </a:xfrm>
          <a:prstGeom prst="rect">
            <a:avLst/>
          </a:prstGeom>
          <a:noFill/>
          <a:ln w="190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62151" y="5413891"/>
            <a:ext cx="97155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S-NPP</a:t>
            </a:r>
            <a:endParaRPr lang="en-US" sz="1800" b="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Curved Up Arrow 8"/>
          <p:cNvSpPr/>
          <p:nvPr/>
        </p:nvSpPr>
        <p:spPr>
          <a:xfrm rot="12195490" flipV="1">
            <a:off x="1390650" y="5649873"/>
            <a:ext cx="652463" cy="2143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0"/>
            <a:ext cx="8991600" cy="686341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1" fontAlgn="base"/>
            <a:r>
              <a:rPr lang="en-US" sz="2000" u="sng" dirty="0" smtClean="0">
                <a:solidFill>
                  <a:schemeClr val="bg1"/>
                </a:solidFill>
              </a:rPr>
              <a:t>Summary</a:t>
            </a:r>
            <a:endParaRPr lang="en-US" sz="2000" u="sng" dirty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Blended products have proven to be successful at leveraging NOAA investments, particularly polar orbiter data, to add an observations-based, time-resolved view of weather that complements model fields.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Weather and climate uses of the same products benefit both.  For instance, seasonal biases have been noted in weather products which are reported to developers.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Microwave Imager climate records (i.e. SSM/I) have benefited greatly from intercalibration efforts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Microwave sounder radiance record (183 GHz) is making progress but needs more exploration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“Image validation” is a useful form of determining product quality from a weather-oriented product.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CIRA </a:t>
            </a:r>
            <a:r>
              <a:rPr lang="en-US" sz="2000" dirty="0">
                <a:solidFill>
                  <a:schemeClr val="bg1"/>
                </a:solidFill>
              </a:rPr>
              <a:t>makes new and experimental products available on it’s website, </a:t>
            </a:r>
            <a:r>
              <a:rPr lang="en-US" sz="2000" dirty="0" smtClean="0">
                <a:solidFill>
                  <a:schemeClr val="bg1"/>
                </a:solidFill>
              </a:rPr>
              <a:t>with feedback from NWS forecasters.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7" y="3352800"/>
            <a:ext cx="4047204" cy="24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0585" y="6441020"/>
            <a:ext cx="3429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Kidder and Jones, J. </a:t>
            </a:r>
            <a:r>
              <a:rPr lang="en-US" sz="1100" i="1" dirty="0" err="1" smtClean="0"/>
              <a:t>Atmos</a:t>
            </a:r>
            <a:r>
              <a:rPr lang="en-US" sz="1100" i="1" dirty="0" smtClean="0"/>
              <a:t> Ocean. Tech. 2007</a:t>
            </a:r>
            <a:endParaRPr lang="en-US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495798" y="581025"/>
            <a:ext cx="2857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After Histogram Matching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569379"/>
            <a:ext cx="3971925" cy="587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2474" y="3530084"/>
            <a:ext cx="30289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Before Histogram Matching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81762" y="4441864"/>
            <a:ext cx="1247775" cy="646331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Seams mitigated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76950" y="5059620"/>
            <a:ext cx="404812" cy="3315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086351" y="4736454"/>
            <a:ext cx="1328736" cy="5517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1441" y="578966"/>
            <a:ext cx="4101206" cy="2585323"/>
          </a:xfrm>
          <a:prstGeom prst="rect">
            <a:avLst/>
          </a:prstGeom>
          <a:solidFill>
            <a:srgbClr val="E06B0A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5-day scan angle-dependent  histogram matching is applied to the NOAA operational blended Total Precipitable Water vapor product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(over ocean).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SNPP </a:t>
            </a:r>
            <a:r>
              <a:rPr lang="en-US" sz="1800" dirty="0" err="1" smtClean="0">
                <a:solidFill>
                  <a:schemeClr val="bg1"/>
                </a:solidFill>
              </a:rPr>
              <a:t>MiRS</a:t>
            </a:r>
            <a:r>
              <a:rPr lang="en-US" sz="1800" dirty="0" smtClean="0">
                <a:solidFill>
                  <a:schemeClr val="bg1"/>
                </a:solidFill>
              </a:rPr>
              <a:t> V11 is current reference product.  Makes the other sensors look more like it.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6665" y="5943600"/>
            <a:ext cx="242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TPW example of histogram matching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127478"/>
            <a:ext cx="6286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Removing Artifacts Which Distract Forecasters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85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5C4B-69C9-4E93-AF79-D8B45305139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Part </a:t>
            </a: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>1</a:t>
            </a:r>
            <a:r>
              <a:rPr lang="en-US" altLang="en-US" sz="3200" b="1" dirty="0" smtClean="0">
                <a:solidFill>
                  <a:schemeClr val="accent2"/>
                </a:solidFill>
                <a:latin typeface="Arial" pitchFamily="34" charset="0"/>
              </a:rPr>
              <a:t>: Weather </a:t>
            </a: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  <a:t/>
            </a:r>
            <a:br>
              <a:rPr lang="en-US" altLang="en-US" sz="3200" b="1" dirty="0">
                <a:solidFill>
                  <a:schemeClr val="accent2"/>
                </a:solidFill>
                <a:latin typeface="Arial" pitchFamily="34" charset="0"/>
              </a:rPr>
            </a:br>
            <a:endParaRPr lang="en-US" altLang="en-US" sz="3200" b="1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42" name="Picture 18" descr="CONUS_RR_20150217_21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307431"/>
            <a:ext cx="4191000" cy="23574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IRA Blended TP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IRA Blended TP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8200" y="659501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Near-global, from 71° S to 71°N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Moisture and rainfall can be tracked for extreme precipitation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Produced every hour.  Mostly from NOAA </a:t>
            </a:r>
            <a:r>
              <a:rPr lang="en-US" dirty="0" err="1" smtClean="0"/>
              <a:t>MiRS</a:t>
            </a:r>
            <a:r>
              <a:rPr lang="en-US" dirty="0" smtClean="0"/>
              <a:t> retrievals (Boukabara et al.).  Surface GPS and GOES Sounder also used near CONUS.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27480"/>
              </p:ext>
            </p:extLst>
          </p:nvPr>
        </p:nvGraphicFramePr>
        <p:xfrm>
          <a:off x="232865" y="76200"/>
          <a:ext cx="8720633" cy="57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2063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Operational NOAA Blended TPW, TPW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Anomaly and Rain Rate show forecasters where the action is.  Layer</a:t>
                      </a:r>
                      <a:r>
                        <a:rPr lang="en-US" sz="1600" baseline="0" dirty="0" smtClean="0"/>
                        <a:t> Precipitable Water (LPW) non-operational but being used by national centers.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41671" y="3997779"/>
            <a:ext cx="1905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Blended Rain Rate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5327400"/>
            <a:ext cx="152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TPW Anomaly (% of normal)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1078468"/>
            <a:ext cx="1524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Blended TPW</a:t>
            </a:r>
            <a:endParaRPr lang="en-US" dirty="0"/>
          </a:p>
        </p:txBody>
      </p:sp>
      <p:pic>
        <p:nvPicPr>
          <p:cNvPr id="12" name="Picture 14" descr="CIRA Blended T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64" y="4796618"/>
            <a:ext cx="3529212" cy="198518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05400" y="4834618"/>
            <a:ext cx="2971799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Blended TPW Near-Global View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822371" y="2044496"/>
            <a:ext cx="403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1399F"/>
                </a:solidFill>
              </a:rPr>
              <a:t>http://www.ospo.noaa.gov/Products/bTPW/index.html</a:t>
            </a:r>
            <a:endParaRPr lang="en-US" sz="1100" dirty="0" smtClean="0">
              <a:solidFill>
                <a:srgbClr val="2139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C:\Forsythe\Proj\PSDI\sandybltpwmovie Oct20-30,20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8674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Ten Day Animation of Blended TPW during Hurricane Sandy (2012)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048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Blended Products from Polar Satellites Allow Forecasters to Track Moisture Flow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42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595021"/>
            <a:ext cx="8991600" cy="526297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800" b="0" u="sng" dirty="0">
                <a:solidFill>
                  <a:prstClr val="white"/>
                </a:solidFill>
                <a:latin typeface="Calibri"/>
              </a:rPr>
              <a:t>Science Issue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white"/>
                </a:solidFill>
                <a:latin typeface="Calibri"/>
              </a:rPr>
              <a:t>Forecasters are faced with an overwhelming variety of satellite </a:t>
            </a:r>
            <a:r>
              <a:rPr lang="en-US" sz="2800" b="0" dirty="0" smtClean="0">
                <a:solidFill>
                  <a:prstClr val="white"/>
                </a:solidFill>
                <a:latin typeface="Calibri"/>
              </a:rPr>
              <a:t>data for analysis.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0" dirty="0" smtClean="0">
                <a:solidFill>
                  <a:prstClr val="white"/>
                </a:solidFill>
                <a:latin typeface="Calibri"/>
              </a:rPr>
              <a:t>lended </a:t>
            </a:r>
            <a:r>
              <a:rPr lang="en-US" sz="2800" b="0" dirty="0">
                <a:solidFill>
                  <a:prstClr val="white"/>
                </a:solidFill>
                <a:latin typeface="Calibri"/>
              </a:rPr>
              <a:t>products -</a:t>
            </a:r>
            <a:r>
              <a:rPr lang="en-US" sz="2800" b="0" dirty="0" smtClean="0">
                <a:solidFill>
                  <a:prstClr val="white"/>
                </a:solidFill>
                <a:latin typeface="Calibri"/>
              </a:rPr>
              <a:t> merging multiple sensors into one product - consolidate </a:t>
            </a:r>
            <a:r>
              <a:rPr lang="en-US" sz="2800" b="0" dirty="0">
                <a:solidFill>
                  <a:prstClr val="white"/>
                </a:solidFill>
                <a:latin typeface="Calibri"/>
              </a:rPr>
              <a:t>this data into easy-to-use </a:t>
            </a:r>
            <a:r>
              <a:rPr lang="en-US" sz="2800" b="0" u="sng" dirty="0">
                <a:solidFill>
                  <a:prstClr val="white"/>
                </a:solidFill>
                <a:latin typeface="Calibri"/>
              </a:rPr>
              <a:t>observational</a:t>
            </a:r>
            <a:r>
              <a:rPr lang="en-US" sz="2800" b="0" dirty="0">
                <a:solidFill>
                  <a:prstClr val="white"/>
                </a:solidFill>
                <a:latin typeface="Calibri"/>
              </a:rPr>
              <a:t> products</a:t>
            </a:r>
            <a:r>
              <a:rPr lang="en-US" sz="2800" b="0" dirty="0" smtClean="0">
                <a:solidFill>
                  <a:prstClr val="white"/>
                </a:solidFill>
                <a:latin typeface="Calibri"/>
              </a:rPr>
              <a:t>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FFC000"/>
                </a:solidFill>
                <a:latin typeface="Calibri"/>
              </a:rPr>
              <a:t>How do we merge disparate sensors in space, time, and algorithm to create a seamless blended product?  How do we know it’s helping forecasters?  Can we feed back anomalies to algorithm developers to inform efforts like GSICS?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800" b="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76200"/>
            <a:ext cx="8763000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white"/>
                </a:solidFill>
                <a:latin typeface="Calibri"/>
              </a:rPr>
              <a:t>Frequent updates on intercalibration and sensor biases to NOAA </a:t>
            </a:r>
            <a:r>
              <a:rPr lang="en-US" sz="2800" b="0" dirty="0" err="1" smtClean="0">
                <a:solidFill>
                  <a:prstClr val="white"/>
                </a:solidFill>
                <a:latin typeface="Calibri"/>
              </a:rPr>
              <a:t>MiRS</a:t>
            </a:r>
            <a:r>
              <a:rPr lang="en-US" sz="2800" b="0" dirty="0" smtClean="0">
                <a:solidFill>
                  <a:prstClr val="white"/>
                </a:solidFill>
                <a:latin typeface="Calibri"/>
              </a:rPr>
              <a:t> group essential for quality near-realtime products.</a:t>
            </a:r>
          </a:p>
        </p:txBody>
      </p:sp>
    </p:spTree>
    <p:extLst>
      <p:ext uri="{BB962C8B-B14F-4D97-AF65-F5344CB8AC3E}">
        <p14:creationId xmlns:p14="http://schemas.microsoft.com/office/powerpoint/2010/main" val="6930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10550" y="6356350"/>
            <a:ext cx="47625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563" y="2057400"/>
            <a:ext cx="27770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Current</a:t>
            </a:r>
            <a:r>
              <a:rPr lang="en-US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configuration for Layer Precipitable Water:</a:t>
            </a:r>
          </a:p>
          <a:p>
            <a:r>
              <a:rPr lang="en-US" sz="1800" b="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Periods of high sampling and no sampling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407318" y="5715000"/>
            <a:ext cx="4495800" cy="698412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 smtClean="0">
                <a:solidFill>
                  <a:prstClr val="white"/>
                </a:solidFill>
                <a:latin typeface="Arial" charset="0"/>
                <a:ea typeface="ＭＳ Ｐゴシック" pitchFamily="34" charset="-128"/>
              </a:rPr>
              <a:t>Older satellites play a valuable role in extending temporal sampling</a:t>
            </a:r>
            <a:endParaRPr lang="en-US" altLang="en-US" sz="2000" dirty="0">
              <a:solidFill>
                <a:prstClr val="white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564"/>
            <a:ext cx="773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u="sng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“Clock Diagrams” show local time sampling of polar sensors used  </a:t>
            </a:r>
            <a:endParaRPr lang="en-US" sz="2000" b="0" u="sng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71802" y="914400"/>
            <a:ext cx="5257799" cy="4724400"/>
            <a:chOff x="3218405" y="1676400"/>
            <a:chExt cx="4234363" cy="4267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405" y="1676400"/>
              <a:ext cx="4234363" cy="4267200"/>
            </a:xfrm>
            <a:prstGeom prst="rect">
              <a:avLst/>
            </a:prstGeom>
            <a:noFill/>
            <a:ln w="19050" cmpd="thickThin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947739" y="5413891"/>
              <a:ext cx="971550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S-NPP</a:t>
              </a:r>
              <a:endParaRPr lang="en-US" sz="1800" b="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9" name="Curved Up Arrow 8"/>
            <p:cNvSpPr/>
            <p:nvPr/>
          </p:nvSpPr>
          <p:spPr>
            <a:xfrm rot="12195490" flipV="1">
              <a:off x="4376238" y="5649873"/>
              <a:ext cx="652463" cy="21431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4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0" y="393996"/>
            <a:ext cx="7776519" cy="564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6990" y="56388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1399F"/>
                </a:solidFill>
              </a:rPr>
              <a:t>February 14, 2016 </a:t>
            </a:r>
          </a:p>
        </p:txBody>
      </p:sp>
    </p:spTree>
    <p:extLst>
      <p:ext uri="{BB962C8B-B14F-4D97-AF65-F5344CB8AC3E}">
        <p14:creationId xmlns:p14="http://schemas.microsoft.com/office/powerpoint/2010/main" val="39589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21399F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2103</Words>
  <Application>Microsoft Office PowerPoint</Application>
  <PresentationFormat>On-screen Show (4:3)</PresentationFormat>
  <Paragraphs>266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Default Design</vt:lpstr>
      <vt:lpstr>Office Theme</vt:lpstr>
      <vt:lpstr>1_Default Design</vt:lpstr>
      <vt:lpstr>1_Office Theme</vt:lpstr>
      <vt:lpstr>2_Office Theme</vt:lpstr>
      <vt:lpstr>3_Office Theme</vt:lpstr>
      <vt:lpstr>Stability and Interconsistency of Passive Microwave Products for Weather and Climate Users    </vt:lpstr>
      <vt:lpstr>PowerPoint Presentation</vt:lpstr>
      <vt:lpstr>PowerPoint Presentation</vt:lpstr>
      <vt:lpstr>Part 1: Weather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Delivering Existing Layer Precipitable Water Product to National Centers</vt:lpstr>
      <vt:lpstr>Part 2: Climate   Featuring the NASA Water Vapor-MEaSUREs Global Total and Layered Water Vapor Record (1988-2009)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Meteorological Satellite Instrumentation - I</dc:title>
  <dc:creator>Forsythe</dc:creator>
  <cp:lastModifiedBy>Forsythe, John</cp:lastModifiedBy>
  <cp:revision>378</cp:revision>
  <dcterms:created xsi:type="dcterms:W3CDTF">2003-02-06T16:29:39Z</dcterms:created>
  <dcterms:modified xsi:type="dcterms:W3CDTF">2016-08-05T18:05:56Z</dcterms:modified>
</cp:coreProperties>
</file>