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57" r:id="rId3"/>
    <p:sldId id="266" r:id="rId4"/>
    <p:sldId id="270" r:id="rId5"/>
    <p:sldId id="272" r:id="rId6"/>
    <p:sldId id="273" r:id="rId7"/>
    <p:sldId id="274" r:id="rId8"/>
    <p:sldId id="276" r:id="rId9"/>
    <p:sldId id="277" r:id="rId10"/>
    <p:sldId id="279" r:id="rId11"/>
    <p:sldId id="284" r:id="rId12"/>
    <p:sldId id="288" r:id="rId13"/>
    <p:sldId id="289" r:id="rId14"/>
    <p:sldId id="290" r:id="rId15"/>
    <p:sldId id="259" r:id="rId16"/>
    <p:sldId id="260" r:id="rId17"/>
    <p:sldId id="291" r:id="rId18"/>
    <p:sldId id="292" r:id="rId19"/>
    <p:sldId id="293" r:id="rId20"/>
    <p:sldId id="261" r:id="rId21"/>
    <p:sldId id="29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12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C398B3-F574-4E67-850A-EF855A3C5D13}" type="datetimeFigureOut">
              <a:rPr lang="en-US" smtClean="0"/>
              <a:t>8/11/2016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CB9D50-A42B-48A6-ADE3-830ED5EC5AD2}"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70E9BB-596D-4764-B8DF-60D72F002C15}" type="slidenum">
              <a:rPr lang="en-US"/>
              <a:pPr/>
              <a:t>3</a:t>
            </a:fld>
            <a:endParaRPr lang="en-US" dirty="0"/>
          </a:p>
        </p:txBody>
      </p:sp>
      <p:sp>
        <p:nvSpPr>
          <p:cNvPr id="806914" name="Rectangle 2"/>
          <p:cNvSpPr>
            <a:spLocks noRot="1" noChangeArrowheads="1" noTextEdit="1"/>
          </p:cNvSpPr>
          <p:nvPr>
            <p:ph type="sldImg"/>
          </p:nvPr>
        </p:nvSpPr>
        <p:spPr>
          <a:ln/>
        </p:spPr>
      </p:sp>
      <p:sp>
        <p:nvSpPr>
          <p:cNvPr id="806915" name="Rectangle 3"/>
          <p:cNvSpPr>
            <a:spLocks noGrp="1" noChangeArrowheads="1"/>
          </p:cNvSpPr>
          <p:nvPr>
            <p:ph type="body" idx="1"/>
          </p:nvPr>
        </p:nvSpPr>
        <p:spPr/>
        <p:txBody>
          <a:bodyPr/>
          <a:lstStyle/>
          <a:p>
            <a:r>
              <a:rPr lang="en-US" dirty="0"/>
              <a:t>There are generally accepted definitions for calibration, but not that clear for inter-calibration. Some thought and status quo.</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a:spLocks noGrp="1" noChangeArrowheads="1"/>
          </p:cNvSpPr>
          <p:nvPr>
            <p:ph type="dt"/>
          </p:nvPr>
        </p:nvSpPr>
        <p:spPr>
          <a:ln/>
        </p:spPr>
        <p:txBody>
          <a:bodyPr/>
          <a:lstStyle/>
          <a:p>
            <a:fld id="{A42F737B-C8E3-45D0-A216-4600EBA8B23D}" type="datetime1">
              <a:rPr lang="en-GB"/>
              <a:pPr/>
              <a:t>11/08/2016</a:t>
            </a:fld>
            <a:endParaRPr lang="en-GB" dirty="0"/>
          </a:p>
        </p:txBody>
      </p:sp>
      <p:sp>
        <p:nvSpPr>
          <p:cNvPr id="5" name="Rectangle 7"/>
          <p:cNvSpPr>
            <a:spLocks noGrp="1" noChangeArrowheads="1"/>
          </p:cNvSpPr>
          <p:nvPr>
            <p:ph type="sldNum"/>
          </p:nvPr>
        </p:nvSpPr>
        <p:spPr>
          <a:ln/>
        </p:spPr>
        <p:txBody>
          <a:bodyPr/>
          <a:lstStyle/>
          <a:p>
            <a:fld id="{F40BE0BC-606A-4E00-8A36-47E045F780CC}" type="slidenum">
              <a:rPr lang="de-DE"/>
              <a:pPr/>
              <a:t>16</a:t>
            </a:fld>
            <a:endParaRPr lang="de-DE"/>
          </a:p>
        </p:txBody>
      </p:sp>
      <p:sp>
        <p:nvSpPr>
          <p:cNvPr id="34817" name="Rectangle 1"/>
          <p:cNvSpPr txBox="1">
            <a:spLocks noGrp="1" noRot="1" noChangeAspect="1" noChangeArrowheads="1"/>
          </p:cNvSpPr>
          <p:nvPr>
            <p:ph type="sldImg"/>
          </p:nvPr>
        </p:nvSpPr>
        <p:spPr bwMode="auto">
          <a:xfrm>
            <a:off x="1141413" y="684213"/>
            <a:ext cx="4573587" cy="3429000"/>
          </a:xfrm>
          <a:prstGeom prst="rect">
            <a:avLst/>
          </a:prstGeom>
          <a:solidFill>
            <a:srgbClr val="FFFFFF"/>
          </a:solidFill>
          <a:ln>
            <a:solidFill>
              <a:srgbClr val="000000"/>
            </a:solidFill>
            <a:miter lim="800000"/>
            <a:headEnd/>
            <a:tailEnd/>
          </a:ln>
        </p:spPr>
      </p:sp>
      <p:sp>
        <p:nvSpPr>
          <p:cNvPr id="34818" name="Rectangle 2"/>
          <p:cNvSpPr txBox="1">
            <a:spLocks noGrp="1" noChangeArrowheads="1"/>
          </p:cNvSpPr>
          <p:nvPr>
            <p:ph type="body" idx="1"/>
          </p:nvPr>
        </p:nvSpPr>
        <p:spPr bwMode="auto">
          <a:xfrm>
            <a:off x="912334" y="4342449"/>
            <a:ext cx="5031702" cy="4117286"/>
          </a:xfrm>
          <a:prstGeom prst="rect">
            <a:avLst/>
          </a:prstGeom>
          <a:noFill/>
          <a:ln cap="flat">
            <a:round/>
            <a:headEnd/>
            <a:tailEnd/>
          </a:ln>
        </p:spPr>
        <p:txBody>
          <a:bodyPr wrap="none" anchor="ct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a:spLocks noGrp="1" noChangeArrowheads="1"/>
          </p:cNvSpPr>
          <p:nvPr>
            <p:ph type="dt"/>
          </p:nvPr>
        </p:nvSpPr>
        <p:spPr>
          <a:ln/>
        </p:spPr>
        <p:txBody>
          <a:bodyPr/>
          <a:lstStyle/>
          <a:p>
            <a:fld id="{A42F737B-C8E3-45D0-A216-4600EBA8B23D}" type="datetime1">
              <a:rPr lang="en-GB"/>
              <a:pPr/>
              <a:t>11/08/2016</a:t>
            </a:fld>
            <a:endParaRPr lang="en-GB" dirty="0"/>
          </a:p>
        </p:txBody>
      </p:sp>
      <p:sp>
        <p:nvSpPr>
          <p:cNvPr id="5" name="Rectangle 7"/>
          <p:cNvSpPr>
            <a:spLocks noGrp="1" noChangeArrowheads="1"/>
          </p:cNvSpPr>
          <p:nvPr>
            <p:ph type="sldNum"/>
          </p:nvPr>
        </p:nvSpPr>
        <p:spPr>
          <a:ln/>
        </p:spPr>
        <p:txBody>
          <a:bodyPr/>
          <a:lstStyle/>
          <a:p>
            <a:fld id="{F40BE0BC-606A-4E00-8A36-47E045F780CC}" type="slidenum">
              <a:rPr lang="de-DE"/>
              <a:pPr/>
              <a:t>20</a:t>
            </a:fld>
            <a:endParaRPr lang="de-DE"/>
          </a:p>
        </p:txBody>
      </p:sp>
      <p:sp>
        <p:nvSpPr>
          <p:cNvPr id="34817" name="Rectangle 1"/>
          <p:cNvSpPr txBox="1">
            <a:spLocks noGrp="1" noRot="1" noChangeAspect="1" noChangeArrowheads="1"/>
          </p:cNvSpPr>
          <p:nvPr>
            <p:ph type="sldImg"/>
          </p:nvPr>
        </p:nvSpPr>
        <p:spPr bwMode="auto">
          <a:xfrm>
            <a:off x="1141413" y="684213"/>
            <a:ext cx="4573587" cy="3429000"/>
          </a:xfrm>
          <a:prstGeom prst="rect">
            <a:avLst/>
          </a:prstGeom>
          <a:solidFill>
            <a:srgbClr val="FFFFFF"/>
          </a:solidFill>
          <a:ln>
            <a:solidFill>
              <a:srgbClr val="000000"/>
            </a:solidFill>
            <a:miter lim="800000"/>
            <a:headEnd/>
            <a:tailEnd/>
          </a:ln>
        </p:spPr>
      </p:sp>
      <p:sp>
        <p:nvSpPr>
          <p:cNvPr id="34818" name="Rectangle 2"/>
          <p:cNvSpPr txBox="1">
            <a:spLocks noGrp="1" noChangeArrowheads="1"/>
          </p:cNvSpPr>
          <p:nvPr>
            <p:ph type="body" idx="1"/>
          </p:nvPr>
        </p:nvSpPr>
        <p:spPr bwMode="auto">
          <a:xfrm>
            <a:off x="912334" y="4342449"/>
            <a:ext cx="5031702" cy="4117286"/>
          </a:xfrm>
          <a:prstGeom prst="rect">
            <a:avLst/>
          </a:prstGeom>
          <a:noFill/>
          <a:ln cap="flat">
            <a:round/>
            <a:headEnd/>
            <a:tailEnd/>
          </a:ln>
        </p:spPr>
        <p:txBody>
          <a:bodyPr wrap="none" anchor="ct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5BFB0F-CD94-47B2-9890-30D7C509D3ED}" type="slidenum">
              <a:rPr lang="en-US"/>
              <a:pPr/>
              <a:t>4</a:t>
            </a:fld>
            <a:endParaRPr lang="en-US" dirty="0"/>
          </a:p>
        </p:txBody>
      </p:sp>
      <p:sp>
        <p:nvSpPr>
          <p:cNvPr id="800770" name="Rectangle 2"/>
          <p:cNvSpPr>
            <a:spLocks noRot="1" noChangeArrowheads="1" noTextEdit="1"/>
          </p:cNvSpPr>
          <p:nvPr>
            <p:ph type="sldImg"/>
          </p:nvPr>
        </p:nvSpPr>
        <p:spPr>
          <a:ln/>
        </p:spPr>
      </p:sp>
      <p:sp>
        <p:nvSpPr>
          <p:cNvPr id="800771" name="Rectangle 3"/>
          <p:cNvSpPr>
            <a:spLocks noGrp="1" noChangeArrowheads="1"/>
          </p:cNvSpPr>
          <p:nvPr>
            <p:ph type="body" idx="1"/>
          </p:nvPr>
        </p:nvSpPr>
        <p:spPr/>
        <p:txBody>
          <a:bodyPr/>
          <a:lstStyle/>
          <a:p>
            <a:pPr marL="226245" indent="-226245"/>
            <a:r>
              <a:rPr lang="en-US" dirty="0"/>
              <a:t>The animation shows that our knowledge of orbit and instrument tells us when LEO will come into GEO FOR and how much it can "see" (zenith angle). By requirement of collocation in viewing geometry, this means that LEO data outside of the blue circle (~80-90%) cannot be collocated. Those inside of the blue circle, if also concurrent with GEO, is only a small part (orange rectangle, ~10%) of all the GEO data. So simple subsetting eliminates &gt;95% of data that is impossible for collocation.</a:t>
            </a:r>
          </a:p>
          <a:p>
            <a:pPr marL="226245" indent="-226245"/>
            <a:r>
              <a:rPr lang="en-US" dirty="0"/>
              <a:t/>
            </a:r>
            <a:br>
              <a:rPr lang="en-US" dirty="0"/>
            </a:br>
            <a:endParaRPr lang="en-US" dirty="0"/>
          </a:p>
          <a:p>
            <a:pPr marL="226245" indent="-226245"/>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FC2D10-9F4C-452F-9108-7FE75D2481C1}" type="slidenum">
              <a:rPr lang="en-US"/>
              <a:pPr/>
              <a:t>5</a:t>
            </a:fld>
            <a:endParaRPr lang="en-US" dirty="0"/>
          </a:p>
        </p:txBody>
      </p:sp>
      <p:sp>
        <p:nvSpPr>
          <p:cNvPr id="808962" name="Rectangle 2"/>
          <p:cNvSpPr>
            <a:spLocks noRot="1" noChangeArrowheads="1" noTextEdit="1"/>
          </p:cNvSpPr>
          <p:nvPr>
            <p:ph type="sldImg"/>
          </p:nvPr>
        </p:nvSpPr>
        <p:spPr>
          <a:ln/>
        </p:spPr>
      </p:sp>
      <p:sp>
        <p:nvSpPr>
          <p:cNvPr id="808963" name="Rectangle 3"/>
          <p:cNvSpPr>
            <a:spLocks noGrp="1" noChangeArrowheads="1"/>
          </p:cNvSpPr>
          <p:nvPr>
            <p:ph type="body" idx="1"/>
          </p:nvPr>
        </p:nvSpPr>
        <p:spPr/>
        <p:txBody>
          <a:bodyPr/>
          <a:lstStyle/>
          <a:p>
            <a:r>
              <a:rPr lang="en-US" dirty="0"/>
              <a:t>Three choices of geometric alignment. Some considerations of threshold follow.</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51AA18-9EAF-4548-B794-4D89662E588C}" type="slidenum">
              <a:rPr lang="en-US"/>
              <a:pPr/>
              <a:t>6</a:t>
            </a:fld>
            <a:endParaRPr lang="en-US" dirty="0"/>
          </a:p>
        </p:txBody>
      </p:sp>
      <p:sp>
        <p:nvSpPr>
          <p:cNvPr id="809986" name="Rectangle 2"/>
          <p:cNvSpPr>
            <a:spLocks noRot="1" noChangeArrowheads="1" noTextEdit="1"/>
          </p:cNvSpPr>
          <p:nvPr>
            <p:ph type="sldImg"/>
          </p:nvPr>
        </p:nvSpPr>
        <p:spPr>
          <a:ln/>
        </p:spPr>
      </p:sp>
      <p:sp>
        <p:nvSpPr>
          <p:cNvPr id="809987" name="Rectangle 3"/>
          <p:cNvSpPr>
            <a:spLocks noGrp="1" noChangeArrowheads="1"/>
          </p:cNvSpPr>
          <p:nvPr>
            <p:ph type="body" idx="1"/>
          </p:nvPr>
        </p:nvSpPr>
        <p:spPr/>
        <p:txBody>
          <a:bodyPr/>
          <a:lstStyle/>
          <a:p>
            <a:r>
              <a:rPr lang="en-US" dirty="0"/>
              <a:t>Not much of an issue for window channels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B96D41-CC42-42CB-A262-B5420E4B5AF5}" type="slidenum">
              <a:rPr lang="en-US"/>
              <a:pPr/>
              <a:t>7</a:t>
            </a:fld>
            <a:endParaRPr lang="en-US" dirty="0"/>
          </a:p>
        </p:txBody>
      </p:sp>
      <p:sp>
        <p:nvSpPr>
          <p:cNvPr id="811010" name="Rectangle 2"/>
          <p:cNvSpPr>
            <a:spLocks noRot="1" noChangeArrowheads="1" noTextEdit="1"/>
          </p:cNvSpPr>
          <p:nvPr>
            <p:ph type="sldImg"/>
          </p:nvPr>
        </p:nvSpPr>
        <p:spPr>
          <a:ln/>
        </p:spPr>
      </p:sp>
      <p:sp>
        <p:nvSpPr>
          <p:cNvPr id="811011" name="Rectangle 3"/>
          <p:cNvSpPr>
            <a:spLocks noGrp="1" noChangeArrowheads="1"/>
          </p:cNvSpPr>
          <p:nvPr>
            <p:ph type="body" idx="1"/>
          </p:nvPr>
        </p:nvSpPr>
        <p:spPr/>
        <p:txBody>
          <a:bodyPr/>
          <a:lstStyle/>
          <a:p>
            <a:r>
              <a:rPr lang="en-US" dirty="0"/>
              <a:t>… than for absorptive channels.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D28C92-CAF2-4B2C-A21C-663F7370B6B3}" type="slidenum">
              <a:rPr lang="en-US"/>
              <a:pPr/>
              <a:t>8</a:t>
            </a:fld>
            <a:endParaRPr lang="en-US" dirty="0"/>
          </a:p>
        </p:txBody>
      </p:sp>
      <p:sp>
        <p:nvSpPr>
          <p:cNvPr id="818178" name="Rectangle 2"/>
          <p:cNvSpPr>
            <a:spLocks noRot="1" noChangeArrowheads="1" noTextEdit="1"/>
          </p:cNvSpPr>
          <p:nvPr>
            <p:ph type="sldImg"/>
          </p:nvPr>
        </p:nvSpPr>
        <p:spPr>
          <a:ln/>
        </p:spPr>
      </p:sp>
      <p:sp>
        <p:nvSpPr>
          <p:cNvPr id="818179" name="Rectangle 3"/>
          <p:cNvSpPr>
            <a:spLocks noGrp="1" noChangeArrowheads="1"/>
          </p:cNvSpPr>
          <p:nvPr>
            <p:ph type="body" idx="1"/>
          </p:nvPr>
        </p:nvSpPr>
        <p:spPr/>
        <p:txBody>
          <a:bodyPr/>
          <a:lstStyle/>
          <a:p>
            <a:r>
              <a:rPr lang="en-US" dirty="0"/>
              <a:t>Basic requirement is to average the 3-by-3 GEO FOV for comparison with LEO FOV. But environment stdv matters.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F882BB-0988-4ECD-8B95-492F86D8C045}" type="slidenum">
              <a:rPr lang="en-US"/>
              <a:pPr/>
              <a:t>9</a:t>
            </a:fld>
            <a:endParaRPr lang="en-US" dirty="0"/>
          </a:p>
        </p:txBody>
      </p:sp>
      <p:sp>
        <p:nvSpPr>
          <p:cNvPr id="753666" name="Rectangle 2"/>
          <p:cNvSpPr>
            <a:spLocks noRot="1" noChangeArrowheads="1" noTextEdit="1"/>
          </p:cNvSpPr>
          <p:nvPr>
            <p:ph type="sldImg"/>
          </p:nvPr>
        </p:nvSpPr>
        <p:spPr>
          <a:xfrm>
            <a:off x="1143000" y="685800"/>
            <a:ext cx="4572000" cy="3429000"/>
          </a:xfrm>
          <a:ln/>
        </p:spPr>
      </p:sp>
      <p:sp>
        <p:nvSpPr>
          <p:cNvPr id="753667" name="Rectangle 3"/>
          <p:cNvSpPr>
            <a:spLocks noGrp="1" noChangeArrowheads="1"/>
          </p:cNvSpPr>
          <p:nvPr>
            <p:ph type="body" idx="1"/>
          </p:nvPr>
        </p:nvSpPr>
        <p:spPr>
          <a:xfrm>
            <a:off x="913772" y="4344030"/>
            <a:ext cx="5030456" cy="4114485"/>
          </a:xfrm>
        </p:spPr>
        <p:txBody>
          <a:bodyPr/>
          <a:lstStyle/>
          <a:p>
            <a:r>
              <a:rPr lang="en-US" dirty="0"/>
              <a:t>Relatively straightforward for IASI.</a:t>
            </a:r>
          </a:p>
          <a:p>
            <a:endParaRPr lang="en-US" dirty="0"/>
          </a:p>
          <a:p>
            <a:r>
              <a:rPr lang="en-US" dirty="0"/>
              <a:t>AIRS has spectral gaps due to design and operation failure. JMA designed algorithm to find the R_v where AIRS measurements are not available.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EA531A-C15A-4C22-B103-C752FC721E9A}" type="slidenum">
              <a:rPr lang="en-US"/>
              <a:pPr/>
              <a:t>11</a:t>
            </a:fld>
            <a:endParaRPr lang="en-US" dirty="0"/>
          </a:p>
        </p:txBody>
      </p:sp>
      <p:sp>
        <p:nvSpPr>
          <p:cNvPr id="814082" name="Rectangle 2"/>
          <p:cNvSpPr>
            <a:spLocks noRot="1" noChangeArrowheads="1" noTextEdit="1"/>
          </p:cNvSpPr>
          <p:nvPr>
            <p:ph type="sldImg"/>
          </p:nvPr>
        </p:nvSpPr>
        <p:spPr>
          <a:ln/>
        </p:spPr>
      </p:sp>
      <p:sp>
        <p:nvSpPr>
          <p:cNvPr id="814083" name="Rectangle 3"/>
          <p:cNvSpPr>
            <a:spLocks noGrp="1" noChangeArrowheads="1"/>
          </p:cNvSpPr>
          <p:nvPr>
            <p:ph type="body" idx="1"/>
          </p:nvPr>
        </p:nvSpPr>
        <p:spPr/>
        <p:txBody>
          <a:bodyPr/>
          <a:lstStyle/>
          <a:p>
            <a:r>
              <a:rPr lang="en-US" dirty="0"/>
              <a:t>Example of the recommended bias analysis.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F86B5C-5D65-4069-AD8E-8F99B9D6EDF5}" type="slidenum">
              <a:rPr lang="en-US"/>
              <a:pPr/>
              <a:t>13</a:t>
            </a:fld>
            <a:endParaRPr lang="en-US" dirty="0"/>
          </a:p>
        </p:txBody>
      </p:sp>
      <p:sp>
        <p:nvSpPr>
          <p:cNvPr id="815106" name="Rectangle 2"/>
          <p:cNvSpPr>
            <a:spLocks noRot="1" noChangeArrowheads="1" noTextEdit="1"/>
          </p:cNvSpPr>
          <p:nvPr>
            <p:ph type="sldImg"/>
          </p:nvPr>
        </p:nvSpPr>
        <p:spPr>
          <a:ln/>
        </p:spPr>
      </p:sp>
      <p:sp>
        <p:nvSpPr>
          <p:cNvPr id="815107" name="Rectangle 3"/>
          <p:cNvSpPr>
            <a:spLocks noGrp="1" noChangeArrowheads="1"/>
          </p:cNvSpPr>
          <p:nvPr>
            <p:ph type="body" idx="1"/>
          </p:nvPr>
        </p:nvSpPr>
        <p:spPr/>
        <p:txBody>
          <a:bodyPr/>
          <a:lstStyle/>
          <a:p>
            <a:r>
              <a:rPr lang="en-US" dirty="0"/>
              <a:t>Upper panels – 1 day. Theoretical basis/assumption: LEO is perfect; comparison is perfect; GEO is lousy.</a:t>
            </a:r>
          </a:p>
          <a:p>
            <a:endParaRPr lang="en-US" dirty="0"/>
          </a:p>
          <a:p>
            <a:r>
              <a:rPr lang="en-US" dirty="0"/>
              <a:t>Lower panels – 1 year. Theoretical basis/assumption: LEO is perfect; GEO is nearly perfect; comparison is lousy.</a:t>
            </a:r>
          </a:p>
          <a:p>
            <a:endParaRPr lang="en-US" dirty="0"/>
          </a:p>
          <a:p>
            <a:r>
              <a:rPr lang="en-US" dirty="0"/>
              <a:t>Replaced panels – 1 month. Theoretical basis/assumption: LEO is perfect; GEO and comparison are neither perfect nor lousy but have to compromise.</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dirty="0" smtClean="0"/>
              <a:t>8/11/2016</a:t>
            </a:r>
            <a:endParaRPr lang="en-US" dirty="0"/>
          </a:p>
        </p:txBody>
      </p:sp>
      <p:sp>
        <p:nvSpPr>
          <p:cNvPr id="5" name="Footer Placeholder 4"/>
          <p:cNvSpPr>
            <a:spLocks noGrp="1"/>
          </p:cNvSpPr>
          <p:nvPr>
            <p:ph type="ftr" sz="quarter" idx="11"/>
          </p:nvPr>
        </p:nvSpPr>
        <p:spPr/>
        <p:txBody>
          <a:bodyPr/>
          <a:lstStyle/>
          <a:p>
            <a:r>
              <a:rPr lang="en-US" dirty="0" smtClean="0"/>
              <a:t>GSICS Users Workshop, College Par, MD</a:t>
            </a:r>
            <a:endParaRPr lang="en-US" dirty="0"/>
          </a:p>
        </p:txBody>
      </p:sp>
      <p:sp>
        <p:nvSpPr>
          <p:cNvPr id="6" name="Slide Number Placeholder 5"/>
          <p:cNvSpPr>
            <a:spLocks noGrp="1"/>
          </p:cNvSpPr>
          <p:nvPr>
            <p:ph type="sldNum" sz="quarter" idx="12"/>
          </p:nvPr>
        </p:nvSpPr>
        <p:spPr/>
        <p:txBody>
          <a:bodyPr/>
          <a:lstStyle/>
          <a:p>
            <a:fld id="{AB16FD3E-D495-471E-BF59-F318DD0C334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8/11/2016</a:t>
            </a:r>
            <a:endParaRPr lang="en-US" dirty="0"/>
          </a:p>
        </p:txBody>
      </p:sp>
      <p:sp>
        <p:nvSpPr>
          <p:cNvPr id="5" name="Footer Placeholder 4"/>
          <p:cNvSpPr>
            <a:spLocks noGrp="1"/>
          </p:cNvSpPr>
          <p:nvPr>
            <p:ph type="ftr" sz="quarter" idx="11"/>
          </p:nvPr>
        </p:nvSpPr>
        <p:spPr/>
        <p:txBody>
          <a:bodyPr/>
          <a:lstStyle/>
          <a:p>
            <a:r>
              <a:rPr lang="en-US" dirty="0" smtClean="0"/>
              <a:t>GSICS Users Workshop, College Par, MD</a:t>
            </a:r>
            <a:endParaRPr lang="en-US" dirty="0"/>
          </a:p>
        </p:txBody>
      </p:sp>
      <p:sp>
        <p:nvSpPr>
          <p:cNvPr id="6" name="Slide Number Placeholder 5"/>
          <p:cNvSpPr>
            <a:spLocks noGrp="1"/>
          </p:cNvSpPr>
          <p:nvPr>
            <p:ph type="sldNum" sz="quarter" idx="12"/>
          </p:nvPr>
        </p:nvSpPr>
        <p:spPr/>
        <p:txBody>
          <a:bodyPr/>
          <a:lstStyle/>
          <a:p>
            <a:fld id="{AB16FD3E-D495-471E-BF59-F318DD0C334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8/11/2016</a:t>
            </a:r>
            <a:endParaRPr lang="en-US" dirty="0"/>
          </a:p>
        </p:txBody>
      </p:sp>
      <p:sp>
        <p:nvSpPr>
          <p:cNvPr id="5" name="Footer Placeholder 4"/>
          <p:cNvSpPr>
            <a:spLocks noGrp="1"/>
          </p:cNvSpPr>
          <p:nvPr>
            <p:ph type="ftr" sz="quarter" idx="11"/>
          </p:nvPr>
        </p:nvSpPr>
        <p:spPr/>
        <p:txBody>
          <a:bodyPr/>
          <a:lstStyle/>
          <a:p>
            <a:r>
              <a:rPr lang="en-US" dirty="0" smtClean="0"/>
              <a:t>GSICS Users Workshop, College Par, MD</a:t>
            </a:r>
            <a:endParaRPr lang="en-US" dirty="0"/>
          </a:p>
        </p:txBody>
      </p:sp>
      <p:sp>
        <p:nvSpPr>
          <p:cNvPr id="6" name="Slide Number Placeholder 5"/>
          <p:cNvSpPr>
            <a:spLocks noGrp="1"/>
          </p:cNvSpPr>
          <p:nvPr>
            <p:ph type="sldNum" sz="quarter" idx="12"/>
          </p:nvPr>
        </p:nvSpPr>
        <p:spPr/>
        <p:txBody>
          <a:bodyPr/>
          <a:lstStyle/>
          <a:p>
            <a:fld id="{AB16FD3E-D495-471E-BF59-F318DD0C3340}"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6629400" y="6400800"/>
            <a:ext cx="2133600" cy="323850"/>
          </a:xfrm>
        </p:spPr>
        <p:txBody>
          <a:bodyPr/>
          <a:lstStyle>
            <a:lvl1pPr>
              <a:defRPr/>
            </a:lvl1pPr>
          </a:lstStyle>
          <a:p>
            <a:fld id="{8AA5E4A8-29EB-42B0-991D-EADC09E4B5A7}"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8/11/2016</a:t>
            </a:r>
            <a:endParaRPr lang="en-US" dirty="0"/>
          </a:p>
        </p:txBody>
      </p:sp>
      <p:sp>
        <p:nvSpPr>
          <p:cNvPr id="5" name="Footer Placeholder 4"/>
          <p:cNvSpPr>
            <a:spLocks noGrp="1"/>
          </p:cNvSpPr>
          <p:nvPr>
            <p:ph type="ftr" sz="quarter" idx="11"/>
          </p:nvPr>
        </p:nvSpPr>
        <p:spPr/>
        <p:txBody>
          <a:bodyPr/>
          <a:lstStyle/>
          <a:p>
            <a:r>
              <a:rPr lang="en-US" dirty="0" smtClean="0"/>
              <a:t>GSICS Users Workshop, College Par, MD</a:t>
            </a:r>
            <a:endParaRPr lang="en-US" dirty="0"/>
          </a:p>
        </p:txBody>
      </p:sp>
      <p:sp>
        <p:nvSpPr>
          <p:cNvPr id="6" name="Slide Number Placeholder 5"/>
          <p:cNvSpPr>
            <a:spLocks noGrp="1"/>
          </p:cNvSpPr>
          <p:nvPr>
            <p:ph type="sldNum" sz="quarter" idx="12"/>
          </p:nvPr>
        </p:nvSpPr>
        <p:spPr/>
        <p:txBody>
          <a:bodyPr/>
          <a:lstStyle/>
          <a:p>
            <a:fld id="{AB16FD3E-D495-471E-BF59-F318DD0C334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8/11/2016</a:t>
            </a:r>
            <a:endParaRPr lang="en-US" dirty="0"/>
          </a:p>
        </p:txBody>
      </p:sp>
      <p:sp>
        <p:nvSpPr>
          <p:cNvPr id="5" name="Footer Placeholder 4"/>
          <p:cNvSpPr>
            <a:spLocks noGrp="1"/>
          </p:cNvSpPr>
          <p:nvPr>
            <p:ph type="ftr" sz="quarter" idx="11"/>
          </p:nvPr>
        </p:nvSpPr>
        <p:spPr/>
        <p:txBody>
          <a:bodyPr/>
          <a:lstStyle/>
          <a:p>
            <a:r>
              <a:rPr lang="en-US" dirty="0" smtClean="0"/>
              <a:t>GSICS Users Workshop, College Par, MD</a:t>
            </a:r>
            <a:endParaRPr lang="en-US" dirty="0"/>
          </a:p>
        </p:txBody>
      </p:sp>
      <p:sp>
        <p:nvSpPr>
          <p:cNvPr id="6" name="Slide Number Placeholder 5"/>
          <p:cNvSpPr>
            <a:spLocks noGrp="1"/>
          </p:cNvSpPr>
          <p:nvPr>
            <p:ph type="sldNum" sz="quarter" idx="12"/>
          </p:nvPr>
        </p:nvSpPr>
        <p:spPr/>
        <p:txBody>
          <a:bodyPr/>
          <a:lstStyle/>
          <a:p>
            <a:fld id="{AB16FD3E-D495-471E-BF59-F318DD0C3340}"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8/11/2016</a:t>
            </a:r>
            <a:endParaRPr lang="en-US" dirty="0"/>
          </a:p>
        </p:txBody>
      </p:sp>
      <p:sp>
        <p:nvSpPr>
          <p:cNvPr id="6" name="Footer Placeholder 5"/>
          <p:cNvSpPr>
            <a:spLocks noGrp="1"/>
          </p:cNvSpPr>
          <p:nvPr>
            <p:ph type="ftr" sz="quarter" idx="11"/>
          </p:nvPr>
        </p:nvSpPr>
        <p:spPr/>
        <p:txBody>
          <a:bodyPr/>
          <a:lstStyle/>
          <a:p>
            <a:r>
              <a:rPr lang="en-US" dirty="0" smtClean="0"/>
              <a:t>GSICS Users Workshop, College Par, MD</a:t>
            </a:r>
            <a:endParaRPr lang="en-US" dirty="0"/>
          </a:p>
        </p:txBody>
      </p:sp>
      <p:sp>
        <p:nvSpPr>
          <p:cNvPr id="7" name="Slide Number Placeholder 6"/>
          <p:cNvSpPr>
            <a:spLocks noGrp="1"/>
          </p:cNvSpPr>
          <p:nvPr>
            <p:ph type="sldNum" sz="quarter" idx="12"/>
          </p:nvPr>
        </p:nvSpPr>
        <p:spPr/>
        <p:txBody>
          <a:bodyPr/>
          <a:lstStyle/>
          <a:p>
            <a:fld id="{AB16FD3E-D495-471E-BF59-F318DD0C334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8/11/2016</a:t>
            </a:r>
            <a:endParaRPr lang="en-US" dirty="0"/>
          </a:p>
        </p:txBody>
      </p:sp>
      <p:sp>
        <p:nvSpPr>
          <p:cNvPr id="8" name="Footer Placeholder 7"/>
          <p:cNvSpPr>
            <a:spLocks noGrp="1"/>
          </p:cNvSpPr>
          <p:nvPr>
            <p:ph type="ftr" sz="quarter" idx="11"/>
          </p:nvPr>
        </p:nvSpPr>
        <p:spPr/>
        <p:txBody>
          <a:bodyPr/>
          <a:lstStyle/>
          <a:p>
            <a:r>
              <a:rPr lang="en-US" dirty="0" smtClean="0"/>
              <a:t>GSICS Users Workshop, College Par, MD</a:t>
            </a:r>
            <a:endParaRPr lang="en-US" dirty="0"/>
          </a:p>
        </p:txBody>
      </p:sp>
      <p:sp>
        <p:nvSpPr>
          <p:cNvPr id="9" name="Slide Number Placeholder 8"/>
          <p:cNvSpPr>
            <a:spLocks noGrp="1"/>
          </p:cNvSpPr>
          <p:nvPr>
            <p:ph type="sldNum" sz="quarter" idx="12"/>
          </p:nvPr>
        </p:nvSpPr>
        <p:spPr/>
        <p:txBody>
          <a:bodyPr/>
          <a:lstStyle/>
          <a:p>
            <a:fld id="{AB16FD3E-D495-471E-BF59-F318DD0C334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8/11/2016</a:t>
            </a:r>
            <a:endParaRPr lang="en-US" dirty="0"/>
          </a:p>
        </p:txBody>
      </p:sp>
      <p:sp>
        <p:nvSpPr>
          <p:cNvPr id="4" name="Footer Placeholder 3"/>
          <p:cNvSpPr>
            <a:spLocks noGrp="1"/>
          </p:cNvSpPr>
          <p:nvPr>
            <p:ph type="ftr" sz="quarter" idx="11"/>
          </p:nvPr>
        </p:nvSpPr>
        <p:spPr/>
        <p:txBody>
          <a:bodyPr/>
          <a:lstStyle/>
          <a:p>
            <a:r>
              <a:rPr lang="en-US" dirty="0" smtClean="0"/>
              <a:t>GSICS Users Workshop, College Par, MD</a:t>
            </a:r>
            <a:endParaRPr lang="en-US" dirty="0"/>
          </a:p>
        </p:txBody>
      </p:sp>
      <p:sp>
        <p:nvSpPr>
          <p:cNvPr id="5" name="Slide Number Placeholder 4"/>
          <p:cNvSpPr>
            <a:spLocks noGrp="1"/>
          </p:cNvSpPr>
          <p:nvPr>
            <p:ph type="sldNum" sz="quarter" idx="12"/>
          </p:nvPr>
        </p:nvSpPr>
        <p:spPr/>
        <p:txBody>
          <a:bodyPr/>
          <a:lstStyle/>
          <a:p>
            <a:fld id="{AB16FD3E-D495-471E-BF59-F318DD0C334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8/11/2016</a:t>
            </a:r>
            <a:endParaRPr lang="en-US" dirty="0"/>
          </a:p>
        </p:txBody>
      </p:sp>
      <p:sp>
        <p:nvSpPr>
          <p:cNvPr id="3" name="Footer Placeholder 2"/>
          <p:cNvSpPr>
            <a:spLocks noGrp="1"/>
          </p:cNvSpPr>
          <p:nvPr>
            <p:ph type="ftr" sz="quarter" idx="11"/>
          </p:nvPr>
        </p:nvSpPr>
        <p:spPr/>
        <p:txBody>
          <a:bodyPr/>
          <a:lstStyle/>
          <a:p>
            <a:r>
              <a:rPr lang="en-US" dirty="0" smtClean="0"/>
              <a:t>GSICS Users Workshop, College Par, MD</a:t>
            </a:r>
            <a:endParaRPr lang="en-US" dirty="0"/>
          </a:p>
        </p:txBody>
      </p:sp>
      <p:sp>
        <p:nvSpPr>
          <p:cNvPr id="4" name="Slide Number Placeholder 3"/>
          <p:cNvSpPr>
            <a:spLocks noGrp="1"/>
          </p:cNvSpPr>
          <p:nvPr>
            <p:ph type="sldNum" sz="quarter" idx="12"/>
          </p:nvPr>
        </p:nvSpPr>
        <p:spPr/>
        <p:txBody>
          <a:bodyPr/>
          <a:lstStyle/>
          <a:p>
            <a:fld id="{AB16FD3E-D495-471E-BF59-F318DD0C334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8/11/2016</a:t>
            </a:r>
            <a:endParaRPr lang="en-US" dirty="0"/>
          </a:p>
        </p:txBody>
      </p:sp>
      <p:sp>
        <p:nvSpPr>
          <p:cNvPr id="6" name="Footer Placeholder 5"/>
          <p:cNvSpPr>
            <a:spLocks noGrp="1"/>
          </p:cNvSpPr>
          <p:nvPr>
            <p:ph type="ftr" sz="quarter" idx="11"/>
          </p:nvPr>
        </p:nvSpPr>
        <p:spPr/>
        <p:txBody>
          <a:bodyPr/>
          <a:lstStyle/>
          <a:p>
            <a:r>
              <a:rPr lang="en-US" dirty="0" smtClean="0"/>
              <a:t>GSICS Users Workshop, College Par, MD</a:t>
            </a:r>
            <a:endParaRPr lang="en-US" dirty="0"/>
          </a:p>
        </p:txBody>
      </p:sp>
      <p:sp>
        <p:nvSpPr>
          <p:cNvPr id="7" name="Slide Number Placeholder 6"/>
          <p:cNvSpPr>
            <a:spLocks noGrp="1"/>
          </p:cNvSpPr>
          <p:nvPr>
            <p:ph type="sldNum" sz="quarter" idx="12"/>
          </p:nvPr>
        </p:nvSpPr>
        <p:spPr/>
        <p:txBody>
          <a:bodyPr/>
          <a:lstStyle/>
          <a:p>
            <a:fld id="{AB16FD3E-D495-471E-BF59-F318DD0C3340}"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8/11/2016</a:t>
            </a:r>
            <a:endParaRPr lang="en-US" dirty="0"/>
          </a:p>
        </p:txBody>
      </p:sp>
      <p:sp>
        <p:nvSpPr>
          <p:cNvPr id="6" name="Footer Placeholder 5"/>
          <p:cNvSpPr>
            <a:spLocks noGrp="1"/>
          </p:cNvSpPr>
          <p:nvPr>
            <p:ph type="ftr" sz="quarter" idx="11"/>
          </p:nvPr>
        </p:nvSpPr>
        <p:spPr/>
        <p:txBody>
          <a:bodyPr/>
          <a:lstStyle/>
          <a:p>
            <a:r>
              <a:rPr lang="en-US" dirty="0" smtClean="0"/>
              <a:t>GSICS Users Workshop, College Par, MD</a:t>
            </a:r>
            <a:endParaRPr lang="en-US" dirty="0"/>
          </a:p>
        </p:txBody>
      </p:sp>
      <p:sp>
        <p:nvSpPr>
          <p:cNvPr id="7" name="Slide Number Placeholder 6"/>
          <p:cNvSpPr>
            <a:spLocks noGrp="1"/>
          </p:cNvSpPr>
          <p:nvPr>
            <p:ph type="sldNum" sz="quarter" idx="12"/>
          </p:nvPr>
        </p:nvSpPr>
        <p:spPr/>
        <p:txBody>
          <a:bodyPr/>
          <a:lstStyle/>
          <a:p>
            <a:fld id="{AB16FD3E-D495-471E-BF59-F318DD0C3340}"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8/11/2016</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GSICS Users Workshop, College Par, MD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6FD3E-D495-471E-BF59-F318DD0C3340}" type="slidenum">
              <a:rPr lang="en-US" smtClean="0"/>
              <a:t>‹#›</a:t>
            </a:fld>
            <a:endParaRPr lang="en-US" dirty="0"/>
          </a:p>
        </p:txBody>
      </p:sp>
      <p:pic>
        <p:nvPicPr>
          <p:cNvPr id="7" name="Picture 11" descr="GLOGO.png"/>
          <p:cNvPicPr>
            <a:picLocks noChangeAspect="1"/>
          </p:cNvPicPr>
          <p:nvPr userDrawn="1"/>
        </p:nvPicPr>
        <p:blipFill>
          <a:blip r:embed="rId14" cstate="print"/>
          <a:stretch>
            <a:fillRect/>
          </a:stretch>
        </p:blipFill>
        <p:spPr>
          <a:xfrm>
            <a:off x="7344396" y="104503"/>
            <a:ext cx="1686393" cy="6858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dirty="0" smtClean="0"/>
              <a:t>GSICS Inter-Calibration for Infrared Bands with Hyperspectral Sounder</a:t>
            </a:r>
            <a:endParaRPr lang="en-US" sz="3200" b="1" dirty="0"/>
          </a:p>
        </p:txBody>
      </p:sp>
      <p:sp>
        <p:nvSpPr>
          <p:cNvPr id="3" name="Subtitle 2"/>
          <p:cNvSpPr>
            <a:spLocks noGrp="1"/>
          </p:cNvSpPr>
          <p:nvPr>
            <p:ph type="subTitle" idx="1"/>
          </p:nvPr>
        </p:nvSpPr>
        <p:spPr/>
        <p:txBody>
          <a:bodyPr>
            <a:normAutofit/>
          </a:bodyPr>
          <a:lstStyle/>
          <a:p>
            <a:r>
              <a:rPr lang="en-US" dirty="0" smtClean="0"/>
              <a:t>Xiangqian Wu, NOAA/NESDIS/STAR</a:t>
            </a:r>
            <a:endParaRPr lang="en-US" dirty="0"/>
          </a:p>
          <a:p>
            <a:endParaRPr lang="en-US" sz="2000" dirty="0" smtClean="0"/>
          </a:p>
          <a:p>
            <a:r>
              <a:rPr lang="en-US" sz="2000" dirty="0" smtClean="0"/>
              <a:t>GSICS Users Workshop, College Park, MD, 11 August 2016</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Rectangle 2"/>
          <p:cNvSpPr>
            <a:spLocks noGrp="1" noChangeArrowheads="1"/>
          </p:cNvSpPr>
          <p:nvPr>
            <p:ph type="title"/>
          </p:nvPr>
        </p:nvSpPr>
        <p:spPr bwMode="auto">
          <a:xfrm>
            <a:off x="1371600" y="457200"/>
            <a:ext cx="6400800" cy="838200"/>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a:solidFill>
                  <a:schemeClr val="accent2"/>
                </a:solidFill>
                <a:latin typeface="Times New Roman" pitchFamily="18" charset="0"/>
              </a:rPr>
              <a:t>4. Selection</a:t>
            </a:r>
          </a:p>
        </p:txBody>
      </p:sp>
      <p:sp>
        <p:nvSpPr>
          <p:cNvPr id="755715" name="Rectangle 3"/>
          <p:cNvSpPr>
            <a:spLocks noGrp="1" noChangeArrowheads="1"/>
          </p:cNvSpPr>
          <p:nvPr>
            <p:ph type="body" idx="1"/>
          </p:nvPr>
        </p:nvSpPr>
        <p:spPr/>
        <p:txBody>
          <a:bodyPr/>
          <a:lstStyle/>
          <a:p>
            <a:pPr marL="463550" indent="-463550">
              <a:lnSpc>
                <a:spcPct val="90000"/>
              </a:lnSpc>
            </a:pPr>
            <a:r>
              <a:rPr lang="en-US" dirty="0">
                <a:solidFill>
                  <a:srgbClr val="006600"/>
                </a:solidFill>
              </a:rPr>
              <a:t>Several reasons</a:t>
            </a:r>
          </a:p>
          <a:p>
            <a:pPr marL="863600" lvl="1">
              <a:lnSpc>
                <a:spcPct val="90000"/>
              </a:lnSpc>
            </a:pPr>
            <a:r>
              <a:rPr lang="en-US" dirty="0">
                <a:solidFill>
                  <a:srgbClr val="006600"/>
                </a:solidFill>
              </a:rPr>
              <a:t>Performance under certain conditions, e.g., night</a:t>
            </a:r>
          </a:p>
          <a:p>
            <a:pPr marL="863600" lvl="1">
              <a:lnSpc>
                <a:spcPct val="90000"/>
              </a:lnSpc>
            </a:pPr>
            <a:r>
              <a:rPr lang="en-US" dirty="0">
                <a:solidFill>
                  <a:srgbClr val="006600"/>
                </a:solidFill>
              </a:rPr>
              <a:t>Narrow down threshold, e.g., time window</a:t>
            </a:r>
          </a:p>
          <a:p>
            <a:pPr marL="863600" lvl="1">
              <a:lnSpc>
                <a:spcPct val="90000"/>
              </a:lnSpc>
            </a:pPr>
            <a:r>
              <a:rPr lang="en-US" dirty="0">
                <a:solidFill>
                  <a:srgbClr val="006600"/>
                </a:solidFill>
              </a:rPr>
              <a:t>Avoid certain conditions, e.g. sun glint</a:t>
            </a:r>
          </a:p>
          <a:p>
            <a:pPr marL="463550" indent="-463550">
              <a:lnSpc>
                <a:spcPct val="90000"/>
              </a:lnSpc>
            </a:pPr>
            <a:r>
              <a:rPr lang="en-US" dirty="0"/>
              <a:t>Weighted average/regression is superior than threshold</a:t>
            </a:r>
          </a:p>
          <a:p>
            <a:pPr marL="463550" indent="-463550">
              <a:lnSpc>
                <a:spcPct val="90000"/>
              </a:lnSpc>
            </a:pPr>
            <a:r>
              <a:rPr lang="en-US" dirty="0">
                <a:solidFill>
                  <a:srgbClr val="FF3300"/>
                </a:solidFill>
                <a:sym typeface="Symbol" pitchFamily="18" charset="2"/>
              </a:rPr>
              <a:t>ATBD facilitates these options. No specific recommendation/discrimination</a:t>
            </a:r>
          </a:p>
        </p:txBody>
      </p:sp>
      <p:sp>
        <p:nvSpPr>
          <p:cNvPr id="8" name="Slide Number Placeholder 7"/>
          <p:cNvSpPr>
            <a:spLocks noGrp="1"/>
          </p:cNvSpPr>
          <p:nvPr>
            <p:ph type="sldNum" sz="quarter" idx="12"/>
          </p:nvPr>
        </p:nvSpPr>
        <p:spPr/>
        <p:txBody>
          <a:bodyPr/>
          <a:lstStyle/>
          <a:p>
            <a:fld id="{AB16FD3E-D495-471E-BF59-F318DD0C3340}" type="slidenum">
              <a:rPr lang="en-US" smtClean="0"/>
              <a:t>10</a:t>
            </a:fld>
            <a:endParaRPr lang="en-US" dirty="0"/>
          </a:p>
        </p:txBody>
      </p:sp>
      <p:sp>
        <p:nvSpPr>
          <p:cNvPr id="9" name="Footer Placeholder 8"/>
          <p:cNvSpPr>
            <a:spLocks noGrp="1"/>
          </p:cNvSpPr>
          <p:nvPr>
            <p:ph type="ftr" sz="quarter" idx="11"/>
          </p:nvPr>
        </p:nvSpPr>
        <p:spPr/>
        <p:txBody>
          <a:bodyPr/>
          <a:lstStyle/>
          <a:p>
            <a:r>
              <a:rPr lang="en-US" dirty="0" smtClean="0"/>
              <a:t>GSICS Users Workshop, College Par, MD</a:t>
            </a:r>
            <a:endParaRPr lang="en-US" dirty="0"/>
          </a:p>
        </p:txBody>
      </p:sp>
      <p:sp>
        <p:nvSpPr>
          <p:cNvPr id="10" name="Date Placeholder 9"/>
          <p:cNvSpPr>
            <a:spLocks noGrp="1"/>
          </p:cNvSpPr>
          <p:nvPr>
            <p:ph type="dt" sz="half" idx="10"/>
          </p:nvPr>
        </p:nvSpPr>
        <p:spPr/>
        <p:txBody>
          <a:bodyPr/>
          <a:lstStyle/>
          <a:p>
            <a:r>
              <a:rPr lang="en-US" dirty="0" smtClean="0"/>
              <a:t>8/11/2016</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Rectangle 2"/>
          <p:cNvSpPr>
            <a:spLocks noGrp="1" noChangeArrowheads="1"/>
          </p:cNvSpPr>
          <p:nvPr>
            <p:ph type="title"/>
          </p:nvPr>
        </p:nvSpPr>
        <p:spPr bwMode="auto">
          <a:xfrm>
            <a:off x="1371600" y="457200"/>
            <a:ext cx="6400800" cy="838200"/>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a:solidFill>
                  <a:schemeClr val="accent2"/>
                </a:solidFill>
                <a:latin typeface="Times New Roman" pitchFamily="18" charset="0"/>
              </a:rPr>
              <a:t>5a. Analysis – Quantify Bias</a:t>
            </a:r>
          </a:p>
        </p:txBody>
      </p:sp>
      <p:sp>
        <p:nvSpPr>
          <p:cNvPr id="759818" name="Rectangle 10"/>
          <p:cNvSpPr>
            <a:spLocks noChangeArrowheads="1"/>
          </p:cNvSpPr>
          <p:nvPr/>
        </p:nvSpPr>
        <p:spPr bwMode="auto">
          <a:xfrm>
            <a:off x="0" y="1709738"/>
            <a:ext cx="9144000" cy="0"/>
          </a:xfrm>
          <a:prstGeom prst="rect">
            <a:avLst/>
          </a:prstGeom>
          <a:noFill/>
          <a:ln w="9525">
            <a:noFill/>
            <a:miter lim="800000"/>
            <a:headEnd/>
            <a:tailEnd/>
          </a:ln>
          <a:effectLst/>
        </p:spPr>
        <p:txBody>
          <a:bodyPr wrap="none" anchor="ctr">
            <a:spAutoFit/>
          </a:bodyPr>
          <a:lstStyle/>
          <a:p>
            <a:endParaRPr lang="en-US" dirty="0"/>
          </a:p>
        </p:txBody>
      </p:sp>
      <p:pic>
        <p:nvPicPr>
          <p:cNvPr id="759817" name="Picture 9"/>
          <p:cNvPicPr>
            <a:picLocks noChangeAspect="1" noChangeArrowheads="1"/>
          </p:cNvPicPr>
          <p:nvPr/>
        </p:nvPicPr>
        <p:blipFill>
          <a:blip r:embed="rId3" cstate="print"/>
          <a:srcRect/>
          <a:stretch>
            <a:fillRect/>
          </a:stretch>
        </p:blipFill>
        <p:spPr bwMode="auto">
          <a:xfrm>
            <a:off x="457200" y="1752600"/>
            <a:ext cx="8229600" cy="4348163"/>
          </a:xfrm>
          <a:prstGeom prst="rect">
            <a:avLst/>
          </a:prstGeom>
          <a:noFill/>
        </p:spPr>
      </p:pic>
      <p:sp>
        <p:nvSpPr>
          <p:cNvPr id="9" name="Slide Number Placeholder 8"/>
          <p:cNvSpPr>
            <a:spLocks noGrp="1"/>
          </p:cNvSpPr>
          <p:nvPr>
            <p:ph type="sldNum" sz="quarter" idx="12"/>
          </p:nvPr>
        </p:nvSpPr>
        <p:spPr/>
        <p:txBody>
          <a:bodyPr/>
          <a:lstStyle/>
          <a:p>
            <a:fld id="{AB16FD3E-D495-471E-BF59-F318DD0C3340}" type="slidenum">
              <a:rPr lang="en-US" smtClean="0"/>
              <a:t>11</a:t>
            </a:fld>
            <a:endParaRPr lang="en-US" dirty="0"/>
          </a:p>
        </p:txBody>
      </p:sp>
      <p:sp>
        <p:nvSpPr>
          <p:cNvPr id="10" name="Footer Placeholder 9"/>
          <p:cNvSpPr>
            <a:spLocks noGrp="1"/>
          </p:cNvSpPr>
          <p:nvPr>
            <p:ph type="ftr" sz="quarter" idx="11"/>
          </p:nvPr>
        </p:nvSpPr>
        <p:spPr/>
        <p:txBody>
          <a:bodyPr/>
          <a:lstStyle/>
          <a:p>
            <a:r>
              <a:rPr lang="en-US" dirty="0" smtClean="0"/>
              <a:t>GSICS Users Workshop, College Par, MD</a:t>
            </a:r>
            <a:endParaRPr lang="en-US" dirty="0"/>
          </a:p>
        </p:txBody>
      </p:sp>
      <p:sp>
        <p:nvSpPr>
          <p:cNvPr id="11" name="Date Placeholder 10"/>
          <p:cNvSpPr>
            <a:spLocks noGrp="1"/>
          </p:cNvSpPr>
          <p:nvPr>
            <p:ph type="dt" sz="half" idx="10"/>
          </p:nvPr>
        </p:nvSpPr>
        <p:spPr/>
        <p:txBody>
          <a:bodyPr/>
          <a:lstStyle/>
          <a:p>
            <a:r>
              <a:rPr lang="en-US" dirty="0" smtClean="0"/>
              <a:t>8/11/2016</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Grp="1" noChangeArrowheads="1"/>
          </p:cNvSpPr>
          <p:nvPr>
            <p:ph type="title"/>
          </p:nvPr>
        </p:nvSpPr>
        <p:spPr bwMode="auto">
          <a:xfrm>
            <a:off x="1371600" y="457200"/>
            <a:ext cx="6400800" cy="838200"/>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a:solidFill>
                  <a:schemeClr val="accent2"/>
                </a:solidFill>
                <a:latin typeface="Times New Roman" pitchFamily="18" charset="0"/>
              </a:rPr>
              <a:t>5b. Analysis – Correct Bias</a:t>
            </a:r>
          </a:p>
        </p:txBody>
      </p:sp>
      <p:sp>
        <p:nvSpPr>
          <p:cNvPr id="757763" name="Rectangle 3"/>
          <p:cNvSpPr>
            <a:spLocks noGrp="1" noChangeArrowheads="1"/>
          </p:cNvSpPr>
          <p:nvPr>
            <p:ph type="body" idx="1"/>
          </p:nvPr>
        </p:nvSpPr>
        <p:spPr/>
        <p:txBody>
          <a:bodyPr/>
          <a:lstStyle/>
          <a:p>
            <a:pPr marL="463550" indent="-463550"/>
            <a:endParaRPr lang="en-US" dirty="0"/>
          </a:p>
          <a:p>
            <a:pPr marL="463550" indent="-463550"/>
            <a:endParaRPr lang="en-US" dirty="0"/>
          </a:p>
          <a:p>
            <a:pPr marL="463550" indent="-463550"/>
            <a:endParaRPr lang="en-US" dirty="0"/>
          </a:p>
          <a:p>
            <a:pPr marL="463550" indent="-463550"/>
            <a:r>
              <a:rPr lang="en-US" dirty="0"/>
              <a:t>GSICS Corrected radiance from GEO operational product</a:t>
            </a:r>
          </a:p>
          <a:p>
            <a:pPr marL="863600" lvl="1"/>
            <a:r>
              <a:rPr lang="en-US" i="1" dirty="0"/>
              <a:t>a, b</a:t>
            </a:r>
            <a:r>
              <a:rPr lang="en-US" dirty="0"/>
              <a:t> from weighted regression</a:t>
            </a:r>
          </a:p>
          <a:p>
            <a:pPr marL="463550" indent="-463550"/>
            <a:r>
              <a:rPr lang="en-US" dirty="0"/>
              <a:t>Reduced Major Axis – under investigation</a:t>
            </a:r>
          </a:p>
          <a:p>
            <a:pPr marL="463550" indent="-463550"/>
            <a:r>
              <a:rPr lang="en-US" dirty="0"/>
              <a:t>Period of regression is critical</a:t>
            </a:r>
          </a:p>
        </p:txBody>
      </p:sp>
      <p:sp>
        <p:nvSpPr>
          <p:cNvPr id="757765" name="Rectangle 5"/>
          <p:cNvSpPr>
            <a:spLocks noChangeArrowheads="1"/>
          </p:cNvSpPr>
          <p:nvPr/>
        </p:nvSpPr>
        <p:spPr bwMode="auto">
          <a:xfrm>
            <a:off x="0" y="0"/>
            <a:ext cx="1098550" cy="260350"/>
          </a:xfrm>
          <a:prstGeom prst="rect">
            <a:avLst/>
          </a:prstGeom>
          <a:noFill/>
          <a:ln w="9525">
            <a:noFill/>
            <a:miter lim="800000"/>
            <a:headEnd/>
            <a:tailEnd/>
          </a:ln>
          <a:effectLst/>
        </p:spPr>
        <p:txBody>
          <a:bodyPr wrap="none" anchor="ctr">
            <a:spAutoFit/>
          </a:bodyPr>
          <a:lstStyle/>
          <a:p>
            <a:r>
              <a:rPr lang="en-US" altLang="zh-CN" sz="1100" dirty="0">
                <a:latin typeface="Calibri" pitchFamily="34" charset="0"/>
                <a:ea typeface="SimSun" pitchFamily="2" charset="-122"/>
                <a:cs typeface="Times New Roman" pitchFamily="18" charset="0"/>
              </a:rPr>
              <a:t>	</a:t>
            </a:r>
            <a:endParaRPr lang="en-US" altLang="zh-CN" dirty="0">
              <a:ea typeface="SimSun" pitchFamily="2" charset="-122"/>
              <a:cs typeface="Times New Roman" pitchFamily="18" charset="0"/>
            </a:endParaRPr>
          </a:p>
        </p:txBody>
      </p:sp>
      <p:sp>
        <p:nvSpPr>
          <p:cNvPr id="757766" name="Rectangle 6"/>
          <p:cNvSpPr>
            <a:spLocks noChangeArrowheads="1"/>
          </p:cNvSpPr>
          <p:nvPr/>
        </p:nvSpPr>
        <p:spPr bwMode="auto">
          <a:xfrm>
            <a:off x="0" y="650875"/>
            <a:ext cx="212725" cy="214313"/>
          </a:xfrm>
          <a:prstGeom prst="rect">
            <a:avLst/>
          </a:prstGeom>
          <a:noFill/>
          <a:ln w="9525">
            <a:noFill/>
            <a:miter lim="800000"/>
            <a:headEnd/>
            <a:tailEnd/>
          </a:ln>
          <a:effectLst/>
        </p:spPr>
        <p:txBody>
          <a:bodyPr wrap="none" anchor="ctr">
            <a:spAutoFit/>
          </a:bodyPr>
          <a:lstStyle/>
          <a:p>
            <a:r>
              <a:rPr lang="en-US" sz="800" dirty="0"/>
              <a:t> </a:t>
            </a:r>
            <a:endParaRPr lang="en-US" dirty="0"/>
          </a:p>
        </p:txBody>
      </p:sp>
      <p:sp>
        <p:nvSpPr>
          <p:cNvPr id="757768" name="Rectangle 8"/>
          <p:cNvSpPr>
            <a:spLocks noChangeArrowheads="1"/>
          </p:cNvSpPr>
          <p:nvPr/>
        </p:nvSpPr>
        <p:spPr bwMode="auto">
          <a:xfrm>
            <a:off x="0" y="0"/>
            <a:ext cx="1098550" cy="260350"/>
          </a:xfrm>
          <a:prstGeom prst="rect">
            <a:avLst/>
          </a:prstGeom>
          <a:noFill/>
          <a:ln w="9525">
            <a:noFill/>
            <a:miter lim="800000"/>
            <a:headEnd/>
            <a:tailEnd/>
          </a:ln>
          <a:effectLst/>
        </p:spPr>
        <p:txBody>
          <a:bodyPr wrap="none" anchor="ctr">
            <a:spAutoFit/>
          </a:bodyPr>
          <a:lstStyle/>
          <a:p>
            <a:r>
              <a:rPr lang="en-US" altLang="zh-CN" sz="1100" dirty="0">
                <a:latin typeface="Calibri" pitchFamily="34" charset="0"/>
                <a:ea typeface="SimSun" pitchFamily="2" charset="-122"/>
                <a:cs typeface="Times New Roman" pitchFamily="18" charset="0"/>
              </a:rPr>
              <a:t>	</a:t>
            </a:r>
            <a:endParaRPr lang="en-US" altLang="zh-CN" dirty="0">
              <a:ea typeface="SimSun" pitchFamily="2" charset="-122"/>
              <a:cs typeface="Times New Roman" pitchFamily="18" charset="0"/>
            </a:endParaRPr>
          </a:p>
        </p:txBody>
      </p:sp>
      <p:sp>
        <p:nvSpPr>
          <p:cNvPr id="757769" name="Rectangle 9"/>
          <p:cNvSpPr>
            <a:spLocks noChangeArrowheads="1"/>
          </p:cNvSpPr>
          <p:nvPr/>
        </p:nvSpPr>
        <p:spPr bwMode="auto">
          <a:xfrm>
            <a:off x="0" y="650875"/>
            <a:ext cx="212725" cy="214313"/>
          </a:xfrm>
          <a:prstGeom prst="rect">
            <a:avLst/>
          </a:prstGeom>
          <a:noFill/>
          <a:ln w="9525">
            <a:noFill/>
            <a:miter lim="800000"/>
            <a:headEnd/>
            <a:tailEnd/>
          </a:ln>
          <a:effectLst/>
        </p:spPr>
        <p:txBody>
          <a:bodyPr wrap="none" anchor="ctr">
            <a:spAutoFit/>
          </a:bodyPr>
          <a:lstStyle/>
          <a:p>
            <a:r>
              <a:rPr lang="en-US" sz="800" dirty="0"/>
              <a:t> </a:t>
            </a:r>
            <a:endParaRPr lang="en-US" dirty="0"/>
          </a:p>
        </p:txBody>
      </p:sp>
      <p:sp>
        <p:nvSpPr>
          <p:cNvPr id="757772" name="Rectangle 1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dirty="0"/>
          </a:p>
        </p:txBody>
      </p:sp>
      <p:graphicFrame>
        <p:nvGraphicFramePr>
          <p:cNvPr id="757771" name="Object 11"/>
          <p:cNvGraphicFramePr>
            <a:graphicFrameLocks noChangeAspect="1"/>
          </p:cNvGraphicFramePr>
          <p:nvPr/>
        </p:nvGraphicFramePr>
        <p:xfrm>
          <a:off x="1600200" y="1550988"/>
          <a:ext cx="4876800" cy="1457325"/>
        </p:xfrm>
        <a:graphic>
          <a:graphicData uri="http://schemas.openxmlformats.org/presentationml/2006/ole">
            <p:oleObj spid="_x0000_s3075" name="Equation" r:id="rId3" imgW="1307532" imgH="393529" progId="Equation.3">
              <p:embed/>
            </p:oleObj>
          </a:graphicData>
        </a:graphic>
      </p:graphicFrame>
      <p:sp>
        <p:nvSpPr>
          <p:cNvPr id="15" name="Slide Number Placeholder 14"/>
          <p:cNvSpPr>
            <a:spLocks noGrp="1"/>
          </p:cNvSpPr>
          <p:nvPr>
            <p:ph type="sldNum" sz="quarter" idx="12"/>
          </p:nvPr>
        </p:nvSpPr>
        <p:spPr/>
        <p:txBody>
          <a:bodyPr/>
          <a:lstStyle/>
          <a:p>
            <a:fld id="{AB16FD3E-D495-471E-BF59-F318DD0C3340}" type="slidenum">
              <a:rPr lang="en-US" smtClean="0"/>
              <a:t>12</a:t>
            </a:fld>
            <a:endParaRPr lang="en-US" dirty="0"/>
          </a:p>
        </p:txBody>
      </p:sp>
      <p:sp>
        <p:nvSpPr>
          <p:cNvPr id="16" name="Footer Placeholder 15"/>
          <p:cNvSpPr>
            <a:spLocks noGrp="1"/>
          </p:cNvSpPr>
          <p:nvPr>
            <p:ph type="ftr" sz="quarter" idx="11"/>
          </p:nvPr>
        </p:nvSpPr>
        <p:spPr/>
        <p:txBody>
          <a:bodyPr/>
          <a:lstStyle/>
          <a:p>
            <a:r>
              <a:rPr lang="en-US" dirty="0" smtClean="0"/>
              <a:t>GSICS Users Workshop, College Par, MD</a:t>
            </a:r>
            <a:endParaRPr lang="en-US" dirty="0"/>
          </a:p>
        </p:txBody>
      </p:sp>
      <p:sp>
        <p:nvSpPr>
          <p:cNvPr id="17" name="Date Placeholder 16"/>
          <p:cNvSpPr>
            <a:spLocks noGrp="1"/>
          </p:cNvSpPr>
          <p:nvPr>
            <p:ph type="dt" sz="half" idx="10"/>
          </p:nvPr>
        </p:nvSpPr>
        <p:spPr/>
        <p:txBody>
          <a:bodyPr/>
          <a:lstStyle/>
          <a:p>
            <a:r>
              <a:rPr lang="en-US" dirty="0" smtClean="0"/>
              <a:t>8/11/2016</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ChangeArrowheads="1"/>
          </p:cNvSpPr>
          <p:nvPr>
            <p:ph type="title" sz="quarter"/>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4000" b="1" dirty="0">
                <a:solidFill>
                  <a:schemeClr val="accent2"/>
                </a:solidFill>
                <a:latin typeface="Times New Roman" pitchFamily="18" charset="0"/>
              </a:rPr>
              <a:t>5b. Analysis – Correct Bias</a:t>
            </a:r>
          </a:p>
        </p:txBody>
      </p:sp>
      <p:pic>
        <p:nvPicPr>
          <p:cNvPr id="772108" name="Picture 12" descr="goes11"/>
          <p:cNvPicPr>
            <a:picLocks noChangeAspect="1" noChangeArrowheads="1"/>
          </p:cNvPicPr>
          <p:nvPr>
            <p:ph sz="quarter" idx="1"/>
          </p:nvPr>
        </p:nvPicPr>
        <p:blipFill>
          <a:blip r:embed="rId3" cstate="print"/>
          <a:srcRect/>
          <a:stretch>
            <a:fillRect/>
          </a:stretch>
        </p:blipFill>
        <p:spPr>
          <a:xfrm>
            <a:off x="836613" y="1600200"/>
            <a:ext cx="3279775" cy="2185988"/>
          </a:xfrm>
          <a:noFill/>
          <a:ln/>
        </p:spPr>
      </p:pic>
      <p:pic>
        <p:nvPicPr>
          <p:cNvPr id="772112" name="Picture 16" descr="goes11"/>
          <p:cNvPicPr>
            <a:picLocks noChangeAspect="1" noChangeArrowheads="1"/>
          </p:cNvPicPr>
          <p:nvPr>
            <p:ph sz="quarter" idx="3"/>
          </p:nvPr>
        </p:nvPicPr>
        <p:blipFill>
          <a:blip r:embed="rId4" cstate="print"/>
          <a:srcRect/>
          <a:stretch>
            <a:fillRect/>
          </a:stretch>
        </p:blipFill>
        <p:spPr>
          <a:xfrm>
            <a:off x="835025" y="3938588"/>
            <a:ext cx="3281363" cy="2187575"/>
          </a:xfrm>
          <a:noFill/>
          <a:ln/>
        </p:spPr>
      </p:pic>
      <p:sp>
        <p:nvSpPr>
          <p:cNvPr id="772100" name="Rectangle 4"/>
          <p:cNvSpPr>
            <a:spLocks noChangeArrowheads="1"/>
          </p:cNvSpPr>
          <p:nvPr/>
        </p:nvSpPr>
        <p:spPr bwMode="auto">
          <a:xfrm>
            <a:off x="0" y="0"/>
            <a:ext cx="1098550" cy="260350"/>
          </a:xfrm>
          <a:prstGeom prst="rect">
            <a:avLst/>
          </a:prstGeom>
          <a:noFill/>
          <a:ln w="9525">
            <a:noFill/>
            <a:miter lim="800000"/>
            <a:headEnd/>
            <a:tailEnd/>
          </a:ln>
          <a:effectLst/>
        </p:spPr>
        <p:txBody>
          <a:bodyPr wrap="none" anchor="ctr">
            <a:spAutoFit/>
          </a:bodyPr>
          <a:lstStyle/>
          <a:p>
            <a:r>
              <a:rPr lang="en-US" altLang="zh-CN" sz="1100" dirty="0">
                <a:latin typeface="Calibri" pitchFamily="34" charset="0"/>
                <a:ea typeface="SimSun" pitchFamily="2" charset="-122"/>
                <a:cs typeface="Times New Roman" pitchFamily="18" charset="0"/>
              </a:rPr>
              <a:t>	</a:t>
            </a:r>
            <a:endParaRPr lang="en-US" altLang="zh-CN" dirty="0">
              <a:ea typeface="SimSun" pitchFamily="2" charset="-122"/>
              <a:cs typeface="Times New Roman" pitchFamily="18" charset="0"/>
            </a:endParaRPr>
          </a:p>
        </p:txBody>
      </p:sp>
      <p:sp>
        <p:nvSpPr>
          <p:cNvPr id="772102" name="Rectangle 6"/>
          <p:cNvSpPr>
            <a:spLocks noChangeArrowheads="1"/>
          </p:cNvSpPr>
          <p:nvPr/>
        </p:nvSpPr>
        <p:spPr bwMode="auto">
          <a:xfrm>
            <a:off x="0" y="650875"/>
            <a:ext cx="212725" cy="214313"/>
          </a:xfrm>
          <a:prstGeom prst="rect">
            <a:avLst/>
          </a:prstGeom>
          <a:noFill/>
          <a:ln w="9525">
            <a:noFill/>
            <a:miter lim="800000"/>
            <a:headEnd/>
            <a:tailEnd/>
          </a:ln>
          <a:effectLst/>
        </p:spPr>
        <p:txBody>
          <a:bodyPr wrap="none" anchor="ctr">
            <a:spAutoFit/>
          </a:bodyPr>
          <a:lstStyle/>
          <a:p>
            <a:r>
              <a:rPr lang="en-US" sz="800" dirty="0"/>
              <a:t> </a:t>
            </a:r>
            <a:endParaRPr lang="en-US" dirty="0"/>
          </a:p>
        </p:txBody>
      </p:sp>
      <p:sp>
        <p:nvSpPr>
          <p:cNvPr id="772103" name="Rectangle 7"/>
          <p:cNvSpPr>
            <a:spLocks noChangeArrowheads="1"/>
          </p:cNvSpPr>
          <p:nvPr/>
        </p:nvSpPr>
        <p:spPr bwMode="auto">
          <a:xfrm>
            <a:off x="0" y="0"/>
            <a:ext cx="1098550" cy="260350"/>
          </a:xfrm>
          <a:prstGeom prst="rect">
            <a:avLst/>
          </a:prstGeom>
          <a:noFill/>
          <a:ln w="9525">
            <a:noFill/>
            <a:miter lim="800000"/>
            <a:headEnd/>
            <a:tailEnd/>
          </a:ln>
          <a:effectLst/>
        </p:spPr>
        <p:txBody>
          <a:bodyPr wrap="none" anchor="ctr">
            <a:spAutoFit/>
          </a:bodyPr>
          <a:lstStyle/>
          <a:p>
            <a:r>
              <a:rPr lang="en-US" altLang="zh-CN" sz="1100" dirty="0">
                <a:latin typeface="Calibri" pitchFamily="34" charset="0"/>
                <a:ea typeface="SimSun" pitchFamily="2" charset="-122"/>
                <a:cs typeface="Times New Roman" pitchFamily="18" charset="0"/>
              </a:rPr>
              <a:t>	</a:t>
            </a:r>
            <a:endParaRPr lang="en-US" altLang="zh-CN" dirty="0">
              <a:ea typeface="SimSun" pitchFamily="2" charset="-122"/>
              <a:cs typeface="Times New Roman" pitchFamily="18" charset="0"/>
            </a:endParaRPr>
          </a:p>
        </p:txBody>
      </p:sp>
      <p:sp>
        <p:nvSpPr>
          <p:cNvPr id="772104" name="Rectangle 8"/>
          <p:cNvSpPr>
            <a:spLocks noChangeArrowheads="1"/>
          </p:cNvSpPr>
          <p:nvPr/>
        </p:nvSpPr>
        <p:spPr bwMode="auto">
          <a:xfrm>
            <a:off x="0" y="650875"/>
            <a:ext cx="212725" cy="214313"/>
          </a:xfrm>
          <a:prstGeom prst="rect">
            <a:avLst/>
          </a:prstGeom>
          <a:noFill/>
          <a:ln w="9525">
            <a:noFill/>
            <a:miter lim="800000"/>
            <a:headEnd/>
            <a:tailEnd/>
          </a:ln>
          <a:effectLst/>
        </p:spPr>
        <p:txBody>
          <a:bodyPr wrap="none" anchor="ctr">
            <a:spAutoFit/>
          </a:bodyPr>
          <a:lstStyle/>
          <a:p>
            <a:r>
              <a:rPr lang="en-US" sz="800" dirty="0"/>
              <a:t> </a:t>
            </a:r>
            <a:endParaRPr lang="en-US" dirty="0"/>
          </a:p>
        </p:txBody>
      </p:sp>
      <p:sp>
        <p:nvSpPr>
          <p:cNvPr id="772105"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dirty="0"/>
          </a:p>
        </p:txBody>
      </p:sp>
      <p:pic>
        <p:nvPicPr>
          <p:cNvPr id="772120" name="Picture 24" descr="GOS12_iasi_airs_ch4_corr_nodecon_monthly"/>
          <p:cNvPicPr>
            <a:picLocks noChangeAspect="1" noChangeArrowheads="1"/>
          </p:cNvPicPr>
          <p:nvPr>
            <p:ph sz="quarter" idx="4"/>
          </p:nvPr>
        </p:nvPicPr>
        <p:blipFill>
          <a:blip r:embed="rId5" cstate="print"/>
          <a:srcRect/>
          <a:stretch>
            <a:fillRect/>
          </a:stretch>
        </p:blipFill>
        <p:spPr>
          <a:xfrm>
            <a:off x="4916488" y="3938588"/>
            <a:ext cx="3500437" cy="2187575"/>
          </a:xfrm>
          <a:noFill/>
          <a:ln/>
        </p:spPr>
      </p:pic>
      <p:pic>
        <p:nvPicPr>
          <p:cNvPr id="772122" name="Picture 26" descr="GOS12_iasi_airs_ch4_corr"/>
          <p:cNvPicPr>
            <a:picLocks noChangeAspect="1" noChangeArrowheads="1"/>
          </p:cNvPicPr>
          <p:nvPr>
            <p:ph sz="quarter" idx="2"/>
          </p:nvPr>
        </p:nvPicPr>
        <p:blipFill>
          <a:blip r:embed="rId6" cstate="print"/>
          <a:srcRect/>
          <a:stretch>
            <a:fillRect/>
          </a:stretch>
        </p:blipFill>
        <p:spPr>
          <a:xfrm>
            <a:off x="4918075" y="1600200"/>
            <a:ext cx="3497263" cy="2185988"/>
          </a:xfrm>
          <a:noFill/>
          <a:ln/>
        </p:spPr>
      </p:pic>
      <p:pic>
        <p:nvPicPr>
          <p:cNvPr id="772123" name="Picture 27" descr="goes11"/>
          <p:cNvPicPr>
            <a:picLocks noChangeAspect="1" noChangeArrowheads="1"/>
          </p:cNvPicPr>
          <p:nvPr/>
        </p:nvPicPr>
        <p:blipFill>
          <a:blip r:embed="rId7" cstate="print"/>
          <a:srcRect/>
          <a:stretch>
            <a:fillRect/>
          </a:stretch>
        </p:blipFill>
        <p:spPr bwMode="auto">
          <a:xfrm>
            <a:off x="838200" y="3962400"/>
            <a:ext cx="3279775" cy="2185988"/>
          </a:xfrm>
          <a:prstGeom prst="rect">
            <a:avLst/>
          </a:prstGeom>
          <a:noFill/>
          <a:ln w="9525">
            <a:noFill/>
            <a:miter lim="800000"/>
            <a:headEnd/>
            <a:tailEnd/>
          </a:ln>
        </p:spPr>
      </p:pic>
      <p:pic>
        <p:nvPicPr>
          <p:cNvPr id="772125" name="Picture 29" descr="GOS12_iasi_airs_ch4_corr"/>
          <p:cNvPicPr>
            <a:picLocks noChangeAspect="1" noChangeArrowheads="1"/>
          </p:cNvPicPr>
          <p:nvPr/>
        </p:nvPicPr>
        <p:blipFill>
          <a:blip r:embed="rId8" cstate="print"/>
          <a:srcRect/>
          <a:stretch>
            <a:fillRect/>
          </a:stretch>
        </p:blipFill>
        <p:spPr bwMode="auto">
          <a:xfrm>
            <a:off x="4876800" y="3962400"/>
            <a:ext cx="3497263" cy="2185988"/>
          </a:xfrm>
          <a:prstGeom prst="rect">
            <a:avLst/>
          </a:prstGeom>
          <a:noFill/>
          <a:ln w="9525">
            <a:noFill/>
            <a:miter lim="800000"/>
            <a:headEnd/>
            <a:tailEnd/>
          </a:ln>
        </p:spPr>
      </p:pic>
      <p:sp>
        <p:nvSpPr>
          <p:cNvPr id="15" name="Slide Number Placeholder 14"/>
          <p:cNvSpPr>
            <a:spLocks noGrp="1"/>
          </p:cNvSpPr>
          <p:nvPr>
            <p:ph type="sldNum" sz="quarter" idx="10"/>
          </p:nvPr>
        </p:nvSpPr>
        <p:spPr/>
        <p:txBody>
          <a:bodyPr/>
          <a:lstStyle/>
          <a:p>
            <a:fld id="{8AA5E4A8-29EB-42B0-991D-EADC09E4B5A7}" type="slidenum">
              <a:rPr lang="en-US" smtClean="0"/>
              <a:pPr/>
              <a:t>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2123"/>
                                        </p:tgtEl>
                                        <p:attrNameLst>
                                          <p:attrName>style.visibility</p:attrName>
                                        </p:attrNameLst>
                                      </p:cBhvr>
                                      <p:to>
                                        <p:strVal val="visible"/>
                                      </p:to>
                                    </p:set>
                                    <p:anim calcmode="lin" valueType="num">
                                      <p:cBhvr additive="base">
                                        <p:cTn id="7" dur="500" fill="hold"/>
                                        <p:tgtEl>
                                          <p:spTgt spid="772123"/>
                                        </p:tgtEl>
                                        <p:attrNameLst>
                                          <p:attrName>ppt_x</p:attrName>
                                        </p:attrNameLst>
                                      </p:cBhvr>
                                      <p:tavLst>
                                        <p:tav tm="0">
                                          <p:val>
                                            <p:strVal val="#ppt_x"/>
                                          </p:val>
                                        </p:tav>
                                        <p:tav tm="100000">
                                          <p:val>
                                            <p:strVal val="#ppt_x"/>
                                          </p:val>
                                        </p:tav>
                                      </p:tavLst>
                                    </p:anim>
                                    <p:anim calcmode="lin" valueType="num">
                                      <p:cBhvr additive="base">
                                        <p:cTn id="8" dur="500" fill="hold"/>
                                        <p:tgtEl>
                                          <p:spTgt spid="7721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72125"/>
                                        </p:tgtEl>
                                        <p:attrNameLst>
                                          <p:attrName>style.visibility</p:attrName>
                                        </p:attrNameLst>
                                      </p:cBhvr>
                                      <p:to>
                                        <p:strVal val="visible"/>
                                      </p:to>
                                    </p:set>
                                    <p:anim calcmode="lin" valueType="num">
                                      <p:cBhvr additive="base">
                                        <p:cTn id="11" dur="500" fill="hold"/>
                                        <p:tgtEl>
                                          <p:spTgt spid="772125"/>
                                        </p:tgtEl>
                                        <p:attrNameLst>
                                          <p:attrName>ppt_x</p:attrName>
                                        </p:attrNameLst>
                                      </p:cBhvr>
                                      <p:tavLst>
                                        <p:tav tm="0">
                                          <p:val>
                                            <p:strVal val="#ppt_x"/>
                                          </p:val>
                                        </p:tav>
                                        <p:tav tm="100000">
                                          <p:val>
                                            <p:strVal val="#ppt_x"/>
                                          </p:val>
                                        </p:tav>
                                      </p:tavLst>
                                    </p:anim>
                                    <p:anim calcmode="lin" valueType="num">
                                      <p:cBhvr additive="base">
                                        <p:cTn id="12" dur="500" fill="hold"/>
                                        <p:tgtEl>
                                          <p:spTgt spid="77212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772123"/>
                                        </p:tgtEl>
                                        <p:attrNameLst>
                                          <p:attrName>ppt_x</p:attrName>
                                        </p:attrNameLst>
                                      </p:cBhvr>
                                      <p:tavLst>
                                        <p:tav tm="0">
                                          <p:val>
                                            <p:strVal val="ppt_x"/>
                                          </p:val>
                                        </p:tav>
                                        <p:tav tm="100000">
                                          <p:val>
                                            <p:strVal val="ppt_x"/>
                                          </p:val>
                                        </p:tav>
                                      </p:tavLst>
                                    </p:anim>
                                    <p:anim calcmode="lin" valueType="num">
                                      <p:cBhvr additive="base">
                                        <p:cTn id="17" dur="500"/>
                                        <p:tgtEl>
                                          <p:spTgt spid="772123"/>
                                        </p:tgtEl>
                                        <p:attrNameLst>
                                          <p:attrName>ppt_y</p:attrName>
                                        </p:attrNameLst>
                                      </p:cBhvr>
                                      <p:tavLst>
                                        <p:tav tm="0">
                                          <p:val>
                                            <p:strVal val="ppt_y"/>
                                          </p:val>
                                        </p:tav>
                                        <p:tav tm="100000">
                                          <p:val>
                                            <p:strVal val="1+ppt_h/2"/>
                                          </p:val>
                                        </p:tav>
                                      </p:tavLst>
                                    </p:anim>
                                    <p:set>
                                      <p:cBhvr>
                                        <p:cTn id="18" dur="1" fill="hold">
                                          <p:stCondLst>
                                            <p:cond delay="499"/>
                                          </p:stCondLst>
                                        </p:cTn>
                                        <p:tgtEl>
                                          <p:spTgt spid="772123"/>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772125"/>
                                        </p:tgtEl>
                                        <p:attrNameLst>
                                          <p:attrName>ppt_x</p:attrName>
                                        </p:attrNameLst>
                                      </p:cBhvr>
                                      <p:tavLst>
                                        <p:tav tm="0">
                                          <p:val>
                                            <p:strVal val="ppt_x"/>
                                          </p:val>
                                        </p:tav>
                                        <p:tav tm="100000">
                                          <p:val>
                                            <p:strVal val="ppt_x"/>
                                          </p:val>
                                        </p:tav>
                                      </p:tavLst>
                                    </p:anim>
                                    <p:anim calcmode="lin" valueType="num">
                                      <p:cBhvr additive="base">
                                        <p:cTn id="21" dur="500"/>
                                        <p:tgtEl>
                                          <p:spTgt spid="772125"/>
                                        </p:tgtEl>
                                        <p:attrNameLst>
                                          <p:attrName>ppt_y</p:attrName>
                                        </p:attrNameLst>
                                      </p:cBhvr>
                                      <p:tavLst>
                                        <p:tav tm="0">
                                          <p:val>
                                            <p:strVal val="ppt_y"/>
                                          </p:val>
                                        </p:tav>
                                        <p:tav tm="100000">
                                          <p:val>
                                            <p:strVal val="1+ppt_h/2"/>
                                          </p:val>
                                        </p:tav>
                                      </p:tavLst>
                                    </p:anim>
                                    <p:set>
                                      <p:cBhvr>
                                        <p:cTn id="22" dur="1" fill="hold">
                                          <p:stCondLst>
                                            <p:cond delay="499"/>
                                          </p:stCondLst>
                                        </p:cTn>
                                        <p:tgtEl>
                                          <p:spTgt spid="772125"/>
                                        </p:tgtEl>
                                        <p:attrNameLst>
                                          <p:attrName>style.visibility</p:attrName>
                                        </p:attrNameLst>
                                      </p:cBhvr>
                                      <p:to>
                                        <p:strVal val="hidden"/>
                                      </p:to>
                                    </p:set>
                                  </p:childTnLst>
                                </p:cTn>
                              </p:par>
                            </p:childTnLst>
                          </p:cTn>
                        </p:par>
                        <p:par>
                          <p:cTn id="23" fill="hold">
                            <p:stCondLst>
                              <p:cond delay="500"/>
                            </p:stCondLst>
                            <p:childTnLst>
                              <p:par>
                                <p:cTn id="24" presetID="2" presetClass="entr" presetSubtype="4" fill="hold" nodeType="afterEffect">
                                  <p:stCondLst>
                                    <p:cond delay="0"/>
                                  </p:stCondLst>
                                  <p:childTnLst>
                                    <p:set>
                                      <p:cBhvr>
                                        <p:cTn id="25" dur="1" fill="hold">
                                          <p:stCondLst>
                                            <p:cond delay="0"/>
                                          </p:stCondLst>
                                        </p:cTn>
                                        <p:tgtEl>
                                          <p:spTgt spid="772112"/>
                                        </p:tgtEl>
                                        <p:attrNameLst>
                                          <p:attrName>style.visibility</p:attrName>
                                        </p:attrNameLst>
                                      </p:cBhvr>
                                      <p:to>
                                        <p:strVal val="visible"/>
                                      </p:to>
                                    </p:set>
                                    <p:anim calcmode="lin" valueType="num">
                                      <p:cBhvr additive="base">
                                        <p:cTn id="26" dur="500" fill="hold"/>
                                        <p:tgtEl>
                                          <p:spTgt spid="772112"/>
                                        </p:tgtEl>
                                        <p:attrNameLst>
                                          <p:attrName>ppt_x</p:attrName>
                                        </p:attrNameLst>
                                      </p:cBhvr>
                                      <p:tavLst>
                                        <p:tav tm="0">
                                          <p:val>
                                            <p:strVal val="#ppt_x"/>
                                          </p:val>
                                        </p:tav>
                                        <p:tav tm="100000">
                                          <p:val>
                                            <p:strVal val="#ppt_x"/>
                                          </p:val>
                                        </p:tav>
                                      </p:tavLst>
                                    </p:anim>
                                    <p:anim calcmode="lin" valueType="num">
                                      <p:cBhvr additive="base">
                                        <p:cTn id="27" dur="500" fill="hold"/>
                                        <p:tgtEl>
                                          <p:spTgt spid="772112"/>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772120"/>
                                        </p:tgtEl>
                                        <p:attrNameLst>
                                          <p:attrName>style.visibility</p:attrName>
                                        </p:attrNameLst>
                                      </p:cBhvr>
                                      <p:to>
                                        <p:strVal val="visible"/>
                                      </p:to>
                                    </p:set>
                                    <p:anim calcmode="lin" valueType="num">
                                      <p:cBhvr additive="base">
                                        <p:cTn id="30" dur="500" fill="hold"/>
                                        <p:tgtEl>
                                          <p:spTgt spid="772120"/>
                                        </p:tgtEl>
                                        <p:attrNameLst>
                                          <p:attrName>ppt_x</p:attrName>
                                        </p:attrNameLst>
                                      </p:cBhvr>
                                      <p:tavLst>
                                        <p:tav tm="0">
                                          <p:val>
                                            <p:strVal val="#ppt_x"/>
                                          </p:val>
                                        </p:tav>
                                        <p:tav tm="100000">
                                          <p:val>
                                            <p:strVal val="#ppt_x"/>
                                          </p:val>
                                        </p:tav>
                                      </p:tavLst>
                                    </p:anim>
                                    <p:anim calcmode="lin" valueType="num">
                                      <p:cBhvr additive="base">
                                        <p:cTn id="31" dur="500" fill="hold"/>
                                        <p:tgtEl>
                                          <p:spTgt spid="7721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Algorithm</a:t>
            </a:r>
          </a:p>
          <a:p>
            <a:pPr lvl="1"/>
            <a:r>
              <a:rPr lang="en-US" dirty="0" smtClean="0"/>
              <a:t>Quantify the difference – magnitude and uncertainty</a:t>
            </a:r>
          </a:p>
          <a:p>
            <a:pPr lvl="1"/>
            <a:r>
              <a:rPr lang="en-US" dirty="0" smtClean="0"/>
              <a:t>Correct the difference – empirical removal</a:t>
            </a:r>
          </a:p>
          <a:p>
            <a:pPr lvl="1"/>
            <a:r>
              <a:rPr lang="en-US" dirty="0" smtClean="0"/>
              <a:t>Understand the difference – root cause analysis.</a:t>
            </a:r>
          </a:p>
          <a:p>
            <a:r>
              <a:rPr lang="en-US" dirty="0" smtClean="0"/>
              <a:t>Products and Applications</a:t>
            </a:r>
          </a:p>
          <a:p>
            <a:pPr lvl="1"/>
            <a:r>
              <a:rPr lang="en-US" dirty="0" smtClean="0"/>
              <a:t>Core products: Refer to GCC talk.</a:t>
            </a:r>
          </a:p>
          <a:p>
            <a:pPr lvl="1"/>
            <a:r>
              <a:rPr lang="en-US" dirty="0" smtClean="0"/>
              <a:t>Double Difference (Wang et al.)</a:t>
            </a:r>
          </a:p>
          <a:p>
            <a:pPr lvl="1"/>
            <a:r>
              <a:rPr lang="en-US" dirty="0" smtClean="0"/>
              <a:t>Outgassing</a:t>
            </a:r>
          </a:p>
          <a:p>
            <a:pPr lvl="1"/>
            <a:r>
              <a:rPr lang="en-US" dirty="0" smtClean="0"/>
              <a:t>Spectral Response Function</a:t>
            </a:r>
          </a:p>
          <a:p>
            <a:pPr lvl="1"/>
            <a:r>
              <a:rPr lang="en-US" dirty="0" smtClean="0"/>
              <a:t>Midnight Blackbody Calibration Correction</a:t>
            </a:r>
          </a:p>
          <a:p>
            <a:pPr lvl="1"/>
            <a:r>
              <a:rPr lang="en-US" dirty="0" smtClean="0"/>
              <a:t>Image Navigation and Registration (Yu et al.)</a:t>
            </a:r>
          </a:p>
          <a:p>
            <a:pPr lvl="1"/>
            <a:r>
              <a:rPr lang="en-US" dirty="0" smtClean="0"/>
              <a:t>HIRS</a:t>
            </a:r>
          </a:p>
          <a:p>
            <a:r>
              <a:rPr lang="en-US" dirty="0" smtClean="0"/>
              <a:t>Future work</a:t>
            </a:r>
            <a:endParaRPr lang="en-US" dirty="0"/>
          </a:p>
        </p:txBody>
      </p:sp>
      <p:sp>
        <p:nvSpPr>
          <p:cNvPr id="8" name="Slide Number Placeholder 7"/>
          <p:cNvSpPr>
            <a:spLocks noGrp="1"/>
          </p:cNvSpPr>
          <p:nvPr>
            <p:ph type="sldNum" sz="quarter" idx="12"/>
          </p:nvPr>
        </p:nvSpPr>
        <p:spPr/>
        <p:txBody>
          <a:bodyPr/>
          <a:lstStyle/>
          <a:p>
            <a:fld id="{AB16FD3E-D495-471E-BF59-F318DD0C3340}" type="slidenum">
              <a:rPr lang="en-US" smtClean="0"/>
              <a:t>14</a:t>
            </a:fld>
            <a:endParaRPr lang="en-US" dirty="0"/>
          </a:p>
        </p:txBody>
      </p:sp>
      <p:sp>
        <p:nvSpPr>
          <p:cNvPr id="9" name="Footer Placeholder 8"/>
          <p:cNvSpPr>
            <a:spLocks noGrp="1"/>
          </p:cNvSpPr>
          <p:nvPr>
            <p:ph type="ftr" sz="quarter" idx="11"/>
          </p:nvPr>
        </p:nvSpPr>
        <p:spPr/>
        <p:txBody>
          <a:bodyPr/>
          <a:lstStyle/>
          <a:p>
            <a:r>
              <a:rPr lang="en-US" dirty="0" smtClean="0"/>
              <a:t>GSICS Users Workshop, College Par, MD</a:t>
            </a:r>
            <a:endParaRPr lang="en-US" dirty="0"/>
          </a:p>
        </p:txBody>
      </p:sp>
      <p:sp>
        <p:nvSpPr>
          <p:cNvPr id="10" name="Date Placeholder 9"/>
          <p:cNvSpPr>
            <a:spLocks noGrp="1"/>
          </p:cNvSpPr>
          <p:nvPr>
            <p:ph type="dt" sz="half" idx="10"/>
          </p:nvPr>
        </p:nvSpPr>
        <p:spPr/>
        <p:txBody>
          <a:bodyPr/>
          <a:lstStyle/>
          <a:p>
            <a:r>
              <a:rPr lang="en-US" dirty="0" smtClean="0"/>
              <a:t>8/11/2016</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sz="3600" dirty="0" smtClean="0"/>
              <a:t>Monitoring HIRS by inter-comparison with IASI</a:t>
            </a:r>
            <a:endParaRPr lang="en-GB" sz="3600" dirty="0"/>
          </a:p>
        </p:txBody>
      </p:sp>
      <p:sp>
        <p:nvSpPr>
          <p:cNvPr id="3" name="Content Placeholder 2"/>
          <p:cNvSpPr>
            <a:spLocks noGrp="1"/>
          </p:cNvSpPr>
          <p:nvPr>
            <p:ph idx="1"/>
          </p:nvPr>
        </p:nvSpPr>
        <p:spPr/>
        <p:txBody>
          <a:bodyPr/>
          <a:lstStyle/>
          <a:p>
            <a:endParaRPr lang="en-GB" dirty="0"/>
          </a:p>
        </p:txBody>
      </p:sp>
      <p:pic>
        <p:nvPicPr>
          <p:cNvPr id="81922" name="Picture 2"/>
          <p:cNvPicPr>
            <a:picLocks noChangeAspect="1" noChangeArrowheads="1"/>
          </p:cNvPicPr>
          <p:nvPr/>
        </p:nvPicPr>
        <p:blipFill>
          <a:blip r:embed="rId2" cstate="print"/>
          <a:srcRect t="5389" b="29752"/>
          <a:stretch>
            <a:fillRect/>
          </a:stretch>
        </p:blipFill>
        <p:spPr bwMode="auto">
          <a:xfrm>
            <a:off x="-8792" y="1412542"/>
            <a:ext cx="9152792" cy="4763069"/>
          </a:xfrm>
          <a:prstGeom prst="rect">
            <a:avLst/>
          </a:prstGeom>
          <a:noFill/>
          <a:ln w="9525">
            <a:noFill/>
            <a:miter lim="800000"/>
            <a:headEnd/>
            <a:tailEnd/>
          </a:ln>
        </p:spPr>
      </p:pic>
      <p:sp>
        <p:nvSpPr>
          <p:cNvPr id="5" name="TextBox 4"/>
          <p:cNvSpPr txBox="1"/>
          <p:nvPr/>
        </p:nvSpPr>
        <p:spPr>
          <a:xfrm>
            <a:off x="1222001" y="5022377"/>
            <a:ext cx="1272391" cy="646331"/>
          </a:xfrm>
          <a:prstGeom prst="rect">
            <a:avLst/>
          </a:prstGeom>
          <a:noFill/>
        </p:spPr>
        <p:txBody>
          <a:bodyPr wrap="square" rtlCol="0">
            <a:spAutoFit/>
          </a:bodyPr>
          <a:lstStyle/>
          <a:p>
            <a:pPr algn="ctr"/>
            <a:r>
              <a:rPr lang="de-DE" sz="1800" dirty="0" smtClean="0">
                <a:solidFill>
                  <a:srgbClr val="FF0000"/>
                </a:solidFill>
              </a:rPr>
              <a:t>Prototype Product</a:t>
            </a:r>
            <a:endParaRPr lang="en-GB" sz="1800" dirty="0">
              <a:solidFill>
                <a:srgbClr val="FF0000"/>
              </a:solidFill>
            </a:endParaRPr>
          </a:p>
        </p:txBody>
      </p:sp>
      <p:sp>
        <p:nvSpPr>
          <p:cNvPr id="6" name="TextBox 5"/>
          <p:cNvSpPr txBox="1"/>
          <p:nvPr/>
        </p:nvSpPr>
        <p:spPr>
          <a:xfrm>
            <a:off x="3920059" y="1380699"/>
            <a:ext cx="2391506" cy="369332"/>
          </a:xfrm>
          <a:prstGeom prst="rect">
            <a:avLst/>
          </a:prstGeom>
          <a:noFill/>
        </p:spPr>
        <p:txBody>
          <a:bodyPr wrap="square" rtlCol="0">
            <a:spAutoFit/>
          </a:bodyPr>
          <a:lstStyle/>
          <a:p>
            <a:pPr algn="ctr"/>
            <a:r>
              <a:rPr lang="de-DE" sz="1800" dirty="0" smtClean="0">
                <a:solidFill>
                  <a:srgbClr val="FF0000"/>
                </a:solidFill>
              </a:rPr>
              <a:t>Public Website</a:t>
            </a:r>
            <a:endParaRPr lang="en-GB" sz="1800" dirty="0">
              <a:solidFill>
                <a:srgbClr val="FF0000"/>
              </a:solidFill>
            </a:endParaRPr>
          </a:p>
        </p:txBody>
      </p:sp>
      <p:sp>
        <p:nvSpPr>
          <p:cNvPr id="7" name="TextBox 6"/>
          <p:cNvSpPr txBox="1"/>
          <p:nvPr/>
        </p:nvSpPr>
        <p:spPr>
          <a:xfrm>
            <a:off x="1110718" y="3141259"/>
            <a:ext cx="1686022" cy="646331"/>
          </a:xfrm>
          <a:prstGeom prst="rect">
            <a:avLst/>
          </a:prstGeom>
          <a:noFill/>
        </p:spPr>
        <p:txBody>
          <a:bodyPr wrap="square" rtlCol="0">
            <a:spAutoFit/>
          </a:bodyPr>
          <a:lstStyle/>
          <a:p>
            <a:pPr algn="ctr"/>
            <a:r>
              <a:rPr lang="de-DE" sz="1800" dirty="0" smtClean="0">
                <a:solidFill>
                  <a:srgbClr val="FF0000"/>
                </a:solidFill>
              </a:rPr>
              <a:t>Reads data from Server</a:t>
            </a:r>
            <a:endParaRPr lang="en-GB" sz="1800" dirty="0">
              <a:solidFill>
                <a:srgbClr val="FF0000"/>
              </a:solidFill>
            </a:endParaRPr>
          </a:p>
        </p:txBody>
      </p:sp>
      <p:sp>
        <p:nvSpPr>
          <p:cNvPr id="8" name="TextBox 7"/>
          <p:cNvSpPr txBox="1"/>
          <p:nvPr/>
        </p:nvSpPr>
        <p:spPr>
          <a:xfrm>
            <a:off x="3115889" y="6211669"/>
            <a:ext cx="4594046" cy="369332"/>
          </a:xfrm>
          <a:prstGeom prst="rect">
            <a:avLst/>
          </a:prstGeom>
          <a:noFill/>
        </p:spPr>
        <p:txBody>
          <a:bodyPr wrap="square" rtlCol="0">
            <a:spAutoFit/>
          </a:bodyPr>
          <a:lstStyle/>
          <a:p>
            <a:pPr algn="ctr"/>
            <a:r>
              <a:rPr lang="de-DE" sz="1800" dirty="0" smtClean="0">
                <a:solidFill>
                  <a:srgbClr val="FF0000"/>
                </a:solidFill>
              </a:rPr>
              <a:t>Evaluates Bias – Plotted as Time Series</a:t>
            </a:r>
            <a:endParaRPr lang="en-GB" sz="1800" dirty="0">
              <a:solidFill>
                <a:srgbClr val="FF0000"/>
              </a:solidFill>
            </a:endParaRPr>
          </a:p>
        </p:txBody>
      </p:sp>
      <p:sp>
        <p:nvSpPr>
          <p:cNvPr id="9" name="TextBox 8"/>
          <p:cNvSpPr txBox="1"/>
          <p:nvPr/>
        </p:nvSpPr>
        <p:spPr>
          <a:xfrm>
            <a:off x="3546319" y="3334266"/>
            <a:ext cx="3924256" cy="369332"/>
          </a:xfrm>
          <a:prstGeom prst="rect">
            <a:avLst/>
          </a:prstGeom>
          <a:noFill/>
        </p:spPr>
        <p:txBody>
          <a:bodyPr wrap="square" rtlCol="0">
            <a:spAutoFit/>
          </a:bodyPr>
          <a:lstStyle/>
          <a:p>
            <a:pPr algn="ctr"/>
            <a:r>
              <a:rPr lang="de-DE" sz="1800" dirty="0" smtClean="0">
                <a:solidFill>
                  <a:srgbClr val="FF0000"/>
                </a:solidFill>
              </a:rPr>
              <a:t>Metop-A/HIRS Calibration Stable</a:t>
            </a:r>
            <a:endParaRPr lang="en-GB" sz="1800" dirty="0">
              <a:solidFill>
                <a:srgbClr val="FF0000"/>
              </a:solidFill>
            </a:endParaRPr>
          </a:p>
        </p:txBody>
      </p:sp>
      <p:sp>
        <p:nvSpPr>
          <p:cNvPr id="10" name="TextBox 9"/>
          <p:cNvSpPr txBox="1"/>
          <p:nvPr/>
        </p:nvSpPr>
        <p:spPr>
          <a:xfrm>
            <a:off x="6727296" y="2367550"/>
            <a:ext cx="2416704" cy="646331"/>
          </a:xfrm>
          <a:prstGeom prst="rect">
            <a:avLst/>
          </a:prstGeom>
          <a:noFill/>
        </p:spPr>
        <p:txBody>
          <a:bodyPr wrap="square" rtlCol="0">
            <a:spAutoFit/>
          </a:bodyPr>
          <a:lstStyle/>
          <a:p>
            <a:pPr algn="ctr"/>
            <a:r>
              <a:rPr lang="de-DE" sz="1800" dirty="0" smtClean="0">
                <a:solidFill>
                  <a:srgbClr val="FF0000"/>
                </a:solidFill>
              </a:rPr>
              <a:t>Anomaly in Jan 2016 – Filter wheel</a:t>
            </a:r>
            <a:endParaRPr lang="en-GB" sz="1800" dirty="0">
              <a:solidFill>
                <a:srgbClr val="FF0000"/>
              </a:solidFill>
            </a:endParaRPr>
          </a:p>
        </p:txBody>
      </p:sp>
      <p:sp>
        <p:nvSpPr>
          <p:cNvPr id="15" name="Slide Number Placeholder 14"/>
          <p:cNvSpPr>
            <a:spLocks noGrp="1"/>
          </p:cNvSpPr>
          <p:nvPr>
            <p:ph type="sldNum" sz="quarter" idx="12"/>
          </p:nvPr>
        </p:nvSpPr>
        <p:spPr/>
        <p:txBody>
          <a:bodyPr/>
          <a:lstStyle/>
          <a:p>
            <a:fld id="{AB16FD3E-D495-471E-BF59-F318DD0C3340}" type="slidenum">
              <a:rPr lang="en-US" smtClean="0"/>
              <a:t>15</a:t>
            </a:fld>
            <a:endParaRPr lang="en-US" dirty="0"/>
          </a:p>
        </p:txBody>
      </p:sp>
      <p:sp>
        <p:nvSpPr>
          <p:cNvPr id="16" name="Footer Placeholder 15"/>
          <p:cNvSpPr>
            <a:spLocks noGrp="1"/>
          </p:cNvSpPr>
          <p:nvPr>
            <p:ph type="ftr" sz="quarter" idx="11"/>
          </p:nvPr>
        </p:nvSpPr>
        <p:spPr/>
        <p:txBody>
          <a:bodyPr/>
          <a:lstStyle/>
          <a:p>
            <a:r>
              <a:rPr lang="en-US" dirty="0" smtClean="0"/>
              <a:t>GSICS Users Workshop, College Par, MD</a:t>
            </a:r>
            <a:endParaRPr lang="en-US" dirty="0"/>
          </a:p>
        </p:txBody>
      </p:sp>
      <p:sp>
        <p:nvSpPr>
          <p:cNvPr id="17" name="Date Placeholder 16"/>
          <p:cNvSpPr>
            <a:spLocks noGrp="1"/>
          </p:cNvSpPr>
          <p:nvPr>
            <p:ph type="dt" sz="half" idx="10"/>
          </p:nvPr>
        </p:nvSpPr>
        <p:spPr/>
        <p:txBody>
          <a:bodyPr/>
          <a:lstStyle/>
          <a:p>
            <a:r>
              <a:rPr lang="en-US" dirty="0" smtClean="0"/>
              <a:t>8/11/2016</a:t>
            </a:r>
            <a:endParaRPr lang="en-US" dirty="0"/>
          </a:p>
        </p:txBody>
      </p:sp>
      <p:sp>
        <p:nvSpPr>
          <p:cNvPr id="18" name="TextBox 17"/>
          <p:cNvSpPr txBox="1"/>
          <p:nvPr/>
        </p:nvSpPr>
        <p:spPr>
          <a:xfrm>
            <a:off x="6300225" y="6578210"/>
            <a:ext cx="2227490" cy="253916"/>
          </a:xfrm>
          <a:prstGeom prst="rect">
            <a:avLst/>
          </a:prstGeom>
          <a:noFill/>
        </p:spPr>
        <p:txBody>
          <a:bodyPr wrap="square" rtlCol="0">
            <a:spAutoFit/>
          </a:bodyPr>
          <a:lstStyle/>
          <a:p>
            <a:pPr algn="r"/>
            <a:r>
              <a:rPr lang="en-US" sz="1050" dirty="0" smtClean="0"/>
              <a:t>Hewison</a:t>
            </a:r>
            <a:endParaRPr lang="en-US" sz="10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457128" y="274640"/>
            <a:ext cx="8228281" cy="954087"/>
          </a:xfrm>
          <a:prstGeom prst="rect">
            <a:avLst/>
          </a:prstGeom>
          <a:noFill/>
          <a:ln w="9525" cap="flat">
            <a:noFill/>
            <a:round/>
            <a:headEnd/>
            <a:tailEnd/>
          </a:ln>
          <a:effectLst/>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smtClean="0">
                <a:solidFill>
                  <a:srgbClr val="000000"/>
                </a:solidFill>
                <a:latin typeface="Calibri" pitchFamily="32" charset="0"/>
              </a:rPr>
              <a:t>Development of GSICS products for HIRS?</a:t>
            </a:r>
            <a:endParaRPr lang="en-GB" sz="3200" dirty="0">
              <a:solidFill>
                <a:srgbClr val="000000"/>
              </a:solidFill>
              <a:latin typeface="Calibri" pitchFamily="32" charset="0"/>
            </a:endParaRPr>
          </a:p>
        </p:txBody>
      </p:sp>
      <p:sp>
        <p:nvSpPr>
          <p:cNvPr id="9218" name="Text Box 2"/>
          <p:cNvSpPr txBox="1">
            <a:spLocks noChangeArrowheads="1"/>
          </p:cNvSpPr>
          <p:nvPr/>
        </p:nvSpPr>
        <p:spPr bwMode="auto">
          <a:xfrm>
            <a:off x="123072" y="1308100"/>
            <a:ext cx="8771069" cy="5219700"/>
          </a:xfrm>
          <a:prstGeom prst="rect">
            <a:avLst/>
          </a:prstGeom>
          <a:noFill/>
          <a:ln w="9525" cap="flat">
            <a:noFill/>
            <a:round/>
            <a:headEnd/>
            <a:tailEnd/>
          </a:ln>
          <a:effectLst/>
        </p:spPr>
        <p:txBody>
          <a:bodyPr>
            <a:normAutofit fontScale="92500"/>
          </a:bodyPr>
          <a:lstStyle/>
          <a:p>
            <a:pPr marL="266700" indent="-266700">
              <a:spcBef>
                <a:spcPts val="500"/>
              </a:spcBef>
              <a:buClr>
                <a:srgbClr val="FF0000"/>
              </a:buClr>
              <a:buFont typeface="Calibri" pitchFamily="32" charset="0"/>
              <a:buChar char="•"/>
              <a:tabLst>
                <a:tab pos="836613" algn="l"/>
                <a:tab pos="1751013" algn="l"/>
                <a:tab pos="2665413" algn="l"/>
                <a:tab pos="3579813" algn="l"/>
                <a:tab pos="4494213" algn="l"/>
                <a:tab pos="5408613" algn="l"/>
                <a:tab pos="6323013" algn="l"/>
                <a:tab pos="7237413" algn="l"/>
                <a:tab pos="8151813" algn="l"/>
                <a:tab pos="9066213" algn="l"/>
                <a:tab pos="9980613" algn="l"/>
              </a:tabLst>
            </a:pPr>
            <a:r>
              <a:rPr lang="de-DE" sz="2400" dirty="0" smtClean="0">
                <a:solidFill>
                  <a:schemeClr val="tx1"/>
                </a:solidFill>
                <a:latin typeface="Calibri" pitchFamily="32" charset="0"/>
              </a:rPr>
              <a:t>Metop/HIRS: Mature Algorithm, based on GEO-LEO IR inter-cal wrt IASI</a:t>
            </a:r>
          </a:p>
          <a:p>
            <a:pPr marL="266700" indent="-266700">
              <a:spcBef>
                <a:spcPts val="500"/>
              </a:spcBef>
              <a:buClr>
                <a:srgbClr val="FF0000"/>
              </a:buClr>
              <a:buFont typeface="Calibri" pitchFamily="32" charset="0"/>
              <a:buChar char="•"/>
              <a:tabLst>
                <a:tab pos="836613" algn="l"/>
                <a:tab pos="1751013" algn="l"/>
                <a:tab pos="2665413" algn="l"/>
                <a:tab pos="3579813" algn="l"/>
                <a:tab pos="4494213" algn="l"/>
                <a:tab pos="5408613" algn="l"/>
                <a:tab pos="6323013" algn="l"/>
                <a:tab pos="7237413" algn="l"/>
                <a:tab pos="8151813" algn="l"/>
                <a:tab pos="9066213" algn="l"/>
                <a:tab pos="9980613" algn="l"/>
              </a:tabLst>
            </a:pPr>
            <a:r>
              <a:rPr lang="de-DE" sz="2400" dirty="0" smtClean="0">
                <a:solidFill>
                  <a:schemeClr val="tx1"/>
                </a:solidFill>
                <a:latin typeface="Calibri" pitchFamily="32" charset="0"/>
              </a:rPr>
              <a:t>NOAA/HIRS: Need to implement LEO-LEO collocation system</a:t>
            </a:r>
          </a:p>
          <a:p>
            <a:pPr marL="266700" indent="-266700">
              <a:spcBef>
                <a:spcPts val="500"/>
              </a:spcBef>
              <a:buClr>
                <a:srgbClr val="FF0000"/>
              </a:buClr>
              <a:buFont typeface="Calibri" pitchFamily="32" charset="0"/>
              <a:buChar char="•"/>
              <a:tabLst>
                <a:tab pos="836613" algn="l"/>
                <a:tab pos="1751013" algn="l"/>
                <a:tab pos="2665413" algn="l"/>
                <a:tab pos="3579813" algn="l"/>
                <a:tab pos="4494213" algn="l"/>
                <a:tab pos="5408613" algn="l"/>
                <a:tab pos="6323013" algn="l"/>
                <a:tab pos="7237413" algn="l"/>
                <a:tab pos="8151813" algn="l"/>
                <a:tab pos="9066213" algn="l"/>
                <a:tab pos="9980613" algn="l"/>
              </a:tabLst>
            </a:pPr>
            <a:r>
              <a:rPr lang="de-DE" sz="2400" dirty="0" smtClean="0">
                <a:solidFill>
                  <a:schemeClr val="tx1"/>
                </a:solidFill>
                <a:latin typeface="Calibri" pitchFamily="32" charset="0"/>
              </a:rPr>
              <a:t>Suitable for:</a:t>
            </a:r>
          </a:p>
          <a:p>
            <a:pPr marL="723900" lvl="1" indent="-266700">
              <a:spcBef>
                <a:spcPts val="500"/>
              </a:spcBef>
              <a:buClr>
                <a:srgbClr val="FF0000"/>
              </a:buClr>
              <a:buFont typeface="Calibri" pitchFamily="32" charset="0"/>
              <a:buChar char="•"/>
              <a:tabLst>
                <a:tab pos="836613" algn="l"/>
                <a:tab pos="1751013" algn="l"/>
                <a:tab pos="2665413" algn="l"/>
                <a:tab pos="3579813" algn="l"/>
                <a:tab pos="4494213" algn="l"/>
                <a:tab pos="5408613" algn="l"/>
                <a:tab pos="6323013" algn="l"/>
                <a:tab pos="7237413" algn="l"/>
                <a:tab pos="8151813" algn="l"/>
                <a:tab pos="9066213" algn="l"/>
                <a:tab pos="9980613" algn="l"/>
              </a:tabLst>
            </a:pPr>
            <a:r>
              <a:rPr lang="de-DE" sz="2400" dirty="0" smtClean="0">
                <a:solidFill>
                  <a:schemeClr val="tx1"/>
                </a:solidFill>
                <a:latin typeface="Calibri" pitchFamily="32" charset="0"/>
              </a:rPr>
              <a:t>Instrument monitoring</a:t>
            </a:r>
          </a:p>
          <a:p>
            <a:pPr marL="723900" lvl="1" indent="-266700">
              <a:spcBef>
                <a:spcPts val="500"/>
              </a:spcBef>
              <a:buClr>
                <a:srgbClr val="FF0000"/>
              </a:buClr>
              <a:buFont typeface="Calibri" pitchFamily="32" charset="0"/>
              <a:buChar char="•"/>
              <a:tabLst>
                <a:tab pos="836613" algn="l"/>
                <a:tab pos="1751013" algn="l"/>
                <a:tab pos="2665413" algn="l"/>
                <a:tab pos="3579813" algn="l"/>
                <a:tab pos="4494213" algn="l"/>
                <a:tab pos="5408613" algn="l"/>
                <a:tab pos="6323013" algn="l"/>
                <a:tab pos="7237413" algn="l"/>
                <a:tab pos="8151813" algn="l"/>
                <a:tab pos="9066213" algn="l"/>
                <a:tab pos="9980613" algn="l"/>
              </a:tabLst>
            </a:pPr>
            <a:r>
              <a:rPr lang="de-DE" sz="2400" dirty="0" smtClean="0">
                <a:solidFill>
                  <a:schemeClr val="tx1"/>
                </a:solidFill>
                <a:latin typeface="Calibri" pitchFamily="32" charset="0"/>
              </a:rPr>
              <a:t>Near Real-time Corrections</a:t>
            </a:r>
          </a:p>
          <a:p>
            <a:pPr marL="723900" lvl="1" indent="-266700">
              <a:spcBef>
                <a:spcPts val="500"/>
              </a:spcBef>
              <a:buClr>
                <a:srgbClr val="FF0000"/>
              </a:buClr>
              <a:buFont typeface="Calibri" pitchFamily="32" charset="0"/>
              <a:buChar char="•"/>
              <a:tabLst>
                <a:tab pos="836613" algn="l"/>
                <a:tab pos="1751013" algn="l"/>
                <a:tab pos="2665413" algn="l"/>
                <a:tab pos="3579813" algn="l"/>
                <a:tab pos="4494213" algn="l"/>
                <a:tab pos="5408613" algn="l"/>
                <a:tab pos="6323013" algn="l"/>
                <a:tab pos="7237413" algn="l"/>
                <a:tab pos="8151813" algn="l"/>
                <a:tab pos="9066213" algn="l"/>
                <a:tab pos="9980613" algn="l"/>
              </a:tabLst>
            </a:pPr>
            <a:r>
              <a:rPr lang="de-DE" sz="2400" dirty="0" smtClean="0">
                <a:solidFill>
                  <a:schemeClr val="tx1"/>
                </a:solidFill>
                <a:latin typeface="Calibri" pitchFamily="32" charset="0"/>
              </a:rPr>
              <a:t>Re-Analysis Corrections (e.g. case studies)</a:t>
            </a:r>
          </a:p>
          <a:p>
            <a:pPr marL="266700" indent="-266700">
              <a:spcBef>
                <a:spcPts val="500"/>
              </a:spcBef>
              <a:buClr>
                <a:srgbClr val="FF0000"/>
              </a:buClr>
              <a:buFont typeface="Calibri" pitchFamily="32" charset="0"/>
              <a:buChar char="•"/>
              <a:tabLst>
                <a:tab pos="836613" algn="l"/>
                <a:tab pos="1751013" algn="l"/>
                <a:tab pos="2665413" algn="l"/>
                <a:tab pos="3579813" algn="l"/>
                <a:tab pos="4494213" algn="l"/>
                <a:tab pos="5408613" algn="l"/>
                <a:tab pos="6323013" algn="l"/>
                <a:tab pos="7237413" algn="l"/>
                <a:tab pos="8151813" algn="l"/>
                <a:tab pos="9066213" algn="l"/>
                <a:tab pos="9980613" algn="l"/>
              </a:tabLst>
            </a:pPr>
            <a:r>
              <a:rPr lang="de-DE" sz="2400" dirty="0" smtClean="0">
                <a:solidFill>
                  <a:schemeClr val="tx1"/>
                </a:solidFill>
                <a:latin typeface="Calibri" pitchFamily="32" charset="0"/>
              </a:rPr>
              <a:t>But no further development without strong user needs</a:t>
            </a:r>
          </a:p>
          <a:p>
            <a:pPr marL="266700" indent="-266700">
              <a:spcBef>
                <a:spcPts val="500"/>
              </a:spcBef>
              <a:buClr>
                <a:srgbClr val="FF0000"/>
              </a:buClr>
              <a:buFont typeface="Calibri" pitchFamily="32" charset="0"/>
              <a:buChar char="•"/>
              <a:tabLst>
                <a:tab pos="836613" algn="l"/>
                <a:tab pos="1751013" algn="l"/>
                <a:tab pos="2665413" algn="l"/>
                <a:tab pos="3579813" algn="l"/>
                <a:tab pos="4494213" algn="l"/>
                <a:tab pos="5408613" algn="l"/>
                <a:tab pos="6323013" algn="l"/>
                <a:tab pos="7237413" algn="l"/>
                <a:tab pos="8151813" algn="l"/>
                <a:tab pos="9066213" algn="l"/>
                <a:tab pos="9980613" algn="l"/>
              </a:tabLst>
            </a:pPr>
            <a:r>
              <a:rPr lang="de-DE" sz="2400" dirty="0" smtClean="0">
                <a:solidFill>
                  <a:schemeClr val="tx1"/>
                </a:solidFill>
                <a:latin typeface="Calibri" pitchFamily="32" charset="0"/>
              </a:rPr>
              <a:t>Could also develop</a:t>
            </a:r>
          </a:p>
          <a:p>
            <a:pPr marL="723900" lvl="1" indent="-266700">
              <a:spcBef>
                <a:spcPts val="500"/>
              </a:spcBef>
              <a:buClr>
                <a:srgbClr val="FF0000"/>
              </a:buClr>
              <a:buFont typeface="Calibri" pitchFamily="32" charset="0"/>
              <a:buChar char="•"/>
              <a:tabLst>
                <a:tab pos="836613" algn="l"/>
                <a:tab pos="1751013" algn="l"/>
                <a:tab pos="2665413" algn="l"/>
                <a:tab pos="3579813" algn="l"/>
                <a:tab pos="4494213" algn="l"/>
                <a:tab pos="5408613" algn="l"/>
                <a:tab pos="6323013" algn="l"/>
                <a:tab pos="7237413" algn="l"/>
                <a:tab pos="8151813" algn="l"/>
                <a:tab pos="9066213" algn="l"/>
                <a:tab pos="9980613" algn="l"/>
              </a:tabLst>
            </a:pPr>
            <a:r>
              <a:rPr lang="de-DE" sz="2400" dirty="0" smtClean="0">
                <a:solidFill>
                  <a:schemeClr val="tx1"/>
                </a:solidFill>
                <a:latin typeface="Calibri" pitchFamily="32" charset="0"/>
              </a:rPr>
              <a:t>Archive Re-Calibration – to support FCDR generation</a:t>
            </a:r>
          </a:p>
          <a:p>
            <a:pPr marL="723900" lvl="1" indent="-266700">
              <a:spcBef>
                <a:spcPts val="500"/>
              </a:spcBef>
              <a:buClr>
                <a:srgbClr val="FF0000"/>
              </a:buClr>
              <a:buFont typeface="Calibri" pitchFamily="32" charset="0"/>
              <a:buChar char="•"/>
              <a:tabLst>
                <a:tab pos="836613" algn="l"/>
                <a:tab pos="1751013" algn="l"/>
                <a:tab pos="2665413" algn="l"/>
                <a:tab pos="3579813" algn="l"/>
                <a:tab pos="4494213" algn="l"/>
                <a:tab pos="5408613" algn="l"/>
                <a:tab pos="6323013" algn="l"/>
                <a:tab pos="7237413" algn="l"/>
                <a:tab pos="8151813" algn="l"/>
                <a:tab pos="9066213" algn="l"/>
                <a:tab pos="9980613" algn="l"/>
              </a:tabLst>
            </a:pPr>
            <a:r>
              <a:rPr lang="de-DE" sz="2400" dirty="0" smtClean="0">
                <a:solidFill>
                  <a:schemeClr val="tx1"/>
                </a:solidFill>
                <a:latin typeface="Calibri" pitchFamily="32" charset="0"/>
              </a:rPr>
              <a:t>Harmonising data from all instruments in HIRS series</a:t>
            </a:r>
          </a:p>
          <a:p>
            <a:pPr marL="723900" lvl="1" indent="-266700">
              <a:spcBef>
                <a:spcPts val="500"/>
              </a:spcBef>
              <a:buClr>
                <a:srgbClr val="FF0000"/>
              </a:buClr>
              <a:buFont typeface="Calibri" pitchFamily="32" charset="0"/>
              <a:buChar char="•"/>
              <a:tabLst>
                <a:tab pos="836613" algn="l"/>
                <a:tab pos="1751013" algn="l"/>
                <a:tab pos="2665413" algn="l"/>
                <a:tab pos="3579813" algn="l"/>
                <a:tab pos="4494213" algn="l"/>
                <a:tab pos="5408613" algn="l"/>
                <a:tab pos="6323013" algn="l"/>
                <a:tab pos="7237413" algn="l"/>
                <a:tab pos="8151813" algn="l"/>
                <a:tab pos="9066213" algn="l"/>
                <a:tab pos="9980613" algn="l"/>
              </a:tabLst>
            </a:pPr>
            <a:r>
              <a:rPr lang="de-DE" sz="2400" dirty="0" smtClean="0">
                <a:solidFill>
                  <a:schemeClr val="tx1"/>
                </a:solidFill>
                <a:latin typeface="Calibri" pitchFamily="32" charset="0"/>
              </a:rPr>
              <a:t>Based on activities supporting re-calibration of Meteosat archive</a:t>
            </a:r>
          </a:p>
          <a:p>
            <a:pPr marL="266700" indent="-266700">
              <a:spcBef>
                <a:spcPts val="500"/>
              </a:spcBef>
              <a:buClr>
                <a:srgbClr val="FF0000"/>
              </a:buClr>
              <a:buFont typeface="Calibri" pitchFamily="32" charset="0"/>
              <a:buChar char="•"/>
              <a:tabLst>
                <a:tab pos="836613" algn="l"/>
                <a:tab pos="1751013" algn="l"/>
                <a:tab pos="2665413" algn="l"/>
                <a:tab pos="3579813" algn="l"/>
                <a:tab pos="4494213" algn="l"/>
                <a:tab pos="5408613" algn="l"/>
                <a:tab pos="6323013" algn="l"/>
                <a:tab pos="7237413" algn="l"/>
                <a:tab pos="8151813" algn="l"/>
                <a:tab pos="9066213" algn="l"/>
                <a:tab pos="9980613" algn="l"/>
              </a:tabLst>
            </a:pPr>
            <a:r>
              <a:rPr lang="de-DE" sz="2400" dirty="0" smtClean="0">
                <a:solidFill>
                  <a:schemeClr val="tx1"/>
                </a:solidFill>
                <a:latin typeface="Calibri" pitchFamily="32" charset="0"/>
              </a:rPr>
              <a:t>Any beta testers?</a:t>
            </a:r>
          </a:p>
        </p:txBody>
      </p:sp>
      <p:sp>
        <p:nvSpPr>
          <p:cNvPr id="8" name="Slide Number Placeholder 7"/>
          <p:cNvSpPr>
            <a:spLocks noGrp="1"/>
          </p:cNvSpPr>
          <p:nvPr>
            <p:ph type="sldNum" sz="quarter" idx="12"/>
          </p:nvPr>
        </p:nvSpPr>
        <p:spPr/>
        <p:txBody>
          <a:bodyPr/>
          <a:lstStyle/>
          <a:p>
            <a:fld id="{AB16FD3E-D495-471E-BF59-F318DD0C3340}" type="slidenum">
              <a:rPr lang="en-US" smtClean="0"/>
              <a:t>16</a:t>
            </a:fld>
            <a:endParaRPr lang="en-US" dirty="0"/>
          </a:p>
        </p:txBody>
      </p:sp>
      <p:sp>
        <p:nvSpPr>
          <p:cNvPr id="9" name="Footer Placeholder 8"/>
          <p:cNvSpPr>
            <a:spLocks noGrp="1"/>
          </p:cNvSpPr>
          <p:nvPr>
            <p:ph type="ftr" sz="quarter" idx="11"/>
          </p:nvPr>
        </p:nvSpPr>
        <p:spPr/>
        <p:txBody>
          <a:bodyPr/>
          <a:lstStyle/>
          <a:p>
            <a:r>
              <a:rPr lang="en-US" dirty="0" smtClean="0"/>
              <a:t>GSICS Users Workshop, College Par, MD</a:t>
            </a:r>
            <a:endParaRPr lang="en-US" dirty="0"/>
          </a:p>
        </p:txBody>
      </p:sp>
      <p:sp>
        <p:nvSpPr>
          <p:cNvPr id="10" name="Date Placeholder 9"/>
          <p:cNvSpPr>
            <a:spLocks noGrp="1"/>
          </p:cNvSpPr>
          <p:nvPr>
            <p:ph type="dt" sz="half" idx="10"/>
          </p:nvPr>
        </p:nvSpPr>
        <p:spPr/>
        <p:txBody>
          <a:bodyPr/>
          <a:lstStyle/>
          <a:p>
            <a:r>
              <a:rPr lang="en-US" dirty="0" smtClean="0"/>
              <a:t>8/11/2016</a:t>
            </a:r>
            <a:endParaRPr lang="en-US" dirty="0"/>
          </a:p>
        </p:txBody>
      </p:sp>
      <p:sp>
        <p:nvSpPr>
          <p:cNvPr id="11" name="TextBox 10"/>
          <p:cNvSpPr txBox="1"/>
          <p:nvPr/>
        </p:nvSpPr>
        <p:spPr>
          <a:xfrm>
            <a:off x="6300225" y="6578210"/>
            <a:ext cx="2227490" cy="253916"/>
          </a:xfrm>
          <a:prstGeom prst="rect">
            <a:avLst/>
          </a:prstGeom>
          <a:noFill/>
        </p:spPr>
        <p:txBody>
          <a:bodyPr wrap="square" rtlCol="0">
            <a:spAutoFit/>
          </a:bodyPr>
          <a:lstStyle/>
          <a:p>
            <a:pPr algn="r"/>
            <a:r>
              <a:rPr lang="en-US" sz="1050" dirty="0" smtClean="0"/>
              <a:t>Hewison</a:t>
            </a:r>
            <a:endParaRPr lang="en-US" sz="105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Algorithm</a:t>
            </a:r>
          </a:p>
          <a:p>
            <a:r>
              <a:rPr lang="en-US" dirty="0" smtClean="0"/>
              <a:t>Products</a:t>
            </a:r>
          </a:p>
          <a:p>
            <a:r>
              <a:rPr lang="en-US" dirty="0" smtClean="0"/>
              <a:t>Future work</a:t>
            </a:r>
            <a:endParaRPr lang="en-US" dirty="0"/>
          </a:p>
        </p:txBody>
      </p:sp>
      <p:sp>
        <p:nvSpPr>
          <p:cNvPr id="8" name="Slide Number Placeholder 7"/>
          <p:cNvSpPr>
            <a:spLocks noGrp="1"/>
          </p:cNvSpPr>
          <p:nvPr>
            <p:ph type="sldNum" sz="quarter" idx="12"/>
          </p:nvPr>
        </p:nvSpPr>
        <p:spPr/>
        <p:txBody>
          <a:bodyPr/>
          <a:lstStyle/>
          <a:p>
            <a:fld id="{AB16FD3E-D495-471E-BF59-F318DD0C3340}" type="slidenum">
              <a:rPr lang="en-US" smtClean="0"/>
              <a:t>17</a:t>
            </a:fld>
            <a:endParaRPr lang="en-US" dirty="0"/>
          </a:p>
        </p:txBody>
      </p:sp>
      <p:sp>
        <p:nvSpPr>
          <p:cNvPr id="9" name="Footer Placeholder 8"/>
          <p:cNvSpPr>
            <a:spLocks noGrp="1"/>
          </p:cNvSpPr>
          <p:nvPr>
            <p:ph type="ftr" sz="quarter" idx="11"/>
          </p:nvPr>
        </p:nvSpPr>
        <p:spPr/>
        <p:txBody>
          <a:bodyPr/>
          <a:lstStyle/>
          <a:p>
            <a:r>
              <a:rPr lang="en-US" dirty="0" smtClean="0"/>
              <a:t>GSICS Users Workshop, College Par, MD</a:t>
            </a:r>
            <a:endParaRPr lang="en-US" dirty="0"/>
          </a:p>
        </p:txBody>
      </p:sp>
      <p:sp>
        <p:nvSpPr>
          <p:cNvPr id="10" name="Date Placeholder 9"/>
          <p:cNvSpPr>
            <a:spLocks noGrp="1"/>
          </p:cNvSpPr>
          <p:nvPr>
            <p:ph type="dt" sz="half" idx="10"/>
          </p:nvPr>
        </p:nvSpPr>
        <p:spPr/>
        <p:txBody>
          <a:bodyPr/>
          <a:lstStyle/>
          <a:p>
            <a:r>
              <a:rPr lang="en-US" dirty="0" smtClean="0"/>
              <a:t>8/11/2016</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http://www.eumetsat.int/website/wcm/idc/idcplg?IdcService=GET_FILE&amp;dDocName=GSICS_SATOVERVIEW&amp;RevisionSelectionMethod=LatestReleased&amp;Rendition=Web"/>
          <p:cNvPicPr>
            <a:picLocks noChangeAspect="1" noChangeArrowheads="1"/>
          </p:cNvPicPr>
          <p:nvPr/>
        </p:nvPicPr>
        <p:blipFill>
          <a:blip r:embed="rId2" cstate="print"/>
          <a:srcRect/>
          <a:stretch>
            <a:fillRect/>
          </a:stretch>
        </p:blipFill>
        <p:spPr bwMode="auto">
          <a:xfrm>
            <a:off x="52970" y="90535"/>
            <a:ext cx="7361000" cy="5143500"/>
          </a:xfrm>
          <a:prstGeom prst="rect">
            <a:avLst/>
          </a:prstGeom>
          <a:noFill/>
        </p:spPr>
      </p:pic>
      <p:cxnSp>
        <p:nvCxnSpPr>
          <p:cNvPr id="27" name="Straight Arrow Connector 5"/>
          <p:cNvCxnSpPr/>
          <p:nvPr/>
        </p:nvCxnSpPr>
        <p:spPr>
          <a:xfrm flipH="1" flipV="1">
            <a:off x="2557381" y="1289714"/>
            <a:ext cx="1083422" cy="3551830"/>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6"/>
          <p:cNvCxnSpPr/>
          <p:nvPr/>
        </p:nvCxnSpPr>
        <p:spPr>
          <a:xfrm flipH="1" flipV="1">
            <a:off x="2544783" y="1289715"/>
            <a:ext cx="3552618" cy="2456597"/>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9"/>
          <p:cNvCxnSpPr/>
          <p:nvPr/>
        </p:nvCxnSpPr>
        <p:spPr>
          <a:xfrm flipH="1" flipV="1">
            <a:off x="2544783" y="1289715"/>
            <a:ext cx="3892762" cy="1832212"/>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12"/>
          <p:cNvCxnSpPr/>
          <p:nvPr/>
        </p:nvCxnSpPr>
        <p:spPr>
          <a:xfrm flipH="1" flipV="1">
            <a:off x="2532184" y="1279479"/>
            <a:ext cx="3917958" cy="573206"/>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15"/>
          <p:cNvCxnSpPr/>
          <p:nvPr/>
        </p:nvCxnSpPr>
        <p:spPr>
          <a:xfrm flipH="1">
            <a:off x="2557381" y="1023582"/>
            <a:ext cx="3351050" cy="266132"/>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18"/>
          <p:cNvCxnSpPr/>
          <p:nvPr/>
        </p:nvCxnSpPr>
        <p:spPr>
          <a:xfrm flipH="1">
            <a:off x="2569979" y="542500"/>
            <a:ext cx="2708555" cy="747215"/>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21"/>
          <p:cNvCxnSpPr/>
          <p:nvPr/>
        </p:nvCxnSpPr>
        <p:spPr>
          <a:xfrm>
            <a:off x="1587341" y="788159"/>
            <a:ext cx="970041" cy="511791"/>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24"/>
          <p:cNvCxnSpPr/>
          <p:nvPr/>
        </p:nvCxnSpPr>
        <p:spPr>
          <a:xfrm flipV="1">
            <a:off x="844063" y="1289713"/>
            <a:ext cx="1713319" cy="583442"/>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27"/>
          <p:cNvCxnSpPr/>
          <p:nvPr/>
        </p:nvCxnSpPr>
        <p:spPr>
          <a:xfrm flipV="1">
            <a:off x="1159011" y="1289715"/>
            <a:ext cx="1398371" cy="2374711"/>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0"/>
          <p:cNvCxnSpPr/>
          <p:nvPr/>
        </p:nvCxnSpPr>
        <p:spPr>
          <a:xfrm flipV="1">
            <a:off x="856660" y="1289715"/>
            <a:ext cx="1713318" cy="1781033"/>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14"/>
          <p:cNvCxnSpPr/>
          <p:nvPr/>
        </p:nvCxnSpPr>
        <p:spPr>
          <a:xfrm flipV="1">
            <a:off x="3640804" y="3746312"/>
            <a:ext cx="2431400" cy="1095233"/>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16"/>
          <p:cNvCxnSpPr/>
          <p:nvPr/>
        </p:nvCxnSpPr>
        <p:spPr>
          <a:xfrm flipH="1">
            <a:off x="6097399" y="3121925"/>
            <a:ext cx="340145" cy="614150"/>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17"/>
          <p:cNvCxnSpPr/>
          <p:nvPr/>
        </p:nvCxnSpPr>
        <p:spPr>
          <a:xfrm flipV="1">
            <a:off x="6437544" y="1852684"/>
            <a:ext cx="12598" cy="1248770"/>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19"/>
          <p:cNvCxnSpPr/>
          <p:nvPr/>
        </p:nvCxnSpPr>
        <p:spPr>
          <a:xfrm>
            <a:off x="5921030" y="1013346"/>
            <a:ext cx="529113" cy="818866"/>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20"/>
          <p:cNvCxnSpPr/>
          <p:nvPr/>
        </p:nvCxnSpPr>
        <p:spPr>
          <a:xfrm>
            <a:off x="5303731" y="532264"/>
            <a:ext cx="617299" cy="481083"/>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22"/>
          <p:cNvCxnSpPr/>
          <p:nvPr/>
        </p:nvCxnSpPr>
        <p:spPr>
          <a:xfrm flipH="1">
            <a:off x="1612537" y="532264"/>
            <a:ext cx="3678597" cy="266131"/>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23"/>
          <p:cNvCxnSpPr/>
          <p:nvPr/>
        </p:nvCxnSpPr>
        <p:spPr>
          <a:xfrm flipV="1">
            <a:off x="844062" y="829102"/>
            <a:ext cx="743278" cy="1054290"/>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25"/>
          <p:cNvCxnSpPr/>
          <p:nvPr/>
        </p:nvCxnSpPr>
        <p:spPr>
          <a:xfrm flipV="1">
            <a:off x="844062" y="1862921"/>
            <a:ext cx="0" cy="1207827"/>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26"/>
          <p:cNvCxnSpPr/>
          <p:nvPr/>
        </p:nvCxnSpPr>
        <p:spPr>
          <a:xfrm flipH="1" flipV="1">
            <a:off x="844062" y="3060510"/>
            <a:ext cx="302350" cy="583442"/>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28"/>
          <p:cNvCxnSpPr/>
          <p:nvPr/>
        </p:nvCxnSpPr>
        <p:spPr>
          <a:xfrm flipH="1" flipV="1">
            <a:off x="1121218" y="3643952"/>
            <a:ext cx="2519587" cy="1187355"/>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Content Placeholder 2"/>
          <p:cNvSpPr txBox="1">
            <a:spLocks/>
          </p:cNvSpPr>
          <p:nvPr/>
        </p:nvSpPr>
        <p:spPr bwMode="auto">
          <a:xfrm>
            <a:off x="5954580" y="4052581"/>
            <a:ext cx="3117416" cy="2141579"/>
          </a:xfrm>
          <a:prstGeom prst="rect">
            <a:avLst/>
          </a:prstGeom>
          <a:noFill/>
          <a:ln w="9525">
            <a:noFill/>
            <a:miter lim="800000"/>
            <a:headEnd/>
            <a:tailEnd/>
          </a:ln>
        </p:spPr>
        <p:txBody>
          <a:bodyPr vert="horz" wrap="square" lIns="77916" tIns="38958" rIns="77916" bIns="38958" numCol="1" anchor="t" anchorCtr="0" compatLnSpc="1">
            <a:prstTxWarp prst="textNoShape">
              <a:avLst/>
            </a:prstTxWarp>
          </a:bodyPr>
          <a:lstStyle/>
          <a:p>
            <a:pPr marL="292186" indent="-292186" defTabSz="779163" eaLnBrk="0" hangingPunct="0">
              <a:spcBef>
                <a:spcPct val="20000"/>
              </a:spcBef>
              <a:defRPr/>
            </a:pPr>
            <a:r>
              <a:rPr lang="en-GB" dirty="0" smtClean="0">
                <a:solidFill>
                  <a:schemeClr val="tx1"/>
                </a:solidFill>
                <a:latin typeface="Arial Unicode MS" pitchFamily="50" charset="-127"/>
                <a:ea typeface="Arial Unicode MS" pitchFamily="50" charset="-127"/>
                <a:cs typeface="Arial Unicode MS" pitchFamily="50" charset="-127"/>
              </a:rPr>
              <a:t>Comparing GEO-LEO  and GEO-GEO Differences</a:t>
            </a:r>
          </a:p>
          <a:p>
            <a:pPr marL="292186" indent="-292186" eaLnBrk="0" hangingPunct="0">
              <a:spcBef>
                <a:spcPct val="20000"/>
              </a:spcBef>
              <a:buFont typeface="Arial" charset="0"/>
              <a:buChar char="•"/>
            </a:pPr>
            <a:r>
              <a:rPr lang="en-GB" b="0" dirty="0" smtClean="0">
                <a:solidFill>
                  <a:schemeClr val="tx1"/>
                </a:solidFill>
                <a:latin typeface="Arial Unicode MS" pitchFamily="50" charset="-127"/>
                <a:ea typeface="Arial Unicode MS" pitchFamily="50" charset="-127"/>
                <a:cs typeface="Arial Unicode MS" pitchFamily="50" charset="-127"/>
              </a:rPr>
              <a:t>To Validate Uncertainty </a:t>
            </a:r>
            <a:br>
              <a:rPr lang="en-GB" b="0" dirty="0" smtClean="0">
                <a:solidFill>
                  <a:schemeClr val="tx1"/>
                </a:solidFill>
                <a:latin typeface="Arial Unicode MS" pitchFamily="50" charset="-127"/>
                <a:ea typeface="Arial Unicode MS" pitchFamily="50" charset="-127"/>
                <a:cs typeface="Arial Unicode MS" pitchFamily="50" charset="-127"/>
              </a:rPr>
            </a:br>
            <a:r>
              <a:rPr lang="en-GB" b="0" dirty="0" smtClean="0">
                <a:solidFill>
                  <a:schemeClr val="tx1"/>
                </a:solidFill>
                <a:latin typeface="Arial Unicode MS" pitchFamily="50" charset="-127"/>
                <a:ea typeface="Arial Unicode MS" pitchFamily="50" charset="-127"/>
                <a:cs typeface="Arial Unicode MS" pitchFamily="50" charset="-127"/>
              </a:rPr>
              <a:t>estimates</a:t>
            </a:r>
          </a:p>
          <a:p>
            <a:pPr marL="292186" indent="-292186" eaLnBrk="0" hangingPunct="0">
              <a:spcBef>
                <a:spcPct val="20000"/>
              </a:spcBef>
              <a:buFont typeface="Arial" charset="0"/>
              <a:buChar char="•"/>
            </a:pPr>
            <a:r>
              <a:rPr lang="en-GB" b="0" dirty="0" smtClean="0">
                <a:solidFill>
                  <a:schemeClr val="tx1"/>
                </a:solidFill>
                <a:latin typeface="Arial Unicode MS" pitchFamily="50" charset="-127"/>
                <a:ea typeface="Arial Unicode MS" pitchFamily="50" charset="-127"/>
                <a:cs typeface="Arial Unicode MS" pitchFamily="50" charset="-127"/>
              </a:rPr>
              <a:t>Ensure consistency</a:t>
            </a:r>
          </a:p>
          <a:p>
            <a:pPr marL="292186" indent="-292186" eaLnBrk="0" hangingPunct="0">
              <a:spcBef>
                <a:spcPct val="20000"/>
              </a:spcBef>
            </a:pPr>
            <a:r>
              <a:rPr lang="en-GB" b="1" dirty="0" smtClean="0">
                <a:solidFill>
                  <a:schemeClr val="tx1"/>
                </a:solidFill>
                <a:effectLst>
                  <a:outerShdw blurRad="38100" dist="38100" dir="2700000" algn="tl">
                    <a:srgbClr val="000000">
                      <a:alpha val="43137"/>
                    </a:srgbClr>
                  </a:outerShdw>
                </a:effectLst>
                <a:latin typeface="Arial Unicode MS" pitchFamily="50" charset="-127"/>
                <a:ea typeface="Arial Unicode MS" pitchFamily="50" charset="-127"/>
                <a:cs typeface="Arial Unicode MS" pitchFamily="50" charset="-127"/>
              </a:rPr>
              <a:t>Generate global L2 products</a:t>
            </a:r>
          </a:p>
        </p:txBody>
      </p:sp>
      <p:sp>
        <p:nvSpPr>
          <p:cNvPr id="25" name="Date Placeholder 24"/>
          <p:cNvSpPr>
            <a:spLocks noGrp="1"/>
          </p:cNvSpPr>
          <p:nvPr>
            <p:ph type="dt" sz="half" idx="10"/>
          </p:nvPr>
        </p:nvSpPr>
        <p:spPr/>
        <p:txBody>
          <a:bodyPr/>
          <a:lstStyle/>
          <a:p>
            <a:r>
              <a:rPr lang="en-US" dirty="0" smtClean="0"/>
              <a:t>8/11/2016</a:t>
            </a:r>
            <a:endParaRPr lang="en-US" dirty="0"/>
          </a:p>
        </p:txBody>
      </p:sp>
      <p:sp>
        <p:nvSpPr>
          <p:cNvPr id="47" name="Slide Number Placeholder 46"/>
          <p:cNvSpPr>
            <a:spLocks noGrp="1"/>
          </p:cNvSpPr>
          <p:nvPr>
            <p:ph type="sldNum" sz="quarter" idx="12"/>
          </p:nvPr>
        </p:nvSpPr>
        <p:spPr/>
        <p:txBody>
          <a:bodyPr/>
          <a:lstStyle/>
          <a:p>
            <a:fld id="{E259089C-2912-4304-87BD-08AF429DFC0D}" type="slidenum">
              <a:rPr lang="en-US" smtClean="0"/>
              <a:pPr/>
              <a:t>18</a:t>
            </a:fld>
            <a:endParaRPr lang="en-US" dirty="0"/>
          </a:p>
        </p:txBody>
      </p:sp>
      <p:sp>
        <p:nvSpPr>
          <p:cNvPr id="48" name="Footer Placeholder 47"/>
          <p:cNvSpPr>
            <a:spLocks noGrp="1"/>
          </p:cNvSpPr>
          <p:nvPr>
            <p:ph type="ftr" sz="quarter" idx="11"/>
          </p:nvPr>
        </p:nvSpPr>
        <p:spPr/>
        <p:txBody>
          <a:bodyPr/>
          <a:lstStyle/>
          <a:p>
            <a:r>
              <a:rPr lang="en-US" dirty="0" smtClean="0"/>
              <a:t>GSICS Users’ Workshop, College Park, 11 August 2016</a:t>
            </a:r>
            <a:endParaRPr lang="en-US" dirty="0"/>
          </a:p>
        </p:txBody>
      </p:sp>
      <p:sp>
        <p:nvSpPr>
          <p:cNvPr id="49" name="TextBox 48"/>
          <p:cNvSpPr txBox="1"/>
          <p:nvPr/>
        </p:nvSpPr>
        <p:spPr>
          <a:xfrm>
            <a:off x="6300225" y="6578210"/>
            <a:ext cx="2227490" cy="253916"/>
          </a:xfrm>
          <a:prstGeom prst="rect">
            <a:avLst/>
          </a:prstGeom>
          <a:noFill/>
        </p:spPr>
        <p:txBody>
          <a:bodyPr wrap="square" rtlCol="0">
            <a:spAutoFit/>
          </a:bodyPr>
          <a:lstStyle/>
          <a:p>
            <a:pPr algn="r"/>
            <a:r>
              <a:rPr lang="en-US" sz="1050" dirty="0"/>
              <a:t>H</a:t>
            </a:r>
            <a:r>
              <a:rPr lang="en-US" sz="1050" dirty="0" smtClean="0"/>
              <a:t>ewison, 2016 GSICS Annual Meeting</a:t>
            </a:r>
            <a:endParaRPr lang="en-US" sz="1050" dirty="0"/>
          </a:p>
        </p:txBody>
      </p:sp>
    </p:spTree>
    <p:extLst>
      <p:ext uri="{BB962C8B-B14F-4D97-AF65-F5344CB8AC3E}">
        <p14:creationId xmlns="" xmlns:p14="http://schemas.microsoft.com/office/powerpoint/2010/main" val="1426255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spect="1"/>
          </p:cNvSpPr>
          <p:nvPr/>
        </p:nvSpPr>
        <p:spPr>
          <a:xfrm>
            <a:off x="3880899" y="5608884"/>
            <a:ext cx="920367" cy="584775"/>
          </a:xfrm>
          <a:prstGeom prst="rect">
            <a:avLst/>
          </a:prstGeom>
          <a:solidFill>
            <a:schemeClr val="bg1"/>
          </a:solidFill>
        </p:spPr>
        <p:txBody>
          <a:bodyPr wrap="square" rtlCol="0">
            <a:spAutoFit/>
          </a:bodyPr>
          <a:lstStyle/>
          <a:p>
            <a:pPr algn="r"/>
            <a:r>
              <a:rPr lang="en-GB" sz="1600" dirty="0" smtClean="0">
                <a:solidFill>
                  <a:schemeClr val="accent2"/>
                </a:solidFill>
                <a:latin typeface="Arial Unicode MS" pitchFamily="50" charset="-127"/>
                <a:ea typeface="Arial Unicode MS" pitchFamily="50" charset="-127"/>
                <a:cs typeface="Arial Unicode MS" pitchFamily="50" charset="-127"/>
              </a:rPr>
              <a:t>Applied </a:t>
            </a:r>
          </a:p>
          <a:p>
            <a:pPr algn="r"/>
            <a:r>
              <a:rPr lang="en-GB" sz="1600" dirty="0" smtClean="0">
                <a:solidFill>
                  <a:schemeClr val="accent2"/>
                </a:solidFill>
                <a:latin typeface="Arial Unicode MS" pitchFamily="50" charset="-127"/>
                <a:ea typeface="Arial Unicode MS" pitchFamily="50" charset="-127"/>
                <a:cs typeface="Arial Unicode MS" pitchFamily="50" charset="-127"/>
              </a:rPr>
              <a:t>by User</a:t>
            </a:r>
            <a:endParaRPr lang="en-GB" sz="1600" dirty="0">
              <a:solidFill>
                <a:schemeClr val="accent2"/>
              </a:solidFill>
              <a:latin typeface="Arial Unicode MS" pitchFamily="50" charset="-127"/>
              <a:ea typeface="Arial Unicode MS" pitchFamily="50" charset="-127"/>
              <a:cs typeface="Arial Unicode MS" pitchFamily="50" charset="-127"/>
            </a:endParaRPr>
          </a:p>
        </p:txBody>
      </p:sp>
      <p:sp>
        <p:nvSpPr>
          <p:cNvPr id="4" name="AutoShape 20"/>
          <p:cNvSpPr>
            <a:spLocks noChangeAspect="1" noChangeArrowheads="1"/>
          </p:cNvSpPr>
          <p:nvPr/>
        </p:nvSpPr>
        <p:spPr bwMode="auto">
          <a:xfrm>
            <a:off x="1539101" y="1124744"/>
            <a:ext cx="1447629" cy="946560"/>
          </a:xfrm>
          <a:prstGeom prst="can">
            <a:avLst>
              <a:gd name="adj" fmla="val 25000"/>
            </a:avLst>
          </a:prstGeom>
          <a:solidFill>
            <a:srgbClr val="99CC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700" dirty="0">
              <a:latin typeface="Arial Unicode MS" pitchFamily="50" charset="-127"/>
              <a:ea typeface="Arial Unicode MS" pitchFamily="50" charset="-127"/>
              <a:cs typeface="Arial Unicode MS" pitchFamily="50" charset="-127"/>
            </a:endParaRPr>
          </a:p>
        </p:txBody>
      </p:sp>
      <p:sp>
        <p:nvSpPr>
          <p:cNvPr id="5" name="Text Box 13"/>
          <p:cNvSpPr txBox="1">
            <a:spLocks noChangeAspect="1" noChangeArrowheads="1"/>
          </p:cNvSpPr>
          <p:nvPr/>
        </p:nvSpPr>
        <p:spPr bwMode="auto">
          <a:xfrm>
            <a:off x="1539101" y="1272945"/>
            <a:ext cx="1434930" cy="788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latin typeface="Arial Unicode MS" pitchFamily="50" charset="-127"/>
                <a:ea typeface="Arial Unicode MS" pitchFamily="50" charset="-127"/>
                <a:cs typeface="Arial Unicode MS" pitchFamily="50" charset="-127"/>
              </a:rPr>
              <a:t>Reference-1</a:t>
            </a:r>
            <a:r>
              <a:rPr lang="en-US" sz="1600" b="1" dirty="0" smtClean="0">
                <a:latin typeface="Arial Unicode MS" pitchFamily="50" charset="-127"/>
                <a:ea typeface="Arial Unicode MS" pitchFamily="50" charset="-127"/>
                <a:cs typeface="Arial Unicode MS" pitchFamily="50" charset="-127"/>
              </a:rPr>
              <a:t/>
            </a:r>
            <a:br>
              <a:rPr lang="en-US" sz="1600" b="1" dirty="0" smtClean="0">
                <a:latin typeface="Arial Unicode MS" pitchFamily="50" charset="-127"/>
                <a:ea typeface="Arial Unicode MS" pitchFamily="50" charset="-127"/>
                <a:cs typeface="Arial Unicode MS" pitchFamily="50" charset="-127"/>
              </a:rPr>
            </a:br>
            <a:r>
              <a:rPr lang="en-US" sz="1600" b="1" dirty="0" smtClean="0">
                <a:latin typeface="Arial Unicode MS" pitchFamily="50" charset="-127"/>
                <a:ea typeface="Arial Unicode MS" pitchFamily="50" charset="-127"/>
                <a:cs typeface="Arial Unicode MS" pitchFamily="50" charset="-127"/>
              </a:rPr>
              <a:t>(</a:t>
            </a:r>
            <a:r>
              <a:rPr lang="en-US" sz="1600" b="1" dirty="0" smtClean="0">
                <a:solidFill>
                  <a:srgbClr val="FF0000"/>
                </a:solidFill>
                <a:latin typeface="Arial Unicode MS" pitchFamily="50" charset="-127"/>
                <a:ea typeface="Arial Unicode MS" pitchFamily="50" charset="-127"/>
                <a:cs typeface="Arial Unicode MS" pitchFamily="50" charset="-127"/>
              </a:rPr>
              <a:t>Anchor</a:t>
            </a:r>
            <a:r>
              <a:rPr lang="en-US" sz="1600" b="1" dirty="0" smtClean="0">
                <a:latin typeface="Arial Unicode MS" pitchFamily="50" charset="-127"/>
                <a:ea typeface="Arial Unicode MS" pitchFamily="50" charset="-127"/>
                <a:cs typeface="Arial Unicode MS" pitchFamily="50" charset="-127"/>
              </a:rPr>
              <a:t>)</a:t>
            </a:r>
            <a:endParaRPr kumimoji="0" lang="en-US" sz="1600" b="1" i="0" u="none" strike="noStrike" cap="none" normalizeH="0" baseline="0" dirty="0" smtClean="0">
              <a:ln>
                <a:noFill/>
              </a:ln>
              <a:effectLst/>
              <a:latin typeface="Arial Unicode MS" pitchFamily="50" charset="-127"/>
              <a:ea typeface="Arial Unicode MS" pitchFamily="50" charset="-127"/>
              <a:cs typeface="Arial Unicode MS" pitchFamily="50" charset="-127"/>
            </a:endParaRPr>
          </a:p>
        </p:txBody>
      </p:sp>
      <p:sp>
        <p:nvSpPr>
          <p:cNvPr id="6" name="AutoShape 20"/>
          <p:cNvSpPr>
            <a:spLocks noChangeAspect="1" noChangeArrowheads="1"/>
          </p:cNvSpPr>
          <p:nvPr/>
        </p:nvSpPr>
        <p:spPr bwMode="auto">
          <a:xfrm>
            <a:off x="3767689" y="1124744"/>
            <a:ext cx="1447629" cy="946560"/>
          </a:xfrm>
          <a:prstGeom prst="can">
            <a:avLst>
              <a:gd name="adj" fmla="val 25000"/>
            </a:avLst>
          </a:prstGeom>
          <a:solidFill>
            <a:srgbClr val="99CC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700" dirty="0">
              <a:latin typeface="Arial Unicode MS" pitchFamily="50" charset="-127"/>
              <a:ea typeface="Arial Unicode MS" pitchFamily="50" charset="-127"/>
              <a:cs typeface="Arial Unicode MS" pitchFamily="50" charset="-127"/>
            </a:endParaRPr>
          </a:p>
        </p:txBody>
      </p:sp>
      <p:sp>
        <p:nvSpPr>
          <p:cNvPr id="7" name="Text Box 13"/>
          <p:cNvSpPr txBox="1">
            <a:spLocks noChangeAspect="1" noChangeArrowheads="1"/>
          </p:cNvSpPr>
          <p:nvPr/>
        </p:nvSpPr>
        <p:spPr bwMode="auto">
          <a:xfrm>
            <a:off x="3767688" y="1267192"/>
            <a:ext cx="1434930" cy="788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effectLst/>
                <a:latin typeface="Arial Unicode MS" pitchFamily="50" charset="-127"/>
                <a:ea typeface="Arial Unicode MS" pitchFamily="50" charset="-127"/>
                <a:cs typeface="Arial Unicode MS" pitchFamily="50" charset="-127"/>
              </a:rPr>
              <a:t>Monitored Instrument</a:t>
            </a:r>
            <a:endParaRPr kumimoji="0" lang="en-US" sz="4000" b="0" i="0" u="none" strike="noStrike" cap="none" normalizeH="0" baseline="0" dirty="0" smtClean="0">
              <a:ln>
                <a:noFill/>
              </a:ln>
              <a:effectLst/>
              <a:latin typeface="Arial Unicode MS" pitchFamily="50" charset="-127"/>
              <a:ea typeface="Arial Unicode MS" pitchFamily="50" charset="-127"/>
              <a:cs typeface="Arial Unicode MS" pitchFamily="50" charset="-127"/>
            </a:endParaRPr>
          </a:p>
        </p:txBody>
      </p:sp>
      <p:sp>
        <p:nvSpPr>
          <p:cNvPr id="8" name="Text Box 73"/>
          <p:cNvSpPr txBox="1">
            <a:spLocks noChangeAspect="1" noChangeArrowheads="1"/>
          </p:cNvSpPr>
          <p:nvPr/>
        </p:nvSpPr>
        <p:spPr bwMode="auto">
          <a:xfrm>
            <a:off x="2608950" y="2467309"/>
            <a:ext cx="1434930" cy="662653"/>
          </a:xfrm>
          <a:prstGeom prst="rect">
            <a:avLst/>
          </a:prstGeom>
          <a:solidFill>
            <a:schemeClr val="accent3"/>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effectLst/>
                <a:latin typeface="Arial Unicode MS" pitchFamily="50" charset="-127"/>
                <a:ea typeface="Arial Unicode MS" pitchFamily="50" charset="-127"/>
                <a:cs typeface="Arial Unicode MS" pitchFamily="50" charset="-127"/>
              </a:rPr>
              <a:t>GSICS Correction, g</a:t>
            </a:r>
            <a:r>
              <a:rPr kumimoji="0" lang="en-US" sz="1400" b="0" i="0" u="none" strike="noStrike" cap="none" normalizeH="0" baseline="-25000" dirty="0" smtClean="0">
                <a:ln>
                  <a:noFill/>
                </a:ln>
                <a:effectLst/>
                <a:latin typeface="Arial Unicode MS" pitchFamily="50" charset="-127"/>
                <a:ea typeface="Arial Unicode MS" pitchFamily="50" charset="-127"/>
                <a:cs typeface="Arial Unicode MS" pitchFamily="50" charset="-127"/>
              </a:rPr>
              <a:t>1</a:t>
            </a:r>
            <a:r>
              <a:rPr kumimoji="0" lang="en-US" sz="1400" b="0" i="0" u="none" strike="noStrike" cap="none" normalizeH="0" baseline="0" dirty="0" smtClean="0">
                <a:ln>
                  <a:noFill/>
                </a:ln>
                <a:effectLst/>
                <a:latin typeface="Arial Unicode MS" pitchFamily="50" charset="-127"/>
                <a:ea typeface="Arial Unicode MS" pitchFamily="50" charset="-127"/>
                <a:cs typeface="Arial Unicode MS" pitchFamily="50" charset="-127"/>
              </a:rPr>
              <a:t> Mon</a:t>
            </a:r>
            <a:r>
              <a:rPr kumimoji="0" lang="en-US" sz="1400" b="0" i="0" u="none" strike="noStrike" cap="none" normalizeH="0" baseline="0" dirty="0" smtClean="0">
                <a:ln>
                  <a:noFill/>
                </a:ln>
                <a:effectLst/>
                <a:latin typeface="Arial Unicode MS" pitchFamily="50" charset="-127"/>
                <a:ea typeface="Arial Unicode MS" pitchFamily="50" charset="-127"/>
                <a:cs typeface="Arial Unicode MS" pitchFamily="50" charset="-127"/>
                <a:sym typeface="Wingdings" pitchFamily="2" charset="2"/>
              </a:rPr>
              <a:t>1</a:t>
            </a:r>
            <a:endParaRPr kumimoji="0" lang="en-US" sz="3200" b="0" i="0" u="none" strike="noStrike" cap="none" normalizeH="0" baseline="0" dirty="0" smtClean="0">
              <a:ln>
                <a:noFill/>
              </a:ln>
              <a:effectLst/>
              <a:latin typeface="Arial Unicode MS" pitchFamily="50" charset="-127"/>
              <a:ea typeface="Arial Unicode MS" pitchFamily="50" charset="-127"/>
              <a:cs typeface="Arial Unicode MS" pitchFamily="50" charset="-127"/>
            </a:endParaRPr>
          </a:p>
        </p:txBody>
      </p:sp>
      <p:sp>
        <p:nvSpPr>
          <p:cNvPr id="9" name="AutoShape 20"/>
          <p:cNvSpPr>
            <a:spLocks noChangeAspect="1" noChangeArrowheads="1"/>
          </p:cNvSpPr>
          <p:nvPr/>
        </p:nvSpPr>
        <p:spPr bwMode="auto">
          <a:xfrm>
            <a:off x="5866275" y="1124744"/>
            <a:ext cx="1447629" cy="946560"/>
          </a:xfrm>
          <a:prstGeom prst="can">
            <a:avLst>
              <a:gd name="adj" fmla="val 25000"/>
            </a:avLst>
          </a:prstGeom>
          <a:solidFill>
            <a:srgbClr val="99CC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700" dirty="0">
              <a:latin typeface="Arial Unicode MS" pitchFamily="50" charset="-127"/>
              <a:ea typeface="Arial Unicode MS" pitchFamily="50" charset="-127"/>
              <a:cs typeface="Arial Unicode MS" pitchFamily="50" charset="-127"/>
            </a:endParaRPr>
          </a:p>
        </p:txBody>
      </p:sp>
      <p:sp>
        <p:nvSpPr>
          <p:cNvPr id="10" name="Text Box 13"/>
          <p:cNvSpPr txBox="1">
            <a:spLocks noChangeAspect="1" noChangeArrowheads="1"/>
          </p:cNvSpPr>
          <p:nvPr/>
        </p:nvSpPr>
        <p:spPr bwMode="auto">
          <a:xfrm>
            <a:off x="5878974" y="1267192"/>
            <a:ext cx="1434930" cy="788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latin typeface="Arial Unicode MS" pitchFamily="50" charset="-127"/>
                <a:ea typeface="Arial Unicode MS" pitchFamily="50" charset="-127"/>
                <a:cs typeface="Arial Unicode MS" pitchFamily="50" charset="-127"/>
              </a:rPr>
              <a:t>Reference-2</a:t>
            </a:r>
          </a:p>
          <a:p>
            <a:pPr marL="0" marR="0" lvl="0" indent="0" algn="ctr" defTabSz="914400" rtl="0" eaLnBrk="1" fontAlgn="base" latinLnBrk="0" hangingPunct="1">
              <a:lnSpc>
                <a:spcPct val="100000"/>
              </a:lnSpc>
              <a:spcBef>
                <a:spcPct val="0"/>
              </a:spcBef>
              <a:spcAft>
                <a:spcPct val="0"/>
              </a:spcAft>
              <a:buClrTx/>
              <a:buSzTx/>
              <a:buFontTx/>
              <a:buNone/>
              <a:tabLst/>
            </a:pPr>
            <a:r>
              <a:rPr lang="en-US" sz="1600" b="1" dirty="0" smtClean="0">
                <a:latin typeface="Arial Unicode MS" pitchFamily="50" charset="-127"/>
                <a:ea typeface="Arial Unicode MS" pitchFamily="50" charset="-127"/>
                <a:cs typeface="Arial Unicode MS" pitchFamily="50" charset="-127"/>
              </a:rPr>
              <a:t>(Secondary)</a:t>
            </a:r>
            <a:endParaRPr kumimoji="0" lang="en-US" sz="3600" b="1" i="0" u="none" strike="noStrike" cap="none" normalizeH="0" baseline="0" dirty="0" smtClean="0">
              <a:ln>
                <a:noFill/>
              </a:ln>
              <a:effectLst/>
              <a:latin typeface="Arial Unicode MS" pitchFamily="50" charset="-127"/>
              <a:ea typeface="Arial Unicode MS" pitchFamily="50" charset="-127"/>
              <a:cs typeface="Arial Unicode MS" pitchFamily="50" charset="-127"/>
            </a:endParaRPr>
          </a:p>
        </p:txBody>
      </p:sp>
      <p:sp>
        <p:nvSpPr>
          <p:cNvPr id="11" name="Text Box 73"/>
          <p:cNvSpPr txBox="1">
            <a:spLocks noChangeAspect="1" noChangeArrowheads="1"/>
          </p:cNvSpPr>
          <p:nvPr/>
        </p:nvSpPr>
        <p:spPr bwMode="auto">
          <a:xfrm>
            <a:off x="4837537" y="2467309"/>
            <a:ext cx="1434930" cy="662653"/>
          </a:xfrm>
          <a:prstGeom prst="rect">
            <a:avLst/>
          </a:prstGeom>
          <a:solidFill>
            <a:schemeClr val="accent3"/>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effectLst/>
                <a:latin typeface="Arial Unicode MS" pitchFamily="50" charset="-127"/>
                <a:ea typeface="Arial Unicode MS" pitchFamily="50" charset="-127"/>
                <a:cs typeface="Arial Unicode MS" pitchFamily="50" charset="-127"/>
              </a:rPr>
              <a:t>GSICS Correction, g</a:t>
            </a:r>
            <a:r>
              <a:rPr kumimoji="0" lang="en-US" sz="1400" b="0" i="0" u="none" strike="noStrike" cap="none" normalizeH="0" baseline="-25000" dirty="0" smtClean="0">
                <a:ln>
                  <a:noFill/>
                </a:ln>
                <a:effectLst/>
                <a:latin typeface="Arial Unicode MS" pitchFamily="50" charset="-127"/>
                <a:ea typeface="Arial Unicode MS" pitchFamily="50" charset="-127"/>
                <a:cs typeface="Arial Unicode MS" pitchFamily="50" charset="-127"/>
              </a:rPr>
              <a:t>2</a:t>
            </a:r>
            <a:r>
              <a:rPr kumimoji="0" lang="en-US" sz="1400" b="0" i="0" u="none" strike="noStrike" cap="none" normalizeH="0" baseline="0" dirty="0" smtClean="0">
                <a:ln>
                  <a:noFill/>
                </a:ln>
                <a:effectLst/>
                <a:latin typeface="Arial Unicode MS" pitchFamily="50" charset="-127"/>
                <a:ea typeface="Arial Unicode MS" pitchFamily="50" charset="-127"/>
                <a:cs typeface="Arial Unicode MS" pitchFamily="50" charset="-127"/>
              </a:rPr>
              <a:t> Mon</a:t>
            </a:r>
            <a:r>
              <a:rPr kumimoji="0" lang="en-US" sz="1400" b="0" i="0" u="none" strike="noStrike" cap="none" normalizeH="0" baseline="0" dirty="0" smtClean="0">
                <a:ln>
                  <a:noFill/>
                </a:ln>
                <a:effectLst/>
                <a:latin typeface="Arial Unicode MS" pitchFamily="50" charset="-127"/>
                <a:ea typeface="Arial Unicode MS" pitchFamily="50" charset="-127"/>
                <a:cs typeface="Arial Unicode MS" pitchFamily="50" charset="-127"/>
                <a:sym typeface="Wingdings" pitchFamily="2" charset="2"/>
              </a:rPr>
              <a:t>2</a:t>
            </a:r>
            <a:endParaRPr kumimoji="0" lang="en-US" sz="3200" b="0" i="0" u="none" strike="noStrike" cap="none" normalizeH="0" baseline="0" dirty="0" smtClean="0">
              <a:ln>
                <a:noFill/>
              </a:ln>
              <a:effectLst/>
              <a:latin typeface="Arial Unicode MS" pitchFamily="50" charset="-127"/>
              <a:ea typeface="Arial Unicode MS" pitchFamily="50" charset="-127"/>
              <a:cs typeface="Arial Unicode MS" pitchFamily="50" charset="-127"/>
            </a:endParaRPr>
          </a:p>
        </p:txBody>
      </p:sp>
      <p:sp>
        <p:nvSpPr>
          <p:cNvPr id="12" name="AutoShape 20"/>
          <p:cNvSpPr>
            <a:spLocks noChangeAspect="1" noChangeArrowheads="1"/>
          </p:cNvSpPr>
          <p:nvPr/>
        </p:nvSpPr>
        <p:spPr bwMode="auto">
          <a:xfrm>
            <a:off x="4811413" y="5079068"/>
            <a:ext cx="1447629" cy="946560"/>
          </a:xfrm>
          <a:prstGeom prst="can">
            <a:avLst>
              <a:gd name="adj" fmla="val 25000"/>
            </a:avLst>
          </a:prstGeom>
          <a:solidFill>
            <a:srgbClr val="99CC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700" dirty="0">
              <a:latin typeface="Arial Unicode MS" pitchFamily="50" charset="-127"/>
              <a:ea typeface="Arial Unicode MS" pitchFamily="50" charset="-127"/>
              <a:cs typeface="Arial Unicode MS" pitchFamily="50" charset="-127"/>
            </a:endParaRPr>
          </a:p>
        </p:txBody>
      </p:sp>
      <p:sp>
        <p:nvSpPr>
          <p:cNvPr id="13" name="Text Box 13"/>
          <p:cNvSpPr txBox="1">
            <a:spLocks noChangeAspect="1" noChangeArrowheads="1"/>
          </p:cNvSpPr>
          <p:nvPr/>
        </p:nvSpPr>
        <p:spPr bwMode="auto">
          <a:xfrm>
            <a:off x="4811412" y="5286853"/>
            <a:ext cx="1434930" cy="6204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r>
              <a:rPr lang="en-US" sz="1800" b="0" dirty="0" smtClean="0">
                <a:latin typeface="Arial Unicode MS" pitchFamily="50" charset="-127"/>
                <a:ea typeface="Arial Unicode MS" pitchFamily="50" charset="-127"/>
                <a:cs typeface="Arial Unicode MS" pitchFamily="50" charset="-127"/>
              </a:rPr>
              <a:t>Mon</a:t>
            </a:r>
            <a:r>
              <a:rPr lang="en-US" sz="1800" b="0" dirty="0" smtClean="0">
                <a:latin typeface="Arial Unicode MS" pitchFamily="50" charset="-127"/>
                <a:ea typeface="Arial Unicode MS" pitchFamily="50" charset="-127"/>
                <a:cs typeface="Arial Unicode MS" pitchFamily="50" charset="-127"/>
                <a:sym typeface="Wingdings" pitchFamily="2" charset="2"/>
              </a:rPr>
              <a:t>Ref1</a:t>
            </a:r>
            <a:endParaRPr lang="en-US" sz="1800" b="0" dirty="0" smtClean="0">
              <a:latin typeface="Arial Unicode MS" pitchFamily="50" charset="-127"/>
              <a:ea typeface="Arial Unicode MS" pitchFamily="50" charset="-127"/>
              <a:cs typeface="Arial Unicode MS" pitchFamily="50" charset="-127"/>
            </a:endParaRPr>
          </a:p>
        </p:txBody>
      </p:sp>
      <p:sp>
        <p:nvSpPr>
          <p:cNvPr id="14" name="Text Box 73"/>
          <p:cNvSpPr txBox="1">
            <a:spLocks noChangeAspect="1" noChangeArrowheads="1"/>
          </p:cNvSpPr>
          <p:nvPr/>
        </p:nvSpPr>
        <p:spPr bwMode="auto">
          <a:xfrm>
            <a:off x="3748361" y="3559381"/>
            <a:ext cx="1434930" cy="662653"/>
          </a:xfrm>
          <a:prstGeom prst="rect">
            <a:avLst/>
          </a:prstGeom>
          <a:solidFill>
            <a:srgbClr val="CDE3A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effectLst/>
                <a:latin typeface="Arial Unicode MS" pitchFamily="50" charset="-127"/>
                <a:ea typeface="Arial Unicode MS" pitchFamily="50" charset="-127"/>
                <a:cs typeface="Arial Unicode MS" pitchFamily="50" charset="-127"/>
              </a:rPr>
              <a:t>Delta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effectLst/>
                <a:latin typeface="Arial Unicode MS" pitchFamily="50" charset="-127"/>
                <a:ea typeface="Arial Unicode MS" pitchFamily="50" charset="-127"/>
                <a:cs typeface="Arial Unicode MS" pitchFamily="50" charset="-127"/>
              </a:rPr>
              <a:t>Correction, g</a:t>
            </a:r>
            <a:r>
              <a:rPr kumimoji="0" lang="en-US" sz="1400" b="0" i="0" u="none" strike="noStrike" cap="none" normalizeH="0" baseline="-25000" dirty="0" smtClean="0">
                <a:ln>
                  <a:noFill/>
                </a:ln>
                <a:effectLst/>
                <a:latin typeface="Arial Unicode MS" pitchFamily="50" charset="-127"/>
                <a:ea typeface="Arial Unicode MS" pitchFamily="50" charset="-127"/>
                <a:cs typeface="Arial Unicode MS" pitchFamily="50" charset="-127"/>
              </a:rPr>
              <a:t>1/2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effectLst/>
                <a:latin typeface="Arial Unicode MS" pitchFamily="50" charset="-127"/>
                <a:ea typeface="Arial Unicode MS" pitchFamily="50" charset="-127"/>
                <a:cs typeface="Arial Unicode MS" pitchFamily="50" charset="-127"/>
              </a:rPr>
              <a:t> 2</a:t>
            </a:r>
            <a:r>
              <a:rPr kumimoji="0" lang="en-US" sz="1400" b="0" i="0" u="none" strike="noStrike" cap="none" normalizeH="0" baseline="0" dirty="0" smtClean="0">
                <a:ln>
                  <a:noFill/>
                </a:ln>
                <a:effectLst/>
                <a:latin typeface="Arial Unicode MS" pitchFamily="50" charset="-127"/>
                <a:ea typeface="Arial Unicode MS" pitchFamily="50" charset="-127"/>
                <a:cs typeface="Arial Unicode MS" pitchFamily="50" charset="-127"/>
                <a:sym typeface="Wingdings" pitchFamily="2" charset="2"/>
              </a:rPr>
              <a:t>1</a:t>
            </a:r>
            <a:endParaRPr kumimoji="0" lang="en-US" sz="3200" b="0" i="0" u="none" strike="noStrike" cap="none" normalizeH="0" baseline="0" dirty="0" smtClean="0">
              <a:ln>
                <a:noFill/>
              </a:ln>
              <a:effectLst/>
              <a:latin typeface="Arial Unicode MS" pitchFamily="50" charset="-127"/>
              <a:ea typeface="Arial Unicode MS" pitchFamily="50" charset="-127"/>
              <a:cs typeface="Arial Unicode MS" pitchFamily="50" charset="-127"/>
            </a:endParaRPr>
          </a:p>
        </p:txBody>
      </p:sp>
      <p:cxnSp>
        <p:nvCxnSpPr>
          <p:cNvPr id="15" name="Straight Arrow Connector 104"/>
          <p:cNvCxnSpPr>
            <a:cxnSpLocks noChangeAspect="1"/>
            <a:stCxn id="4" idx="3"/>
            <a:endCxn id="8" idx="0"/>
          </p:cNvCxnSpPr>
          <p:nvPr/>
        </p:nvCxnSpPr>
        <p:spPr>
          <a:xfrm>
            <a:off x="2262916" y="2071304"/>
            <a:ext cx="1063499" cy="39600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05"/>
          <p:cNvCxnSpPr>
            <a:cxnSpLocks noChangeAspect="1"/>
            <a:stCxn id="6" idx="3"/>
            <a:endCxn id="8" idx="0"/>
          </p:cNvCxnSpPr>
          <p:nvPr/>
        </p:nvCxnSpPr>
        <p:spPr>
          <a:xfrm flipH="1">
            <a:off x="3326415" y="2071304"/>
            <a:ext cx="1165087" cy="39600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08"/>
          <p:cNvCxnSpPr>
            <a:cxnSpLocks noChangeAspect="1"/>
          </p:cNvCxnSpPr>
          <p:nvPr/>
        </p:nvCxnSpPr>
        <p:spPr>
          <a:xfrm>
            <a:off x="4491502" y="2071304"/>
            <a:ext cx="1063499" cy="39600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09"/>
          <p:cNvCxnSpPr>
            <a:cxnSpLocks noChangeAspect="1"/>
            <a:stCxn id="9" idx="3"/>
          </p:cNvCxnSpPr>
          <p:nvPr/>
        </p:nvCxnSpPr>
        <p:spPr>
          <a:xfrm flipH="1">
            <a:off x="5555002" y="2071304"/>
            <a:ext cx="1035087" cy="39600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13"/>
          <p:cNvCxnSpPr>
            <a:cxnSpLocks noChangeAspect="1"/>
            <a:stCxn id="11" idx="1"/>
            <a:endCxn id="30" idx="6"/>
          </p:cNvCxnSpPr>
          <p:nvPr/>
        </p:nvCxnSpPr>
        <p:spPr>
          <a:xfrm flipH="1">
            <a:off x="4603376" y="2798635"/>
            <a:ext cx="234162" cy="38826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15"/>
          <p:cNvCxnSpPr>
            <a:cxnSpLocks noChangeAspect="1"/>
            <a:stCxn id="8" idx="3"/>
            <a:endCxn id="30" idx="2"/>
          </p:cNvCxnSpPr>
          <p:nvPr/>
        </p:nvCxnSpPr>
        <p:spPr>
          <a:xfrm>
            <a:off x="4043881" y="2798635"/>
            <a:ext cx="284395" cy="38826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118"/>
          <p:cNvCxnSpPr>
            <a:cxnSpLocks noChangeAspect="1"/>
            <a:stCxn id="27" idx="3"/>
            <a:endCxn id="13" idx="1"/>
          </p:cNvCxnSpPr>
          <p:nvPr/>
        </p:nvCxnSpPr>
        <p:spPr>
          <a:xfrm>
            <a:off x="4043880" y="5425791"/>
            <a:ext cx="767532" cy="17129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a:spLocks noChangeAspect="1"/>
          </p:cNvSpPr>
          <p:nvPr/>
        </p:nvSpPr>
        <p:spPr>
          <a:xfrm>
            <a:off x="1502433" y="3559380"/>
            <a:ext cx="1293225" cy="584775"/>
          </a:xfrm>
          <a:prstGeom prst="rect">
            <a:avLst/>
          </a:prstGeom>
          <a:noFill/>
        </p:spPr>
        <p:txBody>
          <a:bodyPr wrap="square" rtlCol="0">
            <a:spAutoFit/>
          </a:bodyPr>
          <a:lstStyle/>
          <a:p>
            <a:r>
              <a:rPr lang="en-GB" sz="1600" dirty="0" smtClean="0">
                <a:solidFill>
                  <a:srgbClr val="00B050"/>
                </a:solidFill>
                <a:latin typeface="Arial Unicode MS" pitchFamily="50" charset="-127"/>
                <a:ea typeface="Arial Unicode MS" pitchFamily="50" charset="-127"/>
                <a:cs typeface="Arial Unicode MS" pitchFamily="50" charset="-127"/>
              </a:rPr>
              <a:t>Derived by GSICS</a:t>
            </a:r>
            <a:endParaRPr lang="en-GB" sz="1600" dirty="0">
              <a:solidFill>
                <a:srgbClr val="00B050"/>
              </a:solidFill>
              <a:latin typeface="Arial Unicode MS" pitchFamily="50" charset="-127"/>
              <a:ea typeface="Arial Unicode MS" pitchFamily="50" charset="-127"/>
              <a:cs typeface="Arial Unicode MS" pitchFamily="50" charset="-127"/>
            </a:endParaRPr>
          </a:p>
        </p:txBody>
      </p:sp>
      <p:cxnSp>
        <p:nvCxnSpPr>
          <p:cNvPr id="23" name="Straight Arrow Connector 136"/>
          <p:cNvCxnSpPr>
            <a:cxnSpLocks noChangeAspect="1"/>
          </p:cNvCxnSpPr>
          <p:nvPr/>
        </p:nvCxnSpPr>
        <p:spPr>
          <a:xfrm>
            <a:off x="1502433" y="3423849"/>
            <a:ext cx="1063499"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4" name="Text Box 73"/>
          <p:cNvSpPr txBox="1">
            <a:spLocks noChangeAspect="1" noChangeArrowheads="1"/>
          </p:cNvSpPr>
          <p:nvPr/>
        </p:nvSpPr>
        <p:spPr bwMode="auto">
          <a:xfrm>
            <a:off x="4837537" y="4369489"/>
            <a:ext cx="1434930" cy="662653"/>
          </a:xfrm>
          <a:prstGeom prst="rect">
            <a:avLst/>
          </a:prstGeom>
          <a:solidFill>
            <a:srgbClr val="CDE3A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Arial Unicode MS" pitchFamily="50" charset="-127"/>
                <a:ea typeface="Arial Unicode MS" pitchFamily="50" charset="-127"/>
                <a:cs typeface="Arial Unicode MS" pitchFamily="50" charset="-127"/>
              </a:rPr>
              <a:t>Modified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Arial Unicode MS" pitchFamily="50" charset="-127"/>
                <a:ea typeface="Arial Unicode MS" pitchFamily="50" charset="-127"/>
                <a:cs typeface="Arial Unicode MS" pitchFamily="50" charset="-127"/>
              </a:rPr>
              <a:t>Correction, g</a:t>
            </a:r>
            <a:r>
              <a:rPr kumimoji="0" lang="en-US" sz="1200" b="0" i="0" u="none" strike="noStrike" cap="none" normalizeH="0" baseline="-25000" dirty="0" smtClean="0">
                <a:ln>
                  <a:noFill/>
                </a:ln>
                <a:effectLst/>
                <a:latin typeface="Arial Unicode MS" pitchFamily="50" charset="-127"/>
                <a:ea typeface="Arial Unicode MS" pitchFamily="50" charset="-127"/>
                <a:cs typeface="Arial Unicode MS" pitchFamily="50" charset="-127"/>
              </a:rPr>
              <a:t>2,1/2</a:t>
            </a:r>
          </a:p>
          <a:p>
            <a:pPr lvl="0" algn="ctr"/>
            <a:r>
              <a:rPr kumimoji="0" lang="en-US" sz="1200" b="0" i="0" u="none" strike="noStrike" cap="none" normalizeH="0" baseline="0" dirty="0" smtClean="0">
                <a:ln>
                  <a:noFill/>
                </a:ln>
                <a:effectLst/>
                <a:latin typeface="Arial Unicode MS" pitchFamily="50" charset="-127"/>
                <a:ea typeface="Arial Unicode MS" pitchFamily="50" charset="-127"/>
                <a:cs typeface="Arial Unicode MS" pitchFamily="50" charset="-127"/>
              </a:rPr>
              <a:t> Mon</a:t>
            </a:r>
            <a:r>
              <a:rPr lang="en-US" sz="1200" b="0" dirty="0" smtClean="0">
                <a:latin typeface="Arial Unicode MS" pitchFamily="50" charset="-127"/>
                <a:ea typeface="Arial Unicode MS" pitchFamily="50" charset="-127"/>
                <a:cs typeface="Arial Unicode MS" pitchFamily="50" charset="-127"/>
                <a:sym typeface="Wingdings" pitchFamily="2" charset="2"/>
              </a:rPr>
              <a:t> 2</a:t>
            </a:r>
            <a:r>
              <a:rPr kumimoji="0" lang="en-US" sz="1200" b="0" i="0" u="none" strike="noStrike" cap="none" normalizeH="0" baseline="0" dirty="0" smtClean="0">
                <a:ln>
                  <a:noFill/>
                </a:ln>
                <a:effectLst/>
                <a:latin typeface="Arial Unicode MS" pitchFamily="50" charset="-127"/>
                <a:ea typeface="Arial Unicode MS" pitchFamily="50" charset="-127"/>
                <a:cs typeface="Arial Unicode MS" pitchFamily="50" charset="-127"/>
                <a:sym typeface="Wingdings" pitchFamily="2" charset="2"/>
              </a:rPr>
              <a:t>1</a:t>
            </a:r>
            <a:endParaRPr kumimoji="0" lang="en-US" sz="2800" b="0" i="0" u="none" strike="noStrike" cap="none" normalizeH="0" baseline="0" dirty="0" smtClean="0">
              <a:ln>
                <a:noFill/>
              </a:ln>
              <a:effectLst/>
              <a:latin typeface="Arial Unicode MS" pitchFamily="50" charset="-127"/>
              <a:ea typeface="Arial Unicode MS" pitchFamily="50" charset="-127"/>
              <a:cs typeface="Arial Unicode MS" pitchFamily="50" charset="-127"/>
            </a:endParaRPr>
          </a:p>
        </p:txBody>
      </p:sp>
      <p:cxnSp>
        <p:nvCxnSpPr>
          <p:cNvPr id="25" name="Straight Arrow Connector 39"/>
          <p:cNvCxnSpPr>
            <a:cxnSpLocks noChangeAspect="1"/>
            <a:stCxn id="32" idx="4"/>
            <a:endCxn id="24" idx="0"/>
          </p:cNvCxnSpPr>
          <p:nvPr/>
        </p:nvCxnSpPr>
        <p:spPr>
          <a:xfrm>
            <a:off x="5555002" y="4025726"/>
            <a:ext cx="0" cy="34376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43"/>
          <p:cNvCxnSpPr>
            <a:cxnSpLocks noChangeAspect="1"/>
            <a:stCxn id="14" idx="3"/>
            <a:endCxn id="32" idx="2"/>
          </p:cNvCxnSpPr>
          <p:nvPr/>
        </p:nvCxnSpPr>
        <p:spPr>
          <a:xfrm>
            <a:off x="5183291" y="3890707"/>
            <a:ext cx="234161"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7" name="Text Box 73"/>
          <p:cNvSpPr txBox="1">
            <a:spLocks noChangeAspect="1" noChangeArrowheads="1"/>
          </p:cNvSpPr>
          <p:nvPr/>
        </p:nvSpPr>
        <p:spPr bwMode="auto">
          <a:xfrm>
            <a:off x="2608950" y="5094464"/>
            <a:ext cx="1434930" cy="662653"/>
          </a:xfrm>
          <a:prstGeom prst="rect">
            <a:avLst/>
          </a:prstGeom>
          <a:solidFill>
            <a:schemeClr val="accent3"/>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effectLst/>
                <a:latin typeface="Arial Unicode MS" pitchFamily="50" charset="-127"/>
                <a:ea typeface="Arial Unicode MS" pitchFamily="50" charset="-127"/>
                <a:cs typeface="Arial Unicode MS" pitchFamily="50" charset="-127"/>
              </a:rPr>
              <a:t>Prime GSICS Correction, g</a:t>
            </a:r>
            <a:r>
              <a:rPr kumimoji="0" lang="en-US" sz="1400" b="0" i="0" u="none" strike="noStrike" cap="none" normalizeH="0" baseline="-25000" dirty="0" smtClean="0">
                <a:ln>
                  <a:noFill/>
                </a:ln>
                <a:effectLst/>
                <a:latin typeface="Arial Unicode MS" pitchFamily="50" charset="-127"/>
                <a:ea typeface="Arial Unicode MS" pitchFamily="50" charset="-127"/>
                <a:cs typeface="Arial Unicode MS" pitchFamily="50" charset="-127"/>
              </a:rPr>
              <a:t>0</a:t>
            </a:r>
            <a:r>
              <a:rPr kumimoji="0" lang="en-US" sz="1400" b="0" i="0" u="none" strike="noStrike" cap="none" normalizeH="0" baseline="0" dirty="0" smtClean="0">
                <a:ln>
                  <a:noFill/>
                </a:ln>
                <a:effectLst/>
                <a:latin typeface="Arial Unicode MS" pitchFamily="50" charset="-127"/>
                <a:ea typeface="Arial Unicode MS" pitchFamily="50" charset="-127"/>
                <a:cs typeface="Arial Unicode MS" pitchFamily="50" charset="-127"/>
              </a:rPr>
              <a:t> Mon</a:t>
            </a:r>
            <a:r>
              <a:rPr kumimoji="0" lang="en-US" sz="1400" b="0" i="0" u="none" strike="noStrike" cap="none" normalizeH="0" baseline="0" dirty="0" smtClean="0">
                <a:ln>
                  <a:noFill/>
                </a:ln>
                <a:effectLst/>
                <a:latin typeface="Arial Unicode MS" pitchFamily="50" charset="-127"/>
                <a:ea typeface="Arial Unicode MS" pitchFamily="50" charset="-127"/>
                <a:cs typeface="Arial Unicode MS" pitchFamily="50" charset="-127"/>
                <a:sym typeface="Wingdings" pitchFamily="2" charset="2"/>
              </a:rPr>
              <a:t>1</a:t>
            </a:r>
            <a:endParaRPr kumimoji="0" lang="en-US" sz="3200" b="0" i="0" u="none" strike="noStrike" cap="none" normalizeH="0" baseline="0" dirty="0" smtClean="0">
              <a:ln>
                <a:noFill/>
              </a:ln>
              <a:effectLst/>
              <a:latin typeface="Arial Unicode MS" pitchFamily="50" charset="-127"/>
              <a:ea typeface="Arial Unicode MS" pitchFamily="50" charset="-127"/>
              <a:cs typeface="Arial Unicode MS" pitchFamily="50" charset="-127"/>
            </a:endParaRPr>
          </a:p>
        </p:txBody>
      </p:sp>
      <p:cxnSp>
        <p:nvCxnSpPr>
          <p:cNvPr id="28" name="Straight Arrow Connector 48"/>
          <p:cNvCxnSpPr>
            <a:cxnSpLocks noChangeAspect="1"/>
            <a:stCxn id="8" idx="2"/>
            <a:endCxn id="31" idx="0"/>
          </p:cNvCxnSpPr>
          <p:nvPr/>
        </p:nvCxnSpPr>
        <p:spPr>
          <a:xfrm>
            <a:off x="3326415" y="3129962"/>
            <a:ext cx="0" cy="141812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49"/>
          <p:cNvCxnSpPr>
            <a:cxnSpLocks noChangeAspect="1"/>
            <a:stCxn id="24" idx="1"/>
            <a:endCxn id="31" idx="6"/>
          </p:cNvCxnSpPr>
          <p:nvPr/>
        </p:nvCxnSpPr>
        <p:spPr>
          <a:xfrm flipH="1" flipV="1">
            <a:off x="3463965" y="4683101"/>
            <a:ext cx="1373573" cy="1771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0" name="Oval 57"/>
          <p:cNvSpPr/>
          <p:nvPr/>
        </p:nvSpPr>
        <p:spPr>
          <a:xfrm>
            <a:off x="4328276" y="3051877"/>
            <a:ext cx="275100" cy="2700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smtClean="0">
                <a:solidFill>
                  <a:schemeClr val="tx1"/>
                </a:solidFill>
                <a:latin typeface="Arial Unicode MS" pitchFamily="50" charset="-127"/>
                <a:ea typeface="Arial Unicode MS" pitchFamily="50" charset="-127"/>
                <a:cs typeface="Arial Unicode MS" pitchFamily="50" charset="-127"/>
              </a:rPr>
              <a:t>-</a:t>
            </a:r>
            <a:endParaRPr lang="en-GB" dirty="0">
              <a:solidFill>
                <a:schemeClr val="tx1"/>
              </a:solidFill>
              <a:latin typeface="Arial Unicode MS" pitchFamily="50" charset="-127"/>
              <a:ea typeface="Arial Unicode MS" pitchFamily="50" charset="-127"/>
              <a:cs typeface="Arial Unicode MS" pitchFamily="50" charset="-127"/>
            </a:endParaRPr>
          </a:p>
        </p:txBody>
      </p:sp>
      <p:sp>
        <p:nvSpPr>
          <p:cNvPr id="31" name="Oval 59"/>
          <p:cNvSpPr/>
          <p:nvPr/>
        </p:nvSpPr>
        <p:spPr>
          <a:xfrm>
            <a:off x="3188865" y="4548082"/>
            <a:ext cx="275100" cy="2700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dirty="0" smtClean="0">
                <a:solidFill>
                  <a:schemeClr val="tx1"/>
                </a:solidFill>
                <a:latin typeface="Arial Unicode MS" pitchFamily="50" charset="-127"/>
                <a:ea typeface="Arial Unicode MS" pitchFamily="50" charset="-127"/>
                <a:cs typeface="Arial Unicode MS" pitchFamily="50" charset="-127"/>
              </a:rPr>
              <a:t>g̅</a:t>
            </a:r>
            <a:endParaRPr lang="en-GB" sz="1200" b="0" dirty="0">
              <a:solidFill>
                <a:schemeClr val="tx1"/>
              </a:solidFill>
              <a:latin typeface="Arial Unicode MS" pitchFamily="50" charset="-127"/>
              <a:ea typeface="Arial Unicode MS" pitchFamily="50" charset="-127"/>
              <a:cs typeface="Arial Unicode MS" pitchFamily="50" charset="-127"/>
            </a:endParaRPr>
          </a:p>
        </p:txBody>
      </p:sp>
      <p:sp>
        <p:nvSpPr>
          <p:cNvPr id="32" name="Oval 60"/>
          <p:cNvSpPr/>
          <p:nvPr/>
        </p:nvSpPr>
        <p:spPr>
          <a:xfrm>
            <a:off x="5417452" y="3755689"/>
            <a:ext cx="275100" cy="2700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smtClean="0">
                <a:solidFill>
                  <a:schemeClr val="tx1"/>
                </a:solidFill>
                <a:latin typeface="Arial Unicode MS" pitchFamily="50" charset="-127"/>
                <a:ea typeface="Arial Unicode MS" pitchFamily="50" charset="-127"/>
                <a:cs typeface="Arial Unicode MS" pitchFamily="50" charset="-127"/>
              </a:rPr>
              <a:t>+</a:t>
            </a:r>
            <a:endParaRPr lang="en-GB" dirty="0">
              <a:solidFill>
                <a:schemeClr val="tx1"/>
              </a:solidFill>
              <a:latin typeface="Arial Unicode MS" pitchFamily="50" charset="-127"/>
              <a:ea typeface="Arial Unicode MS" pitchFamily="50" charset="-127"/>
              <a:cs typeface="Arial Unicode MS" pitchFamily="50" charset="-127"/>
            </a:endParaRPr>
          </a:p>
        </p:txBody>
      </p:sp>
      <p:cxnSp>
        <p:nvCxnSpPr>
          <p:cNvPr id="33" name="Straight Arrow Connector 66"/>
          <p:cNvCxnSpPr>
            <a:cxnSpLocks noChangeAspect="1"/>
            <a:stCxn id="30" idx="4"/>
            <a:endCxn id="14" idx="0"/>
          </p:cNvCxnSpPr>
          <p:nvPr/>
        </p:nvCxnSpPr>
        <p:spPr>
          <a:xfrm>
            <a:off x="4465826" y="3321913"/>
            <a:ext cx="0" cy="23746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73"/>
          <p:cNvCxnSpPr>
            <a:cxnSpLocks noChangeAspect="1"/>
            <a:stCxn id="11" idx="2"/>
          </p:cNvCxnSpPr>
          <p:nvPr/>
        </p:nvCxnSpPr>
        <p:spPr>
          <a:xfrm>
            <a:off x="5555002" y="3129962"/>
            <a:ext cx="0" cy="60862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122"/>
          <p:cNvCxnSpPr>
            <a:cxnSpLocks noChangeAspect="1"/>
            <a:stCxn id="31" idx="4"/>
            <a:endCxn id="27" idx="0"/>
          </p:cNvCxnSpPr>
          <p:nvPr/>
        </p:nvCxnSpPr>
        <p:spPr>
          <a:xfrm>
            <a:off x="3326415" y="4818119"/>
            <a:ext cx="0" cy="27634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684275" y="2392065"/>
            <a:ext cx="2352155" cy="1200329"/>
          </a:xfrm>
          <a:prstGeom prst="rect">
            <a:avLst/>
          </a:prstGeom>
          <a:noFill/>
        </p:spPr>
        <p:txBody>
          <a:bodyPr wrap="square" rtlCol="0">
            <a:spAutoFit/>
          </a:bodyPr>
          <a:lstStyle/>
          <a:p>
            <a:pPr algn="r"/>
            <a:r>
              <a:rPr lang="en-GB" altLang="ko-KR" b="1" dirty="0">
                <a:latin typeface="Arial" pitchFamily="34" charset="0"/>
                <a:ea typeface="Arial Unicode MS" pitchFamily="50" charset="-127"/>
                <a:cs typeface="Arial" pitchFamily="34" charset="0"/>
              </a:rPr>
              <a:t>Correcting the Corrections and Blending References</a:t>
            </a:r>
            <a:endParaRPr lang="ko-KR" altLang="en-US" dirty="0"/>
          </a:p>
        </p:txBody>
      </p:sp>
      <p:sp>
        <p:nvSpPr>
          <p:cNvPr id="38" name="직사각형 37"/>
          <p:cNvSpPr/>
          <p:nvPr/>
        </p:nvSpPr>
        <p:spPr>
          <a:xfrm>
            <a:off x="6876300" y="4081885"/>
            <a:ext cx="2164920" cy="2308324"/>
          </a:xfrm>
          <a:prstGeom prst="rect">
            <a:avLst/>
          </a:prstGeom>
        </p:spPr>
        <p:txBody>
          <a:bodyPr wrap="square">
            <a:spAutoFit/>
          </a:bodyPr>
          <a:lstStyle/>
          <a:p>
            <a:pPr algn="r"/>
            <a:r>
              <a:rPr lang="en-US" altLang="ko-KR" sz="1600" dirty="0">
                <a:latin typeface="Arial" pitchFamily="34" charset="0"/>
                <a:cs typeface="Arial" pitchFamily="34" charset="0"/>
              </a:rPr>
              <a:t>Action: GRWG.2016.3e.1: Tim Hewison to consider revising terminology used in the current “Primary GSICS Corrections”, during demonstration </a:t>
            </a:r>
            <a:r>
              <a:rPr lang="en-US" altLang="ko-KR" sz="1600" dirty="0" smtClean="0">
                <a:latin typeface="Arial" pitchFamily="34" charset="0"/>
                <a:cs typeface="Arial" pitchFamily="34" charset="0"/>
              </a:rPr>
              <a:t>phase (closed)</a:t>
            </a:r>
            <a:endParaRPr lang="ko-KR" altLang="ko-KR" sz="1600" dirty="0">
              <a:latin typeface="Arial" pitchFamily="34" charset="0"/>
              <a:cs typeface="Arial" pitchFamily="34" charset="0"/>
            </a:endParaRPr>
          </a:p>
        </p:txBody>
      </p:sp>
      <p:sp>
        <p:nvSpPr>
          <p:cNvPr id="39" name="제목 1"/>
          <p:cNvSpPr txBox="1">
            <a:spLocks/>
          </p:cNvSpPr>
          <p:nvPr/>
        </p:nvSpPr>
        <p:spPr>
          <a:xfrm>
            <a:off x="1380931" y="223936"/>
            <a:ext cx="6400800"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ko-KR" sz="3600" b="1" dirty="0" smtClean="0">
                <a:solidFill>
                  <a:srgbClr val="0070C0"/>
                </a:solidFill>
                <a:latin typeface="Arial" pitchFamily="34" charset="0"/>
                <a:ea typeface="+mj-ea"/>
                <a:cs typeface="Arial" pitchFamily="34" charset="0"/>
              </a:rPr>
              <a:t>Prime Correction</a:t>
            </a:r>
            <a:endParaRPr kumimoji="0" lang="ko-KR" altLang="en-US" sz="3600" b="1" i="0"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
        <p:nvSpPr>
          <p:cNvPr id="41" name="Date Placeholder 40"/>
          <p:cNvSpPr>
            <a:spLocks noGrp="1"/>
          </p:cNvSpPr>
          <p:nvPr>
            <p:ph type="dt" sz="half" idx="10"/>
          </p:nvPr>
        </p:nvSpPr>
        <p:spPr/>
        <p:txBody>
          <a:bodyPr/>
          <a:lstStyle/>
          <a:p>
            <a:r>
              <a:rPr lang="en-US" dirty="0" smtClean="0"/>
              <a:t>8/11/2016</a:t>
            </a:r>
            <a:endParaRPr lang="en-US" dirty="0"/>
          </a:p>
        </p:txBody>
      </p:sp>
      <p:sp>
        <p:nvSpPr>
          <p:cNvPr id="42" name="Slide Number Placeholder 41"/>
          <p:cNvSpPr>
            <a:spLocks noGrp="1"/>
          </p:cNvSpPr>
          <p:nvPr>
            <p:ph type="sldNum" sz="quarter" idx="12"/>
          </p:nvPr>
        </p:nvSpPr>
        <p:spPr/>
        <p:txBody>
          <a:bodyPr/>
          <a:lstStyle/>
          <a:p>
            <a:fld id="{E259089C-2912-4304-87BD-08AF429DFC0D}" type="slidenum">
              <a:rPr lang="en-US" smtClean="0"/>
              <a:pPr/>
              <a:t>19</a:t>
            </a:fld>
            <a:endParaRPr lang="en-US" dirty="0"/>
          </a:p>
        </p:txBody>
      </p:sp>
      <p:sp>
        <p:nvSpPr>
          <p:cNvPr id="43" name="Footer Placeholder 42"/>
          <p:cNvSpPr>
            <a:spLocks noGrp="1"/>
          </p:cNvSpPr>
          <p:nvPr>
            <p:ph type="ftr" sz="quarter" idx="11"/>
          </p:nvPr>
        </p:nvSpPr>
        <p:spPr/>
        <p:txBody>
          <a:bodyPr/>
          <a:lstStyle/>
          <a:p>
            <a:r>
              <a:rPr lang="en-US" dirty="0" smtClean="0"/>
              <a:t>GSICS Users’ Workshop, College Park, 11 August 2016</a:t>
            </a:r>
            <a:endParaRPr lang="en-US" dirty="0"/>
          </a:p>
        </p:txBody>
      </p:sp>
    </p:spTree>
    <p:extLst>
      <p:ext uri="{BB962C8B-B14F-4D97-AF65-F5344CB8AC3E}">
        <p14:creationId xmlns="" xmlns:p14="http://schemas.microsoft.com/office/powerpoint/2010/main" val="551965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Algorithm</a:t>
            </a:r>
          </a:p>
          <a:p>
            <a:r>
              <a:rPr lang="en-US" dirty="0" smtClean="0"/>
              <a:t>Products</a:t>
            </a:r>
          </a:p>
          <a:p>
            <a:r>
              <a:rPr lang="en-US" dirty="0" smtClean="0"/>
              <a:t>Future work</a:t>
            </a:r>
            <a:endParaRPr lang="en-US" dirty="0"/>
          </a:p>
        </p:txBody>
      </p:sp>
      <p:sp>
        <p:nvSpPr>
          <p:cNvPr id="8" name="Slide Number Placeholder 7"/>
          <p:cNvSpPr>
            <a:spLocks noGrp="1"/>
          </p:cNvSpPr>
          <p:nvPr>
            <p:ph type="sldNum" sz="quarter" idx="12"/>
          </p:nvPr>
        </p:nvSpPr>
        <p:spPr/>
        <p:txBody>
          <a:bodyPr/>
          <a:lstStyle/>
          <a:p>
            <a:fld id="{AB16FD3E-D495-471E-BF59-F318DD0C3340}" type="slidenum">
              <a:rPr lang="en-US" smtClean="0"/>
              <a:t>2</a:t>
            </a:fld>
            <a:endParaRPr lang="en-US" dirty="0"/>
          </a:p>
        </p:txBody>
      </p:sp>
      <p:sp>
        <p:nvSpPr>
          <p:cNvPr id="9" name="Footer Placeholder 8"/>
          <p:cNvSpPr>
            <a:spLocks noGrp="1"/>
          </p:cNvSpPr>
          <p:nvPr>
            <p:ph type="ftr" sz="quarter" idx="11"/>
          </p:nvPr>
        </p:nvSpPr>
        <p:spPr/>
        <p:txBody>
          <a:bodyPr/>
          <a:lstStyle/>
          <a:p>
            <a:r>
              <a:rPr lang="en-US" dirty="0" smtClean="0"/>
              <a:t>GSICS Users Workshop, College Par, MD</a:t>
            </a:r>
            <a:endParaRPr lang="en-US" dirty="0"/>
          </a:p>
        </p:txBody>
      </p:sp>
      <p:sp>
        <p:nvSpPr>
          <p:cNvPr id="10" name="Date Placeholder 9"/>
          <p:cNvSpPr>
            <a:spLocks noGrp="1"/>
          </p:cNvSpPr>
          <p:nvPr>
            <p:ph type="dt" sz="half" idx="10"/>
          </p:nvPr>
        </p:nvSpPr>
        <p:spPr/>
        <p:txBody>
          <a:bodyPr/>
          <a:lstStyle/>
          <a:p>
            <a:r>
              <a:rPr lang="en-US" dirty="0" smtClean="0"/>
              <a:t>8/11/2016</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457128" y="274640"/>
            <a:ext cx="8228281" cy="954087"/>
          </a:xfrm>
          <a:prstGeom prst="rect">
            <a:avLst/>
          </a:prstGeom>
          <a:noFill/>
          <a:ln w="9525" cap="flat">
            <a:noFill/>
            <a:round/>
            <a:headEnd/>
            <a:tailEnd/>
          </a:ln>
          <a:effectLst/>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smtClean="0">
                <a:solidFill>
                  <a:srgbClr val="000000"/>
                </a:solidFill>
                <a:latin typeface="Calibri" pitchFamily="32" charset="0"/>
              </a:rPr>
              <a:t>IR Reference Sensor </a:t>
            </a:r>
            <a:r>
              <a:rPr lang="en-US" sz="2800" dirty="0" smtClean="0">
                <a:solidFill>
                  <a:srgbClr val="000000"/>
                </a:solidFill>
                <a:latin typeface="Calibri" pitchFamily="32" charset="0"/>
              </a:rPr>
              <a:t>Traceability</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smtClean="0">
                <a:solidFill>
                  <a:srgbClr val="000000"/>
                </a:solidFill>
                <a:latin typeface="Calibri" pitchFamily="32" charset="0"/>
              </a:rPr>
              <a:t>And Uncertainty </a:t>
            </a:r>
            <a:r>
              <a:rPr lang="en-US" sz="2800" dirty="0" smtClean="0">
                <a:solidFill>
                  <a:srgbClr val="000000"/>
                </a:solidFill>
                <a:latin typeface="Calibri" pitchFamily="32" charset="0"/>
              </a:rPr>
              <a:t>Report</a:t>
            </a:r>
            <a:endParaRPr lang="en-GB" sz="2800" dirty="0">
              <a:solidFill>
                <a:srgbClr val="000000"/>
              </a:solidFill>
              <a:latin typeface="Calibri" pitchFamily="32" charset="0"/>
            </a:endParaRPr>
          </a:p>
        </p:txBody>
      </p:sp>
      <p:sp>
        <p:nvSpPr>
          <p:cNvPr id="9218" name="Text Box 2"/>
          <p:cNvSpPr txBox="1">
            <a:spLocks noChangeArrowheads="1"/>
          </p:cNvSpPr>
          <p:nvPr/>
        </p:nvSpPr>
        <p:spPr bwMode="auto">
          <a:xfrm>
            <a:off x="123072" y="1308100"/>
            <a:ext cx="8771069" cy="5219700"/>
          </a:xfrm>
          <a:prstGeom prst="rect">
            <a:avLst/>
          </a:prstGeom>
          <a:noFill/>
          <a:ln w="9525" cap="flat">
            <a:noFill/>
            <a:round/>
            <a:headEnd/>
            <a:tailEnd/>
          </a:ln>
          <a:effectLst/>
        </p:spPr>
        <p:txBody>
          <a:bodyPr>
            <a:normAutofit fontScale="92500" lnSpcReduction="10000"/>
          </a:bodyPr>
          <a:lstStyle/>
          <a:p>
            <a:pPr marL="266700" indent="-266700">
              <a:spcBef>
                <a:spcPts val="500"/>
              </a:spcBef>
              <a:buClr>
                <a:srgbClr val="FF0000"/>
              </a:buClr>
              <a:buFont typeface="Calibri" pitchFamily="32" charset="0"/>
              <a:buChar char="•"/>
              <a:tabLst>
                <a:tab pos="836613" algn="l"/>
                <a:tab pos="1751013" algn="l"/>
                <a:tab pos="2665413" algn="l"/>
                <a:tab pos="3579813" algn="l"/>
                <a:tab pos="4494213" algn="l"/>
                <a:tab pos="5408613" algn="l"/>
                <a:tab pos="6323013" algn="l"/>
                <a:tab pos="7237413" algn="l"/>
                <a:tab pos="8151813" algn="l"/>
                <a:tab pos="9066213" algn="l"/>
                <a:tab pos="9980613" algn="l"/>
              </a:tabLst>
            </a:pPr>
            <a:r>
              <a:rPr lang="en-US" sz="2000" dirty="0" smtClean="0">
                <a:solidFill>
                  <a:schemeClr val="tx1"/>
                </a:solidFill>
                <a:latin typeface="Calibri" pitchFamily="32" charset="0"/>
              </a:rPr>
              <a:t>Aims</a:t>
            </a:r>
          </a:p>
          <a:p>
            <a:pPr marL="723900" lvl="1" indent="-266700">
              <a:spcBef>
                <a:spcPts val="500"/>
              </a:spcBef>
              <a:buClr>
                <a:srgbClr val="FF0000"/>
              </a:buClr>
              <a:buFont typeface="Calibri" pitchFamily="32" charset="0"/>
              <a:buChar char="•"/>
              <a:tabLst>
                <a:tab pos="836613" algn="l"/>
                <a:tab pos="1751013" algn="l"/>
                <a:tab pos="2665413" algn="l"/>
                <a:tab pos="3579813" algn="l"/>
                <a:tab pos="4494213" algn="l"/>
                <a:tab pos="5408613" algn="l"/>
                <a:tab pos="6323013" algn="l"/>
                <a:tab pos="7237413" algn="l"/>
                <a:tab pos="8151813" algn="l"/>
                <a:tab pos="9066213" algn="l"/>
                <a:tab pos="9980613" algn="l"/>
              </a:tabLst>
            </a:pPr>
            <a:r>
              <a:rPr lang="en-US" sz="1800" dirty="0" smtClean="0">
                <a:solidFill>
                  <a:schemeClr val="tx1"/>
                </a:solidFill>
                <a:latin typeface="Calibri" pitchFamily="32" charset="0"/>
              </a:rPr>
              <a:t>To support the choice of reference instruments for GSICS and IASI as Anchor</a:t>
            </a:r>
          </a:p>
          <a:p>
            <a:pPr marL="723900" lvl="1" indent="-266700">
              <a:spcBef>
                <a:spcPts val="500"/>
              </a:spcBef>
              <a:buClr>
                <a:srgbClr val="FF0000"/>
              </a:buClr>
              <a:buFont typeface="Calibri" pitchFamily="32" charset="0"/>
              <a:buChar char="•"/>
              <a:tabLst>
                <a:tab pos="836613" algn="l"/>
                <a:tab pos="1751013" algn="l"/>
                <a:tab pos="2665413" algn="l"/>
                <a:tab pos="3579813" algn="l"/>
                <a:tab pos="4494213" algn="l"/>
                <a:tab pos="5408613" algn="l"/>
                <a:tab pos="6323013" algn="l"/>
                <a:tab pos="7237413" algn="l"/>
                <a:tab pos="8151813" algn="l"/>
                <a:tab pos="9066213" algn="l"/>
                <a:tab pos="9980613" algn="l"/>
              </a:tabLst>
            </a:pPr>
            <a:r>
              <a:rPr lang="en-US" sz="1800" dirty="0" smtClean="0">
                <a:solidFill>
                  <a:schemeClr val="tx1"/>
                </a:solidFill>
                <a:latin typeface="Calibri" pitchFamily="32" charset="0"/>
              </a:rPr>
              <a:t>To provide traceability between reference instruments (IASI, AIRS, CrIS)</a:t>
            </a:r>
          </a:p>
          <a:p>
            <a:pPr marL="723900" lvl="1" indent="-266700">
              <a:spcBef>
                <a:spcPts val="500"/>
              </a:spcBef>
              <a:buClr>
                <a:srgbClr val="FF0000"/>
              </a:buClr>
              <a:buFont typeface="Calibri" pitchFamily="32" charset="0"/>
              <a:buChar char="•"/>
              <a:tabLst>
                <a:tab pos="836613" algn="l"/>
                <a:tab pos="1751013" algn="l"/>
                <a:tab pos="2665413" algn="l"/>
                <a:tab pos="3579813" algn="l"/>
                <a:tab pos="4494213" algn="l"/>
                <a:tab pos="5408613" algn="l"/>
                <a:tab pos="6323013" algn="l"/>
                <a:tab pos="7237413" algn="l"/>
                <a:tab pos="8151813" algn="l"/>
                <a:tab pos="9066213" algn="l"/>
                <a:tab pos="9980613" algn="l"/>
              </a:tabLst>
            </a:pPr>
            <a:r>
              <a:rPr lang="en-US" sz="1800" dirty="0" smtClean="0">
                <a:solidFill>
                  <a:schemeClr val="tx1"/>
                </a:solidFill>
                <a:latin typeface="Calibri" pitchFamily="32" charset="0"/>
              </a:rPr>
              <a:t>By consolidating pre-launch test results and various in-flight comparisons</a:t>
            </a:r>
          </a:p>
          <a:p>
            <a:pPr marL="723900" lvl="1" indent="-266700">
              <a:spcBef>
                <a:spcPts val="500"/>
              </a:spcBef>
              <a:buClr>
                <a:srgbClr val="FF0000"/>
              </a:buClr>
              <a:buFont typeface="Calibri" pitchFamily="32" charset="0"/>
              <a:buChar char="•"/>
              <a:tabLst>
                <a:tab pos="836613" algn="l"/>
                <a:tab pos="1751013" algn="l"/>
                <a:tab pos="2665413" algn="l"/>
                <a:tab pos="3579813" algn="l"/>
                <a:tab pos="4494213" algn="l"/>
                <a:tab pos="5408613" algn="l"/>
                <a:tab pos="6323013" algn="l"/>
                <a:tab pos="7237413" algn="l"/>
                <a:tab pos="8151813" algn="l"/>
                <a:tab pos="9066213" algn="l"/>
                <a:tab pos="9980613" algn="l"/>
              </a:tabLst>
            </a:pPr>
            <a:r>
              <a:rPr lang="en-US" sz="1800" dirty="0" smtClean="0">
                <a:solidFill>
                  <a:schemeClr val="tx1"/>
                </a:solidFill>
                <a:latin typeface="Calibri" pitchFamily="32" charset="0"/>
              </a:rPr>
              <a:t>To seek consensus on the uncertainties in the absolute calibration of the reference sensors</a:t>
            </a:r>
          </a:p>
          <a:p>
            <a:pPr marL="266700" indent="-266700">
              <a:spcBef>
                <a:spcPts val="500"/>
              </a:spcBef>
              <a:buClr>
                <a:srgbClr val="FF0000"/>
              </a:buClr>
              <a:buFont typeface="Calibri" pitchFamily="32" charset="0"/>
              <a:buChar char="•"/>
              <a:tabLst>
                <a:tab pos="836613" algn="l"/>
                <a:tab pos="1751013" algn="l"/>
                <a:tab pos="2665413" algn="l"/>
                <a:tab pos="3579813" algn="l"/>
                <a:tab pos="4494213" algn="l"/>
                <a:tab pos="5408613" algn="l"/>
                <a:tab pos="6323013" algn="l"/>
                <a:tab pos="7237413" algn="l"/>
                <a:tab pos="8151813" algn="l"/>
                <a:tab pos="9066213" algn="l"/>
                <a:tab pos="9980613" algn="l"/>
              </a:tabLst>
            </a:pPr>
            <a:r>
              <a:rPr lang="en-US" sz="2000" dirty="0" smtClean="0">
                <a:solidFill>
                  <a:schemeClr val="tx1"/>
                </a:solidFill>
                <a:latin typeface="Calibri" pitchFamily="32" charset="0"/>
              </a:rPr>
              <a:t>Limitations</a:t>
            </a:r>
          </a:p>
          <a:p>
            <a:pPr marL="723900" lvl="1" indent="-266700">
              <a:spcBef>
                <a:spcPts val="500"/>
              </a:spcBef>
              <a:buClr>
                <a:srgbClr val="FF0000"/>
              </a:buClr>
              <a:buFont typeface="Calibri" pitchFamily="32" charset="0"/>
              <a:buChar char="•"/>
              <a:tabLst>
                <a:tab pos="836613" algn="l"/>
                <a:tab pos="1751013" algn="l"/>
                <a:tab pos="2665413" algn="l"/>
                <a:tab pos="3579813" algn="l"/>
                <a:tab pos="4494213" algn="l"/>
                <a:tab pos="5408613" algn="l"/>
                <a:tab pos="6323013" algn="l"/>
                <a:tab pos="7237413" algn="l"/>
                <a:tab pos="8151813" algn="l"/>
                <a:tab pos="9066213" algn="l"/>
                <a:tab pos="9980613" algn="l"/>
              </a:tabLst>
            </a:pPr>
            <a:r>
              <a:rPr lang="en-US" sz="1800" dirty="0" smtClean="0">
                <a:solidFill>
                  <a:schemeClr val="tx1"/>
                </a:solidFill>
                <a:latin typeface="Calibri" pitchFamily="32" charset="0"/>
              </a:rPr>
              <a:t>No new results, just expressing results of existing comparisons in a common way, </a:t>
            </a:r>
          </a:p>
          <a:p>
            <a:pPr marL="723900" lvl="1" indent="-266700">
              <a:spcBef>
                <a:spcPts val="500"/>
              </a:spcBef>
              <a:buClr>
                <a:srgbClr val="FF0000"/>
              </a:buClr>
              <a:buFont typeface="Calibri" pitchFamily="32" charset="0"/>
              <a:buChar char="•"/>
              <a:tabLst>
                <a:tab pos="836613" algn="l"/>
                <a:tab pos="1751013" algn="l"/>
                <a:tab pos="2665413" algn="l"/>
                <a:tab pos="3579813" algn="l"/>
                <a:tab pos="4494213" algn="l"/>
                <a:tab pos="5408613" algn="l"/>
                <a:tab pos="6323013" algn="l"/>
                <a:tab pos="7237413" algn="l"/>
                <a:tab pos="8151813" algn="l"/>
                <a:tab pos="9066213" algn="l"/>
                <a:tab pos="9980613" algn="l"/>
              </a:tabLst>
            </a:pPr>
            <a:r>
              <a:rPr lang="en-US" sz="1800" dirty="0" smtClean="0">
                <a:solidFill>
                  <a:schemeClr val="tx1"/>
                </a:solidFill>
                <a:latin typeface="Calibri" pitchFamily="32" charset="0"/>
              </a:rPr>
              <a:t>reformatting where necessary, to allow easy comparisons.</a:t>
            </a:r>
            <a:r>
              <a:rPr lang="en-US" sz="2000" dirty="0" smtClean="0">
                <a:solidFill>
                  <a:schemeClr val="tx1"/>
                </a:solidFill>
                <a:latin typeface="Calibri" pitchFamily="32" charset="0"/>
              </a:rPr>
              <a:t>	</a:t>
            </a:r>
          </a:p>
          <a:p>
            <a:pPr marL="266700" indent="-266700">
              <a:spcBef>
                <a:spcPts val="500"/>
              </a:spcBef>
              <a:buClr>
                <a:srgbClr val="FF0000"/>
              </a:buClr>
              <a:buFont typeface="Calibri" pitchFamily="32" charset="0"/>
              <a:buChar char="•"/>
              <a:tabLst>
                <a:tab pos="836613" algn="l"/>
                <a:tab pos="1751013" algn="l"/>
                <a:tab pos="2665413" algn="l"/>
                <a:tab pos="3579813" algn="l"/>
                <a:tab pos="4494213" algn="l"/>
                <a:tab pos="5408613" algn="l"/>
                <a:tab pos="6323013" algn="l"/>
                <a:tab pos="7237413" algn="l"/>
                <a:tab pos="8151813" algn="l"/>
                <a:tab pos="9066213" algn="l"/>
                <a:tab pos="9980613" algn="l"/>
              </a:tabLst>
            </a:pPr>
            <a:r>
              <a:rPr lang="en-US" sz="2000" dirty="0" smtClean="0">
                <a:solidFill>
                  <a:schemeClr val="tx1"/>
                </a:solidFill>
                <a:latin typeface="Calibri" pitchFamily="32" charset="0"/>
              </a:rPr>
              <a:t>Error Budget &amp; Traceability</a:t>
            </a:r>
          </a:p>
          <a:p>
            <a:pPr marL="723900" lvl="1" indent="-266700">
              <a:spcBef>
                <a:spcPts val="500"/>
              </a:spcBef>
              <a:buClr>
                <a:srgbClr val="FF0000"/>
              </a:buClr>
              <a:buFont typeface="Calibri" pitchFamily="32" charset="0"/>
              <a:buChar char="•"/>
              <a:tabLst>
                <a:tab pos="836613" algn="l"/>
                <a:tab pos="1751013" algn="l"/>
                <a:tab pos="2665413" algn="l"/>
                <a:tab pos="3579813" algn="l"/>
                <a:tab pos="4494213" algn="l"/>
                <a:tab pos="5408613" algn="l"/>
                <a:tab pos="6323013" algn="l"/>
                <a:tab pos="7237413" algn="l"/>
                <a:tab pos="8151813" algn="l"/>
                <a:tab pos="9066213" algn="l"/>
                <a:tab pos="9980613" algn="l"/>
              </a:tabLst>
            </a:pPr>
            <a:r>
              <a:rPr lang="en-US" sz="1800" dirty="0" smtClean="0">
                <a:solidFill>
                  <a:schemeClr val="tx1"/>
                </a:solidFill>
                <a:latin typeface="Calibri" pitchFamily="32" charset="0"/>
              </a:rPr>
              <a:t>Focus on Radiometric and spectral calibration</a:t>
            </a:r>
          </a:p>
          <a:p>
            <a:pPr marL="723900" lvl="1" indent="-266700">
              <a:spcBef>
                <a:spcPts val="500"/>
              </a:spcBef>
              <a:buClr>
                <a:srgbClr val="FF0000"/>
              </a:buClr>
              <a:buFont typeface="Calibri" pitchFamily="32" charset="0"/>
              <a:buChar char="•"/>
              <a:tabLst>
                <a:tab pos="836613" algn="l"/>
                <a:tab pos="1751013" algn="l"/>
                <a:tab pos="2665413" algn="l"/>
                <a:tab pos="3579813" algn="l"/>
                <a:tab pos="4494213" algn="l"/>
                <a:tab pos="5408613" algn="l"/>
                <a:tab pos="6323013" algn="l"/>
                <a:tab pos="7237413" algn="l"/>
                <a:tab pos="8151813" algn="l"/>
                <a:tab pos="9066213" algn="l"/>
                <a:tab pos="9980613" algn="l"/>
              </a:tabLst>
            </a:pPr>
            <a:r>
              <a:rPr lang="en-US" sz="1800" dirty="0" smtClean="0">
                <a:solidFill>
                  <a:schemeClr val="tx1"/>
                </a:solidFill>
                <a:latin typeface="Calibri" pitchFamily="32" charset="0"/>
              </a:rPr>
              <a:t>AIRS, IASI, CrIS</a:t>
            </a:r>
          </a:p>
          <a:p>
            <a:pPr marL="266700" indent="-266700">
              <a:spcBef>
                <a:spcPts val="500"/>
              </a:spcBef>
              <a:buClr>
                <a:srgbClr val="FF0000"/>
              </a:buClr>
              <a:buFont typeface="Calibri" pitchFamily="32" charset="0"/>
              <a:buChar char="•"/>
              <a:tabLst>
                <a:tab pos="836613" algn="l"/>
                <a:tab pos="1751013" algn="l"/>
                <a:tab pos="2665413" algn="l"/>
                <a:tab pos="3579813" algn="l"/>
                <a:tab pos="4494213" algn="l"/>
                <a:tab pos="5408613" algn="l"/>
                <a:tab pos="6323013" algn="l"/>
                <a:tab pos="7237413" algn="l"/>
                <a:tab pos="8151813" algn="l"/>
                <a:tab pos="9066213" algn="l"/>
                <a:tab pos="9980613" algn="l"/>
              </a:tabLst>
            </a:pPr>
            <a:r>
              <a:rPr lang="en-US" sz="2000" dirty="0" smtClean="0">
                <a:solidFill>
                  <a:schemeClr val="tx1"/>
                </a:solidFill>
                <a:latin typeface="Calibri" pitchFamily="32" charset="0"/>
              </a:rPr>
              <a:t>Inter-comparisons</a:t>
            </a:r>
          </a:p>
          <a:p>
            <a:pPr marL="723900" lvl="1" indent="-266700">
              <a:spcBef>
                <a:spcPts val="500"/>
              </a:spcBef>
              <a:buClr>
                <a:srgbClr val="FF0000"/>
              </a:buClr>
              <a:buFont typeface="Calibri" pitchFamily="32" charset="0"/>
              <a:buChar char="•"/>
              <a:tabLst>
                <a:tab pos="836613" algn="l"/>
                <a:tab pos="1751013" algn="l"/>
                <a:tab pos="2665413" algn="l"/>
                <a:tab pos="3579813" algn="l"/>
                <a:tab pos="4494213" algn="l"/>
                <a:tab pos="5408613" algn="l"/>
                <a:tab pos="6323013" algn="l"/>
                <a:tab pos="7237413" algn="l"/>
                <a:tab pos="8151813" algn="l"/>
                <a:tab pos="9066213" algn="l"/>
                <a:tab pos="9980613" algn="l"/>
              </a:tabLst>
            </a:pPr>
            <a:r>
              <a:rPr lang="en-US" sz="1800" dirty="0" smtClean="0">
                <a:solidFill>
                  <a:schemeClr val="tx1"/>
                </a:solidFill>
                <a:latin typeface="Calibri" pitchFamily="32" charset="0"/>
              </a:rPr>
              <a:t>Polar SNOs, Tandem SNOs, Quasi-SNOs, GEO-LEO Double Differencing, NWP Double-Differencing, Regional Averages (“Massive Means”), Aircraft Double-Differences, other</a:t>
            </a:r>
          </a:p>
          <a:p>
            <a:pPr marL="266700" indent="-266700">
              <a:spcBef>
                <a:spcPts val="500"/>
              </a:spcBef>
              <a:buClr>
                <a:srgbClr val="FF0000"/>
              </a:buClr>
              <a:buFont typeface="Calibri" pitchFamily="32" charset="0"/>
              <a:buChar char="•"/>
              <a:tabLst>
                <a:tab pos="836613" algn="l"/>
                <a:tab pos="1751013" algn="l"/>
                <a:tab pos="2665413" algn="l"/>
                <a:tab pos="3579813" algn="l"/>
                <a:tab pos="4494213" algn="l"/>
                <a:tab pos="5408613" algn="l"/>
                <a:tab pos="6323013" algn="l"/>
                <a:tab pos="7237413" algn="l"/>
                <a:tab pos="8151813" algn="l"/>
                <a:tab pos="9066213" algn="l"/>
                <a:tab pos="9980613" algn="l"/>
              </a:tabLst>
            </a:pPr>
            <a:r>
              <a:rPr lang="en-US" sz="2000" dirty="0" smtClean="0">
                <a:solidFill>
                  <a:schemeClr val="tx1"/>
                </a:solidFill>
                <a:latin typeface="Calibri" pitchFamily="32" charset="0"/>
              </a:rPr>
              <a:t>Conclusions</a:t>
            </a:r>
          </a:p>
        </p:txBody>
      </p:sp>
      <p:sp>
        <p:nvSpPr>
          <p:cNvPr id="8" name="Slide Number Placeholder 7"/>
          <p:cNvSpPr>
            <a:spLocks noGrp="1"/>
          </p:cNvSpPr>
          <p:nvPr>
            <p:ph type="sldNum" sz="quarter" idx="12"/>
          </p:nvPr>
        </p:nvSpPr>
        <p:spPr/>
        <p:txBody>
          <a:bodyPr/>
          <a:lstStyle/>
          <a:p>
            <a:fld id="{AB16FD3E-D495-471E-BF59-F318DD0C3340}" type="slidenum">
              <a:rPr lang="en-US" smtClean="0"/>
              <a:t>20</a:t>
            </a:fld>
            <a:endParaRPr lang="en-US" dirty="0"/>
          </a:p>
        </p:txBody>
      </p:sp>
      <p:sp>
        <p:nvSpPr>
          <p:cNvPr id="9" name="Footer Placeholder 8"/>
          <p:cNvSpPr>
            <a:spLocks noGrp="1"/>
          </p:cNvSpPr>
          <p:nvPr>
            <p:ph type="ftr" sz="quarter" idx="11"/>
          </p:nvPr>
        </p:nvSpPr>
        <p:spPr/>
        <p:txBody>
          <a:bodyPr/>
          <a:lstStyle/>
          <a:p>
            <a:r>
              <a:rPr lang="en-US" dirty="0" smtClean="0"/>
              <a:t>GSICS Users Workshop, College Par, MD</a:t>
            </a:r>
            <a:endParaRPr lang="en-US" dirty="0"/>
          </a:p>
        </p:txBody>
      </p:sp>
      <p:sp>
        <p:nvSpPr>
          <p:cNvPr id="10" name="Date Placeholder 9"/>
          <p:cNvSpPr>
            <a:spLocks noGrp="1"/>
          </p:cNvSpPr>
          <p:nvPr>
            <p:ph type="dt" sz="half" idx="10"/>
          </p:nvPr>
        </p:nvSpPr>
        <p:spPr/>
        <p:txBody>
          <a:bodyPr/>
          <a:lstStyle/>
          <a:p>
            <a:r>
              <a:rPr lang="en-US" dirty="0" smtClean="0"/>
              <a:t>8/11/2016</a:t>
            </a:r>
            <a:endParaRPr lang="en-US" dirty="0"/>
          </a:p>
        </p:txBody>
      </p:sp>
      <p:sp>
        <p:nvSpPr>
          <p:cNvPr id="11" name="TextBox 10"/>
          <p:cNvSpPr txBox="1"/>
          <p:nvPr/>
        </p:nvSpPr>
        <p:spPr>
          <a:xfrm>
            <a:off x="6300225" y="6578210"/>
            <a:ext cx="2227490" cy="253916"/>
          </a:xfrm>
          <a:prstGeom prst="rect">
            <a:avLst/>
          </a:prstGeom>
          <a:noFill/>
        </p:spPr>
        <p:txBody>
          <a:bodyPr wrap="square" rtlCol="0">
            <a:spAutoFit/>
          </a:bodyPr>
          <a:lstStyle/>
          <a:p>
            <a:pPr algn="r"/>
            <a:r>
              <a:rPr lang="en-US" sz="1050" dirty="0" smtClean="0"/>
              <a:t>Hewison</a:t>
            </a:r>
            <a:endParaRPr lang="en-US" sz="105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Overview of algorithm, products, and future work.</a:t>
            </a:r>
          </a:p>
          <a:p>
            <a:r>
              <a:rPr lang="en-US" dirty="0" smtClean="0"/>
              <a:t>User comments on planned future work.</a:t>
            </a:r>
          </a:p>
          <a:p>
            <a:r>
              <a:rPr lang="en-US" dirty="0" smtClean="0"/>
              <a:t>User suggestion of new future work.</a:t>
            </a:r>
          </a:p>
          <a:p>
            <a:r>
              <a:rPr lang="en-US" dirty="0" smtClean="0"/>
              <a:t>User feedback on existing products.</a:t>
            </a:r>
            <a:endParaRPr lang="en-US" dirty="0"/>
          </a:p>
        </p:txBody>
      </p:sp>
      <p:sp>
        <p:nvSpPr>
          <p:cNvPr id="8" name="Slide Number Placeholder 7"/>
          <p:cNvSpPr>
            <a:spLocks noGrp="1"/>
          </p:cNvSpPr>
          <p:nvPr>
            <p:ph type="sldNum" sz="quarter" idx="12"/>
          </p:nvPr>
        </p:nvSpPr>
        <p:spPr/>
        <p:txBody>
          <a:bodyPr/>
          <a:lstStyle/>
          <a:p>
            <a:fld id="{AB16FD3E-D495-471E-BF59-F318DD0C3340}" type="slidenum">
              <a:rPr lang="en-US" smtClean="0"/>
              <a:t>21</a:t>
            </a:fld>
            <a:endParaRPr lang="en-US" dirty="0"/>
          </a:p>
        </p:txBody>
      </p:sp>
      <p:sp>
        <p:nvSpPr>
          <p:cNvPr id="9" name="Footer Placeholder 8"/>
          <p:cNvSpPr>
            <a:spLocks noGrp="1"/>
          </p:cNvSpPr>
          <p:nvPr>
            <p:ph type="ftr" sz="quarter" idx="11"/>
          </p:nvPr>
        </p:nvSpPr>
        <p:spPr/>
        <p:txBody>
          <a:bodyPr/>
          <a:lstStyle/>
          <a:p>
            <a:r>
              <a:rPr lang="en-US" dirty="0" smtClean="0"/>
              <a:t>GSICS Users Workshop, College Par, MD</a:t>
            </a:r>
            <a:endParaRPr lang="en-US" dirty="0"/>
          </a:p>
        </p:txBody>
      </p:sp>
      <p:sp>
        <p:nvSpPr>
          <p:cNvPr id="10" name="Date Placeholder 9"/>
          <p:cNvSpPr>
            <a:spLocks noGrp="1"/>
          </p:cNvSpPr>
          <p:nvPr>
            <p:ph type="dt" sz="half" idx="10"/>
          </p:nvPr>
        </p:nvSpPr>
        <p:spPr/>
        <p:txBody>
          <a:bodyPr/>
          <a:lstStyle/>
          <a:p>
            <a:r>
              <a:rPr lang="en-US" dirty="0" smtClean="0"/>
              <a:t>8/11/2016</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Rectangle 2"/>
          <p:cNvSpPr>
            <a:spLocks noGrp="1" noChangeArrowheads="1"/>
          </p:cNvSpPr>
          <p:nvPr>
            <p:ph type="title"/>
          </p:nvPr>
        </p:nvSpPr>
        <p:spPr bwMode="auto">
          <a:xfrm>
            <a:off x="1371600" y="457200"/>
            <a:ext cx="6400800" cy="838200"/>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a:solidFill>
                  <a:schemeClr val="accent2"/>
                </a:solidFill>
                <a:latin typeface="Times New Roman" pitchFamily="18" charset="0"/>
              </a:rPr>
              <a:t>Basis for Inter-Calibration</a:t>
            </a:r>
          </a:p>
        </p:txBody>
      </p:sp>
      <p:sp>
        <p:nvSpPr>
          <p:cNvPr id="736259" name="Rectangle 3"/>
          <p:cNvSpPr>
            <a:spLocks noGrp="1" noChangeArrowheads="1"/>
          </p:cNvSpPr>
          <p:nvPr>
            <p:ph type="body" idx="1"/>
          </p:nvPr>
        </p:nvSpPr>
        <p:spPr/>
        <p:txBody>
          <a:bodyPr>
            <a:normAutofit fontScale="85000" lnSpcReduction="10000"/>
          </a:bodyPr>
          <a:lstStyle/>
          <a:p>
            <a:pPr marL="463550" indent="-463550"/>
            <a:r>
              <a:rPr lang="en-US" altLang="zh-CN" dirty="0">
                <a:solidFill>
                  <a:srgbClr val="006600"/>
                </a:solidFill>
                <a:ea typeface="SimSun" pitchFamily="2" charset="-122"/>
              </a:rPr>
              <a:t>Calibration – quantifying the instrument responses to </a:t>
            </a:r>
            <a:r>
              <a:rPr lang="en-US" altLang="zh-CN" u="sng" dirty="0">
                <a:solidFill>
                  <a:srgbClr val="006600"/>
                </a:solidFill>
                <a:ea typeface="SimSun" pitchFamily="2" charset="-122"/>
              </a:rPr>
              <a:t>known </a:t>
            </a:r>
            <a:r>
              <a:rPr lang="en-US" altLang="zh-CN" u="sng" dirty="0" smtClean="0">
                <a:solidFill>
                  <a:srgbClr val="006600"/>
                </a:solidFill>
                <a:ea typeface="SimSun" pitchFamily="2" charset="-122"/>
              </a:rPr>
              <a:t>signals</a:t>
            </a:r>
            <a:r>
              <a:rPr lang="en-US" altLang="zh-CN" dirty="0">
                <a:solidFill>
                  <a:srgbClr val="006600"/>
                </a:solidFill>
                <a:ea typeface="SimSun" pitchFamily="2" charset="-122"/>
              </a:rPr>
              <a:t>.</a:t>
            </a:r>
            <a:endParaRPr lang="en-US" altLang="zh-CN" dirty="0" smtClean="0">
              <a:solidFill>
                <a:srgbClr val="006600"/>
              </a:solidFill>
              <a:ea typeface="SimSun" pitchFamily="2" charset="-122"/>
            </a:endParaRPr>
          </a:p>
          <a:p>
            <a:pPr marL="863600" lvl="1" indent="-463550"/>
            <a:r>
              <a:rPr lang="en-US" altLang="zh-CN" dirty="0" smtClean="0">
                <a:solidFill>
                  <a:srgbClr val="006600"/>
                </a:solidFill>
                <a:ea typeface="SimSun" pitchFamily="2" charset="-122"/>
              </a:rPr>
              <a:t>Onboard Cal: Blackbody, Solar Diffuser;</a:t>
            </a:r>
          </a:p>
          <a:p>
            <a:pPr marL="863600" lvl="1" indent="-463550"/>
            <a:r>
              <a:rPr lang="en-US" altLang="zh-CN" dirty="0" smtClean="0">
                <a:solidFill>
                  <a:srgbClr val="006600"/>
                </a:solidFill>
                <a:ea typeface="SimSun" pitchFamily="2" charset="-122"/>
              </a:rPr>
              <a:t>Vicarious Cal: Invariant (desert, Moon) or derived (RTM)</a:t>
            </a:r>
          </a:p>
          <a:p>
            <a:pPr marL="863600" lvl="1" indent="-463550"/>
            <a:r>
              <a:rPr lang="en-US" altLang="zh-CN" dirty="0" smtClean="0">
                <a:solidFill>
                  <a:srgbClr val="006600"/>
                </a:solidFill>
                <a:ea typeface="SimSun" pitchFamily="2" charset="-122"/>
              </a:rPr>
              <a:t>Inter-Cal: Reference instrument</a:t>
            </a:r>
            <a:endParaRPr lang="en-US" altLang="zh-CN" dirty="0">
              <a:solidFill>
                <a:srgbClr val="006600"/>
              </a:solidFill>
              <a:ea typeface="SimSun" pitchFamily="2" charset="-122"/>
            </a:endParaRPr>
          </a:p>
          <a:p>
            <a:pPr marL="463550" indent="-463550"/>
            <a:r>
              <a:rPr lang="en-US" altLang="zh-CN" dirty="0" smtClean="0">
                <a:solidFill>
                  <a:schemeClr val="accent2"/>
                </a:solidFill>
                <a:ea typeface="SimSun" pitchFamily="2" charset="-122"/>
              </a:rPr>
              <a:t>Premises: two </a:t>
            </a:r>
            <a:r>
              <a:rPr lang="en-US" altLang="zh-CN" dirty="0">
                <a:solidFill>
                  <a:schemeClr val="accent2"/>
                </a:solidFill>
                <a:ea typeface="SimSun" pitchFamily="2" charset="-122"/>
              </a:rPr>
              <a:t>instruments should make identical measurements under </a:t>
            </a:r>
            <a:r>
              <a:rPr lang="en-US" altLang="zh-CN" u="sng" dirty="0">
                <a:solidFill>
                  <a:schemeClr val="accent2"/>
                </a:solidFill>
                <a:ea typeface="SimSun" pitchFamily="2" charset="-122"/>
              </a:rPr>
              <a:t>identical </a:t>
            </a:r>
            <a:r>
              <a:rPr lang="en-US" altLang="zh-CN" u="sng" dirty="0" smtClean="0">
                <a:solidFill>
                  <a:schemeClr val="accent2"/>
                </a:solidFill>
                <a:ea typeface="SimSun" pitchFamily="2" charset="-122"/>
              </a:rPr>
              <a:t>conditions</a:t>
            </a:r>
            <a:r>
              <a:rPr lang="en-US" altLang="zh-CN" dirty="0" smtClean="0">
                <a:solidFill>
                  <a:schemeClr val="accent2"/>
                </a:solidFill>
                <a:ea typeface="SimSun" pitchFamily="2" charset="-122"/>
              </a:rPr>
              <a:t>.</a:t>
            </a:r>
            <a:endParaRPr lang="en-US" altLang="zh-CN" dirty="0">
              <a:solidFill>
                <a:schemeClr val="accent2"/>
              </a:solidFill>
              <a:ea typeface="SimSun" pitchFamily="2" charset="-122"/>
            </a:endParaRPr>
          </a:p>
          <a:p>
            <a:pPr marL="863600" lvl="1"/>
            <a:r>
              <a:rPr lang="en-US" dirty="0" smtClean="0"/>
              <a:t>Concurrent in time;</a:t>
            </a:r>
          </a:p>
          <a:p>
            <a:pPr marL="863600" lvl="1"/>
            <a:r>
              <a:rPr lang="en-US" dirty="0" smtClean="0"/>
              <a:t>Collocated in space (including </a:t>
            </a:r>
            <a:r>
              <a:rPr lang="en-US" dirty="0"/>
              <a:t>spatial </a:t>
            </a:r>
            <a:r>
              <a:rPr lang="en-US" dirty="0" smtClean="0"/>
              <a:t>response);</a:t>
            </a:r>
          </a:p>
          <a:p>
            <a:pPr marL="863600" lvl="1"/>
            <a:r>
              <a:rPr lang="en-US" dirty="0" smtClean="0"/>
              <a:t>Comparable spectral coverage and response; </a:t>
            </a:r>
            <a:r>
              <a:rPr lang="en-US" dirty="0"/>
              <a:t>and </a:t>
            </a:r>
            <a:endParaRPr lang="en-US" dirty="0" smtClean="0"/>
          </a:p>
          <a:p>
            <a:pPr marL="863600" lvl="1"/>
            <a:r>
              <a:rPr lang="en-US" dirty="0" smtClean="0"/>
              <a:t>Co-aligned in viewing </a:t>
            </a:r>
            <a:r>
              <a:rPr lang="en-US" dirty="0"/>
              <a:t>geometry</a:t>
            </a:r>
            <a:r>
              <a:rPr lang="en-US" dirty="0" smtClean="0"/>
              <a:t>.</a:t>
            </a:r>
            <a:endParaRPr lang="en-US" dirty="0"/>
          </a:p>
        </p:txBody>
      </p:sp>
      <p:sp>
        <p:nvSpPr>
          <p:cNvPr id="8" name="Slide Number Placeholder 7"/>
          <p:cNvSpPr>
            <a:spLocks noGrp="1"/>
          </p:cNvSpPr>
          <p:nvPr>
            <p:ph type="sldNum" sz="quarter" idx="12"/>
          </p:nvPr>
        </p:nvSpPr>
        <p:spPr/>
        <p:txBody>
          <a:bodyPr/>
          <a:lstStyle/>
          <a:p>
            <a:fld id="{AB16FD3E-D495-471E-BF59-F318DD0C3340}" type="slidenum">
              <a:rPr lang="en-US" smtClean="0"/>
              <a:t>3</a:t>
            </a:fld>
            <a:endParaRPr lang="en-US" dirty="0"/>
          </a:p>
        </p:txBody>
      </p:sp>
      <p:sp>
        <p:nvSpPr>
          <p:cNvPr id="9" name="Footer Placeholder 8"/>
          <p:cNvSpPr>
            <a:spLocks noGrp="1"/>
          </p:cNvSpPr>
          <p:nvPr>
            <p:ph type="ftr" sz="quarter" idx="11"/>
          </p:nvPr>
        </p:nvSpPr>
        <p:spPr/>
        <p:txBody>
          <a:bodyPr/>
          <a:lstStyle/>
          <a:p>
            <a:r>
              <a:rPr lang="en-US" dirty="0" smtClean="0"/>
              <a:t>GSICS Users Workshop, College Par, MD</a:t>
            </a:r>
            <a:endParaRPr lang="en-US" dirty="0"/>
          </a:p>
        </p:txBody>
      </p:sp>
      <p:sp>
        <p:nvSpPr>
          <p:cNvPr id="10" name="Date Placeholder 9"/>
          <p:cNvSpPr>
            <a:spLocks noGrp="1"/>
          </p:cNvSpPr>
          <p:nvPr>
            <p:ph type="dt" sz="half" idx="10"/>
          </p:nvPr>
        </p:nvSpPr>
        <p:spPr/>
        <p:txBody>
          <a:bodyPr/>
          <a:lstStyle/>
          <a:p>
            <a:r>
              <a:rPr lang="en-US" dirty="0" smtClean="0"/>
              <a:t>8/11/2016</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36259">
                                            <p:txEl>
                                              <p:pRg st="1" end="1"/>
                                            </p:txEl>
                                          </p:spTgt>
                                        </p:tgtEl>
                                        <p:attrNameLst>
                                          <p:attrName>style.visibility</p:attrName>
                                        </p:attrNameLst>
                                      </p:cBhvr>
                                      <p:to>
                                        <p:strVal val="visible"/>
                                      </p:to>
                                    </p:set>
                                    <p:animEffect transition="in" filter="blinds(horizontal)">
                                      <p:cBhvr>
                                        <p:cTn id="7" dur="500"/>
                                        <p:tgtEl>
                                          <p:spTgt spid="736259">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36259">
                                            <p:txEl>
                                              <p:pRg st="2" end="2"/>
                                            </p:txEl>
                                          </p:spTgt>
                                        </p:tgtEl>
                                        <p:attrNameLst>
                                          <p:attrName>style.visibility</p:attrName>
                                        </p:attrNameLst>
                                      </p:cBhvr>
                                      <p:to>
                                        <p:strVal val="visible"/>
                                      </p:to>
                                    </p:set>
                                    <p:animEffect transition="in" filter="blinds(horizontal)">
                                      <p:cBhvr>
                                        <p:cTn id="10" dur="500"/>
                                        <p:tgtEl>
                                          <p:spTgt spid="736259">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36259">
                                            <p:txEl>
                                              <p:pRg st="3" end="3"/>
                                            </p:txEl>
                                          </p:spTgt>
                                        </p:tgtEl>
                                        <p:attrNameLst>
                                          <p:attrName>style.visibility</p:attrName>
                                        </p:attrNameLst>
                                      </p:cBhvr>
                                      <p:to>
                                        <p:strVal val="visible"/>
                                      </p:to>
                                    </p:set>
                                    <p:animEffect transition="in" filter="blinds(horizontal)">
                                      <p:cBhvr>
                                        <p:cTn id="13" dur="500"/>
                                        <p:tgtEl>
                                          <p:spTgt spid="736259">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36259">
                                            <p:txEl>
                                              <p:pRg st="4" end="4"/>
                                            </p:txEl>
                                          </p:spTgt>
                                        </p:tgtEl>
                                        <p:attrNameLst>
                                          <p:attrName>style.visibility</p:attrName>
                                        </p:attrNameLst>
                                      </p:cBhvr>
                                      <p:to>
                                        <p:strVal val="visible"/>
                                      </p:to>
                                    </p:set>
                                    <p:animEffect transition="in" filter="blinds(horizontal)">
                                      <p:cBhvr>
                                        <p:cTn id="18" dur="500"/>
                                        <p:tgtEl>
                                          <p:spTgt spid="736259">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736259">
                                            <p:txEl>
                                              <p:pRg st="5" end="5"/>
                                            </p:txEl>
                                          </p:spTgt>
                                        </p:tgtEl>
                                        <p:attrNameLst>
                                          <p:attrName>style.visibility</p:attrName>
                                        </p:attrNameLst>
                                      </p:cBhvr>
                                      <p:to>
                                        <p:strVal val="visible"/>
                                      </p:to>
                                    </p:set>
                                    <p:animEffect transition="in" filter="blinds(horizontal)">
                                      <p:cBhvr>
                                        <p:cTn id="23" dur="500"/>
                                        <p:tgtEl>
                                          <p:spTgt spid="736259">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736259">
                                            <p:txEl>
                                              <p:pRg st="6" end="6"/>
                                            </p:txEl>
                                          </p:spTgt>
                                        </p:tgtEl>
                                        <p:attrNameLst>
                                          <p:attrName>style.visibility</p:attrName>
                                        </p:attrNameLst>
                                      </p:cBhvr>
                                      <p:to>
                                        <p:strVal val="visible"/>
                                      </p:to>
                                    </p:set>
                                    <p:animEffect transition="in" filter="blinds(horizontal)">
                                      <p:cBhvr>
                                        <p:cTn id="26" dur="500"/>
                                        <p:tgtEl>
                                          <p:spTgt spid="736259">
                                            <p:txEl>
                                              <p:pRg st="6" end="6"/>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736259">
                                            <p:txEl>
                                              <p:pRg st="7" end="7"/>
                                            </p:txEl>
                                          </p:spTgt>
                                        </p:tgtEl>
                                        <p:attrNameLst>
                                          <p:attrName>style.visibility</p:attrName>
                                        </p:attrNameLst>
                                      </p:cBhvr>
                                      <p:to>
                                        <p:strVal val="visible"/>
                                      </p:to>
                                    </p:set>
                                    <p:animEffect transition="in" filter="blinds(horizontal)">
                                      <p:cBhvr>
                                        <p:cTn id="29" dur="500"/>
                                        <p:tgtEl>
                                          <p:spTgt spid="736259">
                                            <p:txEl>
                                              <p:pRg st="7" end="7"/>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736259">
                                            <p:txEl>
                                              <p:pRg st="8" end="8"/>
                                            </p:txEl>
                                          </p:spTgt>
                                        </p:tgtEl>
                                        <p:attrNameLst>
                                          <p:attrName>style.visibility</p:attrName>
                                        </p:attrNameLst>
                                      </p:cBhvr>
                                      <p:to>
                                        <p:strVal val="visible"/>
                                      </p:to>
                                    </p:set>
                                    <p:animEffect transition="in" filter="blinds(horizontal)">
                                      <p:cBhvr>
                                        <p:cTn id="32" dur="500"/>
                                        <p:tgtEl>
                                          <p:spTgt spid="73625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3426" name="Picture 2"/>
          <p:cNvPicPr>
            <a:picLocks noChangeAspect="1" noChangeArrowheads="1"/>
          </p:cNvPicPr>
          <p:nvPr/>
        </p:nvPicPr>
        <p:blipFill>
          <a:blip r:embed="rId3" cstate="print"/>
          <a:srcRect/>
          <a:stretch>
            <a:fillRect/>
          </a:stretch>
        </p:blipFill>
        <p:spPr bwMode="auto">
          <a:xfrm>
            <a:off x="1371600" y="685800"/>
            <a:ext cx="6400800" cy="5486400"/>
          </a:xfrm>
          <a:prstGeom prst="rect">
            <a:avLst/>
          </a:prstGeom>
          <a:noFill/>
          <a:ln w="9525">
            <a:noFill/>
            <a:miter lim="800000"/>
            <a:headEnd/>
            <a:tailEnd/>
          </a:ln>
          <a:effectLst/>
        </p:spPr>
      </p:pic>
      <p:sp>
        <p:nvSpPr>
          <p:cNvPr id="743437" name="Oval 13"/>
          <p:cNvSpPr>
            <a:spLocks noChangeArrowheads="1"/>
          </p:cNvSpPr>
          <p:nvPr/>
        </p:nvSpPr>
        <p:spPr bwMode="auto">
          <a:xfrm>
            <a:off x="2286000" y="1143000"/>
            <a:ext cx="4572000" cy="4572000"/>
          </a:xfrm>
          <a:prstGeom prst="ellipse">
            <a:avLst/>
          </a:prstGeom>
          <a:noFill/>
          <a:ln w="38100">
            <a:solidFill>
              <a:srgbClr val="3333FF"/>
            </a:solidFill>
            <a:round/>
            <a:headEnd/>
            <a:tailEnd/>
          </a:ln>
          <a:effectLst/>
        </p:spPr>
        <p:txBody>
          <a:bodyPr wrap="none" anchor="ctr"/>
          <a:lstStyle/>
          <a:p>
            <a:pPr algn="ctr"/>
            <a:endParaRPr lang="en-US" dirty="0">
              <a:solidFill>
                <a:srgbClr val="FF3300"/>
              </a:solidFill>
            </a:endParaRPr>
          </a:p>
        </p:txBody>
      </p:sp>
      <p:sp>
        <p:nvSpPr>
          <p:cNvPr id="743441" name="Rectangle 17"/>
          <p:cNvSpPr>
            <a:spLocks noChangeArrowheads="1"/>
          </p:cNvSpPr>
          <p:nvPr/>
        </p:nvSpPr>
        <p:spPr bwMode="auto">
          <a:xfrm>
            <a:off x="1371600" y="0"/>
            <a:ext cx="6400800" cy="838200"/>
          </a:xfrm>
          <a:prstGeom prst="rect">
            <a:avLst/>
          </a:prstGeom>
          <a:noFill/>
          <a:ln w="9525">
            <a:noFill/>
            <a:miter lim="800000"/>
            <a:headEnd/>
            <a:tailEnd/>
          </a:ln>
          <a:effectLst/>
        </p:spPr>
        <p:txBody>
          <a:bodyPr/>
          <a:lstStyle/>
          <a:p>
            <a:pPr algn="ctr"/>
            <a:r>
              <a:rPr lang="en-US" sz="4000" b="1" dirty="0">
                <a:solidFill>
                  <a:schemeClr val="accent2"/>
                </a:solidFill>
                <a:latin typeface="Times New Roman" pitchFamily="18" charset="0"/>
              </a:rPr>
              <a:t>1. Subsetting</a:t>
            </a:r>
          </a:p>
        </p:txBody>
      </p:sp>
      <p:sp>
        <p:nvSpPr>
          <p:cNvPr id="14" name="Slide Number Placeholder 13"/>
          <p:cNvSpPr>
            <a:spLocks noGrp="1"/>
          </p:cNvSpPr>
          <p:nvPr>
            <p:ph type="sldNum" sz="quarter" idx="12"/>
          </p:nvPr>
        </p:nvSpPr>
        <p:spPr/>
        <p:txBody>
          <a:bodyPr/>
          <a:lstStyle/>
          <a:p>
            <a:fld id="{AB16FD3E-D495-471E-BF59-F318DD0C3340}" type="slidenum">
              <a:rPr lang="en-US" smtClean="0"/>
              <a:t>4</a:t>
            </a:fld>
            <a:endParaRPr lang="en-US" dirty="0"/>
          </a:p>
        </p:txBody>
      </p:sp>
      <p:sp>
        <p:nvSpPr>
          <p:cNvPr id="15" name="Footer Placeholder 14"/>
          <p:cNvSpPr>
            <a:spLocks noGrp="1"/>
          </p:cNvSpPr>
          <p:nvPr>
            <p:ph type="ftr" sz="quarter" idx="11"/>
          </p:nvPr>
        </p:nvSpPr>
        <p:spPr/>
        <p:txBody>
          <a:bodyPr/>
          <a:lstStyle/>
          <a:p>
            <a:r>
              <a:rPr lang="en-US" dirty="0" smtClean="0"/>
              <a:t>GSICS Users Workshop, College Par, MD</a:t>
            </a:r>
            <a:endParaRPr lang="en-US" dirty="0"/>
          </a:p>
        </p:txBody>
      </p:sp>
      <p:sp>
        <p:nvSpPr>
          <p:cNvPr id="16" name="Date Placeholder 15"/>
          <p:cNvSpPr>
            <a:spLocks noGrp="1"/>
          </p:cNvSpPr>
          <p:nvPr>
            <p:ph type="dt" sz="half" idx="10"/>
          </p:nvPr>
        </p:nvSpPr>
        <p:spPr/>
        <p:txBody>
          <a:bodyPr/>
          <a:lstStyle/>
          <a:p>
            <a:r>
              <a:rPr lang="en-US" dirty="0" smtClean="0"/>
              <a:t>8/11/2016</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3437"/>
                                        </p:tgtEl>
                                        <p:attrNameLst>
                                          <p:attrName>style.visibility</p:attrName>
                                        </p:attrNameLst>
                                      </p:cBhvr>
                                      <p:to>
                                        <p:strVal val="visible"/>
                                      </p:to>
                                    </p:set>
                                    <p:anim calcmode="lin" valueType="num">
                                      <p:cBhvr additive="base">
                                        <p:cTn id="7" dur="500" fill="hold"/>
                                        <p:tgtEl>
                                          <p:spTgt spid="743437"/>
                                        </p:tgtEl>
                                        <p:attrNameLst>
                                          <p:attrName>ppt_x</p:attrName>
                                        </p:attrNameLst>
                                      </p:cBhvr>
                                      <p:tavLst>
                                        <p:tav tm="0">
                                          <p:val>
                                            <p:strVal val="#ppt_x"/>
                                          </p:val>
                                        </p:tav>
                                        <p:tav tm="100000">
                                          <p:val>
                                            <p:strVal val="#ppt_x"/>
                                          </p:val>
                                        </p:tav>
                                      </p:tavLst>
                                    </p:anim>
                                    <p:anim calcmode="lin" valueType="num">
                                      <p:cBhvr additive="base">
                                        <p:cTn id="8" dur="500" fill="hold"/>
                                        <p:tgtEl>
                                          <p:spTgt spid="7434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4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Rectangle 2"/>
          <p:cNvSpPr>
            <a:spLocks noGrp="1" noChangeArrowheads="1"/>
          </p:cNvSpPr>
          <p:nvPr>
            <p:ph type="title"/>
          </p:nvPr>
        </p:nvSpPr>
        <p:spPr bwMode="auto">
          <a:xfrm>
            <a:off x="1371600" y="457200"/>
            <a:ext cx="6400800" cy="838200"/>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a:solidFill>
                  <a:schemeClr val="accent2"/>
                </a:solidFill>
                <a:latin typeface="Times New Roman" pitchFamily="18" charset="0"/>
              </a:rPr>
              <a:t>2. Collocation</a:t>
            </a:r>
          </a:p>
        </p:txBody>
      </p:sp>
      <p:sp>
        <p:nvSpPr>
          <p:cNvPr id="740355" name="Rectangle 3"/>
          <p:cNvSpPr>
            <a:spLocks noGrp="1" noChangeArrowheads="1"/>
          </p:cNvSpPr>
          <p:nvPr>
            <p:ph type="body" idx="1"/>
          </p:nvPr>
        </p:nvSpPr>
        <p:spPr/>
        <p:txBody>
          <a:bodyPr/>
          <a:lstStyle/>
          <a:p>
            <a:pPr marL="463550" indent="-463550">
              <a:lnSpc>
                <a:spcPct val="90000"/>
              </a:lnSpc>
            </a:pPr>
            <a:r>
              <a:rPr lang="en-US" sz="2800" b="1" dirty="0">
                <a:solidFill>
                  <a:srgbClr val="006600"/>
                </a:solidFill>
              </a:rPr>
              <a:t>Time</a:t>
            </a:r>
          </a:p>
          <a:p>
            <a:pPr marL="863600" lvl="1">
              <a:lnSpc>
                <a:spcPct val="90000"/>
              </a:lnSpc>
            </a:pPr>
            <a:r>
              <a:rPr lang="en-US" sz="2400" dirty="0"/>
              <a:t>From Telemetry</a:t>
            </a:r>
          </a:p>
          <a:p>
            <a:pPr marL="863600" lvl="1">
              <a:lnSpc>
                <a:spcPct val="90000"/>
              </a:lnSpc>
            </a:pPr>
            <a:r>
              <a:rPr lang="en-US" sz="2400" dirty="0"/>
              <a:t>Threshold depends on refresh rate and size of data</a:t>
            </a:r>
          </a:p>
          <a:p>
            <a:pPr marL="463550" indent="-463550">
              <a:lnSpc>
                <a:spcPct val="90000"/>
              </a:lnSpc>
            </a:pPr>
            <a:r>
              <a:rPr lang="en-US" sz="2800" b="1" dirty="0">
                <a:solidFill>
                  <a:srgbClr val="006600"/>
                </a:solidFill>
              </a:rPr>
              <a:t>Location</a:t>
            </a:r>
          </a:p>
          <a:p>
            <a:pPr marL="863600" lvl="1">
              <a:lnSpc>
                <a:spcPct val="90000"/>
              </a:lnSpc>
            </a:pPr>
            <a:r>
              <a:rPr lang="en-US" sz="2400" dirty="0"/>
              <a:t>Operational geolocation</a:t>
            </a:r>
          </a:p>
          <a:p>
            <a:pPr marL="463550" indent="-463550">
              <a:lnSpc>
                <a:spcPct val="90000"/>
              </a:lnSpc>
            </a:pPr>
            <a:r>
              <a:rPr lang="en-US" sz="2800" b="1" dirty="0">
                <a:solidFill>
                  <a:srgbClr val="006600"/>
                </a:solidFill>
              </a:rPr>
              <a:t>Angle</a:t>
            </a:r>
            <a:endParaRPr lang="en-US" sz="2800" b="1" dirty="0">
              <a:solidFill>
                <a:srgbClr val="006600"/>
              </a:solidFill>
              <a:sym typeface="Symbol" pitchFamily="18" charset="2"/>
            </a:endParaRPr>
          </a:p>
          <a:p>
            <a:pPr marL="863600" lvl="1">
              <a:lnSpc>
                <a:spcPct val="90000"/>
              </a:lnSpc>
            </a:pPr>
            <a:r>
              <a:rPr lang="en-US" sz="2400" dirty="0">
                <a:sym typeface="Symbol" pitchFamily="18" charset="2"/>
              </a:rPr>
              <a:t>geo_zen-leo_zen &lt; threshold – </a:t>
            </a:r>
            <a:r>
              <a:rPr lang="en-US" sz="2400" dirty="0">
                <a:solidFill>
                  <a:srgbClr val="FF3300"/>
                </a:solidFill>
                <a:sym typeface="Symbol" pitchFamily="18" charset="2"/>
              </a:rPr>
              <a:t>penalize at small angle</a:t>
            </a:r>
          </a:p>
          <a:p>
            <a:pPr marL="863600" lvl="1">
              <a:lnSpc>
                <a:spcPct val="90000"/>
              </a:lnSpc>
            </a:pPr>
            <a:r>
              <a:rPr lang="en-US" sz="2400" dirty="0">
                <a:sym typeface="Symbol" pitchFamily="18" charset="2"/>
              </a:rPr>
              <a:t>sec(geo_zen) - sec(leo_zen) &lt; threshold – </a:t>
            </a:r>
            <a:r>
              <a:rPr lang="en-US" sz="2400" dirty="0">
                <a:solidFill>
                  <a:srgbClr val="FF3300"/>
                </a:solidFill>
                <a:sym typeface="Symbol" pitchFamily="18" charset="2"/>
              </a:rPr>
              <a:t>penalize at larger angle</a:t>
            </a:r>
          </a:p>
          <a:p>
            <a:pPr marL="863600" lvl="1">
              <a:lnSpc>
                <a:spcPct val="90000"/>
              </a:lnSpc>
            </a:pPr>
            <a:r>
              <a:rPr lang="en-US" sz="2400" dirty="0">
                <a:sym typeface="Symbol" pitchFamily="18" charset="2"/>
              </a:rPr>
              <a:t>cos(geo_zen)/cos(leo_zen)-1 &lt; threshold </a:t>
            </a:r>
          </a:p>
        </p:txBody>
      </p:sp>
      <p:sp>
        <p:nvSpPr>
          <p:cNvPr id="8" name="Slide Number Placeholder 7"/>
          <p:cNvSpPr>
            <a:spLocks noGrp="1"/>
          </p:cNvSpPr>
          <p:nvPr>
            <p:ph type="sldNum" sz="quarter" idx="12"/>
          </p:nvPr>
        </p:nvSpPr>
        <p:spPr/>
        <p:txBody>
          <a:bodyPr/>
          <a:lstStyle/>
          <a:p>
            <a:fld id="{AB16FD3E-D495-471E-BF59-F318DD0C3340}" type="slidenum">
              <a:rPr lang="en-US" smtClean="0"/>
              <a:t>5</a:t>
            </a:fld>
            <a:endParaRPr lang="en-US" dirty="0"/>
          </a:p>
        </p:txBody>
      </p:sp>
      <p:sp>
        <p:nvSpPr>
          <p:cNvPr id="9" name="Footer Placeholder 8"/>
          <p:cNvSpPr>
            <a:spLocks noGrp="1"/>
          </p:cNvSpPr>
          <p:nvPr>
            <p:ph type="ftr" sz="quarter" idx="11"/>
          </p:nvPr>
        </p:nvSpPr>
        <p:spPr/>
        <p:txBody>
          <a:bodyPr/>
          <a:lstStyle/>
          <a:p>
            <a:r>
              <a:rPr lang="en-US" dirty="0" smtClean="0"/>
              <a:t>GSICS Users Workshop, College Par, MD</a:t>
            </a:r>
            <a:endParaRPr lang="en-US" dirty="0"/>
          </a:p>
        </p:txBody>
      </p:sp>
      <p:sp>
        <p:nvSpPr>
          <p:cNvPr id="10" name="Date Placeholder 9"/>
          <p:cNvSpPr>
            <a:spLocks noGrp="1"/>
          </p:cNvSpPr>
          <p:nvPr>
            <p:ph type="dt" sz="half" idx="10"/>
          </p:nvPr>
        </p:nvSpPr>
        <p:spPr/>
        <p:txBody>
          <a:bodyPr/>
          <a:lstStyle/>
          <a:p>
            <a:r>
              <a:rPr lang="en-US" dirty="0" smtClean="0"/>
              <a:t>8/11/2016</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6499" name="Picture 3" descr="fig5"/>
          <p:cNvPicPr>
            <a:picLocks noChangeAspect="1" noChangeArrowheads="1"/>
          </p:cNvPicPr>
          <p:nvPr/>
        </p:nvPicPr>
        <p:blipFill>
          <a:blip r:embed="rId3" cstate="print"/>
          <a:srcRect/>
          <a:stretch>
            <a:fillRect/>
          </a:stretch>
        </p:blipFill>
        <p:spPr bwMode="auto">
          <a:xfrm>
            <a:off x="762000" y="1047750"/>
            <a:ext cx="7620000" cy="4762500"/>
          </a:xfrm>
          <a:prstGeom prst="rect">
            <a:avLst/>
          </a:prstGeom>
          <a:noFill/>
        </p:spPr>
      </p:pic>
      <p:sp>
        <p:nvSpPr>
          <p:cNvPr id="746500" name="Rectangle 4"/>
          <p:cNvSpPr>
            <a:spLocks noChangeArrowheads="1"/>
          </p:cNvSpPr>
          <p:nvPr/>
        </p:nvSpPr>
        <p:spPr bwMode="auto">
          <a:xfrm>
            <a:off x="1371600" y="457200"/>
            <a:ext cx="6400800" cy="838200"/>
          </a:xfrm>
          <a:prstGeom prst="rect">
            <a:avLst/>
          </a:prstGeom>
          <a:noFill/>
          <a:ln w="9525">
            <a:noFill/>
            <a:miter lim="800000"/>
            <a:headEnd/>
            <a:tailEnd/>
          </a:ln>
          <a:effectLst/>
        </p:spPr>
        <p:txBody>
          <a:bodyPr/>
          <a:lstStyle/>
          <a:p>
            <a:pPr algn="ctr"/>
            <a:r>
              <a:rPr lang="en-US" sz="4000" b="1" dirty="0">
                <a:solidFill>
                  <a:schemeClr val="accent2"/>
                </a:solidFill>
                <a:latin typeface="Times New Roman" pitchFamily="18" charset="0"/>
              </a:rPr>
              <a:t>2. Collocation</a:t>
            </a:r>
          </a:p>
        </p:txBody>
      </p:sp>
      <p:sp>
        <p:nvSpPr>
          <p:cNvPr id="8" name="Slide Number Placeholder 7"/>
          <p:cNvSpPr>
            <a:spLocks noGrp="1"/>
          </p:cNvSpPr>
          <p:nvPr>
            <p:ph type="sldNum" sz="quarter" idx="12"/>
          </p:nvPr>
        </p:nvSpPr>
        <p:spPr/>
        <p:txBody>
          <a:bodyPr/>
          <a:lstStyle/>
          <a:p>
            <a:fld id="{AB16FD3E-D495-471E-BF59-F318DD0C3340}" type="slidenum">
              <a:rPr lang="en-US" smtClean="0"/>
              <a:t>6</a:t>
            </a:fld>
            <a:endParaRPr lang="en-US" dirty="0"/>
          </a:p>
        </p:txBody>
      </p:sp>
      <p:sp>
        <p:nvSpPr>
          <p:cNvPr id="9" name="Footer Placeholder 8"/>
          <p:cNvSpPr>
            <a:spLocks noGrp="1"/>
          </p:cNvSpPr>
          <p:nvPr>
            <p:ph type="ftr" sz="quarter" idx="11"/>
          </p:nvPr>
        </p:nvSpPr>
        <p:spPr/>
        <p:txBody>
          <a:bodyPr/>
          <a:lstStyle/>
          <a:p>
            <a:r>
              <a:rPr lang="en-US" dirty="0" smtClean="0"/>
              <a:t>GSICS Users Workshop, College Par, MD</a:t>
            </a:r>
            <a:endParaRPr lang="en-US" dirty="0"/>
          </a:p>
        </p:txBody>
      </p:sp>
      <p:sp>
        <p:nvSpPr>
          <p:cNvPr id="10" name="Date Placeholder 9"/>
          <p:cNvSpPr>
            <a:spLocks noGrp="1"/>
          </p:cNvSpPr>
          <p:nvPr>
            <p:ph type="dt" sz="half" idx="10"/>
          </p:nvPr>
        </p:nvSpPr>
        <p:spPr/>
        <p:txBody>
          <a:bodyPr/>
          <a:lstStyle/>
          <a:p>
            <a:r>
              <a:rPr lang="en-US" dirty="0" smtClean="0"/>
              <a:t>8/11/2016</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23" name="Picture 3" descr="fig6"/>
          <p:cNvPicPr>
            <a:picLocks noChangeAspect="1" noChangeArrowheads="1"/>
          </p:cNvPicPr>
          <p:nvPr/>
        </p:nvPicPr>
        <p:blipFill>
          <a:blip r:embed="rId3" cstate="print"/>
          <a:srcRect/>
          <a:stretch>
            <a:fillRect/>
          </a:stretch>
        </p:blipFill>
        <p:spPr bwMode="auto">
          <a:xfrm>
            <a:off x="762000" y="1047750"/>
            <a:ext cx="7620000" cy="4762500"/>
          </a:xfrm>
          <a:prstGeom prst="rect">
            <a:avLst/>
          </a:prstGeom>
          <a:noFill/>
        </p:spPr>
      </p:pic>
      <p:sp>
        <p:nvSpPr>
          <p:cNvPr id="747524" name="Line 4"/>
          <p:cNvSpPr>
            <a:spLocks noChangeShapeType="1"/>
          </p:cNvSpPr>
          <p:nvPr/>
        </p:nvSpPr>
        <p:spPr bwMode="auto">
          <a:xfrm flipV="1">
            <a:off x="4343400" y="1447800"/>
            <a:ext cx="0" cy="3581400"/>
          </a:xfrm>
          <a:prstGeom prst="line">
            <a:avLst/>
          </a:prstGeom>
          <a:noFill/>
          <a:ln w="9525">
            <a:solidFill>
              <a:schemeClr val="tx1"/>
            </a:solidFill>
            <a:round/>
            <a:headEnd/>
            <a:tailEnd/>
          </a:ln>
          <a:effectLst/>
        </p:spPr>
        <p:txBody>
          <a:bodyPr/>
          <a:lstStyle/>
          <a:p>
            <a:endParaRPr lang="en-US" dirty="0"/>
          </a:p>
        </p:txBody>
      </p:sp>
      <p:sp>
        <p:nvSpPr>
          <p:cNvPr id="747525" name="Line 5"/>
          <p:cNvSpPr>
            <a:spLocks noChangeShapeType="1"/>
          </p:cNvSpPr>
          <p:nvPr/>
        </p:nvSpPr>
        <p:spPr bwMode="auto">
          <a:xfrm flipV="1">
            <a:off x="5562600" y="1447800"/>
            <a:ext cx="0" cy="3581400"/>
          </a:xfrm>
          <a:prstGeom prst="line">
            <a:avLst/>
          </a:prstGeom>
          <a:noFill/>
          <a:ln w="9525">
            <a:solidFill>
              <a:schemeClr val="tx1"/>
            </a:solidFill>
            <a:round/>
            <a:headEnd/>
            <a:tailEnd/>
          </a:ln>
          <a:effectLst/>
        </p:spPr>
        <p:txBody>
          <a:bodyPr/>
          <a:lstStyle/>
          <a:p>
            <a:endParaRPr lang="en-US" dirty="0"/>
          </a:p>
        </p:txBody>
      </p:sp>
      <p:sp>
        <p:nvSpPr>
          <p:cNvPr id="747526" name="Text Box 6"/>
          <p:cNvSpPr txBox="1">
            <a:spLocks noChangeArrowheads="1"/>
          </p:cNvSpPr>
          <p:nvPr/>
        </p:nvSpPr>
        <p:spPr bwMode="auto">
          <a:xfrm>
            <a:off x="838200" y="5638800"/>
            <a:ext cx="7696200" cy="641350"/>
          </a:xfrm>
          <a:prstGeom prst="rect">
            <a:avLst/>
          </a:prstGeom>
          <a:noFill/>
          <a:ln w="9525">
            <a:noFill/>
            <a:miter lim="800000"/>
            <a:headEnd/>
            <a:tailEnd/>
          </a:ln>
          <a:effectLst/>
        </p:spPr>
        <p:txBody>
          <a:bodyPr>
            <a:spAutoFit/>
          </a:bodyPr>
          <a:lstStyle/>
          <a:p>
            <a:pPr eaLnBrk="0" hangingPunct="0">
              <a:spcBef>
                <a:spcPct val="50000"/>
              </a:spcBef>
            </a:pPr>
            <a:r>
              <a:rPr lang="en-US" b="1" dirty="0">
                <a:solidFill>
                  <a:srgbClr val="006600"/>
                </a:solidFill>
              </a:rPr>
              <a:t>Empirical correction is helpful, although one cannot depend on that too much since this correction depends on the lapse rate</a:t>
            </a:r>
          </a:p>
        </p:txBody>
      </p:sp>
      <p:sp>
        <p:nvSpPr>
          <p:cNvPr id="747527" name="Line 7"/>
          <p:cNvSpPr>
            <a:spLocks noChangeShapeType="1"/>
          </p:cNvSpPr>
          <p:nvPr/>
        </p:nvSpPr>
        <p:spPr bwMode="auto">
          <a:xfrm flipV="1">
            <a:off x="1905000" y="2667000"/>
            <a:ext cx="6096000" cy="990600"/>
          </a:xfrm>
          <a:prstGeom prst="line">
            <a:avLst/>
          </a:prstGeom>
          <a:noFill/>
          <a:ln w="28575">
            <a:solidFill>
              <a:schemeClr val="accent2"/>
            </a:solidFill>
            <a:round/>
            <a:headEnd/>
            <a:tailEnd/>
          </a:ln>
          <a:effectLst/>
        </p:spPr>
        <p:txBody>
          <a:bodyPr/>
          <a:lstStyle/>
          <a:p>
            <a:endParaRPr lang="en-US" dirty="0"/>
          </a:p>
        </p:txBody>
      </p:sp>
      <p:sp>
        <p:nvSpPr>
          <p:cNvPr id="747528" name="Rectangle 8"/>
          <p:cNvSpPr>
            <a:spLocks noChangeArrowheads="1"/>
          </p:cNvSpPr>
          <p:nvPr/>
        </p:nvSpPr>
        <p:spPr bwMode="auto">
          <a:xfrm>
            <a:off x="1371600" y="457200"/>
            <a:ext cx="6400800" cy="838200"/>
          </a:xfrm>
          <a:prstGeom prst="rect">
            <a:avLst/>
          </a:prstGeom>
          <a:noFill/>
          <a:ln w="9525">
            <a:noFill/>
            <a:miter lim="800000"/>
            <a:headEnd/>
            <a:tailEnd/>
          </a:ln>
          <a:effectLst/>
        </p:spPr>
        <p:txBody>
          <a:bodyPr/>
          <a:lstStyle/>
          <a:p>
            <a:pPr algn="ctr"/>
            <a:r>
              <a:rPr lang="en-US" sz="4000" b="1" dirty="0">
                <a:solidFill>
                  <a:schemeClr val="accent2"/>
                </a:solidFill>
                <a:latin typeface="Times New Roman" pitchFamily="18" charset="0"/>
              </a:rPr>
              <a:t>2. Collocation</a:t>
            </a:r>
          </a:p>
        </p:txBody>
      </p:sp>
      <p:sp>
        <p:nvSpPr>
          <p:cNvPr id="747530" name="Text Box 10"/>
          <p:cNvSpPr txBox="1">
            <a:spLocks noChangeArrowheads="1"/>
          </p:cNvSpPr>
          <p:nvPr/>
        </p:nvSpPr>
        <p:spPr bwMode="auto">
          <a:xfrm rot="16200000">
            <a:off x="716757" y="1721643"/>
            <a:ext cx="1219200" cy="366713"/>
          </a:xfrm>
          <a:prstGeom prst="rect">
            <a:avLst/>
          </a:prstGeom>
          <a:solidFill>
            <a:srgbClr val="FFFF99"/>
          </a:solidFill>
          <a:ln w="9525">
            <a:noFill/>
            <a:miter lim="800000"/>
            <a:headEnd/>
            <a:tailEnd/>
          </a:ln>
          <a:effectLst/>
        </p:spPr>
        <p:txBody>
          <a:bodyPr>
            <a:spAutoFit/>
          </a:bodyPr>
          <a:lstStyle/>
          <a:p>
            <a:pPr>
              <a:spcBef>
                <a:spcPct val="50000"/>
              </a:spcBef>
            </a:pPr>
            <a:r>
              <a:rPr lang="en-US" dirty="0"/>
              <a:t>13.3 um</a:t>
            </a:r>
          </a:p>
        </p:txBody>
      </p:sp>
      <p:sp>
        <p:nvSpPr>
          <p:cNvPr id="13" name="Slide Number Placeholder 12"/>
          <p:cNvSpPr>
            <a:spLocks noGrp="1"/>
          </p:cNvSpPr>
          <p:nvPr>
            <p:ph type="sldNum" sz="quarter" idx="12"/>
          </p:nvPr>
        </p:nvSpPr>
        <p:spPr/>
        <p:txBody>
          <a:bodyPr/>
          <a:lstStyle/>
          <a:p>
            <a:fld id="{AB16FD3E-D495-471E-BF59-F318DD0C3340}" type="slidenum">
              <a:rPr lang="en-US" smtClean="0"/>
              <a:t>7</a:t>
            </a:fld>
            <a:endParaRPr lang="en-US" dirty="0"/>
          </a:p>
        </p:txBody>
      </p:sp>
      <p:sp>
        <p:nvSpPr>
          <p:cNvPr id="14" name="Footer Placeholder 13"/>
          <p:cNvSpPr>
            <a:spLocks noGrp="1"/>
          </p:cNvSpPr>
          <p:nvPr>
            <p:ph type="ftr" sz="quarter" idx="11"/>
          </p:nvPr>
        </p:nvSpPr>
        <p:spPr/>
        <p:txBody>
          <a:bodyPr/>
          <a:lstStyle/>
          <a:p>
            <a:r>
              <a:rPr lang="en-US" dirty="0" smtClean="0"/>
              <a:t>GSICS Users Workshop, College Par, MD</a:t>
            </a:r>
            <a:endParaRPr lang="en-US" dirty="0"/>
          </a:p>
        </p:txBody>
      </p:sp>
      <p:sp>
        <p:nvSpPr>
          <p:cNvPr id="15" name="Date Placeholder 14"/>
          <p:cNvSpPr>
            <a:spLocks noGrp="1"/>
          </p:cNvSpPr>
          <p:nvPr>
            <p:ph type="dt" sz="half" idx="10"/>
          </p:nvPr>
        </p:nvSpPr>
        <p:spPr/>
        <p:txBody>
          <a:bodyPr/>
          <a:lstStyle/>
          <a:p>
            <a:r>
              <a:rPr lang="en-US" dirty="0" smtClean="0"/>
              <a:t>8/11/2016</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47527"/>
                                        </p:tgtEl>
                                        <p:attrNameLst>
                                          <p:attrName>style.visibility</p:attrName>
                                        </p:attrNameLst>
                                      </p:cBhvr>
                                      <p:to>
                                        <p:strVal val="visible"/>
                                      </p:to>
                                    </p:set>
                                    <p:animEffect transition="in" filter="checkerboard(across)">
                                      <p:cBhvr>
                                        <p:cTn id="7" dur="500"/>
                                        <p:tgtEl>
                                          <p:spTgt spid="74752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47526"/>
                                        </p:tgtEl>
                                        <p:attrNameLst>
                                          <p:attrName>style.visibility</p:attrName>
                                        </p:attrNameLst>
                                      </p:cBhvr>
                                      <p:to>
                                        <p:strVal val="visible"/>
                                      </p:to>
                                    </p:set>
                                    <p:anim calcmode="lin" valueType="num">
                                      <p:cBhvr additive="base">
                                        <p:cTn id="11" dur="500" fill="hold"/>
                                        <p:tgtEl>
                                          <p:spTgt spid="747526"/>
                                        </p:tgtEl>
                                        <p:attrNameLst>
                                          <p:attrName>ppt_x</p:attrName>
                                        </p:attrNameLst>
                                      </p:cBhvr>
                                      <p:tavLst>
                                        <p:tav tm="0">
                                          <p:val>
                                            <p:strVal val="#ppt_x"/>
                                          </p:val>
                                        </p:tav>
                                        <p:tav tm="100000">
                                          <p:val>
                                            <p:strVal val="#ppt_x"/>
                                          </p:val>
                                        </p:tav>
                                      </p:tavLst>
                                    </p:anim>
                                    <p:anim calcmode="lin" valueType="num">
                                      <p:cBhvr additive="base">
                                        <p:cTn id="12" dur="500" fill="hold"/>
                                        <p:tgtEl>
                                          <p:spTgt spid="7475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747524"/>
                                        </p:tgtEl>
                                        <p:attrNameLst>
                                          <p:attrName>style.visibility</p:attrName>
                                        </p:attrNameLst>
                                      </p:cBhvr>
                                      <p:to>
                                        <p:strVal val="visible"/>
                                      </p:to>
                                    </p:set>
                                    <p:animEffect transition="in" filter="blinds(vertical)">
                                      <p:cBhvr>
                                        <p:cTn id="17" dur="500"/>
                                        <p:tgtEl>
                                          <p:spTgt spid="747524"/>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747525"/>
                                        </p:tgtEl>
                                        <p:attrNameLst>
                                          <p:attrName>style.visibility</p:attrName>
                                        </p:attrNameLst>
                                      </p:cBhvr>
                                      <p:to>
                                        <p:strVal val="visible"/>
                                      </p:to>
                                    </p:set>
                                    <p:animEffect transition="in" filter="box(in)">
                                      <p:cBhvr>
                                        <p:cTn id="20" dur="500"/>
                                        <p:tgtEl>
                                          <p:spTgt spid="747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24" grpId="0" animBg="1"/>
      <p:bldP spid="747525" grpId="0" animBg="1"/>
      <p:bldP spid="747526" grpId="0"/>
      <p:bldP spid="7475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9"/>
          <p:cNvGrpSpPr>
            <a:grpSpLocks noChangeAspect="1"/>
          </p:cNvGrpSpPr>
          <p:nvPr/>
        </p:nvGrpSpPr>
        <p:grpSpPr bwMode="auto">
          <a:xfrm>
            <a:off x="1371600" y="1371600"/>
            <a:ext cx="6400800" cy="4751388"/>
            <a:chOff x="2625" y="1440"/>
            <a:chExt cx="6984" cy="5184"/>
          </a:xfrm>
        </p:grpSpPr>
        <p:sp>
          <p:nvSpPr>
            <p:cNvPr id="817417" name="AutoShape 265"/>
            <p:cNvSpPr>
              <a:spLocks noChangeAspect="1" noChangeArrowheads="1" noTextEdit="1"/>
            </p:cNvSpPr>
            <p:nvPr/>
          </p:nvSpPr>
          <p:spPr bwMode="auto">
            <a:xfrm>
              <a:off x="2625" y="1440"/>
              <a:ext cx="6984" cy="5184"/>
            </a:xfrm>
            <a:prstGeom prst="rect">
              <a:avLst/>
            </a:prstGeom>
            <a:noFill/>
          </p:spPr>
          <p:txBody>
            <a:bodyPr/>
            <a:lstStyle/>
            <a:p>
              <a:endParaRPr lang="en-US" dirty="0"/>
            </a:p>
          </p:txBody>
        </p:sp>
        <p:sp>
          <p:nvSpPr>
            <p:cNvPr id="817416" name="Rectangle 264"/>
            <p:cNvSpPr>
              <a:spLocks noChangeArrowheads="1"/>
            </p:cNvSpPr>
            <p:nvPr/>
          </p:nvSpPr>
          <p:spPr bwMode="auto">
            <a:xfrm>
              <a:off x="5073" y="4320"/>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415" name="Rectangle 263"/>
            <p:cNvSpPr>
              <a:spLocks noChangeArrowheads="1"/>
            </p:cNvSpPr>
            <p:nvPr/>
          </p:nvSpPr>
          <p:spPr bwMode="auto">
            <a:xfrm>
              <a:off x="5505" y="3456"/>
              <a:ext cx="432" cy="432"/>
            </a:xfrm>
            <a:prstGeom prst="rect">
              <a:avLst/>
            </a:prstGeom>
            <a:solidFill>
              <a:srgbClr val="FFFF99"/>
            </a:solidFill>
            <a:ln w="9525">
              <a:solidFill>
                <a:srgbClr val="000000"/>
              </a:solidFill>
              <a:miter lim="800000"/>
              <a:headEnd/>
              <a:tailEnd/>
            </a:ln>
          </p:spPr>
          <p:txBody>
            <a:bodyPr/>
            <a:lstStyle/>
            <a:p>
              <a:endParaRPr lang="en-US" dirty="0"/>
            </a:p>
          </p:txBody>
        </p:sp>
        <p:sp>
          <p:nvSpPr>
            <p:cNvPr id="817414" name="Rectangle 262"/>
            <p:cNvSpPr>
              <a:spLocks noChangeArrowheads="1"/>
            </p:cNvSpPr>
            <p:nvPr/>
          </p:nvSpPr>
          <p:spPr bwMode="auto">
            <a:xfrm>
              <a:off x="8097" y="6048"/>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413" name="Rectangle 261"/>
            <p:cNvSpPr>
              <a:spLocks noChangeArrowheads="1"/>
            </p:cNvSpPr>
            <p:nvPr/>
          </p:nvSpPr>
          <p:spPr bwMode="auto">
            <a:xfrm>
              <a:off x="7665" y="6048"/>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412" name="Rectangle 260"/>
            <p:cNvSpPr>
              <a:spLocks noChangeArrowheads="1"/>
            </p:cNvSpPr>
            <p:nvPr/>
          </p:nvSpPr>
          <p:spPr bwMode="auto">
            <a:xfrm>
              <a:off x="8097" y="5616"/>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411" name="Rectangle 259"/>
            <p:cNvSpPr>
              <a:spLocks noChangeArrowheads="1"/>
            </p:cNvSpPr>
            <p:nvPr/>
          </p:nvSpPr>
          <p:spPr bwMode="auto">
            <a:xfrm>
              <a:off x="7665" y="5616"/>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410" name="Rectangle 258"/>
            <p:cNvSpPr>
              <a:spLocks noChangeArrowheads="1"/>
            </p:cNvSpPr>
            <p:nvPr/>
          </p:nvSpPr>
          <p:spPr bwMode="auto">
            <a:xfrm>
              <a:off x="7233" y="6048"/>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409" name="Rectangle 257"/>
            <p:cNvSpPr>
              <a:spLocks noChangeArrowheads="1"/>
            </p:cNvSpPr>
            <p:nvPr/>
          </p:nvSpPr>
          <p:spPr bwMode="auto">
            <a:xfrm>
              <a:off x="6801" y="6048"/>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408" name="Rectangle 256"/>
            <p:cNvSpPr>
              <a:spLocks noChangeArrowheads="1"/>
            </p:cNvSpPr>
            <p:nvPr/>
          </p:nvSpPr>
          <p:spPr bwMode="auto">
            <a:xfrm>
              <a:off x="7233" y="5616"/>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407" name="Rectangle 255"/>
            <p:cNvSpPr>
              <a:spLocks noChangeArrowheads="1"/>
            </p:cNvSpPr>
            <p:nvPr/>
          </p:nvSpPr>
          <p:spPr bwMode="auto">
            <a:xfrm>
              <a:off x="6801" y="5616"/>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406" name="Rectangle 254"/>
            <p:cNvSpPr>
              <a:spLocks noChangeArrowheads="1"/>
            </p:cNvSpPr>
            <p:nvPr/>
          </p:nvSpPr>
          <p:spPr bwMode="auto">
            <a:xfrm>
              <a:off x="6369" y="6048"/>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405" name="Rectangle 253"/>
            <p:cNvSpPr>
              <a:spLocks noChangeArrowheads="1"/>
            </p:cNvSpPr>
            <p:nvPr/>
          </p:nvSpPr>
          <p:spPr bwMode="auto">
            <a:xfrm>
              <a:off x="5937" y="6048"/>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404" name="Rectangle 252"/>
            <p:cNvSpPr>
              <a:spLocks noChangeArrowheads="1"/>
            </p:cNvSpPr>
            <p:nvPr/>
          </p:nvSpPr>
          <p:spPr bwMode="auto">
            <a:xfrm>
              <a:off x="6369" y="5616"/>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403" name="Rectangle 251"/>
            <p:cNvSpPr>
              <a:spLocks noChangeArrowheads="1"/>
            </p:cNvSpPr>
            <p:nvPr/>
          </p:nvSpPr>
          <p:spPr bwMode="auto">
            <a:xfrm>
              <a:off x="5937" y="5616"/>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402" name="Rectangle 250"/>
            <p:cNvSpPr>
              <a:spLocks noChangeArrowheads="1"/>
            </p:cNvSpPr>
            <p:nvPr/>
          </p:nvSpPr>
          <p:spPr bwMode="auto">
            <a:xfrm>
              <a:off x="5505" y="6048"/>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401" name="Rectangle 249"/>
            <p:cNvSpPr>
              <a:spLocks noChangeArrowheads="1"/>
            </p:cNvSpPr>
            <p:nvPr/>
          </p:nvSpPr>
          <p:spPr bwMode="auto">
            <a:xfrm>
              <a:off x="5073" y="6048"/>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400" name="Rectangle 248"/>
            <p:cNvSpPr>
              <a:spLocks noChangeArrowheads="1"/>
            </p:cNvSpPr>
            <p:nvPr/>
          </p:nvSpPr>
          <p:spPr bwMode="auto">
            <a:xfrm>
              <a:off x="5505" y="5616"/>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99" name="Rectangle 247"/>
            <p:cNvSpPr>
              <a:spLocks noChangeArrowheads="1"/>
            </p:cNvSpPr>
            <p:nvPr/>
          </p:nvSpPr>
          <p:spPr bwMode="auto">
            <a:xfrm>
              <a:off x="5073" y="5616"/>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98" name="Rectangle 246"/>
            <p:cNvSpPr>
              <a:spLocks noChangeArrowheads="1"/>
            </p:cNvSpPr>
            <p:nvPr/>
          </p:nvSpPr>
          <p:spPr bwMode="auto">
            <a:xfrm>
              <a:off x="8097" y="5184"/>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97" name="Rectangle 245"/>
            <p:cNvSpPr>
              <a:spLocks noChangeArrowheads="1"/>
            </p:cNvSpPr>
            <p:nvPr/>
          </p:nvSpPr>
          <p:spPr bwMode="auto">
            <a:xfrm>
              <a:off x="8097" y="4752"/>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96" name="Rectangle 244"/>
            <p:cNvSpPr>
              <a:spLocks noChangeArrowheads="1"/>
            </p:cNvSpPr>
            <p:nvPr/>
          </p:nvSpPr>
          <p:spPr bwMode="auto">
            <a:xfrm>
              <a:off x="7665" y="4752"/>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95" name="Rectangle 243"/>
            <p:cNvSpPr>
              <a:spLocks noChangeArrowheads="1"/>
            </p:cNvSpPr>
            <p:nvPr/>
          </p:nvSpPr>
          <p:spPr bwMode="auto">
            <a:xfrm>
              <a:off x="7233" y="5184"/>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94" name="Rectangle 242"/>
            <p:cNvSpPr>
              <a:spLocks noChangeArrowheads="1"/>
            </p:cNvSpPr>
            <p:nvPr/>
          </p:nvSpPr>
          <p:spPr bwMode="auto">
            <a:xfrm>
              <a:off x="6801" y="5184"/>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93" name="Rectangle 241"/>
            <p:cNvSpPr>
              <a:spLocks noChangeArrowheads="1"/>
            </p:cNvSpPr>
            <p:nvPr/>
          </p:nvSpPr>
          <p:spPr bwMode="auto">
            <a:xfrm>
              <a:off x="7233" y="4752"/>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92" name="Rectangle 240"/>
            <p:cNvSpPr>
              <a:spLocks noChangeArrowheads="1"/>
            </p:cNvSpPr>
            <p:nvPr/>
          </p:nvSpPr>
          <p:spPr bwMode="auto">
            <a:xfrm>
              <a:off x="6801" y="4752"/>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91" name="Rectangle 239"/>
            <p:cNvSpPr>
              <a:spLocks noChangeArrowheads="1"/>
            </p:cNvSpPr>
            <p:nvPr/>
          </p:nvSpPr>
          <p:spPr bwMode="auto">
            <a:xfrm>
              <a:off x="6369" y="5184"/>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90" name="Rectangle 238"/>
            <p:cNvSpPr>
              <a:spLocks noChangeArrowheads="1"/>
            </p:cNvSpPr>
            <p:nvPr/>
          </p:nvSpPr>
          <p:spPr bwMode="auto">
            <a:xfrm>
              <a:off x="5937" y="5184"/>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89" name="Rectangle 237"/>
            <p:cNvSpPr>
              <a:spLocks noChangeArrowheads="1"/>
            </p:cNvSpPr>
            <p:nvPr/>
          </p:nvSpPr>
          <p:spPr bwMode="auto">
            <a:xfrm>
              <a:off x="6369" y="4752"/>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88" name="Rectangle 236"/>
            <p:cNvSpPr>
              <a:spLocks noChangeArrowheads="1"/>
            </p:cNvSpPr>
            <p:nvPr/>
          </p:nvSpPr>
          <p:spPr bwMode="auto">
            <a:xfrm>
              <a:off x="5937" y="4752"/>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87" name="Rectangle 235"/>
            <p:cNvSpPr>
              <a:spLocks noChangeArrowheads="1"/>
            </p:cNvSpPr>
            <p:nvPr/>
          </p:nvSpPr>
          <p:spPr bwMode="auto">
            <a:xfrm>
              <a:off x="5505" y="5184"/>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86" name="Rectangle 234"/>
            <p:cNvSpPr>
              <a:spLocks noChangeArrowheads="1"/>
            </p:cNvSpPr>
            <p:nvPr/>
          </p:nvSpPr>
          <p:spPr bwMode="auto">
            <a:xfrm>
              <a:off x="5073" y="5184"/>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85" name="Rectangle 233"/>
            <p:cNvSpPr>
              <a:spLocks noChangeArrowheads="1"/>
            </p:cNvSpPr>
            <p:nvPr/>
          </p:nvSpPr>
          <p:spPr bwMode="auto">
            <a:xfrm>
              <a:off x="5505" y="4752"/>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84" name="Rectangle 232"/>
            <p:cNvSpPr>
              <a:spLocks noChangeArrowheads="1"/>
            </p:cNvSpPr>
            <p:nvPr/>
          </p:nvSpPr>
          <p:spPr bwMode="auto">
            <a:xfrm>
              <a:off x="5073" y="4752"/>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83" name="Rectangle 231"/>
            <p:cNvSpPr>
              <a:spLocks noChangeArrowheads="1"/>
            </p:cNvSpPr>
            <p:nvPr/>
          </p:nvSpPr>
          <p:spPr bwMode="auto">
            <a:xfrm>
              <a:off x="8097" y="4320"/>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82" name="Rectangle 230"/>
            <p:cNvSpPr>
              <a:spLocks noChangeArrowheads="1"/>
            </p:cNvSpPr>
            <p:nvPr/>
          </p:nvSpPr>
          <p:spPr bwMode="auto">
            <a:xfrm>
              <a:off x="7665" y="4320"/>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81" name="Rectangle 229"/>
            <p:cNvSpPr>
              <a:spLocks noChangeArrowheads="1"/>
            </p:cNvSpPr>
            <p:nvPr/>
          </p:nvSpPr>
          <p:spPr bwMode="auto">
            <a:xfrm>
              <a:off x="8097" y="3888"/>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80" name="Rectangle 228"/>
            <p:cNvSpPr>
              <a:spLocks noChangeArrowheads="1"/>
            </p:cNvSpPr>
            <p:nvPr/>
          </p:nvSpPr>
          <p:spPr bwMode="auto">
            <a:xfrm>
              <a:off x="7665" y="3888"/>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79" name="Rectangle 227"/>
            <p:cNvSpPr>
              <a:spLocks noChangeArrowheads="1"/>
            </p:cNvSpPr>
            <p:nvPr/>
          </p:nvSpPr>
          <p:spPr bwMode="auto">
            <a:xfrm>
              <a:off x="7233" y="4320"/>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78" name="Rectangle 226"/>
            <p:cNvSpPr>
              <a:spLocks noChangeArrowheads="1"/>
            </p:cNvSpPr>
            <p:nvPr/>
          </p:nvSpPr>
          <p:spPr bwMode="auto">
            <a:xfrm>
              <a:off x="6801" y="4320"/>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77" name="Rectangle 225"/>
            <p:cNvSpPr>
              <a:spLocks noChangeArrowheads="1"/>
            </p:cNvSpPr>
            <p:nvPr/>
          </p:nvSpPr>
          <p:spPr bwMode="auto">
            <a:xfrm>
              <a:off x="7233" y="3888"/>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76" name="Rectangle 224"/>
            <p:cNvSpPr>
              <a:spLocks noChangeArrowheads="1"/>
            </p:cNvSpPr>
            <p:nvPr/>
          </p:nvSpPr>
          <p:spPr bwMode="auto">
            <a:xfrm>
              <a:off x="6801" y="3888"/>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75" name="Rectangle 223"/>
            <p:cNvSpPr>
              <a:spLocks noChangeArrowheads="1"/>
            </p:cNvSpPr>
            <p:nvPr/>
          </p:nvSpPr>
          <p:spPr bwMode="auto">
            <a:xfrm>
              <a:off x="6369" y="4320"/>
              <a:ext cx="432" cy="432"/>
            </a:xfrm>
            <a:prstGeom prst="rect">
              <a:avLst/>
            </a:prstGeom>
            <a:solidFill>
              <a:srgbClr val="FFFF99"/>
            </a:solidFill>
            <a:ln w="9525">
              <a:solidFill>
                <a:srgbClr val="000000"/>
              </a:solidFill>
              <a:miter lim="800000"/>
              <a:headEnd/>
              <a:tailEnd/>
            </a:ln>
          </p:spPr>
          <p:txBody>
            <a:bodyPr/>
            <a:lstStyle/>
            <a:p>
              <a:endParaRPr lang="en-US" dirty="0"/>
            </a:p>
          </p:txBody>
        </p:sp>
        <p:sp>
          <p:nvSpPr>
            <p:cNvPr id="817374" name="Rectangle 222"/>
            <p:cNvSpPr>
              <a:spLocks noChangeArrowheads="1"/>
            </p:cNvSpPr>
            <p:nvPr/>
          </p:nvSpPr>
          <p:spPr bwMode="auto">
            <a:xfrm>
              <a:off x="5937" y="4320"/>
              <a:ext cx="432" cy="432"/>
            </a:xfrm>
            <a:prstGeom prst="rect">
              <a:avLst/>
            </a:prstGeom>
            <a:solidFill>
              <a:srgbClr val="FFFF99"/>
            </a:solidFill>
            <a:ln w="9525">
              <a:solidFill>
                <a:srgbClr val="000000"/>
              </a:solidFill>
              <a:miter lim="800000"/>
              <a:headEnd/>
              <a:tailEnd/>
            </a:ln>
          </p:spPr>
          <p:txBody>
            <a:bodyPr/>
            <a:lstStyle/>
            <a:p>
              <a:endParaRPr lang="en-US" dirty="0"/>
            </a:p>
          </p:txBody>
        </p:sp>
        <p:sp>
          <p:nvSpPr>
            <p:cNvPr id="817373" name="Rectangle 221"/>
            <p:cNvSpPr>
              <a:spLocks noChangeArrowheads="1"/>
            </p:cNvSpPr>
            <p:nvPr/>
          </p:nvSpPr>
          <p:spPr bwMode="auto">
            <a:xfrm>
              <a:off x="6369" y="3888"/>
              <a:ext cx="432" cy="432"/>
            </a:xfrm>
            <a:prstGeom prst="rect">
              <a:avLst/>
            </a:prstGeom>
            <a:solidFill>
              <a:srgbClr val="FFFF99"/>
            </a:solidFill>
            <a:ln w="9525">
              <a:solidFill>
                <a:srgbClr val="000000"/>
              </a:solidFill>
              <a:miter lim="800000"/>
              <a:headEnd/>
              <a:tailEnd/>
            </a:ln>
          </p:spPr>
          <p:txBody>
            <a:bodyPr/>
            <a:lstStyle/>
            <a:p>
              <a:endParaRPr lang="en-US" dirty="0"/>
            </a:p>
          </p:txBody>
        </p:sp>
        <p:sp>
          <p:nvSpPr>
            <p:cNvPr id="817372" name="Rectangle 220"/>
            <p:cNvSpPr>
              <a:spLocks noChangeArrowheads="1"/>
            </p:cNvSpPr>
            <p:nvPr/>
          </p:nvSpPr>
          <p:spPr bwMode="auto">
            <a:xfrm>
              <a:off x="5937" y="3888"/>
              <a:ext cx="432" cy="432"/>
            </a:xfrm>
            <a:prstGeom prst="rect">
              <a:avLst/>
            </a:prstGeom>
            <a:solidFill>
              <a:srgbClr val="00FF00"/>
            </a:solidFill>
            <a:ln w="9525">
              <a:solidFill>
                <a:srgbClr val="000000"/>
              </a:solidFill>
              <a:miter lim="800000"/>
              <a:headEnd/>
              <a:tailEnd/>
            </a:ln>
          </p:spPr>
          <p:txBody>
            <a:bodyPr/>
            <a:lstStyle/>
            <a:p>
              <a:endParaRPr lang="en-US" dirty="0"/>
            </a:p>
          </p:txBody>
        </p:sp>
        <p:sp>
          <p:nvSpPr>
            <p:cNvPr id="817371" name="Rectangle 219"/>
            <p:cNvSpPr>
              <a:spLocks noChangeArrowheads="1"/>
            </p:cNvSpPr>
            <p:nvPr/>
          </p:nvSpPr>
          <p:spPr bwMode="auto">
            <a:xfrm>
              <a:off x="5505" y="4320"/>
              <a:ext cx="432" cy="432"/>
            </a:xfrm>
            <a:prstGeom prst="rect">
              <a:avLst/>
            </a:prstGeom>
            <a:solidFill>
              <a:srgbClr val="FFFF99"/>
            </a:solidFill>
            <a:ln w="9525">
              <a:solidFill>
                <a:srgbClr val="000000"/>
              </a:solidFill>
              <a:miter lim="800000"/>
              <a:headEnd/>
              <a:tailEnd/>
            </a:ln>
          </p:spPr>
          <p:txBody>
            <a:bodyPr/>
            <a:lstStyle/>
            <a:p>
              <a:endParaRPr lang="en-US" dirty="0"/>
            </a:p>
          </p:txBody>
        </p:sp>
        <p:sp>
          <p:nvSpPr>
            <p:cNvPr id="817370" name="Rectangle 218"/>
            <p:cNvSpPr>
              <a:spLocks noChangeArrowheads="1"/>
            </p:cNvSpPr>
            <p:nvPr/>
          </p:nvSpPr>
          <p:spPr bwMode="auto">
            <a:xfrm>
              <a:off x="5505" y="3888"/>
              <a:ext cx="432" cy="432"/>
            </a:xfrm>
            <a:prstGeom prst="rect">
              <a:avLst/>
            </a:prstGeom>
            <a:solidFill>
              <a:srgbClr val="FFFF99"/>
            </a:solidFill>
            <a:ln w="9525">
              <a:solidFill>
                <a:srgbClr val="000000"/>
              </a:solidFill>
              <a:miter lim="800000"/>
              <a:headEnd/>
              <a:tailEnd/>
            </a:ln>
          </p:spPr>
          <p:txBody>
            <a:bodyPr/>
            <a:lstStyle/>
            <a:p>
              <a:endParaRPr lang="en-US" dirty="0"/>
            </a:p>
          </p:txBody>
        </p:sp>
        <p:sp>
          <p:nvSpPr>
            <p:cNvPr id="817369" name="Rectangle 217"/>
            <p:cNvSpPr>
              <a:spLocks noChangeArrowheads="1"/>
            </p:cNvSpPr>
            <p:nvPr/>
          </p:nvSpPr>
          <p:spPr bwMode="auto">
            <a:xfrm>
              <a:off x="5073" y="3888"/>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68" name="Rectangle 216"/>
            <p:cNvSpPr>
              <a:spLocks noChangeArrowheads="1"/>
            </p:cNvSpPr>
            <p:nvPr/>
          </p:nvSpPr>
          <p:spPr bwMode="auto">
            <a:xfrm>
              <a:off x="8097" y="3456"/>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67" name="Rectangle 215"/>
            <p:cNvSpPr>
              <a:spLocks noChangeArrowheads="1"/>
            </p:cNvSpPr>
            <p:nvPr/>
          </p:nvSpPr>
          <p:spPr bwMode="auto">
            <a:xfrm>
              <a:off x="7665" y="3456"/>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66" name="Rectangle 214"/>
            <p:cNvSpPr>
              <a:spLocks noChangeArrowheads="1"/>
            </p:cNvSpPr>
            <p:nvPr/>
          </p:nvSpPr>
          <p:spPr bwMode="auto">
            <a:xfrm>
              <a:off x="8097" y="3024"/>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65" name="Rectangle 213"/>
            <p:cNvSpPr>
              <a:spLocks noChangeArrowheads="1"/>
            </p:cNvSpPr>
            <p:nvPr/>
          </p:nvSpPr>
          <p:spPr bwMode="auto">
            <a:xfrm>
              <a:off x="7665" y="3024"/>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64" name="Rectangle 212"/>
            <p:cNvSpPr>
              <a:spLocks noChangeArrowheads="1"/>
            </p:cNvSpPr>
            <p:nvPr/>
          </p:nvSpPr>
          <p:spPr bwMode="auto">
            <a:xfrm>
              <a:off x="7233" y="3456"/>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63" name="Rectangle 211"/>
            <p:cNvSpPr>
              <a:spLocks noChangeArrowheads="1"/>
            </p:cNvSpPr>
            <p:nvPr/>
          </p:nvSpPr>
          <p:spPr bwMode="auto">
            <a:xfrm>
              <a:off x="6801" y="3456"/>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62" name="Rectangle 210"/>
            <p:cNvSpPr>
              <a:spLocks noChangeArrowheads="1"/>
            </p:cNvSpPr>
            <p:nvPr/>
          </p:nvSpPr>
          <p:spPr bwMode="auto">
            <a:xfrm>
              <a:off x="7233" y="3024"/>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61" name="Rectangle 209"/>
            <p:cNvSpPr>
              <a:spLocks noChangeArrowheads="1"/>
            </p:cNvSpPr>
            <p:nvPr/>
          </p:nvSpPr>
          <p:spPr bwMode="auto">
            <a:xfrm>
              <a:off x="6801" y="3024"/>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60" name="Rectangle 208"/>
            <p:cNvSpPr>
              <a:spLocks noChangeArrowheads="1"/>
            </p:cNvSpPr>
            <p:nvPr/>
          </p:nvSpPr>
          <p:spPr bwMode="auto">
            <a:xfrm>
              <a:off x="6369" y="3456"/>
              <a:ext cx="432" cy="432"/>
            </a:xfrm>
            <a:prstGeom prst="rect">
              <a:avLst/>
            </a:prstGeom>
            <a:solidFill>
              <a:srgbClr val="FFFF99"/>
            </a:solidFill>
            <a:ln w="9525">
              <a:solidFill>
                <a:srgbClr val="000000"/>
              </a:solidFill>
              <a:miter lim="800000"/>
              <a:headEnd/>
              <a:tailEnd/>
            </a:ln>
          </p:spPr>
          <p:txBody>
            <a:bodyPr/>
            <a:lstStyle/>
            <a:p>
              <a:endParaRPr lang="en-US" dirty="0"/>
            </a:p>
          </p:txBody>
        </p:sp>
        <p:sp>
          <p:nvSpPr>
            <p:cNvPr id="817359" name="Rectangle 207"/>
            <p:cNvSpPr>
              <a:spLocks noChangeArrowheads="1"/>
            </p:cNvSpPr>
            <p:nvPr/>
          </p:nvSpPr>
          <p:spPr bwMode="auto">
            <a:xfrm>
              <a:off x="5937" y="3456"/>
              <a:ext cx="432" cy="432"/>
            </a:xfrm>
            <a:prstGeom prst="rect">
              <a:avLst/>
            </a:prstGeom>
            <a:solidFill>
              <a:srgbClr val="FFFF99"/>
            </a:solidFill>
            <a:ln w="9525">
              <a:solidFill>
                <a:srgbClr val="000000"/>
              </a:solidFill>
              <a:miter lim="800000"/>
              <a:headEnd/>
              <a:tailEnd/>
            </a:ln>
          </p:spPr>
          <p:txBody>
            <a:bodyPr/>
            <a:lstStyle/>
            <a:p>
              <a:endParaRPr lang="en-US" dirty="0"/>
            </a:p>
          </p:txBody>
        </p:sp>
        <p:sp>
          <p:nvSpPr>
            <p:cNvPr id="817358" name="Rectangle 206"/>
            <p:cNvSpPr>
              <a:spLocks noChangeArrowheads="1"/>
            </p:cNvSpPr>
            <p:nvPr/>
          </p:nvSpPr>
          <p:spPr bwMode="auto">
            <a:xfrm>
              <a:off x="6369" y="3024"/>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57" name="Rectangle 205"/>
            <p:cNvSpPr>
              <a:spLocks noChangeArrowheads="1"/>
            </p:cNvSpPr>
            <p:nvPr/>
          </p:nvSpPr>
          <p:spPr bwMode="auto">
            <a:xfrm>
              <a:off x="5937" y="3024"/>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56" name="Rectangle 204"/>
            <p:cNvSpPr>
              <a:spLocks noChangeArrowheads="1"/>
            </p:cNvSpPr>
            <p:nvPr/>
          </p:nvSpPr>
          <p:spPr bwMode="auto">
            <a:xfrm>
              <a:off x="5073" y="3456"/>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55" name="Rectangle 203"/>
            <p:cNvSpPr>
              <a:spLocks noChangeArrowheads="1"/>
            </p:cNvSpPr>
            <p:nvPr/>
          </p:nvSpPr>
          <p:spPr bwMode="auto">
            <a:xfrm>
              <a:off x="5505" y="3024"/>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54" name="Rectangle 202"/>
            <p:cNvSpPr>
              <a:spLocks noChangeArrowheads="1"/>
            </p:cNvSpPr>
            <p:nvPr/>
          </p:nvSpPr>
          <p:spPr bwMode="auto">
            <a:xfrm>
              <a:off x="5073" y="3024"/>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53" name="Rectangle 201"/>
            <p:cNvSpPr>
              <a:spLocks noChangeArrowheads="1"/>
            </p:cNvSpPr>
            <p:nvPr/>
          </p:nvSpPr>
          <p:spPr bwMode="auto">
            <a:xfrm>
              <a:off x="8097" y="2592"/>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52" name="Rectangle 200"/>
            <p:cNvSpPr>
              <a:spLocks noChangeArrowheads="1"/>
            </p:cNvSpPr>
            <p:nvPr/>
          </p:nvSpPr>
          <p:spPr bwMode="auto">
            <a:xfrm>
              <a:off x="7665" y="2592"/>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51" name="Rectangle 199"/>
            <p:cNvSpPr>
              <a:spLocks noChangeArrowheads="1"/>
            </p:cNvSpPr>
            <p:nvPr/>
          </p:nvSpPr>
          <p:spPr bwMode="auto">
            <a:xfrm>
              <a:off x="8097" y="2160"/>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50" name="Rectangle 198"/>
            <p:cNvSpPr>
              <a:spLocks noChangeArrowheads="1"/>
            </p:cNvSpPr>
            <p:nvPr/>
          </p:nvSpPr>
          <p:spPr bwMode="auto">
            <a:xfrm>
              <a:off x="7665" y="2160"/>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49" name="Rectangle 197"/>
            <p:cNvSpPr>
              <a:spLocks noChangeArrowheads="1"/>
            </p:cNvSpPr>
            <p:nvPr/>
          </p:nvSpPr>
          <p:spPr bwMode="auto">
            <a:xfrm>
              <a:off x="7233" y="2592"/>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48" name="Rectangle 196"/>
            <p:cNvSpPr>
              <a:spLocks noChangeArrowheads="1"/>
            </p:cNvSpPr>
            <p:nvPr/>
          </p:nvSpPr>
          <p:spPr bwMode="auto">
            <a:xfrm>
              <a:off x="6801" y="2592"/>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47" name="Rectangle 195"/>
            <p:cNvSpPr>
              <a:spLocks noChangeArrowheads="1"/>
            </p:cNvSpPr>
            <p:nvPr/>
          </p:nvSpPr>
          <p:spPr bwMode="auto">
            <a:xfrm>
              <a:off x="7233" y="2160"/>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46" name="Rectangle 194"/>
            <p:cNvSpPr>
              <a:spLocks noChangeArrowheads="1"/>
            </p:cNvSpPr>
            <p:nvPr/>
          </p:nvSpPr>
          <p:spPr bwMode="auto">
            <a:xfrm>
              <a:off x="6801" y="2160"/>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45" name="Rectangle 193"/>
            <p:cNvSpPr>
              <a:spLocks noChangeArrowheads="1"/>
            </p:cNvSpPr>
            <p:nvPr/>
          </p:nvSpPr>
          <p:spPr bwMode="auto">
            <a:xfrm>
              <a:off x="6369" y="2592"/>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44" name="Rectangle 192"/>
            <p:cNvSpPr>
              <a:spLocks noChangeArrowheads="1"/>
            </p:cNvSpPr>
            <p:nvPr/>
          </p:nvSpPr>
          <p:spPr bwMode="auto">
            <a:xfrm>
              <a:off x="5937" y="2592"/>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43" name="Rectangle 191"/>
            <p:cNvSpPr>
              <a:spLocks noChangeArrowheads="1"/>
            </p:cNvSpPr>
            <p:nvPr/>
          </p:nvSpPr>
          <p:spPr bwMode="auto">
            <a:xfrm>
              <a:off x="6369" y="2160"/>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42" name="Rectangle 190"/>
            <p:cNvSpPr>
              <a:spLocks noChangeArrowheads="1"/>
            </p:cNvSpPr>
            <p:nvPr/>
          </p:nvSpPr>
          <p:spPr bwMode="auto">
            <a:xfrm>
              <a:off x="5937" y="2160"/>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41" name="Rectangle 189"/>
            <p:cNvSpPr>
              <a:spLocks noChangeArrowheads="1"/>
            </p:cNvSpPr>
            <p:nvPr/>
          </p:nvSpPr>
          <p:spPr bwMode="auto">
            <a:xfrm>
              <a:off x="5505" y="2592"/>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40" name="Rectangle 188"/>
            <p:cNvSpPr>
              <a:spLocks noChangeArrowheads="1"/>
            </p:cNvSpPr>
            <p:nvPr/>
          </p:nvSpPr>
          <p:spPr bwMode="auto">
            <a:xfrm>
              <a:off x="5073" y="2592"/>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39" name="Rectangle 187"/>
            <p:cNvSpPr>
              <a:spLocks noChangeArrowheads="1"/>
            </p:cNvSpPr>
            <p:nvPr/>
          </p:nvSpPr>
          <p:spPr bwMode="auto">
            <a:xfrm>
              <a:off x="5505" y="2160"/>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38" name="Rectangle 186"/>
            <p:cNvSpPr>
              <a:spLocks noChangeArrowheads="1"/>
            </p:cNvSpPr>
            <p:nvPr/>
          </p:nvSpPr>
          <p:spPr bwMode="auto">
            <a:xfrm>
              <a:off x="5073" y="2160"/>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37" name="Rectangle 185"/>
            <p:cNvSpPr>
              <a:spLocks noChangeArrowheads="1"/>
            </p:cNvSpPr>
            <p:nvPr/>
          </p:nvSpPr>
          <p:spPr bwMode="auto">
            <a:xfrm>
              <a:off x="8097" y="1728"/>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36" name="Rectangle 184"/>
            <p:cNvSpPr>
              <a:spLocks noChangeArrowheads="1"/>
            </p:cNvSpPr>
            <p:nvPr/>
          </p:nvSpPr>
          <p:spPr bwMode="auto">
            <a:xfrm>
              <a:off x="7665" y="1728"/>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35" name="Rectangle 183"/>
            <p:cNvSpPr>
              <a:spLocks noChangeArrowheads="1"/>
            </p:cNvSpPr>
            <p:nvPr/>
          </p:nvSpPr>
          <p:spPr bwMode="auto">
            <a:xfrm>
              <a:off x="7233" y="1728"/>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34" name="Rectangle 182"/>
            <p:cNvSpPr>
              <a:spLocks noChangeArrowheads="1"/>
            </p:cNvSpPr>
            <p:nvPr/>
          </p:nvSpPr>
          <p:spPr bwMode="auto">
            <a:xfrm>
              <a:off x="6801" y="1728"/>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33" name="Rectangle 181"/>
            <p:cNvSpPr>
              <a:spLocks noChangeArrowheads="1"/>
            </p:cNvSpPr>
            <p:nvPr/>
          </p:nvSpPr>
          <p:spPr bwMode="auto">
            <a:xfrm>
              <a:off x="6369" y="1728"/>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32" name="Rectangle 180"/>
            <p:cNvSpPr>
              <a:spLocks noChangeArrowheads="1"/>
            </p:cNvSpPr>
            <p:nvPr/>
          </p:nvSpPr>
          <p:spPr bwMode="auto">
            <a:xfrm>
              <a:off x="5937" y="1728"/>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31" name="Rectangle 179"/>
            <p:cNvSpPr>
              <a:spLocks noChangeArrowheads="1"/>
            </p:cNvSpPr>
            <p:nvPr/>
          </p:nvSpPr>
          <p:spPr bwMode="auto">
            <a:xfrm>
              <a:off x="5505" y="1728"/>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30" name="Rectangle 178"/>
            <p:cNvSpPr>
              <a:spLocks noChangeArrowheads="1"/>
            </p:cNvSpPr>
            <p:nvPr/>
          </p:nvSpPr>
          <p:spPr bwMode="auto">
            <a:xfrm>
              <a:off x="5073" y="1728"/>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29" name="Rectangle 177"/>
            <p:cNvSpPr>
              <a:spLocks noChangeArrowheads="1"/>
            </p:cNvSpPr>
            <p:nvPr/>
          </p:nvSpPr>
          <p:spPr bwMode="auto">
            <a:xfrm>
              <a:off x="4641" y="6048"/>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28" name="Rectangle 176"/>
            <p:cNvSpPr>
              <a:spLocks noChangeArrowheads="1"/>
            </p:cNvSpPr>
            <p:nvPr/>
          </p:nvSpPr>
          <p:spPr bwMode="auto">
            <a:xfrm>
              <a:off x="4641" y="5616"/>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27" name="Rectangle 175"/>
            <p:cNvSpPr>
              <a:spLocks noChangeArrowheads="1"/>
            </p:cNvSpPr>
            <p:nvPr/>
          </p:nvSpPr>
          <p:spPr bwMode="auto">
            <a:xfrm>
              <a:off x="4209" y="6048"/>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26" name="Rectangle 174"/>
            <p:cNvSpPr>
              <a:spLocks noChangeArrowheads="1"/>
            </p:cNvSpPr>
            <p:nvPr/>
          </p:nvSpPr>
          <p:spPr bwMode="auto">
            <a:xfrm>
              <a:off x="3777" y="6048"/>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25" name="Rectangle 173"/>
            <p:cNvSpPr>
              <a:spLocks noChangeArrowheads="1"/>
            </p:cNvSpPr>
            <p:nvPr/>
          </p:nvSpPr>
          <p:spPr bwMode="auto">
            <a:xfrm>
              <a:off x="4209" y="5616"/>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24" name="Rectangle 172"/>
            <p:cNvSpPr>
              <a:spLocks noChangeArrowheads="1"/>
            </p:cNvSpPr>
            <p:nvPr/>
          </p:nvSpPr>
          <p:spPr bwMode="auto">
            <a:xfrm>
              <a:off x="3777" y="5616"/>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23" name="Rectangle 171"/>
            <p:cNvSpPr>
              <a:spLocks noChangeArrowheads="1"/>
            </p:cNvSpPr>
            <p:nvPr/>
          </p:nvSpPr>
          <p:spPr bwMode="auto">
            <a:xfrm>
              <a:off x="4641" y="5184"/>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22" name="Rectangle 170"/>
            <p:cNvSpPr>
              <a:spLocks noChangeArrowheads="1"/>
            </p:cNvSpPr>
            <p:nvPr/>
          </p:nvSpPr>
          <p:spPr bwMode="auto">
            <a:xfrm>
              <a:off x="4641" y="4752"/>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21" name="Rectangle 169"/>
            <p:cNvSpPr>
              <a:spLocks noChangeArrowheads="1"/>
            </p:cNvSpPr>
            <p:nvPr/>
          </p:nvSpPr>
          <p:spPr bwMode="auto">
            <a:xfrm>
              <a:off x="4209" y="5184"/>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20" name="Rectangle 168"/>
            <p:cNvSpPr>
              <a:spLocks noChangeArrowheads="1"/>
            </p:cNvSpPr>
            <p:nvPr/>
          </p:nvSpPr>
          <p:spPr bwMode="auto">
            <a:xfrm>
              <a:off x="3777" y="5184"/>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19" name="Rectangle 167"/>
            <p:cNvSpPr>
              <a:spLocks noChangeArrowheads="1"/>
            </p:cNvSpPr>
            <p:nvPr/>
          </p:nvSpPr>
          <p:spPr bwMode="auto">
            <a:xfrm>
              <a:off x="4209" y="4752"/>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18" name="Rectangle 166"/>
            <p:cNvSpPr>
              <a:spLocks noChangeArrowheads="1"/>
            </p:cNvSpPr>
            <p:nvPr/>
          </p:nvSpPr>
          <p:spPr bwMode="auto">
            <a:xfrm>
              <a:off x="3777" y="4752"/>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17" name="Rectangle 165"/>
            <p:cNvSpPr>
              <a:spLocks noChangeArrowheads="1"/>
            </p:cNvSpPr>
            <p:nvPr/>
          </p:nvSpPr>
          <p:spPr bwMode="auto">
            <a:xfrm>
              <a:off x="4641" y="4320"/>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16" name="Rectangle 164"/>
            <p:cNvSpPr>
              <a:spLocks noChangeArrowheads="1"/>
            </p:cNvSpPr>
            <p:nvPr/>
          </p:nvSpPr>
          <p:spPr bwMode="auto">
            <a:xfrm>
              <a:off x="4641" y="3888"/>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15" name="Rectangle 163"/>
            <p:cNvSpPr>
              <a:spLocks noChangeArrowheads="1"/>
            </p:cNvSpPr>
            <p:nvPr/>
          </p:nvSpPr>
          <p:spPr bwMode="auto">
            <a:xfrm>
              <a:off x="4209" y="4320"/>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14" name="Rectangle 162"/>
            <p:cNvSpPr>
              <a:spLocks noChangeArrowheads="1"/>
            </p:cNvSpPr>
            <p:nvPr/>
          </p:nvSpPr>
          <p:spPr bwMode="auto">
            <a:xfrm>
              <a:off x="3777" y="4320"/>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13" name="Rectangle 161"/>
            <p:cNvSpPr>
              <a:spLocks noChangeArrowheads="1"/>
            </p:cNvSpPr>
            <p:nvPr/>
          </p:nvSpPr>
          <p:spPr bwMode="auto">
            <a:xfrm>
              <a:off x="4209" y="3888"/>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12" name="Rectangle 160"/>
            <p:cNvSpPr>
              <a:spLocks noChangeArrowheads="1"/>
            </p:cNvSpPr>
            <p:nvPr/>
          </p:nvSpPr>
          <p:spPr bwMode="auto">
            <a:xfrm>
              <a:off x="3777" y="3888"/>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11" name="Rectangle 159"/>
            <p:cNvSpPr>
              <a:spLocks noChangeArrowheads="1"/>
            </p:cNvSpPr>
            <p:nvPr/>
          </p:nvSpPr>
          <p:spPr bwMode="auto">
            <a:xfrm>
              <a:off x="4641" y="3456"/>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10" name="Rectangle 158"/>
            <p:cNvSpPr>
              <a:spLocks noChangeArrowheads="1"/>
            </p:cNvSpPr>
            <p:nvPr/>
          </p:nvSpPr>
          <p:spPr bwMode="auto">
            <a:xfrm>
              <a:off x="4641" y="3024"/>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09" name="Rectangle 157"/>
            <p:cNvSpPr>
              <a:spLocks noChangeArrowheads="1"/>
            </p:cNvSpPr>
            <p:nvPr/>
          </p:nvSpPr>
          <p:spPr bwMode="auto">
            <a:xfrm>
              <a:off x="4209" y="3456"/>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08" name="Rectangle 156"/>
            <p:cNvSpPr>
              <a:spLocks noChangeArrowheads="1"/>
            </p:cNvSpPr>
            <p:nvPr/>
          </p:nvSpPr>
          <p:spPr bwMode="auto">
            <a:xfrm>
              <a:off x="3777" y="3456"/>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07" name="Rectangle 155"/>
            <p:cNvSpPr>
              <a:spLocks noChangeArrowheads="1"/>
            </p:cNvSpPr>
            <p:nvPr/>
          </p:nvSpPr>
          <p:spPr bwMode="auto">
            <a:xfrm>
              <a:off x="4209" y="3024"/>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06" name="Rectangle 154"/>
            <p:cNvSpPr>
              <a:spLocks noChangeArrowheads="1"/>
            </p:cNvSpPr>
            <p:nvPr/>
          </p:nvSpPr>
          <p:spPr bwMode="auto">
            <a:xfrm>
              <a:off x="3777" y="3024"/>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05" name="Rectangle 153"/>
            <p:cNvSpPr>
              <a:spLocks noChangeArrowheads="1"/>
            </p:cNvSpPr>
            <p:nvPr/>
          </p:nvSpPr>
          <p:spPr bwMode="auto">
            <a:xfrm>
              <a:off x="4641" y="2592"/>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04" name="Rectangle 152"/>
            <p:cNvSpPr>
              <a:spLocks noChangeArrowheads="1"/>
            </p:cNvSpPr>
            <p:nvPr/>
          </p:nvSpPr>
          <p:spPr bwMode="auto">
            <a:xfrm>
              <a:off x="4641" y="2160"/>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03" name="Rectangle 151"/>
            <p:cNvSpPr>
              <a:spLocks noChangeArrowheads="1"/>
            </p:cNvSpPr>
            <p:nvPr/>
          </p:nvSpPr>
          <p:spPr bwMode="auto">
            <a:xfrm>
              <a:off x="4209" y="2592"/>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02" name="Rectangle 150"/>
            <p:cNvSpPr>
              <a:spLocks noChangeArrowheads="1"/>
            </p:cNvSpPr>
            <p:nvPr/>
          </p:nvSpPr>
          <p:spPr bwMode="auto">
            <a:xfrm>
              <a:off x="3777" y="2592"/>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01" name="Rectangle 149"/>
            <p:cNvSpPr>
              <a:spLocks noChangeArrowheads="1"/>
            </p:cNvSpPr>
            <p:nvPr/>
          </p:nvSpPr>
          <p:spPr bwMode="auto">
            <a:xfrm>
              <a:off x="4209" y="2160"/>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300" name="Rectangle 148"/>
            <p:cNvSpPr>
              <a:spLocks noChangeArrowheads="1"/>
            </p:cNvSpPr>
            <p:nvPr/>
          </p:nvSpPr>
          <p:spPr bwMode="auto">
            <a:xfrm>
              <a:off x="3777" y="2160"/>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299" name="Rectangle 147"/>
            <p:cNvSpPr>
              <a:spLocks noChangeArrowheads="1"/>
            </p:cNvSpPr>
            <p:nvPr/>
          </p:nvSpPr>
          <p:spPr bwMode="auto">
            <a:xfrm>
              <a:off x="4641" y="1728"/>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298" name="Rectangle 146"/>
            <p:cNvSpPr>
              <a:spLocks noChangeArrowheads="1"/>
            </p:cNvSpPr>
            <p:nvPr/>
          </p:nvSpPr>
          <p:spPr bwMode="auto">
            <a:xfrm>
              <a:off x="4209" y="1728"/>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297" name="Rectangle 145"/>
            <p:cNvSpPr>
              <a:spLocks noChangeArrowheads="1"/>
            </p:cNvSpPr>
            <p:nvPr/>
          </p:nvSpPr>
          <p:spPr bwMode="auto">
            <a:xfrm>
              <a:off x="3777" y="1728"/>
              <a:ext cx="432" cy="432"/>
            </a:xfrm>
            <a:prstGeom prst="rect">
              <a:avLst/>
            </a:prstGeom>
            <a:solidFill>
              <a:srgbClr val="FFFFFF"/>
            </a:solidFill>
            <a:ln w="9525">
              <a:solidFill>
                <a:srgbClr val="000000"/>
              </a:solidFill>
              <a:miter lim="800000"/>
              <a:headEnd/>
              <a:tailEnd/>
            </a:ln>
          </p:spPr>
          <p:txBody>
            <a:bodyPr/>
            <a:lstStyle/>
            <a:p>
              <a:endParaRPr lang="en-US" dirty="0"/>
            </a:p>
          </p:txBody>
        </p:sp>
        <p:sp>
          <p:nvSpPr>
            <p:cNvPr id="817296" name="Cloud"/>
            <p:cNvSpPr>
              <a:spLocks noChangeAspect="1" noEditPoints="1" noChangeArrowheads="1"/>
            </p:cNvSpPr>
            <p:nvPr/>
          </p:nvSpPr>
          <p:spPr bwMode="auto">
            <a:xfrm>
              <a:off x="2985" y="2016"/>
              <a:ext cx="2946" cy="197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DDDDDD"/>
            </a:solidFill>
            <a:ln w="9525">
              <a:solidFill>
                <a:srgbClr val="000000"/>
              </a:solidFill>
              <a:miter lim="800000"/>
              <a:headEnd/>
              <a:tailEnd/>
            </a:ln>
            <a:effectLst>
              <a:outerShdw dist="107763" dir="2700000" algn="ctr" rotWithShape="0">
                <a:srgbClr val="808080"/>
              </a:outerShdw>
            </a:effectLst>
          </p:spPr>
          <p:txBody>
            <a:bodyPr/>
            <a:lstStyle/>
            <a:p>
              <a:endParaRPr lang="en-US" dirty="0"/>
            </a:p>
          </p:txBody>
        </p:sp>
        <p:sp>
          <p:nvSpPr>
            <p:cNvPr id="817295" name="Rectangle 143"/>
            <p:cNvSpPr>
              <a:spLocks noChangeArrowheads="1"/>
            </p:cNvSpPr>
            <p:nvPr/>
          </p:nvSpPr>
          <p:spPr bwMode="auto">
            <a:xfrm>
              <a:off x="4209" y="2160"/>
              <a:ext cx="3888" cy="3888"/>
            </a:xfrm>
            <a:prstGeom prst="rect">
              <a:avLst/>
            </a:prstGeom>
            <a:noFill/>
            <a:ln w="28575">
              <a:solidFill>
                <a:srgbClr val="993300"/>
              </a:solidFill>
              <a:miter lim="800000"/>
              <a:headEnd/>
              <a:tailEnd/>
            </a:ln>
          </p:spPr>
          <p:txBody>
            <a:bodyPr/>
            <a:lstStyle/>
            <a:p>
              <a:endParaRPr lang="en-US" dirty="0"/>
            </a:p>
          </p:txBody>
        </p:sp>
        <p:sp>
          <p:nvSpPr>
            <p:cNvPr id="817294" name="Rectangle 142"/>
            <p:cNvSpPr>
              <a:spLocks noChangeArrowheads="1"/>
            </p:cNvSpPr>
            <p:nvPr/>
          </p:nvSpPr>
          <p:spPr bwMode="auto">
            <a:xfrm>
              <a:off x="5505" y="3456"/>
              <a:ext cx="1296" cy="1296"/>
            </a:xfrm>
            <a:prstGeom prst="rect">
              <a:avLst/>
            </a:prstGeom>
            <a:noFill/>
            <a:ln w="28575">
              <a:solidFill>
                <a:srgbClr val="FF0000"/>
              </a:solidFill>
              <a:miter lim="800000"/>
              <a:headEnd/>
              <a:tailEnd/>
            </a:ln>
          </p:spPr>
          <p:txBody>
            <a:bodyPr/>
            <a:lstStyle/>
            <a:p>
              <a:endParaRPr lang="en-US" dirty="0"/>
            </a:p>
          </p:txBody>
        </p:sp>
        <p:sp>
          <p:nvSpPr>
            <p:cNvPr id="817293" name="Oval 141"/>
            <p:cNvSpPr>
              <a:spLocks noChangeArrowheads="1"/>
            </p:cNvSpPr>
            <p:nvPr/>
          </p:nvSpPr>
          <p:spPr bwMode="auto">
            <a:xfrm>
              <a:off x="5649" y="3600"/>
              <a:ext cx="1008" cy="1008"/>
            </a:xfrm>
            <a:prstGeom prst="ellipse">
              <a:avLst/>
            </a:prstGeom>
            <a:noFill/>
            <a:ln w="28575">
              <a:solidFill>
                <a:srgbClr val="0000FF"/>
              </a:solidFill>
              <a:round/>
              <a:headEnd/>
              <a:tailEnd/>
            </a:ln>
          </p:spPr>
          <p:txBody>
            <a:bodyPr/>
            <a:lstStyle/>
            <a:p>
              <a:endParaRPr lang="en-US" dirty="0"/>
            </a:p>
          </p:txBody>
        </p:sp>
        <p:sp>
          <p:nvSpPr>
            <p:cNvPr id="817292" name="Oval 140"/>
            <p:cNvSpPr>
              <a:spLocks noChangeArrowheads="1"/>
            </p:cNvSpPr>
            <p:nvPr/>
          </p:nvSpPr>
          <p:spPr bwMode="auto">
            <a:xfrm>
              <a:off x="5505" y="3456"/>
              <a:ext cx="1584" cy="1584"/>
            </a:xfrm>
            <a:prstGeom prst="ellipse">
              <a:avLst/>
            </a:prstGeom>
            <a:noFill/>
            <a:ln w="28575">
              <a:solidFill>
                <a:srgbClr val="339966"/>
              </a:solidFill>
              <a:round/>
              <a:headEnd/>
              <a:tailEnd/>
            </a:ln>
          </p:spPr>
          <p:txBody>
            <a:bodyPr/>
            <a:lstStyle/>
            <a:p>
              <a:endParaRPr lang="en-US" dirty="0"/>
            </a:p>
          </p:txBody>
        </p:sp>
      </p:grpSp>
      <p:sp>
        <p:nvSpPr>
          <p:cNvPr id="817154" name="Rectangle 2"/>
          <p:cNvSpPr>
            <a:spLocks noChangeArrowheads="1"/>
          </p:cNvSpPr>
          <p:nvPr/>
        </p:nvSpPr>
        <p:spPr bwMode="auto">
          <a:xfrm>
            <a:off x="1371600" y="457200"/>
            <a:ext cx="6400800" cy="838200"/>
          </a:xfrm>
          <a:prstGeom prst="rect">
            <a:avLst/>
          </a:prstGeom>
          <a:noFill/>
          <a:ln w="9525">
            <a:noFill/>
            <a:miter lim="800000"/>
            <a:headEnd/>
            <a:tailEnd/>
          </a:ln>
          <a:effectLst/>
        </p:spPr>
        <p:txBody>
          <a:bodyPr/>
          <a:lstStyle/>
          <a:p>
            <a:pPr algn="ctr"/>
            <a:r>
              <a:rPr lang="en-US" sz="4000" b="1" dirty="0">
                <a:solidFill>
                  <a:schemeClr val="accent2"/>
                </a:solidFill>
                <a:latin typeface="Times New Roman" pitchFamily="18" charset="0"/>
              </a:rPr>
              <a:t>3a. Spatial Transform</a:t>
            </a:r>
          </a:p>
        </p:txBody>
      </p:sp>
      <p:sp>
        <p:nvSpPr>
          <p:cNvPr id="817284" name="AutoShape 132"/>
          <p:cNvSpPr>
            <a:spLocks noChangeArrowheads="1"/>
          </p:cNvSpPr>
          <p:nvPr/>
        </p:nvSpPr>
        <p:spPr bwMode="auto">
          <a:xfrm>
            <a:off x="7086600" y="1676400"/>
            <a:ext cx="1905000" cy="914400"/>
          </a:xfrm>
          <a:prstGeom prst="wedgeRectCallout">
            <a:avLst>
              <a:gd name="adj1" fmla="val -76833"/>
              <a:gd name="adj2" fmla="val -21875"/>
            </a:avLst>
          </a:prstGeom>
          <a:solidFill>
            <a:schemeClr val="accent1"/>
          </a:solidFill>
          <a:ln w="9525">
            <a:solidFill>
              <a:schemeClr val="tx1"/>
            </a:solidFill>
            <a:miter lim="800000"/>
            <a:headEnd/>
            <a:tailEnd/>
          </a:ln>
          <a:effectLst/>
        </p:spPr>
        <p:txBody>
          <a:bodyPr/>
          <a:lstStyle/>
          <a:p>
            <a:r>
              <a:rPr lang="en-US" dirty="0"/>
              <a:t>GEO FOV, may be square or overlapping</a:t>
            </a:r>
          </a:p>
        </p:txBody>
      </p:sp>
      <p:sp>
        <p:nvSpPr>
          <p:cNvPr id="817285" name="Text Box 133"/>
          <p:cNvSpPr txBox="1">
            <a:spLocks noChangeArrowheads="1"/>
          </p:cNvSpPr>
          <p:nvPr/>
        </p:nvSpPr>
        <p:spPr bwMode="auto">
          <a:xfrm>
            <a:off x="6994525" y="3160713"/>
            <a:ext cx="2149475" cy="641350"/>
          </a:xfrm>
          <a:prstGeom prst="rect">
            <a:avLst/>
          </a:prstGeom>
          <a:noFill/>
          <a:ln w="9525">
            <a:noFill/>
            <a:miter lim="800000"/>
            <a:headEnd/>
            <a:tailEnd/>
          </a:ln>
          <a:effectLst/>
        </p:spPr>
        <p:txBody>
          <a:bodyPr>
            <a:spAutoFit/>
          </a:bodyPr>
          <a:lstStyle/>
          <a:p>
            <a:r>
              <a:rPr lang="en-US" dirty="0"/>
              <a:t>LEO FOV, relative to GEO FOV</a:t>
            </a:r>
          </a:p>
        </p:txBody>
      </p:sp>
      <p:sp>
        <p:nvSpPr>
          <p:cNvPr id="817286" name="Line 134"/>
          <p:cNvSpPr>
            <a:spLocks noChangeShapeType="1"/>
          </p:cNvSpPr>
          <p:nvPr/>
        </p:nvSpPr>
        <p:spPr bwMode="auto">
          <a:xfrm flipH="1">
            <a:off x="5334000" y="3429000"/>
            <a:ext cx="1676400" cy="228600"/>
          </a:xfrm>
          <a:prstGeom prst="line">
            <a:avLst/>
          </a:prstGeom>
          <a:noFill/>
          <a:ln w="9525">
            <a:solidFill>
              <a:schemeClr val="tx1"/>
            </a:solidFill>
            <a:round/>
            <a:headEnd/>
            <a:tailEnd type="triangle" w="med" len="med"/>
          </a:ln>
          <a:effectLst/>
        </p:spPr>
        <p:txBody>
          <a:bodyPr/>
          <a:lstStyle/>
          <a:p>
            <a:endParaRPr lang="en-US" dirty="0"/>
          </a:p>
        </p:txBody>
      </p:sp>
      <p:sp>
        <p:nvSpPr>
          <p:cNvPr id="817287" name="Line 135"/>
          <p:cNvSpPr>
            <a:spLocks noChangeShapeType="1"/>
          </p:cNvSpPr>
          <p:nvPr/>
        </p:nvSpPr>
        <p:spPr bwMode="auto">
          <a:xfrm flipH="1">
            <a:off x="5105400" y="3657600"/>
            <a:ext cx="1905000" cy="228600"/>
          </a:xfrm>
          <a:prstGeom prst="line">
            <a:avLst/>
          </a:prstGeom>
          <a:noFill/>
          <a:ln w="9525">
            <a:solidFill>
              <a:schemeClr val="tx1"/>
            </a:solidFill>
            <a:round/>
            <a:headEnd/>
            <a:tailEnd type="triangle" w="med" len="med"/>
          </a:ln>
          <a:effectLst/>
        </p:spPr>
        <p:txBody>
          <a:bodyPr/>
          <a:lstStyle/>
          <a:p>
            <a:endParaRPr lang="en-US" dirty="0"/>
          </a:p>
        </p:txBody>
      </p:sp>
      <p:sp>
        <p:nvSpPr>
          <p:cNvPr id="817288" name="AutoShape 136"/>
          <p:cNvSpPr>
            <a:spLocks noChangeArrowheads="1"/>
          </p:cNvSpPr>
          <p:nvPr/>
        </p:nvSpPr>
        <p:spPr bwMode="auto">
          <a:xfrm>
            <a:off x="6934200" y="4114800"/>
            <a:ext cx="2057400" cy="1219200"/>
          </a:xfrm>
          <a:prstGeom prst="wedgeRoundRectCallout">
            <a:avLst>
              <a:gd name="adj1" fmla="val -133565"/>
              <a:gd name="adj2" fmla="val -23176"/>
              <a:gd name="adj3" fmla="val 16667"/>
            </a:avLst>
          </a:prstGeom>
          <a:solidFill>
            <a:schemeClr val="accent1"/>
          </a:solidFill>
          <a:ln w="9525">
            <a:solidFill>
              <a:schemeClr val="tx1"/>
            </a:solidFill>
            <a:miter lim="800000"/>
            <a:headEnd/>
            <a:tailEnd/>
          </a:ln>
          <a:effectLst/>
        </p:spPr>
        <p:txBody>
          <a:bodyPr/>
          <a:lstStyle/>
          <a:p>
            <a:r>
              <a:rPr lang="en-US" dirty="0"/>
              <a:t>Collocation FOV, may depend on GEO and LEO FOVs</a:t>
            </a:r>
          </a:p>
        </p:txBody>
      </p:sp>
      <p:sp>
        <p:nvSpPr>
          <p:cNvPr id="817289" name="AutoShape 137"/>
          <p:cNvSpPr>
            <a:spLocks noChangeArrowheads="1"/>
          </p:cNvSpPr>
          <p:nvPr/>
        </p:nvSpPr>
        <p:spPr bwMode="auto">
          <a:xfrm>
            <a:off x="228600" y="4419600"/>
            <a:ext cx="1676400" cy="1828800"/>
          </a:xfrm>
          <a:prstGeom prst="wedgeRoundRectCallout">
            <a:avLst>
              <a:gd name="adj1" fmla="val 101704"/>
              <a:gd name="adj2" fmla="val -2949"/>
              <a:gd name="adj3" fmla="val 16667"/>
            </a:avLst>
          </a:prstGeom>
          <a:solidFill>
            <a:schemeClr val="accent1"/>
          </a:solidFill>
          <a:ln w="9525">
            <a:solidFill>
              <a:schemeClr val="tx1"/>
            </a:solidFill>
            <a:miter lim="800000"/>
            <a:headEnd/>
            <a:tailEnd/>
          </a:ln>
          <a:effectLst/>
        </p:spPr>
        <p:txBody>
          <a:bodyPr/>
          <a:lstStyle/>
          <a:p>
            <a:pPr algn="r"/>
            <a:r>
              <a:rPr lang="en-US" dirty="0"/>
              <a:t>Collocation environment, may depend on time window and wind speed</a:t>
            </a:r>
          </a:p>
        </p:txBody>
      </p:sp>
      <p:sp>
        <p:nvSpPr>
          <p:cNvPr id="817290" name="Text Box 138"/>
          <p:cNvSpPr txBox="1">
            <a:spLocks noChangeArrowheads="1"/>
          </p:cNvSpPr>
          <p:nvPr/>
        </p:nvSpPr>
        <p:spPr bwMode="auto">
          <a:xfrm>
            <a:off x="2286000" y="2209800"/>
            <a:ext cx="1676400" cy="641350"/>
          </a:xfrm>
          <a:prstGeom prst="rect">
            <a:avLst/>
          </a:prstGeom>
          <a:noFill/>
          <a:ln w="9525">
            <a:noFill/>
            <a:miter lim="800000"/>
            <a:headEnd/>
            <a:tailEnd/>
          </a:ln>
          <a:effectLst/>
        </p:spPr>
        <p:txBody>
          <a:bodyPr>
            <a:spAutoFit/>
          </a:bodyPr>
          <a:lstStyle/>
          <a:p>
            <a:pPr>
              <a:spcBef>
                <a:spcPct val="50000"/>
              </a:spcBef>
            </a:pPr>
            <a:r>
              <a:rPr lang="en-US" dirty="0"/>
              <a:t>Non-uniform features</a:t>
            </a:r>
          </a:p>
        </p:txBody>
      </p:sp>
      <p:sp>
        <p:nvSpPr>
          <p:cNvPr id="817418" name="Rectangle 266"/>
          <p:cNvSpPr>
            <a:spLocks noChangeArrowheads="1"/>
          </p:cNvSpPr>
          <p:nvPr/>
        </p:nvSpPr>
        <p:spPr bwMode="auto">
          <a:xfrm>
            <a:off x="0" y="1782763"/>
            <a:ext cx="9144000" cy="0"/>
          </a:xfrm>
          <a:prstGeom prst="rect">
            <a:avLst/>
          </a:prstGeom>
          <a:noFill/>
          <a:ln w="9525">
            <a:noFill/>
            <a:miter lim="800000"/>
            <a:headEnd/>
            <a:tailEnd/>
          </a:ln>
          <a:effectLst/>
        </p:spPr>
        <p:txBody>
          <a:bodyPr wrap="none" anchor="ctr">
            <a:spAutoFit/>
          </a:bodyPr>
          <a:lstStyle/>
          <a:p>
            <a:endParaRPr lang="en-US" dirty="0"/>
          </a:p>
        </p:txBody>
      </p:sp>
      <p:sp>
        <p:nvSpPr>
          <p:cNvPr id="142" name="Slide Number Placeholder 141"/>
          <p:cNvSpPr>
            <a:spLocks noGrp="1"/>
          </p:cNvSpPr>
          <p:nvPr>
            <p:ph type="sldNum" sz="quarter" idx="12"/>
          </p:nvPr>
        </p:nvSpPr>
        <p:spPr/>
        <p:txBody>
          <a:bodyPr/>
          <a:lstStyle/>
          <a:p>
            <a:fld id="{AB16FD3E-D495-471E-BF59-F318DD0C3340}" type="slidenum">
              <a:rPr lang="en-US" smtClean="0"/>
              <a:t>8</a:t>
            </a:fld>
            <a:endParaRPr lang="en-US" dirty="0"/>
          </a:p>
        </p:txBody>
      </p:sp>
      <p:sp>
        <p:nvSpPr>
          <p:cNvPr id="143" name="Footer Placeholder 142"/>
          <p:cNvSpPr>
            <a:spLocks noGrp="1"/>
          </p:cNvSpPr>
          <p:nvPr>
            <p:ph type="ftr" sz="quarter" idx="11"/>
          </p:nvPr>
        </p:nvSpPr>
        <p:spPr/>
        <p:txBody>
          <a:bodyPr/>
          <a:lstStyle/>
          <a:p>
            <a:r>
              <a:rPr lang="en-US" dirty="0" smtClean="0"/>
              <a:t>GSICS Users Workshop, College Par, MD</a:t>
            </a:r>
            <a:endParaRPr lang="en-US" dirty="0"/>
          </a:p>
        </p:txBody>
      </p:sp>
      <p:sp>
        <p:nvSpPr>
          <p:cNvPr id="144" name="Date Placeholder 143"/>
          <p:cNvSpPr>
            <a:spLocks noGrp="1"/>
          </p:cNvSpPr>
          <p:nvPr>
            <p:ph type="dt" sz="half" idx="10"/>
          </p:nvPr>
        </p:nvSpPr>
        <p:spPr/>
        <p:txBody>
          <a:bodyPr/>
          <a:lstStyle/>
          <a:p>
            <a:r>
              <a:rPr lang="en-US" dirty="0" smtClean="0"/>
              <a:t>8/11/2016</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2642" name="Picture 2"/>
          <p:cNvPicPr>
            <a:picLocks noChangeArrowheads="1"/>
          </p:cNvPicPr>
          <p:nvPr/>
        </p:nvPicPr>
        <p:blipFill>
          <a:blip r:embed="rId4" cstate="print">
            <a:lum bright="-40000" contrast="60000"/>
          </a:blip>
          <a:srcRect/>
          <a:stretch>
            <a:fillRect/>
          </a:stretch>
        </p:blipFill>
        <p:spPr bwMode="auto">
          <a:xfrm>
            <a:off x="179388" y="2997200"/>
            <a:ext cx="8772525" cy="1662113"/>
          </a:xfrm>
          <a:prstGeom prst="rect">
            <a:avLst/>
          </a:prstGeom>
          <a:noFill/>
          <a:ln w="9525">
            <a:noFill/>
            <a:miter lim="800000"/>
            <a:headEnd/>
            <a:tailEnd/>
          </a:ln>
          <a:effectLst/>
        </p:spPr>
      </p:pic>
      <p:pic>
        <p:nvPicPr>
          <p:cNvPr id="752643" name="Picture 3"/>
          <p:cNvPicPr>
            <a:picLocks noChangeArrowheads="1"/>
          </p:cNvPicPr>
          <p:nvPr/>
        </p:nvPicPr>
        <p:blipFill>
          <a:blip r:embed="rId5" cstate="print">
            <a:lum bright="-40000" contrast="60000"/>
          </a:blip>
          <a:srcRect/>
          <a:stretch>
            <a:fillRect/>
          </a:stretch>
        </p:blipFill>
        <p:spPr bwMode="auto">
          <a:xfrm>
            <a:off x="179388" y="1204913"/>
            <a:ext cx="8772525" cy="1647825"/>
          </a:xfrm>
          <a:prstGeom prst="rect">
            <a:avLst/>
          </a:prstGeom>
          <a:noFill/>
          <a:ln w="9525">
            <a:noFill/>
            <a:miter lim="800000"/>
            <a:headEnd/>
            <a:tailEnd/>
          </a:ln>
          <a:effectLst/>
        </p:spPr>
      </p:pic>
      <p:pic>
        <p:nvPicPr>
          <p:cNvPr id="752644" name="Picture 4"/>
          <p:cNvPicPr>
            <a:picLocks noChangeArrowheads="1"/>
          </p:cNvPicPr>
          <p:nvPr/>
        </p:nvPicPr>
        <p:blipFill>
          <a:blip r:embed="rId6" cstate="print">
            <a:lum bright="-40000" contrast="60000"/>
          </a:blip>
          <a:srcRect/>
          <a:stretch>
            <a:fillRect/>
          </a:stretch>
        </p:blipFill>
        <p:spPr bwMode="auto">
          <a:xfrm>
            <a:off x="179388" y="4957763"/>
            <a:ext cx="8772525" cy="1900237"/>
          </a:xfrm>
          <a:prstGeom prst="rect">
            <a:avLst/>
          </a:prstGeom>
          <a:noFill/>
          <a:ln w="9525">
            <a:noFill/>
            <a:miter lim="800000"/>
            <a:headEnd/>
            <a:tailEnd/>
          </a:ln>
          <a:effectLst/>
        </p:spPr>
      </p:pic>
      <p:sp>
        <p:nvSpPr>
          <p:cNvPr id="752645" name="Rectangle 5"/>
          <p:cNvSpPr>
            <a:spLocks noChangeArrowheads="1"/>
          </p:cNvSpPr>
          <p:nvPr>
            <p:ph type="title"/>
          </p:nvPr>
        </p:nvSpPr>
        <p:spPr bwMode="auto">
          <a:xfrm>
            <a:off x="179388" y="0"/>
            <a:ext cx="8785225" cy="620713"/>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normAutofit fontScale="90000"/>
          </a:bodyPr>
          <a:lstStyle/>
          <a:p>
            <a:r>
              <a:rPr lang="en-US" sz="4000" b="1" dirty="0">
                <a:solidFill>
                  <a:schemeClr val="accent2"/>
                </a:solidFill>
                <a:latin typeface="Times New Roman" pitchFamily="18" charset="0"/>
              </a:rPr>
              <a:t>3b. Spectral Transform</a:t>
            </a:r>
            <a:endParaRPr lang="en-US" altLang="ja-JP" sz="4000" b="1" dirty="0">
              <a:solidFill>
                <a:schemeClr val="accent2"/>
              </a:solidFill>
              <a:latin typeface="Times New Roman" pitchFamily="18" charset="0"/>
              <a:ea typeface="MS PGothic" pitchFamily="34" charset="-128"/>
            </a:endParaRPr>
          </a:p>
        </p:txBody>
      </p:sp>
      <p:sp>
        <p:nvSpPr>
          <p:cNvPr id="752646" name="AutoShape 6"/>
          <p:cNvSpPr>
            <a:spLocks noChangeArrowheads="1"/>
          </p:cNvSpPr>
          <p:nvPr/>
        </p:nvSpPr>
        <p:spPr bwMode="auto">
          <a:xfrm>
            <a:off x="3203575" y="3716338"/>
            <a:ext cx="2808288" cy="1008062"/>
          </a:xfrm>
          <a:prstGeom prst="wedgeRectCallout">
            <a:avLst>
              <a:gd name="adj1" fmla="val -29421"/>
              <a:gd name="adj2" fmla="val -85750"/>
            </a:avLst>
          </a:prstGeom>
          <a:solidFill>
            <a:srgbClr val="008000"/>
          </a:solidFill>
          <a:ln w="9525">
            <a:solidFill>
              <a:schemeClr val="tx1"/>
            </a:solidFill>
            <a:miter lim="800000"/>
            <a:headEnd/>
            <a:tailEnd/>
          </a:ln>
          <a:effectLst/>
        </p:spPr>
        <p:txBody>
          <a:bodyPr/>
          <a:lstStyle/>
          <a:p>
            <a:r>
              <a:rPr kumimoji="1" lang="en-US" altLang="ja-JP" sz="2000" b="1" dirty="0">
                <a:solidFill>
                  <a:schemeClr val="bg1"/>
                </a:solidFill>
                <a:ea typeface="MS PGothic" pitchFamily="34" charset="-128"/>
              </a:rPr>
              <a:t>SRF of super channel consists of AIRS and gap channels</a:t>
            </a:r>
          </a:p>
        </p:txBody>
      </p:sp>
      <p:sp>
        <p:nvSpPr>
          <p:cNvPr id="752647" name="AutoShape 7"/>
          <p:cNvSpPr>
            <a:spLocks noChangeArrowheads="1"/>
          </p:cNvSpPr>
          <p:nvPr/>
        </p:nvSpPr>
        <p:spPr bwMode="auto">
          <a:xfrm>
            <a:off x="6732588" y="3141663"/>
            <a:ext cx="2052637" cy="431800"/>
          </a:xfrm>
          <a:prstGeom prst="wedgeRectCallout">
            <a:avLst>
              <a:gd name="adj1" fmla="val -42264"/>
              <a:gd name="adj2" fmla="val 164704"/>
            </a:avLst>
          </a:prstGeom>
          <a:solidFill>
            <a:srgbClr val="FF0000"/>
          </a:solidFill>
          <a:ln w="9525">
            <a:solidFill>
              <a:schemeClr val="tx1"/>
            </a:solidFill>
            <a:miter lim="800000"/>
            <a:headEnd/>
            <a:tailEnd/>
          </a:ln>
          <a:effectLst/>
        </p:spPr>
        <p:txBody>
          <a:bodyPr/>
          <a:lstStyle/>
          <a:p>
            <a:pPr algn="ctr"/>
            <a:r>
              <a:rPr kumimoji="1" lang="en-US" altLang="ja-JP" sz="2000" b="1" dirty="0">
                <a:solidFill>
                  <a:schemeClr val="bg1"/>
                </a:solidFill>
                <a:ea typeface="MS PGothic" pitchFamily="34" charset="-128"/>
              </a:rPr>
              <a:t>SRF of MTSAT</a:t>
            </a:r>
          </a:p>
        </p:txBody>
      </p:sp>
      <p:sp>
        <p:nvSpPr>
          <p:cNvPr id="752648" name="AutoShape 8"/>
          <p:cNvSpPr>
            <a:spLocks noChangeArrowheads="1"/>
          </p:cNvSpPr>
          <p:nvPr/>
        </p:nvSpPr>
        <p:spPr bwMode="auto">
          <a:xfrm>
            <a:off x="250825" y="1412875"/>
            <a:ext cx="1831975" cy="406400"/>
          </a:xfrm>
          <a:prstGeom prst="wedgeRectCallout">
            <a:avLst>
              <a:gd name="adj1" fmla="val 38301"/>
              <a:gd name="adj2" fmla="val 127736"/>
            </a:avLst>
          </a:prstGeom>
          <a:solidFill>
            <a:srgbClr val="008000"/>
          </a:solidFill>
          <a:ln w="9525">
            <a:solidFill>
              <a:schemeClr val="tx1"/>
            </a:solidFill>
            <a:miter lim="800000"/>
            <a:headEnd/>
            <a:tailEnd/>
          </a:ln>
          <a:effectLst/>
        </p:spPr>
        <p:txBody>
          <a:bodyPr wrap="none">
            <a:spAutoFit/>
          </a:bodyPr>
          <a:lstStyle/>
          <a:p>
            <a:r>
              <a:rPr kumimoji="1" lang="en-US" altLang="ja-JP" sz="2000" b="1" dirty="0">
                <a:solidFill>
                  <a:schemeClr val="bg1"/>
                </a:solidFill>
                <a:ea typeface="MS PGothic" pitchFamily="34" charset="-128"/>
              </a:rPr>
              <a:t>SRFs of AIRS</a:t>
            </a:r>
          </a:p>
        </p:txBody>
      </p:sp>
      <p:sp>
        <p:nvSpPr>
          <p:cNvPr id="752649" name="AutoShape 9"/>
          <p:cNvSpPr>
            <a:spLocks noChangeArrowheads="1"/>
          </p:cNvSpPr>
          <p:nvPr/>
        </p:nvSpPr>
        <p:spPr bwMode="auto">
          <a:xfrm>
            <a:off x="6156325" y="790575"/>
            <a:ext cx="2889250" cy="406400"/>
          </a:xfrm>
          <a:prstGeom prst="wedgeRectCallout">
            <a:avLst>
              <a:gd name="adj1" fmla="val -27306"/>
              <a:gd name="adj2" fmla="val 142968"/>
            </a:avLst>
          </a:prstGeom>
          <a:solidFill>
            <a:srgbClr val="CC7900"/>
          </a:solidFill>
          <a:ln w="9525">
            <a:solidFill>
              <a:schemeClr val="tx1"/>
            </a:solidFill>
            <a:miter lim="800000"/>
            <a:headEnd/>
            <a:tailEnd/>
          </a:ln>
          <a:effectLst/>
        </p:spPr>
        <p:txBody>
          <a:bodyPr wrap="none">
            <a:spAutoFit/>
          </a:bodyPr>
          <a:lstStyle/>
          <a:p>
            <a:r>
              <a:rPr kumimoji="1" lang="en-US" altLang="ja-JP" sz="2000" b="1" dirty="0">
                <a:solidFill>
                  <a:schemeClr val="bg1"/>
                </a:solidFill>
                <a:ea typeface="MS PGothic" pitchFamily="34" charset="-128"/>
              </a:rPr>
              <a:t>SRFs of Gap channels</a:t>
            </a:r>
          </a:p>
        </p:txBody>
      </p:sp>
      <p:sp>
        <p:nvSpPr>
          <p:cNvPr id="752650" name="AutoShape 10"/>
          <p:cNvSpPr>
            <a:spLocks noChangeArrowheads="1"/>
          </p:cNvSpPr>
          <p:nvPr/>
        </p:nvSpPr>
        <p:spPr bwMode="auto">
          <a:xfrm>
            <a:off x="179388" y="5084763"/>
            <a:ext cx="2605087" cy="406400"/>
          </a:xfrm>
          <a:prstGeom prst="wedgeRectCallout">
            <a:avLst>
              <a:gd name="adj1" fmla="val 42199"/>
              <a:gd name="adj2" fmla="val 203514"/>
            </a:avLst>
          </a:prstGeom>
          <a:solidFill>
            <a:srgbClr val="008000"/>
          </a:solidFill>
          <a:ln w="9525">
            <a:solidFill>
              <a:schemeClr val="tx1"/>
            </a:solidFill>
            <a:miter lim="800000"/>
            <a:headEnd/>
            <a:tailEnd/>
          </a:ln>
          <a:effectLst/>
        </p:spPr>
        <p:txBody>
          <a:bodyPr wrap="none">
            <a:spAutoFit/>
          </a:bodyPr>
          <a:lstStyle/>
          <a:p>
            <a:r>
              <a:rPr kumimoji="1" lang="en-US" altLang="ja-JP" sz="2000" b="1" dirty="0">
                <a:solidFill>
                  <a:schemeClr val="bg1"/>
                </a:solidFill>
                <a:ea typeface="MS PGothic" pitchFamily="34" charset="-128"/>
              </a:rPr>
              <a:t>Weights of AIRS ch.</a:t>
            </a:r>
          </a:p>
        </p:txBody>
      </p:sp>
      <p:sp>
        <p:nvSpPr>
          <p:cNvPr id="752651" name="AutoShape 11"/>
          <p:cNvSpPr>
            <a:spLocks noChangeArrowheads="1"/>
          </p:cNvSpPr>
          <p:nvPr/>
        </p:nvSpPr>
        <p:spPr bwMode="auto">
          <a:xfrm>
            <a:off x="6516688" y="5084763"/>
            <a:ext cx="2449512" cy="406400"/>
          </a:xfrm>
          <a:prstGeom prst="wedgeRectCallout">
            <a:avLst>
              <a:gd name="adj1" fmla="val -35935"/>
              <a:gd name="adj2" fmla="val 233204"/>
            </a:avLst>
          </a:prstGeom>
          <a:solidFill>
            <a:srgbClr val="CC7900"/>
          </a:solidFill>
          <a:ln w="9525" algn="ctr">
            <a:solidFill>
              <a:schemeClr val="tx1"/>
            </a:solidFill>
            <a:miter lim="800000"/>
            <a:headEnd/>
            <a:tailEnd/>
          </a:ln>
          <a:effectLst/>
        </p:spPr>
        <p:txBody>
          <a:bodyPr wrap="none">
            <a:spAutoFit/>
          </a:bodyPr>
          <a:lstStyle/>
          <a:p>
            <a:r>
              <a:rPr kumimoji="1" lang="en-US" altLang="ja-JP" sz="2000" b="1" dirty="0">
                <a:solidFill>
                  <a:schemeClr val="bg1"/>
                </a:solidFill>
                <a:ea typeface="MS PGothic" pitchFamily="34" charset="-128"/>
              </a:rPr>
              <a:t>Weights of gap ch.</a:t>
            </a:r>
          </a:p>
        </p:txBody>
      </p:sp>
      <p:sp>
        <p:nvSpPr>
          <p:cNvPr id="752652" name="AutoShape 12"/>
          <p:cNvSpPr>
            <a:spLocks noChangeArrowheads="1"/>
          </p:cNvSpPr>
          <p:nvPr/>
        </p:nvSpPr>
        <p:spPr bwMode="auto">
          <a:xfrm>
            <a:off x="3625850" y="790575"/>
            <a:ext cx="2322513" cy="406400"/>
          </a:xfrm>
          <a:prstGeom prst="wedgeRectCallout">
            <a:avLst>
              <a:gd name="adj1" fmla="val 42616"/>
              <a:gd name="adj2" fmla="val 167190"/>
            </a:avLst>
          </a:prstGeom>
          <a:solidFill>
            <a:srgbClr val="9900CC"/>
          </a:solidFill>
          <a:ln w="9525">
            <a:solidFill>
              <a:schemeClr val="tx1"/>
            </a:solidFill>
            <a:miter lim="800000"/>
            <a:headEnd/>
            <a:tailEnd/>
          </a:ln>
          <a:effectLst/>
        </p:spPr>
        <p:txBody>
          <a:bodyPr wrap="none">
            <a:spAutoFit/>
          </a:bodyPr>
          <a:lstStyle/>
          <a:p>
            <a:r>
              <a:rPr kumimoji="1" lang="en-US" altLang="ja-JP" sz="2000" b="1" dirty="0">
                <a:solidFill>
                  <a:schemeClr val="bg1"/>
                </a:solidFill>
                <a:ea typeface="MS PGothic" pitchFamily="34" charset="-128"/>
              </a:rPr>
              <a:t>AIRS blacklist ch.</a:t>
            </a:r>
          </a:p>
        </p:txBody>
      </p:sp>
      <p:sp>
        <p:nvSpPr>
          <p:cNvPr id="752653" name="Text Box 13"/>
          <p:cNvSpPr txBox="1">
            <a:spLocks noChangeArrowheads="1"/>
          </p:cNvSpPr>
          <p:nvPr/>
        </p:nvSpPr>
        <p:spPr bwMode="auto">
          <a:xfrm>
            <a:off x="185738" y="692150"/>
            <a:ext cx="2801937" cy="466725"/>
          </a:xfrm>
          <a:prstGeom prst="rect">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wrap="none">
            <a:spAutoFit/>
          </a:bodyPr>
          <a:lstStyle/>
          <a:p>
            <a:pPr algn="ctr"/>
            <a:r>
              <a:rPr kumimoji="1" lang="en-US" altLang="ja-JP" sz="2400" b="1" dirty="0">
                <a:ea typeface="MS PGothic" pitchFamily="34" charset="-128"/>
              </a:rPr>
              <a:t>MTSAT-1R 6.8-um</a:t>
            </a:r>
          </a:p>
        </p:txBody>
      </p:sp>
      <p:sp>
        <p:nvSpPr>
          <p:cNvPr id="752657" name="Rectangle 17"/>
          <p:cNvSpPr>
            <a:spLocks noChangeArrowheads="1"/>
          </p:cNvSpPr>
          <p:nvPr/>
        </p:nvSpPr>
        <p:spPr bwMode="auto">
          <a:xfrm>
            <a:off x="0" y="3138488"/>
            <a:ext cx="9144000" cy="0"/>
          </a:xfrm>
          <a:prstGeom prst="rect">
            <a:avLst/>
          </a:prstGeom>
          <a:noFill/>
          <a:ln w="9525">
            <a:noFill/>
            <a:miter lim="800000"/>
            <a:headEnd/>
            <a:tailEnd/>
          </a:ln>
          <a:effectLst/>
        </p:spPr>
        <p:txBody>
          <a:bodyPr wrap="none" anchor="ctr">
            <a:spAutoFit/>
          </a:bodyPr>
          <a:lstStyle/>
          <a:p>
            <a:endParaRPr lang="en-US" dirty="0"/>
          </a:p>
        </p:txBody>
      </p:sp>
      <p:graphicFrame>
        <p:nvGraphicFramePr>
          <p:cNvPr id="752656" name="Object 16"/>
          <p:cNvGraphicFramePr>
            <a:graphicFrameLocks noChangeAspect="1"/>
          </p:cNvGraphicFramePr>
          <p:nvPr/>
        </p:nvGraphicFramePr>
        <p:xfrm>
          <a:off x="533400" y="3048000"/>
          <a:ext cx="1905000" cy="790575"/>
        </p:xfrm>
        <a:graphic>
          <a:graphicData uri="http://schemas.openxmlformats.org/presentationml/2006/ole">
            <p:oleObj spid="_x0000_s1026" name="Equation" r:id="rId7" imgW="1396394" imgH="583947" progId="Equation.3">
              <p:embed/>
            </p:oleObj>
          </a:graphicData>
        </a:graphic>
      </p:graphicFrame>
      <p:sp>
        <p:nvSpPr>
          <p:cNvPr id="20" name="Slide Number Placeholder 19"/>
          <p:cNvSpPr>
            <a:spLocks noGrp="1"/>
          </p:cNvSpPr>
          <p:nvPr>
            <p:ph type="sldNum" sz="quarter" idx="12"/>
          </p:nvPr>
        </p:nvSpPr>
        <p:spPr/>
        <p:txBody>
          <a:bodyPr/>
          <a:lstStyle/>
          <a:p>
            <a:fld id="{AB16FD3E-D495-471E-BF59-F318DD0C3340}" type="slidenum">
              <a:rPr lang="en-US" smtClean="0"/>
              <a:t>9</a:t>
            </a:fld>
            <a:endParaRPr lang="en-US" dirty="0"/>
          </a:p>
        </p:txBody>
      </p:sp>
      <p:sp>
        <p:nvSpPr>
          <p:cNvPr id="21" name="Footer Placeholder 20"/>
          <p:cNvSpPr>
            <a:spLocks noGrp="1"/>
          </p:cNvSpPr>
          <p:nvPr>
            <p:ph type="ftr" sz="quarter" idx="11"/>
          </p:nvPr>
        </p:nvSpPr>
        <p:spPr/>
        <p:txBody>
          <a:bodyPr/>
          <a:lstStyle/>
          <a:p>
            <a:r>
              <a:rPr lang="en-US" dirty="0" smtClean="0"/>
              <a:t>GSICS Users Workshop, College Par, MD</a:t>
            </a:r>
            <a:endParaRPr lang="en-US" dirty="0"/>
          </a:p>
        </p:txBody>
      </p:sp>
      <p:sp>
        <p:nvSpPr>
          <p:cNvPr id="22" name="Date Placeholder 21"/>
          <p:cNvSpPr>
            <a:spLocks noGrp="1"/>
          </p:cNvSpPr>
          <p:nvPr>
            <p:ph type="dt" sz="half" idx="10"/>
          </p:nvPr>
        </p:nvSpPr>
        <p:spPr/>
        <p:txBody>
          <a:bodyPr/>
          <a:lstStyle/>
          <a:p>
            <a:r>
              <a:rPr lang="en-US" dirty="0" smtClean="0"/>
              <a:t>8/11/2016</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TotalTime>
  <Words>1246</Words>
  <Application>Microsoft Office PowerPoint</Application>
  <PresentationFormat>On-screen Show (4:3)</PresentationFormat>
  <Paragraphs>250</Paragraphs>
  <Slides>21</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Theme</vt:lpstr>
      <vt:lpstr>Microsoft Equation 3.0</vt:lpstr>
      <vt:lpstr>GSICS Inter-Calibration for Infrared Bands with Hyperspectral Sounder</vt:lpstr>
      <vt:lpstr>Outline</vt:lpstr>
      <vt:lpstr>Basis for Inter-Calibration</vt:lpstr>
      <vt:lpstr>Slide 4</vt:lpstr>
      <vt:lpstr>2. Collocation</vt:lpstr>
      <vt:lpstr>Slide 6</vt:lpstr>
      <vt:lpstr>Slide 7</vt:lpstr>
      <vt:lpstr>Slide 8</vt:lpstr>
      <vt:lpstr>3b. Spectral Transform</vt:lpstr>
      <vt:lpstr>4. Selection</vt:lpstr>
      <vt:lpstr>5a. Analysis – Quantify Bias</vt:lpstr>
      <vt:lpstr>5b. Analysis – Correct Bias</vt:lpstr>
      <vt:lpstr>5b. Analysis – Correct Bias</vt:lpstr>
      <vt:lpstr>Outline</vt:lpstr>
      <vt:lpstr>Monitoring HIRS by inter-comparison with IASI</vt:lpstr>
      <vt:lpstr>Slide 16</vt:lpstr>
      <vt:lpstr>Outline</vt:lpstr>
      <vt:lpstr>Slide 18</vt:lpstr>
      <vt:lpstr>Slide 19</vt:lpstr>
      <vt:lpstr>Slide 20</vt:lpstr>
      <vt:lpstr>Summary</vt:lpstr>
    </vt:vector>
  </TitlesOfParts>
  <Company>NOAA / NESDIS / STAR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dc:title>
  <dc:creator>xiangqian.wu</dc:creator>
  <cp:lastModifiedBy>xiangqian.wu</cp:lastModifiedBy>
  <cp:revision>3</cp:revision>
  <dcterms:created xsi:type="dcterms:W3CDTF">2016-08-11T11:46:59Z</dcterms:created>
  <dcterms:modified xsi:type="dcterms:W3CDTF">2016-08-11T17:09:21Z</dcterms:modified>
</cp:coreProperties>
</file>