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425" r:id="rId2"/>
    <p:sldId id="429" r:id="rId3"/>
    <p:sldId id="446" r:id="rId4"/>
    <p:sldId id="448" r:id="rId5"/>
    <p:sldId id="445" r:id="rId6"/>
    <p:sldId id="447" r:id="rId7"/>
    <p:sldId id="442" r:id="rId8"/>
    <p:sldId id="458" r:id="rId9"/>
    <p:sldId id="438" r:id="rId10"/>
    <p:sldId id="450" r:id="rId11"/>
    <p:sldId id="453" r:id="rId12"/>
    <p:sldId id="454" r:id="rId13"/>
    <p:sldId id="456" r:id="rId14"/>
    <p:sldId id="452" r:id="rId15"/>
    <p:sldId id="455" r:id="rId16"/>
    <p:sldId id="451" r:id="rId17"/>
    <p:sldId id="457" r:id="rId18"/>
    <p:sldId id="440" r:id="rId19"/>
  </p:sldIdLst>
  <p:sldSz cx="12188825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5" autoAdjust="0"/>
    <p:restoredTop sz="91601" autoAdjust="0"/>
  </p:normalViewPr>
  <p:slideViewPr>
    <p:cSldViewPr>
      <p:cViewPr>
        <p:scale>
          <a:sx n="84" d="100"/>
          <a:sy n="84" d="100"/>
        </p:scale>
        <p:origin x="560" y="528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5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7EBA6011-D5A5-40A0-9816-BFBBCCF49726}" type="datetimeFigureOut">
              <a:rPr lang="en-US" smtClean="0"/>
              <a:pPr/>
              <a:t>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0A449434-C1C9-452B-B57D-20BDB57FE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72B6586B-7F00-4A07-9179-BDE2E7749057}" type="datetimeFigureOut">
              <a:rPr lang="en-US" smtClean="0"/>
              <a:pPr/>
              <a:t>8/11/16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0563"/>
            <a:ext cx="6143625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1" tIns="46151" rIns="92301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0D06836A-E74D-4296-99F3-8D1D9C87C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4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0563"/>
            <a:ext cx="6143625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4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1" y="1898850"/>
            <a:ext cx="11579384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41" y="1953715"/>
            <a:ext cx="11579384" cy="45719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62089" y="1956254"/>
            <a:ext cx="7922736" cy="109174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3200" b="0" cap="all">
                <a:solidFill>
                  <a:srgbClr val="0594C9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662089" y="1587954"/>
            <a:ext cx="7922736" cy="3683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62795" y="1357122"/>
            <a:ext cx="1422030" cy="230832"/>
          </a:xfrm>
          <a:prstGeom prst="rect">
            <a:avLst/>
          </a:prstGeom>
        </p:spPr>
        <p:txBody>
          <a:bodyPr/>
          <a:lstStyle>
            <a:lvl1pPr algn="r">
              <a:defRPr sz="900" b="0" kern="1400" spc="5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91553657-B2F3-4744-80D5-EA92FFAA43F2}" type="datetimeFigureOut">
              <a:rPr lang="en-US" smtClean="0"/>
              <a:pPr/>
              <a:t>8/11/16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8" y="1371600"/>
            <a:ext cx="233619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7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1"/>
            <a:ext cx="11579384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0081"/>
            <a:ext cx="11579384" cy="45719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" y="274320"/>
            <a:ext cx="1041129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6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1001"/>
            <a:ext cx="11579384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17" y="2438400"/>
            <a:ext cx="2336191" cy="17526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4605338"/>
            <a:ext cx="7313295" cy="1795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2437765" y="1219200"/>
            <a:ext cx="7313295" cy="804862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400" b="1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38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670" y="125241"/>
            <a:ext cx="9649486" cy="8653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F16B2AC6-4ABC-4835-B768-3D21B88220B5}" type="datetimeFigureOut">
              <a:rPr lang="en-US" smtClean="0"/>
              <a:pPr/>
              <a:t>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033153DF-B489-4E5C-8D31-AE6AAEE4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51" y="274639"/>
            <a:ext cx="9883724" cy="496433"/>
          </a:xfrm>
          <a:prstGeom prst="rect">
            <a:avLst/>
          </a:prstGeom>
        </p:spPr>
        <p:txBody>
          <a:bodyPr anchor="t"/>
          <a:lstStyle>
            <a:lvl1pPr>
              <a:lnSpc>
                <a:spcPct val="85000"/>
              </a:lnSpc>
              <a:defRPr sz="2400" b="1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46" y="1119482"/>
            <a:ext cx="11463302" cy="542807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00FF"/>
              </a:buClr>
              <a:buSzPct val="125000"/>
              <a:buFont typeface="Lucida Grande"/>
              <a:buChar char="●"/>
              <a:defRPr sz="2000" b="1">
                <a:latin typeface="Helvetica"/>
                <a:cs typeface="Helvetica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 sz="1800">
                <a:latin typeface="Helvetica"/>
                <a:cs typeface="Helvetica"/>
              </a:defRPr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 sz="1600">
                <a:latin typeface="Helvetica"/>
                <a:cs typeface="Helvetica"/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 sz="1600">
                <a:latin typeface="Helvetica"/>
                <a:cs typeface="Helvetica"/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4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1579384" cy="68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85800"/>
            <a:ext cx="11579384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6750" y="228600"/>
            <a:ext cx="9852634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6" y="182881"/>
            <a:ext cx="110207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1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"/>
            <a:ext cx="11579384" cy="68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5800"/>
            <a:ext cx="11579384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26750" y="228600"/>
            <a:ext cx="9852634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6" y="182881"/>
            <a:ext cx="110207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8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1579384" cy="68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85800"/>
            <a:ext cx="11579384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26750" y="228600"/>
            <a:ext cx="9852634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6" y="182881"/>
            <a:ext cx="110207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3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6750" y="228600"/>
            <a:ext cx="9852634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6" y="182881"/>
            <a:ext cx="110207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4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81001"/>
            <a:ext cx="11579384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85800"/>
            <a:ext cx="11579384" cy="18288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6750" y="228600"/>
            <a:ext cx="9852634" cy="4930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" y="274320"/>
            <a:ext cx="1041129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6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6" y="76200"/>
            <a:ext cx="1041129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4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1219200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Questrial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486400"/>
            <a:ext cx="731329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81001"/>
            <a:ext cx="11579384" cy="25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40081"/>
            <a:ext cx="11579384" cy="45719"/>
          </a:xfrm>
          <a:prstGeom prst="rect">
            <a:avLst/>
          </a:prstGeom>
          <a:solidFill>
            <a:srgbClr val="FFD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" y="274320"/>
            <a:ext cx="1041129" cy="78105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26750" y="320040"/>
            <a:ext cx="9852634" cy="4016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6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43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7168"/>
            <a:ext cx="11579384" cy="230832"/>
          </a:xfrm>
          <a:prstGeom prst="rect">
            <a:avLst/>
          </a:prstGeom>
          <a:solidFill>
            <a:srgbClr val="0594C9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79383" y="6627168"/>
            <a:ext cx="609443" cy="2308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fld id="{4DB7EEFB-DC97-42DD-BFAE-B03C0AA10059}" type="slidenum">
              <a:rPr lang="en-US" sz="1000" b="0" smtClean="0">
                <a:solidFill>
                  <a:srgbClr val="0594C9"/>
                </a:solidFill>
                <a:latin typeface="+mj-lt"/>
                <a:cs typeface="Times New Roman" panose="02020603050405020304" pitchFamily="18" charset="0"/>
              </a:rPr>
              <a:pPr algn="ctr"/>
              <a:t>‹#›</a:t>
            </a:fld>
            <a:endParaRPr lang="en-US" sz="1000" b="0" dirty="0">
              <a:solidFill>
                <a:srgbClr val="0594C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627168"/>
            <a:ext cx="11579382" cy="2308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STAR JPSS Annual Science Team Meeting, 8-12 August 2016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0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 Black" pitchFamily="34" charset="0"/>
                <a:ea typeface="ＭＳ Ｐゴシック" pitchFamily="34" charset="-128"/>
              </a:rPr>
              <a:t>PATMOS-x solar reflectance channel calibration – use of global mean reflectance</a:t>
            </a:r>
            <a:br>
              <a:rPr lang="en-US" dirty="0" smtClean="0">
                <a:latin typeface="Arial Black" pitchFamily="34" charset="0"/>
                <a:ea typeface="ＭＳ Ｐゴシック" pitchFamily="34" charset="-128"/>
              </a:rPr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3501" y="4114800"/>
            <a:ext cx="7922736" cy="134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Andrew Heidinger</a:t>
            </a:r>
            <a:endParaRPr lang="en-US" b="1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NOAA/NESDIS/STAR@CIMSS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JPSS Cloud Team Lead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Global Reflectance Analysis to VIIRS M5.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5412" y="5410200"/>
            <a:ext cx="7180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VIIRS M5 after adjustment is 1.5% higher than MODIS </a:t>
            </a:r>
            <a:r>
              <a:rPr lang="en-US" dirty="0" smtClean="0"/>
              <a:t>Ch1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Very similar to STAR ICVS value</a:t>
            </a: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More </a:t>
            </a:r>
            <a:r>
              <a:rPr lang="en-US" dirty="0" smtClean="0"/>
              <a:t>than the computed degradation in MODIS </a:t>
            </a:r>
            <a:r>
              <a:rPr lang="en-US" dirty="0" err="1" smtClean="0"/>
              <a:t>Ch</a:t>
            </a:r>
            <a:r>
              <a:rPr lang="en-US" dirty="0" smtClean="0"/>
              <a:t> 1 (1</a:t>
            </a:r>
            <a:r>
              <a:rPr lang="en-US" dirty="0" smtClean="0"/>
              <a:t>%)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Less </a:t>
            </a:r>
            <a:r>
              <a:rPr lang="en-US" dirty="0" smtClean="0"/>
              <a:t>than we expected from the cloud optical depth analysis (2%)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10772" r="1514" b="4366"/>
          <a:stretch/>
        </p:blipFill>
        <p:spPr>
          <a:xfrm>
            <a:off x="912812" y="691198"/>
            <a:ext cx="952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7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1412" y="2362200"/>
            <a:ext cx="9852634" cy="493078"/>
          </a:xfrm>
        </p:spPr>
        <p:txBody>
          <a:bodyPr/>
          <a:lstStyle/>
          <a:p>
            <a:r>
              <a:rPr lang="en-US" dirty="0" smtClean="0"/>
              <a:t>Application AVHRR Solar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6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AVHRR for Inclusion in PATMOS-x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9365" r="1783" b="4007"/>
          <a:stretch/>
        </p:blipFill>
        <p:spPr>
          <a:xfrm>
            <a:off x="227012" y="1676400"/>
            <a:ext cx="6248400" cy="375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6061" r="4264" b="11818"/>
          <a:stretch/>
        </p:blipFill>
        <p:spPr>
          <a:xfrm>
            <a:off x="7466012" y="1508760"/>
            <a:ext cx="4540078" cy="4130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53451" y="5638800"/>
            <a:ext cx="236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</a:t>
            </a:r>
            <a:r>
              <a:rPr lang="en-US" smtClean="0"/>
              <a:t>of Year (1 – 365)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622326" y="3371334"/>
            <a:ext cx="32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Time of Day (13:30 – 18:00 Z)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6750" y="1295400"/>
            <a:ext cx="266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NOAA-18  AVHRR CH 1</a:t>
            </a:r>
            <a:endParaRPr lang="en-US" dirty="0"/>
          </a:p>
        </p:txBody>
      </p:sp>
      <p:sp>
        <p:nvSpPr>
          <p:cNvPr id="12" name="Curved Down Arrow 11"/>
          <p:cNvSpPr/>
          <p:nvPr/>
        </p:nvSpPr>
        <p:spPr>
          <a:xfrm>
            <a:off x="5103812" y="838200"/>
            <a:ext cx="3733800" cy="6705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184" y="5654040"/>
            <a:ext cx="697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NOAA-18 has drifted so far, can we use it as a reference for the other AVHRR sensors?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3200" dirty="0" smtClean="0"/>
              <a:t>Compute mean global count from any AVHRR</a:t>
            </a:r>
          </a:p>
          <a:p>
            <a:pPr>
              <a:buFont typeface="+mj-lt"/>
              <a:buAutoNum type="arabicPeriod"/>
            </a:pPr>
            <a:endParaRPr lang="en-US" sz="3200" dirty="0" smtClean="0"/>
          </a:p>
          <a:p>
            <a:pPr>
              <a:buFont typeface="+mj-lt"/>
              <a:buAutoNum type="arabicPeriod"/>
            </a:pPr>
            <a:r>
              <a:rPr lang="en-US" sz="3200" dirty="0" smtClean="0"/>
              <a:t>Compute mean global scaled radiance from the NOAA-18 table for a given day-of-year and the equator crossing time.</a:t>
            </a:r>
          </a:p>
          <a:p>
            <a:pPr>
              <a:buFont typeface="+mj-lt"/>
              <a:buAutoNum type="arabicPeriod"/>
            </a:pPr>
            <a:endParaRPr lang="en-US" sz="3200" dirty="0" smtClean="0"/>
          </a:p>
          <a:p>
            <a:pPr>
              <a:buFont typeface="+mj-lt"/>
              <a:buAutoNum type="arabicPeriod"/>
            </a:pPr>
            <a:r>
              <a:rPr lang="en-US" sz="3200" dirty="0" smtClean="0"/>
              <a:t>Generate a calibration slope.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for Application AVHRR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5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NOAA-18 Ch1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" t="11111" r="2164" b="5215"/>
          <a:stretch/>
        </p:blipFill>
        <p:spPr>
          <a:xfrm>
            <a:off x="2328544" y="665638"/>
            <a:ext cx="9448800" cy="5963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7778" r="2953" b="3333"/>
          <a:stretch/>
        </p:blipFill>
        <p:spPr>
          <a:xfrm>
            <a:off x="4341812" y="968217"/>
            <a:ext cx="2960370" cy="205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012" y="1339108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Since NOAA-18 is the reference, we expect NOAA-18 to agree perfectly with the PATMOS-x calibration.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09012" y="4419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patmos</a:t>
            </a:r>
            <a:r>
              <a:rPr lang="en-US" dirty="0" smtClean="0"/>
              <a:t>-x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218612" y="3647432"/>
            <a:ext cx="228600" cy="695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22153" y="212393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mitram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8609012" y="2493270"/>
            <a:ext cx="258135" cy="1077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44732" y="4343400"/>
            <a:ext cx="231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dots are calibration slopes from </a:t>
            </a:r>
            <a:r>
              <a:rPr lang="en-US" smtClean="0"/>
              <a:t>the technique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96212" y="1268919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Local equator crossing time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1012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NOAA-16 Ch1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8766" r="2536" b="4959"/>
          <a:stretch/>
        </p:blipFill>
        <p:spPr>
          <a:xfrm>
            <a:off x="3275012" y="721677"/>
            <a:ext cx="8609013" cy="5653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8889" r="1786" b="4445"/>
          <a:stretch/>
        </p:blipFill>
        <p:spPr>
          <a:xfrm>
            <a:off x="5027612" y="1295400"/>
            <a:ext cx="2658523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812" y="14478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Method appears to work well with NOAA-16 over its 2 hours of drift from 2001 to 2007.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34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NOAA-14 Ch1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11634" r="2954" b="4444"/>
          <a:stretch/>
        </p:blipFill>
        <p:spPr>
          <a:xfrm>
            <a:off x="3397503" y="721678"/>
            <a:ext cx="8572284" cy="5425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8889" r="2479" b="3333"/>
          <a:stretch/>
        </p:blipFill>
        <p:spPr>
          <a:xfrm>
            <a:off x="5103812" y="990601"/>
            <a:ext cx="2525211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50" y="172843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Issues arise after 2000 when the drift exceeds 3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84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12" y="914400"/>
            <a:ext cx="10969943" cy="4525963"/>
          </a:xfrm>
        </p:spPr>
        <p:txBody>
          <a:bodyPr/>
          <a:lstStyle/>
          <a:p>
            <a:r>
              <a:rPr lang="en-US" sz="2400" dirty="0" smtClean="0"/>
              <a:t>Mean global reflectance from a sun-synchronous polar orbiter is very stable.  Warrants a look as a GSICS monitoring tool.</a:t>
            </a:r>
          </a:p>
          <a:p>
            <a:r>
              <a:rPr lang="en-US" sz="2400" dirty="0" smtClean="0"/>
              <a:t>We can use this to compare MODIS and VIIRS.  VIIRS M5 appears to be 1.5% too high.</a:t>
            </a:r>
          </a:p>
          <a:p>
            <a:r>
              <a:rPr lang="en-US" sz="2400" dirty="0" smtClean="0"/>
              <a:t>Our optical depth analysis indicated VIIRS M5 is 2% too high relative to MODIS AQUA Ch1.</a:t>
            </a:r>
          </a:p>
          <a:p>
            <a:r>
              <a:rPr lang="en-US" sz="2400" dirty="0" smtClean="0"/>
              <a:t>Long term analysis shows MODIS AQUA Ch1 gradually dropped 1%.</a:t>
            </a:r>
          </a:p>
          <a:p>
            <a:r>
              <a:rPr lang="en-US" sz="2400" dirty="0" smtClean="0"/>
              <a:t>Application to AVHRR, which drifts, also shows promise.</a:t>
            </a:r>
          </a:p>
          <a:p>
            <a:r>
              <a:rPr lang="en-US" sz="2400" dirty="0" smtClean="0"/>
              <a:t>PATMOS-x would like to use this as an independent monitoring tool and may use it in the calibration.</a:t>
            </a:r>
          </a:p>
          <a:p>
            <a:r>
              <a:rPr lang="en-US" sz="2400" dirty="0" smtClean="0"/>
              <a:t>PATMOS-x owes an AVHRR calibration update to NCEI in September.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26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65" y="1061630"/>
            <a:ext cx="700857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23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990601"/>
            <a:ext cx="10969943" cy="4525963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buFont typeface="Lucida Grande"/>
              <a:buChar char="•"/>
            </a:pPr>
            <a:r>
              <a:rPr lang="en-US" sz="3600" dirty="0" smtClean="0">
                <a:latin typeface="Calibri" pitchFamily="34" charset="0"/>
                <a:ea typeface="ＭＳ Ｐゴシック" charset="0"/>
                <a:cs typeface="ＭＳ Ｐゴシック" charset="0"/>
              </a:rPr>
              <a:t>Analysis of Global Mean Reflectance from MODIS AQUA</a:t>
            </a:r>
          </a:p>
          <a:p>
            <a:pPr eaLnBrk="0" fontAlgn="base" hangingPunct="0">
              <a:spcAft>
                <a:spcPct val="0"/>
              </a:spcAft>
              <a:buFont typeface="Lucida Grande"/>
              <a:buChar char="•"/>
            </a:pPr>
            <a:r>
              <a:rPr lang="en-US" sz="3600" b="0" dirty="0" smtClean="0">
                <a:latin typeface="Calibri" pitchFamily="34" charset="0"/>
                <a:ea typeface="ＭＳ Ｐゴシック" charset="0"/>
                <a:cs typeface="ＭＳ Ｐゴシック" charset="0"/>
              </a:rPr>
              <a:t>Application to VIIRS M5 comparisons</a:t>
            </a:r>
          </a:p>
          <a:p>
            <a:pPr eaLnBrk="0" fontAlgn="base" hangingPunct="0">
              <a:spcAft>
                <a:spcPct val="0"/>
              </a:spcAft>
              <a:buFont typeface="Lucida Grande"/>
              <a:buChar char="•"/>
            </a:pPr>
            <a:r>
              <a:rPr lang="en-US" sz="3600" dirty="0" smtClean="0">
                <a:latin typeface="Calibri" pitchFamily="34" charset="0"/>
                <a:ea typeface="ＭＳ Ｐゴシック" charset="0"/>
                <a:cs typeface="ＭＳ Ｐゴシック" charset="0"/>
              </a:rPr>
              <a:t>Application to AVHRR Ch1</a:t>
            </a:r>
            <a:endParaRPr lang="en-US" sz="3600" dirty="0">
              <a:latin typeface="Calibri" pitchFamily="34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Aft>
                <a:spcPct val="0"/>
              </a:spcAft>
              <a:buFont typeface="Lucida Grande"/>
              <a:buChar char="•"/>
            </a:pPr>
            <a:r>
              <a:rPr lang="en-US" sz="3600" dirty="0" smtClean="0">
                <a:latin typeface="Calibri" pitchFamily="34" charset="0"/>
                <a:ea typeface="ＭＳ Ｐゴシック" charset="0"/>
                <a:cs typeface="ＭＳ Ｐゴシック" charset="0"/>
              </a:rPr>
              <a:t>PATMOS-x Calibration Update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Outline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4766" y="6532564"/>
            <a:ext cx="2844059" cy="325437"/>
          </a:xfrm>
          <a:prstGeom prst="rect">
            <a:avLst/>
          </a:prstGeom>
        </p:spPr>
        <p:txBody>
          <a:bodyPr/>
          <a:lstStyle/>
          <a:p>
            <a:fld id="{5ECD29A4-D30C-DA4D-92A6-7AF41291CBD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1095375"/>
            <a:ext cx="6781800" cy="5087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412" y="1219200"/>
            <a:ext cx="396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NCEI asked the PATMOS-x team to monitor the calibration of the AVHRR.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While doing this we noted it was very stable and decided to pursue it as another calibration data source.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It has the benefit of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vailable every day in real-time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Independent of atmospheric correction, angular adjustments and cloud mask.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Could be important for the pre-EOS AVHRR data.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the Global </a:t>
            </a:r>
            <a:r>
              <a:rPr lang="en-US" dirty="0" smtClean="0"/>
              <a:t>Reflectance for AQUA/MODIS Ch1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1143000"/>
            <a:ext cx="9102079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1212" y="5884981"/>
            <a:ext cx="551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over 15 years, MODIS AQUA dropped about 1%.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0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the Annual Cycle in Global Mean Reflectance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64" y="990600"/>
            <a:ext cx="55721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990600"/>
            <a:ext cx="4876800" cy="496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8405" y="6001742"/>
            <a:ext cx="987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Variability of Global Mean Reflectance is comparable to that scene with clear-sky </a:t>
            </a:r>
            <a:r>
              <a:rPr lang="en-US" smtClean="0"/>
              <a:t>stable targets.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1412" y="2362200"/>
            <a:ext cx="9852634" cy="493078"/>
          </a:xfrm>
        </p:spPr>
        <p:txBody>
          <a:bodyPr/>
          <a:lstStyle/>
          <a:p>
            <a:r>
              <a:rPr lang="en-US" dirty="0" smtClean="0"/>
              <a:t>Application VIIRS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8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6750" y="228600"/>
            <a:ext cx="3300862" cy="493078"/>
          </a:xfrm>
        </p:spPr>
        <p:txBody>
          <a:bodyPr/>
          <a:lstStyle/>
          <a:p>
            <a:r>
              <a:rPr lang="en-US" dirty="0" smtClean="0"/>
              <a:t>VIIRS M5 Issues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4" y="266700"/>
            <a:ext cx="78565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3352800"/>
            <a:ext cx="772318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213" y="1219200"/>
            <a:ext cx="426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 We continually see the cloud optical depths being higher from VIIRS than MODIS.  (Both derived from NOAA Enterprise Algorithms).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Similar difference to that seen on Sunny Sun-Mack’s poster (CERES-VIIRS).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Cloud optical depth is highly non-linear with reflectance and calibration errors.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think a 2-3% error accounts for this difference.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4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ICVS VIIRS M5 and M7 Bias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/>
        </p:blipFill>
        <p:spPr>
          <a:xfrm>
            <a:off x="66254" y="1524001"/>
            <a:ext cx="10981158" cy="4942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217612" y="1143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results are after the adjustment for </a:t>
            </a:r>
            <a:r>
              <a:rPr lang="en-US" smtClean="0"/>
              <a:t>spectral response </a:t>
            </a:r>
            <a:r>
              <a:rPr lang="en-US" dirty="0" smtClean="0"/>
              <a:t>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6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Conversion from MODIS Ch1 to VIIRS M5 and AVHRR Ch1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2210653"/>
            <a:ext cx="5020143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2210653"/>
            <a:ext cx="5172538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012" y="1143000"/>
            <a:ext cx="1135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NASA Langley  (Ben </a:t>
            </a:r>
            <a:r>
              <a:rPr lang="en-US" dirty="0" err="1" smtClean="0"/>
              <a:t>Scarino</a:t>
            </a:r>
            <a:r>
              <a:rPr lang="en-US" dirty="0" smtClean="0"/>
              <a:t>) runs a very nice site where SCHIMACHY-derived spectral conversions are available for many sensors and many surface regions including global.  These plots are from that site.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22612" y="48768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990012" y="48768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635400" y="6018332"/>
            <a:ext cx="497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Based on SCHIMACHY, VIIRS M5 should be 3.5% larger then MODIS Ch1 for a global </a:t>
            </a:r>
            <a:r>
              <a:rPr lang="en-US" sz="1400" smtClean="0">
                <a:solidFill>
                  <a:srgbClr val="FF0000"/>
                </a:solidFill>
              </a:rPr>
              <a:t>mean reflectance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257373" y="6018332"/>
            <a:ext cx="497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Based on SCHIMACHY, AVHRR Ch1 should be 1% smaller then MODIS Ch1 for a global mean reflectance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PSS_Powerpoint_Custom_Template_v1-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JPSS_Powerpoint_Custom_Template_v1-ARIAL</Template>
  <TotalTime>6852</TotalTime>
  <Words>633</Words>
  <Application>Microsoft Macintosh PowerPoint</Application>
  <PresentationFormat>Custom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Black</vt:lpstr>
      <vt:lpstr>Calibri</vt:lpstr>
      <vt:lpstr>Helvetica</vt:lpstr>
      <vt:lpstr>Lucida Grande</vt:lpstr>
      <vt:lpstr>ＭＳ Ｐゴシック</vt:lpstr>
      <vt:lpstr>Questrial</vt:lpstr>
      <vt:lpstr>Times New Roman</vt:lpstr>
      <vt:lpstr>Wingdings</vt:lpstr>
      <vt:lpstr>Arial</vt:lpstr>
      <vt:lpstr>JPSS_Powerpoint_Custom_Template_v1-ARIAL</vt:lpstr>
      <vt:lpstr>PATMOS-x solar reflectance channel calibration – use of global mean reflectance </vt:lpstr>
      <vt:lpstr>Outline</vt:lpstr>
      <vt:lpstr>Why Do This</vt:lpstr>
      <vt:lpstr>Stability of the Global Reflectance for AQUA/MODIS Ch1</vt:lpstr>
      <vt:lpstr>Stability of the Annual Cycle in Global Mean Reflectance</vt:lpstr>
      <vt:lpstr>Application VIIRS</vt:lpstr>
      <vt:lpstr>VIIRS M5 Issues</vt:lpstr>
      <vt:lpstr>STAR ICVS VIIRS M5 and M7 Bias</vt:lpstr>
      <vt:lpstr>Spectral Conversion from MODIS Ch1 to VIIRS M5 and AVHRR Ch1</vt:lpstr>
      <vt:lpstr>Applying Global Reflectance Analysis to VIIRS M5.</vt:lpstr>
      <vt:lpstr>Application AVHRR Solar Channels</vt:lpstr>
      <vt:lpstr>Application to AVHRR for Inclusion in PATMOS-x</vt:lpstr>
      <vt:lpstr>Method for Application AVHRR</vt:lpstr>
      <vt:lpstr>NOAA-18 Ch1 Results</vt:lpstr>
      <vt:lpstr>Application to NOAA-16 Ch1</vt:lpstr>
      <vt:lpstr>Application to NOAA-14 Ch1</vt:lpstr>
      <vt:lpstr>Conclusions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JPSS</dc:creator>
  <cp:lastModifiedBy>Andrew Heidinger</cp:lastModifiedBy>
  <cp:revision>430</cp:revision>
  <dcterms:created xsi:type="dcterms:W3CDTF">2016-03-18T13:48:59Z</dcterms:created>
  <dcterms:modified xsi:type="dcterms:W3CDTF">2016-08-11T15:48:20Z</dcterms:modified>
</cp:coreProperties>
</file>