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705" r:id="rId1"/>
  </p:sldMasterIdLst>
  <p:notesMasterIdLst>
    <p:notesMasterId r:id="rId35"/>
  </p:notesMasterIdLst>
  <p:handoutMasterIdLst>
    <p:handoutMasterId r:id="rId36"/>
  </p:handoutMasterIdLst>
  <p:sldIdLst>
    <p:sldId id="463" r:id="rId2"/>
    <p:sldId id="470" r:id="rId3"/>
    <p:sldId id="465" r:id="rId4"/>
    <p:sldId id="471" r:id="rId5"/>
    <p:sldId id="472" r:id="rId6"/>
    <p:sldId id="475" r:id="rId7"/>
    <p:sldId id="476" r:id="rId8"/>
    <p:sldId id="477" r:id="rId9"/>
    <p:sldId id="478" r:id="rId10"/>
    <p:sldId id="467" r:id="rId11"/>
    <p:sldId id="487" r:id="rId12"/>
    <p:sldId id="489" r:id="rId13"/>
    <p:sldId id="482" r:id="rId14"/>
    <p:sldId id="484" r:id="rId15"/>
    <p:sldId id="485" r:id="rId16"/>
    <p:sldId id="491" r:id="rId17"/>
    <p:sldId id="492" r:id="rId18"/>
    <p:sldId id="497" r:id="rId19"/>
    <p:sldId id="499" r:id="rId20"/>
    <p:sldId id="469" r:id="rId21"/>
    <p:sldId id="498" r:id="rId22"/>
    <p:sldId id="466" r:id="rId23"/>
    <p:sldId id="468" r:id="rId24"/>
    <p:sldId id="479" r:id="rId25"/>
    <p:sldId id="480" r:id="rId26"/>
    <p:sldId id="481" r:id="rId27"/>
    <p:sldId id="483" r:id="rId28"/>
    <p:sldId id="493" r:id="rId29"/>
    <p:sldId id="494" r:id="rId30"/>
    <p:sldId id="495" r:id="rId31"/>
    <p:sldId id="496" r:id="rId32"/>
    <p:sldId id="488" r:id="rId33"/>
    <p:sldId id="490" r:id="rId34"/>
  </p:sldIdLst>
  <p:sldSz cx="9144000" cy="6858000" type="screen4x3"/>
  <p:notesSz cx="7086600" cy="9372600"/>
  <p:defaultTextStyle>
    <a:defPPr>
      <a:defRPr lang="en-US"/>
    </a:defPPr>
    <a:lvl1pPr algn="l" rtl="0" eaLnBrk="0" fontAlgn="base" hangingPunct="0">
      <a:spcBef>
        <a:spcPct val="0"/>
      </a:spcBef>
      <a:spcAft>
        <a:spcPct val="0"/>
      </a:spcAft>
      <a:defRPr sz="2400" b="1"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ＭＳ Ｐゴシック" charset="-128"/>
        <a:cs typeface="+mn-cs"/>
      </a:defRPr>
    </a:lvl5pPr>
    <a:lvl6pPr marL="2286000" algn="l" defTabSz="914400" rtl="0" eaLnBrk="1" latinLnBrk="0" hangingPunct="1">
      <a:defRPr sz="2400" b="1" kern="1200">
        <a:solidFill>
          <a:schemeClr val="tx1"/>
        </a:solidFill>
        <a:latin typeface="Arial" charset="0"/>
        <a:ea typeface="ＭＳ Ｐゴシック" charset="-128"/>
        <a:cs typeface="+mn-cs"/>
      </a:defRPr>
    </a:lvl6pPr>
    <a:lvl7pPr marL="2743200" algn="l" defTabSz="914400" rtl="0" eaLnBrk="1" latinLnBrk="0" hangingPunct="1">
      <a:defRPr sz="2400" b="1" kern="1200">
        <a:solidFill>
          <a:schemeClr val="tx1"/>
        </a:solidFill>
        <a:latin typeface="Arial" charset="0"/>
        <a:ea typeface="ＭＳ Ｐゴシック" charset="-128"/>
        <a:cs typeface="+mn-cs"/>
      </a:defRPr>
    </a:lvl7pPr>
    <a:lvl8pPr marL="3200400" algn="l" defTabSz="914400" rtl="0" eaLnBrk="1" latinLnBrk="0" hangingPunct="1">
      <a:defRPr sz="2400" b="1" kern="1200">
        <a:solidFill>
          <a:schemeClr val="tx1"/>
        </a:solidFill>
        <a:latin typeface="Arial" charset="0"/>
        <a:ea typeface="ＭＳ Ｐゴシック" charset="-128"/>
        <a:cs typeface="+mn-cs"/>
      </a:defRPr>
    </a:lvl8pPr>
    <a:lvl9pPr marL="3657600" algn="l" defTabSz="914400" rtl="0" eaLnBrk="1" latinLnBrk="0" hangingPunct="1">
      <a:defRPr sz="2400" b="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FFFF0"/>
    <a:srgbClr val="FFF5F0"/>
    <a:srgbClr val="FFFFCB"/>
    <a:srgbClr val="B7BAFF"/>
    <a:srgbClr val="D1D3FF"/>
    <a:srgbClr val="EBECFF"/>
    <a:srgbClr val="FFFFE6"/>
    <a:srgbClr val="F3F5F8"/>
    <a:srgbClr val="F2F3F8"/>
    <a:srgbClr val="D9DDE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636" autoAdjust="0"/>
    <p:restoredTop sz="89583" autoAdjust="0"/>
  </p:normalViewPr>
  <p:slideViewPr>
    <p:cSldViewPr>
      <p:cViewPr varScale="1">
        <p:scale>
          <a:sx n="94" d="100"/>
          <a:sy n="94" d="100"/>
        </p:scale>
        <p:origin x="-1472" y="-104"/>
      </p:cViewPr>
      <p:guideLst>
        <p:guide orient="horz" pos="4319"/>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3" d="100"/>
          <a:sy n="103" d="100"/>
        </p:scale>
        <p:origin x="-3438" y="-90"/>
      </p:cViewPr>
      <p:guideLst>
        <p:guide orient="horz" pos="2952"/>
        <p:guide pos="2232"/>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0646" cy="468630"/>
          </a:xfrm>
          <a:prstGeom prst="rect">
            <a:avLst/>
          </a:prstGeom>
        </p:spPr>
        <p:txBody>
          <a:bodyPr vert="horz" lIns="92510" tIns="46255" rIns="92510" bIns="46255" rtlCol="0"/>
          <a:lstStyle>
            <a:lvl1pPr algn="l">
              <a:defRPr sz="1200">
                <a:effectLst>
                  <a:outerShdw blurRad="38100" dist="38100" dir="2700000" algn="tl">
                    <a:srgbClr val="000000">
                      <a:alpha val="43137"/>
                    </a:srgbClr>
                  </a:outerShdw>
                </a:effectLst>
                <a:latin typeface="Arial" pitchFamily="34"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4014349" y="0"/>
            <a:ext cx="3070646" cy="468630"/>
          </a:xfrm>
          <a:prstGeom prst="rect">
            <a:avLst/>
          </a:prstGeom>
        </p:spPr>
        <p:txBody>
          <a:bodyPr vert="horz" lIns="92510" tIns="46255" rIns="92510" bIns="46255" rtlCol="0"/>
          <a:lstStyle>
            <a:lvl1pPr algn="r">
              <a:defRPr sz="1200">
                <a:effectLst>
                  <a:outerShdw blurRad="38100" dist="38100" dir="2700000" algn="tl">
                    <a:srgbClr val="000000">
                      <a:alpha val="43137"/>
                    </a:srgbClr>
                  </a:outerShdw>
                </a:effectLst>
                <a:latin typeface="Arial" pitchFamily="34" charset="0"/>
                <a:ea typeface="ＭＳ Ｐゴシック" charset="-128"/>
              </a:defRPr>
            </a:lvl1pPr>
          </a:lstStyle>
          <a:p>
            <a:pPr>
              <a:defRPr/>
            </a:pPr>
            <a:fld id="{0CE3C27C-0744-4A69-B2C9-FCCC1F0A348F}" type="datetimeFigureOut">
              <a:rPr lang="en-US"/>
              <a:pPr>
                <a:defRPr/>
              </a:pPr>
              <a:t>6/21/10</a:t>
            </a:fld>
            <a:endParaRPr lang="en-US"/>
          </a:p>
        </p:txBody>
      </p:sp>
      <p:sp>
        <p:nvSpPr>
          <p:cNvPr id="4" name="Footer Placeholder 3"/>
          <p:cNvSpPr>
            <a:spLocks noGrp="1"/>
          </p:cNvSpPr>
          <p:nvPr>
            <p:ph type="ftr" sz="quarter" idx="2"/>
          </p:nvPr>
        </p:nvSpPr>
        <p:spPr>
          <a:xfrm>
            <a:off x="1" y="8902366"/>
            <a:ext cx="3070646" cy="468630"/>
          </a:xfrm>
          <a:prstGeom prst="rect">
            <a:avLst/>
          </a:prstGeom>
        </p:spPr>
        <p:txBody>
          <a:bodyPr vert="horz" lIns="92510" tIns="46255" rIns="92510" bIns="46255" rtlCol="0" anchor="b"/>
          <a:lstStyle>
            <a:lvl1pPr algn="l">
              <a:defRPr sz="1200">
                <a:effectLst>
                  <a:outerShdw blurRad="38100" dist="38100" dir="2700000" algn="tl">
                    <a:srgbClr val="000000">
                      <a:alpha val="43137"/>
                    </a:srgbClr>
                  </a:outerShdw>
                </a:effectLst>
                <a:latin typeface="Arial" pitchFamily="34"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4014349" y="8902366"/>
            <a:ext cx="3070646" cy="468630"/>
          </a:xfrm>
          <a:prstGeom prst="rect">
            <a:avLst/>
          </a:prstGeom>
        </p:spPr>
        <p:txBody>
          <a:bodyPr vert="horz" lIns="92510" tIns="46255" rIns="92510" bIns="46255" rtlCol="0" anchor="b"/>
          <a:lstStyle>
            <a:lvl1pPr algn="r">
              <a:defRPr sz="1200">
                <a:effectLst>
                  <a:outerShdw blurRad="38100" dist="38100" dir="2700000" algn="tl">
                    <a:srgbClr val="000000">
                      <a:alpha val="43137"/>
                    </a:srgbClr>
                  </a:outerShdw>
                </a:effectLst>
                <a:latin typeface="Arial" pitchFamily="34" charset="0"/>
                <a:ea typeface="ＭＳ Ｐゴシック" charset="-128"/>
              </a:defRPr>
            </a:lvl1pPr>
          </a:lstStyle>
          <a:p>
            <a:pPr>
              <a:defRPr/>
            </a:pPr>
            <a:fld id="{4571CDE0-226F-497A-A6DF-AD404112E6B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70646" cy="468630"/>
          </a:xfrm>
          <a:prstGeom prst="rect">
            <a:avLst/>
          </a:prstGeom>
          <a:noFill/>
          <a:ln w="9525">
            <a:noFill/>
            <a:miter lim="800000"/>
            <a:headEnd/>
            <a:tailEnd/>
          </a:ln>
        </p:spPr>
        <p:txBody>
          <a:bodyPr vert="horz" wrap="square" lIns="93833" tIns="46917" rIns="93833" bIns="46917" numCol="1" anchor="t" anchorCtr="0" compatLnSpc="1">
            <a:prstTxWarp prst="textNoShape">
              <a:avLst/>
            </a:prstTxWarp>
          </a:bodyPr>
          <a:lstStyle>
            <a:lvl1pPr defTabSz="937947">
              <a:defRPr sz="1200" b="0">
                <a:effectLst/>
                <a:latin typeface="Arial" pitchFamily="34" charset="0"/>
                <a:ea typeface="ＭＳ Ｐゴシック" charset="-128"/>
              </a:defRPr>
            </a:lvl1pPr>
          </a:lstStyle>
          <a:p>
            <a:pPr>
              <a:defRPr/>
            </a:pPr>
            <a:endParaRPr lang="en-US"/>
          </a:p>
        </p:txBody>
      </p:sp>
      <p:sp>
        <p:nvSpPr>
          <p:cNvPr id="3075" name="Rectangle 3"/>
          <p:cNvSpPr>
            <a:spLocks noGrp="1" noChangeArrowheads="1"/>
          </p:cNvSpPr>
          <p:nvPr>
            <p:ph type="dt" idx="1"/>
          </p:nvPr>
        </p:nvSpPr>
        <p:spPr bwMode="auto">
          <a:xfrm>
            <a:off x="4015956" y="0"/>
            <a:ext cx="3070646" cy="468630"/>
          </a:xfrm>
          <a:prstGeom prst="rect">
            <a:avLst/>
          </a:prstGeom>
          <a:noFill/>
          <a:ln w="9525">
            <a:noFill/>
            <a:miter lim="800000"/>
            <a:headEnd/>
            <a:tailEnd/>
          </a:ln>
        </p:spPr>
        <p:txBody>
          <a:bodyPr vert="horz" wrap="square" lIns="93833" tIns="46917" rIns="93833" bIns="46917" numCol="1" anchor="t" anchorCtr="0" compatLnSpc="1">
            <a:prstTxWarp prst="textNoShape">
              <a:avLst/>
            </a:prstTxWarp>
          </a:bodyPr>
          <a:lstStyle>
            <a:lvl1pPr algn="r" defTabSz="937947">
              <a:defRPr sz="1200" b="0">
                <a:effectLst/>
                <a:latin typeface="Arial" pitchFamily="34" charset="0"/>
                <a:ea typeface="ＭＳ Ｐゴシック" charset="-128"/>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5309" y="4451985"/>
            <a:ext cx="5195983" cy="4217670"/>
          </a:xfrm>
          <a:prstGeom prst="rect">
            <a:avLst/>
          </a:prstGeom>
          <a:noFill/>
          <a:ln w="9525">
            <a:noFill/>
            <a:miter lim="800000"/>
            <a:headEnd/>
            <a:tailEnd/>
          </a:ln>
        </p:spPr>
        <p:txBody>
          <a:bodyPr vert="horz" wrap="square" lIns="93833" tIns="46917" rIns="93833" bIns="469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903970"/>
            <a:ext cx="3070646" cy="468630"/>
          </a:xfrm>
          <a:prstGeom prst="rect">
            <a:avLst/>
          </a:prstGeom>
          <a:noFill/>
          <a:ln w="9525">
            <a:noFill/>
            <a:miter lim="800000"/>
            <a:headEnd/>
            <a:tailEnd/>
          </a:ln>
        </p:spPr>
        <p:txBody>
          <a:bodyPr vert="horz" wrap="square" lIns="93833" tIns="46917" rIns="93833" bIns="46917" numCol="1" anchor="b" anchorCtr="0" compatLnSpc="1">
            <a:prstTxWarp prst="textNoShape">
              <a:avLst/>
            </a:prstTxWarp>
          </a:bodyPr>
          <a:lstStyle>
            <a:lvl1pPr defTabSz="937947">
              <a:defRPr sz="1200" b="0">
                <a:effectLst/>
                <a:latin typeface="Arial" pitchFamily="34" charset="0"/>
                <a:ea typeface="ＭＳ Ｐゴシック" charset="-128"/>
              </a:defRPr>
            </a:lvl1pPr>
          </a:lstStyle>
          <a:p>
            <a:pPr>
              <a:defRPr/>
            </a:pPr>
            <a:endParaRPr lang="en-US"/>
          </a:p>
        </p:txBody>
      </p:sp>
      <p:sp>
        <p:nvSpPr>
          <p:cNvPr id="3079" name="Rectangle 7"/>
          <p:cNvSpPr>
            <a:spLocks noGrp="1" noChangeArrowheads="1"/>
          </p:cNvSpPr>
          <p:nvPr>
            <p:ph type="sldNum" sz="quarter" idx="5"/>
          </p:nvPr>
        </p:nvSpPr>
        <p:spPr bwMode="auto">
          <a:xfrm>
            <a:off x="4015956" y="8903970"/>
            <a:ext cx="3070646" cy="468630"/>
          </a:xfrm>
          <a:prstGeom prst="rect">
            <a:avLst/>
          </a:prstGeom>
          <a:noFill/>
          <a:ln w="9525">
            <a:noFill/>
            <a:miter lim="800000"/>
            <a:headEnd/>
            <a:tailEnd/>
          </a:ln>
        </p:spPr>
        <p:txBody>
          <a:bodyPr vert="horz" wrap="square" lIns="93833" tIns="46917" rIns="93833" bIns="46917" numCol="1" anchor="b" anchorCtr="0" compatLnSpc="1">
            <a:prstTxWarp prst="textNoShape">
              <a:avLst/>
            </a:prstTxWarp>
          </a:bodyPr>
          <a:lstStyle>
            <a:lvl1pPr algn="r" defTabSz="937947">
              <a:defRPr sz="1200" b="0">
                <a:effectLst/>
                <a:latin typeface="Arial" pitchFamily="34" charset="0"/>
                <a:ea typeface="ＭＳ Ｐゴシック" charset="-128"/>
              </a:defRPr>
            </a:lvl1pPr>
          </a:lstStyle>
          <a:p>
            <a:pPr>
              <a:defRPr/>
            </a:pPr>
            <a:fld id="{321F5A53-A5E0-4888-8A5D-0767492A2D2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One CLARREO observatory at 90 deg orbit. Simulation start is Autumn Equinox. Target: JPSS SSO orbit at 833 km altitude.</a:t>
            </a:r>
            <a:endParaRPr lang="en-US" dirty="0"/>
          </a:p>
        </p:txBody>
      </p:sp>
      <p:sp>
        <p:nvSpPr>
          <p:cNvPr id="4" name="Slide Number Placeholder 3"/>
          <p:cNvSpPr>
            <a:spLocks noGrp="1"/>
          </p:cNvSpPr>
          <p:nvPr>
            <p:ph type="sldNum" sz="quarter" idx="10"/>
          </p:nvPr>
        </p:nvSpPr>
        <p:spPr/>
        <p:txBody>
          <a:bodyPr/>
          <a:lstStyle/>
          <a:p>
            <a:fld id="{4FCCC5E3-C125-EF48-ACA4-9E5645B796BF}" type="slidenum">
              <a:rPr lang="en-US" smtClean="0"/>
              <a:pPr/>
              <a:t>11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CCC5E3-C125-EF48-ACA4-9E5645B796BF}" type="slidenum">
              <a:rPr lang="en-US" smtClean="0"/>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the inter-calibration of CERES spectral response function. Point out that essentially</a:t>
            </a:r>
            <a:r>
              <a:rPr lang="en-US" baseline="0" dirty="0" smtClean="0"/>
              <a:t> the same approach was used by CERES Instrument group to correct response function of instrument in RAPS mode. To make simulation example, we used alpha=9.8. This amount of degradation we see in CERES/Terra instruments after the first year of operation (both instruments switched between cross-track and RAPS). So, CERES signal is simulated with degraded response function and CLARREO signal is generated using start of the mission response function. </a:t>
            </a:r>
            <a:endParaRPr lang="en-US" dirty="0"/>
          </a:p>
        </p:txBody>
      </p:sp>
      <p:sp>
        <p:nvSpPr>
          <p:cNvPr id="4" name="Slide Number Placeholder 3"/>
          <p:cNvSpPr>
            <a:spLocks noGrp="1"/>
          </p:cNvSpPr>
          <p:nvPr>
            <p:ph type="sldNum" sz="quarter" idx="10"/>
          </p:nvPr>
        </p:nvSpPr>
        <p:spPr/>
        <p:txBody>
          <a:bodyPr/>
          <a:lstStyle/>
          <a:p>
            <a:fld id="{4FCCC5E3-C125-EF48-ACA4-9E5645B796BF}" type="slidenum">
              <a:rPr lang="en-US" smtClean="0"/>
              <a:pPr/>
              <a:t>28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top plot shows simulated signature for CERES response function degradation without data matching noise. The middle</a:t>
            </a:r>
            <a:r>
              <a:rPr lang="en-US" baseline="0" dirty="0" smtClean="0"/>
              <a:t> plot shows the same data but with added 1% matching noise (the signature is visually blurred). The plot at the bottom shows the means averages of the difference, the essential signature remains. The table shows parameters of linear fit (offset and gain difference) performed after noise reduction. The goal is to find CERES response function for which offset and gain difference equal zero. Inter-calibration accuracy is defined by CLARREO accuracy and uncertainties of the fit shown in the table and below (2 sigma).   </a:t>
            </a:r>
            <a:endParaRPr lang="en-US" dirty="0"/>
          </a:p>
        </p:txBody>
      </p:sp>
      <p:sp>
        <p:nvSpPr>
          <p:cNvPr id="4" name="Slide Number Placeholder 3"/>
          <p:cNvSpPr>
            <a:spLocks noGrp="1"/>
          </p:cNvSpPr>
          <p:nvPr>
            <p:ph type="sldNum" sz="quarter" idx="10"/>
          </p:nvPr>
        </p:nvSpPr>
        <p:spPr/>
        <p:txBody>
          <a:bodyPr/>
          <a:lstStyle/>
          <a:p>
            <a:fld id="{4FCCC5E3-C125-EF48-ACA4-9E5645B796BF}" type="slidenum">
              <a:rPr lang="en-US" smtClean="0"/>
              <a:pPr/>
              <a:t>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r>
              <a:rPr lang="en-US" baseline="0" dirty="0" smtClean="0"/>
              <a:t> of prototype PDM and its STD: clear-sky ocean for SZA from 40 to 50 </a:t>
            </a:r>
            <a:r>
              <a:rPr lang="en-US" baseline="0" dirty="0" err="1" smtClean="0"/>
              <a:t>degs</a:t>
            </a:r>
            <a:r>
              <a:rPr lang="en-US" baseline="0" dirty="0" smtClean="0"/>
              <a:t> and wind speed from 3.5 to 5.5 </a:t>
            </a:r>
            <a:r>
              <a:rPr lang="en-US" baseline="0" dirty="0" err="1" smtClean="0"/>
              <a:t>m</a:t>
            </a:r>
            <a:r>
              <a:rPr lang="en-US" baseline="0" dirty="0" smtClean="0"/>
              <a:t>/ (left plots). Plots on the right show simulated sampling for cross-track instrument in 1:30 pm SSO (NPOESS). Top left plot shows fraction of data for certain SZA ranges, for example percentile of data for SZA from 40 to 50 </a:t>
            </a:r>
            <a:r>
              <a:rPr lang="en-US" baseline="0" dirty="0" err="1" smtClean="0"/>
              <a:t>degs</a:t>
            </a:r>
            <a:r>
              <a:rPr lang="en-US" baseline="0" dirty="0" smtClean="0"/>
              <a:t> is about 18%. The bottom right plot shows percentile distribution of this 18% in RAZ and VZA: it demonstrates that cross-track instrument on NPOESS samples clear-sky ocean mostly with low polarization (samples away from principal plane).  </a:t>
            </a:r>
            <a:endParaRPr lang="en-US" dirty="0"/>
          </a:p>
        </p:txBody>
      </p:sp>
      <p:sp>
        <p:nvSpPr>
          <p:cNvPr id="4" name="Slide Number Placeholder 3"/>
          <p:cNvSpPr>
            <a:spLocks noGrp="1"/>
          </p:cNvSpPr>
          <p:nvPr>
            <p:ph type="sldNum" sz="quarter" idx="10"/>
          </p:nvPr>
        </p:nvSpPr>
        <p:spPr/>
        <p:txBody>
          <a:bodyPr/>
          <a:lstStyle/>
          <a:p>
            <a:fld id="{4FCCC5E3-C125-EF48-ACA4-9E5645B796BF}" type="slidenum">
              <a:rPr lang="en-US" smtClean="0"/>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FCCC5E3-C125-EF48-ACA4-9E5645B796BF}" type="slidenum">
              <a:rPr lang="en-US" smtClean="0"/>
              <a:pPr/>
              <a:t>32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FCCC5E3-C125-EF48-ACA4-9E5645B796BF}"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Simulation performed</a:t>
            </a:r>
            <a:r>
              <a:rPr lang="en-US" baseline="0" dirty="0" smtClean="0"/>
              <a:t> for the latest </a:t>
            </a:r>
            <a:r>
              <a:rPr lang="en-US" baseline="0" dirty="0" err="1" smtClean="0"/>
              <a:t>gimbal</a:t>
            </a:r>
            <a:r>
              <a:rPr lang="en-US" baseline="0" dirty="0" smtClean="0"/>
              <a:t> option 3 (nadir deck, azimuth and elevation degrees of freedom). Two CLARREO observatories at 90 deg orbits 6 hours apart. Simulation start is Autumn Equinox. One target for both CLARREO observatories: NPOESS SSO orbit at 833 km altitude.</a:t>
            </a:r>
            <a:endParaRPr lang="en-US" dirty="0"/>
          </a:p>
        </p:txBody>
      </p:sp>
      <p:sp>
        <p:nvSpPr>
          <p:cNvPr id="4" name="Slide Number Placeholder 3"/>
          <p:cNvSpPr>
            <a:spLocks noGrp="1"/>
          </p:cNvSpPr>
          <p:nvPr>
            <p:ph type="sldNum" sz="quarter" idx="10"/>
          </p:nvPr>
        </p:nvSpPr>
        <p:spPr/>
        <p:txBody>
          <a:bodyPr/>
          <a:lstStyle/>
          <a:p>
            <a:fld id="{4FCCC5E3-C125-EF48-ACA4-9E5645B796BF}"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CCC5E3-C125-EF48-ACA4-9E5645B796BF}"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CCC5E3-C125-EF48-ACA4-9E5645B796BF}"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CCC5E3-C125-EF48-ACA4-9E5645B796BF}"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CCC5E3-C125-EF48-ACA4-9E5645B796BF}"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CCC5E3-C125-EF48-ACA4-9E5645B796BF}"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CCC5E3-C125-EF48-ACA4-9E5645B796BF}"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list of data used in simulations and data sources. Technically speaking, we have to acknowledge ESA, CNES, and ICARE in every publication.  </a:t>
            </a:r>
            <a:endParaRPr lang="en-US" dirty="0"/>
          </a:p>
        </p:txBody>
      </p:sp>
      <p:sp>
        <p:nvSpPr>
          <p:cNvPr id="4" name="Slide Number Placeholder 3"/>
          <p:cNvSpPr>
            <a:spLocks noGrp="1"/>
          </p:cNvSpPr>
          <p:nvPr>
            <p:ph type="sldNum" sz="quarter" idx="10"/>
          </p:nvPr>
        </p:nvSpPr>
        <p:spPr/>
        <p:txBody>
          <a:bodyPr/>
          <a:lstStyle/>
          <a:p>
            <a:fld id="{4FCCC5E3-C125-EF48-ACA4-9E5645B796BF}"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pic>
        <p:nvPicPr>
          <p:cNvPr id="3" name="Picture 9" descr="clarreo"/>
          <p:cNvPicPr>
            <a:picLocks noChangeAspect="1" noChangeArrowheads="1"/>
          </p:cNvPicPr>
          <p:nvPr/>
        </p:nvPicPr>
        <p:blipFill>
          <a:blip r:embed="rId2" cstate="print"/>
          <a:srcRect/>
          <a:stretch>
            <a:fillRect/>
          </a:stretch>
        </p:blipFill>
        <p:spPr bwMode="auto">
          <a:xfrm>
            <a:off x="0" y="1587"/>
            <a:ext cx="9145588" cy="6856413"/>
          </a:xfrm>
          <a:prstGeom prst="rect">
            <a:avLst/>
          </a:prstGeom>
          <a:noFill/>
          <a:ln w="9525">
            <a:noFill/>
            <a:miter lim="800000"/>
            <a:headEnd/>
            <a:tailEnd/>
          </a:ln>
        </p:spPr>
      </p:pic>
      <p:sp>
        <p:nvSpPr>
          <p:cNvPr id="6" name="Text Placeholder 5"/>
          <p:cNvSpPr>
            <a:spLocks noGrp="1"/>
          </p:cNvSpPr>
          <p:nvPr>
            <p:ph type="body" sz="quarter" idx="10" hasCustomPrompt="1"/>
          </p:nvPr>
        </p:nvSpPr>
        <p:spPr>
          <a:xfrm>
            <a:off x="317500" y="152400"/>
            <a:ext cx="6629400" cy="533400"/>
          </a:xfrm>
        </p:spPr>
        <p:txBody>
          <a:bodyPr anchor="ctr"/>
          <a:lstStyle>
            <a:lvl1pPr algn="l" rtl="0" eaLnBrk="0" fontAlgn="base" hangingPunct="0">
              <a:spcBef>
                <a:spcPct val="0"/>
              </a:spcBef>
              <a:spcAft>
                <a:spcPct val="0"/>
              </a:spcAft>
              <a:buNone/>
              <a:defRPr lang="en-US" sz="3600" b="0" kern="1200" cap="none" spc="150" baseline="0" dirty="0" smtClean="0">
                <a:ln w="3175"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cs typeface="Arial" pitchFamily="34" charset="0"/>
              </a:defRPr>
            </a:lvl1pPr>
          </a:lstStyle>
          <a:p>
            <a:pPr lvl="0"/>
            <a:r>
              <a:rPr lang="en-US" dirty="0" smtClean="0"/>
              <a:t>Click for Review Title</a:t>
            </a:r>
          </a:p>
        </p:txBody>
      </p:sp>
      <p:sp>
        <p:nvSpPr>
          <p:cNvPr id="20" name="Text Placeholder 19"/>
          <p:cNvSpPr>
            <a:spLocks noGrp="1"/>
          </p:cNvSpPr>
          <p:nvPr>
            <p:ph type="body" sz="quarter" idx="12" hasCustomPrompt="1"/>
          </p:nvPr>
        </p:nvSpPr>
        <p:spPr>
          <a:xfrm>
            <a:off x="317500" y="1654630"/>
            <a:ext cx="5181600" cy="381000"/>
          </a:xfrm>
        </p:spPr>
        <p:txBody>
          <a:bodyPr anchor="ctr"/>
          <a:lstStyle>
            <a:lvl1pPr marL="0" indent="0">
              <a:buNone/>
              <a:defRPr sz="2800">
                <a:solidFill>
                  <a:schemeClr val="bg1"/>
                </a:solidFill>
                <a:latin typeface="+mj-lt"/>
              </a:defRPr>
            </a:lvl1pPr>
          </a:lstStyle>
          <a:p>
            <a:pPr lvl="0"/>
            <a:r>
              <a:rPr lang="en-US" dirty="0" smtClean="0"/>
              <a:t>Click for Date</a:t>
            </a:r>
            <a:endParaRPr lang="en-US" dirty="0"/>
          </a:p>
        </p:txBody>
      </p:sp>
      <p:sp>
        <p:nvSpPr>
          <p:cNvPr id="25" name="Text Placeholder 24"/>
          <p:cNvSpPr>
            <a:spLocks noGrp="1"/>
          </p:cNvSpPr>
          <p:nvPr>
            <p:ph type="body" sz="quarter" idx="16" hasCustomPrompt="1"/>
          </p:nvPr>
        </p:nvSpPr>
        <p:spPr>
          <a:xfrm>
            <a:off x="5638800" y="4572000"/>
            <a:ext cx="3505200" cy="1981200"/>
          </a:xfrm>
        </p:spPr>
        <p:txBody>
          <a:bodyPr/>
          <a:lstStyle>
            <a:lvl1pPr algn="ctr">
              <a:buNone/>
              <a:defRPr sz="1600" b="1" baseline="0">
                <a:effectLst>
                  <a:glow rad="228600">
                    <a:schemeClr val="bg1">
                      <a:alpha val="40000"/>
                    </a:schemeClr>
                  </a:glow>
                  <a:outerShdw blurRad="50800" dist="38100" dir="2700000" algn="tl" rotWithShape="0">
                    <a:prstClr val="black">
                      <a:alpha val="40000"/>
                    </a:prstClr>
                  </a:outerShdw>
                </a:effectLst>
              </a:defRPr>
            </a:lvl1pPr>
            <a:lvl2pPr>
              <a:buNone/>
              <a:defRPr/>
            </a:lvl2pPr>
            <a:lvl3pPr>
              <a:buNone/>
              <a:defRPr/>
            </a:lvl3pPr>
            <a:lvl4pPr>
              <a:buNone/>
              <a:defRPr/>
            </a:lvl4pPr>
            <a:lvl5pPr>
              <a:buFont typeface="Arial" pitchFamily="34" charset="0"/>
              <a:buNone/>
              <a:defRPr/>
            </a:lvl5pPr>
          </a:lstStyle>
          <a:p>
            <a:pPr lvl="0"/>
            <a:r>
              <a:rPr lang="en-US" dirty="0" smtClean="0"/>
              <a:t>Click to add </a:t>
            </a:r>
          </a:p>
          <a:p>
            <a:pPr lvl="0"/>
            <a:r>
              <a:rPr lang="en-US" dirty="0" smtClean="0"/>
              <a:t>Material Sensitivity Notice </a:t>
            </a:r>
          </a:p>
          <a:p>
            <a:pPr lvl="0"/>
            <a:r>
              <a:rPr lang="en-US" dirty="0" smtClean="0"/>
              <a:t>if necessary</a:t>
            </a:r>
            <a:endParaRPr lang="en-US" dirty="0"/>
          </a:p>
        </p:txBody>
      </p:sp>
      <p:sp>
        <p:nvSpPr>
          <p:cNvPr id="31" name="Text Placeholder 30"/>
          <p:cNvSpPr>
            <a:spLocks noGrp="1"/>
          </p:cNvSpPr>
          <p:nvPr>
            <p:ph type="body" sz="quarter" idx="19" hasCustomPrompt="1"/>
          </p:nvPr>
        </p:nvSpPr>
        <p:spPr>
          <a:xfrm>
            <a:off x="317500" y="797625"/>
            <a:ext cx="8305800" cy="457200"/>
          </a:xfrm>
        </p:spPr>
        <p:txBody>
          <a:bodyPr/>
          <a:lstStyle>
            <a:lvl1pPr>
              <a:buNone/>
              <a:defRPr lang="en-US" sz="2100" dirty="0" smtClean="0">
                <a:gradFill flip="none" rotWithShape="1">
                  <a:gsLst>
                    <a:gs pos="0">
                      <a:schemeClr val="bg1">
                        <a:shade val="30000"/>
                        <a:satMod val="115000"/>
                      </a:schemeClr>
                    </a:gs>
                    <a:gs pos="60000">
                      <a:schemeClr val="bg1">
                        <a:shade val="100000"/>
                        <a:satMod val="115000"/>
                      </a:schemeClr>
                    </a:gs>
                  </a:gsLst>
                  <a:lin ang="16200000" scaled="1"/>
                  <a:tileRect/>
                </a:gradFill>
                <a:latin typeface="Eurostile" pitchFamily="34" charset="0"/>
                <a:ea typeface="+mn-ea"/>
                <a:cs typeface="+mn-cs"/>
              </a:defRPr>
            </a:lvl1pPr>
            <a:lvl2pPr>
              <a:buNone/>
              <a:defRPr sz="2100">
                <a:latin typeface="Eurostile" pitchFamily="34" charset="0"/>
              </a:defRPr>
            </a:lvl2pPr>
            <a:lvl3pPr>
              <a:buNone/>
              <a:defRPr sz="2100">
                <a:latin typeface="Eurostile" pitchFamily="34" charset="0"/>
              </a:defRPr>
            </a:lvl3pPr>
            <a:lvl4pPr>
              <a:buNone/>
              <a:defRPr sz="2100">
                <a:latin typeface="Eurostile" pitchFamily="34" charset="0"/>
              </a:defRPr>
            </a:lvl4pPr>
            <a:lvl5pPr>
              <a:buFont typeface="Arial" pitchFamily="34" charset="0"/>
              <a:buNone/>
              <a:defRPr sz="2100">
                <a:latin typeface="Eurostile" pitchFamily="34" charset="0"/>
              </a:defRPr>
            </a:lvl5pPr>
          </a:lstStyle>
          <a:p>
            <a:pPr lvl="0"/>
            <a:r>
              <a:rPr lang="en-US" dirty="0" smtClean="0"/>
              <a:t>Click to edit ACRONYM</a:t>
            </a:r>
          </a:p>
        </p:txBody>
      </p:sp>
      <p:sp>
        <p:nvSpPr>
          <p:cNvPr id="33" name="Text Placeholder 32"/>
          <p:cNvSpPr>
            <a:spLocks noGrp="1"/>
          </p:cNvSpPr>
          <p:nvPr>
            <p:ph type="body" sz="quarter" idx="20" hasCustomPrompt="1"/>
          </p:nvPr>
        </p:nvSpPr>
        <p:spPr>
          <a:xfrm>
            <a:off x="317500" y="1981200"/>
            <a:ext cx="7620000" cy="533400"/>
          </a:xfrm>
        </p:spPr>
        <p:txBody>
          <a:bodyPr/>
          <a:lstStyle>
            <a:lvl1pPr>
              <a:buNone/>
              <a:defRPr lang="en-US" sz="2400" dirty="0" smtClean="0">
                <a:gradFill flip="none" rotWithShape="1">
                  <a:gsLst>
                    <a:gs pos="0">
                      <a:schemeClr val="bg1">
                        <a:shade val="30000"/>
                        <a:satMod val="115000"/>
                      </a:schemeClr>
                    </a:gs>
                    <a:gs pos="60000">
                      <a:schemeClr val="bg1">
                        <a:shade val="100000"/>
                        <a:satMod val="115000"/>
                      </a:schemeClr>
                    </a:gs>
                  </a:gsLst>
                  <a:lin ang="16200000" scaled="1"/>
                  <a:tileRect/>
                </a:gradFill>
                <a:latin typeface="+mn-lt"/>
                <a:ea typeface="+mn-ea"/>
                <a:cs typeface="+mn-cs"/>
              </a:defRPr>
            </a:lvl1pPr>
            <a:lvl2pPr>
              <a:buNone/>
              <a:defRPr/>
            </a:lvl2pPr>
            <a:lvl3pPr>
              <a:buNone/>
              <a:defRPr/>
            </a:lvl3pPr>
            <a:lvl4pPr>
              <a:buNone/>
              <a:defRPr/>
            </a:lvl4pPr>
            <a:lvl5pPr>
              <a:buFont typeface="Arial" pitchFamily="34" charset="0"/>
              <a:buNone/>
              <a:defRPr/>
            </a:lvl5pPr>
          </a:lstStyle>
          <a:p>
            <a:pPr lvl="0"/>
            <a:r>
              <a:rPr lang="en-US" dirty="0" smtClean="0"/>
              <a:t>Click for Location</a:t>
            </a: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52400" y="6248400"/>
            <a:ext cx="2514600" cy="457200"/>
          </a:xfrm>
          <a:prstGeom prst="rect">
            <a:avLst/>
          </a:prstGeom>
        </p:spPr>
        <p:txBody>
          <a:bodyPr/>
          <a:lstStyle>
            <a:lvl1pPr>
              <a:defRPr i="0"/>
            </a:lvl1pPr>
          </a:lstStyle>
          <a:p>
            <a:pPr>
              <a:defRPr/>
            </a:pPr>
            <a:endParaRPr lang="en-US"/>
          </a:p>
          <a:p>
            <a:pPr>
              <a:defRPr/>
            </a:pPr>
            <a:r>
              <a:rPr lang="en-US"/>
              <a:t>CLARREO Mission Review</a:t>
            </a:r>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a:p>
            <a:pPr>
              <a:defRPr/>
            </a:pPr>
            <a:endParaRPr lang="en-US"/>
          </a:p>
        </p:txBody>
      </p:sp>
      <p:sp>
        <p:nvSpPr>
          <p:cNvPr id="5" name="Slide Number Placeholder 4"/>
          <p:cNvSpPr>
            <a:spLocks noGrp="1"/>
          </p:cNvSpPr>
          <p:nvPr>
            <p:ph type="sldNum" sz="quarter" idx="12"/>
          </p:nvPr>
        </p:nvSpPr>
        <p:spPr>
          <a:xfrm>
            <a:off x="7010400" y="6248400"/>
            <a:ext cx="1905000" cy="457200"/>
          </a:xfrm>
          <a:prstGeom prst="rect">
            <a:avLst/>
          </a:prstGeom>
        </p:spPr>
        <p:txBody>
          <a:bodyPr/>
          <a:lstStyle>
            <a:lvl1pPr>
              <a:defRPr/>
            </a:lvl1pPr>
          </a:lstStyle>
          <a:p>
            <a:pPr>
              <a:defRPr/>
            </a:pPr>
            <a:endParaRPr lang="en-US"/>
          </a:p>
          <a:p>
            <a:pPr>
              <a:defRPr/>
            </a:pPr>
            <a:fld id="{3E95A84A-AF18-B945-9D84-3663C5C050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spTree>
      <p:nvGrpSpPr>
        <p:cNvPr id="1" name=""/>
        <p:cNvGrpSpPr/>
        <p:nvPr/>
      </p:nvGrpSpPr>
      <p:grpSpPr>
        <a:xfrm>
          <a:off x="0" y="0"/>
          <a:ext cx="0" cy="0"/>
          <a:chOff x="0" y="0"/>
          <a:chExt cx="0" cy="0"/>
        </a:xfrm>
      </p:grpSpPr>
      <p:pic>
        <p:nvPicPr>
          <p:cNvPr id="6" name="Picture 9" descr="clarreo"/>
          <p:cNvPicPr>
            <a:picLocks noChangeAspect="1" noChangeArrowheads="1"/>
          </p:cNvPicPr>
          <p:nvPr/>
        </p:nvPicPr>
        <p:blipFill>
          <a:blip r:embed="rId2" cstate="print"/>
          <a:srcRect/>
          <a:stretch>
            <a:fillRect/>
          </a:stretch>
        </p:blipFill>
        <p:spPr bwMode="auto">
          <a:xfrm>
            <a:off x="0" y="0"/>
            <a:ext cx="9145588" cy="6856413"/>
          </a:xfrm>
          <a:prstGeom prst="rect">
            <a:avLst/>
          </a:prstGeom>
          <a:noFill/>
          <a:ln w="9525">
            <a:noFill/>
            <a:miter lim="800000"/>
            <a:headEnd/>
            <a:tailEnd/>
          </a:ln>
        </p:spPr>
      </p:pic>
      <p:sp>
        <p:nvSpPr>
          <p:cNvPr id="2" name="Title 1"/>
          <p:cNvSpPr>
            <a:spLocks noGrp="1"/>
          </p:cNvSpPr>
          <p:nvPr>
            <p:ph type="title" hasCustomPrompt="1"/>
          </p:nvPr>
        </p:nvSpPr>
        <p:spPr>
          <a:xfrm>
            <a:off x="228600" y="152400"/>
            <a:ext cx="8686800" cy="533400"/>
          </a:xfrm>
          <a:prstGeom prst="rect">
            <a:avLst/>
          </a:prstGeom>
        </p:spPr>
        <p:txBody>
          <a:bodyPr anchor="ctr"/>
          <a:lstStyle>
            <a:lvl1pPr marL="234950" indent="-234950" algn="l">
              <a:defRPr lang="en-US" sz="3600" b="0" kern="1200" cap="none" spc="150" baseline="0" dirty="0">
                <a:ln w="3175"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cs typeface="Arial" pitchFamily="34" charset="0"/>
              </a:defRPr>
            </a:lvl1pPr>
          </a:lstStyle>
          <a:p>
            <a:pPr marL="234950" lvl="0" indent="-234950" algn="l" rtl="0" eaLnBrk="0" fontAlgn="base" hangingPunct="0">
              <a:spcBef>
                <a:spcPct val="0"/>
              </a:spcBef>
              <a:spcAft>
                <a:spcPct val="0"/>
              </a:spcAft>
              <a:buNone/>
            </a:pPr>
            <a:r>
              <a:rPr lang="en-US" dirty="0" smtClean="0"/>
              <a:t>#. Click to edit Section Title</a:t>
            </a:r>
            <a:endParaRPr lang="en-US" dirty="0"/>
          </a:p>
        </p:txBody>
      </p:sp>
      <p:sp>
        <p:nvSpPr>
          <p:cNvPr id="10" name="Text Placeholder 9"/>
          <p:cNvSpPr>
            <a:spLocks noGrp="1"/>
          </p:cNvSpPr>
          <p:nvPr>
            <p:ph type="body" sz="quarter" idx="12" hasCustomPrompt="1"/>
          </p:nvPr>
        </p:nvSpPr>
        <p:spPr>
          <a:xfrm>
            <a:off x="1204335" y="654204"/>
            <a:ext cx="5348865" cy="457200"/>
          </a:xfrm>
        </p:spPr>
        <p:txBody>
          <a:bodyPr anchor="ctr"/>
          <a:lstStyle>
            <a:lvl1pPr marL="0" indent="0" algn="l" rtl="0" eaLnBrk="1" fontAlgn="base" hangingPunct="1">
              <a:spcBef>
                <a:spcPts val="300"/>
              </a:spcBef>
              <a:spcAft>
                <a:spcPct val="0"/>
              </a:spcAft>
              <a:buNone/>
              <a:defRPr lang="en-US" sz="2800" dirty="0">
                <a:gradFill flip="none" rotWithShape="1">
                  <a:gsLst>
                    <a:gs pos="0">
                      <a:schemeClr val="bg1">
                        <a:shade val="30000"/>
                        <a:satMod val="115000"/>
                      </a:schemeClr>
                    </a:gs>
                    <a:gs pos="60000">
                      <a:schemeClr val="bg1">
                        <a:shade val="100000"/>
                        <a:satMod val="115000"/>
                      </a:schemeClr>
                    </a:gs>
                  </a:gsLst>
                  <a:lin ang="16200000" scaled="1"/>
                  <a:tileRect/>
                </a:gradFill>
                <a:latin typeface="+mn-lt"/>
                <a:ea typeface="+mn-ea"/>
                <a:cs typeface="+mn-cs"/>
              </a:defRPr>
            </a:lvl1pPr>
            <a:lvl2pPr>
              <a:buNone/>
              <a:defRPr/>
            </a:lvl2pPr>
            <a:lvl3pPr>
              <a:buNone/>
              <a:defRPr/>
            </a:lvl3pPr>
            <a:lvl4pPr>
              <a:buNone/>
              <a:defRPr/>
            </a:lvl4pPr>
            <a:lvl5pPr>
              <a:buFont typeface="Arial" pitchFamily="34" charset="0"/>
              <a:buNone/>
              <a:defRPr/>
            </a:lvl5pPr>
          </a:lstStyle>
          <a:p>
            <a:pPr lvl="0"/>
            <a:r>
              <a:rPr lang="en-US" dirty="0" smtClean="0"/>
              <a:t>Click to insert presenter’s name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ubSection Header Lef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04800" y="4191000"/>
            <a:ext cx="8610600" cy="533400"/>
          </a:xfrm>
        </p:spPr>
        <p:txBody>
          <a:bodyPr anchor="t"/>
          <a:lstStyle>
            <a:lvl1pPr marL="0" indent="0" algn="l">
              <a:buNone/>
              <a:defRPr lang="en-US" sz="2400" b="1" cap="none" baseline="0" dirty="0">
                <a:solidFill>
                  <a:schemeClr val="tx2"/>
                </a:solidFill>
                <a:effectLst/>
                <a:latin typeface="+mj-lt"/>
                <a:ea typeface="+mj-ea"/>
                <a:cs typeface="+mj-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Presenter’s Name</a:t>
            </a:r>
            <a:endParaRPr lang="en-US" dirty="0"/>
          </a:p>
        </p:txBody>
      </p:sp>
      <p:sp>
        <p:nvSpPr>
          <p:cNvPr id="5" name="Text Placeholder 10"/>
          <p:cNvSpPr>
            <a:spLocks noGrp="1"/>
          </p:cNvSpPr>
          <p:nvPr>
            <p:ph type="body" sz="quarter" idx="12" hasCustomPrompt="1"/>
          </p:nvPr>
        </p:nvSpPr>
        <p:spPr>
          <a:xfrm>
            <a:off x="533400" y="6248400"/>
            <a:ext cx="8613648" cy="304800"/>
          </a:xfrm>
        </p:spPr>
        <p:txBody>
          <a:bodyPr anchor="ctr"/>
          <a:lstStyle>
            <a:lvl1pP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dirty="0" smtClean="0"/>
              <a:t>Click to summarize chart</a:t>
            </a:r>
          </a:p>
        </p:txBody>
      </p:sp>
      <p:sp>
        <p:nvSpPr>
          <p:cNvPr id="13" name="Text Placeholder 12"/>
          <p:cNvSpPr>
            <a:spLocks noGrp="1"/>
          </p:cNvSpPr>
          <p:nvPr>
            <p:ph type="body" sz="quarter" idx="15" hasCustomPrompt="1"/>
          </p:nvPr>
        </p:nvSpPr>
        <p:spPr>
          <a:xfrm>
            <a:off x="307404" y="3036425"/>
            <a:ext cx="8684195" cy="457200"/>
          </a:xfrm>
        </p:spPr>
        <p:txBody>
          <a:bodyPr/>
          <a:lstStyle>
            <a:lvl1pPr marL="6350" indent="-6350" algn="l">
              <a:buNone/>
              <a:defRPr sz="2800" b="1">
                <a:latin typeface="+mj-lt"/>
              </a:defRPr>
            </a:lvl1pPr>
          </a:lstStyle>
          <a:p>
            <a:pPr lvl="0"/>
            <a:r>
              <a:rPr lang="en-US" dirty="0" smtClean="0"/>
              <a:t>	Click to add Section Name</a:t>
            </a:r>
            <a:endParaRPr lang="en-US" dirty="0"/>
          </a:p>
        </p:txBody>
      </p:sp>
      <p:sp>
        <p:nvSpPr>
          <p:cNvPr id="15" name="Text Placeholder 14"/>
          <p:cNvSpPr>
            <a:spLocks noGrp="1"/>
          </p:cNvSpPr>
          <p:nvPr>
            <p:ph type="body" sz="quarter" idx="16" hasCustomPrompt="1"/>
          </p:nvPr>
        </p:nvSpPr>
        <p:spPr>
          <a:xfrm>
            <a:off x="304800" y="4572000"/>
            <a:ext cx="8610600" cy="533400"/>
          </a:xfrm>
        </p:spPr>
        <p:txBody>
          <a:bodyPr/>
          <a:lstStyle>
            <a:lvl1pPr algn="l">
              <a:buNone/>
              <a:defRPr sz="2000" b="1" baseline="0">
                <a:latin typeface="+mj-lt"/>
              </a:defRPr>
            </a:lvl1pPr>
          </a:lstStyle>
          <a:p>
            <a:pPr lvl="0"/>
            <a:r>
              <a:rPr lang="en-US" dirty="0" smtClean="0"/>
              <a:t>Click to edit Presenter’s Title</a:t>
            </a:r>
            <a:endParaRPr lang="en-US" dirty="0"/>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5" name="Content Placeholder 2"/>
          <p:cNvSpPr>
            <a:spLocks noGrp="1"/>
          </p:cNvSpPr>
          <p:nvPr>
            <p:ph idx="10"/>
          </p:nvPr>
        </p:nvSpPr>
        <p:spPr>
          <a:xfrm>
            <a:off x="0" y="762000"/>
            <a:ext cx="9144000" cy="5410200"/>
          </a:xfrm>
        </p:spPr>
        <p:txBody>
          <a:bodyPr/>
          <a:lstStyle>
            <a:lvl1pPr>
              <a:spcBef>
                <a:spcPts val="300"/>
              </a:spcBef>
              <a:buSzPct val="100000"/>
              <a:buFont typeface="Arial" pitchFamily="34" charset="0"/>
              <a:buChar char="•"/>
              <a:defRPr sz="2400"/>
            </a:lvl1pPr>
            <a:lvl2pPr>
              <a:spcBef>
                <a:spcPts val="300"/>
              </a:spcBef>
              <a:defRPr sz="2200"/>
            </a:lvl2pPr>
            <a:lvl3pPr>
              <a:spcBef>
                <a:spcPts val="300"/>
              </a:spcBef>
              <a:defRPr sz="2000"/>
            </a:lvl3pPr>
            <a:lvl4pPr>
              <a:spcBef>
                <a:spcPts val="200"/>
              </a:spcBef>
              <a:defRPr sz="18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2" hasCustomPrompt="1"/>
          </p:nvPr>
        </p:nvSpPr>
        <p:spPr>
          <a:xfrm>
            <a:off x="533400" y="6248400"/>
            <a:ext cx="8613648" cy="304800"/>
          </a:xfrm>
        </p:spPr>
        <p:txBody>
          <a:bodyPr anchor="ctr"/>
          <a:lstStyle>
            <a:lvl1pP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dirty="0" smtClean="0"/>
              <a:t>Click to summarize chart</a:t>
            </a:r>
          </a:p>
        </p:txBody>
      </p:sp>
      <p:sp>
        <p:nvSpPr>
          <p:cNvPr id="6" name="Title 5"/>
          <p:cNvSpPr>
            <a:spLocks noGrp="1"/>
          </p:cNvSpPr>
          <p:nvPr>
            <p:ph type="title" hasCustomPrompt="1"/>
          </p:nvPr>
        </p:nvSpPr>
        <p:spPr/>
        <p:txBody>
          <a:bodyPr>
            <a:normAutofit/>
          </a:bodyPr>
          <a:lstStyle>
            <a:lvl1pPr>
              <a:defRPr sz="3200"/>
            </a:lvl1pPr>
          </a:lstStyle>
          <a:p>
            <a:r>
              <a:rPr lang="en-US" dirty="0" smtClean="0"/>
              <a:t>Click to add a Slide Title</a:t>
            </a:r>
            <a:endParaRPr lang="en-US" dirty="0"/>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Line Title and Content">
    <p:spTree>
      <p:nvGrpSpPr>
        <p:cNvPr id="1" name=""/>
        <p:cNvGrpSpPr/>
        <p:nvPr/>
      </p:nvGrpSpPr>
      <p:grpSpPr>
        <a:xfrm>
          <a:off x="0" y="0"/>
          <a:ext cx="0" cy="0"/>
          <a:chOff x="0" y="0"/>
          <a:chExt cx="0" cy="0"/>
        </a:xfrm>
      </p:grpSpPr>
      <p:sp>
        <p:nvSpPr>
          <p:cNvPr id="5" name="Content Placeholder 2"/>
          <p:cNvSpPr>
            <a:spLocks noGrp="1"/>
          </p:cNvSpPr>
          <p:nvPr>
            <p:ph idx="10"/>
          </p:nvPr>
        </p:nvSpPr>
        <p:spPr>
          <a:xfrm>
            <a:off x="0" y="762000"/>
            <a:ext cx="9144000" cy="5410200"/>
          </a:xfrm>
        </p:spPr>
        <p:txBody>
          <a:bodyPr/>
          <a:lstStyle>
            <a:lvl1pPr>
              <a:spcBef>
                <a:spcPts val="300"/>
              </a:spcBef>
              <a:buSzPct val="100000"/>
              <a:buFont typeface="Arial" pitchFamily="34" charset="0"/>
              <a:buChar char="•"/>
              <a:defRPr sz="2400"/>
            </a:lvl1pPr>
            <a:lvl2pPr>
              <a:spcBef>
                <a:spcPts val="300"/>
              </a:spcBef>
              <a:defRPr sz="2200"/>
            </a:lvl2pPr>
            <a:lvl3pPr>
              <a:spcBef>
                <a:spcPts val="300"/>
              </a:spcBef>
              <a:defRPr sz="2000"/>
            </a:lvl3pPr>
            <a:lvl4pPr>
              <a:spcBef>
                <a:spcPts val="200"/>
              </a:spcBef>
              <a:defRPr sz="18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2" hasCustomPrompt="1"/>
          </p:nvPr>
        </p:nvSpPr>
        <p:spPr>
          <a:xfrm>
            <a:off x="533400" y="6248400"/>
            <a:ext cx="8613648" cy="304800"/>
          </a:xfrm>
        </p:spPr>
        <p:txBody>
          <a:bodyPr anchor="ctr"/>
          <a:lstStyle>
            <a:lvl1pP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dirty="0" smtClean="0"/>
              <a:t>Click to summarize chart</a:t>
            </a:r>
          </a:p>
        </p:txBody>
      </p:sp>
      <p:sp>
        <p:nvSpPr>
          <p:cNvPr id="6" name="Title 5"/>
          <p:cNvSpPr>
            <a:spLocks noGrp="1"/>
          </p:cNvSpPr>
          <p:nvPr>
            <p:ph type="title" hasCustomPrompt="1"/>
          </p:nvPr>
        </p:nvSpPr>
        <p:spPr>
          <a:xfrm>
            <a:off x="2347414" y="25400"/>
            <a:ext cx="6784848" cy="685800"/>
          </a:xfrm>
        </p:spPr>
        <p:txBody>
          <a:bodyPr anchor="ctr">
            <a:noAutofit/>
          </a:bodyPr>
          <a:lstStyle>
            <a:lvl1pPr>
              <a:lnSpc>
                <a:spcPts val="2600"/>
              </a:lnSpc>
              <a:defRPr sz="2800"/>
            </a:lvl1pPr>
          </a:lstStyle>
          <a:p>
            <a:pPr lvl="0"/>
            <a:r>
              <a:rPr lang="en-US" dirty="0" smtClean="0"/>
              <a:t>Click for 2-line Slide Title</a:t>
            </a:r>
            <a:br>
              <a:rPr lang="en-US" dirty="0" smtClean="0"/>
            </a:br>
            <a:r>
              <a:rPr lang="en-US" dirty="0" smtClean="0"/>
              <a:t>	2-line Slide Title </a:t>
            </a: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Bottom">
    <p:spTree>
      <p:nvGrpSpPr>
        <p:cNvPr id="1" name=""/>
        <p:cNvGrpSpPr/>
        <p:nvPr/>
      </p:nvGrpSpPr>
      <p:grpSpPr>
        <a:xfrm>
          <a:off x="0" y="0"/>
          <a:ext cx="0" cy="0"/>
          <a:chOff x="0" y="0"/>
          <a:chExt cx="0" cy="0"/>
        </a:xfrm>
      </p:grpSpPr>
      <p:sp>
        <p:nvSpPr>
          <p:cNvPr id="3" name="Rectangle 2"/>
          <p:cNvSpPr/>
          <p:nvPr/>
        </p:nvSpPr>
        <p:spPr bwMode="auto">
          <a:xfrm>
            <a:off x="0" y="4953000"/>
            <a:ext cx="9144000" cy="1905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Title 5"/>
          <p:cNvSpPr>
            <a:spLocks noGrp="1"/>
          </p:cNvSpPr>
          <p:nvPr>
            <p:ph type="title" hasCustomPrompt="1"/>
          </p:nvPr>
        </p:nvSpPr>
        <p:spPr>
          <a:xfrm>
            <a:off x="2347414" y="25400"/>
            <a:ext cx="6784848" cy="685800"/>
          </a:xfrm>
        </p:spPr>
        <p:txBody>
          <a:bodyPr anchor="ctr">
            <a:noAutofit/>
          </a:bodyPr>
          <a:lstStyle>
            <a:lvl1pPr>
              <a:lnSpc>
                <a:spcPts val="2600"/>
              </a:lnSpc>
              <a:defRPr sz="2800"/>
            </a:lvl1pPr>
          </a:lstStyle>
          <a:p>
            <a:pPr lvl="0"/>
            <a:r>
              <a:rPr lang="en-US" dirty="0" smtClean="0"/>
              <a:t>Click for 2-line Slide Title</a:t>
            </a:r>
            <a:br>
              <a:rPr lang="en-US" dirty="0" smtClean="0"/>
            </a:br>
            <a:r>
              <a:rPr lang="en-US" dirty="0" smtClean="0"/>
              <a:t>	2-line Slide Title </a:t>
            </a:r>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o Blue Bottom Bar">
    <p:spTree>
      <p:nvGrpSpPr>
        <p:cNvPr id="1" name=""/>
        <p:cNvGrpSpPr/>
        <p:nvPr/>
      </p:nvGrpSpPr>
      <p:grpSpPr>
        <a:xfrm>
          <a:off x="0" y="0"/>
          <a:ext cx="0" cy="0"/>
          <a:chOff x="0" y="0"/>
          <a:chExt cx="0" cy="0"/>
        </a:xfrm>
      </p:grpSpPr>
      <p:sp>
        <p:nvSpPr>
          <p:cNvPr id="3" name="Rectangle 2"/>
          <p:cNvSpPr/>
          <p:nvPr/>
        </p:nvSpPr>
        <p:spPr bwMode="auto">
          <a:xfrm>
            <a:off x="0" y="4724400"/>
            <a:ext cx="9144000" cy="1905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Title 5"/>
          <p:cNvSpPr>
            <a:spLocks noGrp="1"/>
          </p:cNvSpPr>
          <p:nvPr>
            <p:ph type="title" hasCustomPrompt="1"/>
          </p:nvPr>
        </p:nvSpPr>
        <p:spPr>
          <a:xfrm>
            <a:off x="2347414" y="25400"/>
            <a:ext cx="6784848" cy="685800"/>
          </a:xfrm>
        </p:spPr>
        <p:txBody>
          <a:bodyPr anchor="ctr">
            <a:noAutofit/>
          </a:bodyPr>
          <a:lstStyle>
            <a:lvl1pPr>
              <a:lnSpc>
                <a:spcPts val="2600"/>
              </a:lnSpc>
              <a:defRPr sz="2800"/>
            </a:lvl1pPr>
          </a:lstStyle>
          <a:p>
            <a:pPr lvl="0"/>
            <a:r>
              <a:rPr lang="en-US" dirty="0" smtClean="0"/>
              <a:t>Click for 2-line Slide Title</a:t>
            </a:r>
            <a:br>
              <a:rPr lang="en-US" dirty="0" smtClean="0"/>
            </a:br>
            <a:r>
              <a:rPr lang="en-US" dirty="0" smtClean="0"/>
              <a:t>	2-line Slide Title </a:t>
            </a:r>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609600"/>
          </a:xfrm>
        </p:spPr>
        <p:txBody>
          <a:bodyPr/>
          <a:lstStyle>
            <a:lvl1pPr algn="l">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14400"/>
            <a:ext cx="85344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81000" y="6400800"/>
            <a:ext cx="2362200" cy="365125"/>
          </a:xfrm>
          <a:prstGeom prst="rect">
            <a:avLst/>
          </a:prstGeom>
        </p:spPr>
        <p:txBody>
          <a:bodyPr/>
          <a:lstStyle/>
          <a:p>
            <a:r>
              <a:rPr lang="en-US" smtClean="0"/>
              <a:t>CLARREO Status - June 21, 2010</a:t>
            </a:r>
            <a:endParaRPr lang="en-US"/>
          </a:p>
        </p:txBody>
      </p:sp>
      <p:sp>
        <p:nvSpPr>
          <p:cNvPr id="5" name="Footer Placeholder 4"/>
          <p:cNvSpPr>
            <a:spLocks noGrp="1"/>
          </p:cNvSpPr>
          <p:nvPr>
            <p:ph type="ftr" sz="quarter" idx="11"/>
          </p:nvPr>
        </p:nvSpPr>
        <p:spPr>
          <a:xfrm>
            <a:off x="3352800" y="6400800"/>
            <a:ext cx="2895600" cy="365125"/>
          </a:xfrm>
          <a:prstGeom prst="rect">
            <a:avLst/>
          </a:prstGeom>
        </p:spPr>
        <p:txBody>
          <a:bodyPr/>
          <a:lstStyle/>
          <a:p>
            <a:r>
              <a:rPr lang="en-US" smtClean="0"/>
              <a:t>Pre-Decisional  –  Internal Use Only</a:t>
            </a:r>
            <a:endParaRPr lang="en-US"/>
          </a:p>
        </p:txBody>
      </p:sp>
      <p:sp>
        <p:nvSpPr>
          <p:cNvPr id="6" name="Slide Number Placeholder 5"/>
          <p:cNvSpPr>
            <a:spLocks noGrp="1"/>
          </p:cNvSpPr>
          <p:nvPr>
            <p:ph type="sldNum" sz="quarter" idx="12"/>
          </p:nvPr>
        </p:nvSpPr>
        <p:spPr>
          <a:xfrm>
            <a:off x="6858000" y="6400800"/>
            <a:ext cx="2133600" cy="365125"/>
          </a:xfrm>
          <a:prstGeom prst="rect">
            <a:avLst/>
          </a:prstGeom>
        </p:spPr>
        <p:txBody>
          <a:bodyPr/>
          <a:lstStyle/>
          <a:p>
            <a:fld id="{C146E6C6-22AE-433B-988B-AB322CA512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4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a:prstGeom prst="rect">
            <a:avLst/>
          </a:prstGeo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914400" y="3870960"/>
            <a:ext cx="3566160" cy="1920240"/>
          </a:xfrm>
          <a:prstGeom prst="rect">
            <a:avLst/>
          </a:prstGeo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a:prstGeom prst="rect">
            <a:avLst/>
          </a:prstGeo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a:prstGeom prst="rect">
            <a:avLst/>
          </a:prstGeo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13"/>
          <p:cNvSpPr>
            <a:spLocks noGrp="1"/>
          </p:cNvSpPr>
          <p:nvPr>
            <p:ph type="dt" sz="half" idx="16"/>
          </p:nvPr>
        </p:nvSpPr>
        <p:spPr>
          <a:xfrm>
            <a:off x="457200" y="6416675"/>
            <a:ext cx="2133600" cy="365125"/>
          </a:xfrm>
          <a:prstGeom prst="rect">
            <a:avLst/>
          </a:prstGeom>
        </p:spPr>
        <p:txBody>
          <a:bodyPr/>
          <a:lstStyle>
            <a:lvl1pPr>
              <a:defRPr/>
            </a:lvl1pPr>
          </a:lstStyle>
          <a:p>
            <a:pPr>
              <a:defRPr/>
            </a:pPr>
            <a:fld id="{09269230-9505-5C4A-8B3F-77626B4E7981}" type="datetime1">
              <a:rPr lang="en-US"/>
              <a:pPr>
                <a:defRPr/>
              </a:pPr>
              <a:t>6/21/10</a:t>
            </a:fld>
            <a:endParaRPr lang="en-US"/>
          </a:p>
        </p:txBody>
      </p:sp>
      <p:sp>
        <p:nvSpPr>
          <p:cNvPr id="9" name="Footer Placeholder 2"/>
          <p:cNvSpPr>
            <a:spLocks noGrp="1"/>
          </p:cNvSpPr>
          <p:nvPr>
            <p:ph type="ftr" sz="quarter" idx="17"/>
          </p:nvPr>
        </p:nvSpPr>
        <p:spPr>
          <a:xfrm>
            <a:off x="3124200" y="6416675"/>
            <a:ext cx="2895600" cy="365125"/>
          </a:xfrm>
          <a:prstGeom prst="rect">
            <a:avLst/>
          </a:prstGeom>
        </p:spPr>
        <p:txBody>
          <a:bodyPr/>
          <a:lstStyle>
            <a:lvl1pPr>
              <a:defRPr/>
            </a:lvl1pPr>
          </a:lstStyle>
          <a:p>
            <a:pPr>
              <a:defRPr/>
            </a:pPr>
            <a:endParaRPr lang="en-US"/>
          </a:p>
        </p:txBody>
      </p:sp>
      <p:sp>
        <p:nvSpPr>
          <p:cNvPr id="10" name="Slide Number Placeholder 22"/>
          <p:cNvSpPr>
            <a:spLocks noGrp="1"/>
          </p:cNvSpPr>
          <p:nvPr>
            <p:ph type="sldNum" sz="quarter" idx="18"/>
          </p:nvPr>
        </p:nvSpPr>
        <p:spPr>
          <a:xfrm>
            <a:off x="7924800" y="6416675"/>
            <a:ext cx="762000" cy="365125"/>
          </a:xfrm>
          <a:prstGeom prst="rect">
            <a:avLst/>
          </a:prstGeom>
        </p:spPr>
        <p:txBody>
          <a:bodyPr/>
          <a:lstStyle>
            <a:lvl1pPr>
              <a:defRPr/>
            </a:lvl1pPr>
          </a:lstStyle>
          <a:p>
            <a:pPr>
              <a:defRPr/>
            </a:pPr>
            <a:fld id="{4D5C1ADA-D79B-2E4E-B3DB-2308FDFCF2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4" name="Picture 13" descr="CLARREOimage2"/>
          <p:cNvPicPr>
            <a:picLocks noChangeAspect="1" noChangeArrowheads="1"/>
          </p:cNvPicPr>
          <p:nvPr/>
        </p:nvPicPr>
        <p:blipFill>
          <a:blip r:embed="rId12" cstate="print"/>
          <a:srcRect/>
          <a:stretch>
            <a:fillRect/>
          </a:stretch>
        </p:blipFill>
        <p:spPr bwMode="auto">
          <a:xfrm>
            <a:off x="0" y="0"/>
            <a:ext cx="2304288" cy="685800"/>
          </a:xfrm>
          <a:prstGeom prst="rect">
            <a:avLst/>
          </a:prstGeom>
          <a:blipFill dpi="0" rotWithShape="1">
            <a:blip r:embed="rId13" cstate="print"/>
            <a:srcRect/>
            <a:tile tx="0" ty="0" sx="100000" sy="100000" flip="none" algn="tl"/>
          </a:blipFill>
          <a:ln w="9525">
            <a:noFill/>
            <a:miter lim="800000"/>
            <a:headEnd/>
            <a:tailEnd/>
          </a:ln>
        </p:spPr>
      </p:pic>
      <p:sp>
        <p:nvSpPr>
          <p:cNvPr id="1036" name="Rectangle 12"/>
          <p:cNvSpPr>
            <a:spLocks noChangeArrowheads="1"/>
          </p:cNvSpPr>
          <p:nvPr/>
        </p:nvSpPr>
        <p:spPr bwMode="auto">
          <a:xfrm>
            <a:off x="0" y="6248400"/>
            <a:ext cx="9144000" cy="304800"/>
          </a:xfrm>
          <a:prstGeom prst="rect">
            <a:avLst/>
          </a:prstGeom>
          <a:gradFill flip="none" rotWithShape="0">
            <a:gsLst>
              <a:gs pos="0">
                <a:schemeClr val="tx1"/>
              </a:gs>
              <a:gs pos="100000">
                <a:srgbClr val="0033CC"/>
              </a:gs>
            </a:gsLst>
            <a:lin ang="0" scaled="1"/>
            <a:tileRect/>
          </a:gradFill>
          <a:ln w="9525">
            <a:noFill/>
            <a:miter lim="800000"/>
            <a:headEnd/>
            <a:tailEnd/>
          </a:ln>
          <a:effectLst/>
        </p:spPr>
        <p:txBody>
          <a:bodyPr wrap="none" anchor="ctr"/>
          <a:lstStyle/>
          <a:p>
            <a:pPr eaLnBrk="0" hangingPunct="0">
              <a:defRPr/>
            </a:pPr>
            <a:endParaRPr lang="en-US"/>
          </a:p>
        </p:txBody>
      </p:sp>
      <p:sp>
        <p:nvSpPr>
          <p:cNvPr id="1028" name="Rectangle 3"/>
          <p:cNvSpPr>
            <a:spLocks noGrp="1" noChangeArrowheads="1"/>
          </p:cNvSpPr>
          <p:nvPr>
            <p:ph type="body" idx="1"/>
          </p:nvPr>
        </p:nvSpPr>
        <p:spPr bwMode="auto">
          <a:xfrm>
            <a:off x="0" y="762000"/>
            <a:ext cx="91440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extBox 9"/>
          <p:cNvSpPr txBox="1"/>
          <p:nvPr userDrawn="1"/>
        </p:nvSpPr>
        <p:spPr>
          <a:xfrm>
            <a:off x="8241260" y="6607630"/>
            <a:ext cx="597940" cy="246221"/>
          </a:xfrm>
          <a:prstGeom prst="rect">
            <a:avLst/>
          </a:prstGeom>
          <a:noFill/>
        </p:spPr>
        <p:txBody>
          <a:bodyPr wrap="none">
            <a:spAutoFit/>
          </a:bodyPr>
          <a:lstStyle/>
          <a:p>
            <a:pPr eaLnBrk="0" hangingPunct="0">
              <a:defRPr/>
            </a:pPr>
            <a:r>
              <a:rPr lang="en-US" sz="1000" b="1" dirty="0" smtClean="0">
                <a:latin typeface="+mn-lt"/>
              </a:rPr>
              <a:t> </a:t>
            </a:r>
            <a:r>
              <a:rPr lang="en-US" sz="1000" b="1" baseline="0" dirty="0" smtClean="0">
                <a:latin typeface="+mn-lt"/>
              </a:rPr>
              <a:t> </a:t>
            </a:r>
            <a:r>
              <a:rPr lang="en-US" sz="1000" b="1" baseline="0" dirty="0" smtClean="0">
                <a:latin typeface="+mn-lt"/>
              </a:rPr>
              <a:t>2 </a:t>
            </a:r>
            <a:r>
              <a:rPr lang="en-US" sz="1000" b="1" dirty="0" smtClean="0">
                <a:latin typeface="+mn-lt"/>
              </a:rPr>
              <a:t>- </a:t>
            </a:r>
            <a:fld id="{0B290876-72EB-423C-95AD-95AD4C81B334}" type="slidenum">
              <a:rPr lang="en-US" sz="1000" b="1" smtClean="0">
                <a:latin typeface="+mn-lt"/>
              </a:rPr>
              <a:pPr eaLnBrk="0" hangingPunct="0">
                <a:defRPr/>
              </a:pPr>
              <a:t>‹#›</a:t>
            </a:fld>
            <a:endParaRPr lang="en-US" sz="1000" b="1" dirty="0">
              <a:latin typeface="+mn-lt"/>
            </a:endParaRPr>
          </a:p>
        </p:txBody>
      </p:sp>
      <p:sp>
        <p:nvSpPr>
          <p:cNvPr id="15" name="Rectangle 14"/>
          <p:cNvSpPr/>
          <p:nvPr/>
        </p:nvSpPr>
        <p:spPr bwMode="auto">
          <a:xfrm rot="10800000">
            <a:off x="0" y="644770"/>
            <a:ext cx="9144000" cy="45720"/>
          </a:xfrm>
          <a:prstGeom prst="rect">
            <a:avLst/>
          </a:prstGeom>
          <a:gradFill flip="none" rotWithShape="1">
            <a:gsLst>
              <a:gs pos="0">
                <a:srgbClr val="000000"/>
              </a:gs>
              <a:gs pos="36000">
                <a:srgbClr val="0033CC"/>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3300" b="0" i="0" u="none" strike="noStrike" cap="none" normalizeH="0" baseline="0" smtClean="0">
              <a:ln>
                <a:noFill/>
              </a:ln>
              <a:solidFill>
                <a:schemeClr val="tx1"/>
              </a:solidFill>
              <a:effectLst/>
              <a:latin typeface="Arial" charset="0"/>
            </a:endParaRPr>
          </a:p>
        </p:txBody>
      </p:sp>
      <p:pic>
        <p:nvPicPr>
          <p:cNvPr id="13" name="Picture 10" descr="blue_white_border"/>
          <p:cNvPicPr>
            <a:picLocks noChangeAspect="1" noChangeArrowheads="1"/>
          </p:cNvPicPr>
          <p:nvPr/>
        </p:nvPicPr>
        <p:blipFill>
          <a:blip r:embed="rId14" cstate="print"/>
          <a:srcRect/>
          <a:stretch>
            <a:fillRect/>
          </a:stretch>
        </p:blipFill>
        <p:spPr bwMode="auto">
          <a:xfrm>
            <a:off x="0" y="6205564"/>
            <a:ext cx="457200" cy="379535"/>
          </a:xfrm>
          <a:prstGeom prst="rect">
            <a:avLst/>
          </a:prstGeom>
          <a:noFill/>
          <a:ln w="9525">
            <a:noFill/>
            <a:miter lim="800000"/>
            <a:headEnd/>
            <a:tailEnd/>
          </a:ln>
        </p:spPr>
      </p:pic>
      <p:sp>
        <p:nvSpPr>
          <p:cNvPr id="12" name="Title Placeholder 18"/>
          <p:cNvSpPr>
            <a:spLocks noGrp="1"/>
          </p:cNvSpPr>
          <p:nvPr>
            <p:ph type="title"/>
          </p:nvPr>
        </p:nvSpPr>
        <p:spPr>
          <a:xfrm>
            <a:off x="2347414" y="0"/>
            <a:ext cx="6784848" cy="685800"/>
          </a:xfrm>
          <a:prstGeom prst="rect">
            <a:avLst/>
          </a:prstGeom>
        </p:spPr>
        <p:txBody>
          <a:bodyPr vert="horz" lIns="91440" tIns="45720" rIns="91440" bIns="45720" rtlCol="0" anchor="ctr">
            <a:normAutofit/>
          </a:bodyPr>
          <a:lstStyle/>
          <a:p>
            <a:r>
              <a:rPr lang="en-US" dirty="0" smtClean="0"/>
              <a:t>Click to add a Slide Title</a:t>
            </a:r>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Lst>
  <p:hf hd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2800" b="1">
          <a:solidFill>
            <a:schemeClr val="tx2"/>
          </a:solidFill>
          <a:latin typeface="Arial" charset="0"/>
        </a:defRPr>
      </a:lvl2pPr>
      <a:lvl3pPr algn="ctr" rtl="0" eaLnBrk="1" fontAlgn="base" hangingPunct="1">
        <a:spcBef>
          <a:spcPct val="0"/>
        </a:spcBef>
        <a:spcAft>
          <a:spcPct val="0"/>
        </a:spcAft>
        <a:defRPr sz="2800" b="1">
          <a:solidFill>
            <a:schemeClr val="tx2"/>
          </a:solidFill>
          <a:latin typeface="Arial" charset="0"/>
        </a:defRPr>
      </a:lvl3pPr>
      <a:lvl4pPr algn="ctr" rtl="0" eaLnBrk="1" fontAlgn="base" hangingPunct="1">
        <a:spcBef>
          <a:spcPct val="0"/>
        </a:spcBef>
        <a:spcAft>
          <a:spcPct val="0"/>
        </a:spcAft>
        <a:defRPr sz="2800" b="1">
          <a:solidFill>
            <a:schemeClr val="tx2"/>
          </a:solidFill>
          <a:latin typeface="Arial" charset="0"/>
        </a:defRPr>
      </a:lvl4pPr>
      <a:lvl5pPr algn="ctr" rtl="0" eaLnBrk="1" fontAlgn="base" hangingPunct="1">
        <a:spcBef>
          <a:spcPct val="0"/>
        </a:spcBef>
        <a:spcAft>
          <a:spcPct val="0"/>
        </a:spcAft>
        <a:defRPr sz="2800" b="1">
          <a:solidFill>
            <a:schemeClr val="tx2"/>
          </a:solidFill>
          <a:latin typeface="Arial" charset="0"/>
        </a:defRPr>
      </a:lvl5pPr>
      <a:lvl6pPr marL="457200" algn="ctr" rtl="0" eaLnBrk="1" fontAlgn="base" hangingPunct="1">
        <a:spcBef>
          <a:spcPct val="0"/>
        </a:spcBef>
        <a:spcAft>
          <a:spcPct val="0"/>
        </a:spcAft>
        <a:defRPr sz="2800" b="1">
          <a:solidFill>
            <a:schemeClr val="tx2"/>
          </a:solidFill>
          <a:latin typeface="Arial" charset="0"/>
        </a:defRPr>
      </a:lvl6pPr>
      <a:lvl7pPr marL="914400" algn="ctr" rtl="0" eaLnBrk="1" fontAlgn="base" hangingPunct="1">
        <a:spcBef>
          <a:spcPct val="0"/>
        </a:spcBef>
        <a:spcAft>
          <a:spcPct val="0"/>
        </a:spcAft>
        <a:defRPr sz="2800" b="1">
          <a:solidFill>
            <a:schemeClr val="tx2"/>
          </a:solidFill>
          <a:latin typeface="Arial" charset="0"/>
        </a:defRPr>
      </a:lvl7pPr>
      <a:lvl8pPr marL="1371600" algn="ctr" rtl="0" eaLnBrk="1" fontAlgn="base" hangingPunct="1">
        <a:spcBef>
          <a:spcPct val="0"/>
        </a:spcBef>
        <a:spcAft>
          <a:spcPct val="0"/>
        </a:spcAft>
        <a:defRPr sz="2800" b="1">
          <a:solidFill>
            <a:schemeClr val="tx2"/>
          </a:solidFill>
          <a:latin typeface="Arial" charset="0"/>
        </a:defRPr>
      </a:lvl8pPr>
      <a:lvl9pPr marL="1828800" algn="ctr" rtl="0" eaLnBrk="1" fontAlgn="base" hangingPunct="1">
        <a:spcBef>
          <a:spcPct val="0"/>
        </a:spcBef>
        <a:spcAft>
          <a:spcPct val="0"/>
        </a:spcAft>
        <a:defRPr sz="2800" b="1">
          <a:solidFill>
            <a:schemeClr val="tx2"/>
          </a:solidFill>
          <a:latin typeface="Arial" charset="0"/>
        </a:defRPr>
      </a:lvl9pPr>
    </p:titleStyle>
    <p:bodyStyle>
      <a:lvl1pPr marL="234950" indent="-234950" algn="l" rtl="0" eaLnBrk="1" fontAlgn="base" hangingPunct="1">
        <a:spcBef>
          <a:spcPts val="300"/>
        </a:spcBef>
        <a:spcAft>
          <a:spcPct val="0"/>
        </a:spcAft>
        <a:buChar char="•"/>
        <a:defRPr lang="en-US" sz="2400" dirty="0" smtClean="0">
          <a:solidFill>
            <a:schemeClr val="tx1"/>
          </a:solidFill>
          <a:latin typeface="+mn-lt"/>
          <a:ea typeface="+mn-ea"/>
          <a:cs typeface="+mn-cs"/>
        </a:defRPr>
      </a:lvl1pPr>
      <a:lvl2pPr marL="692150" indent="-234950" algn="l" rtl="0" eaLnBrk="1" fontAlgn="base" hangingPunct="1">
        <a:spcBef>
          <a:spcPts val="300"/>
        </a:spcBef>
        <a:spcAft>
          <a:spcPct val="0"/>
        </a:spcAft>
        <a:buChar char="–"/>
        <a:defRPr lang="en-US" sz="2200" dirty="0" smtClean="0">
          <a:solidFill>
            <a:schemeClr val="tx1"/>
          </a:solidFill>
          <a:latin typeface="+mn-lt"/>
          <a:ea typeface="+mn-ea"/>
          <a:cs typeface="+mn-cs"/>
        </a:defRPr>
      </a:lvl2pPr>
      <a:lvl3pPr marL="1143000" indent="-228600" algn="l" rtl="0" eaLnBrk="1" fontAlgn="base" hangingPunct="1">
        <a:spcBef>
          <a:spcPts val="300"/>
        </a:spcBef>
        <a:spcAft>
          <a:spcPct val="0"/>
        </a:spcAft>
        <a:buSzPct val="80000"/>
        <a:buFont typeface="Wingdings" pitchFamily="2" charset="2"/>
        <a:buChar char="§"/>
        <a:defRPr lang="en-US" sz="2000" dirty="0" smtClean="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lang="en-US" sz="1800" dirty="0" smtClean="0">
          <a:solidFill>
            <a:schemeClr val="tx1"/>
          </a:solidFill>
          <a:latin typeface="+mn-lt"/>
          <a:ea typeface="+mn-ea"/>
          <a:cs typeface="+mn-cs"/>
        </a:defRPr>
      </a:lvl4pPr>
      <a:lvl5pPr marL="1601788" indent="-228600" algn="l" rtl="0" eaLnBrk="1" fontAlgn="base" hangingPunct="1">
        <a:spcBef>
          <a:spcPts val="300"/>
        </a:spcBef>
        <a:spcAft>
          <a:spcPct val="0"/>
        </a:spcAft>
        <a:buNone/>
        <a:defRPr lang="en-US" sz="2000" dirty="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image" Target="../media/image15.jpe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4" Type="http://schemas.openxmlformats.org/officeDocument/2006/relationships/image" Target="../media/image17.gif"/><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png"/><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2.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2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4.gif"/><Relationship Id="rId4" Type="http://schemas.openxmlformats.org/officeDocument/2006/relationships/image" Target="../media/image25.gif"/><Relationship Id="rId5" Type="http://schemas.openxmlformats.org/officeDocument/2006/relationships/image" Target="../media/image26.gif"/><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7.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emf"/><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emf"/><Relationship Id="rId3"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28600" y="152400"/>
            <a:ext cx="8686800" cy="990600"/>
          </a:xfrm>
        </p:spPr>
        <p:txBody>
          <a:bodyPr>
            <a:normAutofit/>
          </a:bodyPr>
          <a:lstStyle/>
          <a:p>
            <a:pPr>
              <a:defRPr/>
            </a:pPr>
            <a:r>
              <a:rPr lang="en-US" sz="2400" dirty="0" smtClean="0"/>
              <a:t>An Introduction to the CLARREO Reflected Solar Instrument and Reference </a:t>
            </a:r>
            <a:r>
              <a:rPr lang="en-US" sz="2400" dirty="0" err="1" smtClean="0"/>
              <a:t>Intercalibration</a:t>
            </a:r>
            <a:r>
              <a:rPr lang="en-US" sz="2400" dirty="0" smtClean="0"/>
              <a:t> Strategy</a:t>
            </a:r>
            <a:endParaRPr lang="en-US" sz="2200" dirty="0" smtClean="0"/>
          </a:p>
        </p:txBody>
      </p:sp>
      <p:sp>
        <p:nvSpPr>
          <p:cNvPr id="6" name="Text Placeholder 5"/>
          <p:cNvSpPr>
            <a:spLocks noGrp="1"/>
          </p:cNvSpPr>
          <p:nvPr>
            <p:ph type="body" sz="quarter" idx="12"/>
          </p:nvPr>
        </p:nvSpPr>
        <p:spPr>
          <a:xfrm>
            <a:off x="1219200" y="3962400"/>
            <a:ext cx="7772400" cy="2438400"/>
          </a:xfrm>
        </p:spPr>
        <p:txBody>
          <a:bodyPr/>
          <a:lstStyle/>
          <a:p>
            <a:pPr algn="r"/>
            <a:r>
              <a:rPr lang="en-US" sz="2400" dirty="0" smtClean="0">
                <a:solidFill>
                  <a:schemeClr val="tx1"/>
                </a:solidFill>
              </a:rPr>
              <a:t>David </a:t>
            </a:r>
            <a:r>
              <a:rPr lang="en-US" sz="2400" dirty="0" smtClean="0">
                <a:solidFill>
                  <a:schemeClr val="tx1"/>
                </a:solidFill>
              </a:rPr>
              <a:t>Young,</a:t>
            </a:r>
            <a:r>
              <a:rPr lang="en-US" sz="2400" dirty="0" smtClean="0">
                <a:solidFill>
                  <a:schemeClr val="tx1"/>
                </a:solidFill>
              </a:rPr>
              <a:t> Kurt </a:t>
            </a:r>
            <a:r>
              <a:rPr lang="en-US" sz="2400" dirty="0" err="1" smtClean="0">
                <a:solidFill>
                  <a:schemeClr val="tx1"/>
                </a:solidFill>
              </a:rPr>
              <a:t>Thome</a:t>
            </a:r>
            <a:endParaRPr lang="en-US" sz="2400" dirty="0" smtClean="0">
              <a:solidFill>
                <a:schemeClr val="tx1"/>
              </a:solidFill>
              <a:latin typeface="+mj-lt"/>
            </a:endParaRPr>
          </a:p>
          <a:p>
            <a:pPr algn="r"/>
            <a:r>
              <a:rPr lang="en-US" sz="2400" dirty="0" smtClean="0">
                <a:ln w="6350">
                  <a:noFill/>
                </a:ln>
                <a:solidFill>
                  <a:schemeClr val="tx1"/>
                </a:solidFill>
                <a:latin typeface="+mj-lt"/>
                <a:cs typeface="Arial Black"/>
              </a:rPr>
              <a:t>Constantine </a:t>
            </a:r>
            <a:r>
              <a:rPr lang="en-US" sz="2400" dirty="0" err="1" smtClean="0">
                <a:ln w="6350">
                  <a:noFill/>
                </a:ln>
                <a:solidFill>
                  <a:schemeClr val="tx1"/>
                </a:solidFill>
                <a:latin typeface="+mj-lt"/>
                <a:cs typeface="Arial Black"/>
              </a:rPr>
              <a:t>Lukashin</a:t>
            </a:r>
            <a:r>
              <a:rPr lang="en-US" sz="2400" i="1" dirty="0" smtClean="0">
                <a:ln w="6350">
                  <a:noFill/>
                </a:ln>
                <a:solidFill>
                  <a:schemeClr val="tx1"/>
                </a:solidFill>
                <a:latin typeface="+mj-lt"/>
                <a:cs typeface="Arial Black"/>
              </a:rPr>
              <a:t>, </a:t>
            </a:r>
          </a:p>
          <a:p>
            <a:pPr algn="r"/>
            <a:r>
              <a:rPr lang="en-US" sz="2400" dirty="0" smtClean="0">
                <a:ln w="6350">
                  <a:noFill/>
                </a:ln>
                <a:solidFill>
                  <a:schemeClr val="tx1"/>
                </a:solidFill>
                <a:latin typeface="+mj-lt"/>
                <a:cs typeface="Arial Black"/>
              </a:rPr>
              <a:t>Carlos </a:t>
            </a:r>
            <a:r>
              <a:rPr lang="en-US" sz="2400" dirty="0" err="1" smtClean="0">
                <a:ln w="6350">
                  <a:noFill/>
                </a:ln>
                <a:solidFill>
                  <a:schemeClr val="tx1"/>
                </a:solidFill>
                <a:latin typeface="+mj-lt"/>
                <a:cs typeface="Arial Black"/>
              </a:rPr>
              <a:t>Roithmayr</a:t>
            </a:r>
            <a:r>
              <a:rPr lang="en-US" sz="2400" dirty="0" smtClean="0">
                <a:ln w="6350">
                  <a:noFill/>
                </a:ln>
                <a:solidFill>
                  <a:schemeClr val="tx1"/>
                </a:solidFill>
                <a:latin typeface="+mj-lt"/>
                <a:cs typeface="Arial Black"/>
              </a:rPr>
              <a:t>, Paul </a:t>
            </a:r>
            <a:r>
              <a:rPr lang="en-US" sz="2400" dirty="0" err="1" smtClean="0">
                <a:ln w="6350">
                  <a:noFill/>
                </a:ln>
                <a:solidFill>
                  <a:schemeClr val="tx1"/>
                </a:solidFill>
                <a:latin typeface="+mj-lt"/>
                <a:cs typeface="Arial Black"/>
              </a:rPr>
              <a:t>Speth</a:t>
            </a:r>
            <a:r>
              <a:rPr lang="en-US" sz="2400" dirty="0" smtClean="0">
                <a:ln w="6350">
                  <a:noFill/>
                </a:ln>
                <a:solidFill>
                  <a:schemeClr val="tx1"/>
                </a:solidFill>
                <a:latin typeface="+mj-lt"/>
                <a:cs typeface="Arial Black"/>
              </a:rPr>
              <a:t>, </a:t>
            </a:r>
          </a:p>
          <a:p>
            <a:pPr algn="r"/>
            <a:r>
              <a:rPr lang="en-US" sz="2400" dirty="0" smtClean="0">
                <a:ln w="6350">
                  <a:noFill/>
                </a:ln>
                <a:solidFill>
                  <a:schemeClr val="tx1"/>
                </a:solidFill>
                <a:latin typeface="+mj-lt"/>
                <a:cs typeface="Arial Black"/>
              </a:rPr>
              <a:t>Bruce </a:t>
            </a:r>
            <a:r>
              <a:rPr lang="en-US" sz="2400" dirty="0" err="1" smtClean="0">
                <a:ln w="6350">
                  <a:noFill/>
                </a:ln>
                <a:solidFill>
                  <a:schemeClr val="tx1"/>
                </a:solidFill>
                <a:latin typeface="+mj-lt"/>
                <a:cs typeface="Arial Black"/>
              </a:rPr>
              <a:t>Wielicki</a:t>
            </a:r>
            <a:endParaRPr lang="en-US" sz="2400" dirty="0" smtClean="0">
              <a:solidFill>
                <a:schemeClr val="tx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US" sz="1800" dirty="0" smtClean="0"/>
              <a:t>Studies conducted</a:t>
            </a:r>
            <a:r>
              <a:rPr lang="en-US" sz="1800" dirty="0" smtClean="0"/>
              <a:t> during Pre-Phase A </a:t>
            </a:r>
            <a:r>
              <a:rPr lang="en-US" sz="1800" dirty="0" smtClean="0"/>
              <a:t>have determined the ability </a:t>
            </a:r>
            <a:r>
              <a:rPr sz="1800" dirty="0" smtClean="0"/>
              <a:t>of </a:t>
            </a:r>
            <a:r>
              <a:rPr lang="en-US" sz="1800" dirty="0" smtClean="0"/>
              <a:t>CLARREO to serve as a reference calibrator of operational sensors at decadal change accuracy.</a:t>
            </a:r>
          </a:p>
          <a:p>
            <a:r>
              <a:rPr lang="en-US" sz="1800" dirty="0" smtClean="0"/>
              <a:t>Demonstrated using SCHIAMACHY data to simulate CLARREO spectra.  Determined the ability to distinguish and correct for changes in </a:t>
            </a:r>
          </a:p>
          <a:p>
            <a:pPr lvl="1"/>
            <a:r>
              <a:rPr lang="en-US" sz="1600" dirty="0" smtClean="0"/>
              <a:t>Gain and Offset</a:t>
            </a:r>
          </a:p>
          <a:p>
            <a:pPr lvl="2"/>
            <a:r>
              <a:rPr lang="en-US" sz="1400" dirty="0" smtClean="0"/>
              <a:t>Reference Inter-calibration of VIIRS narrowband leads to spectral sampling requirement of 4 nm and spectral resolution of 8nm.</a:t>
            </a:r>
          </a:p>
          <a:p>
            <a:pPr lvl="1"/>
            <a:r>
              <a:rPr lang="en-US" sz="1600" dirty="0" smtClean="0"/>
              <a:t>Gain Nonlinearity</a:t>
            </a:r>
          </a:p>
          <a:p>
            <a:pPr lvl="1"/>
            <a:r>
              <a:rPr lang="en-US" sz="1600" dirty="0" smtClean="0"/>
              <a:t>Spectral shape</a:t>
            </a:r>
          </a:p>
          <a:p>
            <a:pPr lvl="2"/>
            <a:r>
              <a:rPr lang="en-US" sz="1400" dirty="0" smtClean="0"/>
              <a:t>Reference Inter-calibration of CERES broadband leads to spectral range requirement: 320 nm to 2300 nm</a:t>
            </a:r>
          </a:p>
          <a:p>
            <a:pPr lvl="1"/>
            <a:r>
              <a:rPr lang="en-US" sz="1600" dirty="0" smtClean="0"/>
              <a:t>Polarization Sensitivity</a:t>
            </a:r>
          </a:p>
          <a:p>
            <a:pPr lvl="2"/>
            <a:r>
              <a:rPr lang="en-US" sz="1400" dirty="0" smtClean="0"/>
              <a:t>Polarization sensitivity requirement for CLARREO RS spectrometer is less than 0.25% (</a:t>
            </a:r>
            <a:r>
              <a:rPr sz="1400" i="1" dirty="0" smtClean="0"/>
              <a:t>k</a:t>
            </a:r>
            <a:r>
              <a:rPr sz="1400" dirty="0" smtClean="0"/>
              <a:t>=2</a:t>
            </a:r>
            <a:r>
              <a:rPr lang="en-US" sz="1400" dirty="0" smtClean="0"/>
              <a:t>)</a:t>
            </a:r>
            <a:endParaRPr sz="1400" dirty="0" smtClean="0"/>
          </a:p>
          <a:p>
            <a:pPr lvl="2"/>
            <a:r>
              <a:rPr sz="1400" dirty="0" smtClean="0"/>
              <a:t>Scene dependent PARASOL spectral polarization data used to demonstrate intercalibration.</a:t>
            </a:r>
            <a:endParaRPr lang="en-US" sz="1400" dirty="0" smtClean="0"/>
          </a:p>
          <a:p>
            <a:r>
              <a:rPr lang="en-US" sz="1800" dirty="0" smtClean="0"/>
              <a:t>Demonstrated requirement of angle matching to 1 degree, time matching to 5min, spatial averaging to</a:t>
            </a:r>
            <a:r>
              <a:rPr lang="en-US" sz="1800" dirty="0" smtClean="0"/>
              <a:t> 10km </a:t>
            </a:r>
            <a:r>
              <a:rPr lang="en-US" sz="1800" dirty="0" smtClean="0"/>
              <a:t>scale with 1km pointing knowledge (Wielicki et al. 2008).</a:t>
            </a:r>
          </a:p>
          <a:p>
            <a:pPr>
              <a:spcAft>
                <a:spcPts val="600"/>
              </a:spcAft>
            </a:pPr>
            <a:r>
              <a:rPr lang="en-US" sz="1800" dirty="0" smtClean="0"/>
              <a:t>Demonstrated that any of the 90, 83, or 74 degree orbit inclinations have sufficient sampling for RS Reference </a:t>
            </a:r>
            <a:r>
              <a:rPr lang="en-US" sz="1800" dirty="0" err="1" smtClean="0"/>
              <a:t>intercalibration</a:t>
            </a:r>
            <a:r>
              <a:rPr lang="en-US" sz="1800" dirty="0" smtClean="0"/>
              <a:t> as long as either a </a:t>
            </a:r>
            <a:r>
              <a:rPr lang="en-US" sz="1800" dirty="0" err="1" smtClean="0"/>
              <a:t>gimball</a:t>
            </a:r>
            <a:r>
              <a:rPr lang="en-US" sz="1800" dirty="0" smtClean="0"/>
              <a:t> or spacecraft pointing system is capable of matching viewing zenith/azimuth/solar zenith with 1.5 degree/second motion. </a:t>
            </a:r>
          </a:p>
          <a:p>
            <a:pPr lvl="1"/>
            <a:endParaRPr lang="en-US" sz="1600" dirty="0" smtClean="0"/>
          </a:p>
        </p:txBody>
      </p:sp>
      <p:sp>
        <p:nvSpPr>
          <p:cNvPr id="4" name="Text Placeholder 3"/>
          <p:cNvSpPr>
            <a:spLocks noGrp="1"/>
          </p:cNvSpPr>
          <p:nvPr>
            <p:ph type="body" sz="quarter" idx="12"/>
          </p:nvPr>
        </p:nvSpPr>
        <p:spPr/>
        <p:txBody>
          <a:bodyPr/>
          <a:lstStyle/>
          <a:p>
            <a:r>
              <a:rPr lang="en-US" dirty="0" smtClean="0"/>
              <a:t>CLARREO can provide RS reference </a:t>
            </a:r>
            <a:r>
              <a:rPr lang="en-US" dirty="0" err="1" smtClean="0"/>
              <a:t>intercalibration</a:t>
            </a:r>
            <a:r>
              <a:rPr lang="en-US" dirty="0" smtClean="0"/>
              <a:t> for CERES, VIIRS</a:t>
            </a:r>
            <a:endParaRPr lang="en-US" dirty="0"/>
          </a:p>
        </p:txBody>
      </p:sp>
      <p:sp>
        <p:nvSpPr>
          <p:cNvPr id="2" name="Title 1"/>
          <p:cNvSpPr>
            <a:spLocks noGrp="1"/>
          </p:cNvSpPr>
          <p:nvPr>
            <p:ph type="title"/>
          </p:nvPr>
        </p:nvSpPr>
        <p:spPr>
          <a:xfrm>
            <a:off x="2347414" y="0"/>
            <a:ext cx="6784848" cy="660400"/>
          </a:xfrm>
        </p:spPr>
        <p:txBody>
          <a:bodyPr/>
          <a:lstStyle/>
          <a:p>
            <a:pPr algn="r"/>
            <a:r>
              <a:rPr lang="en-US" sz="2200" dirty="0" smtClean="0"/>
              <a:t>CLARREO Reference Inter-calibration Uncertainty:</a:t>
            </a:r>
            <a:r>
              <a:rPr lang="en-US" sz="2200" dirty="0" smtClean="0"/>
              <a:t> Reflected Solar Spectra</a:t>
            </a:r>
            <a:endParaRPr lang="en-US" sz="2200"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058"/>
            <a:ext cx="8686800" cy="1058342"/>
          </a:xfrm>
        </p:spPr>
        <p:txBody>
          <a:bodyPr>
            <a:noAutofit/>
            <a:scene3d>
              <a:camera prst="orthographicFront"/>
              <a:lightRig rig="soft" dir="t">
                <a:rot lat="0" lon="0" rev="16800000"/>
              </a:lightRig>
            </a:scene3d>
            <a:sp3d prstMaterial="softEdge">
              <a:bevelT w="0" h="0"/>
            </a:sp3d>
          </a:bodyPr>
          <a:lstStyle/>
          <a:p>
            <a:pPr algn="r" eaLnBrk="1" fontAlgn="auto" hangingPunct="1">
              <a:spcAft>
                <a:spcPts val="0"/>
              </a:spcAft>
              <a:defRPr/>
            </a:pPr>
            <a:r>
              <a:rPr lang="en-US" sz="2800" dirty="0" smtClean="0">
                <a:solidFill>
                  <a:srgbClr val="000000"/>
                </a:solidFill>
                <a:effectLst/>
                <a:latin typeface="+mn-lt"/>
                <a:ea typeface="+mj-ea"/>
                <a:cs typeface="Arial Black"/>
              </a:rPr>
              <a:t>CLARREO Reference Inter-calibration</a:t>
            </a:r>
            <a:r>
              <a:rPr lang="en-US" sz="2800" dirty="0" smtClean="0">
                <a:solidFill>
                  <a:srgbClr val="FF6600"/>
                </a:solidFill>
                <a:effectLst/>
                <a:latin typeface="+mn-lt"/>
                <a:ea typeface="+mj-ea"/>
                <a:cs typeface="Arial Black"/>
              </a:rPr>
              <a:t/>
            </a:r>
            <a:br>
              <a:rPr lang="en-US" sz="2800" dirty="0" smtClean="0">
                <a:solidFill>
                  <a:srgbClr val="FF6600"/>
                </a:solidFill>
                <a:effectLst/>
                <a:latin typeface="+mn-lt"/>
                <a:ea typeface="+mj-ea"/>
                <a:cs typeface="Arial Black"/>
              </a:rPr>
            </a:br>
            <a:r>
              <a:rPr lang="en-US" sz="2000" dirty="0" smtClean="0">
                <a:solidFill>
                  <a:schemeClr val="tx1"/>
                </a:solidFill>
                <a:effectLst/>
                <a:latin typeface="+mn-lt"/>
                <a:cs typeface="Arial Black"/>
              </a:rPr>
              <a:t>Orbit </a:t>
            </a:r>
            <a:r>
              <a:rPr lang="en-US" sz="2000" dirty="0" smtClean="0">
                <a:solidFill>
                  <a:schemeClr val="tx1"/>
                </a:solidFill>
                <a:effectLst/>
                <a:latin typeface="+mn-lt"/>
                <a:cs typeface="Arial Black"/>
              </a:rPr>
              <a:t>crossing with </a:t>
            </a:r>
            <a:r>
              <a:rPr lang="en-US" sz="2000" dirty="0" smtClean="0">
                <a:solidFill>
                  <a:schemeClr val="tx1"/>
                </a:solidFill>
                <a:latin typeface="+mn-lt"/>
                <a:cs typeface="Arial Black"/>
              </a:rPr>
              <a:t>JP</a:t>
            </a:r>
            <a:r>
              <a:rPr lang="en-US" sz="2000" dirty="0" smtClean="0">
                <a:solidFill>
                  <a:schemeClr val="tx1"/>
                </a:solidFill>
                <a:effectLst/>
                <a:latin typeface="+mn-lt"/>
                <a:cs typeface="Arial Black"/>
              </a:rPr>
              <a:t>SS orbit over 365 days</a:t>
            </a:r>
            <a:br>
              <a:rPr lang="en-US" sz="2000" dirty="0" smtClean="0">
                <a:solidFill>
                  <a:schemeClr val="tx1"/>
                </a:solidFill>
                <a:effectLst/>
                <a:latin typeface="+mn-lt"/>
                <a:cs typeface="Arial Black"/>
              </a:rPr>
            </a:br>
            <a:r>
              <a:rPr lang="en-US" sz="2000" dirty="0" smtClean="0">
                <a:solidFill>
                  <a:schemeClr val="tx1"/>
                </a:solidFill>
                <a:latin typeface="+mn-lt"/>
                <a:cs typeface="Arial Black"/>
              </a:rPr>
              <a:t>One CLARREO Observatory in 90</a:t>
            </a:r>
            <a:r>
              <a:rPr lang="en-US" sz="2000" baseline="30000" dirty="0" smtClean="0">
                <a:solidFill>
                  <a:schemeClr val="tx1"/>
                </a:solidFill>
                <a:latin typeface="+mn-lt"/>
                <a:cs typeface="Arial Black"/>
              </a:rPr>
              <a:t>o</a:t>
            </a:r>
            <a:r>
              <a:rPr lang="en-US" sz="2000" dirty="0" smtClean="0">
                <a:solidFill>
                  <a:schemeClr val="tx1"/>
                </a:solidFill>
                <a:latin typeface="+mn-lt"/>
                <a:cs typeface="Arial Black"/>
              </a:rPr>
              <a:t> orbit</a:t>
            </a:r>
            <a:endParaRPr lang="en-US" sz="1800" dirty="0">
              <a:solidFill>
                <a:schemeClr val="tx1"/>
              </a:solidFill>
              <a:effectLst/>
              <a:latin typeface="+mn-lt"/>
              <a:ea typeface="+mj-ea"/>
              <a:cs typeface="Arial Black"/>
            </a:endParaRPr>
          </a:p>
        </p:txBody>
      </p:sp>
      <p:sp>
        <p:nvSpPr>
          <p:cNvPr id="8" name="TextBox 7"/>
          <p:cNvSpPr txBox="1"/>
          <p:nvPr/>
        </p:nvSpPr>
        <p:spPr>
          <a:xfrm>
            <a:off x="791642" y="4139659"/>
            <a:ext cx="7841289" cy="2062103"/>
          </a:xfrm>
          <a:prstGeom prst="rect">
            <a:avLst/>
          </a:prstGeom>
          <a:noFill/>
        </p:spPr>
        <p:txBody>
          <a:bodyPr wrap="square" rtlCol="0">
            <a:spAutoFit/>
          </a:bodyPr>
          <a:lstStyle/>
          <a:p>
            <a:pPr>
              <a:buFont typeface="Arial"/>
              <a:buChar char="•"/>
            </a:pPr>
            <a:r>
              <a:rPr lang="en-US" sz="1600" dirty="0" smtClean="0">
                <a:solidFill>
                  <a:srgbClr val="FF0000"/>
                </a:solidFill>
                <a:latin typeface="Arial Black"/>
                <a:cs typeface="Arial Black"/>
              </a:rPr>
              <a:t>Goal: </a:t>
            </a:r>
          </a:p>
          <a:p>
            <a:pPr lvl="1">
              <a:buFont typeface="Arial"/>
              <a:buChar char="•"/>
            </a:pPr>
            <a:r>
              <a:rPr lang="en-US" sz="1600" dirty="0" smtClean="0">
                <a:latin typeface="Arial Black"/>
                <a:cs typeface="Arial Black"/>
              </a:rPr>
              <a:t> Time/space/angle matching to obtain ensemble of  </a:t>
            </a:r>
          </a:p>
          <a:p>
            <a:pPr lvl="1"/>
            <a:r>
              <a:rPr lang="en-US" sz="1600" dirty="0" smtClean="0">
                <a:latin typeface="Arial Black"/>
                <a:cs typeface="Arial Black"/>
              </a:rPr>
              <a:t>  samples with matching noise ≤ 1%. </a:t>
            </a:r>
          </a:p>
          <a:p>
            <a:pPr>
              <a:buFont typeface="Arial"/>
              <a:buChar char="•"/>
            </a:pPr>
            <a:endParaRPr lang="en-US" sz="1600" dirty="0" smtClean="0">
              <a:solidFill>
                <a:srgbClr val="FF0000"/>
              </a:solidFill>
              <a:latin typeface="Arial Black"/>
              <a:cs typeface="Arial Black"/>
            </a:endParaRPr>
          </a:p>
          <a:p>
            <a:pPr>
              <a:buFont typeface="Arial"/>
              <a:buChar char="•"/>
            </a:pPr>
            <a:r>
              <a:rPr lang="en-US" sz="1600" dirty="0" smtClean="0">
                <a:solidFill>
                  <a:srgbClr val="FF0000"/>
                </a:solidFill>
                <a:latin typeface="Arial Black"/>
                <a:cs typeface="Arial Black"/>
              </a:rPr>
              <a:t>Matching requirements:</a:t>
            </a:r>
          </a:p>
          <a:p>
            <a:pPr lvl="1">
              <a:buFont typeface="Arial"/>
              <a:buChar char="•"/>
            </a:pPr>
            <a:r>
              <a:rPr lang="en-US" sz="1600" dirty="0" smtClean="0">
                <a:latin typeface="Arial Black"/>
                <a:cs typeface="Arial Black"/>
              </a:rPr>
              <a:t> 5 min within NPOESS passing</a:t>
            </a:r>
          </a:p>
          <a:p>
            <a:pPr lvl="1">
              <a:buFont typeface="Arial"/>
              <a:buChar char="•"/>
            </a:pPr>
            <a:r>
              <a:rPr lang="en-US" sz="1600" dirty="0" smtClean="0">
                <a:latin typeface="Arial Black"/>
                <a:cs typeface="Arial Black"/>
              </a:rPr>
              <a:t> Viewing Zenith Angle match of &lt; 1.4°</a:t>
            </a:r>
          </a:p>
          <a:p>
            <a:pPr lvl="1">
              <a:buFont typeface="Arial"/>
              <a:buChar char="•"/>
            </a:pPr>
            <a:r>
              <a:rPr lang="en-US" sz="1600" dirty="0" smtClean="0">
                <a:latin typeface="Arial Black"/>
                <a:cs typeface="Arial Black"/>
              </a:rPr>
              <a:t> 10 km spatial averaging</a:t>
            </a:r>
          </a:p>
        </p:txBody>
      </p:sp>
      <p:pic>
        <p:nvPicPr>
          <p:cNvPr id="6" name="Picture 5" descr="jpss-1obs-crossing.gif"/>
          <p:cNvPicPr>
            <a:picLocks noChangeAspect="1"/>
          </p:cNvPicPr>
          <p:nvPr/>
        </p:nvPicPr>
        <p:blipFill>
          <a:blip r:embed="rId3"/>
          <a:stretch>
            <a:fillRect/>
          </a:stretch>
        </p:blipFill>
        <p:spPr>
          <a:xfrm>
            <a:off x="4007713" y="1371600"/>
            <a:ext cx="5045887" cy="2704556"/>
          </a:xfrm>
          <a:prstGeom prst="rect">
            <a:avLst/>
          </a:prstGeom>
        </p:spPr>
      </p:pic>
      <p:pic>
        <p:nvPicPr>
          <p:cNvPr id="5" name="Content Placeholder 7" descr="X15V060225000"/>
          <p:cNvPicPr>
            <a:picLocks noGrp="1" noChangeAspect="1" noChangeArrowheads="1"/>
          </p:cNvPicPr>
          <p:nvPr>
            <p:ph sz="half" idx="4294967295"/>
          </p:nvPr>
        </p:nvPicPr>
        <p:blipFill>
          <a:blip r:embed="rId4"/>
          <a:srcRect l="5429" t="16020" r="5429" b="8900"/>
          <a:stretch>
            <a:fillRect/>
          </a:stretch>
        </p:blipFill>
        <p:spPr>
          <a:xfrm>
            <a:off x="0" y="1603881"/>
            <a:ext cx="4009501" cy="2319337"/>
          </a:xfrm>
          <a:prstGeom prst="rect">
            <a:avLst/>
          </a:prstGeom>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58342"/>
          </a:xfrm>
        </p:spPr>
        <p:txBody>
          <a:bodyPr>
            <a:noAutofit/>
            <a:scene3d>
              <a:camera prst="orthographicFront"/>
              <a:lightRig rig="soft" dir="t">
                <a:rot lat="0" lon="0" rev="16800000"/>
              </a:lightRig>
            </a:scene3d>
            <a:sp3d prstMaterial="softEdge">
              <a:bevelT w="0" h="0"/>
            </a:sp3d>
          </a:bodyPr>
          <a:lstStyle/>
          <a:p>
            <a:pPr algn="r" eaLnBrk="1" fontAlgn="auto" hangingPunct="1">
              <a:spcAft>
                <a:spcPts val="0"/>
              </a:spcAft>
              <a:defRPr/>
            </a:pPr>
            <a:r>
              <a:rPr lang="en-US" sz="2800" dirty="0" smtClean="0">
                <a:solidFill>
                  <a:srgbClr val="000000"/>
                </a:solidFill>
                <a:effectLst/>
                <a:latin typeface="+mn-lt"/>
                <a:ea typeface="+mj-ea"/>
                <a:cs typeface="Arial Black"/>
              </a:rPr>
              <a:t>CLARREO Reference Inter-calibration</a:t>
            </a:r>
            <a:r>
              <a:rPr lang="en-US" sz="2800" dirty="0" smtClean="0">
                <a:solidFill>
                  <a:srgbClr val="FF6600"/>
                </a:solidFill>
                <a:effectLst/>
                <a:latin typeface="+mn-lt"/>
                <a:ea typeface="+mj-ea"/>
                <a:cs typeface="Arial Black"/>
              </a:rPr>
              <a:t/>
            </a:r>
            <a:br>
              <a:rPr lang="en-US" sz="2800" dirty="0" smtClean="0">
                <a:solidFill>
                  <a:srgbClr val="FF6600"/>
                </a:solidFill>
                <a:effectLst/>
                <a:latin typeface="+mn-lt"/>
                <a:ea typeface="+mj-ea"/>
                <a:cs typeface="Arial Black"/>
              </a:rPr>
            </a:br>
            <a:r>
              <a:rPr lang="en-US" sz="2000" dirty="0" smtClean="0">
                <a:solidFill>
                  <a:schemeClr val="tx1"/>
                </a:solidFill>
                <a:effectLst/>
                <a:latin typeface="+mn-lt"/>
                <a:ea typeface="+mj-ea"/>
                <a:cs typeface="Arial Black"/>
              </a:rPr>
              <a:t>Sampling </a:t>
            </a:r>
            <a:r>
              <a:rPr lang="en-US" sz="2000" dirty="0" smtClean="0">
                <a:solidFill>
                  <a:schemeClr val="tx1"/>
                </a:solidFill>
                <a:effectLst/>
                <a:latin typeface="+mn-lt"/>
                <a:ea typeface="+mj-ea"/>
                <a:cs typeface="Arial Black"/>
              </a:rPr>
              <a:t>Estimates</a:t>
            </a:r>
            <a:endParaRPr lang="en-US" sz="2000" dirty="0">
              <a:solidFill>
                <a:schemeClr val="tx1"/>
              </a:solidFill>
              <a:effectLst/>
              <a:latin typeface="+mn-lt"/>
              <a:ea typeface="+mj-ea"/>
              <a:cs typeface="Arial Black"/>
            </a:endParaRPr>
          </a:p>
        </p:txBody>
      </p:sp>
      <p:pic>
        <p:nvPicPr>
          <p:cNvPr id="6" name="Picture 5" descr="intercal_diagram_tent.gif"/>
          <p:cNvPicPr>
            <a:picLocks noChangeAspect="1"/>
          </p:cNvPicPr>
          <p:nvPr/>
        </p:nvPicPr>
        <p:blipFill>
          <a:blip r:embed="rId3"/>
          <a:stretch>
            <a:fillRect/>
          </a:stretch>
        </p:blipFill>
        <p:spPr>
          <a:xfrm>
            <a:off x="76200" y="838200"/>
            <a:ext cx="4267200" cy="4488873"/>
          </a:xfrm>
          <a:prstGeom prst="rect">
            <a:avLst/>
          </a:prstGeom>
        </p:spPr>
      </p:pic>
      <p:pic>
        <p:nvPicPr>
          <p:cNvPr id="7" name="Picture 6" descr="intercal_diagram_match.gif"/>
          <p:cNvPicPr>
            <a:picLocks noChangeAspect="1"/>
          </p:cNvPicPr>
          <p:nvPr/>
        </p:nvPicPr>
        <p:blipFill>
          <a:blip r:embed="rId4"/>
          <a:stretch>
            <a:fillRect/>
          </a:stretch>
        </p:blipFill>
        <p:spPr>
          <a:xfrm>
            <a:off x="4259554" y="973282"/>
            <a:ext cx="4884446" cy="4277591"/>
          </a:xfrm>
          <a:prstGeom prst="rect">
            <a:avLst/>
          </a:prstGeom>
        </p:spPr>
      </p:pic>
      <p:sp>
        <p:nvSpPr>
          <p:cNvPr id="9" name="TextBox 8"/>
          <p:cNvSpPr txBox="1"/>
          <p:nvPr/>
        </p:nvSpPr>
        <p:spPr>
          <a:xfrm>
            <a:off x="6380103" y="5278674"/>
            <a:ext cx="935097" cy="276999"/>
          </a:xfrm>
          <a:prstGeom prst="rect">
            <a:avLst/>
          </a:prstGeom>
          <a:noFill/>
        </p:spPr>
        <p:txBody>
          <a:bodyPr wrap="none" rtlCol="0">
            <a:spAutoFit/>
          </a:bodyPr>
          <a:lstStyle/>
          <a:p>
            <a:r>
              <a:rPr lang="en-US" sz="1200" dirty="0" smtClean="0">
                <a:latin typeface="Arial Black"/>
                <a:cs typeface="Arial Black"/>
              </a:rPr>
              <a:t>Top view</a:t>
            </a:r>
          </a:p>
        </p:txBody>
      </p:sp>
      <p:sp>
        <p:nvSpPr>
          <p:cNvPr id="10" name="TextBox 9"/>
          <p:cNvSpPr txBox="1"/>
          <p:nvPr/>
        </p:nvSpPr>
        <p:spPr>
          <a:xfrm>
            <a:off x="3848839" y="5779808"/>
            <a:ext cx="5066561" cy="461665"/>
          </a:xfrm>
          <a:prstGeom prst="rect">
            <a:avLst/>
          </a:prstGeom>
          <a:noFill/>
        </p:spPr>
        <p:txBody>
          <a:bodyPr wrap="none" rtlCol="0">
            <a:spAutoFit/>
          </a:bodyPr>
          <a:lstStyle/>
          <a:p>
            <a:r>
              <a:rPr lang="en-US" sz="1200" dirty="0" smtClean="0">
                <a:solidFill>
                  <a:srgbClr val="FF0000"/>
                </a:solidFill>
                <a:latin typeface="Arial Black"/>
                <a:cs typeface="Arial Black"/>
              </a:rPr>
              <a:t>Note: </a:t>
            </a:r>
            <a:r>
              <a:rPr lang="en-US" sz="1200" dirty="0" smtClean="0">
                <a:latin typeface="Arial Black"/>
                <a:cs typeface="Arial Black"/>
              </a:rPr>
              <a:t>All matched data (red parallelogram) is aligned with </a:t>
            </a:r>
          </a:p>
          <a:p>
            <a:r>
              <a:rPr lang="en-US" sz="1200" dirty="0" smtClean="0">
                <a:latin typeface="Arial Black"/>
                <a:cs typeface="Arial Black"/>
              </a:rPr>
              <a:t>          JPSS cross-track direction  </a:t>
            </a:r>
            <a:endParaRPr lang="en-US" sz="1200" dirty="0">
              <a:latin typeface="Arial Black"/>
              <a:cs typeface="Arial Black"/>
            </a:endParaRPr>
          </a:p>
        </p:txBody>
      </p:sp>
      <p:sp>
        <p:nvSpPr>
          <p:cNvPr id="11" name="TextBox 10"/>
          <p:cNvSpPr txBox="1"/>
          <p:nvPr/>
        </p:nvSpPr>
        <p:spPr>
          <a:xfrm>
            <a:off x="381000" y="5354874"/>
            <a:ext cx="3262507" cy="276999"/>
          </a:xfrm>
          <a:prstGeom prst="rect">
            <a:avLst/>
          </a:prstGeom>
          <a:noFill/>
        </p:spPr>
        <p:txBody>
          <a:bodyPr wrap="none" rtlCol="0">
            <a:spAutoFit/>
          </a:bodyPr>
          <a:lstStyle/>
          <a:p>
            <a:r>
              <a:rPr lang="en-US" sz="1200" dirty="0" smtClean="0">
                <a:latin typeface="Arial Black"/>
                <a:cs typeface="Arial Black"/>
              </a:rPr>
              <a:t>Projection in JPSS cross-track plane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534400" cy="685800"/>
          </a:xfrm>
        </p:spPr>
        <p:txBody>
          <a:bodyPr>
            <a:normAutofit/>
            <a:scene3d>
              <a:camera prst="orthographicFront"/>
              <a:lightRig rig="soft" dir="t">
                <a:rot lat="0" lon="0" rev="16800000"/>
              </a:lightRig>
            </a:scene3d>
            <a:sp3d prstMaterial="softEdge">
              <a:bevelT w="0" h="0"/>
            </a:sp3d>
          </a:bodyPr>
          <a:lstStyle/>
          <a:p>
            <a:pPr algn="r" eaLnBrk="1" fontAlgn="auto" hangingPunct="1">
              <a:spcAft>
                <a:spcPts val="0"/>
              </a:spcAft>
              <a:defRPr/>
            </a:pPr>
            <a:r>
              <a:rPr lang="en-US" sz="2200" dirty="0" smtClean="0">
                <a:solidFill>
                  <a:srgbClr val="000000"/>
                </a:solidFill>
                <a:effectLst/>
                <a:latin typeface="+mn-lt"/>
                <a:ea typeface="+mj-ea"/>
                <a:cs typeface="Arial Black"/>
              </a:rPr>
              <a:t>CLARREO RS Reference Inter-Calibration Goals</a:t>
            </a:r>
            <a:endParaRPr lang="en-US" sz="2200" dirty="0">
              <a:solidFill>
                <a:srgbClr val="000000"/>
              </a:solidFill>
              <a:effectLst/>
              <a:latin typeface="+mn-lt"/>
              <a:ea typeface="+mj-ea"/>
              <a:cs typeface="Arial Black"/>
            </a:endParaRPr>
          </a:p>
        </p:txBody>
      </p:sp>
      <p:sp>
        <p:nvSpPr>
          <p:cNvPr id="6" name="TextBox 5"/>
          <p:cNvSpPr txBox="1"/>
          <p:nvPr/>
        </p:nvSpPr>
        <p:spPr>
          <a:xfrm>
            <a:off x="609600" y="1386818"/>
            <a:ext cx="5074827" cy="338554"/>
          </a:xfrm>
          <a:prstGeom prst="rect">
            <a:avLst/>
          </a:prstGeom>
          <a:noFill/>
        </p:spPr>
        <p:txBody>
          <a:bodyPr wrap="none" rtlCol="0">
            <a:spAutoFit/>
          </a:bodyPr>
          <a:lstStyle/>
          <a:p>
            <a:r>
              <a:rPr lang="en-US" sz="1600" dirty="0" smtClean="0">
                <a:solidFill>
                  <a:srgbClr val="FF0000"/>
                </a:solidFill>
                <a:latin typeface="Arial Black"/>
                <a:cs typeface="Arial Black"/>
              </a:rPr>
              <a:t>1) CLARREO Inter-Calibration Goals: CERES</a:t>
            </a:r>
            <a:endParaRPr lang="en-US" sz="1600" dirty="0">
              <a:solidFill>
                <a:srgbClr val="FF0000"/>
              </a:solidFill>
              <a:latin typeface="Arial Black"/>
              <a:cs typeface="Arial Black"/>
            </a:endParaRPr>
          </a:p>
        </p:txBody>
      </p:sp>
      <p:sp>
        <p:nvSpPr>
          <p:cNvPr id="8" name="TextBox 7"/>
          <p:cNvSpPr txBox="1"/>
          <p:nvPr/>
        </p:nvSpPr>
        <p:spPr>
          <a:xfrm>
            <a:off x="625902" y="3926818"/>
            <a:ext cx="4938171" cy="338554"/>
          </a:xfrm>
          <a:prstGeom prst="rect">
            <a:avLst/>
          </a:prstGeom>
          <a:noFill/>
        </p:spPr>
        <p:txBody>
          <a:bodyPr wrap="none" rtlCol="0">
            <a:spAutoFit/>
          </a:bodyPr>
          <a:lstStyle/>
          <a:p>
            <a:r>
              <a:rPr lang="en-US" sz="1600" dirty="0" smtClean="0">
                <a:solidFill>
                  <a:srgbClr val="FF0000"/>
                </a:solidFill>
                <a:latin typeface="Arial Black"/>
                <a:cs typeface="Arial Black"/>
              </a:rPr>
              <a:t>2) CLARREO Inter-Calibration Goals: VIIRS</a:t>
            </a:r>
            <a:endParaRPr lang="en-US" sz="1600" dirty="0">
              <a:solidFill>
                <a:srgbClr val="FF0000"/>
              </a:solidFill>
              <a:latin typeface="Arial Black"/>
              <a:cs typeface="Arial Black"/>
            </a:endParaRPr>
          </a:p>
        </p:txBody>
      </p:sp>
      <p:graphicFrame>
        <p:nvGraphicFramePr>
          <p:cNvPr id="11" name="Table 10"/>
          <p:cNvGraphicFramePr>
            <a:graphicFrameLocks noGrp="1"/>
          </p:cNvGraphicFramePr>
          <p:nvPr/>
        </p:nvGraphicFramePr>
        <p:xfrm>
          <a:off x="749300" y="1854182"/>
          <a:ext cx="7543800" cy="1983738"/>
        </p:xfrm>
        <a:graphic>
          <a:graphicData uri="http://schemas.openxmlformats.org/drawingml/2006/table">
            <a:tbl>
              <a:tblPr firstRow="1" bandRow="1">
                <a:tableStyleId>{5C22544A-7EE6-4342-B048-85BDC9FD1C3A}</a:tableStyleId>
              </a:tblPr>
              <a:tblGrid>
                <a:gridCol w="2174531"/>
                <a:gridCol w="1673429"/>
                <a:gridCol w="1733548"/>
                <a:gridCol w="1962292"/>
              </a:tblGrid>
              <a:tr h="330623">
                <a:tc>
                  <a:txBody>
                    <a:bodyPr/>
                    <a:lstStyle/>
                    <a:p>
                      <a:pPr algn="ctr"/>
                      <a:r>
                        <a:rPr lang="en-US" sz="1200" dirty="0" smtClean="0">
                          <a:solidFill>
                            <a:schemeClr val="tx1"/>
                          </a:solidFill>
                          <a:latin typeface="Arial Black"/>
                          <a:cs typeface="Arial Black"/>
                        </a:rPr>
                        <a:t>Parameter</a:t>
                      </a:r>
                      <a:endParaRPr lang="en-US" sz="1200"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solidFill>
                  </a:tcPr>
                </a:tc>
                <a:tc>
                  <a:txBody>
                    <a:bodyPr/>
                    <a:lstStyle/>
                    <a:p>
                      <a:pPr algn="ctr"/>
                      <a:r>
                        <a:rPr lang="en-US" sz="1200" baseline="0" dirty="0" smtClean="0">
                          <a:solidFill>
                            <a:schemeClr val="tx1"/>
                          </a:solidFill>
                          <a:latin typeface="Arial Black"/>
                          <a:cs typeface="Arial Black"/>
                        </a:rPr>
                        <a:t>Time scale</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solidFill>
                  </a:tcPr>
                </a:tc>
                <a:tc>
                  <a:txBody>
                    <a:bodyPr/>
                    <a:lstStyle/>
                    <a:p>
                      <a:pPr algn="ctr"/>
                      <a:r>
                        <a:rPr lang="en-US" sz="1200" baseline="0" dirty="0" smtClean="0">
                          <a:solidFill>
                            <a:schemeClr val="tx1"/>
                          </a:solidFill>
                          <a:latin typeface="Arial Black"/>
                          <a:cs typeface="Arial Black"/>
                        </a:rPr>
                        <a:t>Variable</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solidFill>
                  </a:tcPr>
                </a:tc>
                <a:tc>
                  <a:txBody>
                    <a:bodyPr/>
                    <a:lstStyle/>
                    <a:p>
                      <a:pPr algn="ctr"/>
                      <a:r>
                        <a:rPr lang="en-US" sz="1200" baseline="0" dirty="0" smtClean="0">
                          <a:solidFill>
                            <a:schemeClr val="tx1"/>
                          </a:solidFill>
                          <a:latin typeface="Arial Black"/>
                          <a:cs typeface="Arial Black"/>
                        </a:rPr>
                        <a:t>Accuracy, </a:t>
                      </a:r>
                      <a:r>
                        <a:rPr lang="en-US" sz="1200" baseline="0" dirty="0" err="1" smtClean="0">
                          <a:solidFill>
                            <a:schemeClr val="tx1"/>
                          </a:solidFill>
                          <a:latin typeface="Arial Black"/>
                          <a:cs typeface="Arial Black"/>
                        </a:rPr>
                        <a:t>k</a:t>
                      </a:r>
                      <a:r>
                        <a:rPr lang="en-US" sz="1200" baseline="0" dirty="0" smtClean="0">
                          <a:solidFill>
                            <a:schemeClr val="tx1"/>
                          </a:solidFill>
                          <a:latin typeface="Arial Black"/>
                          <a:cs typeface="Arial Black"/>
                        </a:rPr>
                        <a:t>=2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solidFill>
                  </a:tcPr>
                </a:tc>
              </a:tr>
              <a:tr h="330623">
                <a:tc>
                  <a:txBody>
                    <a:bodyPr/>
                    <a:lstStyle/>
                    <a:p>
                      <a:pPr algn="l"/>
                      <a:r>
                        <a:rPr lang="en-US" sz="1200" dirty="0" smtClean="0">
                          <a:solidFill>
                            <a:srgbClr val="FF0000"/>
                          </a:solidFill>
                          <a:latin typeface="Arial Black"/>
                          <a:cs typeface="Arial Black"/>
                        </a:rPr>
                        <a:t>Offset</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200" dirty="0" smtClean="0">
                          <a:solidFill>
                            <a:srgbClr val="FF0000"/>
                          </a:solidFill>
                          <a:latin typeface="Arial Black"/>
                          <a:cs typeface="Arial Black"/>
                        </a:rPr>
                        <a:t>monthly</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200" dirty="0" smtClean="0">
                          <a:solidFill>
                            <a:srgbClr val="FF0000"/>
                          </a:solidFill>
                          <a:latin typeface="Arial Black"/>
                          <a:cs typeface="Arial Black"/>
                        </a:rPr>
                        <a:t>All</a:t>
                      </a:r>
                      <a:r>
                        <a:rPr lang="en-US" sz="1200" baseline="0" dirty="0" smtClean="0">
                          <a:solidFill>
                            <a:srgbClr val="FF0000"/>
                          </a:solidFill>
                          <a:latin typeface="Arial Black"/>
                          <a:cs typeface="Arial Black"/>
                        </a:rPr>
                        <a:t> Data</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200" dirty="0" smtClean="0">
                          <a:solidFill>
                            <a:srgbClr val="FF0000"/>
                          </a:solidFill>
                          <a:latin typeface="Arial Black"/>
                          <a:cs typeface="Arial Black"/>
                        </a:rPr>
                        <a:t>≤ 1.2</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r>
              <a:tr h="330623">
                <a:tc>
                  <a:txBody>
                    <a:bodyPr/>
                    <a:lstStyle/>
                    <a:p>
                      <a:pPr algn="l"/>
                      <a:r>
                        <a:rPr lang="en-US" sz="1200" dirty="0" smtClean="0">
                          <a:solidFill>
                            <a:srgbClr val="FF0000"/>
                          </a:solidFill>
                          <a:latin typeface="Arial Black"/>
                          <a:cs typeface="Arial Black"/>
                        </a:rPr>
                        <a:t>Gain</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200" dirty="0" smtClean="0">
                          <a:solidFill>
                            <a:srgbClr val="FF0000"/>
                          </a:solidFill>
                          <a:latin typeface="Arial Black"/>
                          <a:cs typeface="Arial Black"/>
                        </a:rPr>
                        <a:t>monthly</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200" dirty="0" smtClean="0">
                          <a:solidFill>
                            <a:srgbClr val="FF0000"/>
                          </a:solidFill>
                          <a:latin typeface="Arial Black"/>
                          <a:cs typeface="Arial Black"/>
                        </a:rPr>
                        <a:t>All Data</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200" dirty="0" smtClean="0">
                          <a:solidFill>
                            <a:srgbClr val="FF0000"/>
                          </a:solidFill>
                          <a:latin typeface="Arial Black"/>
                          <a:cs typeface="Arial Black"/>
                        </a:rPr>
                        <a:t>≤ 1.2</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r>
              <a:tr h="330623">
                <a:tc>
                  <a:txBody>
                    <a:bodyPr/>
                    <a:lstStyle/>
                    <a:p>
                      <a:pPr algn="l"/>
                      <a:r>
                        <a:rPr lang="en-US" sz="1200" dirty="0" smtClean="0">
                          <a:solidFill>
                            <a:srgbClr val="FF0000"/>
                          </a:solidFill>
                          <a:latin typeface="Arial Black"/>
                          <a:cs typeface="Arial Black"/>
                        </a:rPr>
                        <a:t>SRF Degradation</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200" dirty="0" smtClean="0">
                          <a:solidFill>
                            <a:srgbClr val="FF0000"/>
                          </a:solidFill>
                          <a:latin typeface="Arial Black"/>
                          <a:cs typeface="Arial Black"/>
                        </a:rPr>
                        <a:t>seasonally</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200" dirty="0" smtClean="0">
                          <a:solidFill>
                            <a:srgbClr val="FF0000"/>
                          </a:solidFill>
                          <a:latin typeface="Arial Black"/>
                          <a:cs typeface="Arial Black"/>
                        </a:rPr>
                        <a:t>Scene Type (</a:t>
                      </a:r>
                      <a:r>
                        <a:rPr lang="en-US" sz="1200" dirty="0" err="1" smtClean="0">
                          <a:solidFill>
                            <a:srgbClr val="FF0000"/>
                          </a:solidFill>
                          <a:latin typeface="Arial Black"/>
                          <a:cs typeface="Arial Black"/>
                        </a:rPr>
                        <a:t>clr.o</a:t>
                      </a:r>
                      <a:r>
                        <a:rPr lang="en-US" sz="1200" dirty="0" smtClean="0">
                          <a:solidFill>
                            <a:srgbClr val="FF0000"/>
                          </a:solidFill>
                          <a:latin typeface="Arial Black"/>
                          <a:cs typeface="Arial Black"/>
                        </a:rPr>
                        <a:t>)</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200" dirty="0" smtClean="0">
                          <a:solidFill>
                            <a:srgbClr val="FF0000"/>
                          </a:solidFill>
                          <a:latin typeface="Arial Black"/>
                          <a:cs typeface="Arial Black"/>
                        </a:rPr>
                        <a:t>≤ 0.5</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r>
              <a:tr h="330623">
                <a:tc>
                  <a:txBody>
                    <a:bodyPr/>
                    <a:lstStyle/>
                    <a:p>
                      <a:pPr algn="l"/>
                      <a:r>
                        <a:rPr lang="en-US" sz="1200" dirty="0" smtClean="0">
                          <a:solidFill>
                            <a:schemeClr val="tx1"/>
                          </a:solidFill>
                          <a:latin typeface="Arial Black"/>
                          <a:cs typeface="Arial Black"/>
                        </a:rPr>
                        <a:t>Non-Linearity</a:t>
                      </a:r>
                      <a:endParaRPr lang="en-US" sz="1200"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gridSpan="3">
                  <a:txBody>
                    <a:bodyPr/>
                    <a:lstStyle/>
                    <a:p>
                      <a:pPr algn="ctr"/>
                      <a:r>
                        <a:rPr lang="en-US" sz="1200" dirty="0" smtClean="0">
                          <a:solidFill>
                            <a:schemeClr val="tx1"/>
                          </a:solidFill>
                          <a:latin typeface="Arial Black"/>
                          <a:cs typeface="Arial Black"/>
                        </a:rPr>
                        <a:t>Validation Annually, Accuracy 0.3% (k=2)</a:t>
                      </a:r>
                      <a:endParaRPr lang="en-US" sz="1200"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hMerge="1">
                  <a:txBody>
                    <a:bodyPr/>
                    <a:lstStyle/>
                    <a:p>
                      <a:pPr algn="ctr"/>
                      <a:endParaRPr lang="en-US" sz="1200" dirty="0">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E2C25A"/>
                    </a:solidFill>
                  </a:tcPr>
                </a:tc>
                <a:tc hMerge="1">
                  <a:txBody>
                    <a:bodyPr/>
                    <a:lstStyle/>
                    <a:p>
                      <a:pPr algn="ctr"/>
                      <a:endParaRPr lang="en-US" sz="1200" dirty="0">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E2C25A"/>
                    </a:solidFill>
                  </a:tcPr>
                </a:tc>
              </a:tr>
              <a:tr h="330623">
                <a:tc>
                  <a:txBody>
                    <a:bodyPr/>
                    <a:lstStyle/>
                    <a:p>
                      <a:pPr algn="l"/>
                      <a:r>
                        <a:rPr lang="en-US" sz="1200" dirty="0" smtClean="0">
                          <a:solidFill>
                            <a:schemeClr val="tx1"/>
                          </a:solidFill>
                          <a:latin typeface="Arial Black"/>
                          <a:cs typeface="Arial Black"/>
                        </a:rPr>
                        <a:t>Sensitivity</a:t>
                      </a:r>
                      <a:r>
                        <a:rPr lang="en-US" sz="1200" baseline="0" dirty="0" smtClean="0">
                          <a:solidFill>
                            <a:schemeClr val="tx1"/>
                          </a:solidFill>
                          <a:latin typeface="Arial Black"/>
                          <a:cs typeface="Arial Black"/>
                        </a:rPr>
                        <a:t> to DOP</a:t>
                      </a:r>
                      <a:endParaRPr lang="en-US" sz="1200"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Black"/>
                          <a:cs typeface="Arial Black"/>
                        </a:rPr>
                        <a:t>Not Sensitive,</a:t>
                      </a:r>
                      <a:r>
                        <a:rPr lang="en-US" sz="1200" baseline="0" dirty="0" smtClean="0">
                          <a:solidFill>
                            <a:schemeClr val="tx1"/>
                          </a:solidFill>
                          <a:latin typeface="Arial Black"/>
                          <a:cs typeface="Arial Black"/>
                        </a:rPr>
                        <a:t> V</a:t>
                      </a:r>
                      <a:r>
                        <a:rPr lang="en-US" sz="1200" dirty="0" smtClean="0">
                          <a:solidFill>
                            <a:schemeClr val="tx1"/>
                          </a:solidFill>
                          <a:latin typeface="Arial Black"/>
                          <a:cs typeface="Arial Black"/>
                        </a:rPr>
                        <a:t>alidation</a:t>
                      </a:r>
                      <a:r>
                        <a:rPr lang="en-US" sz="1200" baseline="0" dirty="0" smtClean="0">
                          <a:solidFill>
                            <a:schemeClr val="tx1"/>
                          </a:solidFill>
                          <a:latin typeface="Arial Black"/>
                          <a:cs typeface="Arial Black"/>
                        </a:rPr>
                        <a:t> Annually, A</a:t>
                      </a:r>
                      <a:r>
                        <a:rPr lang="en-US" sz="1200" dirty="0" smtClean="0">
                          <a:solidFill>
                            <a:schemeClr val="tx1"/>
                          </a:solidFill>
                          <a:latin typeface="Arial Black"/>
                          <a:cs typeface="Arial Black"/>
                        </a:rPr>
                        <a:t>ccuracy 0.3% (k=2)</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hMerge="1">
                  <a:txBody>
                    <a:bodyPr/>
                    <a:lstStyle/>
                    <a:p>
                      <a:endParaRPr lang="en-US"/>
                    </a:p>
                  </a:txBody>
                  <a:tcPr/>
                </a:tc>
                <a:tc hMerge="1">
                  <a:txBody>
                    <a:bodyPr/>
                    <a:lstStyle/>
                    <a:p>
                      <a:pPr algn="ctr"/>
                      <a:endParaRPr lang="en-US" sz="1200" dirty="0">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E2C25A"/>
                    </a:solidFill>
                  </a:tcPr>
                </a:tc>
              </a:tr>
            </a:tbl>
          </a:graphicData>
        </a:graphic>
      </p:graphicFrame>
      <p:graphicFrame>
        <p:nvGraphicFramePr>
          <p:cNvPr id="12" name="Table 11"/>
          <p:cNvGraphicFramePr>
            <a:graphicFrameLocks noGrp="1"/>
          </p:cNvGraphicFramePr>
          <p:nvPr/>
        </p:nvGraphicFramePr>
        <p:xfrm>
          <a:off x="736600" y="4330682"/>
          <a:ext cx="7543800" cy="1983738"/>
        </p:xfrm>
        <a:graphic>
          <a:graphicData uri="http://schemas.openxmlformats.org/drawingml/2006/table">
            <a:tbl>
              <a:tblPr firstRow="1" bandRow="1">
                <a:tableStyleId>{5C22544A-7EE6-4342-B048-85BDC9FD1C3A}</a:tableStyleId>
              </a:tblPr>
              <a:tblGrid>
                <a:gridCol w="1752600"/>
                <a:gridCol w="1447800"/>
                <a:gridCol w="2381107"/>
                <a:gridCol w="1962293"/>
              </a:tblGrid>
              <a:tr h="330623">
                <a:tc>
                  <a:txBody>
                    <a:bodyPr/>
                    <a:lstStyle/>
                    <a:p>
                      <a:pPr algn="ctr"/>
                      <a:r>
                        <a:rPr lang="en-US" sz="1200" dirty="0" smtClean="0">
                          <a:solidFill>
                            <a:schemeClr val="tx1"/>
                          </a:solidFill>
                          <a:latin typeface="Arial Black"/>
                          <a:cs typeface="Arial Black"/>
                        </a:rPr>
                        <a:t>Parameter</a:t>
                      </a:r>
                      <a:endParaRPr lang="en-US" sz="1200"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solidFill>
                  </a:tcPr>
                </a:tc>
                <a:tc>
                  <a:txBody>
                    <a:bodyPr/>
                    <a:lstStyle/>
                    <a:p>
                      <a:pPr algn="ctr"/>
                      <a:r>
                        <a:rPr lang="en-US" sz="1200" baseline="0" dirty="0" smtClean="0">
                          <a:solidFill>
                            <a:schemeClr val="tx1"/>
                          </a:solidFill>
                          <a:latin typeface="Arial Black"/>
                          <a:cs typeface="Arial Black"/>
                        </a:rPr>
                        <a:t>Time scale</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solidFill>
                  </a:tcPr>
                </a:tc>
                <a:tc>
                  <a:txBody>
                    <a:bodyPr/>
                    <a:lstStyle/>
                    <a:p>
                      <a:pPr algn="ctr"/>
                      <a:r>
                        <a:rPr lang="en-US" sz="1200" baseline="0" dirty="0" smtClean="0">
                          <a:solidFill>
                            <a:schemeClr val="tx1"/>
                          </a:solidFill>
                          <a:latin typeface="Arial Black"/>
                          <a:cs typeface="Arial Black"/>
                        </a:rPr>
                        <a:t>Variable</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solidFill>
                  </a:tcPr>
                </a:tc>
                <a:tc>
                  <a:txBody>
                    <a:bodyPr/>
                    <a:lstStyle/>
                    <a:p>
                      <a:pPr algn="ctr"/>
                      <a:r>
                        <a:rPr lang="en-US" sz="1200" baseline="0" dirty="0" smtClean="0">
                          <a:solidFill>
                            <a:schemeClr val="tx1"/>
                          </a:solidFill>
                          <a:latin typeface="Arial Black"/>
                          <a:cs typeface="Arial Black"/>
                        </a:rPr>
                        <a:t>Accuracy, </a:t>
                      </a:r>
                      <a:r>
                        <a:rPr lang="en-US" sz="1200" baseline="0" dirty="0" err="1" smtClean="0">
                          <a:solidFill>
                            <a:schemeClr val="tx1"/>
                          </a:solidFill>
                          <a:latin typeface="Arial Black"/>
                          <a:cs typeface="Arial Black"/>
                        </a:rPr>
                        <a:t>k</a:t>
                      </a:r>
                      <a:r>
                        <a:rPr lang="en-US" sz="1200" baseline="0" dirty="0" smtClean="0">
                          <a:solidFill>
                            <a:schemeClr val="tx1"/>
                          </a:solidFill>
                          <a:latin typeface="Arial Black"/>
                          <a:cs typeface="Arial Black"/>
                        </a:rPr>
                        <a:t>=2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solidFill>
                  </a:tcPr>
                </a:tc>
              </a:tr>
              <a:tr h="330623">
                <a:tc>
                  <a:txBody>
                    <a:bodyPr/>
                    <a:lstStyle/>
                    <a:p>
                      <a:pPr algn="l"/>
                      <a:r>
                        <a:rPr lang="en-US" sz="1200" dirty="0" smtClean="0">
                          <a:solidFill>
                            <a:srgbClr val="FF0000"/>
                          </a:solidFill>
                          <a:latin typeface="Arial Black"/>
                          <a:cs typeface="Arial Black"/>
                        </a:rPr>
                        <a:t>Baseline Offset</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200" dirty="0" smtClean="0">
                          <a:solidFill>
                            <a:srgbClr val="FF0000"/>
                          </a:solidFill>
                          <a:latin typeface="Arial Black"/>
                          <a:cs typeface="Arial Black"/>
                        </a:rPr>
                        <a:t>monthly</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200" dirty="0" smtClean="0">
                          <a:solidFill>
                            <a:srgbClr val="FF0000"/>
                          </a:solidFill>
                          <a:latin typeface="Arial Black"/>
                          <a:cs typeface="Arial Black"/>
                        </a:rPr>
                        <a:t>VZA(7), DOP,</a:t>
                      </a:r>
                      <a:r>
                        <a:rPr lang="en-US" sz="1200" baseline="0" dirty="0" smtClean="0">
                          <a:solidFill>
                            <a:srgbClr val="FF0000"/>
                          </a:solidFill>
                          <a:latin typeface="Arial Black"/>
                          <a:cs typeface="Arial Black"/>
                        </a:rPr>
                        <a:t> HAM</a:t>
                      </a:r>
                      <a:endParaRPr lang="en-US" sz="1200" i="1"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200" dirty="0" smtClean="0">
                          <a:solidFill>
                            <a:srgbClr val="FF0000"/>
                          </a:solidFill>
                          <a:latin typeface="Arial Black"/>
                          <a:cs typeface="Arial Black"/>
                        </a:rPr>
                        <a:t>≤ 1.2</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r>
              <a:tr h="330623">
                <a:tc>
                  <a:txBody>
                    <a:bodyPr/>
                    <a:lstStyle/>
                    <a:p>
                      <a:pPr algn="l"/>
                      <a:r>
                        <a:rPr lang="en-US" sz="1200" dirty="0" smtClean="0">
                          <a:solidFill>
                            <a:srgbClr val="FF0000"/>
                          </a:solidFill>
                          <a:latin typeface="Arial Black"/>
                          <a:cs typeface="Arial Black"/>
                        </a:rPr>
                        <a:t>Baseline</a:t>
                      </a:r>
                      <a:r>
                        <a:rPr lang="en-US" sz="1200" baseline="0" dirty="0" smtClean="0">
                          <a:solidFill>
                            <a:srgbClr val="FF0000"/>
                          </a:solidFill>
                          <a:latin typeface="Arial Black"/>
                          <a:cs typeface="Arial Black"/>
                        </a:rPr>
                        <a:t> </a:t>
                      </a:r>
                      <a:r>
                        <a:rPr lang="en-US" sz="1200" dirty="0" smtClean="0">
                          <a:solidFill>
                            <a:srgbClr val="FF0000"/>
                          </a:solidFill>
                          <a:latin typeface="Arial Black"/>
                          <a:cs typeface="Arial Black"/>
                        </a:rPr>
                        <a:t>Gain</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200" dirty="0" smtClean="0">
                          <a:solidFill>
                            <a:srgbClr val="FF0000"/>
                          </a:solidFill>
                          <a:latin typeface="Arial Black"/>
                          <a:cs typeface="Arial Black"/>
                        </a:rPr>
                        <a:t>monthly</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200" dirty="0" smtClean="0">
                          <a:solidFill>
                            <a:srgbClr val="FF0000"/>
                          </a:solidFill>
                          <a:latin typeface="Arial Black"/>
                          <a:cs typeface="Arial Black"/>
                        </a:rPr>
                        <a:t>VZA(7), DOP,</a:t>
                      </a:r>
                      <a:r>
                        <a:rPr lang="en-US" sz="1200" baseline="0" dirty="0" smtClean="0">
                          <a:solidFill>
                            <a:srgbClr val="FF0000"/>
                          </a:solidFill>
                          <a:latin typeface="Arial Black"/>
                          <a:cs typeface="Arial Black"/>
                        </a:rPr>
                        <a:t> </a:t>
                      </a:r>
                      <a:r>
                        <a:rPr lang="en-US" sz="1200" i="0" dirty="0" smtClean="0">
                          <a:solidFill>
                            <a:srgbClr val="FF0000"/>
                          </a:solidFill>
                          <a:latin typeface="Arial Black"/>
                          <a:cs typeface="Arial Black"/>
                        </a:rPr>
                        <a:t>HAM</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200" dirty="0" smtClean="0">
                          <a:solidFill>
                            <a:srgbClr val="FF0000"/>
                          </a:solidFill>
                          <a:latin typeface="Arial Black"/>
                          <a:cs typeface="Arial Black"/>
                        </a:rPr>
                        <a:t>≤ 1.2</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r>
              <a:tr h="330623">
                <a:tc>
                  <a:txBody>
                    <a:bodyPr/>
                    <a:lstStyle/>
                    <a:p>
                      <a:pPr algn="l"/>
                      <a:r>
                        <a:rPr lang="en-US" sz="1200" dirty="0" smtClean="0">
                          <a:solidFill>
                            <a:srgbClr val="FF0000"/>
                          </a:solidFill>
                          <a:latin typeface="Arial Black"/>
                          <a:cs typeface="Arial Black"/>
                        </a:rPr>
                        <a:t>Sensitivity</a:t>
                      </a:r>
                      <a:r>
                        <a:rPr lang="en-US" sz="1200" baseline="0" dirty="0" smtClean="0">
                          <a:solidFill>
                            <a:srgbClr val="FF0000"/>
                          </a:solidFill>
                          <a:latin typeface="Arial Black"/>
                          <a:cs typeface="Arial Black"/>
                        </a:rPr>
                        <a:t> to DOP</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200" dirty="0" smtClean="0">
                          <a:solidFill>
                            <a:srgbClr val="FF0000"/>
                          </a:solidFill>
                          <a:latin typeface="Arial Black"/>
                          <a:cs typeface="Arial Black"/>
                        </a:rPr>
                        <a:t>seasonally</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200" baseline="0" dirty="0" smtClean="0">
                          <a:solidFill>
                            <a:srgbClr val="FF0000"/>
                          </a:solidFill>
                          <a:latin typeface="Arial Black"/>
                          <a:cs typeface="Arial Black"/>
                        </a:rPr>
                        <a:t>VZA(7), DOP</a:t>
                      </a:r>
                      <a:r>
                        <a:rPr lang="en-US" sz="1200" dirty="0" smtClean="0">
                          <a:solidFill>
                            <a:srgbClr val="FF0000"/>
                          </a:solidFill>
                          <a:latin typeface="Arial Black"/>
                          <a:cs typeface="Arial Black"/>
                        </a:rPr>
                        <a:t>, </a:t>
                      </a:r>
                      <a:r>
                        <a:rPr lang="en-US" sz="1200" i="1" dirty="0" err="1" smtClean="0">
                          <a:solidFill>
                            <a:srgbClr val="FF0000"/>
                          </a:solidFill>
                          <a:latin typeface="Arial Black"/>
                          <a:cs typeface="Arial Black"/>
                        </a:rPr>
                        <a:t>χ</a:t>
                      </a:r>
                      <a:r>
                        <a:rPr lang="en-US" sz="1200" i="1" dirty="0" smtClean="0">
                          <a:solidFill>
                            <a:srgbClr val="FF0000"/>
                          </a:solidFill>
                          <a:latin typeface="Arial Black"/>
                          <a:cs typeface="Arial Black"/>
                        </a:rPr>
                        <a:t> </a:t>
                      </a:r>
                      <a:r>
                        <a:rPr lang="en-US" sz="1200" i="0" dirty="0" smtClean="0">
                          <a:solidFill>
                            <a:srgbClr val="FF0000"/>
                          </a:solidFill>
                          <a:latin typeface="Arial Black"/>
                          <a:cs typeface="Arial Black"/>
                        </a:rPr>
                        <a:t>(6), HAM</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200" dirty="0" smtClean="0">
                          <a:solidFill>
                            <a:srgbClr val="FF0000"/>
                          </a:solidFill>
                          <a:latin typeface="Arial Black"/>
                          <a:cs typeface="Arial Black"/>
                        </a:rPr>
                        <a:t>≤ 0.5</a:t>
                      </a:r>
                      <a:endParaRPr lang="en-US" sz="1200" dirty="0">
                        <a:solidFill>
                          <a:srgbClr val="FF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r>
              <a:tr h="330623">
                <a:tc>
                  <a:txBody>
                    <a:bodyPr/>
                    <a:lstStyle/>
                    <a:p>
                      <a:pPr algn="l"/>
                      <a:r>
                        <a:rPr lang="en-US" sz="1200" dirty="0" smtClean="0">
                          <a:latin typeface="Arial Black"/>
                          <a:cs typeface="Arial Black"/>
                        </a:rPr>
                        <a:t>SRF CW Shift</a:t>
                      </a:r>
                      <a:endParaRPr lang="en-US" sz="1200" dirty="0">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Black"/>
                          <a:cs typeface="Arial Black"/>
                        </a:rPr>
                        <a:t>Validation Annually, Accuracy 0.3% (k=2)</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hMerge="1">
                  <a:txBody>
                    <a:bodyPr/>
                    <a:lstStyle/>
                    <a:p>
                      <a:pPr algn="ctr"/>
                      <a:endParaRPr lang="en-US" sz="1200" dirty="0">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hMerge="1">
                  <a:txBody>
                    <a:bodyPr/>
                    <a:lstStyle/>
                    <a:p>
                      <a:pPr algn="ctr"/>
                      <a:endParaRPr lang="en-US" sz="1200" dirty="0">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r>
              <a:tr h="330623">
                <a:tc>
                  <a:txBody>
                    <a:bodyPr/>
                    <a:lstStyle/>
                    <a:p>
                      <a:pPr algn="l"/>
                      <a:r>
                        <a:rPr lang="en-US" sz="1200" baseline="0" dirty="0" smtClean="0">
                          <a:latin typeface="Arial Black"/>
                          <a:cs typeface="Arial Black"/>
                        </a:rPr>
                        <a:t>Non-Linearity</a:t>
                      </a:r>
                      <a:endParaRPr lang="en-US" sz="1200" dirty="0">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Arial Black"/>
                          <a:cs typeface="Arial Black"/>
                        </a:rPr>
                        <a:t>V</a:t>
                      </a:r>
                      <a:r>
                        <a:rPr lang="en-US" sz="1200" dirty="0" smtClean="0">
                          <a:solidFill>
                            <a:schemeClr val="tx1"/>
                          </a:solidFill>
                          <a:latin typeface="Arial Black"/>
                          <a:cs typeface="Arial Black"/>
                        </a:rPr>
                        <a:t>alidation</a:t>
                      </a:r>
                      <a:r>
                        <a:rPr lang="en-US" sz="1200" baseline="0" dirty="0" smtClean="0">
                          <a:solidFill>
                            <a:schemeClr val="tx1"/>
                          </a:solidFill>
                          <a:latin typeface="Arial Black"/>
                          <a:cs typeface="Arial Black"/>
                        </a:rPr>
                        <a:t> Annually, A</a:t>
                      </a:r>
                      <a:r>
                        <a:rPr lang="en-US" sz="1200" dirty="0" smtClean="0">
                          <a:solidFill>
                            <a:schemeClr val="tx1"/>
                          </a:solidFill>
                          <a:latin typeface="Arial Black"/>
                          <a:cs typeface="Arial Black"/>
                        </a:rPr>
                        <a:t>ccuracy 0.3% (k=2)</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hMerge="1">
                  <a:txBody>
                    <a:bodyPr/>
                    <a:lstStyle/>
                    <a:p>
                      <a:pPr algn="ctr"/>
                      <a:endParaRPr lang="en-US" sz="1200" b="0" dirty="0">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hMerge="1">
                  <a:txBody>
                    <a:bodyPr/>
                    <a:lstStyle/>
                    <a:p>
                      <a:pPr algn="ctr"/>
                      <a:endParaRPr lang="en-US" sz="1200" dirty="0">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r>
            </a:tbl>
          </a:graphicData>
        </a:graphic>
      </p:graphicFrame>
      <p:sp>
        <p:nvSpPr>
          <p:cNvPr id="13" name="TextBox 12"/>
          <p:cNvSpPr txBox="1"/>
          <p:nvPr/>
        </p:nvSpPr>
        <p:spPr>
          <a:xfrm>
            <a:off x="622300" y="762000"/>
            <a:ext cx="7571303" cy="523220"/>
          </a:xfrm>
          <a:prstGeom prst="rect">
            <a:avLst/>
          </a:prstGeom>
          <a:noFill/>
        </p:spPr>
        <p:txBody>
          <a:bodyPr wrap="none" rtlCol="0">
            <a:spAutoFit/>
          </a:bodyPr>
          <a:lstStyle/>
          <a:p>
            <a:pPr>
              <a:buFont typeface="Wingdings" charset="2"/>
              <a:buChar char="u"/>
            </a:pPr>
            <a:r>
              <a:rPr lang="en-US" sz="1400" dirty="0" smtClean="0">
                <a:solidFill>
                  <a:srgbClr val="000000"/>
                </a:solidFill>
                <a:latin typeface="Arial Black"/>
                <a:cs typeface="Arial Black"/>
              </a:rPr>
              <a:t>  Goals are set at noise level ≈ 1% (sources: instrument + data matching)</a:t>
            </a:r>
          </a:p>
          <a:p>
            <a:pPr>
              <a:buFont typeface="Wingdings" charset="2"/>
              <a:buChar char="u"/>
            </a:pPr>
            <a:r>
              <a:rPr lang="en-US" sz="1400" dirty="0" smtClean="0">
                <a:solidFill>
                  <a:srgbClr val="000000"/>
                </a:solidFill>
                <a:latin typeface="Arial Black"/>
                <a:cs typeface="Arial Black"/>
              </a:rPr>
              <a:t>  RI error ≤ 0.3% (</a:t>
            </a:r>
            <a:r>
              <a:rPr lang="en-US" sz="1400" dirty="0" err="1" smtClean="0">
                <a:solidFill>
                  <a:srgbClr val="000000"/>
                </a:solidFill>
                <a:latin typeface="Arial Black"/>
                <a:cs typeface="Arial Black"/>
              </a:rPr>
              <a:t>k</a:t>
            </a:r>
            <a:r>
              <a:rPr lang="en-US" sz="1400" dirty="0" smtClean="0">
                <a:solidFill>
                  <a:srgbClr val="000000"/>
                </a:solidFill>
                <a:latin typeface="Arial Black"/>
                <a:cs typeface="Arial Black"/>
              </a:rPr>
              <a:t>=2) over auto-correlation time period (18 months)</a:t>
            </a:r>
            <a:endParaRPr lang="en-US" sz="1400" dirty="0">
              <a:solidFill>
                <a:srgbClr val="000000"/>
              </a:solidFill>
              <a:latin typeface="Arial Black"/>
              <a:cs typeface="Arial Black"/>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534400" cy="452977"/>
          </a:xfrm>
        </p:spPr>
        <p:txBody>
          <a:bodyPr>
            <a:noAutofit/>
            <a:scene3d>
              <a:camera prst="orthographicFront"/>
              <a:lightRig rig="soft" dir="t">
                <a:rot lat="0" lon="0" rev="16800000"/>
              </a:lightRig>
            </a:scene3d>
            <a:sp3d prstMaterial="softEdge">
              <a:bevelT w="0" h="0"/>
            </a:sp3d>
          </a:bodyPr>
          <a:lstStyle/>
          <a:p>
            <a:pPr algn="r" eaLnBrk="1" fontAlgn="auto" hangingPunct="1">
              <a:spcAft>
                <a:spcPts val="0"/>
              </a:spcAft>
              <a:defRPr/>
            </a:pPr>
            <a:r>
              <a:rPr lang="en-US" sz="2400" dirty="0" smtClean="0">
                <a:solidFill>
                  <a:srgbClr val="000000"/>
                </a:solidFill>
                <a:effectLst/>
                <a:latin typeface="+mn-lt"/>
                <a:ea typeface="+mj-ea"/>
                <a:cs typeface="Arial Black"/>
              </a:rPr>
              <a:t>CLARREO RI Required Sampling: Monthly</a:t>
            </a:r>
            <a:endParaRPr lang="en-US" sz="2400" dirty="0">
              <a:solidFill>
                <a:srgbClr val="000000"/>
              </a:solidFill>
              <a:effectLst/>
              <a:latin typeface="+mn-lt"/>
              <a:ea typeface="+mj-ea"/>
              <a:cs typeface="Arial Black"/>
            </a:endParaRPr>
          </a:p>
        </p:txBody>
      </p:sp>
      <p:graphicFrame>
        <p:nvGraphicFramePr>
          <p:cNvPr id="6" name="Table 5"/>
          <p:cNvGraphicFramePr>
            <a:graphicFrameLocks noGrp="1"/>
          </p:cNvGraphicFramePr>
          <p:nvPr/>
        </p:nvGraphicFramePr>
        <p:xfrm>
          <a:off x="812800" y="1371600"/>
          <a:ext cx="7543801" cy="2975607"/>
        </p:xfrm>
        <a:graphic>
          <a:graphicData uri="http://schemas.openxmlformats.org/drawingml/2006/table">
            <a:tbl>
              <a:tblPr firstRow="1" bandRow="1">
                <a:tableStyleId>{5C22544A-7EE6-4342-B048-85BDC9FD1C3A}</a:tableStyleId>
              </a:tblPr>
              <a:tblGrid>
                <a:gridCol w="2823325"/>
                <a:gridCol w="2172714"/>
                <a:gridCol w="2547762"/>
              </a:tblGrid>
              <a:tr h="330623">
                <a:tc>
                  <a:txBody>
                    <a:bodyPr/>
                    <a:lstStyle/>
                    <a:p>
                      <a:pPr algn="ctr"/>
                      <a:r>
                        <a:rPr lang="en-US" sz="1200" dirty="0" smtClean="0">
                          <a:solidFill>
                            <a:schemeClr val="tx1"/>
                          </a:solidFill>
                          <a:latin typeface="Arial Black"/>
                          <a:cs typeface="Arial Black"/>
                        </a:rPr>
                        <a:t>N</a:t>
                      </a:r>
                      <a:r>
                        <a:rPr lang="en-US" sz="1200" baseline="0" dirty="0" smtClean="0">
                          <a:solidFill>
                            <a:schemeClr val="tx1"/>
                          </a:solidFill>
                          <a:latin typeface="Arial Black"/>
                          <a:cs typeface="Arial Black"/>
                        </a:rPr>
                        <a:t> Samples CERES</a:t>
                      </a:r>
                      <a:endParaRPr lang="en-US" sz="1200"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41B142"/>
                    </a:solidFill>
                  </a:tcPr>
                </a:tc>
                <a:tc>
                  <a:txBody>
                    <a:bodyPr/>
                    <a:lstStyle/>
                    <a:p>
                      <a:pPr algn="ctr"/>
                      <a:r>
                        <a:rPr lang="en-US" sz="1200" baseline="0" dirty="0" smtClean="0">
                          <a:solidFill>
                            <a:schemeClr val="tx1"/>
                          </a:solidFill>
                          <a:latin typeface="Arial Black"/>
                          <a:cs typeface="Arial Black"/>
                        </a:rPr>
                        <a:t>N Samples VIIRS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E2C25A"/>
                    </a:solidFill>
                  </a:tcPr>
                </a:tc>
                <a:tc>
                  <a:txBody>
                    <a:bodyPr/>
                    <a:lstStyle/>
                    <a:p>
                      <a:pPr algn="ctr"/>
                      <a:r>
                        <a:rPr lang="en-US" sz="1200" baseline="0" dirty="0" smtClean="0">
                          <a:solidFill>
                            <a:schemeClr val="tx1"/>
                          </a:solidFill>
                          <a:latin typeface="Arial Black"/>
                          <a:cs typeface="Arial Black"/>
                        </a:rPr>
                        <a:t>RI Errors, </a:t>
                      </a:r>
                      <a:r>
                        <a:rPr lang="en-US" sz="1200" baseline="0" dirty="0" err="1" smtClean="0">
                          <a:solidFill>
                            <a:schemeClr val="tx1"/>
                          </a:solidFill>
                          <a:latin typeface="Arial Black"/>
                          <a:cs typeface="Arial Black"/>
                        </a:rPr>
                        <a:t>k</a:t>
                      </a:r>
                      <a:r>
                        <a:rPr lang="en-US" sz="1200" baseline="0" dirty="0" smtClean="0">
                          <a:solidFill>
                            <a:schemeClr val="tx1"/>
                          </a:solidFill>
                          <a:latin typeface="Arial Black"/>
                          <a:cs typeface="Arial Black"/>
                        </a:rPr>
                        <a:t>=2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2">
                        <a:lumMod val="20000"/>
                        <a:lumOff val="80000"/>
                      </a:schemeClr>
                    </a:solidFill>
                  </a:tcPr>
                </a:tc>
              </a:tr>
              <a:tr h="330623">
                <a:tc>
                  <a:txBody>
                    <a:bodyPr/>
                    <a:lstStyle/>
                    <a:p>
                      <a:pPr algn="ctr"/>
                      <a:r>
                        <a:rPr lang="en-US" sz="1100" b="1" dirty="0" smtClean="0">
                          <a:solidFill>
                            <a:schemeClr val="tx1"/>
                          </a:solidFill>
                          <a:latin typeface="Arial Black"/>
                          <a:cs typeface="Arial Black"/>
                        </a:rPr>
                        <a:t>16,000</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448,000</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algn="ctr"/>
                      <a:r>
                        <a:rPr lang="en-US" sz="1100" b="1" dirty="0" smtClean="0">
                          <a:solidFill>
                            <a:srgbClr val="000000"/>
                          </a:solidFill>
                          <a:latin typeface="Arial Black"/>
                          <a:cs typeface="Arial Black"/>
                        </a:rPr>
                        <a:t>0.11</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2">
                        <a:lumMod val="20000"/>
                        <a:lumOff val="80000"/>
                      </a:schemeClr>
                    </a:solidFill>
                  </a:tcPr>
                </a:tc>
              </a:tr>
              <a:tr h="330623">
                <a:tc>
                  <a:txBody>
                    <a:bodyPr/>
                    <a:lstStyle/>
                    <a:p>
                      <a:pPr algn="ctr"/>
                      <a:r>
                        <a:rPr lang="en-US" sz="1100" b="1" dirty="0" smtClean="0">
                          <a:solidFill>
                            <a:schemeClr val="tx1"/>
                          </a:solidFill>
                          <a:latin typeface="Arial Black"/>
                          <a:cs typeface="Arial Black"/>
                        </a:rPr>
                        <a:t>8,000</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224,000</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algn="ctr"/>
                      <a:r>
                        <a:rPr lang="en-US" sz="1100" b="1" dirty="0" smtClean="0">
                          <a:solidFill>
                            <a:srgbClr val="000000"/>
                          </a:solidFill>
                          <a:latin typeface="Arial Black"/>
                          <a:cs typeface="Arial Black"/>
                        </a:rPr>
                        <a:t>0.15</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2">
                        <a:lumMod val="20000"/>
                        <a:lumOff val="80000"/>
                      </a:schemeClr>
                    </a:solidFill>
                  </a:tcPr>
                </a:tc>
              </a:tr>
              <a:tr h="330623">
                <a:tc>
                  <a:txBody>
                    <a:bodyPr/>
                    <a:lstStyle/>
                    <a:p>
                      <a:pPr algn="ctr"/>
                      <a:r>
                        <a:rPr lang="en-US" sz="1100" b="1" dirty="0" smtClean="0">
                          <a:solidFill>
                            <a:schemeClr val="tx1"/>
                          </a:solidFill>
                          <a:latin typeface="Arial Black"/>
                          <a:cs typeface="Arial Black"/>
                        </a:rPr>
                        <a:t>4,000</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112,000</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algn="ctr"/>
                      <a:r>
                        <a:rPr lang="en-US" sz="1100" b="1" dirty="0" smtClean="0">
                          <a:solidFill>
                            <a:srgbClr val="000000"/>
                          </a:solidFill>
                          <a:latin typeface="Arial Black"/>
                          <a:cs typeface="Arial Black"/>
                        </a:rPr>
                        <a:t>0.21</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2">
                        <a:lumMod val="20000"/>
                        <a:lumOff val="80000"/>
                      </a:schemeClr>
                    </a:solidFill>
                  </a:tcPr>
                </a:tc>
              </a:tr>
              <a:tr h="330623">
                <a:tc>
                  <a:txBody>
                    <a:bodyPr/>
                    <a:lstStyle/>
                    <a:p>
                      <a:pPr algn="ctr"/>
                      <a:r>
                        <a:rPr lang="en-US" sz="1100" b="1" dirty="0" smtClean="0">
                          <a:solidFill>
                            <a:srgbClr val="FD4622"/>
                          </a:solidFill>
                          <a:latin typeface="Arial Black"/>
                          <a:cs typeface="Arial Black"/>
                        </a:rPr>
                        <a:t>2,000</a:t>
                      </a:r>
                      <a:endParaRPr lang="en-US" sz="1100" b="1" dirty="0">
                        <a:solidFill>
                          <a:srgbClr val="FD4622"/>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FD4622"/>
                          </a:solidFill>
                          <a:latin typeface="Arial Black"/>
                          <a:cs typeface="Arial Black"/>
                        </a:rPr>
                        <a:t>56,000</a:t>
                      </a:r>
                      <a:endParaRPr lang="en-US" sz="1100" b="1" dirty="0">
                        <a:solidFill>
                          <a:srgbClr val="FD4622"/>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algn="ctr"/>
                      <a:r>
                        <a:rPr lang="en-US" sz="1100" b="1" dirty="0" smtClean="0">
                          <a:solidFill>
                            <a:srgbClr val="FD4622"/>
                          </a:solidFill>
                          <a:latin typeface="Arial Black"/>
                          <a:cs typeface="Arial Black"/>
                        </a:rPr>
                        <a:t> 0.3</a:t>
                      </a:r>
                      <a:endParaRPr lang="en-US" sz="1100" b="1" dirty="0">
                        <a:solidFill>
                          <a:srgbClr val="FD4622"/>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2">
                        <a:lumMod val="20000"/>
                        <a:lumOff val="80000"/>
                      </a:schemeClr>
                    </a:solidFill>
                  </a:tcPr>
                </a:tc>
              </a:tr>
              <a:tr h="330623">
                <a:tc>
                  <a:txBody>
                    <a:bodyPr/>
                    <a:lstStyle/>
                    <a:p>
                      <a:pPr algn="ctr"/>
                      <a:r>
                        <a:rPr lang="en-US" sz="1100" b="1" dirty="0" smtClean="0">
                          <a:solidFill>
                            <a:schemeClr val="tx1"/>
                          </a:solidFill>
                          <a:latin typeface="Arial Black"/>
                          <a:cs typeface="Arial Black"/>
                        </a:rPr>
                        <a:t>1,000</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28,000</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algn="ctr"/>
                      <a:r>
                        <a:rPr lang="en-US" sz="1100" b="1" dirty="0" smtClean="0">
                          <a:solidFill>
                            <a:srgbClr val="000000"/>
                          </a:solidFill>
                          <a:latin typeface="Arial Black"/>
                          <a:cs typeface="Arial Black"/>
                        </a:rPr>
                        <a:t>0.42</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2">
                        <a:lumMod val="20000"/>
                        <a:lumOff val="80000"/>
                      </a:schemeClr>
                    </a:solidFill>
                  </a:tcPr>
                </a:tc>
              </a:tr>
              <a:tr h="330623">
                <a:tc>
                  <a:txBody>
                    <a:bodyPr/>
                    <a:lstStyle/>
                    <a:p>
                      <a:pPr algn="ctr"/>
                      <a:r>
                        <a:rPr lang="en-US" sz="1100" b="1" dirty="0" smtClean="0">
                          <a:solidFill>
                            <a:schemeClr val="tx1"/>
                          </a:solidFill>
                          <a:latin typeface="Arial Black"/>
                          <a:cs typeface="Arial Black"/>
                        </a:rPr>
                        <a:t>500</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14,000</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algn="ctr"/>
                      <a:r>
                        <a:rPr lang="en-US" sz="1100" b="1" dirty="0" smtClean="0">
                          <a:solidFill>
                            <a:srgbClr val="000000"/>
                          </a:solidFill>
                          <a:latin typeface="Arial Black"/>
                          <a:cs typeface="Arial Black"/>
                        </a:rPr>
                        <a:t>0.6</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2">
                        <a:lumMod val="20000"/>
                        <a:lumOff val="80000"/>
                      </a:schemeClr>
                    </a:solidFill>
                  </a:tcPr>
                </a:tc>
              </a:tr>
              <a:tr h="330623">
                <a:tc>
                  <a:txBody>
                    <a:bodyPr/>
                    <a:lstStyle/>
                    <a:p>
                      <a:pPr algn="ctr"/>
                      <a:r>
                        <a:rPr lang="en-US" sz="1100" b="1" dirty="0" smtClean="0">
                          <a:solidFill>
                            <a:schemeClr val="tx1"/>
                          </a:solidFill>
                          <a:latin typeface="Arial Black"/>
                          <a:cs typeface="Arial Black"/>
                        </a:rPr>
                        <a:t>250</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7,000</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0.85</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2">
                        <a:lumMod val="20000"/>
                        <a:lumOff val="80000"/>
                      </a:schemeClr>
                    </a:solidFill>
                  </a:tcPr>
                </a:tc>
              </a:tr>
              <a:tr h="330623">
                <a:tc>
                  <a:txBody>
                    <a:bodyPr/>
                    <a:lstStyle/>
                    <a:p>
                      <a:pPr algn="ctr"/>
                      <a:r>
                        <a:rPr lang="en-US" sz="1100" b="1" dirty="0" smtClean="0">
                          <a:solidFill>
                            <a:schemeClr val="tx1"/>
                          </a:solidFill>
                          <a:latin typeface="Arial Black"/>
                          <a:cs typeface="Arial Black"/>
                        </a:rPr>
                        <a:t>125</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3,500</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1.2</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2">
                        <a:lumMod val="20000"/>
                        <a:lumOff val="80000"/>
                      </a:schemeClr>
                    </a:solidFill>
                  </a:tcPr>
                </a:tc>
              </a:tr>
            </a:tbl>
          </a:graphicData>
        </a:graphic>
      </p:graphicFrame>
      <p:sp>
        <p:nvSpPr>
          <p:cNvPr id="7" name="TextBox 6"/>
          <p:cNvSpPr txBox="1"/>
          <p:nvPr/>
        </p:nvSpPr>
        <p:spPr>
          <a:xfrm>
            <a:off x="706492" y="4787900"/>
            <a:ext cx="7840608" cy="954107"/>
          </a:xfrm>
          <a:prstGeom prst="rect">
            <a:avLst/>
          </a:prstGeom>
          <a:noFill/>
        </p:spPr>
        <p:txBody>
          <a:bodyPr wrap="none" rtlCol="0">
            <a:spAutoFit/>
          </a:bodyPr>
          <a:lstStyle/>
          <a:p>
            <a:pPr>
              <a:buFont typeface="Wingdings" charset="2"/>
              <a:buChar char="u"/>
            </a:pPr>
            <a:r>
              <a:rPr lang="en-US" sz="1400" dirty="0" smtClean="0">
                <a:latin typeface="Arial Black"/>
                <a:cs typeface="Arial Black"/>
              </a:rPr>
              <a:t> CERES RI: All collected data together.</a:t>
            </a:r>
          </a:p>
          <a:p>
            <a:endParaRPr lang="en-US" sz="1400" dirty="0" smtClean="0">
              <a:latin typeface="Arial Black"/>
              <a:cs typeface="Arial Black"/>
            </a:endParaRPr>
          </a:p>
          <a:p>
            <a:pPr>
              <a:buFont typeface="Wingdings" charset="2"/>
              <a:buChar char="u"/>
            </a:pPr>
            <a:r>
              <a:rPr lang="en-US" sz="1400" dirty="0" smtClean="0">
                <a:latin typeface="Arial Black"/>
                <a:cs typeface="Arial Black"/>
              </a:rPr>
              <a:t> For VIIRS/AVHRR RI: Factor 2 for DOP </a:t>
            </a:r>
            <a:r>
              <a:rPr lang="en-US" sz="1400" b="1" dirty="0" smtClean="0">
                <a:solidFill>
                  <a:srgbClr val="000000"/>
                </a:solidFill>
                <a:latin typeface="Arial Black"/>
                <a:cs typeface="Arial Black"/>
              </a:rPr>
              <a:t>≤ 0.05 (670 nm), factor 7 for VZA, and </a:t>
            </a:r>
          </a:p>
          <a:p>
            <a:r>
              <a:rPr lang="en-US" sz="1400" b="1" dirty="0" smtClean="0">
                <a:solidFill>
                  <a:srgbClr val="000000"/>
                </a:solidFill>
                <a:latin typeface="Arial Black"/>
                <a:cs typeface="Arial Black"/>
              </a:rPr>
              <a:t>    factor 2 for HAM (half angle mirror) sides. Total = factor 28.</a:t>
            </a:r>
            <a:r>
              <a:rPr lang="en-US" sz="1400" dirty="0" smtClean="0">
                <a:latin typeface="Arial Black"/>
                <a:cs typeface="Arial Black"/>
              </a:rPr>
              <a:t> </a:t>
            </a:r>
            <a:endParaRPr lang="en-US" sz="1400" dirty="0">
              <a:latin typeface="Arial Black"/>
              <a:cs typeface="Arial Black"/>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534400" cy="452977"/>
          </a:xfrm>
        </p:spPr>
        <p:txBody>
          <a:bodyPr>
            <a:noAutofit/>
            <a:scene3d>
              <a:camera prst="orthographicFront"/>
              <a:lightRig rig="soft" dir="t">
                <a:rot lat="0" lon="0" rev="16800000"/>
              </a:lightRig>
            </a:scene3d>
            <a:sp3d prstMaterial="softEdge">
              <a:bevelT w="0" h="0"/>
            </a:sp3d>
          </a:bodyPr>
          <a:lstStyle/>
          <a:p>
            <a:pPr algn="r" eaLnBrk="1" fontAlgn="auto" hangingPunct="1">
              <a:spcAft>
                <a:spcPts val="0"/>
              </a:spcAft>
              <a:defRPr/>
            </a:pPr>
            <a:r>
              <a:rPr lang="en-US" sz="2400" dirty="0" smtClean="0">
                <a:solidFill>
                  <a:srgbClr val="000000"/>
                </a:solidFill>
                <a:effectLst/>
                <a:latin typeface="+mn-lt"/>
                <a:ea typeface="+mj-ea"/>
                <a:cs typeface="Arial Black"/>
              </a:rPr>
              <a:t>CLARREO RI Required Sampling: Seasonally</a:t>
            </a:r>
            <a:endParaRPr lang="en-US" sz="2400" dirty="0">
              <a:solidFill>
                <a:srgbClr val="000000"/>
              </a:solidFill>
              <a:effectLst/>
              <a:latin typeface="+mn-lt"/>
              <a:ea typeface="+mj-ea"/>
              <a:cs typeface="Arial Black"/>
            </a:endParaRPr>
          </a:p>
        </p:txBody>
      </p:sp>
      <p:graphicFrame>
        <p:nvGraphicFramePr>
          <p:cNvPr id="5" name="Table 4"/>
          <p:cNvGraphicFramePr>
            <a:graphicFrameLocks noGrp="1"/>
          </p:cNvGraphicFramePr>
          <p:nvPr/>
        </p:nvGraphicFramePr>
        <p:xfrm>
          <a:off x="838199" y="1549400"/>
          <a:ext cx="7543801" cy="2971800"/>
        </p:xfrm>
        <a:graphic>
          <a:graphicData uri="http://schemas.openxmlformats.org/drawingml/2006/table">
            <a:tbl>
              <a:tblPr firstRow="1" bandRow="1">
                <a:tableStyleId>{5C22544A-7EE6-4342-B048-85BDC9FD1C3A}</a:tableStyleId>
              </a:tblPr>
              <a:tblGrid>
                <a:gridCol w="2823325"/>
                <a:gridCol w="2172714"/>
                <a:gridCol w="2547762"/>
              </a:tblGrid>
              <a:tr h="326816">
                <a:tc>
                  <a:txBody>
                    <a:bodyPr/>
                    <a:lstStyle/>
                    <a:p>
                      <a:pPr algn="ctr"/>
                      <a:r>
                        <a:rPr lang="en-US" sz="1200" dirty="0" smtClean="0">
                          <a:solidFill>
                            <a:schemeClr val="tx1"/>
                          </a:solidFill>
                          <a:latin typeface="Arial Black"/>
                          <a:cs typeface="Arial Black"/>
                        </a:rPr>
                        <a:t>N</a:t>
                      </a:r>
                      <a:r>
                        <a:rPr lang="en-US" sz="1200" baseline="0" dirty="0" smtClean="0">
                          <a:solidFill>
                            <a:schemeClr val="tx1"/>
                          </a:solidFill>
                          <a:latin typeface="Arial Black"/>
                          <a:cs typeface="Arial Black"/>
                        </a:rPr>
                        <a:t> Samples (CERES)</a:t>
                      </a:r>
                      <a:endParaRPr lang="en-US" sz="1200"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86EA27"/>
                    </a:solidFill>
                  </a:tcPr>
                </a:tc>
                <a:tc>
                  <a:txBody>
                    <a:bodyPr/>
                    <a:lstStyle/>
                    <a:p>
                      <a:pPr algn="ctr"/>
                      <a:r>
                        <a:rPr lang="en-US" sz="1200" baseline="0" dirty="0" smtClean="0">
                          <a:solidFill>
                            <a:schemeClr val="tx1"/>
                          </a:solidFill>
                          <a:latin typeface="Arial Black"/>
                          <a:cs typeface="Arial Black"/>
                        </a:rPr>
                        <a:t>N Samples (VIIRS)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672D"/>
                    </a:solidFill>
                  </a:tcPr>
                </a:tc>
                <a:tc>
                  <a:txBody>
                    <a:bodyPr/>
                    <a:lstStyle/>
                    <a:p>
                      <a:pPr algn="ctr"/>
                      <a:r>
                        <a:rPr lang="en-US" sz="1200" baseline="0" dirty="0" smtClean="0">
                          <a:solidFill>
                            <a:schemeClr val="tx1"/>
                          </a:solidFill>
                          <a:latin typeface="Arial Black"/>
                          <a:cs typeface="Arial Black"/>
                        </a:rPr>
                        <a:t>RI Errors, </a:t>
                      </a:r>
                      <a:r>
                        <a:rPr lang="en-US" sz="1200" baseline="0" dirty="0" err="1" smtClean="0">
                          <a:solidFill>
                            <a:schemeClr val="tx1"/>
                          </a:solidFill>
                          <a:latin typeface="Arial Black"/>
                          <a:cs typeface="Arial Black"/>
                        </a:rPr>
                        <a:t>k</a:t>
                      </a:r>
                      <a:r>
                        <a:rPr lang="en-US" sz="1200" baseline="0" dirty="0" smtClean="0">
                          <a:solidFill>
                            <a:schemeClr val="tx1"/>
                          </a:solidFill>
                          <a:latin typeface="Arial Black"/>
                          <a:cs typeface="Arial Black"/>
                        </a:rPr>
                        <a:t>=2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2">
                        <a:lumMod val="20000"/>
                        <a:lumOff val="80000"/>
                      </a:schemeClr>
                    </a:solidFill>
                  </a:tcPr>
                </a:tc>
              </a:tr>
              <a:tr h="330623">
                <a:tc>
                  <a:txBody>
                    <a:bodyPr/>
                    <a:lstStyle/>
                    <a:p>
                      <a:pPr algn="ctr"/>
                      <a:r>
                        <a:rPr lang="en-US" sz="1100" b="1" dirty="0" smtClean="0">
                          <a:solidFill>
                            <a:schemeClr val="tx1"/>
                          </a:solidFill>
                          <a:latin typeface="Arial Black"/>
                          <a:cs typeface="Arial Black"/>
                        </a:rPr>
                        <a:t>320,000</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20.0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algn="ctr"/>
                      <a:r>
                        <a:rPr lang="en-US" sz="1100" b="1" dirty="0" smtClean="0">
                          <a:solidFill>
                            <a:srgbClr val="000000"/>
                          </a:solidFill>
                          <a:latin typeface="Arial Black"/>
                          <a:cs typeface="Arial Black"/>
                        </a:rPr>
                        <a:t>0.11</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2">
                        <a:lumMod val="20000"/>
                        <a:lumOff val="80000"/>
                      </a:schemeClr>
                    </a:solidFill>
                  </a:tcPr>
                </a:tc>
              </a:tr>
              <a:tr h="330623">
                <a:tc>
                  <a:txBody>
                    <a:bodyPr/>
                    <a:lstStyle/>
                    <a:p>
                      <a:pPr algn="ctr"/>
                      <a:r>
                        <a:rPr lang="en-US" sz="1100" b="1" dirty="0" smtClean="0">
                          <a:solidFill>
                            <a:schemeClr val="tx1"/>
                          </a:solidFill>
                          <a:latin typeface="Arial Black"/>
                          <a:cs typeface="Arial Black"/>
                        </a:rPr>
                        <a:t>160,000</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10.0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algn="ctr"/>
                      <a:r>
                        <a:rPr lang="en-US" sz="1100" b="1" dirty="0" smtClean="0">
                          <a:solidFill>
                            <a:srgbClr val="000000"/>
                          </a:solidFill>
                          <a:latin typeface="Arial Black"/>
                          <a:cs typeface="Arial Black"/>
                        </a:rPr>
                        <a:t>0.15</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2">
                        <a:lumMod val="20000"/>
                        <a:lumOff val="80000"/>
                      </a:schemeClr>
                    </a:solidFill>
                  </a:tcPr>
                </a:tc>
              </a:tr>
              <a:tr h="330623">
                <a:tc>
                  <a:txBody>
                    <a:bodyPr/>
                    <a:lstStyle/>
                    <a:p>
                      <a:pPr algn="ctr"/>
                      <a:r>
                        <a:rPr lang="en-US" sz="1100" b="1" dirty="0" smtClean="0">
                          <a:solidFill>
                            <a:schemeClr val="tx1"/>
                          </a:solidFill>
                          <a:latin typeface="Arial Black"/>
                          <a:cs typeface="Arial Black"/>
                        </a:rPr>
                        <a:t>80,000</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5.0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algn="ctr"/>
                      <a:r>
                        <a:rPr lang="en-US" sz="1100" b="1" dirty="0" smtClean="0">
                          <a:solidFill>
                            <a:srgbClr val="000000"/>
                          </a:solidFill>
                          <a:latin typeface="Arial Black"/>
                          <a:cs typeface="Arial Black"/>
                        </a:rPr>
                        <a:t>0.21</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2">
                        <a:lumMod val="20000"/>
                        <a:lumOff val="80000"/>
                      </a:schemeClr>
                    </a:solidFill>
                  </a:tcPr>
                </a:tc>
              </a:tr>
              <a:tr h="330623">
                <a:tc>
                  <a:txBody>
                    <a:bodyPr/>
                    <a:lstStyle/>
                    <a:p>
                      <a:pPr algn="ctr"/>
                      <a:r>
                        <a:rPr lang="en-US" sz="1100" b="1" dirty="0" smtClean="0">
                          <a:solidFill>
                            <a:srgbClr val="FD4622"/>
                          </a:solidFill>
                          <a:latin typeface="Arial Black"/>
                          <a:cs typeface="Arial Black"/>
                        </a:rPr>
                        <a:t>40,000</a:t>
                      </a:r>
                      <a:endParaRPr lang="en-US" sz="1100" b="1" dirty="0">
                        <a:solidFill>
                          <a:srgbClr val="FD4622"/>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baseline="0" dirty="0" smtClean="0">
                          <a:solidFill>
                            <a:srgbClr val="FD4622"/>
                          </a:solidFill>
                          <a:latin typeface="Arial Black"/>
                          <a:cs typeface="Arial Black"/>
                        </a:rPr>
                        <a:t>2.5 M</a:t>
                      </a:r>
                      <a:endParaRPr lang="en-US" sz="1100" b="1" dirty="0">
                        <a:solidFill>
                          <a:srgbClr val="FD4622"/>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algn="ctr"/>
                      <a:r>
                        <a:rPr lang="en-US" sz="1100" b="1" dirty="0" smtClean="0">
                          <a:solidFill>
                            <a:srgbClr val="FD4622"/>
                          </a:solidFill>
                          <a:latin typeface="Arial Black"/>
                          <a:cs typeface="Arial Black"/>
                        </a:rPr>
                        <a:t>0.3</a:t>
                      </a:r>
                      <a:endParaRPr lang="en-US" sz="1100" b="1" dirty="0">
                        <a:solidFill>
                          <a:srgbClr val="FD4622"/>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2">
                        <a:lumMod val="20000"/>
                        <a:lumOff val="80000"/>
                      </a:schemeClr>
                    </a:solidFill>
                  </a:tcPr>
                </a:tc>
              </a:tr>
              <a:tr h="330623">
                <a:tc>
                  <a:txBody>
                    <a:bodyPr/>
                    <a:lstStyle/>
                    <a:p>
                      <a:pPr algn="ctr"/>
                      <a:r>
                        <a:rPr lang="en-US" sz="1100" b="1" dirty="0" smtClean="0">
                          <a:solidFill>
                            <a:schemeClr val="tx1"/>
                          </a:solidFill>
                          <a:latin typeface="Arial Black"/>
                          <a:cs typeface="Arial Black"/>
                        </a:rPr>
                        <a:t>20,000</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baseline="0" dirty="0" smtClean="0">
                          <a:solidFill>
                            <a:srgbClr val="000000"/>
                          </a:solidFill>
                          <a:latin typeface="Arial Black"/>
                          <a:cs typeface="Arial Black"/>
                        </a:rPr>
                        <a:t>1.25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algn="ctr"/>
                      <a:r>
                        <a:rPr lang="en-US" sz="1100" b="1" dirty="0" smtClean="0">
                          <a:solidFill>
                            <a:srgbClr val="000000"/>
                          </a:solidFill>
                          <a:latin typeface="Arial Black"/>
                          <a:cs typeface="Arial Black"/>
                        </a:rPr>
                        <a:t>0.42</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2">
                        <a:lumMod val="20000"/>
                        <a:lumOff val="80000"/>
                      </a:schemeClr>
                    </a:solidFill>
                  </a:tcPr>
                </a:tc>
              </a:tr>
              <a:tr h="330623">
                <a:tc>
                  <a:txBody>
                    <a:bodyPr/>
                    <a:lstStyle/>
                    <a:p>
                      <a:pPr algn="ctr"/>
                      <a:r>
                        <a:rPr lang="en-US" sz="1100" b="1" dirty="0" smtClean="0">
                          <a:solidFill>
                            <a:schemeClr val="tx1"/>
                          </a:solidFill>
                          <a:latin typeface="Arial Black"/>
                          <a:cs typeface="Arial Black"/>
                        </a:rPr>
                        <a:t>10,000</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baseline="0" dirty="0" smtClean="0">
                          <a:solidFill>
                            <a:srgbClr val="000000"/>
                          </a:solidFill>
                          <a:latin typeface="Arial Black"/>
                          <a:cs typeface="Arial Black"/>
                        </a:rPr>
                        <a:t>0.6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algn="ctr"/>
                      <a:r>
                        <a:rPr lang="en-US" sz="1100" b="1" dirty="0" smtClean="0">
                          <a:solidFill>
                            <a:srgbClr val="000000"/>
                          </a:solidFill>
                          <a:latin typeface="Arial Black"/>
                          <a:cs typeface="Arial Black"/>
                        </a:rPr>
                        <a:t>0.6</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2">
                        <a:lumMod val="20000"/>
                        <a:lumOff val="80000"/>
                      </a:schemeClr>
                    </a:solidFill>
                  </a:tcPr>
                </a:tc>
              </a:tr>
              <a:tr h="330623">
                <a:tc>
                  <a:txBody>
                    <a:bodyPr/>
                    <a:lstStyle/>
                    <a:p>
                      <a:pPr algn="ctr"/>
                      <a:r>
                        <a:rPr lang="en-US" sz="1100" b="1" dirty="0" smtClean="0">
                          <a:solidFill>
                            <a:schemeClr val="tx1"/>
                          </a:solidFill>
                          <a:latin typeface="Arial Black"/>
                          <a:cs typeface="Arial Black"/>
                        </a:rPr>
                        <a:t>5,000</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baseline="0" dirty="0" smtClean="0">
                          <a:solidFill>
                            <a:srgbClr val="000000"/>
                          </a:solidFill>
                          <a:latin typeface="Arial Black"/>
                          <a:cs typeface="Arial Black"/>
                        </a:rPr>
                        <a:t> 0.3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0.85</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2">
                        <a:lumMod val="20000"/>
                        <a:lumOff val="80000"/>
                      </a:schemeClr>
                    </a:solidFill>
                  </a:tcPr>
                </a:tc>
              </a:tr>
              <a:tr h="330623">
                <a:tc>
                  <a:txBody>
                    <a:bodyPr/>
                    <a:lstStyle/>
                    <a:p>
                      <a:pPr algn="ctr"/>
                      <a:r>
                        <a:rPr lang="en-US" sz="1100" b="1" dirty="0" smtClean="0">
                          <a:solidFill>
                            <a:schemeClr val="tx1"/>
                          </a:solidFill>
                          <a:latin typeface="Arial Black"/>
                          <a:cs typeface="Arial Black"/>
                        </a:rPr>
                        <a:t>2,500</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baseline="0" dirty="0" smtClean="0">
                          <a:solidFill>
                            <a:srgbClr val="000000"/>
                          </a:solidFill>
                          <a:latin typeface="Arial Black"/>
                          <a:cs typeface="Arial Black"/>
                        </a:rPr>
                        <a:t>0.15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1.2</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2">
                        <a:lumMod val="20000"/>
                        <a:lumOff val="80000"/>
                      </a:schemeClr>
                    </a:solidFill>
                  </a:tcPr>
                </a:tc>
              </a:tr>
            </a:tbl>
          </a:graphicData>
        </a:graphic>
      </p:graphicFrame>
      <p:sp>
        <p:nvSpPr>
          <p:cNvPr id="8" name="TextBox 7"/>
          <p:cNvSpPr txBox="1"/>
          <p:nvPr/>
        </p:nvSpPr>
        <p:spPr>
          <a:xfrm>
            <a:off x="774700" y="4838700"/>
            <a:ext cx="7314823" cy="954107"/>
          </a:xfrm>
          <a:prstGeom prst="rect">
            <a:avLst/>
          </a:prstGeom>
          <a:noFill/>
        </p:spPr>
        <p:txBody>
          <a:bodyPr wrap="none" rtlCol="0">
            <a:spAutoFit/>
          </a:bodyPr>
          <a:lstStyle/>
          <a:p>
            <a:pPr>
              <a:buFont typeface="Wingdings" charset="2"/>
              <a:buChar char="u"/>
            </a:pPr>
            <a:r>
              <a:rPr lang="en-US" sz="1400" dirty="0" smtClean="0">
                <a:latin typeface="Arial Black"/>
                <a:cs typeface="Arial Black"/>
              </a:rPr>
              <a:t> CERES RI: Factor of 20 for clear-sky ocean (5% of global sampling).</a:t>
            </a:r>
          </a:p>
          <a:p>
            <a:endParaRPr lang="en-US" sz="1400" dirty="0" smtClean="0">
              <a:latin typeface="Arial Black"/>
              <a:cs typeface="Arial Black"/>
            </a:endParaRPr>
          </a:p>
          <a:p>
            <a:pPr>
              <a:buFont typeface="Wingdings" charset="2"/>
              <a:buChar char="u"/>
            </a:pPr>
            <a:r>
              <a:rPr lang="en-US" sz="1400" dirty="0" smtClean="0">
                <a:latin typeface="Arial Black"/>
                <a:cs typeface="Arial Black"/>
              </a:rPr>
              <a:t> For VIIRS/AVHRR RI: 10 for DOP</a:t>
            </a:r>
            <a:r>
              <a:rPr lang="en-US" sz="1400" b="1" dirty="0" smtClean="0">
                <a:solidFill>
                  <a:srgbClr val="000000"/>
                </a:solidFill>
                <a:latin typeface="Arial Black"/>
                <a:cs typeface="Arial Black"/>
              </a:rPr>
              <a:t> = 0.2 - 0.3 (670 nm), 7 for VZA, 9 for </a:t>
            </a:r>
            <a:r>
              <a:rPr lang="en-US" sz="1400" b="1" i="1" dirty="0" err="1" smtClean="0">
                <a:solidFill>
                  <a:srgbClr val="000000"/>
                </a:solidFill>
                <a:latin typeface="Arial Black"/>
                <a:cs typeface="Arial Black"/>
              </a:rPr>
              <a:t>χ</a:t>
            </a:r>
            <a:r>
              <a:rPr lang="en-US" sz="1400" b="1" dirty="0" smtClean="0">
                <a:solidFill>
                  <a:srgbClr val="000000"/>
                </a:solidFill>
                <a:latin typeface="Arial Black"/>
                <a:cs typeface="Arial Black"/>
              </a:rPr>
              <a:t>, </a:t>
            </a:r>
          </a:p>
          <a:p>
            <a:r>
              <a:rPr lang="en-US" sz="1400" b="1" dirty="0" smtClean="0">
                <a:solidFill>
                  <a:srgbClr val="000000"/>
                </a:solidFill>
                <a:latin typeface="Arial Black"/>
                <a:cs typeface="Arial Black"/>
              </a:rPr>
              <a:t>    and factor of 2 for HAM side. </a:t>
            </a:r>
            <a:r>
              <a:rPr lang="en-US" sz="1400" dirty="0" smtClean="0">
                <a:latin typeface="Arial Black"/>
                <a:cs typeface="Arial Black"/>
              </a:rPr>
              <a:t> Total = factor of 1,260.</a:t>
            </a:r>
            <a:endParaRPr lang="en-US" sz="1400" dirty="0">
              <a:latin typeface="Arial Black"/>
              <a:cs typeface="Arial Black"/>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685800"/>
          </a:xfrm>
        </p:spPr>
        <p:txBody>
          <a:bodyPr>
            <a:noAutofit/>
            <a:scene3d>
              <a:camera prst="orthographicFront"/>
              <a:lightRig rig="soft" dir="t">
                <a:rot lat="0" lon="0" rev="16800000"/>
              </a:lightRig>
            </a:scene3d>
            <a:sp3d prstMaterial="softEdge">
              <a:bevelT w="0" h="0"/>
            </a:sp3d>
          </a:bodyPr>
          <a:lstStyle/>
          <a:p>
            <a:pPr algn="r" eaLnBrk="1" fontAlgn="auto" hangingPunct="1">
              <a:spcAft>
                <a:spcPts val="0"/>
              </a:spcAft>
              <a:defRPr/>
            </a:pPr>
            <a:r>
              <a:rPr lang="en-US" sz="2800" dirty="0" smtClean="0">
                <a:solidFill>
                  <a:srgbClr val="000000"/>
                </a:solidFill>
                <a:effectLst/>
                <a:latin typeface="+mn-lt"/>
                <a:ea typeface="+mj-ea"/>
                <a:cs typeface="Arial Black"/>
              </a:rPr>
              <a:t>CLARREO Reference Inter-</a:t>
            </a:r>
            <a:r>
              <a:rPr lang="en-US" sz="2800" dirty="0" smtClean="0">
                <a:solidFill>
                  <a:srgbClr val="000000"/>
                </a:solidFill>
                <a:effectLst/>
                <a:latin typeface="+mn-lt"/>
                <a:ea typeface="+mj-ea"/>
                <a:cs typeface="Arial Black"/>
              </a:rPr>
              <a:t>calibration</a:t>
            </a:r>
            <a:endParaRPr lang="en-US" sz="2000" dirty="0">
              <a:solidFill>
                <a:srgbClr val="000000"/>
              </a:solidFill>
              <a:effectLst/>
              <a:latin typeface="+mn-lt"/>
              <a:ea typeface="+mj-ea"/>
              <a:cs typeface="Arial Black"/>
            </a:endParaRPr>
          </a:p>
        </p:txBody>
      </p:sp>
      <p:graphicFrame>
        <p:nvGraphicFramePr>
          <p:cNvPr id="5" name="Table 4"/>
          <p:cNvGraphicFramePr>
            <a:graphicFrameLocks noGrp="1"/>
          </p:cNvGraphicFramePr>
          <p:nvPr/>
        </p:nvGraphicFramePr>
        <p:xfrm>
          <a:off x="812799" y="1600200"/>
          <a:ext cx="7391401" cy="4495800"/>
        </p:xfrm>
        <a:graphic>
          <a:graphicData uri="http://schemas.openxmlformats.org/drawingml/2006/table">
            <a:tbl>
              <a:tblPr firstRow="1" bandRow="1">
                <a:tableStyleId>{5C22544A-7EE6-4342-B048-85BDC9FD1C3A}</a:tableStyleId>
              </a:tblPr>
              <a:tblGrid>
                <a:gridCol w="534572"/>
                <a:gridCol w="1141828"/>
                <a:gridCol w="1371600"/>
                <a:gridCol w="1371600"/>
                <a:gridCol w="1447800"/>
                <a:gridCol w="1524001"/>
              </a:tblGrid>
              <a:tr h="528324">
                <a:tc>
                  <a:txBody>
                    <a:bodyPr/>
                    <a:lstStyle/>
                    <a:p>
                      <a:pPr algn="ctr"/>
                      <a:endParaRPr lang="en-US" sz="1200"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l"/>
                      <a:r>
                        <a:rPr lang="en-US" sz="1200" dirty="0" smtClean="0">
                          <a:solidFill>
                            <a:schemeClr val="tx1"/>
                          </a:solidFill>
                          <a:latin typeface="Arial Black"/>
                          <a:cs typeface="Arial Black"/>
                        </a:rPr>
                        <a:t>Month</a:t>
                      </a:r>
                      <a:endParaRPr lang="en-US" sz="1200"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1200" baseline="0" dirty="0" smtClean="0">
                          <a:solidFill>
                            <a:schemeClr val="tx1"/>
                          </a:solidFill>
                          <a:latin typeface="Arial Black"/>
                          <a:cs typeface="Arial Black"/>
                        </a:rPr>
                        <a:t>N Samples CERES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41B142"/>
                    </a:solidFill>
                  </a:tcPr>
                </a:tc>
                <a:tc>
                  <a:txBody>
                    <a:bodyPr/>
                    <a:lstStyle/>
                    <a:p>
                      <a:pPr algn="ctr"/>
                      <a:r>
                        <a:rPr lang="en-US" sz="1200" baseline="0" dirty="0" smtClean="0">
                          <a:solidFill>
                            <a:schemeClr val="tx1"/>
                          </a:solidFill>
                          <a:latin typeface="Arial Black"/>
                          <a:cs typeface="Arial Black"/>
                        </a:rPr>
                        <a:t>RI Error </a:t>
                      </a:r>
                    </a:p>
                    <a:p>
                      <a:pPr algn="ctr"/>
                      <a:r>
                        <a:rPr lang="en-US" sz="1200" baseline="0" dirty="0" err="1" smtClean="0">
                          <a:solidFill>
                            <a:schemeClr val="tx1"/>
                          </a:solidFill>
                          <a:latin typeface="Arial Black"/>
                          <a:cs typeface="Arial Black"/>
                        </a:rPr>
                        <a:t>k</a:t>
                      </a:r>
                      <a:r>
                        <a:rPr lang="en-US" sz="1200" baseline="0" dirty="0" smtClean="0">
                          <a:solidFill>
                            <a:schemeClr val="tx1"/>
                          </a:solidFill>
                          <a:latin typeface="Arial Black"/>
                          <a:cs typeface="Arial Black"/>
                        </a:rPr>
                        <a:t>=2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41B142"/>
                    </a:solidFill>
                  </a:tcPr>
                </a:tc>
                <a:tc>
                  <a:txBody>
                    <a:bodyPr/>
                    <a:lstStyle/>
                    <a:p>
                      <a:pPr algn="ctr"/>
                      <a:r>
                        <a:rPr lang="en-US" sz="1200" baseline="0" dirty="0" smtClean="0">
                          <a:solidFill>
                            <a:schemeClr val="tx1"/>
                          </a:solidFill>
                          <a:latin typeface="Arial Black"/>
                          <a:cs typeface="Arial Black"/>
                        </a:rPr>
                        <a:t>N Samples</a:t>
                      </a:r>
                    </a:p>
                    <a:p>
                      <a:pPr algn="ctr"/>
                      <a:r>
                        <a:rPr lang="en-US" sz="1200" baseline="0" dirty="0" smtClean="0">
                          <a:solidFill>
                            <a:schemeClr val="tx1"/>
                          </a:solidFill>
                          <a:latin typeface="Arial Black"/>
                          <a:cs typeface="Arial Black"/>
                        </a:rPr>
                        <a:t>VIIRS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6600"/>
                    </a:solidFill>
                  </a:tcPr>
                </a:tc>
                <a:tc>
                  <a:txBody>
                    <a:bodyPr/>
                    <a:lstStyle/>
                    <a:p>
                      <a:pPr algn="ctr"/>
                      <a:r>
                        <a:rPr lang="en-US" sz="1200" baseline="0" dirty="0" smtClean="0">
                          <a:solidFill>
                            <a:schemeClr val="tx1"/>
                          </a:solidFill>
                          <a:latin typeface="Arial Black"/>
                          <a:cs typeface="Arial Black"/>
                        </a:rPr>
                        <a:t>RI Error </a:t>
                      </a:r>
                    </a:p>
                    <a:p>
                      <a:pPr algn="ctr"/>
                      <a:r>
                        <a:rPr lang="en-US" sz="1200" baseline="0" dirty="0" err="1" smtClean="0">
                          <a:solidFill>
                            <a:schemeClr val="tx1"/>
                          </a:solidFill>
                          <a:latin typeface="Arial Black"/>
                          <a:cs typeface="Arial Black"/>
                        </a:rPr>
                        <a:t>k</a:t>
                      </a:r>
                      <a:r>
                        <a:rPr lang="en-US" sz="1200" baseline="0" dirty="0" smtClean="0">
                          <a:solidFill>
                            <a:schemeClr val="tx1"/>
                          </a:solidFill>
                          <a:latin typeface="Arial Black"/>
                          <a:cs typeface="Arial Black"/>
                        </a:rPr>
                        <a:t>=2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6600"/>
                    </a:solidFill>
                  </a:tcPr>
                </a:tc>
              </a:tr>
              <a:tr h="330623">
                <a:tc>
                  <a:txBody>
                    <a:bodyPr/>
                    <a:lstStyle/>
                    <a:p>
                      <a:pPr algn="ctr"/>
                      <a:r>
                        <a:rPr lang="en-US" sz="1100" b="1" dirty="0" smtClean="0">
                          <a:solidFill>
                            <a:schemeClr val="tx1"/>
                          </a:solidFill>
                          <a:latin typeface="Arial Black"/>
                          <a:cs typeface="Arial Black"/>
                        </a:rPr>
                        <a:t>1</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l"/>
                      <a:r>
                        <a:rPr lang="en-US" sz="1100" b="1" dirty="0" smtClean="0">
                          <a:solidFill>
                            <a:schemeClr val="tx1"/>
                          </a:solidFill>
                          <a:latin typeface="Arial Black"/>
                          <a:cs typeface="Arial Black"/>
                        </a:rPr>
                        <a:t>September</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1100" b="1" baseline="0" dirty="0" smtClean="0">
                          <a:solidFill>
                            <a:srgbClr val="000000"/>
                          </a:solidFill>
                          <a:latin typeface="Arial Black"/>
                          <a:cs typeface="Arial Black"/>
                        </a:rPr>
                        <a:t>48.5 K</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 0.1</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6.1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algn="ctr"/>
                      <a:r>
                        <a:rPr lang="en-US" sz="1100" b="1" dirty="0" smtClean="0">
                          <a:solidFill>
                            <a:srgbClr val="000000"/>
                          </a:solidFill>
                          <a:latin typeface="Arial Black"/>
                          <a:cs typeface="Arial Black"/>
                        </a:rPr>
                        <a:t>≤ 0.1</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r>
              <a:tr h="330623">
                <a:tc>
                  <a:txBody>
                    <a:bodyPr/>
                    <a:lstStyle/>
                    <a:p>
                      <a:pPr algn="ctr"/>
                      <a:r>
                        <a:rPr lang="en-US" sz="1100" b="1" dirty="0" smtClean="0">
                          <a:solidFill>
                            <a:schemeClr val="tx1"/>
                          </a:solidFill>
                          <a:latin typeface="Arial Black"/>
                          <a:cs typeface="Arial Black"/>
                        </a:rPr>
                        <a:t>2</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l"/>
                      <a:r>
                        <a:rPr lang="en-US" sz="1100" b="1" dirty="0" smtClean="0">
                          <a:solidFill>
                            <a:schemeClr val="tx1"/>
                          </a:solidFill>
                          <a:latin typeface="Arial Black"/>
                          <a:cs typeface="Arial Black"/>
                        </a:rPr>
                        <a:t>October</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1100" b="1" baseline="0" dirty="0" smtClean="0">
                          <a:solidFill>
                            <a:srgbClr val="000000"/>
                          </a:solidFill>
                          <a:latin typeface="Arial Black"/>
                          <a:cs typeface="Arial Black"/>
                        </a:rPr>
                        <a:t>1.4 K</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0.42</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0.18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algn="ctr"/>
                      <a:r>
                        <a:rPr lang="en-US" sz="1100" b="1" dirty="0" smtClean="0">
                          <a:solidFill>
                            <a:schemeClr val="tx1"/>
                          </a:solidFill>
                          <a:latin typeface="Arial Black"/>
                          <a:cs typeface="Arial Black"/>
                        </a:rPr>
                        <a:t>0.15</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r>
              <a:tr h="330623">
                <a:tc>
                  <a:txBody>
                    <a:bodyPr/>
                    <a:lstStyle/>
                    <a:p>
                      <a:pPr algn="ctr"/>
                      <a:r>
                        <a:rPr lang="en-US" sz="1100" b="1" dirty="0" smtClean="0">
                          <a:solidFill>
                            <a:schemeClr val="tx1"/>
                          </a:solidFill>
                          <a:latin typeface="Arial Black"/>
                          <a:cs typeface="Arial Black"/>
                        </a:rPr>
                        <a:t>3</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l"/>
                      <a:r>
                        <a:rPr lang="en-US" sz="1100" b="1" dirty="0" smtClean="0">
                          <a:solidFill>
                            <a:schemeClr val="tx1"/>
                          </a:solidFill>
                          <a:latin typeface="Arial Black"/>
                          <a:cs typeface="Arial Black"/>
                        </a:rPr>
                        <a:t>November</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1100" b="1" dirty="0" smtClean="0">
                          <a:solidFill>
                            <a:srgbClr val="000000"/>
                          </a:solidFill>
                          <a:latin typeface="Arial Black"/>
                          <a:cs typeface="Arial Black"/>
                        </a:rPr>
                        <a:t>0.3</a:t>
                      </a:r>
                      <a:r>
                        <a:rPr lang="en-US" sz="1100" b="1" baseline="0" dirty="0" smtClean="0">
                          <a:solidFill>
                            <a:srgbClr val="000000"/>
                          </a:solidFill>
                          <a:latin typeface="Arial Black"/>
                          <a:cs typeface="Arial Black"/>
                        </a:rPr>
                        <a:t> </a:t>
                      </a:r>
                      <a:r>
                        <a:rPr lang="en-US" sz="1100" b="1" dirty="0" smtClean="0">
                          <a:solidFill>
                            <a:srgbClr val="000000"/>
                          </a:solidFill>
                          <a:latin typeface="Arial Black"/>
                          <a:cs typeface="Arial Black"/>
                        </a:rPr>
                        <a:t>K</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0.85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0.09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algn="ctr"/>
                      <a:r>
                        <a:rPr lang="en-US" sz="1100" b="1" dirty="0" smtClean="0">
                          <a:solidFill>
                            <a:srgbClr val="000000"/>
                          </a:solidFill>
                          <a:latin typeface="Arial Black"/>
                          <a:cs typeface="Arial Black"/>
                        </a:rPr>
                        <a:t>0.2</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r>
              <a:tr h="330623">
                <a:tc>
                  <a:txBody>
                    <a:bodyPr/>
                    <a:lstStyle/>
                    <a:p>
                      <a:pPr algn="ctr"/>
                      <a:r>
                        <a:rPr lang="en-US" sz="1100" b="1" dirty="0" smtClean="0">
                          <a:solidFill>
                            <a:schemeClr val="tx1"/>
                          </a:solidFill>
                          <a:latin typeface="Arial Black"/>
                          <a:cs typeface="Arial Black"/>
                        </a:rPr>
                        <a:t>4</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l"/>
                      <a:r>
                        <a:rPr lang="en-US" sz="1100" b="1" dirty="0" smtClean="0">
                          <a:solidFill>
                            <a:schemeClr val="tx1"/>
                          </a:solidFill>
                          <a:latin typeface="Arial Black"/>
                          <a:cs typeface="Arial Black"/>
                        </a:rPr>
                        <a:t>December</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1100" b="1" dirty="0" smtClean="0">
                          <a:solidFill>
                            <a:srgbClr val="000000"/>
                          </a:solidFill>
                          <a:latin typeface="Arial Black"/>
                          <a:cs typeface="Arial Black"/>
                        </a:rPr>
                        <a:t> 3.1 K</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0.3</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baseline="0" dirty="0" smtClean="0">
                          <a:solidFill>
                            <a:srgbClr val="000000"/>
                          </a:solidFill>
                          <a:latin typeface="Arial Black"/>
                          <a:cs typeface="Arial Black"/>
                        </a:rPr>
                        <a:t>0.54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0.1</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r>
              <a:tr h="330623">
                <a:tc>
                  <a:txBody>
                    <a:bodyPr/>
                    <a:lstStyle/>
                    <a:p>
                      <a:pPr algn="ctr"/>
                      <a:r>
                        <a:rPr lang="en-US" sz="1100" b="1" dirty="0" smtClean="0">
                          <a:solidFill>
                            <a:schemeClr val="tx1"/>
                          </a:solidFill>
                          <a:latin typeface="Arial Black"/>
                          <a:cs typeface="Arial Black"/>
                        </a:rPr>
                        <a:t>5</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l"/>
                      <a:r>
                        <a:rPr lang="en-US" sz="1100" b="1" dirty="0" smtClean="0">
                          <a:solidFill>
                            <a:schemeClr val="tx1"/>
                          </a:solidFill>
                          <a:latin typeface="Arial Black"/>
                          <a:cs typeface="Arial Black"/>
                        </a:rPr>
                        <a:t>January</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1100" b="1" dirty="0" smtClean="0">
                          <a:solidFill>
                            <a:srgbClr val="000000"/>
                          </a:solidFill>
                          <a:latin typeface="Arial Black"/>
                          <a:cs typeface="Arial Black"/>
                        </a:rPr>
                        <a:t>16.8 K</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0.1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 2.2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 0.1</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r>
              <a:tr h="330623">
                <a:tc>
                  <a:txBody>
                    <a:bodyPr/>
                    <a:lstStyle/>
                    <a:p>
                      <a:pPr algn="ctr"/>
                      <a:r>
                        <a:rPr lang="en-US" sz="1100" b="1" dirty="0" smtClean="0">
                          <a:solidFill>
                            <a:schemeClr val="tx1"/>
                          </a:solidFill>
                          <a:latin typeface="Arial Black"/>
                          <a:cs typeface="Arial Black"/>
                        </a:rPr>
                        <a:t>6</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l"/>
                      <a:r>
                        <a:rPr lang="en-US" sz="1100" b="1" dirty="0" smtClean="0">
                          <a:solidFill>
                            <a:schemeClr val="tx1"/>
                          </a:solidFill>
                          <a:latin typeface="Arial Black"/>
                          <a:cs typeface="Arial Black"/>
                        </a:rPr>
                        <a:t>February</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1100" b="1" dirty="0" smtClean="0">
                          <a:solidFill>
                            <a:srgbClr val="000000"/>
                          </a:solidFill>
                          <a:latin typeface="Arial Black"/>
                          <a:cs typeface="Arial Black"/>
                        </a:rPr>
                        <a:t>54.1 K</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 0.1</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6.7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 0.1</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r>
              <a:tr h="330623">
                <a:tc>
                  <a:txBody>
                    <a:bodyPr/>
                    <a:lstStyle/>
                    <a:p>
                      <a:pPr algn="ctr"/>
                      <a:r>
                        <a:rPr lang="en-US" sz="1100" b="1" dirty="0" smtClean="0">
                          <a:solidFill>
                            <a:schemeClr val="tx1"/>
                          </a:solidFill>
                          <a:latin typeface="Arial Black"/>
                          <a:cs typeface="Arial Black"/>
                        </a:rPr>
                        <a:t>7</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l"/>
                      <a:r>
                        <a:rPr lang="en-US" sz="1100" b="1" dirty="0" smtClean="0">
                          <a:solidFill>
                            <a:schemeClr val="tx1"/>
                          </a:solidFill>
                          <a:latin typeface="Arial Black"/>
                          <a:cs typeface="Arial Black"/>
                        </a:rPr>
                        <a:t>March</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1100" b="1" baseline="0" dirty="0" smtClean="0">
                          <a:solidFill>
                            <a:srgbClr val="000000"/>
                          </a:solidFill>
                          <a:latin typeface="Arial Black"/>
                          <a:cs typeface="Arial Black"/>
                        </a:rPr>
                        <a:t>57.1 K</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 0.1</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7.1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 0.1</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r>
              <a:tr h="330623">
                <a:tc>
                  <a:txBody>
                    <a:bodyPr/>
                    <a:lstStyle/>
                    <a:p>
                      <a:pPr algn="ctr"/>
                      <a:r>
                        <a:rPr lang="en-US" sz="1100" b="1" dirty="0" smtClean="0">
                          <a:solidFill>
                            <a:schemeClr val="tx1"/>
                          </a:solidFill>
                          <a:latin typeface="Arial Black"/>
                          <a:cs typeface="Arial Black"/>
                        </a:rPr>
                        <a:t>8</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l"/>
                      <a:r>
                        <a:rPr lang="en-US" sz="1100" b="1" dirty="0" smtClean="0">
                          <a:solidFill>
                            <a:schemeClr val="tx1"/>
                          </a:solidFill>
                          <a:latin typeface="Arial Black"/>
                          <a:cs typeface="Arial Black"/>
                        </a:rPr>
                        <a:t>April</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1100" b="1" dirty="0" smtClean="0">
                          <a:solidFill>
                            <a:srgbClr val="000000"/>
                          </a:solidFill>
                          <a:latin typeface="Arial Black"/>
                          <a:cs typeface="Arial Black"/>
                        </a:rPr>
                        <a:t>14.5 K</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0.1</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1.9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 0.1</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r>
              <a:tr h="330623">
                <a:tc>
                  <a:txBody>
                    <a:bodyPr/>
                    <a:lstStyle/>
                    <a:p>
                      <a:pPr algn="ctr"/>
                      <a:r>
                        <a:rPr lang="en-US" sz="1100" b="1" dirty="0" smtClean="0">
                          <a:solidFill>
                            <a:schemeClr val="tx1"/>
                          </a:solidFill>
                          <a:latin typeface="Arial Black"/>
                          <a:cs typeface="Arial Black"/>
                        </a:rPr>
                        <a:t>9</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l"/>
                      <a:r>
                        <a:rPr lang="en-US" sz="1100" b="1" dirty="0" smtClean="0">
                          <a:solidFill>
                            <a:schemeClr val="tx1"/>
                          </a:solidFill>
                          <a:latin typeface="Arial Black"/>
                          <a:cs typeface="Arial Black"/>
                        </a:rPr>
                        <a:t>May</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1100" b="1" dirty="0" smtClean="0">
                          <a:solidFill>
                            <a:srgbClr val="000000"/>
                          </a:solidFill>
                          <a:latin typeface="Arial Black"/>
                          <a:cs typeface="Arial Black"/>
                        </a:rPr>
                        <a:t>2.9 K</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0.3</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0.53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0.1</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r>
              <a:tr h="330623">
                <a:tc>
                  <a:txBody>
                    <a:bodyPr/>
                    <a:lstStyle/>
                    <a:p>
                      <a:pPr algn="ctr"/>
                      <a:r>
                        <a:rPr lang="en-US" sz="1100" b="1" dirty="0" smtClean="0">
                          <a:solidFill>
                            <a:schemeClr val="tx1"/>
                          </a:solidFill>
                          <a:latin typeface="Arial Black"/>
                          <a:cs typeface="Arial Black"/>
                        </a:rPr>
                        <a:t>10</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l"/>
                      <a:r>
                        <a:rPr lang="en-US" sz="1100" b="1" dirty="0" smtClean="0">
                          <a:solidFill>
                            <a:schemeClr val="tx1"/>
                          </a:solidFill>
                          <a:latin typeface="Arial Black"/>
                          <a:cs typeface="Arial Black"/>
                        </a:rPr>
                        <a:t>June</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1100" b="1" dirty="0" smtClean="0">
                          <a:solidFill>
                            <a:srgbClr val="000000"/>
                          </a:solidFill>
                          <a:latin typeface="Arial Black"/>
                          <a:cs typeface="Arial Black"/>
                        </a:rPr>
                        <a:t>2.9 K</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0.3</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0.52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0.1</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r>
              <a:tr h="330623">
                <a:tc>
                  <a:txBody>
                    <a:bodyPr/>
                    <a:lstStyle/>
                    <a:p>
                      <a:pPr algn="ctr"/>
                      <a:r>
                        <a:rPr lang="en-US" sz="1100" b="1" dirty="0" smtClean="0">
                          <a:solidFill>
                            <a:schemeClr val="tx1"/>
                          </a:solidFill>
                          <a:latin typeface="Arial Black"/>
                          <a:cs typeface="Arial Black"/>
                        </a:rPr>
                        <a:t>11</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l"/>
                      <a:r>
                        <a:rPr lang="en-US" sz="1100" b="1" dirty="0" smtClean="0">
                          <a:solidFill>
                            <a:schemeClr val="tx1"/>
                          </a:solidFill>
                          <a:latin typeface="Arial Black"/>
                          <a:cs typeface="Arial Black"/>
                        </a:rPr>
                        <a:t>July</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1100" b="1" baseline="0" dirty="0" smtClean="0">
                          <a:solidFill>
                            <a:srgbClr val="000000"/>
                          </a:solidFill>
                          <a:latin typeface="Arial Black"/>
                          <a:cs typeface="Arial Black"/>
                        </a:rPr>
                        <a:t>6.2 K</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0.2</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0.85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a:t>
                      </a:r>
                      <a:r>
                        <a:rPr lang="en-US" sz="1100" b="1" baseline="0" dirty="0" smtClean="0">
                          <a:solidFill>
                            <a:srgbClr val="000000"/>
                          </a:solidFill>
                          <a:latin typeface="Arial Black"/>
                          <a:cs typeface="Arial Black"/>
                        </a:rPr>
                        <a:t> 0.1</a:t>
                      </a:r>
                      <a:endParaRPr lang="en-US" sz="1100" b="1" dirty="0" smtClean="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r>
              <a:tr h="330623">
                <a:tc>
                  <a:txBody>
                    <a:bodyPr/>
                    <a:lstStyle/>
                    <a:p>
                      <a:pPr algn="ctr"/>
                      <a:r>
                        <a:rPr lang="en-US" sz="1100" b="1" dirty="0" smtClean="0">
                          <a:solidFill>
                            <a:schemeClr val="tx1"/>
                          </a:solidFill>
                          <a:latin typeface="Arial Black"/>
                          <a:cs typeface="Arial Black"/>
                        </a:rPr>
                        <a:t>12</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l"/>
                      <a:r>
                        <a:rPr lang="en-US" sz="1100" b="1" dirty="0" smtClean="0">
                          <a:solidFill>
                            <a:schemeClr val="tx1"/>
                          </a:solidFill>
                          <a:latin typeface="Arial Black"/>
                          <a:cs typeface="Arial Black"/>
                        </a:rPr>
                        <a:t>August</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1100" b="1" dirty="0" smtClean="0">
                          <a:solidFill>
                            <a:srgbClr val="000000"/>
                          </a:solidFill>
                          <a:latin typeface="Arial Black"/>
                          <a:cs typeface="Arial Black"/>
                        </a:rPr>
                        <a:t>34.8 K</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 0.1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4.4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 0.1</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r>
            </a:tbl>
          </a:graphicData>
        </a:graphic>
      </p:graphicFrame>
      <p:sp>
        <p:nvSpPr>
          <p:cNvPr id="4" name="TextBox 3"/>
          <p:cNvSpPr txBox="1"/>
          <p:nvPr/>
        </p:nvSpPr>
        <p:spPr>
          <a:xfrm>
            <a:off x="1371600" y="801469"/>
            <a:ext cx="6477000" cy="646331"/>
          </a:xfrm>
          <a:prstGeom prst="rect">
            <a:avLst/>
          </a:prstGeom>
          <a:noFill/>
        </p:spPr>
        <p:txBody>
          <a:bodyPr wrap="square" rtlCol="0">
            <a:spAutoFit/>
          </a:bodyPr>
          <a:lstStyle/>
          <a:p>
            <a:pPr algn="ctr"/>
            <a:r>
              <a:rPr lang="en-US" sz="1800" dirty="0" smtClean="0">
                <a:solidFill>
                  <a:srgbClr val="000000"/>
                </a:solidFill>
                <a:cs typeface="Arial Black"/>
              </a:rPr>
              <a:t>Monthly RI sampling with CERES and VIIRS on JPSS</a:t>
            </a:r>
            <a:br>
              <a:rPr lang="en-US" sz="1800" dirty="0" smtClean="0">
                <a:solidFill>
                  <a:srgbClr val="000000"/>
                </a:solidFill>
                <a:cs typeface="Arial Black"/>
              </a:rPr>
            </a:br>
            <a:r>
              <a:rPr lang="en-US" sz="1800" dirty="0" smtClean="0">
                <a:solidFill>
                  <a:srgbClr val="000000"/>
                </a:solidFill>
                <a:cs typeface="Arial Black"/>
              </a:rPr>
              <a:t>One CLARREO Observatory in Polar Orbit </a:t>
            </a:r>
            <a:endParaRPr 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685800"/>
          </a:xfrm>
        </p:spPr>
        <p:txBody>
          <a:bodyPr>
            <a:noAutofit/>
            <a:scene3d>
              <a:camera prst="orthographicFront"/>
              <a:lightRig rig="soft" dir="t">
                <a:rot lat="0" lon="0" rev="16800000"/>
              </a:lightRig>
            </a:scene3d>
            <a:sp3d prstMaterial="softEdge">
              <a:bevelT w="0" h="0"/>
            </a:sp3d>
          </a:bodyPr>
          <a:lstStyle/>
          <a:p>
            <a:pPr algn="r" eaLnBrk="1" fontAlgn="auto" hangingPunct="1">
              <a:spcAft>
                <a:spcPts val="0"/>
              </a:spcAft>
              <a:defRPr/>
            </a:pPr>
            <a:r>
              <a:rPr lang="en-US" sz="2800" dirty="0" smtClean="0">
                <a:solidFill>
                  <a:srgbClr val="000000"/>
                </a:solidFill>
                <a:effectLst/>
                <a:latin typeface="+mn-lt"/>
                <a:ea typeface="+mj-ea"/>
                <a:cs typeface="Arial Black"/>
              </a:rPr>
              <a:t>CLARREO Reference Inter-</a:t>
            </a:r>
            <a:r>
              <a:rPr lang="en-US" sz="2800" dirty="0" smtClean="0">
                <a:solidFill>
                  <a:srgbClr val="000000"/>
                </a:solidFill>
                <a:effectLst/>
                <a:latin typeface="+mn-lt"/>
                <a:ea typeface="+mj-ea"/>
                <a:cs typeface="Arial Black"/>
              </a:rPr>
              <a:t>calibration</a:t>
            </a:r>
            <a:endParaRPr lang="en-US" sz="2000" dirty="0">
              <a:solidFill>
                <a:srgbClr val="000000"/>
              </a:solidFill>
              <a:effectLst/>
              <a:latin typeface="+mn-lt"/>
              <a:ea typeface="+mj-ea"/>
              <a:cs typeface="Arial Black"/>
            </a:endParaRPr>
          </a:p>
        </p:txBody>
      </p:sp>
      <p:graphicFrame>
        <p:nvGraphicFramePr>
          <p:cNvPr id="4" name="Table 3"/>
          <p:cNvGraphicFramePr>
            <a:graphicFrameLocks noGrp="1"/>
          </p:cNvGraphicFramePr>
          <p:nvPr/>
        </p:nvGraphicFramePr>
        <p:xfrm>
          <a:off x="279400" y="2168739"/>
          <a:ext cx="4002397" cy="1656922"/>
        </p:xfrm>
        <a:graphic>
          <a:graphicData uri="http://schemas.openxmlformats.org/drawingml/2006/table">
            <a:tbl>
              <a:tblPr firstRow="1" bandRow="1">
                <a:tableStyleId>{5C22544A-7EE6-4342-B048-85BDC9FD1C3A}</a:tableStyleId>
              </a:tblPr>
              <a:tblGrid>
                <a:gridCol w="815303"/>
                <a:gridCol w="1334132"/>
                <a:gridCol w="1852962"/>
              </a:tblGrid>
              <a:tr h="333161">
                <a:tc>
                  <a:txBody>
                    <a:bodyPr/>
                    <a:lstStyle/>
                    <a:p>
                      <a:pPr algn="ctr"/>
                      <a:r>
                        <a:rPr lang="en-US" sz="1200" dirty="0" smtClean="0">
                          <a:solidFill>
                            <a:schemeClr val="tx1"/>
                          </a:solidFill>
                          <a:latin typeface="Arial Black"/>
                          <a:cs typeface="Arial Black"/>
                        </a:rPr>
                        <a:t>Season</a:t>
                      </a:r>
                      <a:endParaRPr lang="en-US" sz="1200"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41B142"/>
                    </a:solidFill>
                  </a:tcPr>
                </a:tc>
                <a:tc>
                  <a:txBody>
                    <a:bodyPr/>
                    <a:lstStyle/>
                    <a:p>
                      <a:pPr algn="ctr"/>
                      <a:r>
                        <a:rPr lang="en-US" sz="1200" baseline="0" dirty="0" smtClean="0">
                          <a:solidFill>
                            <a:schemeClr val="tx1"/>
                          </a:solidFill>
                          <a:latin typeface="Arial Black"/>
                          <a:cs typeface="Arial Black"/>
                        </a:rPr>
                        <a:t>N Samples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41B142"/>
                    </a:solidFill>
                  </a:tcPr>
                </a:tc>
                <a:tc>
                  <a:txBody>
                    <a:bodyPr/>
                    <a:lstStyle/>
                    <a:p>
                      <a:pPr algn="ctr"/>
                      <a:r>
                        <a:rPr lang="en-US" sz="1200" baseline="0" dirty="0" smtClean="0">
                          <a:solidFill>
                            <a:schemeClr val="tx1"/>
                          </a:solidFill>
                          <a:latin typeface="Arial Black"/>
                          <a:cs typeface="Arial Black"/>
                        </a:rPr>
                        <a:t>RI Errors, </a:t>
                      </a:r>
                      <a:r>
                        <a:rPr lang="en-US" sz="1200" baseline="0" dirty="0" err="1" smtClean="0">
                          <a:solidFill>
                            <a:schemeClr val="tx1"/>
                          </a:solidFill>
                          <a:latin typeface="Arial Black"/>
                          <a:cs typeface="Arial Black"/>
                        </a:rPr>
                        <a:t>k</a:t>
                      </a:r>
                      <a:r>
                        <a:rPr lang="en-US" sz="1200" baseline="0" dirty="0" smtClean="0">
                          <a:solidFill>
                            <a:schemeClr val="tx1"/>
                          </a:solidFill>
                          <a:latin typeface="Arial Black"/>
                          <a:cs typeface="Arial Black"/>
                        </a:rPr>
                        <a:t>=2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41B142"/>
                    </a:solidFill>
                  </a:tcPr>
                </a:tc>
              </a:tr>
              <a:tr h="331892">
                <a:tc>
                  <a:txBody>
                    <a:bodyPr/>
                    <a:lstStyle/>
                    <a:p>
                      <a:pPr algn="ctr"/>
                      <a:r>
                        <a:rPr lang="en-US" sz="1100" b="1" baseline="0" dirty="0" smtClean="0">
                          <a:solidFill>
                            <a:schemeClr val="tx1"/>
                          </a:solidFill>
                          <a:latin typeface="Arial Black"/>
                          <a:cs typeface="Arial Black"/>
                        </a:rPr>
                        <a:t>S1</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50 K</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0.3</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r>
              <a:tr h="330623">
                <a:tc>
                  <a:txBody>
                    <a:bodyPr/>
                    <a:lstStyle/>
                    <a:p>
                      <a:pPr algn="ctr"/>
                      <a:r>
                        <a:rPr lang="en-US" sz="1100" b="1" baseline="0" dirty="0" smtClean="0">
                          <a:solidFill>
                            <a:schemeClr val="tx1"/>
                          </a:solidFill>
                          <a:latin typeface="Arial Black"/>
                          <a:cs typeface="Arial Black"/>
                        </a:rPr>
                        <a:t>S2</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74 K</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0.2</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r>
              <a:tr h="330623">
                <a:tc>
                  <a:txBody>
                    <a:bodyPr/>
                    <a:lstStyle/>
                    <a:p>
                      <a:pPr algn="ctr"/>
                      <a:r>
                        <a:rPr lang="en-US" sz="1100" b="1" baseline="0" dirty="0" smtClean="0">
                          <a:solidFill>
                            <a:schemeClr val="tx1"/>
                          </a:solidFill>
                          <a:latin typeface="Arial Black"/>
                          <a:cs typeface="Arial Black"/>
                        </a:rPr>
                        <a:t>S3</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73 K</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0.2</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r>
              <a:tr h="330623">
                <a:tc>
                  <a:txBody>
                    <a:bodyPr/>
                    <a:lstStyle/>
                    <a:p>
                      <a:pPr algn="ctr"/>
                      <a:r>
                        <a:rPr lang="en-US" sz="1100" b="1" baseline="0" dirty="0" smtClean="0">
                          <a:solidFill>
                            <a:schemeClr val="tx1"/>
                          </a:solidFill>
                          <a:latin typeface="Arial Black"/>
                          <a:cs typeface="Arial Black"/>
                        </a:rPr>
                        <a:t>S4</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algn="ctr"/>
                      <a:r>
                        <a:rPr lang="en-US" sz="1100" b="1" dirty="0" smtClean="0">
                          <a:solidFill>
                            <a:srgbClr val="000000"/>
                          </a:solidFill>
                          <a:latin typeface="Arial Black"/>
                          <a:cs typeface="Arial Black"/>
                        </a:rPr>
                        <a:t>43 K</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0.3</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FFCC"/>
                    </a:solidFill>
                  </a:tcPr>
                </a:tc>
              </a:tr>
            </a:tbl>
          </a:graphicData>
        </a:graphic>
      </p:graphicFrame>
      <p:graphicFrame>
        <p:nvGraphicFramePr>
          <p:cNvPr id="6" name="Table 5"/>
          <p:cNvGraphicFramePr>
            <a:graphicFrameLocks noGrp="1"/>
          </p:cNvGraphicFramePr>
          <p:nvPr/>
        </p:nvGraphicFramePr>
        <p:xfrm>
          <a:off x="4836803" y="2159000"/>
          <a:ext cx="4002397" cy="1654384"/>
        </p:xfrm>
        <a:graphic>
          <a:graphicData uri="http://schemas.openxmlformats.org/drawingml/2006/table">
            <a:tbl>
              <a:tblPr firstRow="1" bandRow="1">
                <a:tableStyleId>{5C22544A-7EE6-4342-B048-85BDC9FD1C3A}</a:tableStyleId>
              </a:tblPr>
              <a:tblGrid>
                <a:gridCol w="815303"/>
                <a:gridCol w="1334132"/>
                <a:gridCol w="1852962"/>
              </a:tblGrid>
              <a:tr h="330623">
                <a:tc>
                  <a:txBody>
                    <a:bodyPr/>
                    <a:lstStyle/>
                    <a:p>
                      <a:pPr algn="ctr"/>
                      <a:r>
                        <a:rPr lang="en-US" sz="1200" dirty="0" smtClean="0">
                          <a:solidFill>
                            <a:schemeClr val="tx1"/>
                          </a:solidFill>
                          <a:latin typeface="Arial Black"/>
                          <a:cs typeface="Arial Black"/>
                        </a:rPr>
                        <a:t>Season</a:t>
                      </a:r>
                      <a:endParaRPr lang="en-US" sz="1200"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672D"/>
                    </a:solidFill>
                  </a:tcPr>
                </a:tc>
                <a:tc>
                  <a:txBody>
                    <a:bodyPr/>
                    <a:lstStyle/>
                    <a:p>
                      <a:pPr algn="ctr"/>
                      <a:r>
                        <a:rPr lang="en-US" sz="1200" baseline="0" dirty="0" smtClean="0">
                          <a:solidFill>
                            <a:schemeClr val="tx1"/>
                          </a:solidFill>
                          <a:latin typeface="Arial Black"/>
                          <a:cs typeface="Arial Black"/>
                        </a:rPr>
                        <a:t>N Samples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672D"/>
                    </a:solidFill>
                  </a:tcPr>
                </a:tc>
                <a:tc>
                  <a:txBody>
                    <a:bodyPr/>
                    <a:lstStyle/>
                    <a:p>
                      <a:pPr algn="ctr"/>
                      <a:r>
                        <a:rPr lang="en-US" sz="1200" baseline="0" dirty="0" smtClean="0">
                          <a:solidFill>
                            <a:schemeClr val="tx1"/>
                          </a:solidFill>
                          <a:latin typeface="Arial Black"/>
                          <a:cs typeface="Arial Black"/>
                        </a:rPr>
                        <a:t>RI Errors, </a:t>
                      </a:r>
                      <a:r>
                        <a:rPr lang="en-US" sz="1200" baseline="0" dirty="0" err="1" smtClean="0">
                          <a:solidFill>
                            <a:schemeClr val="tx1"/>
                          </a:solidFill>
                          <a:latin typeface="Arial Black"/>
                          <a:cs typeface="Arial Black"/>
                        </a:rPr>
                        <a:t>k</a:t>
                      </a:r>
                      <a:r>
                        <a:rPr lang="en-US" sz="1200" baseline="0" dirty="0" smtClean="0">
                          <a:solidFill>
                            <a:schemeClr val="tx1"/>
                          </a:solidFill>
                          <a:latin typeface="Arial Black"/>
                          <a:cs typeface="Arial Black"/>
                        </a:rPr>
                        <a:t>=2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672D"/>
                    </a:solidFill>
                  </a:tcPr>
                </a:tc>
              </a:tr>
              <a:tr h="331892">
                <a:tc>
                  <a:txBody>
                    <a:bodyPr/>
                    <a:lstStyle/>
                    <a:p>
                      <a:pPr algn="ctr"/>
                      <a:r>
                        <a:rPr lang="en-US" sz="1100" b="1" baseline="0" dirty="0" smtClean="0">
                          <a:solidFill>
                            <a:schemeClr val="tx1"/>
                          </a:solidFill>
                          <a:latin typeface="Arial Black"/>
                          <a:cs typeface="Arial Black"/>
                        </a:rPr>
                        <a:t>S1</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algn="ctr"/>
                      <a:r>
                        <a:rPr lang="en-US" sz="1100" b="1" dirty="0" smtClean="0">
                          <a:solidFill>
                            <a:srgbClr val="000000"/>
                          </a:solidFill>
                          <a:latin typeface="Arial Black"/>
                          <a:cs typeface="Arial Black"/>
                        </a:rPr>
                        <a:t>6.3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algn="ctr"/>
                      <a:r>
                        <a:rPr lang="en-US" sz="1100" b="1" dirty="0" smtClean="0">
                          <a:solidFill>
                            <a:srgbClr val="000000"/>
                          </a:solidFill>
                          <a:latin typeface="Arial Black"/>
                          <a:cs typeface="Arial Black"/>
                        </a:rPr>
                        <a:t>0.2</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r>
              <a:tr h="330623">
                <a:tc>
                  <a:txBody>
                    <a:bodyPr/>
                    <a:lstStyle/>
                    <a:p>
                      <a:pPr algn="ctr"/>
                      <a:r>
                        <a:rPr lang="en-US" sz="1100" b="1" baseline="0" dirty="0" smtClean="0">
                          <a:solidFill>
                            <a:schemeClr val="tx1"/>
                          </a:solidFill>
                          <a:latin typeface="Arial Black"/>
                          <a:cs typeface="Arial Black"/>
                        </a:rPr>
                        <a:t>S2</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algn="ctr"/>
                      <a:r>
                        <a:rPr lang="en-US" sz="1100" b="1" dirty="0" smtClean="0">
                          <a:solidFill>
                            <a:srgbClr val="000000"/>
                          </a:solidFill>
                          <a:latin typeface="Arial Black"/>
                          <a:cs typeface="Arial Black"/>
                        </a:rPr>
                        <a:t>9.4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algn="ctr"/>
                      <a:r>
                        <a:rPr lang="en-US" sz="1100" b="1" dirty="0" smtClean="0">
                          <a:solidFill>
                            <a:srgbClr val="000000"/>
                          </a:solidFill>
                          <a:latin typeface="Arial Black"/>
                          <a:cs typeface="Arial Black"/>
                        </a:rPr>
                        <a:t>0.15</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r>
              <a:tr h="330623">
                <a:tc>
                  <a:txBody>
                    <a:bodyPr/>
                    <a:lstStyle/>
                    <a:p>
                      <a:pPr algn="ctr"/>
                      <a:r>
                        <a:rPr lang="en-US" sz="1100" b="1" baseline="0" dirty="0" smtClean="0">
                          <a:solidFill>
                            <a:schemeClr val="tx1"/>
                          </a:solidFill>
                          <a:latin typeface="Arial Black"/>
                          <a:cs typeface="Arial Black"/>
                        </a:rPr>
                        <a:t>S3</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algn="ctr"/>
                      <a:r>
                        <a:rPr lang="en-US" sz="1100" b="1" dirty="0" smtClean="0">
                          <a:solidFill>
                            <a:srgbClr val="000000"/>
                          </a:solidFill>
                          <a:latin typeface="Arial Black"/>
                          <a:cs typeface="Arial Black"/>
                        </a:rPr>
                        <a:t>9.5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algn="ctr"/>
                      <a:r>
                        <a:rPr lang="en-US" sz="1100" b="1" dirty="0" smtClean="0">
                          <a:solidFill>
                            <a:srgbClr val="000000"/>
                          </a:solidFill>
                          <a:latin typeface="Arial Black"/>
                          <a:cs typeface="Arial Black"/>
                        </a:rPr>
                        <a:t>0.15</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r>
              <a:tr h="330623">
                <a:tc>
                  <a:txBody>
                    <a:bodyPr/>
                    <a:lstStyle/>
                    <a:p>
                      <a:pPr algn="ctr"/>
                      <a:r>
                        <a:rPr lang="en-US" sz="1100" b="1" baseline="0" dirty="0" smtClean="0">
                          <a:solidFill>
                            <a:schemeClr val="tx1"/>
                          </a:solidFill>
                          <a:latin typeface="Arial Black"/>
                          <a:cs typeface="Arial Black"/>
                        </a:rPr>
                        <a:t>S4</a:t>
                      </a:r>
                      <a:endParaRPr lang="en-US" sz="1100" b="1" dirty="0">
                        <a:solidFill>
                          <a:schemeClr val="tx1"/>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algn="ctr"/>
                      <a:r>
                        <a:rPr lang="en-US" sz="1100" b="1" dirty="0" smtClean="0">
                          <a:solidFill>
                            <a:srgbClr val="000000"/>
                          </a:solidFill>
                          <a:latin typeface="Arial Black"/>
                          <a:cs typeface="Arial Black"/>
                        </a:rPr>
                        <a:t>5.7 M</a:t>
                      </a:r>
                      <a:endParaRPr lang="en-US" sz="1100" b="1" dirty="0">
                        <a:solidFill>
                          <a:srgbClr val="000000"/>
                        </a:solidFill>
                        <a:latin typeface="Arial Black"/>
                        <a:cs typeface="Arial Black"/>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Black"/>
                          <a:cs typeface="Arial Black"/>
                        </a:rPr>
                        <a:t>0.2</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D2A9"/>
                    </a:solidFill>
                  </a:tcPr>
                </a:tc>
              </a:tr>
            </a:tbl>
          </a:graphicData>
        </a:graphic>
      </p:graphicFrame>
      <p:sp>
        <p:nvSpPr>
          <p:cNvPr id="7" name="TextBox 6"/>
          <p:cNvSpPr txBox="1"/>
          <p:nvPr/>
        </p:nvSpPr>
        <p:spPr>
          <a:xfrm>
            <a:off x="203201" y="1706146"/>
            <a:ext cx="4102099" cy="338554"/>
          </a:xfrm>
          <a:prstGeom prst="rect">
            <a:avLst/>
          </a:prstGeom>
          <a:noFill/>
        </p:spPr>
        <p:txBody>
          <a:bodyPr wrap="square" rtlCol="0">
            <a:spAutoFit/>
          </a:bodyPr>
          <a:lstStyle/>
          <a:p>
            <a:r>
              <a:rPr lang="en-US" sz="1600" dirty="0" smtClean="0">
                <a:solidFill>
                  <a:srgbClr val="FF0000"/>
                </a:solidFill>
                <a:latin typeface="Arial Black"/>
                <a:cs typeface="Arial Black"/>
              </a:rPr>
              <a:t>Seasonal RI sampling for CERES:</a:t>
            </a:r>
            <a:endParaRPr lang="en-US" sz="1600" dirty="0">
              <a:solidFill>
                <a:srgbClr val="FF0000"/>
              </a:solidFill>
              <a:latin typeface="Arial Black"/>
              <a:cs typeface="Arial Black"/>
            </a:endParaRPr>
          </a:p>
        </p:txBody>
      </p:sp>
      <p:sp>
        <p:nvSpPr>
          <p:cNvPr id="8" name="TextBox 7"/>
          <p:cNvSpPr txBox="1"/>
          <p:nvPr/>
        </p:nvSpPr>
        <p:spPr>
          <a:xfrm>
            <a:off x="4749800" y="1676400"/>
            <a:ext cx="4114800" cy="338554"/>
          </a:xfrm>
          <a:prstGeom prst="rect">
            <a:avLst/>
          </a:prstGeom>
          <a:noFill/>
        </p:spPr>
        <p:txBody>
          <a:bodyPr wrap="square" rtlCol="0">
            <a:spAutoFit/>
          </a:bodyPr>
          <a:lstStyle/>
          <a:p>
            <a:r>
              <a:rPr lang="en-US" sz="1600" dirty="0" smtClean="0">
                <a:solidFill>
                  <a:srgbClr val="FF0000"/>
                </a:solidFill>
                <a:latin typeface="Arial Black"/>
                <a:cs typeface="Arial Black"/>
              </a:rPr>
              <a:t>Seasonal RI sampling for VIIRS:</a:t>
            </a:r>
            <a:endParaRPr lang="en-US" sz="1600" dirty="0">
              <a:solidFill>
                <a:srgbClr val="FF0000"/>
              </a:solidFill>
              <a:latin typeface="Arial Black"/>
              <a:cs typeface="Arial Black"/>
            </a:endParaRPr>
          </a:p>
        </p:txBody>
      </p:sp>
      <p:sp>
        <p:nvSpPr>
          <p:cNvPr id="9" name="Title 1"/>
          <p:cNvSpPr txBox="1">
            <a:spLocks/>
          </p:cNvSpPr>
          <p:nvPr/>
        </p:nvSpPr>
        <p:spPr>
          <a:xfrm>
            <a:off x="393700" y="4495790"/>
            <a:ext cx="8267700" cy="1308110"/>
          </a:xfrm>
          <a:prstGeom prst="rect">
            <a:avLst/>
          </a:prstGeom>
        </p:spPr>
        <p:txBody>
          <a:bodyPr>
            <a:noAutofit/>
            <a:scene3d>
              <a:camera prst="orthographicFront"/>
              <a:lightRig rig="soft" dir="t">
                <a:rot lat="0" lon="0" rev="16800000"/>
              </a:lightRig>
            </a:scene3d>
            <a:sp3d prstMaterial="softEdge">
              <a:bevelT w="0" h="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b="1" i="0" u="none" strike="noStrike" kern="0" cap="none" spc="0" normalizeH="0" baseline="0" noProof="0" dirty="0" smtClean="0">
                <a:ln>
                  <a:noFill/>
                </a:ln>
                <a:solidFill>
                  <a:srgbClr val="000000"/>
                </a:solidFill>
                <a:effectLst/>
                <a:uLnTx/>
                <a:uFillTx/>
                <a:latin typeface="+mn-lt"/>
                <a:ea typeface="+mj-ea"/>
                <a:cs typeface="Arial Black"/>
              </a:rPr>
              <a:t>One observatory CLARREO Reference Inter-calibration</a:t>
            </a:r>
            <a:r>
              <a:rPr kumimoji="0" lang="en-US" b="1" i="0" u="none" strike="noStrike" kern="0" cap="none" spc="0" normalizeH="0" noProof="0" dirty="0" smtClean="0">
                <a:ln>
                  <a:noFill/>
                </a:ln>
                <a:solidFill>
                  <a:srgbClr val="000000"/>
                </a:solidFill>
                <a:effectLst/>
                <a:uLnTx/>
                <a:uFillTx/>
                <a:latin typeface="+mn-lt"/>
                <a:ea typeface="+mj-ea"/>
                <a:cs typeface="Arial Black"/>
              </a:rPr>
              <a:t> </a:t>
            </a:r>
            <a:r>
              <a:rPr kumimoji="0" lang="en-US" b="1" i="0" u="none" strike="noStrike" kern="0" cap="none" spc="0" normalizeH="0" baseline="0" noProof="0" dirty="0" smtClean="0">
                <a:ln>
                  <a:noFill/>
                </a:ln>
                <a:solidFill>
                  <a:srgbClr val="000000"/>
                </a:solidFill>
                <a:effectLst/>
                <a:uLnTx/>
                <a:uFillTx/>
                <a:latin typeface="+mn-lt"/>
                <a:ea typeface="+mj-ea"/>
                <a:cs typeface="Arial Black"/>
              </a:rPr>
              <a:t>sampling</a:t>
            </a:r>
            <a:r>
              <a:rPr kumimoji="0" lang="en-US" b="1" i="0" u="none" strike="noStrike" kern="0" cap="none" spc="0" normalizeH="0" baseline="0" noProof="0" dirty="0" smtClean="0">
                <a:ln>
                  <a:noFill/>
                </a:ln>
                <a:solidFill>
                  <a:srgbClr val="000000"/>
                </a:solidFill>
                <a:effectLst/>
                <a:uLnTx/>
                <a:uFillTx/>
                <a:latin typeface="+mn-lt"/>
                <a:ea typeface="+mj-ea"/>
                <a:cs typeface="Arial Black"/>
              </a:rPr>
              <a:t> is</a:t>
            </a:r>
            <a:r>
              <a:rPr kumimoji="0" lang="en-US" b="1" i="0" u="none" strike="noStrike" kern="0" cap="none" spc="0" normalizeH="0" noProof="0" dirty="0" smtClean="0">
                <a:ln>
                  <a:noFill/>
                </a:ln>
                <a:solidFill>
                  <a:srgbClr val="000000"/>
                </a:solidFill>
                <a:effectLst/>
                <a:uLnTx/>
                <a:uFillTx/>
                <a:latin typeface="+mn-lt"/>
                <a:ea typeface="+mj-ea"/>
                <a:cs typeface="Arial Black"/>
              </a:rPr>
              <a:t> </a:t>
            </a:r>
            <a:r>
              <a:rPr kumimoji="0" lang="en-US" b="1" i="0" u="none" strike="noStrike" kern="0" cap="none" spc="0" normalizeH="0" noProof="0" dirty="0" smtClean="0">
                <a:ln>
                  <a:noFill/>
                </a:ln>
                <a:solidFill>
                  <a:srgbClr val="000000"/>
                </a:solidFill>
                <a:effectLst/>
                <a:uLnTx/>
                <a:uFillTx/>
                <a:latin typeface="+mn-lt"/>
                <a:ea typeface="+mj-ea"/>
                <a:cs typeface="Arial Black"/>
              </a:rPr>
              <a:t>satisfactory for CERES and VIIRS on JPSS  </a:t>
            </a:r>
            <a:r>
              <a:rPr lang="en-US" b="1" kern="0" noProof="0" dirty="0" smtClean="0">
                <a:solidFill>
                  <a:srgbClr val="000000"/>
                </a:solidFill>
                <a:latin typeface="+mn-lt"/>
                <a:ea typeface="+mj-ea"/>
                <a:cs typeface="Arial Black"/>
              </a:rPr>
              <a:t>for meeting all monthly and seasonal goals</a:t>
            </a:r>
            <a:r>
              <a:rPr kumimoji="0" lang="en-US" b="1" i="0" u="none" strike="noStrike" kern="0" cap="none" spc="0" normalizeH="0" noProof="0" dirty="0" smtClean="0">
                <a:ln>
                  <a:noFill/>
                </a:ln>
                <a:solidFill>
                  <a:srgbClr val="000000"/>
                </a:solidFill>
                <a:effectLst/>
                <a:uLnTx/>
                <a:uFillTx/>
                <a:latin typeface="+mn-lt"/>
                <a:ea typeface="+mj-ea"/>
                <a:cs typeface="Arial Black"/>
              </a:rPr>
              <a:t>.</a:t>
            </a:r>
          </a:p>
          <a:p>
            <a:pPr marL="0" marR="0" lvl="0" indent="0" defTabSz="914400" rtl="0" eaLnBrk="1" fontAlgn="auto" latinLnBrk="0" hangingPunct="1">
              <a:lnSpc>
                <a:spcPct val="100000"/>
              </a:lnSpc>
              <a:spcBef>
                <a:spcPct val="0"/>
              </a:spcBef>
              <a:spcAft>
                <a:spcPts val="0"/>
              </a:spcAft>
              <a:buClrTx/>
              <a:buSzTx/>
              <a:buFontTx/>
              <a:buNone/>
              <a:tabLst/>
              <a:defRPr/>
            </a:pPr>
            <a:endParaRPr lang="en-US" b="1" kern="0" dirty="0" smtClean="0">
              <a:solidFill>
                <a:srgbClr val="000000"/>
              </a:solidFill>
              <a:latin typeface="+mn-lt"/>
              <a:ea typeface="+mj-ea"/>
              <a:cs typeface="Arial Black"/>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US" b="1" i="0" u="none" strike="noStrike" kern="0" cap="none" spc="0" normalizeH="0" noProof="0" dirty="0" smtClean="0">
                <a:ln>
                  <a:noFill/>
                </a:ln>
                <a:solidFill>
                  <a:srgbClr val="000000"/>
                </a:solidFill>
                <a:effectLst/>
                <a:uLnTx/>
                <a:uFillTx/>
                <a:latin typeface="+mn-lt"/>
                <a:ea typeface="+mj-ea"/>
                <a:cs typeface="Arial Black"/>
              </a:rPr>
              <a:t> </a:t>
            </a:r>
            <a:endParaRPr kumimoji="0" lang="en-US" b="1" i="0" u="none" strike="noStrike" kern="0" cap="none" spc="0" normalizeH="0" baseline="0" noProof="0" dirty="0">
              <a:ln>
                <a:noFill/>
              </a:ln>
              <a:solidFill>
                <a:srgbClr val="000000"/>
              </a:solidFill>
              <a:effectLst/>
              <a:uLnTx/>
              <a:uFillTx/>
              <a:latin typeface="+mn-lt"/>
              <a:ea typeface="+mj-ea"/>
              <a:cs typeface="Arial Black"/>
            </a:endParaRPr>
          </a:p>
        </p:txBody>
      </p:sp>
      <p:sp>
        <p:nvSpPr>
          <p:cNvPr id="10" name="TextBox 9"/>
          <p:cNvSpPr txBox="1"/>
          <p:nvPr/>
        </p:nvSpPr>
        <p:spPr>
          <a:xfrm>
            <a:off x="1219200" y="838200"/>
            <a:ext cx="6629400" cy="646331"/>
          </a:xfrm>
          <a:prstGeom prst="rect">
            <a:avLst/>
          </a:prstGeom>
          <a:noFill/>
        </p:spPr>
        <p:txBody>
          <a:bodyPr wrap="square" rtlCol="0">
            <a:spAutoFit/>
          </a:bodyPr>
          <a:lstStyle/>
          <a:p>
            <a:pPr algn="ctr"/>
            <a:r>
              <a:rPr lang="en-US" sz="1800" dirty="0" smtClean="0">
                <a:solidFill>
                  <a:srgbClr val="000000"/>
                </a:solidFill>
                <a:cs typeface="Arial Black"/>
              </a:rPr>
              <a:t>Seasonal RI sampling with CERES and VIIRS on JPSS</a:t>
            </a:r>
            <a:br>
              <a:rPr lang="en-US" sz="1800" dirty="0" smtClean="0">
                <a:solidFill>
                  <a:srgbClr val="000000"/>
                </a:solidFill>
                <a:cs typeface="Arial Black"/>
              </a:rPr>
            </a:br>
            <a:r>
              <a:rPr lang="en-US" sz="1800" dirty="0" smtClean="0">
                <a:solidFill>
                  <a:srgbClr val="000000"/>
                </a:solidFill>
                <a:cs typeface="Arial Black"/>
              </a:rPr>
              <a:t>One CLARREO Observatory in Polar Orbit </a:t>
            </a:r>
            <a:endParaRPr lang="en-US"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685800"/>
          </a:xfrm>
        </p:spPr>
        <p:txBody>
          <a:bodyPr>
            <a:normAutofit/>
            <a:scene3d>
              <a:camera prst="orthographicFront"/>
              <a:lightRig rig="soft" dir="t">
                <a:rot lat="0" lon="0" rev="16800000"/>
              </a:lightRig>
            </a:scene3d>
            <a:sp3d prstMaterial="softEdge">
              <a:bevelT w="0" h="0"/>
            </a:sp3d>
          </a:bodyPr>
          <a:lstStyle/>
          <a:p>
            <a:pPr algn="r" eaLnBrk="1" fontAlgn="auto" hangingPunct="1">
              <a:spcAft>
                <a:spcPts val="0"/>
              </a:spcAft>
              <a:defRPr/>
            </a:pPr>
            <a:r>
              <a:rPr lang="en-US" sz="2800" dirty="0" smtClean="0">
                <a:solidFill>
                  <a:srgbClr val="000000"/>
                </a:solidFill>
                <a:effectLst/>
                <a:latin typeface="+mn-lt"/>
                <a:ea typeface="+mj-ea"/>
                <a:cs typeface="Arial Black"/>
              </a:rPr>
              <a:t>Summary</a:t>
            </a:r>
            <a:endParaRPr lang="en-US" sz="2000" dirty="0">
              <a:solidFill>
                <a:srgbClr val="000000"/>
              </a:solidFill>
              <a:effectLst/>
              <a:latin typeface="+mn-lt"/>
              <a:ea typeface="+mj-ea"/>
              <a:cs typeface="Arial Black"/>
            </a:endParaRPr>
          </a:p>
        </p:txBody>
      </p:sp>
      <p:sp>
        <p:nvSpPr>
          <p:cNvPr id="7" name="Title 1"/>
          <p:cNvSpPr txBox="1">
            <a:spLocks/>
          </p:cNvSpPr>
          <p:nvPr/>
        </p:nvSpPr>
        <p:spPr>
          <a:xfrm>
            <a:off x="76200" y="1066800"/>
            <a:ext cx="8991600" cy="5029200"/>
          </a:xfrm>
          <a:prstGeom prst="rect">
            <a:avLst/>
          </a:prstGeom>
        </p:spPr>
        <p:txBody>
          <a:bodyPr>
            <a:scene3d>
              <a:camera prst="orthographicFront"/>
              <a:lightRig rig="soft" dir="t">
                <a:rot lat="0" lon="0" rev="16800000"/>
              </a:lightRig>
            </a:scene3d>
            <a:sp3d prstMaterial="softEdge">
              <a:bevelT w="0" h="0"/>
            </a:sp3d>
          </a:bodyPr>
          <a:lstStyle/>
          <a:p>
            <a:pPr marL="228600" indent="-228600" defTabSz="914400" fontAlgn="auto">
              <a:spcAft>
                <a:spcPts val="0"/>
              </a:spcAft>
              <a:buFont typeface="Arial"/>
              <a:buChar char="•"/>
              <a:defRPr/>
            </a:pPr>
            <a:r>
              <a:rPr lang="en-US" sz="1800" b="1" dirty="0" smtClean="0">
                <a:ln w="6350">
                  <a:noFill/>
                </a:ln>
                <a:solidFill>
                  <a:srgbClr val="0D0D0D"/>
                </a:solidFill>
                <a:latin typeface="+mn-lt"/>
                <a:cs typeface="Arial Black"/>
              </a:rPr>
              <a:t>CLARREO budget for radiometric accuracy at 0.3% (2</a:t>
            </a:r>
            <a:r>
              <a:rPr lang="en-US" sz="1800" b="1" dirty="0" smtClean="0">
                <a:ln w="6350">
                  <a:noFill/>
                </a:ln>
                <a:solidFill>
                  <a:srgbClr val="0D0D0D"/>
                </a:solidFill>
                <a:latin typeface="+mn-lt"/>
                <a:ea typeface="Lucida Grande"/>
                <a:cs typeface="Lucida Grande"/>
              </a:rPr>
              <a:t>σ</a:t>
            </a:r>
            <a:r>
              <a:rPr lang="en-US" sz="1800" b="1" dirty="0" smtClean="0">
                <a:ln w="6350">
                  <a:noFill/>
                </a:ln>
                <a:solidFill>
                  <a:srgbClr val="0D0D0D"/>
                </a:solidFill>
                <a:latin typeface="+mn-lt"/>
                <a:cs typeface="Arial Black"/>
              </a:rPr>
              <a:t>) must</a:t>
            </a:r>
            <a:r>
              <a:rPr lang="en-US" sz="1800" b="1" dirty="0" smtClean="0">
                <a:ln w="6350">
                  <a:noFill/>
                </a:ln>
                <a:solidFill>
                  <a:srgbClr val="0D0D0D"/>
                </a:solidFill>
                <a:latin typeface="+mn-lt"/>
                <a:cs typeface="Arial Black"/>
              </a:rPr>
              <a:t> be </a:t>
            </a:r>
            <a:r>
              <a:rPr lang="en-US" sz="1800" b="1" dirty="0" smtClean="0">
                <a:ln w="6350">
                  <a:noFill/>
                </a:ln>
                <a:solidFill>
                  <a:srgbClr val="0D0D0D"/>
                </a:solidFill>
                <a:latin typeface="+mn-lt"/>
                <a:cs typeface="Arial Black"/>
              </a:rPr>
              <a:t>met. Major contributions are from:</a:t>
            </a:r>
            <a:endParaRPr lang="en-US" sz="1800" b="1" dirty="0" smtClean="0">
              <a:ln w="6350">
                <a:noFill/>
              </a:ln>
              <a:solidFill>
                <a:srgbClr val="0D0D0D"/>
              </a:solidFill>
              <a:latin typeface="+mn-lt"/>
              <a:cs typeface="Arial Black"/>
            </a:endParaRPr>
          </a:p>
          <a:p>
            <a:pPr marL="685800" lvl="1" indent="-228600" fontAlgn="auto">
              <a:spcAft>
                <a:spcPts val="0"/>
              </a:spcAft>
              <a:buFont typeface="Arial"/>
              <a:buChar char="•"/>
              <a:defRPr/>
            </a:pPr>
            <a:r>
              <a:rPr lang="en-US" sz="1600" b="1" dirty="0" smtClean="0">
                <a:ln w="6350">
                  <a:noFill/>
                </a:ln>
                <a:solidFill>
                  <a:srgbClr val="0D0D0D"/>
                </a:solidFill>
                <a:latin typeface="+mn-lt"/>
                <a:cs typeface="Arial Black"/>
              </a:rPr>
              <a:t>CLARREO</a:t>
            </a:r>
            <a:r>
              <a:rPr lang="en-US" sz="1600" b="1" dirty="0" smtClean="0">
                <a:ln w="6350">
                  <a:noFill/>
                </a:ln>
                <a:solidFill>
                  <a:srgbClr val="0D0D0D"/>
                </a:solidFill>
                <a:latin typeface="+mn-lt"/>
                <a:cs typeface="Arial Black"/>
              </a:rPr>
              <a:t>/TSIS error, ≤ 0.15% (2</a:t>
            </a:r>
            <a:r>
              <a:rPr lang="en-US" sz="1600" b="1" dirty="0" smtClean="0">
                <a:ln w="6350">
                  <a:noFill/>
                </a:ln>
                <a:solidFill>
                  <a:srgbClr val="0D0D0D"/>
                </a:solidFill>
                <a:latin typeface="+mn-lt"/>
                <a:ea typeface="Lucida Grande"/>
                <a:cs typeface="Lucida Grande"/>
              </a:rPr>
              <a:t>σ</a:t>
            </a:r>
            <a:r>
              <a:rPr lang="en-US" sz="1600" b="1" dirty="0" smtClean="0">
                <a:ln w="6350">
                  <a:noFill/>
                </a:ln>
                <a:solidFill>
                  <a:srgbClr val="0D0D0D"/>
                </a:solidFill>
                <a:latin typeface="+mn-lt"/>
                <a:cs typeface="Arial Black"/>
              </a:rPr>
              <a:t>);</a:t>
            </a:r>
            <a:endParaRPr lang="en-US" sz="1600" b="1" dirty="0" smtClean="0">
              <a:ln w="6350">
                <a:noFill/>
              </a:ln>
              <a:solidFill>
                <a:srgbClr val="0D0D0D"/>
              </a:solidFill>
              <a:latin typeface="+mn-lt"/>
              <a:cs typeface="Arial Black"/>
            </a:endParaRPr>
          </a:p>
          <a:p>
            <a:pPr marL="685800" lvl="1" indent="-228600" fontAlgn="auto">
              <a:spcAft>
                <a:spcPts val="0"/>
              </a:spcAft>
              <a:buFont typeface="Arial"/>
              <a:buChar char="•"/>
              <a:defRPr/>
            </a:pPr>
            <a:r>
              <a:rPr lang="en-US" sz="1600" b="1" dirty="0" smtClean="0">
                <a:ln w="6350">
                  <a:noFill/>
                </a:ln>
                <a:solidFill>
                  <a:srgbClr val="0D0D0D"/>
                </a:solidFill>
                <a:latin typeface="+mn-lt"/>
                <a:cs typeface="Arial Black"/>
              </a:rPr>
              <a:t>CLARREO </a:t>
            </a:r>
            <a:r>
              <a:rPr lang="en-US" sz="1600" b="1" dirty="0" smtClean="0">
                <a:ln w="6350">
                  <a:noFill/>
                </a:ln>
                <a:solidFill>
                  <a:srgbClr val="0D0D0D"/>
                </a:solidFill>
                <a:latin typeface="+mn-lt"/>
                <a:cs typeface="Arial Black"/>
              </a:rPr>
              <a:t>RS error due to polarization,  ≤ 0.15% (2</a:t>
            </a:r>
            <a:r>
              <a:rPr lang="en-US" sz="1600" b="1" dirty="0" smtClean="0">
                <a:ln w="6350">
                  <a:noFill/>
                </a:ln>
                <a:solidFill>
                  <a:srgbClr val="0D0D0D"/>
                </a:solidFill>
                <a:latin typeface="+mn-lt"/>
                <a:ea typeface="Lucida Grande"/>
                <a:cs typeface="Lucida Grande"/>
              </a:rPr>
              <a:t>σ</a:t>
            </a:r>
            <a:r>
              <a:rPr lang="en-US" sz="1600" b="1" dirty="0" smtClean="0">
                <a:ln w="6350">
                  <a:noFill/>
                </a:ln>
                <a:solidFill>
                  <a:srgbClr val="0D0D0D"/>
                </a:solidFill>
                <a:latin typeface="+mn-lt"/>
                <a:cs typeface="Arial Black"/>
              </a:rPr>
              <a:t>);</a:t>
            </a:r>
            <a:endParaRPr lang="en-US" sz="1600" b="1" dirty="0" smtClean="0">
              <a:ln w="6350">
                <a:noFill/>
              </a:ln>
              <a:solidFill>
                <a:srgbClr val="0D0D0D"/>
              </a:solidFill>
              <a:latin typeface="+mn-lt"/>
              <a:cs typeface="Arial Black"/>
            </a:endParaRPr>
          </a:p>
          <a:p>
            <a:pPr marL="685800" lvl="1" indent="-228600" fontAlgn="auto">
              <a:spcAft>
                <a:spcPts val="0"/>
              </a:spcAft>
              <a:buFont typeface="Arial"/>
              <a:buChar char="•"/>
              <a:defRPr/>
            </a:pPr>
            <a:r>
              <a:rPr lang="en-US" sz="1600" b="1" dirty="0" smtClean="0">
                <a:ln w="6350">
                  <a:noFill/>
                </a:ln>
                <a:solidFill>
                  <a:srgbClr val="0D0D0D"/>
                </a:solidFill>
                <a:latin typeface="+mn-lt"/>
                <a:cs typeface="Arial Black"/>
              </a:rPr>
              <a:t>CLARREO </a:t>
            </a:r>
            <a:r>
              <a:rPr lang="en-US" sz="1600" b="1" dirty="0" smtClean="0">
                <a:ln w="6350">
                  <a:noFill/>
                </a:ln>
                <a:solidFill>
                  <a:srgbClr val="0D0D0D"/>
                </a:solidFill>
                <a:latin typeface="+mn-lt"/>
                <a:cs typeface="Arial Black"/>
              </a:rPr>
              <a:t>RS error due to calibration &amp; stability, ≤ 0.15% (2</a:t>
            </a:r>
            <a:r>
              <a:rPr lang="en-US" sz="1600" b="1" dirty="0" smtClean="0">
                <a:ln w="6350">
                  <a:noFill/>
                </a:ln>
                <a:solidFill>
                  <a:srgbClr val="0D0D0D"/>
                </a:solidFill>
                <a:latin typeface="+mn-lt"/>
                <a:ea typeface="Lucida Grande"/>
                <a:cs typeface="Lucida Grande"/>
              </a:rPr>
              <a:t>σ</a:t>
            </a:r>
            <a:r>
              <a:rPr lang="en-US" sz="1600" b="1" dirty="0" smtClean="0">
                <a:ln w="6350">
                  <a:noFill/>
                </a:ln>
                <a:solidFill>
                  <a:srgbClr val="0D0D0D"/>
                </a:solidFill>
                <a:latin typeface="+mn-lt"/>
                <a:cs typeface="Arial Black"/>
              </a:rPr>
              <a:t>);</a:t>
            </a:r>
            <a:endParaRPr lang="en-US" sz="1600" b="1" dirty="0" smtClean="0">
              <a:ln w="6350">
                <a:noFill/>
              </a:ln>
              <a:solidFill>
                <a:srgbClr val="0D0D0D"/>
              </a:solidFill>
              <a:latin typeface="+mn-lt"/>
              <a:cs typeface="Arial Black"/>
            </a:endParaRPr>
          </a:p>
          <a:p>
            <a:pPr marL="685800" lvl="1" indent="-228600" fontAlgn="auto">
              <a:spcAft>
                <a:spcPts val="0"/>
              </a:spcAft>
              <a:buFont typeface="Arial"/>
              <a:buChar char="•"/>
              <a:defRPr/>
            </a:pPr>
            <a:r>
              <a:rPr lang="en-US" sz="1600" b="1" dirty="0" smtClean="0">
                <a:ln w="6350">
                  <a:noFill/>
                </a:ln>
                <a:solidFill>
                  <a:srgbClr val="0D0D0D"/>
                </a:solidFill>
                <a:latin typeface="+mn-lt"/>
                <a:cs typeface="Arial Black"/>
              </a:rPr>
              <a:t>Data </a:t>
            </a:r>
            <a:r>
              <a:rPr lang="en-US" sz="1600" b="1" dirty="0" smtClean="0">
                <a:ln w="6350">
                  <a:noFill/>
                </a:ln>
                <a:solidFill>
                  <a:srgbClr val="0D0D0D"/>
                </a:solidFill>
                <a:latin typeface="+mn-lt"/>
                <a:cs typeface="Arial Black"/>
              </a:rPr>
              <a:t>matching noise &amp; instrument noise, ≤ 0.15% (2</a:t>
            </a:r>
            <a:r>
              <a:rPr lang="en-US" sz="1600" b="1" dirty="0" smtClean="0">
                <a:ln w="6350">
                  <a:noFill/>
                </a:ln>
                <a:solidFill>
                  <a:srgbClr val="0D0D0D"/>
                </a:solidFill>
                <a:latin typeface="+mn-lt"/>
                <a:ea typeface="Lucida Grande"/>
                <a:cs typeface="Lucida Grande"/>
              </a:rPr>
              <a:t>σ</a:t>
            </a:r>
            <a:r>
              <a:rPr lang="en-US" sz="1600" b="1" dirty="0" smtClean="0">
                <a:ln w="6350">
                  <a:noFill/>
                </a:ln>
                <a:solidFill>
                  <a:srgbClr val="0D0D0D"/>
                </a:solidFill>
                <a:latin typeface="+mn-lt"/>
                <a:cs typeface="Arial Black"/>
              </a:rPr>
              <a:t>);</a:t>
            </a:r>
          </a:p>
          <a:p>
            <a:pPr marL="228600" indent="-228600" defTabSz="914400" fontAlgn="auto">
              <a:spcAft>
                <a:spcPts val="0"/>
              </a:spcAft>
              <a:buFont typeface="Arial"/>
              <a:buChar char="•"/>
              <a:defRPr/>
            </a:pPr>
            <a:endParaRPr lang="en-US" sz="1600" b="1" dirty="0" smtClean="0">
              <a:ln w="6350">
                <a:noFill/>
              </a:ln>
              <a:solidFill>
                <a:srgbClr val="0D0D0D"/>
              </a:solidFill>
              <a:latin typeface="+mn-lt"/>
              <a:ea typeface="+mj-ea"/>
              <a:cs typeface="Arial Black"/>
            </a:endParaRPr>
          </a:p>
          <a:p>
            <a:pPr marL="228600" indent="-228600" defTabSz="914400" fontAlgn="auto">
              <a:spcAft>
                <a:spcPts val="0"/>
              </a:spcAft>
              <a:buFont typeface="Arial"/>
              <a:buChar char="•"/>
              <a:defRPr/>
            </a:pPr>
            <a:r>
              <a:rPr lang="en-US" sz="1800" b="1" dirty="0" smtClean="0">
                <a:ln w="6350">
                  <a:noFill/>
                </a:ln>
                <a:solidFill>
                  <a:srgbClr val="0D0D0D"/>
                </a:solidFill>
                <a:latin typeface="+mn-lt"/>
                <a:ea typeface="+mj-ea"/>
                <a:cs typeface="Arial Black"/>
              </a:rPr>
              <a:t>2-D data matching (azimuth and elevation) is required: constant in azimuth and varying in elevation within matching tent</a:t>
            </a:r>
            <a:r>
              <a:rPr lang="en-US" sz="1600" b="1" dirty="0" smtClean="0">
                <a:ln w="6350">
                  <a:noFill/>
                </a:ln>
                <a:solidFill>
                  <a:srgbClr val="0D0D0D"/>
                </a:solidFill>
                <a:latin typeface="+mn-lt"/>
                <a:ea typeface="+mj-ea"/>
                <a:cs typeface="Arial Black"/>
              </a:rPr>
              <a:t>.</a:t>
            </a:r>
            <a:endParaRPr lang="en-US" sz="1600" b="1" dirty="0" smtClean="0">
              <a:ln w="6350">
                <a:noFill/>
              </a:ln>
              <a:solidFill>
                <a:srgbClr val="0D0D0D"/>
              </a:solidFill>
              <a:latin typeface="+mn-lt"/>
              <a:ea typeface="+mj-ea"/>
              <a:cs typeface="Arial Black"/>
            </a:endParaRPr>
          </a:p>
          <a:p>
            <a:pPr marL="685800" lvl="1" indent="-228600" fontAlgn="auto">
              <a:spcAft>
                <a:spcPts val="0"/>
              </a:spcAft>
              <a:buFont typeface="Arial"/>
              <a:buChar char="•"/>
              <a:defRPr/>
            </a:pPr>
            <a:r>
              <a:rPr lang="en-US" sz="1600" b="1" dirty="0" smtClean="0">
                <a:ln w="6350">
                  <a:noFill/>
                </a:ln>
                <a:solidFill>
                  <a:srgbClr val="0D0D0D"/>
                </a:solidFill>
                <a:latin typeface="+mn-lt"/>
                <a:ea typeface="+mj-ea"/>
                <a:cs typeface="Arial Black"/>
              </a:rPr>
              <a:t>Pointing </a:t>
            </a:r>
            <a:r>
              <a:rPr lang="en-US" sz="1600" b="1" dirty="0" smtClean="0">
                <a:ln w="6350">
                  <a:noFill/>
                </a:ln>
                <a:solidFill>
                  <a:srgbClr val="0D0D0D"/>
                </a:solidFill>
                <a:latin typeface="+mn-lt"/>
                <a:ea typeface="+mj-ea"/>
                <a:cs typeface="Arial Black"/>
              </a:rPr>
              <a:t>knowledge ≤ 0.1</a:t>
            </a:r>
            <a:r>
              <a:rPr lang="en-US" sz="1600" b="1" baseline="30000" dirty="0" smtClean="0">
                <a:ln w="6350">
                  <a:noFill/>
                </a:ln>
                <a:solidFill>
                  <a:srgbClr val="0D0D0D"/>
                </a:solidFill>
                <a:latin typeface="+mn-lt"/>
                <a:ea typeface="+mj-ea"/>
                <a:cs typeface="Arial Black"/>
              </a:rPr>
              <a:t>o</a:t>
            </a:r>
            <a:r>
              <a:rPr lang="en-US" sz="1600" b="1" dirty="0" smtClean="0">
                <a:ln w="6350">
                  <a:noFill/>
                </a:ln>
                <a:solidFill>
                  <a:srgbClr val="0D0D0D"/>
                </a:solidFill>
                <a:latin typeface="+mn-lt"/>
                <a:ea typeface="+mj-ea"/>
                <a:cs typeface="Arial Black"/>
              </a:rPr>
              <a:t>.</a:t>
            </a:r>
          </a:p>
          <a:p>
            <a:pPr marL="228600" indent="-228600" defTabSz="914400" fontAlgn="auto">
              <a:spcAft>
                <a:spcPts val="0"/>
              </a:spcAft>
              <a:buFont typeface="Arial"/>
              <a:buChar char="•"/>
              <a:defRPr/>
            </a:pPr>
            <a:endParaRPr lang="en-US" sz="1600" b="1" dirty="0" smtClean="0">
              <a:ln w="6350">
                <a:noFill/>
              </a:ln>
              <a:solidFill>
                <a:srgbClr val="0D0D0D"/>
              </a:solidFill>
              <a:latin typeface="+mn-lt"/>
              <a:ea typeface="+mj-ea"/>
              <a:cs typeface="Arial Black"/>
            </a:endParaRPr>
          </a:p>
          <a:p>
            <a:pPr marL="228600" indent="-228600" defTabSz="914400" fontAlgn="auto">
              <a:spcAft>
                <a:spcPts val="0"/>
              </a:spcAft>
              <a:buFont typeface="Arial"/>
              <a:buChar char="•"/>
              <a:defRPr/>
            </a:pPr>
            <a:r>
              <a:rPr lang="en-US" sz="1800" b="1" dirty="0" smtClean="0">
                <a:ln w="6350">
                  <a:noFill/>
                </a:ln>
                <a:solidFill>
                  <a:srgbClr val="0D0D0D"/>
                </a:solidFill>
                <a:latin typeface="+mn-lt"/>
                <a:ea typeface="+mj-ea"/>
                <a:cs typeface="Arial Black"/>
              </a:rPr>
              <a:t>For mission baseline all reference inter-calibration goals are feasible from sampling point of view. CLARREO RS instrument in polar 90</a:t>
            </a:r>
            <a:r>
              <a:rPr lang="en-US" sz="1800" b="1" baseline="30000" dirty="0" smtClean="0">
                <a:ln w="6350">
                  <a:noFill/>
                </a:ln>
                <a:solidFill>
                  <a:srgbClr val="0D0D0D"/>
                </a:solidFill>
                <a:latin typeface="+mn-lt"/>
                <a:ea typeface="+mj-ea"/>
                <a:cs typeface="Arial Black"/>
              </a:rPr>
              <a:t>o</a:t>
            </a:r>
            <a:r>
              <a:rPr lang="en-US" sz="1800" b="1" dirty="0" smtClean="0">
                <a:ln w="6350">
                  <a:noFill/>
                </a:ln>
                <a:solidFill>
                  <a:srgbClr val="0D0D0D"/>
                </a:solidFill>
                <a:latin typeface="+mn-lt"/>
                <a:ea typeface="+mj-ea"/>
                <a:cs typeface="Arial Black"/>
              </a:rPr>
              <a:t> orbit provides adequate sampling monthly, seasonally and annually for inter-calibration of cross-track sensors on JPSS.</a:t>
            </a:r>
          </a:p>
          <a:p>
            <a:pPr marL="228600" indent="-228600" defTabSz="914400" fontAlgn="auto">
              <a:spcAft>
                <a:spcPts val="0"/>
              </a:spcAft>
              <a:buFont typeface="Arial"/>
              <a:buChar char="•"/>
              <a:defRPr/>
            </a:pPr>
            <a:endParaRPr lang="en-US" sz="1800" b="1" dirty="0" smtClean="0">
              <a:ln w="6350">
                <a:noFill/>
              </a:ln>
              <a:solidFill>
                <a:srgbClr val="0D0D0D"/>
              </a:solidFill>
              <a:latin typeface="+mn-lt"/>
              <a:ea typeface="+mj-ea"/>
              <a:cs typeface="Arial Black"/>
            </a:endParaRPr>
          </a:p>
          <a:p>
            <a:pPr marL="228600" indent="-228600" defTabSz="914400" fontAlgn="auto">
              <a:spcAft>
                <a:spcPts val="0"/>
              </a:spcAft>
              <a:buFont typeface="Arial"/>
              <a:buChar char="•"/>
              <a:defRPr/>
            </a:pPr>
            <a:r>
              <a:rPr lang="en-US" sz="1800" b="1" dirty="0" smtClean="0">
                <a:ln w="6350">
                  <a:noFill/>
                </a:ln>
                <a:solidFill>
                  <a:srgbClr val="0D0D0D"/>
                </a:solidFill>
                <a:latin typeface="+mn-lt"/>
                <a:ea typeface="+mj-ea"/>
                <a:cs typeface="Arial Black"/>
              </a:rPr>
              <a:t>Polarization Distribution Models are required for inter-calibration sensor sensitivity to polarization, and further its stand-alone operation. </a:t>
            </a:r>
            <a:endParaRPr lang="en-US" sz="1600" b="1" dirty="0" smtClean="0">
              <a:ln w="6350">
                <a:noFill/>
              </a:ln>
              <a:solidFill>
                <a:srgbClr val="0D0D0D"/>
              </a:solidFill>
              <a:latin typeface="+mn-lt"/>
              <a:ea typeface="+mj-ea"/>
              <a:cs typeface="Arial Black"/>
            </a:endParaRPr>
          </a:p>
          <a:p>
            <a:pPr marL="685800" lvl="1" indent="-228600" fontAlgn="auto">
              <a:spcAft>
                <a:spcPts val="0"/>
              </a:spcAft>
              <a:buFont typeface="Arial"/>
              <a:buChar char="•"/>
              <a:defRPr/>
            </a:pPr>
            <a:r>
              <a:rPr lang="en-US" sz="1600" b="1" dirty="0" smtClean="0">
                <a:ln w="6350">
                  <a:noFill/>
                </a:ln>
                <a:solidFill>
                  <a:srgbClr val="0D0D0D"/>
                </a:solidFill>
                <a:latin typeface="+mn-lt"/>
                <a:ea typeface="+mj-ea"/>
                <a:cs typeface="Arial Black"/>
              </a:rPr>
              <a:t>A </a:t>
            </a:r>
            <a:r>
              <a:rPr lang="en-US" sz="1600" b="1" dirty="0" smtClean="0">
                <a:ln w="6350">
                  <a:noFill/>
                </a:ln>
                <a:solidFill>
                  <a:srgbClr val="0D0D0D"/>
                </a:solidFill>
                <a:latin typeface="+mn-lt"/>
                <a:ea typeface="+mj-ea"/>
                <a:cs typeface="Arial Black"/>
              </a:rPr>
              <a:t>global all-sky set of models should be build for DOP and polarization angle </a:t>
            </a:r>
            <a:r>
              <a:rPr lang="en-US" sz="1600" b="1" i="1" dirty="0" err="1" smtClean="0">
                <a:ln w="6350">
                  <a:noFill/>
                </a:ln>
                <a:solidFill>
                  <a:srgbClr val="0D0D0D"/>
                </a:solidFill>
                <a:latin typeface="+mn-lt"/>
                <a:ea typeface="Lucida Grande"/>
                <a:cs typeface="Lucida Grande"/>
              </a:rPr>
              <a:t>χ</a:t>
            </a:r>
            <a:r>
              <a:rPr lang="en-US" sz="1600" b="1" i="1" dirty="0" smtClean="0">
                <a:ln w="6350">
                  <a:noFill/>
                </a:ln>
                <a:solidFill>
                  <a:srgbClr val="0D0D0D"/>
                </a:solidFill>
                <a:latin typeface="+mn-lt"/>
                <a:ea typeface="+mj-ea"/>
                <a:cs typeface="Arial Black"/>
              </a:rPr>
              <a:t> .</a:t>
            </a:r>
            <a:r>
              <a:rPr lang="en-US" sz="1600" b="1" dirty="0" smtClean="0">
                <a:ln w="6350">
                  <a:noFill/>
                </a:ln>
                <a:solidFill>
                  <a:srgbClr val="0D0D0D"/>
                </a:solidFill>
                <a:latin typeface="+mn-lt"/>
                <a:ea typeface="+mj-ea"/>
                <a:cs typeface="Arial Black"/>
              </a:rPr>
              <a:t> </a:t>
            </a:r>
          </a:p>
          <a:p>
            <a:pPr marL="742950" indent="-742950" defTabSz="914400" fontAlgn="auto">
              <a:spcAft>
                <a:spcPts val="0"/>
              </a:spcAft>
              <a:defRPr/>
            </a:pPr>
            <a:endParaRPr lang="en-US" b="1" dirty="0" smtClean="0">
              <a:ln w="6350">
                <a:noFill/>
              </a:ln>
              <a:solidFill>
                <a:srgbClr val="0D0D0D"/>
              </a:solidFill>
              <a:latin typeface="+mn-lt"/>
              <a:ea typeface="+mj-ea"/>
              <a:cs typeface="Arial Black"/>
            </a:endParaRPr>
          </a:p>
          <a:p>
            <a:pPr marL="742950" indent="-742950" defTabSz="914400" fontAlgn="auto">
              <a:spcAft>
                <a:spcPts val="0"/>
              </a:spcAft>
              <a:defRPr/>
            </a:pPr>
            <a:endParaRPr lang="en-US" b="1" dirty="0" smtClean="0">
              <a:ln w="6350">
                <a:noFill/>
              </a:ln>
              <a:solidFill>
                <a:srgbClr val="0D0D0D"/>
              </a:solidFill>
              <a:latin typeface="+mn-lt"/>
              <a:ea typeface="+mj-ea"/>
              <a:cs typeface="Arial Black"/>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Backups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Content Placeholder 2"/>
          <p:cNvSpPr>
            <a:spLocks noGrp="1"/>
          </p:cNvSpPr>
          <p:nvPr>
            <p:ph idx="10"/>
          </p:nvPr>
        </p:nvSpPr>
        <p:spPr>
          <a:xfrm>
            <a:off x="4343401" y="694728"/>
            <a:ext cx="4876799" cy="5410200"/>
          </a:xfrm>
        </p:spPr>
        <p:txBody>
          <a:bodyPr/>
          <a:lstStyle/>
          <a:p>
            <a:pPr eaLnBrk="1" hangingPunct="1">
              <a:buSzTx/>
              <a:buFontTx/>
              <a:buChar char="•"/>
            </a:pPr>
            <a:endParaRPr sz="2000" b="1" dirty="0" smtClean="0"/>
          </a:p>
          <a:p>
            <a:pPr eaLnBrk="1" hangingPunct="1">
              <a:buSzTx/>
              <a:buNone/>
            </a:pPr>
            <a:r>
              <a:rPr sz="2000" b="1" dirty="0" smtClean="0"/>
              <a:t>NOAA CLARREO </a:t>
            </a:r>
          </a:p>
          <a:p>
            <a:pPr eaLnBrk="1" hangingPunct="1">
              <a:buSzTx/>
            </a:pPr>
            <a:r>
              <a:rPr sz="2000" b="1" dirty="0" smtClean="0"/>
              <a:t>CERES (Clouds and Earth’s Radiative Energy System)   </a:t>
            </a:r>
          </a:p>
          <a:p>
            <a:pPr eaLnBrk="1" hangingPunct="1">
              <a:buSzTx/>
            </a:pPr>
            <a:r>
              <a:rPr sz="2000" b="1" dirty="0" smtClean="0"/>
              <a:t>TSIS (Total Solar Irradiance Sensor)</a:t>
            </a:r>
          </a:p>
          <a:p>
            <a:pPr eaLnBrk="1" hangingPunct="1">
              <a:buSzTx/>
              <a:buFontTx/>
              <a:buChar char="•"/>
            </a:pPr>
            <a:endParaRPr sz="2000" b="1" dirty="0" smtClean="0"/>
          </a:p>
          <a:p>
            <a:pPr eaLnBrk="1" hangingPunct="1">
              <a:buSzTx/>
              <a:buNone/>
            </a:pPr>
            <a:r>
              <a:rPr sz="2000" b="1" dirty="0" smtClean="0"/>
              <a:t>NASA CLARREO </a:t>
            </a:r>
          </a:p>
          <a:p>
            <a:r>
              <a:rPr lang="en-US" sz="2000" b="1" dirty="0" smtClean="0"/>
              <a:t>Solar reflected spectra</a:t>
            </a:r>
            <a:r>
              <a:rPr sz="2000" b="1" dirty="0" smtClean="0"/>
              <a:t>: </a:t>
            </a:r>
            <a:r>
              <a:rPr lang="en-US" sz="2000" b="1" dirty="0" smtClean="0"/>
              <a:t>SI traceable </a:t>
            </a:r>
            <a:r>
              <a:rPr sz="2000" b="1" dirty="0" smtClean="0"/>
              <a:t>relative uncertainty</a:t>
            </a:r>
            <a:r>
              <a:rPr lang="en-US" sz="2000" b="1" dirty="0" smtClean="0"/>
              <a:t> of 0.3%</a:t>
            </a:r>
            <a:r>
              <a:rPr sz="2000" b="1" dirty="0" smtClean="0"/>
              <a:t> (</a:t>
            </a:r>
            <a:r>
              <a:rPr sz="2000" b="1" i="1" dirty="0" smtClean="0"/>
              <a:t>k</a:t>
            </a:r>
            <a:r>
              <a:rPr sz="2000" b="1" dirty="0" smtClean="0"/>
              <a:t>=2</a:t>
            </a:r>
            <a:r>
              <a:rPr lang="en-US" sz="2000" b="1" dirty="0" smtClean="0"/>
              <a:t>) </a:t>
            </a:r>
          </a:p>
          <a:p>
            <a:r>
              <a:rPr lang="en-US" sz="2000" b="1" dirty="0" smtClean="0"/>
              <a:t>Infrared emitted spectra</a:t>
            </a:r>
            <a:r>
              <a:rPr sz="2000" b="1" dirty="0" smtClean="0"/>
              <a:t>:</a:t>
            </a:r>
            <a:r>
              <a:rPr lang="en-US" sz="2000" b="1" dirty="0" smtClean="0"/>
              <a:t> SI traceable </a:t>
            </a:r>
            <a:r>
              <a:rPr sz="2000" b="1" dirty="0" smtClean="0"/>
              <a:t>uncertainty</a:t>
            </a:r>
            <a:r>
              <a:rPr lang="en-US" sz="2000" b="1" dirty="0" smtClean="0"/>
              <a:t> of 0.1K </a:t>
            </a:r>
            <a:r>
              <a:rPr sz="2000" b="1" dirty="0" smtClean="0"/>
              <a:t>(</a:t>
            </a:r>
            <a:r>
              <a:rPr sz="2000" b="1" i="1" dirty="0" smtClean="0"/>
              <a:t>k</a:t>
            </a:r>
            <a:r>
              <a:rPr sz="2000" b="1" dirty="0" smtClean="0"/>
              <a:t>=3</a:t>
            </a:r>
            <a:r>
              <a:rPr lang="en-US" sz="2000" b="1" dirty="0" smtClean="0"/>
              <a:t>)   </a:t>
            </a:r>
          </a:p>
          <a:p>
            <a:r>
              <a:rPr lang="en-US" sz="2000" b="1" dirty="0" smtClean="0"/>
              <a:t>Global Navigational Satellite System Radio Occultation</a:t>
            </a:r>
            <a:r>
              <a:rPr sz="2000" b="1" dirty="0" smtClean="0"/>
              <a:t>: </a:t>
            </a:r>
            <a:r>
              <a:rPr lang="en-US" sz="2000" b="1" dirty="0" smtClean="0"/>
              <a:t>SI traceable </a:t>
            </a:r>
            <a:r>
              <a:rPr sz="2000" b="1" dirty="0" smtClean="0"/>
              <a:t>uncertainty</a:t>
            </a:r>
            <a:r>
              <a:rPr lang="en-US" sz="2000" b="1" dirty="0" smtClean="0"/>
              <a:t> of 0.1</a:t>
            </a:r>
            <a:r>
              <a:rPr sz="2000" b="1" dirty="0" smtClean="0"/>
              <a:t>K</a:t>
            </a:r>
            <a:r>
              <a:rPr lang="en-US" sz="2000" b="1" dirty="0" smtClean="0"/>
              <a:t> </a:t>
            </a:r>
            <a:r>
              <a:rPr sz="2000" b="1" dirty="0" smtClean="0"/>
              <a:t>(</a:t>
            </a:r>
            <a:r>
              <a:rPr sz="2000" b="1" i="1" dirty="0" smtClean="0"/>
              <a:t>k</a:t>
            </a:r>
            <a:r>
              <a:rPr sz="2000" b="1" dirty="0" smtClean="0"/>
              <a:t>=3</a:t>
            </a:r>
            <a:r>
              <a:rPr lang="en-US" sz="2000" b="1" dirty="0" smtClean="0"/>
              <a:t>).</a:t>
            </a:r>
            <a:endParaRPr sz="2000" b="1" dirty="0" smtClean="0"/>
          </a:p>
        </p:txBody>
      </p:sp>
      <p:sp>
        <p:nvSpPr>
          <p:cNvPr id="8" name="Text Placeholder 7"/>
          <p:cNvSpPr>
            <a:spLocks noGrp="1"/>
          </p:cNvSpPr>
          <p:nvPr>
            <p:ph type="body" sz="quarter" idx="12"/>
          </p:nvPr>
        </p:nvSpPr>
        <p:spPr>
          <a:xfrm>
            <a:off x="533400" y="6248400"/>
            <a:ext cx="8613775" cy="304800"/>
          </a:xfrm>
        </p:spPr>
        <p:txBody>
          <a:bodyPr/>
          <a:lstStyle/>
          <a:p>
            <a:pPr>
              <a:defRPr/>
            </a:pPr>
            <a:r>
              <a:rPr lang="en-US" dirty="0" smtClean="0"/>
              <a:t>CLARREO is a Cornerstone of the Climate Observing System</a:t>
            </a:r>
            <a:endParaRPr lang="en-US" dirty="0"/>
          </a:p>
        </p:txBody>
      </p:sp>
      <p:sp>
        <p:nvSpPr>
          <p:cNvPr id="41988" name="Title 1"/>
          <p:cNvSpPr>
            <a:spLocks noGrp="1"/>
          </p:cNvSpPr>
          <p:nvPr>
            <p:ph type="title"/>
          </p:nvPr>
        </p:nvSpPr>
        <p:spPr/>
        <p:txBody>
          <a:bodyPr/>
          <a:lstStyle/>
          <a:p>
            <a:pPr algn="r" eaLnBrk="1" hangingPunct="1"/>
            <a:r>
              <a:rPr lang="en-US" sz="2800" dirty="0" smtClean="0"/>
              <a:t>Decadal Survey defines CLARREO</a:t>
            </a:r>
          </a:p>
        </p:txBody>
      </p:sp>
      <p:sp>
        <p:nvSpPr>
          <p:cNvPr id="6" name="Rectangle 5"/>
          <p:cNvSpPr/>
          <p:nvPr/>
        </p:nvSpPr>
        <p:spPr bwMode="auto">
          <a:xfrm>
            <a:off x="4419600" y="4419600"/>
            <a:ext cx="4343400" cy="76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9" name="Picture 5" descr="Earth Science and Applications from Space DS Cover.jpg"/>
          <p:cNvPicPr>
            <a:picLocks noChangeAspect="1"/>
          </p:cNvPicPr>
          <p:nvPr/>
        </p:nvPicPr>
        <p:blipFill>
          <a:blip r:embed="rId2" cstate="screen"/>
          <a:srcRect/>
          <a:stretch>
            <a:fillRect/>
          </a:stretch>
        </p:blipFill>
        <p:spPr bwMode="auto">
          <a:xfrm>
            <a:off x="1" y="695014"/>
            <a:ext cx="4281197" cy="5559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sz="2000" dirty="0" smtClean="0"/>
              <a:t>The importance of high-accuracy, SI- traceable climate observations has been recognized by the</a:t>
            </a:r>
            <a:r>
              <a:rPr sz="2000" dirty="0" smtClean="0"/>
              <a:t> </a:t>
            </a:r>
            <a:r>
              <a:rPr lang="en-US" sz="2000" dirty="0" smtClean="0"/>
              <a:t>National Acedemy of Science </a:t>
            </a:r>
            <a:r>
              <a:rPr sz="2000" dirty="0" smtClean="0"/>
              <a:t>and </a:t>
            </a:r>
            <a:r>
              <a:rPr sz="2000" dirty="0" smtClean="0"/>
              <a:t>now by NASA and the current US administration. </a:t>
            </a:r>
          </a:p>
          <a:p>
            <a:r>
              <a:rPr sz="2000" dirty="0" smtClean="0"/>
              <a:t>CLARREO budget guidance calls for an initial launch target of 2017, second launch in 2020. </a:t>
            </a:r>
          </a:p>
          <a:p>
            <a:r>
              <a:rPr sz="2000" dirty="0" smtClean="0"/>
              <a:t>Level 1and 2 requirements are set – generated by science team based mission studies (model and observational) over the past 2 years.</a:t>
            </a:r>
          </a:p>
          <a:p>
            <a:r>
              <a:rPr sz="2000" dirty="0" smtClean="0"/>
              <a:t>Working closely with NIST on CLARREO metrology, SI traceability</a:t>
            </a:r>
          </a:p>
          <a:p>
            <a:pPr lvl="1"/>
            <a:r>
              <a:rPr sz="1800" dirty="0" smtClean="0"/>
              <a:t>We understand the fundamental connection between the climate science and metrology for this type of measurement</a:t>
            </a:r>
          </a:p>
          <a:p>
            <a:pPr lvl="1"/>
            <a:r>
              <a:rPr sz="1800" dirty="0" smtClean="0"/>
              <a:t>Working to extend standards where necessary (e.g. &gt;15</a:t>
            </a:r>
            <a:r>
              <a:rPr sz="1800" dirty="0" smtClean="0">
                <a:latin typeface="Symbol" charset="2"/>
                <a:cs typeface="Symbol" charset="2"/>
              </a:rPr>
              <a:t>m</a:t>
            </a:r>
            <a:r>
              <a:rPr sz="1800" dirty="0" smtClean="0"/>
              <a:t>m IR, &gt;1600nm RS)</a:t>
            </a:r>
            <a:r>
              <a:rPr sz="1800" dirty="0" smtClean="0"/>
              <a:t>.</a:t>
            </a:r>
            <a:endParaRPr sz="2000" dirty="0" smtClean="0"/>
          </a:p>
          <a:p>
            <a:r>
              <a:rPr sz="2000" dirty="0" smtClean="0"/>
              <a:t>CLARREO is working with the UK – agreement with NCEO, key contacts Nigel Fox (Solar Reflected), John Harries (IR).</a:t>
            </a:r>
          </a:p>
          <a:p>
            <a:r>
              <a:rPr sz="2000" dirty="0" smtClean="0"/>
              <a:t>NASA ROSES Science Definition Team (SDT) announcement for proposals  just released (March 2010).  International proposals encouraged for </a:t>
            </a:r>
            <a:r>
              <a:rPr sz="2000" dirty="0" smtClean="0"/>
              <a:t>collaboration</a:t>
            </a:r>
            <a:endParaRPr lang="en-US" sz="2000" dirty="0" smtClean="0"/>
          </a:p>
          <a:p>
            <a:r>
              <a:rPr lang="en-US" sz="2000" dirty="0" smtClean="0"/>
              <a:t>Mission Concept Review tentatively planned for October 2010</a:t>
            </a:r>
            <a:r>
              <a:rPr sz="2000" dirty="0" smtClean="0"/>
              <a:t/>
            </a:r>
            <a:br>
              <a:rPr sz="2000" dirty="0" smtClean="0"/>
            </a:br>
            <a:endParaRPr sz="2000" dirty="0" smtClean="0"/>
          </a:p>
          <a:p>
            <a:endParaRPr lang="en-US" sz="2000" dirty="0"/>
          </a:p>
        </p:txBody>
      </p:sp>
      <p:sp>
        <p:nvSpPr>
          <p:cNvPr id="3" name="Text Placeholder 2"/>
          <p:cNvSpPr>
            <a:spLocks noGrp="1"/>
          </p:cNvSpPr>
          <p:nvPr>
            <p:ph type="body" sz="quarter" idx="12"/>
          </p:nvPr>
        </p:nvSpPr>
        <p:spPr/>
        <p:txBody>
          <a:bodyPr/>
          <a:lstStyle/>
          <a:p>
            <a:r>
              <a:rPr dirty="0" smtClean="0"/>
              <a:t>CLARREO ready to move into phase A</a:t>
            </a:r>
            <a:endParaRPr lang="en-US" dirty="0"/>
          </a:p>
        </p:txBody>
      </p:sp>
      <p:sp>
        <p:nvSpPr>
          <p:cNvPr id="4" name="Title 3"/>
          <p:cNvSpPr>
            <a:spLocks noGrp="1"/>
          </p:cNvSpPr>
          <p:nvPr>
            <p:ph type="title"/>
          </p:nvPr>
        </p:nvSpPr>
        <p:spPr/>
        <p:txBody>
          <a:bodyPr>
            <a:normAutofit/>
          </a:bodyPr>
          <a:lstStyle/>
          <a:p>
            <a:pPr algn="r"/>
            <a:r>
              <a:rPr lang="en-US" sz="2800" dirty="0" smtClean="0"/>
              <a:t>CLARREO Mission Status</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6" name="Title 120"/>
          <p:cNvSpPr>
            <a:spLocks noGrp="1"/>
          </p:cNvSpPr>
          <p:nvPr>
            <p:ph type="title"/>
          </p:nvPr>
        </p:nvSpPr>
        <p:spPr>
          <a:xfrm>
            <a:off x="457200" y="0"/>
            <a:ext cx="8686800" cy="685800"/>
          </a:xfrm>
        </p:spPr>
        <p:txBody>
          <a:bodyPr>
            <a:normAutofit/>
          </a:bodyPr>
          <a:lstStyle/>
          <a:p>
            <a:pPr algn="r"/>
            <a:r>
              <a:rPr lang="en-US" sz="2400" b="1" dirty="0" smtClean="0"/>
              <a:t>Original CLARREO </a:t>
            </a:r>
            <a:r>
              <a:rPr lang="en-US" sz="2400" b="1" dirty="0" smtClean="0"/>
              <a:t>Baseline Mission Concept</a:t>
            </a:r>
          </a:p>
        </p:txBody>
      </p:sp>
      <p:sp>
        <p:nvSpPr>
          <p:cNvPr id="64517" name="Text Box 37"/>
          <p:cNvSpPr txBox="1">
            <a:spLocks noChangeArrowheads="1"/>
          </p:cNvSpPr>
          <p:nvPr/>
        </p:nvSpPr>
        <p:spPr bwMode="auto">
          <a:xfrm>
            <a:off x="76200" y="4343400"/>
            <a:ext cx="2819400" cy="1816100"/>
          </a:xfrm>
          <a:prstGeom prst="rect">
            <a:avLst/>
          </a:prstGeom>
          <a:noFill/>
          <a:ln w="9525">
            <a:noFill/>
            <a:miter lim="800000"/>
            <a:headEnd/>
            <a:tailEnd/>
          </a:ln>
        </p:spPr>
        <p:txBody>
          <a:bodyPr>
            <a:prstTxWarp prst="textNoShape">
              <a:avLst/>
            </a:prstTxWarp>
            <a:spAutoFit/>
          </a:bodyPr>
          <a:lstStyle/>
          <a:p>
            <a:r>
              <a:rPr lang="en-US" sz="1600" b="1" i="1" dirty="0"/>
              <a:t>2 - 90 degree polar orbits</a:t>
            </a:r>
          </a:p>
          <a:p>
            <a:r>
              <a:rPr lang="en-US" sz="1600" b="1" i="1" dirty="0"/>
              <a:t>- 6hrs apart local equator</a:t>
            </a:r>
          </a:p>
          <a:p>
            <a:r>
              <a:rPr lang="en-US" sz="1600" b="1" i="1" dirty="0"/>
              <a:t>  crossing time</a:t>
            </a:r>
          </a:p>
          <a:p>
            <a:r>
              <a:rPr lang="en-US" sz="1600" b="1" i="1" dirty="0"/>
              <a:t>- Samples full diurnal </a:t>
            </a:r>
          </a:p>
          <a:p>
            <a:r>
              <a:rPr lang="en-US" sz="1600" b="1" i="1" dirty="0"/>
              <a:t>  cycle once per 3 months.  - Precise repeat each year.</a:t>
            </a:r>
          </a:p>
          <a:p>
            <a:r>
              <a:rPr lang="en-US" sz="1600" b="1" i="1" dirty="0"/>
              <a:t>- Observes equator to pole.</a:t>
            </a:r>
          </a:p>
        </p:txBody>
      </p:sp>
      <p:pic>
        <p:nvPicPr>
          <p:cNvPr id="64518" name="Picture 45"/>
          <p:cNvPicPr>
            <a:picLocks noChangeAspect="1" noChangeArrowheads="1"/>
          </p:cNvPicPr>
          <p:nvPr/>
        </p:nvPicPr>
        <p:blipFill>
          <a:blip r:embed="rId2"/>
          <a:srcRect/>
          <a:stretch>
            <a:fillRect/>
          </a:stretch>
        </p:blipFill>
        <p:spPr bwMode="auto">
          <a:xfrm>
            <a:off x="3006725" y="4367213"/>
            <a:ext cx="1793875" cy="1881187"/>
          </a:xfrm>
          <a:prstGeom prst="rect">
            <a:avLst/>
          </a:prstGeom>
          <a:noFill/>
          <a:ln w="9525">
            <a:noFill/>
            <a:miter lim="800000"/>
            <a:headEnd/>
            <a:tailEnd/>
          </a:ln>
        </p:spPr>
      </p:pic>
      <p:sp>
        <p:nvSpPr>
          <p:cNvPr id="128" name="Line 34"/>
          <p:cNvSpPr>
            <a:spLocks noChangeShapeType="1"/>
          </p:cNvSpPr>
          <p:nvPr/>
        </p:nvSpPr>
        <p:spPr bwMode="auto">
          <a:xfrm>
            <a:off x="2971800" y="5257800"/>
            <a:ext cx="1828800" cy="0"/>
          </a:xfrm>
          <a:prstGeom prst="line">
            <a:avLst/>
          </a:prstGeom>
          <a:ln w="50800">
            <a:headEnd/>
            <a:tailEnd/>
          </a:ln>
        </p:spPr>
        <p:style>
          <a:lnRef idx="2">
            <a:schemeClr val="accent2"/>
          </a:lnRef>
          <a:fillRef idx="0">
            <a:schemeClr val="accent2"/>
          </a:fillRef>
          <a:effectRef idx="1">
            <a:schemeClr val="accent2"/>
          </a:effectRef>
          <a:fontRef idx="minor">
            <a:schemeClr val="tx1"/>
          </a:fontRef>
        </p:style>
        <p:txBody>
          <a:bodyPr/>
          <a:lstStyle/>
          <a:p>
            <a:pPr>
              <a:defRPr/>
            </a:pPr>
            <a:endParaRPr lang="en-US" sz="1800"/>
          </a:p>
        </p:txBody>
      </p:sp>
      <p:sp>
        <p:nvSpPr>
          <p:cNvPr id="129" name="Line 33"/>
          <p:cNvSpPr>
            <a:spLocks noChangeShapeType="1"/>
          </p:cNvSpPr>
          <p:nvPr/>
        </p:nvSpPr>
        <p:spPr bwMode="auto">
          <a:xfrm>
            <a:off x="3932238" y="4343400"/>
            <a:ext cx="0" cy="1879600"/>
          </a:xfrm>
          <a:prstGeom prst="line">
            <a:avLst/>
          </a:prstGeom>
          <a:ln w="50800">
            <a:headEnd/>
            <a:tailEnd/>
          </a:ln>
        </p:spPr>
        <p:style>
          <a:lnRef idx="2">
            <a:schemeClr val="accent2"/>
          </a:lnRef>
          <a:fillRef idx="0">
            <a:schemeClr val="accent2"/>
          </a:fillRef>
          <a:effectRef idx="1">
            <a:schemeClr val="accent2"/>
          </a:effectRef>
          <a:fontRef idx="minor">
            <a:schemeClr val="tx1"/>
          </a:fontRef>
        </p:style>
        <p:txBody>
          <a:bodyPr/>
          <a:lstStyle/>
          <a:p>
            <a:pPr>
              <a:defRPr/>
            </a:pPr>
            <a:endParaRPr lang="en-US" sz="1800"/>
          </a:p>
        </p:txBody>
      </p:sp>
      <p:sp>
        <p:nvSpPr>
          <p:cNvPr id="64521" name="Line 36"/>
          <p:cNvSpPr>
            <a:spLocks noChangeShapeType="1"/>
          </p:cNvSpPr>
          <p:nvPr/>
        </p:nvSpPr>
        <p:spPr bwMode="auto">
          <a:xfrm>
            <a:off x="2743200" y="4572000"/>
            <a:ext cx="1066800" cy="76200"/>
          </a:xfrm>
          <a:prstGeom prst="line">
            <a:avLst/>
          </a:prstGeom>
          <a:noFill/>
          <a:ln w="22225">
            <a:solidFill>
              <a:schemeClr val="tx1"/>
            </a:solidFill>
            <a:round/>
            <a:headEnd/>
            <a:tailEnd type="triangle" w="med" len="med"/>
          </a:ln>
        </p:spPr>
        <p:txBody>
          <a:bodyPr>
            <a:prstTxWarp prst="textNoShape">
              <a:avLst/>
            </a:prstTxWarp>
          </a:bodyPr>
          <a:lstStyle/>
          <a:p>
            <a:endParaRPr lang="en-US"/>
          </a:p>
        </p:txBody>
      </p:sp>
      <p:sp>
        <p:nvSpPr>
          <p:cNvPr id="64522" name="Line 35"/>
          <p:cNvSpPr>
            <a:spLocks noChangeShapeType="1"/>
          </p:cNvSpPr>
          <p:nvPr/>
        </p:nvSpPr>
        <p:spPr bwMode="auto">
          <a:xfrm>
            <a:off x="2743200" y="4572000"/>
            <a:ext cx="533400" cy="609600"/>
          </a:xfrm>
          <a:prstGeom prst="line">
            <a:avLst/>
          </a:prstGeom>
          <a:noFill/>
          <a:ln w="22225">
            <a:solidFill>
              <a:schemeClr val="tx1"/>
            </a:solidFill>
            <a:round/>
            <a:headEnd/>
            <a:tailEnd type="triangle" w="med" len="med"/>
          </a:ln>
        </p:spPr>
        <p:txBody>
          <a:bodyPr>
            <a:prstTxWarp prst="textNoShape">
              <a:avLst/>
            </a:prstTxWarp>
          </a:bodyPr>
          <a:lstStyle/>
          <a:p>
            <a:endParaRPr lang="en-US"/>
          </a:p>
        </p:txBody>
      </p:sp>
      <p:sp>
        <p:nvSpPr>
          <p:cNvPr id="64525" name="TextBox 48"/>
          <p:cNvSpPr txBox="1">
            <a:spLocks noChangeArrowheads="1"/>
          </p:cNvSpPr>
          <p:nvPr/>
        </p:nvSpPr>
        <p:spPr bwMode="auto">
          <a:xfrm>
            <a:off x="2362200" y="914400"/>
            <a:ext cx="971340" cy="338554"/>
          </a:xfrm>
          <a:prstGeom prst="rect">
            <a:avLst/>
          </a:prstGeom>
          <a:solidFill>
            <a:schemeClr val="bg1"/>
          </a:solidFill>
          <a:ln w="9525">
            <a:noFill/>
            <a:miter lim="800000"/>
            <a:headEnd/>
            <a:tailEnd/>
          </a:ln>
        </p:spPr>
        <p:txBody>
          <a:bodyPr wrap="none">
            <a:prstTxWarp prst="textNoShape">
              <a:avLst/>
            </a:prstTxWarp>
            <a:spAutoFit/>
          </a:bodyPr>
          <a:lstStyle/>
          <a:p>
            <a:r>
              <a:rPr lang="en-US" sz="1600" b="1" dirty="0"/>
              <a:t>S/C Bus</a:t>
            </a:r>
          </a:p>
        </p:txBody>
      </p:sp>
      <p:sp>
        <p:nvSpPr>
          <p:cNvPr id="64528" name="TextBox 51"/>
          <p:cNvSpPr txBox="1">
            <a:spLocks noChangeArrowheads="1"/>
          </p:cNvSpPr>
          <p:nvPr/>
        </p:nvSpPr>
        <p:spPr bwMode="auto">
          <a:xfrm>
            <a:off x="304800" y="3505200"/>
            <a:ext cx="3058249" cy="338554"/>
          </a:xfrm>
          <a:prstGeom prst="rect">
            <a:avLst/>
          </a:prstGeom>
          <a:solidFill>
            <a:schemeClr val="bg1"/>
          </a:solidFill>
          <a:ln w="9525">
            <a:noFill/>
            <a:miter lim="800000"/>
            <a:headEnd/>
            <a:tailEnd/>
          </a:ln>
        </p:spPr>
        <p:txBody>
          <a:bodyPr wrap="none">
            <a:prstTxWarp prst="textNoShape">
              <a:avLst/>
            </a:prstTxWarp>
            <a:spAutoFit/>
          </a:bodyPr>
          <a:lstStyle/>
          <a:p>
            <a:r>
              <a:rPr lang="en-US" sz="1600" b="1" dirty="0"/>
              <a:t>Reflected Solar Spectrometer</a:t>
            </a:r>
          </a:p>
        </p:txBody>
      </p:sp>
      <p:pic>
        <p:nvPicPr>
          <p:cNvPr id="44" name="Picture 3"/>
          <p:cNvPicPr>
            <a:picLocks noChangeAspect="1" noChangeArrowheads="1"/>
          </p:cNvPicPr>
          <p:nvPr/>
        </p:nvPicPr>
        <p:blipFill>
          <a:blip r:embed="rId3" cstate="print"/>
          <a:srcRect l="9482" t="32492" r="53738" b="18460"/>
          <a:stretch>
            <a:fillRect/>
          </a:stretch>
        </p:blipFill>
        <p:spPr bwMode="auto">
          <a:xfrm>
            <a:off x="1219200" y="1219200"/>
            <a:ext cx="4876800" cy="2306979"/>
          </a:xfrm>
          <a:prstGeom prst="rect">
            <a:avLst/>
          </a:prstGeom>
          <a:noFill/>
          <a:ln w="9525">
            <a:noFill/>
            <a:miter lim="800000"/>
            <a:headEnd/>
            <a:tailEnd/>
          </a:ln>
        </p:spPr>
      </p:pic>
      <p:sp>
        <p:nvSpPr>
          <p:cNvPr id="84" name="TextBox 83"/>
          <p:cNvSpPr txBox="1"/>
          <p:nvPr/>
        </p:nvSpPr>
        <p:spPr>
          <a:xfrm>
            <a:off x="5029200" y="2842339"/>
            <a:ext cx="4267200" cy="3406061"/>
          </a:xfrm>
          <a:prstGeom prst="rect">
            <a:avLst/>
          </a:prstGeom>
          <a:noFill/>
        </p:spPr>
        <p:txBody>
          <a:bodyPr>
            <a:spAutoFit/>
          </a:bodyPr>
          <a:lstStyle/>
          <a:p>
            <a:pPr marL="228600" lvl="1" indent="-171450" fontAlgn="auto">
              <a:spcBef>
                <a:spcPts val="0"/>
              </a:spcBef>
              <a:spcAft>
                <a:spcPts val="400"/>
              </a:spcAft>
              <a:buSzPct val="100000"/>
              <a:buFont typeface="Arial"/>
              <a:buChar char="•"/>
              <a:defRPr/>
            </a:pPr>
            <a:r>
              <a:rPr lang="en-US" sz="1600" b="1" kern="0" dirty="0">
                <a:solidFill>
                  <a:srgbClr val="000090"/>
                </a:solidFill>
                <a:cs typeface="Arial" pitchFamily="34" charset="0"/>
              </a:rPr>
              <a:t>Two identical observatories</a:t>
            </a:r>
          </a:p>
          <a:p>
            <a:pPr marL="228600" lvl="1" indent="-171450" fontAlgn="auto">
              <a:spcBef>
                <a:spcPts val="0"/>
              </a:spcBef>
              <a:spcAft>
                <a:spcPts val="400"/>
              </a:spcAft>
              <a:buSzPct val="100000"/>
              <a:buFont typeface="Arial"/>
              <a:buChar char="•"/>
              <a:defRPr/>
            </a:pPr>
            <a:r>
              <a:rPr lang="en-US" sz="1600" b="1" kern="0" dirty="0">
                <a:solidFill>
                  <a:srgbClr val="000090"/>
                </a:solidFill>
                <a:cs typeface="Arial" pitchFamily="34" charset="0"/>
              </a:rPr>
              <a:t>Two orthogonal 609 km polar orbits (90º inclination)</a:t>
            </a:r>
            <a:endParaRPr lang="en-US" sz="1600" b="1" i="1" kern="0" dirty="0">
              <a:solidFill>
                <a:srgbClr val="000090"/>
              </a:solidFill>
              <a:cs typeface="Arial" pitchFamily="34" charset="0"/>
            </a:endParaRPr>
          </a:p>
          <a:p>
            <a:pPr marL="228600" lvl="1" indent="-171450" fontAlgn="auto">
              <a:spcBef>
                <a:spcPts val="0"/>
              </a:spcBef>
              <a:spcAft>
                <a:spcPts val="400"/>
              </a:spcAft>
              <a:buSzPct val="100000"/>
              <a:buFont typeface="Arial"/>
              <a:buChar char="•"/>
              <a:defRPr/>
            </a:pPr>
            <a:r>
              <a:rPr lang="en-US" sz="1600" b="1" kern="0" dirty="0">
                <a:solidFill>
                  <a:srgbClr val="000090"/>
                </a:solidFill>
                <a:cs typeface="Arial" pitchFamily="34" charset="0"/>
              </a:rPr>
              <a:t>3-year design life with spacecraft consumables to extend to a 5-year mission</a:t>
            </a:r>
          </a:p>
          <a:p>
            <a:pPr marL="228600" lvl="1" indent="-171450" fontAlgn="auto">
              <a:spcBef>
                <a:spcPts val="0"/>
              </a:spcBef>
              <a:spcAft>
                <a:spcPts val="400"/>
              </a:spcAft>
              <a:buSzPct val="100000"/>
              <a:buFont typeface="Arial"/>
              <a:buChar char="•"/>
              <a:defRPr/>
            </a:pPr>
            <a:r>
              <a:rPr lang="en-US" sz="1600" b="1" kern="0" dirty="0">
                <a:solidFill>
                  <a:srgbClr val="000090"/>
                </a:solidFill>
                <a:cs typeface="Arial" pitchFamily="34" charset="0"/>
              </a:rPr>
              <a:t>Instrument payload</a:t>
            </a:r>
          </a:p>
          <a:p>
            <a:pPr marL="514350" lvl="4" indent="-171450" fontAlgn="auto">
              <a:spcBef>
                <a:spcPts val="0"/>
              </a:spcBef>
              <a:spcAft>
                <a:spcPts val="400"/>
              </a:spcAft>
              <a:buSzPct val="100000"/>
              <a:buFont typeface="Lucida Grande"/>
              <a:buChar char="-"/>
              <a:defRPr/>
            </a:pPr>
            <a:r>
              <a:rPr lang="en-US" sz="1600" b="1" i="1" kern="0" dirty="0">
                <a:solidFill>
                  <a:srgbClr val="000090"/>
                </a:solidFill>
                <a:cs typeface="Arial" pitchFamily="34" charset="0"/>
              </a:rPr>
              <a:t>IR FTS spectrometer</a:t>
            </a:r>
          </a:p>
          <a:p>
            <a:pPr marL="514350" lvl="4" indent="-171450" fontAlgn="auto">
              <a:spcBef>
                <a:spcPts val="0"/>
              </a:spcBef>
              <a:spcAft>
                <a:spcPts val="400"/>
              </a:spcAft>
              <a:buSzPct val="100000"/>
              <a:buFont typeface="Lucida Grande"/>
              <a:buChar char="-"/>
              <a:defRPr/>
            </a:pPr>
            <a:r>
              <a:rPr lang="en-US" sz="1600" b="1" i="1" kern="0" dirty="0">
                <a:solidFill>
                  <a:srgbClr val="000090"/>
                </a:solidFill>
                <a:cs typeface="Arial" pitchFamily="34" charset="0"/>
              </a:rPr>
              <a:t>Reflected solar</a:t>
            </a:r>
            <a:r>
              <a:rPr lang="en-US" sz="1600" b="1" i="1" kern="0" dirty="0" smtClean="0">
                <a:solidFill>
                  <a:srgbClr val="000090"/>
                </a:solidFill>
                <a:cs typeface="Arial" pitchFamily="34" charset="0"/>
              </a:rPr>
              <a:t> spectrometer </a:t>
            </a:r>
            <a:r>
              <a:rPr lang="en-US" sz="1600" b="1" i="1" kern="0" dirty="0">
                <a:solidFill>
                  <a:srgbClr val="000090"/>
                </a:solidFill>
                <a:cs typeface="Arial" pitchFamily="34" charset="0"/>
              </a:rPr>
              <a:t>suite</a:t>
            </a:r>
          </a:p>
          <a:p>
            <a:pPr marL="514350" lvl="4" indent="-171450" fontAlgn="auto">
              <a:spcBef>
                <a:spcPts val="0"/>
              </a:spcBef>
              <a:spcAft>
                <a:spcPts val="400"/>
              </a:spcAft>
              <a:buSzPct val="100000"/>
              <a:buFont typeface="Lucida Grande"/>
              <a:buChar char="-"/>
              <a:defRPr/>
            </a:pPr>
            <a:r>
              <a:rPr lang="en-US" sz="1600" b="1" i="1" kern="0" dirty="0">
                <a:solidFill>
                  <a:srgbClr val="000090"/>
                </a:solidFill>
                <a:cs typeface="Arial" pitchFamily="34" charset="0"/>
              </a:rPr>
              <a:t>GNSS RO </a:t>
            </a:r>
          </a:p>
          <a:p>
            <a:pPr marL="514350" lvl="4" indent="-171450" fontAlgn="auto">
              <a:spcBef>
                <a:spcPts val="0"/>
              </a:spcBef>
              <a:spcAft>
                <a:spcPts val="400"/>
              </a:spcAft>
              <a:buSzPct val="100000"/>
              <a:buFont typeface="Lucida Grande"/>
              <a:buChar char="-"/>
              <a:defRPr/>
            </a:pPr>
            <a:r>
              <a:rPr lang="en-US" sz="1600" b="1" i="1" kern="0" dirty="0">
                <a:solidFill>
                  <a:srgbClr val="000090"/>
                </a:solidFill>
                <a:cs typeface="Arial" pitchFamily="34" charset="0"/>
              </a:rPr>
              <a:t>Extensive on-orbit</a:t>
            </a:r>
            <a:r>
              <a:rPr lang="en-US" sz="1600" b="1" i="1" kern="0" dirty="0" smtClean="0">
                <a:solidFill>
                  <a:srgbClr val="000090"/>
                </a:solidFill>
                <a:cs typeface="Arial" pitchFamily="34" charset="0"/>
              </a:rPr>
              <a:t> calibration verification</a:t>
            </a:r>
            <a:endParaRPr lang="en-US" sz="1600" kern="0" dirty="0">
              <a:solidFill>
                <a:sysClr val="windowText" lastClr="000000"/>
              </a:solidFill>
              <a:cs typeface="Arial" pitchFamily="34" charset="0"/>
            </a:endParaRPr>
          </a:p>
        </p:txBody>
      </p:sp>
      <p:sp>
        <p:nvSpPr>
          <p:cNvPr id="64524" name="TextBox 47"/>
          <p:cNvSpPr txBox="1">
            <a:spLocks noChangeArrowheads="1"/>
          </p:cNvSpPr>
          <p:nvPr/>
        </p:nvSpPr>
        <p:spPr bwMode="auto">
          <a:xfrm>
            <a:off x="4343400" y="990600"/>
            <a:ext cx="1770063" cy="338138"/>
          </a:xfrm>
          <a:prstGeom prst="rect">
            <a:avLst/>
          </a:prstGeom>
          <a:solidFill>
            <a:schemeClr val="bg1"/>
          </a:solidFill>
          <a:ln w="9525">
            <a:noFill/>
            <a:miter lim="800000"/>
            <a:headEnd/>
            <a:tailEnd/>
          </a:ln>
        </p:spPr>
        <p:txBody>
          <a:bodyPr wrap="none">
            <a:prstTxWarp prst="textNoShape">
              <a:avLst/>
            </a:prstTxWarp>
            <a:spAutoFit/>
          </a:bodyPr>
          <a:lstStyle/>
          <a:p>
            <a:r>
              <a:rPr lang="en-US" sz="1600" b="1" dirty="0"/>
              <a:t>IR Spectrometer</a:t>
            </a:r>
          </a:p>
        </p:txBody>
      </p:sp>
      <p:sp>
        <p:nvSpPr>
          <p:cNvPr id="64527" name="TextBox 50"/>
          <p:cNvSpPr txBox="1">
            <a:spLocks noChangeArrowheads="1"/>
          </p:cNvSpPr>
          <p:nvPr/>
        </p:nvSpPr>
        <p:spPr bwMode="auto">
          <a:xfrm>
            <a:off x="228600" y="914400"/>
            <a:ext cx="1159292" cy="584776"/>
          </a:xfrm>
          <a:prstGeom prst="rect">
            <a:avLst/>
          </a:prstGeom>
          <a:solidFill>
            <a:schemeClr val="bg1"/>
          </a:solidFill>
          <a:ln w="9525">
            <a:noFill/>
            <a:miter lim="800000"/>
            <a:headEnd/>
            <a:tailEnd/>
          </a:ln>
        </p:spPr>
        <p:txBody>
          <a:bodyPr wrap="none">
            <a:prstTxWarp prst="textNoShape">
              <a:avLst/>
            </a:prstTxWarp>
            <a:spAutoFit/>
          </a:bodyPr>
          <a:lstStyle/>
          <a:p>
            <a:r>
              <a:rPr lang="en-US" sz="1600" b="1" dirty="0"/>
              <a:t>GNSS-RO</a:t>
            </a:r>
            <a:endParaRPr lang="en-US" sz="1600" b="1" dirty="0" smtClean="0"/>
          </a:p>
          <a:p>
            <a:r>
              <a:rPr lang="en-US" sz="1600" b="1" dirty="0" smtClean="0"/>
              <a:t>Antenna</a:t>
            </a:r>
            <a:endParaRPr lang="en-US" sz="1600" b="1" dirty="0"/>
          </a:p>
        </p:txBody>
      </p:sp>
      <p:sp>
        <p:nvSpPr>
          <p:cNvPr id="45" name="TextBox 50"/>
          <p:cNvSpPr txBox="1">
            <a:spLocks noChangeArrowheads="1"/>
          </p:cNvSpPr>
          <p:nvPr/>
        </p:nvSpPr>
        <p:spPr bwMode="auto">
          <a:xfrm>
            <a:off x="4800600" y="1600200"/>
            <a:ext cx="1159292" cy="584776"/>
          </a:xfrm>
          <a:prstGeom prst="rect">
            <a:avLst/>
          </a:prstGeom>
          <a:solidFill>
            <a:schemeClr val="bg1"/>
          </a:solidFill>
          <a:ln w="9525">
            <a:noFill/>
            <a:miter lim="800000"/>
            <a:headEnd/>
            <a:tailEnd/>
          </a:ln>
        </p:spPr>
        <p:txBody>
          <a:bodyPr wrap="none">
            <a:prstTxWarp prst="textNoShape">
              <a:avLst/>
            </a:prstTxWarp>
            <a:spAutoFit/>
          </a:bodyPr>
          <a:lstStyle/>
          <a:p>
            <a:r>
              <a:rPr lang="en-US" sz="1600" b="1" dirty="0"/>
              <a:t>GNSS-RO</a:t>
            </a:r>
            <a:endParaRPr lang="en-US" sz="1600" b="1" dirty="0" smtClean="0"/>
          </a:p>
          <a:p>
            <a:r>
              <a:rPr lang="en-US" sz="1600" b="1" dirty="0" smtClean="0"/>
              <a:t>Antenna</a:t>
            </a:r>
            <a:endParaRPr lang="en-US" sz="1600" b="1" dirty="0"/>
          </a:p>
        </p:txBody>
      </p:sp>
      <p:cxnSp>
        <p:nvCxnSpPr>
          <p:cNvPr id="47" name="Straight Arrow Connector 46"/>
          <p:cNvCxnSpPr/>
          <p:nvPr/>
        </p:nvCxnSpPr>
        <p:spPr bwMode="auto">
          <a:xfrm rot="10800000" flipV="1">
            <a:off x="4038600" y="1295400"/>
            <a:ext cx="3810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Straight Arrow Connector 47"/>
          <p:cNvCxnSpPr>
            <a:stCxn id="45" idx="1"/>
          </p:cNvCxnSpPr>
          <p:nvPr/>
        </p:nvCxnSpPr>
        <p:spPr bwMode="auto">
          <a:xfrm rot="10800000" flipV="1">
            <a:off x="4267200" y="1892588"/>
            <a:ext cx="533400" cy="24101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1" name="Straight Arrow Connector 50"/>
          <p:cNvCxnSpPr>
            <a:stCxn id="64527" idx="2"/>
          </p:cNvCxnSpPr>
          <p:nvPr/>
        </p:nvCxnSpPr>
        <p:spPr bwMode="auto">
          <a:xfrm rot="16200000" flipH="1">
            <a:off x="887011" y="1420411"/>
            <a:ext cx="329624" cy="48715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5" name="Straight Arrow Connector 54"/>
          <p:cNvCxnSpPr>
            <a:stCxn id="64528" idx="0"/>
          </p:cNvCxnSpPr>
          <p:nvPr/>
        </p:nvCxnSpPr>
        <p:spPr bwMode="auto">
          <a:xfrm rot="5400000" flipH="1" flipV="1">
            <a:off x="1907563" y="3126762"/>
            <a:ext cx="304800" cy="45207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9" name="Straight Arrow Connector 58"/>
          <p:cNvCxnSpPr>
            <a:stCxn id="64529" idx="2"/>
          </p:cNvCxnSpPr>
          <p:nvPr/>
        </p:nvCxnSpPr>
        <p:spPr bwMode="auto">
          <a:xfrm rot="16200000" flipH="1">
            <a:off x="4283890" y="3496490"/>
            <a:ext cx="385346" cy="13074"/>
          </a:xfrm>
          <a:prstGeom prst="straightConnector1">
            <a:avLst/>
          </a:prstGeom>
          <a:solidFill>
            <a:schemeClr val="accent1"/>
          </a:solidFill>
          <a:ln w="63500" cap="flat" cmpd="sng" algn="ctr">
            <a:solidFill>
              <a:schemeClr val="tx1"/>
            </a:solidFill>
            <a:prstDash val="solid"/>
            <a:round/>
            <a:headEnd type="none" w="med" len="med"/>
            <a:tailEnd type="triangle"/>
          </a:ln>
          <a:effectLst/>
        </p:spPr>
      </p:cxnSp>
      <p:sp>
        <p:nvSpPr>
          <p:cNvPr id="64529" name="TextBox 52"/>
          <p:cNvSpPr txBox="1">
            <a:spLocks noChangeArrowheads="1"/>
          </p:cNvSpPr>
          <p:nvPr/>
        </p:nvSpPr>
        <p:spPr bwMode="auto">
          <a:xfrm>
            <a:off x="4114800" y="2971800"/>
            <a:ext cx="710451" cy="338554"/>
          </a:xfrm>
          <a:prstGeom prst="rect">
            <a:avLst/>
          </a:prstGeom>
          <a:solidFill>
            <a:schemeClr val="bg1"/>
          </a:solidFill>
          <a:ln w="9525">
            <a:noFill/>
            <a:miter lim="800000"/>
            <a:headEnd/>
            <a:tailEnd/>
          </a:ln>
        </p:spPr>
        <p:txBody>
          <a:bodyPr wrap="none">
            <a:prstTxWarp prst="textNoShape">
              <a:avLst/>
            </a:prstTxWarp>
            <a:spAutoFit/>
          </a:bodyPr>
          <a:lstStyle/>
          <a:p>
            <a:r>
              <a:rPr lang="en-US" sz="1600" b="1" dirty="0"/>
              <a:t>Nadir</a:t>
            </a:r>
          </a:p>
        </p:txBody>
      </p:sp>
      <p:sp>
        <p:nvSpPr>
          <p:cNvPr id="22" name="TextBox 21"/>
          <p:cNvSpPr txBox="1"/>
          <p:nvPr/>
        </p:nvSpPr>
        <p:spPr>
          <a:xfrm>
            <a:off x="6445825" y="1143000"/>
            <a:ext cx="2382533" cy="1477328"/>
          </a:xfrm>
          <a:prstGeom prst="rect">
            <a:avLst/>
          </a:prstGeom>
          <a:noFill/>
        </p:spPr>
        <p:txBody>
          <a:bodyPr wrap="none" rtlCol="0">
            <a:spAutoFit/>
          </a:bodyPr>
          <a:lstStyle/>
          <a:p>
            <a:r>
              <a:rPr lang="en-US" sz="1800" dirty="0" smtClean="0"/>
              <a:t>CBE Mass: 814 kg</a:t>
            </a:r>
          </a:p>
          <a:p>
            <a:r>
              <a:rPr lang="en-US" sz="1800" dirty="0" smtClean="0"/>
              <a:t>OA Power: 691 W</a:t>
            </a:r>
          </a:p>
          <a:p>
            <a:r>
              <a:rPr lang="en-US" sz="1800" dirty="0" smtClean="0"/>
              <a:t>~ ¼ the mass and </a:t>
            </a:r>
          </a:p>
          <a:p>
            <a:r>
              <a:rPr lang="en-US" sz="1800" dirty="0" smtClean="0"/>
              <a:t>~ 1/7</a:t>
            </a:r>
            <a:r>
              <a:rPr lang="en-US" sz="1800" baseline="30000" dirty="0" smtClean="0"/>
              <a:t>th</a:t>
            </a:r>
            <a:r>
              <a:rPr lang="en-US" sz="1800" dirty="0" smtClean="0"/>
              <a:t> the power of</a:t>
            </a:r>
          </a:p>
          <a:p>
            <a:r>
              <a:rPr lang="en-US" sz="1800" dirty="0" smtClean="0"/>
              <a:t>the Aqua spacecraft</a:t>
            </a:r>
            <a:endParaRPr 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0" y="685800"/>
            <a:ext cx="9144000" cy="5410200"/>
          </a:xfrm>
        </p:spPr>
        <p:txBody>
          <a:bodyPr/>
          <a:lstStyle/>
          <a:p>
            <a:r>
              <a:rPr lang="en-US" sz="2000" dirty="0" smtClean="0"/>
              <a:t>CLARREO instrument absolute accuracy requirements are derived consistent with the goal of achieving accuracy within 20% of a perfect climate observing system, and time to detect trends within 15% of a perfect observing system.</a:t>
            </a:r>
          </a:p>
          <a:p>
            <a:endParaRPr lang="en-US" sz="2000" dirty="0" smtClean="0"/>
          </a:p>
          <a:p>
            <a:r>
              <a:rPr lang="en-US" sz="2000" dirty="0" smtClean="0">
                <a:solidFill>
                  <a:srgbClr val="0000FF"/>
                </a:solidFill>
              </a:rPr>
              <a:t>0.1K (</a:t>
            </a:r>
            <a:r>
              <a:rPr sz="2000" i="1" dirty="0" smtClean="0">
                <a:solidFill>
                  <a:srgbClr val="0000FF"/>
                </a:solidFill>
              </a:rPr>
              <a:t>k</a:t>
            </a:r>
            <a:r>
              <a:rPr sz="2000" dirty="0" smtClean="0">
                <a:solidFill>
                  <a:srgbClr val="0000FF"/>
                </a:solidFill>
              </a:rPr>
              <a:t>=3</a:t>
            </a:r>
            <a:r>
              <a:rPr lang="en-US" sz="2000" dirty="0" smtClean="0">
                <a:solidFill>
                  <a:srgbClr val="0000FF"/>
                </a:solidFill>
              </a:rPr>
              <a:t>) for the IR spectra absolute accuracy required. Driven by natural variability of IR spectra.</a:t>
            </a:r>
          </a:p>
          <a:p>
            <a:r>
              <a:rPr lang="en-US" sz="2000" dirty="0" smtClean="0">
                <a:solidFill>
                  <a:srgbClr val="0000FF"/>
                </a:solidFill>
              </a:rPr>
              <a:t>0.3% (</a:t>
            </a:r>
            <a:r>
              <a:rPr sz="2000" i="1" dirty="0" smtClean="0">
                <a:solidFill>
                  <a:srgbClr val="0000FF"/>
                </a:solidFill>
              </a:rPr>
              <a:t>k</a:t>
            </a:r>
            <a:r>
              <a:rPr sz="2000" dirty="0" smtClean="0">
                <a:solidFill>
                  <a:srgbClr val="0000FF"/>
                </a:solidFill>
              </a:rPr>
              <a:t>=2</a:t>
            </a:r>
            <a:r>
              <a:rPr lang="en-US" sz="2000" dirty="0" smtClean="0">
                <a:solidFill>
                  <a:srgbClr val="0000FF"/>
                </a:solidFill>
              </a:rPr>
              <a:t>) for the RS spectra (nadir reflectance) is required.  Driven by natural variability of cloud radiative forcing, cloud fraction, cloud optical depth, particle size</a:t>
            </a:r>
            <a:r>
              <a:rPr lang="en-US" sz="1800" dirty="0" smtClean="0">
                <a:solidFill>
                  <a:srgbClr val="0000FF"/>
                </a:solidFill>
              </a:rPr>
              <a:t>. </a:t>
            </a:r>
          </a:p>
          <a:p>
            <a:r>
              <a:rPr lang="en-US" sz="2000" dirty="0" smtClean="0">
                <a:solidFill>
                  <a:srgbClr val="0000FF"/>
                </a:solidFill>
              </a:rPr>
              <a:t>0.03% (</a:t>
            </a:r>
            <a:r>
              <a:rPr sz="2000" i="1" dirty="0" smtClean="0">
                <a:solidFill>
                  <a:srgbClr val="0000FF"/>
                </a:solidFill>
              </a:rPr>
              <a:t>k</a:t>
            </a:r>
            <a:r>
              <a:rPr sz="2000" dirty="0" smtClean="0">
                <a:solidFill>
                  <a:srgbClr val="0000FF"/>
                </a:solidFill>
              </a:rPr>
              <a:t>=2</a:t>
            </a:r>
            <a:r>
              <a:rPr lang="en-US" sz="2000" dirty="0" smtClean="0">
                <a:solidFill>
                  <a:srgbClr val="0000FF"/>
                </a:solidFill>
              </a:rPr>
              <a:t>) refractivity, consistent with an accuracy of 0.1K (</a:t>
            </a:r>
            <a:r>
              <a:rPr sz="2000" i="1" dirty="0" smtClean="0">
                <a:solidFill>
                  <a:srgbClr val="0000FF"/>
                </a:solidFill>
              </a:rPr>
              <a:t>k</a:t>
            </a:r>
            <a:r>
              <a:rPr sz="2000" dirty="0" smtClean="0">
                <a:solidFill>
                  <a:srgbClr val="0000FF"/>
                </a:solidFill>
              </a:rPr>
              <a:t>=3</a:t>
            </a:r>
            <a:r>
              <a:rPr lang="en-US" sz="2000" dirty="0" smtClean="0">
                <a:solidFill>
                  <a:srgbClr val="0000FF"/>
                </a:solidFill>
              </a:rPr>
              <a:t>) for temperature profile.  Accuracy is for 5km to 20km altitudes.</a:t>
            </a:r>
          </a:p>
          <a:p>
            <a:endParaRPr lang="en-US" sz="1400" dirty="0" smtClean="0"/>
          </a:p>
          <a:p>
            <a:r>
              <a:rPr lang="en-US" sz="2000" dirty="0" smtClean="0"/>
              <a:t>Achieving SI traceable observations with absolute accuracy at these decadal change levels enables the CLARREO mission to uniquely survive even short gaps in the climate record.  Overlap becomes very important for a continuous climate record, but a gap does not break the climate record and cause a "restart". </a:t>
            </a:r>
          </a:p>
          <a:p>
            <a:endParaRPr lang="en-US" sz="1400" dirty="0" smtClean="0"/>
          </a:p>
          <a:p>
            <a:endParaRPr lang="en-US" sz="1800" dirty="0"/>
          </a:p>
        </p:txBody>
      </p:sp>
      <p:sp>
        <p:nvSpPr>
          <p:cNvPr id="4" name="Text Placeholder 3"/>
          <p:cNvSpPr>
            <a:spLocks noGrp="1"/>
          </p:cNvSpPr>
          <p:nvPr>
            <p:ph type="body" sz="quarter" idx="12"/>
          </p:nvPr>
        </p:nvSpPr>
        <p:spPr/>
        <p:txBody>
          <a:bodyPr/>
          <a:lstStyle/>
          <a:p>
            <a:r>
              <a:rPr lang="en-US" dirty="0" smtClean="0"/>
              <a:t>Instrument Absolute Accuracy set for &lt; 20% Trend Accuracy Degradation</a:t>
            </a:r>
            <a:endParaRPr lang="en-US" dirty="0"/>
          </a:p>
        </p:txBody>
      </p:sp>
      <p:sp>
        <p:nvSpPr>
          <p:cNvPr id="2" name="Title 1"/>
          <p:cNvSpPr>
            <a:spLocks noGrp="1"/>
          </p:cNvSpPr>
          <p:nvPr>
            <p:ph type="title"/>
          </p:nvPr>
        </p:nvSpPr>
        <p:spPr/>
        <p:txBody>
          <a:bodyPr/>
          <a:lstStyle/>
          <a:p>
            <a:pPr algn="r"/>
            <a:r>
              <a:rPr lang="en-US" sz="2800" dirty="0" smtClean="0"/>
              <a:t>CLARREO Accuracy Requirements</a:t>
            </a: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18"/>
          <p:cNvGrpSpPr/>
          <p:nvPr/>
        </p:nvGrpSpPr>
        <p:grpSpPr>
          <a:xfrm>
            <a:off x="4648200" y="2571235"/>
            <a:ext cx="4495800" cy="3372365"/>
            <a:chOff x="4648200" y="2571235"/>
            <a:chExt cx="4495800" cy="3372365"/>
          </a:xfrm>
        </p:grpSpPr>
        <p:pic>
          <p:nvPicPr>
            <p:cNvPr id="7" name="Picture 10" descr="uncertainty_vs_temperature"/>
            <p:cNvPicPr>
              <a:picLocks noChangeAspect="1" noChangeArrowheads="1"/>
            </p:cNvPicPr>
            <p:nvPr/>
          </p:nvPicPr>
          <p:blipFill>
            <a:blip r:embed="rId2" cstate="print"/>
            <a:srcRect/>
            <a:stretch>
              <a:fillRect/>
            </a:stretch>
          </p:blipFill>
          <p:spPr bwMode="auto">
            <a:xfrm>
              <a:off x="4800600" y="2571235"/>
              <a:ext cx="4343400" cy="3372365"/>
            </a:xfrm>
            <a:prstGeom prst="rect">
              <a:avLst/>
            </a:prstGeom>
            <a:noFill/>
            <a:ln w="9525">
              <a:noFill/>
              <a:miter lim="800000"/>
              <a:headEnd/>
              <a:tailEnd/>
            </a:ln>
          </p:spPr>
        </p:pic>
        <p:sp>
          <p:nvSpPr>
            <p:cNvPr id="8" name="Rectangle 7"/>
            <p:cNvSpPr/>
            <p:nvPr/>
          </p:nvSpPr>
          <p:spPr bwMode="auto">
            <a:xfrm>
              <a:off x="4648200" y="2590800"/>
              <a:ext cx="4495800" cy="1752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charset="-128"/>
              </a:endParaRPr>
            </a:p>
          </p:txBody>
        </p:sp>
      </p:grpSp>
      <p:sp>
        <p:nvSpPr>
          <p:cNvPr id="2" name="Title 1"/>
          <p:cNvSpPr>
            <a:spLocks noGrp="1"/>
          </p:cNvSpPr>
          <p:nvPr>
            <p:ph type="title"/>
          </p:nvPr>
        </p:nvSpPr>
        <p:spPr/>
        <p:txBody>
          <a:bodyPr/>
          <a:lstStyle/>
          <a:p>
            <a:pPr algn="r"/>
            <a:r>
              <a:rPr lang="en-US" sz="2400" dirty="0" smtClean="0"/>
              <a:t>CLARREO Reference Inter-calibration Uncertainty:   IR spectra</a:t>
            </a:r>
            <a:endParaRPr lang="en-US" sz="2400" dirty="0"/>
          </a:p>
        </p:txBody>
      </p:sp>
      <p:sp>
        <p:nvSpPr>
          <p:cNvPr id="15" name="Content Placeholder 14"/>
          <p:cNvSpPr>
            <a:spLocks noGrp="1"/>
          </p:cNvSpPr>
          <p:nvPr>
            <p:ph idx="4294967295"/>
          </p:nvPr>
        </p:nvSpPr>
        <p:spPr>
          <a:xfrm>
            <a:off x="0" y="762000"/>
            <a:ext cx="9144000" cy="5410200"/>
          </a:xfrm>
        </p:spPr>
        <p:txBody>
          <a:bodyPr/>
          <a:lstStyle/>
          <a:p>
            <a:r>
              <a:rPr lang="en-US" sz="2000" dirty="0" smtClean="0"/>
              <a:t>Studies have answered outstanding questions concerning the accuracy of using CLARREO as a reference calibrator of operational IR sensors</a:t>
            </a:r>
          </a:p>
          <a:p>
            <a:r>
              <a:rPr lang="en-US" sz="2000" dirty="0" smtClean="0"/>
              <a:t>Nadir-only viewing provides sufficient sampling for IR intercalibration of gain, offset, and response nonlinearities.</a:t>
            </a:r>
          </a:p>
          <a:p>
            <a:r>
              <a:rPr lang="en-US" sz="2000" dirty="0" smtClean="0"/>
              <a:t>Sampling time and FOV will determine integration time for reference calibration</a:t>
            </a:r>
          </a:p>
          <a:p>
            <a:pPr>
              <a:buNone/>
            </a:pPr>
            <a:endParaRPr lang="en-US" sz="2000" dirty="0"/>
          </a:p>
        </p:txBody>
      </p:sp>
      <p:sp>
        <p:nvSpPr>
          <p:cNvPr id="10" name="TextBox 4"/>
          <p:cNvSpPr txBox="1">
            <a:spLocks noChangeArrowheads="1"/>
          </p:cNvSpPr>
          <p:nvPr/>
        </p:nvSpPr>
        <p:spPr bwMode="auto">
          <a:xfrm>
            <a:off x="5105400" y="2743200"/>
            <a:ext cx="3962400" cy="1477328"/>
          </a:xfrm>
          <a:prstGeom prst="rect">
            <a:avLst/>
          </a:prstGeom>
          <a:noFill/>
          <a:ln w="9525">
            <a:noFill/>
            <a:miter lim="800000"/>
            <a:headEnd/>
            <a:tailEnd/>
          </a:ln>
        </p:spPr>
        <p:txBody>
          <a:bodyPr wrap="square">
            <a:prstTxWarp prst="textNoShape">
              <a:avLst/>
            </a:prstTxWarp>
            <a:spAutoFit/>
          </a:bodyPr>
          <a:lstStyle/>
          <a:p>
            <a:r>
              <a:rPr lang="en-US" sz="1800" i="1" dirty="0"/>
              <a:t>Conclusion: Instrument nonlinearities can be investigated using yearly averages for single channels or monthly using spectral </a:t>
            </a:r>
            <a:r>
              <a:rPr lang="en-US" sz="1800" i="1" dirty="0" smtClean="0"/>
              <a:t>averaging</a:t>
            </a:r>
            <a:endParaRPr lang="en-US" sz="1800" i="1" dirty="0"/>
          </a:p>
        </p:txBody>
      </p:sp>
      <p:sp>
        <p:nvSpPr>
          <p:cNvPr id="16" name="Rectangle 9"/>
          <p:cNvSpPr>
            <a:spLocks noChangeArrowheads="1"/>
          </p:cNvSpPr>
          <p:nvPr/>
        </p:nvSpPr>
        <p:spPr bwMode="auto">
          <a:xfrm>
            <a:off x="304800" y="5562600"/>
            <a:ext cx="4724400" cy="646331"/>
          </a:xfrm>
          <a:prstGeom prst="rect">
            <a:avLst/>
          </a:prstGeom>
          <a:noFill/>
          <a:ln w="9525">
            <a:noFill/>
            <a:miter lim="800000"/>
            <a:headEnd/>
            <a:tailEnd/>
          </a:ln>
        </p:spPr>
        <p:txBody>
          <a:bodyPr wrap="square">
            <a:prstTxWarp prst="textNoShape">
              <a:avLst/>
            </a:prstTxWarp>
            <a:spAutoFit/>
          </a:bodyPr>
          <a:lstStyle/>
          <a:p>
            <a:r>
              <a:rPr lang="en-US" sz="1200" b="1" dirty="0">
                <a:solidFill>
                  <a:srgbClr val="FF0000"/>
                </a:solidFill>
                <a:latin typeface="Calibri" pitchFamily="-108" charset="0"/>
              </a:rPr>
              <a:t>100km (14s), 1276 pts, STDEV = 0.214 </a:t>
            </a:r>
            <a:r>
              <a:rPr lang="en-US" sz="1200" b="1" dirty="0" smtClean="0">
                <a:solidFill>
                  <a:srgbClr val="FF0000"/>
                </a:solidFill>
                <a:latin typeface="Calibri" pitchFamily="-108" charset="0"/>
              </a:rPr>
              <a:t>K spatial sampling </a:t>
            </a:r>
            <a:r>
              <a:rPr lang="en-US" sz="1200" dirty="0" smtClean="0">
                <a:solidFill>
                  <a:srgbClr val="FF0000"/>
                </a:solidFill>
                <a:latin typeface="Calibri" pitchFamily="-108" charset="0"/>
              </a:rPr>
              <a:t>noise</a:t>
            </a:r>
            <a:endParaRPr lang="en-US" sz="1200" b="1" dirty="0" smtClean="0">
              <a:solidFill>
                <a:srgbClr val="FF0000"/>
              </a:solidFill>
              <a:latin typeface="Calibri" pitchFamily="-108" charset="0"/>
            </a:endParaRPr>
          </a:p>
          <a:p>
            <a:r>
              <a:rPr lang="en-US" sz="1200" b="1" dirty="0">
                <a:solidFill>
                  <a:srgbClr val="008000"/>
                </a:solidFill>
                <a:latin typeface="Calibri" pitchFamily="-108" charset="0"/>
              </a:rPr>
              <a:t>50 km (8s), 2286 pts, STDEV = 0.460 </a:t>
            </a:r>
            <a:r>
              <a:rPr lang="en-US" sz="1200" b="1" dirty="0" smtClean="0">
                <a:solidFill>
                  <a:srgbClr val="008000"/>
                </a:solidFill>
                <a:latin typeface="Calibri" pitchFamily="-108" charset="0"/>
              </a:rPr>
              <a:t>K spatial sampling noise</a:t>
            </a:r>
          </a:p>
          <a:p>
            <a:r>
              <a:rPr lang="en-US" sz="1200" b="1" dirty="0">
                <a:solidFill>
                  <a:srgbClr val="0000FF"/>
                </a:solidFill>
                <a:latin typeface="Calibri" pitchFamily="-108" charset="0"/>
              </a:rPr>
              <a:t>25 km (4s), 4474 pts, STDEV = 0.918 </a:t>
            </a:r>
            <a:r>
              <a:rPr lang="en-US" sz="1200" b="1" dirty="0" smtClean="0">
                <a:solidFill>
                  <a:srgbClr val="0000FF"/>
                </a:solidFill>
                <a:latin typeface="Calibri" pitchFamily="-108" charset="0"/>
              </a:rPr>
              <a:t>K spatial sampling noise</a:t>
            </a:r>
            <a:endParaRPr lang="en-US" sz="1200" dirty="0">
              <a:solidFill>
                <a:srgbClr val="0000FF"/>
              </a:solidFill>
              <a:latin typeface="Calibri" pitchFamily="-108" charset="0"/>
            </a:endParaRPr>
          </a:p>
        </p:txBody>
      </p:sp>
      <p:pic>
        <p:nvPicPr>
          <p:cNvPr id="17" name="Picture 11" descr="fov_sizes_band31"/>
          <p:cNvPicPr>
            <a:picLocks noChangeAspect="1" noChangeArrowheads="1"/>
          </p:cNvPicPr>
          <p:nvPr/>
        </p:nvPicPr>
        <p:blipFill>
          <a:blip r:embed="rId3" cstate="print"/>
          <a:srcRect/>
          <a:stretch>
            <a:fillRect/>
          </a:stretch>
        </p:blipFill>
        <p:spPr bwMode="auto">
          <a:xfrm>
            <a:off x="271463" y="3886200"/>
            <a:ext cx="4300537" cy="1721624"/>
          </a:xfrm>
          <a:prstGeom prst="rect">
            <a:avLst/>
          </a:prstGeom>
          <a:noFill/>
          <a:ln w="9525">
            <a:noFill/>
            <a:miter lim="800000"/>
            <a:headEnd/>
            <a:tailEnd/>
          </a:ln>
        </p:spPr>
      </p:pic>
      <p:sp>
        <p:nvSpPr>
          <p:cNvPr id="18" name="TextBox 5"/>
          <p:cNvSpPr txBox="1">
            <a:spLocks noChangeArrowheads="1"/>
          </p:cNvSpPr>
          <p:nvPr/>
        </p:nvSpPr>
        <p:spPr bwMode="auto">
          <a:xfrm>
            <a:off x="228600" y="2819400"/>
            <a:ext cx="4395787" cy="1200329"/>
          </a:xfrm>
          <a:prstGeom prst="rect">
            <a:avLst/>
          </a:prstGeom>
          <a:noFill/>
          <a:ln w="9525">
            <a:noFill/>
            <a:miter lim="800000"/>
            <a:headEnd/>
            <a:tailEnd/>
          </a:ln>
        </p:spPr>
        <p:txBody>
          <a:bodyPr wrap="square">
            <a:prstTxWarp prst="textNoShape">
              <a:avLst/>
            </a:prstTxWarp>
            <a:spAutoFit/>
          </a:bodyPr>
          <a:lstStyle/>
          <a:p>
            <a:r>
              <a:rPr lang="en-US" sz="1800" i="1" dirty="0"/>
              <a:t>Conclusion: The inter-calibration goal of </a:t>
            </a:r>
            <a:r>
              <a:rPr lang="en-US" sz="1800" i="1" dirty="0" smtClean="0"/>
              <a:t>0.1K (3-σ) for decadal change can </a:t>
            </a:r>
            <a:r>
              <a:rPr lang="en-US" sz="1800" i="1" dirty="0"/>
              <a:t>be accomplished for a range of CLARREO FOV sizes</a:t>
            </a:r>
            <a:r>
              <a:rPr lang="en-US" sz="1800" i="1" dirty="0" smtClean="0"/>
              <a:t> 25km or larger.</a:t>
            </a:r>
            <a:endParaRPr lang="en-US" sz="1800" i="1" dirty="0"/>
          </a:p>
        </p:txBody>
      </p:sp>
      <p:sp>
        <p:nvSpPr>
          <p:cNvPr id="20" name="TextBox 19"/>
          <p:cNvSpPr txBox="1"/>
          <p:nvPr/>
        </p:nvSpPr>
        <p:spPr>
          <a:xfrm>
            <a:off x="2438400" y="3962400"/>
            <a:ext cx="1905000" cy="276999"/>
          </a:xfrm>
          <a:prstGeom prst="rect">
            <a:avLst/>
          </a:prstGeom>
          <a:noFill/>
        </p:spPr>
        <p:txBody>
          <a:bodyPr wrap="square" rtlCol="0">
            <a:spAutoFit/>
          </a:bodyPr>
          <a:lstStyle/>
          <a:p>
            <a:pPr algn="ctr"/>
            <a:r>
              <a:rPr lang="en-US" sz="1200" b="0" dirty="0" err="1" smtClean="0"/>
              <a:t>Holz</a:t>
            </a:r>
            <a:r>
              <a:rPr lang="en-US" sz="1200" b="0" dirty="0" smtClean="0"/>
              <a:t> et al., 2009</a:t>
            </a:r>
          </a:p>
        </p:txBody>
      </p:sp>
      <p:sp>
        <p:nvSpPr>
          <p:cNvPr id="12" name="TextBox 11"/>
          <p:cNvSpPr txBox="1"/>
          <p:nvPr/>
        </p:nvSpPr>
        <p:spPr>
          <a:xfrm>
            <a:off x="5867400" y="4495800"/>
            <a:ext cx="1905000" cy="276999"/>
          </a:xfrm>
          <a:prstGeom prst="rect">
            <a:avLst/>
          </a:prstGeom>
          <a:noFill/>
        </p:spPr>
        <p:txBody>
          <a:bodyPr wrap="square" rtlCol="0">
            <a:spAutoFit/>
          </a:bodyPr>
          <a:lstStyle/>
          <a:p>
            <a:pPr algn="ctr"/>
            <a:r>
              <a:rPr lang="en-US" sz="1200" b="0" dirty="0" err="1" smtClean="0"/>
              <a:t>Holz</a:t>
            </a:r>
            <a:r>
              <a:rPr lang="en-US" sz="1200" b="0" dirty="0" smtClean="0"/>
              <a:t> et al., 2009</a:t>
            </a:r>
          </a:p>
        </p:txBody>
      </p:sp>
      <p:sp>
        <p:nvSpPr>
          <p:cNvPr id="13" name="Text Placeholder 3"/>
          <p:cNvSpPr txBox="1">
            <a:spLocks/>
          </p:cNvSpPr>
          <p:nvPr/>
        </p:nvSpPr>
        <p:spPr bwMode="auto">
          <a:xfrm>
            <a:off x="76200" y="6248400"/>
            <a:ext cx="91440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34950" marR="0" lvl="0" indent="-234950" algn="l" defTabSz="914400" rtl="0" eaLnBrk="1" fontAlgn="base" latinLnBrk="0" hangingPunct="1">
              <a:lnSpc>
                <a:spcPct val="100000"/>
              </a:lnSpc>
              <a:spcBef>
                <a:spcPts val="300"/>
              </a:spcBef>
              <a:spcAft>
                <a:spcPct val="0"/>
              </a:spcAft>
              <a:buClrTx/>
              <a:buSzTx/>
              <a:buFontTx/>
              <a:buNone/>
              <a:tabLst/>
              <a:defRPr/>
            </a:pPr>
            <a:r>
              <a:rPr kumimoji="0" lang="en-US" sz="1800" b="1" i="0" u="none" strike="noStrike" kern="1200" cap="none" spc="0" normalizeH="0" baseline="0" noProof="0" dirty="0" smtClean="0">
                <a:ln>
                  <a:noFill/>
                </a:ln>
                <a:effectLst/>
                <a:uLnTx/>
                <a:uFillTx/>
                <a:latin typeface="Arial" charset="0"/>
                <a:ea typeface="+mn-ea"/>
                <a:cs typeface="+mn-cs"/>
              </a:rPr>
              <a:t>CLARREO can provide IR reference </a:t>
            </a:r>
            <a:r>
              <a:rPr kumimoji="0" lang="en-US" sz="1800" b="1" i="0" u="none" strike="noStrike" kern="1200" cap="none" spc="0" normalizeH="0" baseline="0" noProof="0" dirty="0" err="1" smtClean="0">
                <a:ln>
                  <a:noFill/>
                </a:ln>
                <a:effectLst/>
                <a:uLnTx/>
                <a:uFillTx/>
                <a:latin typeface="Arial" charset="0"/>
                <a:ea typeface="+mn-ea"/>
                <a:cs typeface="+mn-cs"/>
              </a:rPr>
              <a:t>intercalibration</a:t>
            </a:r>
            <a:r>
              <a:rPr kumimoji="0" lang="en-US" sz="1800" b="1" i="0" u="none" strike="noStrike" kern="1200" cap="none" spc="0" normalizeH="0" baseline="0" noProof="0" dirty="0" smtClean="0">
                <a:ln>
                  <a:noFill/>
                </a:ln>
                <a:effectLst/>
                <a:uLnTx/>
                <a:uFillTx/>
                <a:latin typeface="Arial" charset="0"/>
                <a:ea typeface="+mn-ea"/>
                <a:cs typeface="+mn-cs"/>
              </a:rPr>
              <a:t> for </a:t>
            </a:r>
            <a:r>
              <a:rPr kumimoji="0" lang="en-US" sz="1800" b="1" i="0" u="none" strike="noStrike" kern="1200" cap="none" spc="0" normalizeH="0" baseline="0" noProof="0" dirty="0" err="1" smtClean="0">
                <a:ln>
                  <a:noFill/>
                </a:ln>
                <a:effectLst/>
                <a:uLnTx/>
                <a:uFillTx/>
                <a:latin typeface="Arial" charset="0"/>
                <a:ea typeface="+mn-ea"/>
                <a:cs typeface="+mn-cs"/>
              </a:rPr>
              <a:t>CrIS</a:t>
            </a:r>
            <a:r>
              <a:rPr kumimoji="0" lang="en-US" sz="1800" b="1" i="0" u="none" strike="noStrike" kern="1200" cap="none" spc="0" normalizeH="0" baseline="0" noProof="0" dirty="0" smtClean="0">
                <a:ln>
                  <a:noFill/>
                </a:ln>
                <a:effectLst/>
                <a:uLnTx/>
                <a:uFillTx/>
                <a:latin typeface="Arial" charset="0"/>
                <a:ea typeface="+mn-ea"/>
                <a:cs typeface="+mn-cs"/>
              </a:rPr>
              <a:t>, IASI, VIIRS, CERES</a:t>
            </a:r>
            <a:endParaRPr kumimoji="0" lang="en-US" sz="1800" b="1" i="0" u="none" strike="noStrike" kern="1200" cap="none" spc="0" normalizeH="0" baseline="0" noProof="0" dirty="0">
              <a:ln>
                <a:noFill/>
              </a:ln>
              <a:effectLst/>
              <a:uLnTx/>
              <a:uFillTx/>
              <a:latin typeface="Arial" charset="0"/>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781800" cy="685800"/>
          </a:xfrm>
        </p:spPr>
        <p:txBody>
          <a:bodyPr>
            <a:normAutofit/>
            <a:scene3d>
              <a:camera prst="orthographicFront"/>
              <a:lightRig rig="soft" dir="t">
                <a:rot lat="0" lon="0" rev="16800000"/>
              </a:lightRig>
            </a:scene3d>
            <a:sp3d prstMaterial="softEdge">
              <a:bevelT w="0" h="0"/>
            </a:sp3d>
          </a:bodyPr>
          <a:lstStyle/>
          <a:p>
            <a:pPr algn="r" eaLnBrk="1" fontAlgn="auto" hangingPunct="1">
              <a:spcAft>
                <a:spcPts val="0"/>
              </a:spcAft>
              <a:defRPr/>
            </a:pPr>
            <a:r>
              <a:rPr lang="en-US" sz="2800" dirty="0" smtClean="0">
                <a:solidFill>
                  <a:srgbClr val="000000"/>
                </a:solidFill>
                <a:effectLst/>
                <a:ea typeface="+mj-ea"/>
                <a:cs typeface="Arial Black"/>
              </a:rPr>
              <a:t>Presentation Outline</a:t>
            </a:r>
            <a:endParaRPr lang="en-US" sz="2800" dirty="0">
              <a:solidFill>
                <a:srgbClr val="000000"/>
              </a:solidFill>
              <a:effectLst/>
              <a:ea typeface="+mj-ea"/>
              <a:cs typeface="Arial Black"/>
            </a:endParaRPr>
          </a:p>
        </p:txBody>
      </p:sp>
      <p:sp>
        <p:nvSpPr>
          <p:cNvPr id="7" name="Title 1"/>
          <p:cNvSpPr txBox="1">
            <a:spLocks/>
          </p:cNvSpPr>
          <p:nvPr/>
        </p:nvSpPr>
        <p:spPr>
          <a:xfrm>
            <a:off x="914400" y="762000"/>
            <a:ext cx="7772400" cy="5257800"/>
          </a:xfrm>
          <a:prstGeom prst="rect">
            <a:avLst/>
          </a:prstGeom>
        </p:spPr>
        <p:txBody>
          <a:bodyPr>
            <a:scene3d>
              <a:camera prst="orthographicFront"/>
              <a:lightRig rig="soft" dir="t">
                <a:rot lat="0" lon="0" rev="16800000"/>
              </a:lightRig>
            </a:scene3d>
            <a:sp3d prstMaterial="softEdge">
              <a:bevelT w="0" h="0"/>
            </a:sp3d>
          </a:bodyPr>
          <a:lstStyle/>
          <a:p>
            <a:pPr marL="742950" indent="-742950" defTabSz="914400" fontAlgn="auto">
              <a:spcAft>
                <a:spcPts val="0"/>
              </a:spcAft>
              <a:buFont typeface="Wingdings" charset="2"/>
              <a:buChar char="u"/>
              <a:defRPr/>
            </a:pPr>
            <a:r>
              <a:rPr lang="en-US" sz="1800" b="1" dirty="0" smtClean="0">
                <a:ln w="6350">
                  <a:noFill/>
                </a:ln>
                <a:solidFill>
                  <a:schemeClr val="tx1">
                    <a:lumMod val="95000"/>
                    <a:lumOff val="5000"/>
                  </a:schemeClr>
                </a:solidFill>
                <a:latin typeface="+mj-lt"/>
                <a:cs typeface="Arial Black"/>
              </a:rPr>
              <a:t>Reference Inter-calibration method</a:t>
            </a:r>
          </a:p>
          <a:p>
            <a:pPr marL="742950" indent="-742950" defTabSz="914400" fontAlgn="auto">
              <a:spcAft>
                <a:spcPts val="0"/>
              </a:spcAft>
              <a:defRPr/>
            </a:pPr>
            <a:endParaRPr lang="en-US" sz="1800" b="1" dirty="0" smtClean="0">
              <a:ln w="6350">
                <a:noFill/>
              </a:ln>
              <a:solidFill>
                <a:schemeClr val="tx1">
                  <a:lumMod val="95000"/>
                  <a:lumOff val="5000"/>
                </a:schemeClr>
              </a:solidFill>
              <a:latin typeface="+mj-lt"/>
              <a:ea typeface="+mj-ea"/>
              <a:cs typeface="Arial Black"/>
            </a:endParaRPr>
          </a:p>
          <a:p>
            <a:pPr marL="742950" indent="-742950" defTabSz="914400" fontAlgn="auto">
              <a:spcAft>
                <a:spcPts val="0"/>
              </a:spcAft>
              <a:buFont typeface="Wingdings" charset="2"/>
              <a:buChar char="u"/>
              <a:defRPr/>
            </a:pPr>
            <a:r>
              <a:rPr lang="en-US" sz="1800" b="1" dirty="0" smtClean="0">
                <a:ln w="6350">
                  <a:noFill/>
                </a:ln>
                <a:solidFill>
                  <a:schemeClr val="tx1">
                    <a:lumMod val="95000"/>
                    <a:lumOff val="5000"/>
                  </a:schemeClr>
                </a:solidFill>
                <a:latin typeface="+mj-lt"/>
                <a:ea typeface="+mj-ea"/>
                <a:cs typeface="Arial Black"/>
              </a:rPr>
              <a:t>CLARREO reference inter-calibration goals</a:t>
            </a:r>
          </a:p>
          <a:p>
            <a:pPr marL="742950" indent="-742950" defTabSz="914400" fontAlgn="auto">
              <a:spcAft>
                <a:spcPts val="0"/>
              </a:spcAft>
              <a:defRPr/>
            </a:pPr>
            <a:r>
              <a:rPr lang="en-US" sz="1800" b="1" dirty="0" smtClean="0">
                <a:ln w="6350">
                  <a:noFill/>
                </a:ln>
                <a:solidFill>
                  <a:schemeClr val="tx1">
                    <a:lumMod val="95000"/>
                    <a:lumOff val="5000"/>
                  </a:schemeClr>
                </a:solidFill>
                <a:latin typeface="+mj-lt"/>
                <a:ea typeface="+mj-ea"/>
                <a:cs typeface="Arial Black"/>
              </a:rPr>
              <a:t>          - radiometric accuracy (level-1 product)</a:t>
            </a:r>
          </a:p>
          <a:p>
            <a:pPr marL="742950" indent="-742950" defTabSz="914400" fontAlgn="auto">
              <a:spcAft>
                <a:spcPts val="0"/>
              </a:spcAft>
              <a:defRPr/>
            </a:pPr>
            <a:r>
              <a:rPr lang="en-US" sz="1800" b="1" dirty="0" smtClean="0">
                <a:ln w="6350">
                  <a:noFill/>
                </a:ln>
                <a:solidFill>
                  <a:schemeClr val="tx1">
                    <a:lumMod val="95000"/>
                    <a:lumOff val="5000"/>
                  </a:schemeClr>
                </a:solidFill>
                <a:latin typeface="+mj-lt"/>
                <a:ea typeface="+mj-ea"/>
                <a:cs typeface="Arial Black"/>
              </a:rPr>
              <a:t>          - inter-calibration of broadband instrument (CERES)</a:t>
            </a:r>
          </a:p>
          <a:p>
            <a:pPr marL="742950" indent="-742950" defTabSz="914400" fontAlgn="auto">
              <a:spcAft>
                <a:spcPts val="0"/>
              </a:spcAft>
              <a:defRPr/>
            </a:pPr>
            <a:r>
              <a:rPr lang="en-US" sz="1800" b="1" dirty="0" smtClean="0">
                <a:ln w="6350">
                  <a:noFill/>
                </a:ln>
                <a:solidFill>
                  <a:schemeClr val="tx1">
                    <a:lumMod val="95000"/>
                    <a:lumOff val="5000"/>
                  </a:schemeClr>
                </a:solidFill>
                <a:latin typeface="+mj-lt"/>
                <a:ea typeface="+mj-ea"/>
                <a:cs typeface="Arial Black"/>
              </a:rPr>
              <a:t>          - inter-calibration of an imager (VIIRS)</a:t>
            </a:r>
          </a:p>
          <a:p>
            <a:pPr marL="742950" indent="-742950" defTabSz="914400" fontAlgn="auto">
              <a:spcAft>
                <a:spcPts val="0"/>
              </a:spcAft>
              <a:defRPr/>
            </a:pPr>
            <a:endParaRPr lang="en-US" sz="1800" b="1" dirty="0" smtClean="0">
              <a:ln w="6350">
                <a:noFill/>
              </a:ln>
              <a:solidFill>
                <a:schemeClr val="tx1">
                  <a:lumMod val="95000"/>
                  <a:lumOff val="5000"/>
                </a:schemeClr>
              </a:solidFill>
              <a:latin typeface="+mj-lt"/>
              <a:ea typeface="+mj-ea"/>
              <a:cs typeface="Arial Black"/>
            </a:endParaRPr>
          </a:p>
          <a:p>
            <a:pPr marL="742950" indent="-742950" defTabSz="914400" fontAlgn="auto">
              <a:spcAft>
                <a:spcPts val="0"/>
              </a:spcAft>
              <a:buFont typeface="Wingdings" charset="2"/>
              <a:buChar char="u"/>
              <a:defRPr/>
            </a:pPr>
            <a:r>
              <a:rPr lang="en-US" sz="1800" b="1" dirty="0" smtClean="0">
                <a:ln w="6350">
                  <a:noFill/>
                </a:ln>
                <a:solidFill>
                  <a:schemeClr val="tx1">
                    <a:lumMod val="95000"/>
                    <a:lumOff val="5000"/>
                  </a:schemeClr>
                </a:solidFill>
                <a:latin typeface="+mj-lt"/>
                <a:ea typeface="+mj-ea"/>
                <a:cs typeface="Arial Black"/>
              </a:rPr>
              <a:t>Simulations of orbit crossing with JPSS</a:t>
            </a:r>
          </a:p>
          <a:p>
            <a:pPr marL="742950" indent="-742950" defTabSz="914400" fontAlgn="auto">
              <a:spcAft>
                <a:spcPts val="0"/>
              </a:spcAft>
              <a:defRPr/>
            </a:pPr>
            <a:endParaRPr lang="en-US" sz="1800" b="1" dirty="0" smtClean="0">
              <a:ln w="6350">
                <a:noFill/>
              </a:ln>
              <a:solidFill>
                <a:schemeClr val="tx1">
                  <a:lumMod val="95000"/>
                  <a:lumOff val="5000"/>
                </a:schemeClr>
              </a:solidFill>
              <a:latin typeface="+mj-lt"/>
              <a:ea typeface="+mj-ea"/>
              <a:cs typeface="Arial Black"/>
            </a:endParaRPr>
          </a:p>
          <a:p>
            <a:pPr marL="742950" indent="-742950" defTabSz="914400" fontAlgn="auto">
              <a:spcAft>
                <a:spcPts val="0"/>
              </a:spcAft>
              <a:buFont typeface="Wingdings" charset="2"/>
              <a:buChar char="u"/>
              <a:defRPr/>
            </a:pPr>
            <a:r>
              <a:rPr lang="en-US" sz="1800" b="1" dirty="0" smtClean="0">
                <a:ln w="6350">
                  <a:noFill/>
                </a:ln>
                <a:solidFill>
                  <a:schemeClr val="tx1">
                    <a:lumMod val="95000"/>
                    <a:lumOff val="5000"/>
                  </a:schemeClr>
                </a:solidFill>
                <a:latin typeface="+mj-lt"/>
                <a:ea typeface="+mj-ea"/>
                <a:cs typeface="Arial Black"/>
              </a:rPr>
              <a:t>Reference Inter-calibration sampling estimates with</a:t>
            </a:r>
          </a:p>
          <a:p>
            <a:pPr marL="742950" indent="-742950" defTabSz="914400" fontAlgn="auto">
              <a:spcAft>
                <a:spcPts val="0"/>
              </a:spcAft>
              <a:defRPr/>
            </a:pPr>
            <a:r>
              <a:rPr lang="en-US" sz="1800" b="1" dirty="0" smtClean="0">
                <a:ln w="6350">
                  <a:noFill/>
                </a:ln>
                <a:solidFill>
                  <a:schemeClr val="tx1">
                    <a:lumMod val="95000"/>
                    <a:lumOff val="5000"/>
                  </a:schemeClr>
                </a:solidFill>
                <a:latin typeface="+mj-lt"/>
                <a:ea typeface="+mj-ea"/>
                <a:cs typeface="Arial Black"/>
              </a:rPr>
              <a:t>          - JPSS/VIIRS (cross-track)</a:t>
            </a:r>
          </a:p>
          <a:p>
            <a:pPr marL="742950" indent="-742950" defTabSz="914400" fontAlgn="auto">
              <a:spcAft>
                <a:spcPts val="0"/>
              </a:spcAft>
              <a:defRPr/>
            </a:pPr>
            <a:r>
              <a:rPr lang="en-US" sz="1800" b="1" dirty="0" smtClean="0">
                <a:ln w="6350">
                  <a:noFill/>
                </a:ln>
                <a:solidFill>
                  <a:schemeClr val="tx1">
                    <a:lumMod val="95000"/>
                    <a:lumOff val="5000"/>
                  </a:schemeClr>
                </a:solidFill>
                <a:latin typeface="+mj-lt"/>
                <a:ea typeface="+mj-ea"/>
                <a:cs typeface="Arial Black"/>
              </a:rPr>
              <a:t>          - JPSS/CERES (cross-track)</a:t>
            </a:r>
          </a:p>
          <a:p>
            <a:pPr marL="742950" indent="-742950" defTabSz="914400" fontAlgn="auto">
              <a:spcAft>
                <a:spcPts val="0"/>
              </a:spcAft>
              <a:defRPr/>
            </a:pPr>
            <a:endParaRPr lang="en-US" sz="1800" b="1" dirty="0" smtClean="0">
              <a:ln w="6350">
                <a:noFill/>
              </a:ln>
              <a:solidFill>
                <a:schemeClr val="tx1">
                  <a:lumMod val="95000"/>
                  <a:lumOff val="5000"/>
                </a:schemeClr>
              </a:solidFill>
              <a:latin typeface="+mj-lt"/>
              <a:ea typeface="+mj-ea"/>
              <a:cs typeface="Arial Black"/>
            </a:endParaRPr>
          </a:p>
          <a:p>
            <a:pPr marL="742950" indent="-742950" defTabSz="914400" fontAlgn="auto">
              <a:spcAft>
                <a:spcPts val="0"/>
              </a:spcAft>
              <a:buFont typeface="Wingdings" charset="2"/>
              <a:buChar char="u"/>
              <a:defRPr/>
            </a:pPr>
            <a:r>
              <a:rPr lang="en-US" sz="1800" b="1" dirty="0" smtClean="0">
                <a:ln w="6350">
                  <a:noFill/>
                </a:ln>
                <a:solidFill>
                  <a:schemeClr val="tx1">
                    <a:lumMod val="95000"/>
                    <a:lumOff val="5000"/>
                  </a:schemeClr>
                </a:solidFill>
                <a:latin typeface="+mj-lt"/>
                <a:ea typeface="+mj-ea"/>
                <a:cs typeface="Arial Black"/>
              </a:rPr>
              <a:t>Example: Reference inter-calibration  of CERES spectral response function </a:t>
            </a:r>
          </a:p>
          <a:p>
            <a:pPr marL="742950" indent="-742950" defTabSz="914400" fontAlgn="auto">
              <a:spcAft>
                <a:spcPts val="0"/>
              </a:spcAft>
              <a:defRPr/>
            </a:pPr>
            <a:endParaRPr lang="en-US" sz="1800" b="1" dirty="0" smtClean="0">
              <a:ln w="6350">
                <a:noFill/>
              </a:ln>
              <a:solidFill>
                <a:schemeClr val="tx1">
                  <a:lumMod val="95000"/>
                  <a:lumOff val="5000"/>
                </a:schemeClr>
              </a:solidFill>
              <a:latin typeface="+mj-lt"/>
              <a:ea typeface="+mj-ea"/>
              <a:cs typeface="Arial Black"/>
            </a:endParaRPr>
          </a:p>
          <a:p>
            <a:pPr marL="742950" indent="-742950" defTabSz="914400" fontAlgn="auto">
              <a:spcAft>
                <a:spcPts val="0"/>
              </a:spcAft>
              <a:buFont typeface="Wingdings" charset="2"/>
              <a:buChar char="u"/>
              <a:defRPr/>
            </a:pPr>
            <a:r>
              <a:rPr lang="en-US" sz="1800" b="1" dirty="0" smtClean="0">
                <a:ln w="6350">
                  <a:noFill/>
                </a:ln>
                <a:solidFill>
                  <a:schemeClr val="tx1">
                    <a:lumMod val="95000"/>
                    <a:lumOff val="5000"/>
                  </a:schemeClr>
                </a:solidFill>
                <a:latin typeface="+mj-lt"/>
                <a:ea typeface="+mj-ea"/>
                <a:cs typeface="Arial Black"/>
              </a:rPr>
              <a:t>Empirical Polarization Distribution Models (PDM)</a:t>
            </a:r>
          </a:p>
          <a:p>
            <a:pPr marL="742950" indent="-742950" defTabSz="914400" fontAlgn="auto">
              <a:spcAft>
                <a:spcPts val="0"/>
              </a:spcAft>
              <a:defRPr/>
            </a:pPr>
            <a:endParaRPr lang="en-US" sz="1800" b="1" dirty="0" smtClean="0">
              <a:ln w="6350">
                <a:noFill/>
              </a:ln>
              <a:solidFill>
                <a:schemeClr val="tx1">
                  <a:lumMod val="95000"/>
                  <a:lumOff val="5000"/>
                </a:schemeClr>
              </a:solidFill>
              <a:latin typeface="+mj-lt"/>
              <a:ea typeface="+mj-ea"/>
              <a:cs typeface="Arial Black"/>
            </a:endParaRPr>
          </a:p>
          <a:p>
            <a:pPr marL="742950" indent="-742950" defTabSz="914400" fontAlgn="auto">
              <a:spcAft>
                <a:spcPts val="0"/>
              </a:spcAft>
              <a:buFont typeface="Wingdings" charset="2"/>
              <a:buChar char="u"/>
              <a:defRPr/>
            </a:pPr>
            <a:r>
              <a:rPr lang="en-US" sz="1800" b="1" dirty="0" smtClean="0">
                <a:ln w="6350">
                  <a:noFill/>
                </a:ln>
                <a:solidFill>
                  <a:schemeClr val="tx1">
                    <a:lumMod val="95000"/>
                    <a:lumOff val="5000"/>
                  </a:schemeClr>
                </a:solidFill>
                <a:latin typeface="+mj-lt"/>
                <a:ea typeface="+mj-ea"/>
                <a:cs typeface="Arial Black"/>
              </a:rPr>
              <a:t>Recommendation for mission requirements</a:t>
            </a:r>
          </a:p>
          <a:p>
            <a:pPr marL="742950" indent="-742950" defTabSz="914400" fontAlgn="auto">
              <a:spcAft>
                <a:spcPts val="0"/>
              </a:spcAft>
              <a:defRPr/>
            </a:pPr>
            <a:endParaRPr lang="en-US" sz="1800" b="1" dirty="0" smtClean="0">
              <a:ln w="6350">
                <a:noFill/>
              </a:ln>
              <a:solidFill>
                <a:schemeClr val="tx1">
                  <a:lumMod val="95000"/>
                  <a:lumOff val="5000"/>
                </a:schemeClr>
              </a:solidFill>
              <a:latin typeface="+mj-lt"/>
              <a:ea typeface="+mj-ea"/>
              <a:cs typeface="Arial Black"/>
            </a:endParaRPr>
          </a:p>
          <a:p>
            <a:pPr marL="742950" indent="-742950" defTabSz="914400" fontAlgn="auto">
              <a:spcAft>
                <a:spcPts val="0"/>
              </a:spcAft>
              <a:defRPr/>
            </a:pPr>
            <a:endParaRPr lang="en-US" sz="1800" b="1" dirty="0" smtClean="0">
              <a:ln w="6350">
                <a:noFill/>
              </a:ln>
              <a:solidFill>
                <a:schemeClr val="tx1">
                  <a:lumMod val="95000"/>
                  <a:lumOff val="5000"/>
                </a:schemeClr>
              </a:solidFill>
              <a:latin typeface="+mj-lt"/>
              <a:ea typeface="+mj-ea"/>
              <a:cs typeface="Arial Black"/>
            </a:endParaRPr>
          </a:p>
          <a:p>
            <a:pPr marL="742950" indent="-742950" defTabSz="914400" fontAlgn="auto">
              <a:spcAft>
                <a:spcPts val="0"/>
              </a:spcAft>
              <a:defRPr/>
            </a:pPr>
            <a:endParaRPr lang="en-US" sz="1800" b="1" dirty="0" smtClean="0">
              <a:ln w="6350">
                <a:noFill/>
              </a:ln>
              <a:solidFill>
                <a:schemeClr val="tx1">
                  <a:lumMod val="95000"/>
                  <a:lumOff val="5000"/>
                </a:schemeClr>
              </a:solidFill>
              <a:latin typeface="+mj-lt"/>
              <a:ea typeface="+mj-ea"/>
              <a:cs typeface="Arial Black"/>
            </a:endParaRPr>
          </a:p>
          <a:p>
            <a:pPr marL="742950" indent="-742950" defTabSz="914400" fontAlgn="auto">
              <a:spcAft>
                <a:spcPts val="0"/>
              </a:spcAft>
              <a:defRPr/>
            </a:pPr>
            <a:r>
              <a:rPr lang="en-US" sz="1800" b="1" dirty="0">
                <a:ln w="6350">
                  <a:noFill/>
                </a:ln>
                <a:solidFill>
                  <a:schemeClr val="tx1">
                    <a:lumMod val="95000"/>
                    <a:lumOff val="5000"/>
                  </a:schemeClr>
                </a:solidFill>
                <a:latin typeface="+mj-lt"/>
                <a:ea typeface="+mj-ea"/>
                <a:cs typeface="Arial Black"/>
              </a:rPr>
              <a:t>        </a:t>
            </a:r>
            <a:r>
              <a:rPr lang="en-US" sz="1800" b="1" dirty="0" smtClean="0">
                <a:ln w="6350">
                  <a:noFill/>
                </a:ln>
                <a:solidFill>
                  <a:schemeClr val="tx1">
                    <a:lumMod val="95000"/>
                    <a:lumOff val="5000"/>
                  </a:schemeClr>
                </a:solidFill>
                <a:latin typeface="+mj-lt"/>
                <a:ea typeface="+mj-ea"/>
                <a:cs typeface="Arial Black"/>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948267" y="76200"/>
            <a:ext cx="8195733" cy="570971"/>
          </a:xfrm>
        </p:spPr>
        <p:txBody>
          <a:bodyPr>
            <a:noAutofit/>
          </a:bodyPr>
          <a:lstStyle/>
          <a:p>
            <a:pPr algn="r"/>
            <a:r>
              <a:rPr lang="en-US" sz="2400" dirty="0" smtClean="0">
                <a:solidFill>
                  <a:srgbClr val="000000"/>
                </a:solidFill>
                <a:cs typeface="Arial Black"/>
              </a:rPr>
              <a:t>CLARREO Reflected Solar</a:t>
            </a:r>
            <a:r>
              <a:rPr lang="en-US" sz="2400" dirty="0" smtClean="0">
                <a:solidFill>
                  <a:srgbClr val="000000"/>
                </a:solidFill>
                <a:cs typeface="Arial Black"/>
              </a:rPr>
              <a:t> </a:t>
            </a:r>
            <a:br>
              <a:rPr lang="en-US" sz="2400" dirty="0" smtClean="0">
                <a:solidFill>
                  <a:srgbClr val="000000"/>
                </a:solidFill>
                <a:cs typeface="Arial Black"/>
              </a:rPr>
            </a:br>
            <a:r>
              <a:rPr lang="en-US" sz="2400" dirty="0" smtClean="0">
                <a:solidFill>
                  <a:srgbClr val="000000"/>
                </a:solidFill>
                <a:cs typeface="Arial Black"/>
              </a:rPr>
              <a:t>Science </a:t>
            </a:r>
            <a:r>
              <a:rPr lang="en-US" sz="2400" dirty="0" smtClean="0">
                <a:solidFill>
                  <a:srgbClr val="000000"/>
                </a:solidFill>
                <a:cs typeface="Arial Black"/>
              </a:rPr>
              <a:t>Implementation Strategy</a:t>
            </a:r>
            <a:endParaRPr lang="en-US" sz="2400" dirty="0">
              <a:solidFill>
                <a:srgbClr val="000000"/>
              </a:solidFill>
              <a:cs typeface="Arial Black"/>
            </a:endParaRPr>
          </a:p>
        </p:txBody>
      </p:sp>
      <p:sp>
        <p:nvSpPr>
          <p:cNvPr id="5" name="Title 1"/>
          <p:cNvSpPr txBox="1">
            <a:spLocks/>
          </p:cNvSpPr>
          <p:nvPr/>
        </p:nvSpPr>
        <p:spPr>
          <a:xfrm>
            <a:off x="880533" y="2015066"/>
            <a:ext cx="7806267" cy="4309533"/>
          </a:xfrm>
          <a:prstGeom prst="rect">
            <a:avLst/>
          </a:prstGeom>
        </p:spPr>
        <p:txBody>
          <a:bodyPr>
            <a:scene3d>
              <a:camera prst="orthographicFront"/>
              <a:lightRig rig="soft" dir="t">
                <a:rot lat="0" lon="0" rev="16800000"/>
              </a:lightRig>
            </a:scene3d>
            <a:sp3d prstMaterial="softEdge">
              <a:bevelT w="0" h="0"/>
            </a:sp3d>
          </a:bodyPr>
          <a:lstStyle/>
          <a:p>
            <a:pPr marL="742950" indent="-742950" defTabSz="914400" fontAlgn="auto">
              <a:spcAft>
                <a:spcPts val="0"/>
              </a:spcAft>
              <a:buFont typeface="Wingdings" charset="2"/>
              <a:buChar char="u"/>
              <a:defRPr/>
            </a:pPr>
            <a:endParaRPr lang="en-US" b="1" dirty="0" smtClean="0">
              <a:ln w="6350">
                <a:noFill/>
              </a:ln>
              <a:solidFill>
                <a:schemeClr val="tx1">
                  <a:lumMod val="95000"/>
                  <a:lumOff val="5000"/>
                </a:schemeClr>
              </a:solidFill>
              <a:latin typeface="+mj-lt"/>
              <a:cs typeface="Arial Black"/>
            </a:endParaRPr>
          </a:p>
          <a:p>
            <a:pPr marL="742950" indent="-742950" defTabSz="914400" fontAlgn="auto">
              <a:spcAft>
                <a:spcPts val="0"/>
              </a:spcAft>
              <a:buFont typeface="Wingdings" charset="2"/>
              <a:buChar char="u"/>
              <a:defRPr/>
            </a:pPr>
            <a:endParaRPr lang="en-US" b="1" dirty="0" smtClean="0">
              <a:ln w="6350">
                <a:noFill/>
              </a:ln>
              <a:solidFill>
                <a:schemeClr val="tx1">
                  <a:lumMod val="95000"/>
                  <a:lumOff val="5000"/>
                </a:schemeClr>
              </a:solidFill>
              <a:latin typeface="+mj-lt"/>
              <a:cs typeface="Arial Black"/>
            </a:endParaRPr>
          </a:p>
          <a:p>
            <a:pPr marL="742950" indent="-742950" defTabSz="914400" fontAlgn="auto">
              <a:spcAft>
                <a:spcPts val="0"/>
              </a:spcAft>
              <a:defRPr/>
            </a:pPr>
            <a:endParaRPr lang="en-US" b="1" dirty="0" smtClean="0">
              <a:ln w="6350">
                <a:noFill/>
              </a:ln>
              <a:solidFill>
                <a:schemeClr val="tx1">
                  <a:lumMod val="95000"/>
                  <a:lumOff val="5000"/>
                </a:schemeClr>
              </a:solidFill>
              <a:latin typeface="+mj-lt"/>
              <a:ea typeface="+mj-ea"/>
              <a:cs typeface="Arial Black"/>
            </a:endParaRPr>
          </a:p>
        </p:txBody>
      </p:sp>
      <p:sp>
        <p:nvSpPr>
          <p:cNvPr id="6" name="Title 1"/>
          <p:cNvSpPr txBox="1">
            <a:spLocks/>
          </p:cNvSpPr>
          <p:nvPr/>
        </p:nvSpPr>
        <p:spPr>
          <a:xfrm>
            <a:off x="897467" y="914400"/>
            <a:ext cx="7789333" cy="4258733"/>
          </a:xfrm>
          <a:prstGeom prst="rect">
            <a:avLst/>
          </a:prstGeom>
        </p:spPr>
        <p:txBody>
          <a:bodyPr>
            <a:scene3d>
              <a:camera prst="orthographicFront"/>
              <a:lightRig rig="soft" dir="t">
                <a:rot lat="0" lon="0" rev="16800000"/>
              </a:lightRig>
            </a:scene3d>
            <a:sp3d prstMaterial="softEdge">
              <a:bevelT w="0" h="0"/>
            </a:sp3d>
          </a:bodyPr>
          <a:lstStyle/>
          <a:p>
            <a:pPr marL="508000" lvl="1" indent="-508000" fontAlgn="auto">
              <a:spcAft>
                <a:spcPts val="0"/>
              </a:spcAft>
              <a:buFont typeface="Wingdings" charset="2"/>
              <a:buChar char="u"/>
              <a:defRPr/>
            </a:pPr>
            <a:r>
              <a:rPr lang="en-US" sz="2000" dirty="0" smtClean="0">
                <a:latin typeface="+mn-lt"/>
                <a:cs typeface="Arial Black"/>
              </a:rPr>
              <a:t>CLARREO will create benchmark climate data records using two complementary approaches</a:t>
            </a:r>
          </a:p>
          <a:p>
            <a:pPr marL="863600" lvl="2" indent="-406400" fontAlgn="auto">
              <a:spcAft>
                <a:spcPts val="0"/>
              </a:spcAft>
              <a:buFont typeface="Wingdings" charset="2"/>
              <a:buChar char="u"/>
              <a:defRPr/>
            </a:pPr>
            <a:r>
              <a:rPr lang="en-US" sz="1800" dirty="0" smtClean="0">
                <a:latin typeface="+mn-lt"/>
                <a:cs typeface="Arial Black"/>
              </a:rPr>
              <a:t>Benchmarks using only CLARREO data: spectral optimal fingerprinting</a:t>
            </a:r>
          </a:p>
          <a:p>
            <a:pPr marL="863600" lvl="2" indent="-406400" fontAlgn="auto">
              <a:spcAft>
                <a:spcPts val="0"/>
              </a:spcAft>
              <a:buFont typeface="Wingdings" charset="2"/>
              <a:buChar char="u"/>
              <a:defRPr/>
            </a:pPr>
            <a:r>
              <a:rPr lang="en-US" sz="1800" dirty="0" smtClean="0">
                <a:latin typeface="+mn-lt"/>
                <a:cs typeface="Arial Black"/>
              </a:rPr>
              <a:t>Benchmarks using CLARREO for reference inter-calibration of operational sensors</a:t>
            </a:r>
          </a:p>
          <a:p>
            <a:pPr marL="863600" lvl="2" indent="-406400" fontAlgn="auto">
              <a:spcAft>
                <a:spcPts val="0"/>
              </a:spcAft>
              <a:buFont typeface="Wingdings" charset="2"/>
              <a:buChar char="u"/>
              <a:defRPr/>
            </a:pPr>
            <a:endParaRPr lang="en-US" sz="2000" dirty="0" smtClean="0">
              <a:latin typeface="+mn-lt"/>
              <a:cs typeface="Arial Black"/>
            </a:endParaRPr>
          </a:p>
          <a:p>
            <a:pPr marL="406400" lvl="1" indent="-406400" fontAlgn="auto">
              <a:spcAft>
                <a:spcPts val="0"/>
              </a:spcAft>
              <a:buFont typeface="Wingdings" charset="2"/>
              <a:buChar char="u"/>
              <a:defRPr/>
            </a:pPr>
            <a:r>
              <a:rPr lang="en-US" sz="2000" dirty="0" smtClean="0">
                <a:latin typeface="+mn-lt"/>
                <a:cs typeface="Arial Black"/>
              </a:rPr>
              <a:t>CLARREO Inter-calibration will be used to determine and correct operational sensors for:</a:t>
            </a:r>
          </a:p>
          <a:p>
            <a:pPr marL="863600" lvl="2" indent="-406400" fontAlgn="auto">
              <a:spcAft>
                <a:spcPts val="0"/>
              </a:spcAft>
              <a:buFont typeface="Wingdings" charset="2"/>
              <a:buChar char="u"/>
              <a:defRPr/>
            </a:pPr>
            <a:r>
              <a:rPr lang="en-US" sz="1800" dirty="0" smtClean="0">
                <a:latin typeface="+mn-lt"/>
                <a:cs typeface="Arial Black"/>
              </a:rPr>
              <a:t>Detector offset and gain</a:t>
            </a:r>
          </a:p>
          <a:p>
            <a:pPr marL="863600" lvl="2" indent="-406400" fontAlgn="auto">
              <a:spcAft>
                <a:spcPts val="0"/>
              </a:spcAft>
              <a:buFont typeface="Wingdings" charset="2"/>
              <a:buChar char="u"/>
              <a:defRPr/>
            </a:pPr>
            <a:r>
              <a:rPr lang="en-US" sz="1800" dirty="0" smtClean="0">
                <a:latin typeface="+mn-lt"/>
                <a:cs typeface="Arial Black"/>
              </a:rPr>
              <a:t>Spectral response function degradation or shift</a:t>
            </a:r>
          </a:p>
          <a:p>
            <a:pPr marL="863600" lvl="2" indent="-406400" fontAlgn="auto">
              <a:spcAft>
                <a:spcPts val="0"/>
              </a:spcAft>
              <a:buFont typeface="Wingdings" charset="2"/>
              <a:buChar char="u"/>
              <a:defRPr/>
            </a:pPr>
            <a:r>
              <a:rPr lang="en-US" sz="1800" dirty="0" smtClean="0">
                <a:latin typeface="+mn-lt"/>
                <a:cs typeface="Arial Black"/>
              </a:rPr>
              <a:t>Non-linearity</a:t>
            </a:r>
          </a:p>
          <a:p>
            <a:pPr marL="863600" lvl="2" indent="-406400" fontAlgn="auto">
              <a:spcAft>
                <a:spcPts val="0"/>
              </a:spcAft>
              <a:buFont typeface="Wingdings" charset="2"/>
              <a:buChar char="u"/>
              <a:defRPr/>
            </a:pPr>
            <a:r>
              <a:rPr lang="en-US" sz="1800" dirty="0" smtClean="0">
                <a:latin typeface="+mn-lt"/>
                <a:cs typeface="Arial Black"/>
              </a:rPr>
              <a:t>Sensitivity to polarization </a:t>
            </a:r>
            <a:endParaRPr lang="en-US" dirty="0" smtClean="0">
              <a:latin typeface="+mn-lt"/>
              <a:cs typeface="Arial Black"/>
            </a:endParaRPr>
          </a:p>
          <a:p>
            <a:pPr marL="863600" lvl="2" indent="-406400" fontAlgn="auto">
              <a:spcAft>
                <a:spcPts val="0"/>
              </a:spcAft>
              <a:buFont typeface="Wingdings" charset="2"/>
              <a:buChar char="u"/>
              <a:defRPr/>
            </a:pPr>
            <a:endParaRPr lang="en-US" dirty="0" smtClean="0">
              <a:latin typeface="+mn-lt"/>
              <a:cs typeface="Arial Black"/>
            </a:endParaRPr>
          </a:p>
          <a:p>
            <a:pPr marL="863600" lvl="2" indent="-406400" fontAlgn="auto">
              <a:spcAft>
                <a:spcPts val="0"/>
              </a:spcAft>
              <a:buFont typeface="Wingdings" charset="2"/>
              <a:buChar char="u"/>
              <a:defRPr/>
            </a:pPr>
            <a:endParaRPr lang="en-US" dirty="0" smtClean="0">
              <a:latin typeface="+mn-lt"/>
              <a:cs typeface="Arial Black"/>
            </a:endParaRPr>
          </a:p>
          <a:p>
            <a:pPr marL="406400" lvl="1" indent="-406400" fontAlgn="auto">
              <a:spcAft>
                <a:spcPts val="0"/>
              </a:spcAft>
              <a:buFont typeface="Wingdings" charset="2"/>
              <a:buChar char="u"/>
              <a:defRPr/>
            </a:pPr>
            <a:endParaRPr lang="en-US" dirty="0" smtClean="0">
              <a:latin typeface="+mn-lt"/>
              <a:cs typeface="Arial Black"/>
            </a:endParaRPr>
          </a:p>
          <a:p>
            <a:pPr marL="742950" lvl="1" indent="-742950" fontAlgn="auto">
              <a:spcAft>
                <a:spcPts val="0"/>
              </a:spcAft>
              <a:buFont typeface="Wingdings" charset="2"/>
              <a:buChar char="u"/>
              <a:defRPr/>
            </a:pPr>
            <a:endParaRPr lang="en-US" dirty="0" smtClean="0">
              <a:latin typeface="+mn-lt"/>
              <a:cs typeface="Arial Black"/>
            </a:endParaRPr>
          </a:p>
          <a:p>
            <a:pPr lvl="1"/>
            <a:endParaRPr lang="en-US" sz="2000" dirty="0" smtClean="0">
              <a:latin typeface="+mn-lt"/>
              <a:cs typeface="Arial Black"/>
            </a:endParaRPr>
          </a:p>
          <a:p>
            <a:pPr marL="742950" lvl="1" indent="-742950" fontAlgn="auto">
              <a:spcAft>
                <a:spcPts val="0"/>
              </a:spcAft>
              <a:buFont typeface="Wingdings" charset="2"/>
              <a:buChar char="u"/>
              <a:defRPr/>
            </a:pPr>
            <a:endParaRPr lang="en-US" dirty="0" smtClean="0">
              <a:latin typeface="+mn-lt"/>
              <a:cs typeface="Arial Black"/>
            </a:endParaRPr>
          </a:p>
          <a:p>
            <a:pPr marL="742950" indent="-742950" defTabSz="914400" fontAlgn="auto">
              <a:spcAft>
                <a:spcPts val="0"/>
              </a:spcAft>
              <a:buFont typeface="Wingdings" charset="2"/>
              <a:buChar char="u"/>
              <a:defRPr/>
            </a:pPr>
            <a:endParaRPr lang="en-US" sz="2000" dirty="0" smtClean="0">
              <a:latin typeface="+mn-lt"/>
              <a:cs typeface="Arial Black"/>
            </a:endParaRPr>
          </a:p>
          <a:p>
            <a:pPr marL="1200150" lvl="1" indent="-742950" fontAlgn="auto">
              <a:spcAft>
                <a:spcPts val="0"/>
              </a:spcAft>
              <a:buFont typeface="Wingdings" charset="2"/>
              <a:buChar char="u"/>
              <a:defRPr/>
            </a:pPr>
            <a:endParaRPr lang="en-US" sz="2000" dirty="0" smtClean="0">
              <a:latin typeface="+mn-lt"/>
              <a:cs typeface="Arial Black"/>
            </a:endParaRPr>
          </a:p>
          <a:p>
            <a:pPr marL="742950" indent="-742950" defTabSz="914400" fontAlgn="auto">
              <a:spcAft>
                <a:spcPts val="0"/>
              </a:spcAft>
              <a:defRPr/>
            </a:pPr>
            <a:endParaRPr lang="en-US" sz="2000" b="1" dirty="0" smtClean="0">
              <a:ln w="6350">
                <a:noFill/>
              </a:ln>
              <a:solidFill>
                <a:schemeClr val="tx1">
                  <a:lumMod val="95000"/>
                  <a:lumOff val="5000"/>
                </a:schemeClr>
              </a:solidFill>
              <a:latin typeface="+mn-lt"/>
              <a:ea typeface="+mj-ea"/>
              <a:cs typeface="Arial Black"/>
            </a:endParaRPr>
          </a:p>
          <a:p>
            <a:pPr marL="742950" indent="-742950" defTabSz="914400" fontAlgn="auto">
              <a:spcAft>
                <a:spcPts val="0"/>
              </a:spcAft>
              <a:defRPr/>
            </a:pPr>
            <a:endParaRPr lang="en-US" sz="2800" b="1" dirty="0" smtClean="0">
              <a:ln w="6350">
                <a:noFill/>
              </a:ln>
              <a:solidFill>
                <a:schemeClr val="tx1">
                  <a:lumMod val="95000"/>
                  <a:lumOff val="5000"/>
                </a:schemeClr>
              </a:solidFill>
              <a:latin typeface="+mn-lt"/>
              <a:ea typeface="+mj-ea"/>
              <a:cs typeface="Arial Black"/>
            </a:endParaRPr>
          </a:p>
          <a:p>
            <a:pPr marL="742950" indent="-742950" defTabSz="914400" fontAlgn="auto">
              <a:spcAft>
                <a:spcPts val="0"/>
              </a:spcAft>
              <a:defRPr/>
            </a:pPr>
            <a:endParaRPr lang="en-US" sz="2800" b="1" dirty="0" smtClean="0">
              <a:ln w="6350">
                <a:noFill/>
              </a:ln>
              <a:solidFill>
                <a:schemeClr val="tx1">
                  <a:lumMod val="95000"/>
                  <a:lumOff val="5000"/>
                </a:schemeClr>
              </a:solidFill>
              <a:latin typeface="+mn-lt"/>
              <a:ea typeface="+mj-ea"/>
              <a:cs typeface="Arial Black"/>
            </a:endParaRPr>
          </a:p>
          <a:p>
            <a:pPr marL="742950" indent="-742950" defTabSz="914400" fontAlgn="auto">
              <a:spcAft>
                <a:spcPts val="0"/>
              </a:spcAft>
              <a:defRPr/>
            </a:pPr>
            <a:r>
              <a:rPr lang="en-US" sz="2800" b="1" dirty="0">
                <a:ln w="6350">
                  <a:noFill/>
                </a:ln>
                <a:solidFill>
                  <a:schemeClr val="tx1">
                    <a:lumMod val="95000"/>
                    <a:lumOff val="5000"/>
                  </a:schemeClr>
                </a:solidFill>
                <a:latin typeface="+mn-lt"/>
                <a:ea typeface="+mj-ea"/>
                <a:cs typeface="Arial Black"/>
              </a:rPr>
              <a:t>        </a:t>
            </a:r>
            <a:r>
              <a:rPr lang="en-US" sz="2800" b="1" dirty="0" smtClean="0">
                <a:ln w="6350">
                  <a:noFill/>
                </a:ln>
                <a:solidFill>
                  <a:schemeClr val="tx1">
                    <a:lumMod val="95000"/>
                    <a:lumOff val="5000"/>
                  </a:schemeClr>
                </a:solidFill>
                <a:latin typeface="+mn-lt"/>
                <a:ea typeface="+mj-ea"/>
                <a:cs typeface="Arial Black"/>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305800" cy="685800"/>
          </a:xfrm>
        </p:spPr>
        <p:txBody>
          <a:bodyPr>
            <a:normAutofit fontScale="90000"/>
            <a:scene3d>
              <a:camera prst="orthographicFront"/>
              <a:lightRig rig="soft" dir="t">
                <a:rot lat="0" lon="0" rev="16800000"/>
              </a:lightRig>
            </a:scene3d>
            <a:sp3d prstMaterial="softEdge">
              <a:bevelT w="0" h="0"/>
            </a:sp3d>
          </a:bodyPr>
          <a:lstStyle/>
          <a:p>
            <a:pPr algn="r" eaLnBrk="1" fontAlgn="auto" hangingPunct="1">
              <a:spcAft>
                <a:spcPts val="0"/>
              </a:spcAft>
              <a:defRPr/>
            </a:pPr>
            <a:r>
              <a:rPr lang="en-US" sz="2800" dirty="0" smtClean="0">
                <a:solidFill>
                  <a:schemeClr val="tx1"/>
                </a:solidFill>
                <a:effectLst/>
                <a:ea typeface="+mj-ea"/>
                <a:cs typeface="Arial Black"/>
              </a:rPr>
              <a:t>Acknowledgment for Data</a:t>
            </a:r>
            <a:br>
              <a:rPr lang="en-US" sz="2800" dirty="0" smtClean="0">
                <a:solidFill>
                  <a:schemeClr val="tx1"/>
                </a:solidFill>
                <a:effectLst/>
                <a:ea typeface="+mj-ea"/>
                <a:cs typeface="Arial Black"/>
              </a:rPr>
            </a:br>
            <a:r>
              <a:rPr lang="en-US" sz="2000" dirty="0" smtClean="0">
                <a:solidFill>
                  <a:schemeClr val="tx1"/>
                </a:solidFill>
                <a:effectLst/>
                <a:cs typeface="Arial Black"/>
              </a:rPr>
              <a:t>Used in Reference Inter-Calibration simulation</a:t>
            </a:r>
            <a:r>
              <a:rPr lang="en-US" sz="2000" dirty="0" smtClean="0">
                <a:solidFill>
                  <a:schemeClr val="tx1"/>
                </a:solidFill>
                <a:effectLst/>
                <a:ea typeface="+mj-ea"/>
                <a:cs typeface="Arial Black"/>
              </a:rPr>
              <a:t>  </a:t>
            </a:r>
            <a:endParaRPr lang="en-US" sz="1800" dirty="0">
              <a:solidFill>
                <a:schemeClr val="tx1"/>
              </a:solidFill>
              <a:effectLst/>
              <a:ea typeface="+mj-ea"/>
              <a:cs typeface="Arial Black"/>
            </a:endParaRPr>
          </a:p>
        </p:txBody>
      </p:sp>
      <p:sp>
        <p:nvSpPr>
          <p:cNvPr id="7" name="Title 1"/>
          <p:cNvSpPr txBox="1">
            <a:spLocks/>
          </p:cNvSpPr>
          <p:nvPr/>
        </p:nvSpPr>
        <p:spPr>
          <a:xfrm>
            <a:off x="152400" y="685800"/>
            <a:ext cx="8991600" cy="4953000"/>
          </a:xfrm>
          <a:prstGeom prst="rect">
            <a:avLst/>
          </a:prstGeom>
        </p:spPr>
        <p:txBody>
          <a:bodyPr>
            <a:scene3d>
              <a:camera prst="orthographicFront"/>
              <a:lightRig rig="soft" dir="t">
                <a:rot lat="0" lon="0" rev="16800000"/>
              </a:lightRig>
            </a:scene3d>
            <a:sp3d prstMaterial="softEdge">
              <a:bevelT w="0" h="0"/>
            </a:sp3d>
          </a:bodyPr>
          <a:lstStyle/>
          <a:p>
            <a:pPr marL="742950" indent="-742950" defTabSz="914400" fontAlgn="auto">
              <a:spcAft>
                <a:spcPts val="0"/>
              </a:spcAft>
              <a:buFont typeface="Wingdings" charset="2"/>
              <a:buChar char="u"/>
              <a:defRPr/>
            </a:pPr>
            <a:r>
              <a:rPr lang="en-US" sz="2000" b="1" dirty="0" smtClean="0">
                <a:ln w="6350">
                  <a:noFill/>
                </a:ln>
                <a:solidFill>
                  <a:schemeClr val="tx1">
                    <a:lumMod val="95000"/>
                    <a:lumOff val="5000"/>
                  </a:schemeClr>
                </a:solidFill>
                <a:latin typeface="+mn-lt"/>
                <a:ea typeface="+mj-ea"/>
                <a:cs typeface="Arial Black"/>
              </a:rPr>
              <a:t>SCIAMACHY Level-1 spectral radiance data obtained from ESA. Used to simulate CLARREO spectral radiances, CERES broadband and VIIRS narrowband radiances, 250 – 1750 nm wavelength range, seasonal months 2003 – 2007.</a:t>
            </a:r>
          </a:p>
          <a:p>
            <a:pPr marL="742950" indent="-742950" defTabSz="914400" fontAlgn="auto">
              <a:spcAft>
                <a:spcPts val="0"/>
              </a:spcAft>
              <a:defRPr/>
            </a:pPr>
            <a:endParaRPr lang="en-US" sz="2000" b="1" dirty="0" smtClean="0">
              <a:ln w="6350">
                <a:noFill/>
              </a:ln>
              <a:solidFill>
                <a:schemeClr val="tx1">
                  <a:lumMod val="95000"/>
                  <a:lumOff val="5000"/>
                </a:schemeClr>
              </a:solidFill>
              <a:latin typeface="+mn-lt"/>
              <a:ea typeface="+mj-ea"/>
              <a:cs typeface="Arial Black"/>
            </a:endParaRPr>
          </a:p>
          <a:p>
            <a:pPr marL="742950" indent="-742950" defTabSz="914400" fontAlgn="auto">
              <a:spcAft>
                <a:spcPts val="0"/>
              </a:spcAft>
              <a:buFont typeface="Wingdings" charset="2"/>
              <a:buChar char="u"/>
              <a:defRPr/>
            </a:pPr>
            <a:r>
              <a:rPr lang="en-US" sz="2000" b="1" dirty="0" smtClean="0">
                <a:ln w="6350">
                  <a:noFill/>
                </a:ln>
                <a:solidFill>
                  <a:schemeClr val="tx1">
                    <a:lumMod val="95000"/>
                    <a:lumOff val="5000"/>
                  </a:schemeClr>
                </a:solidFill>
                <a:latin typeface="+mn-lt"/>
                <a:ea typeface="+mj-ea"/>
                <a:cs typeface="Arial Black"/>
              </a:rPr>
              <a:t>CERES/MODIS/Terra SSF data used to provide scene description for SCIAMACHY field-of-view (5 locations per FOV).</a:t>
            </a:r>
          </a:p>
          <a:p>
            <a:pPr marL="742950" indent="-742950" defTabSz="914400" fontAlgn="auto">
              <a:spcAft>
                <a:spcPts val="0"/>
              </a:spcAft>
              <a:defRPr/>
            </a:pPr>
            <a:endParaRPr lang="en-US" sz="2000" b="1" dirty="0" smtClean="0">
              <a:ln w="6350">
                <a:noFill/>
              </a:ln>
              <a:solidFill>
                <a:schemeClr val="tx1">
                  <a:lumMod val="95000"/>
                  <a:lumOff val="5000"/>
                </a:schemeClr>
              </a:solidFill>
              <a:latin typeface="+mn-lt"/>
              <a:ea typeface="+mj-ea"/>
              <a:cs typeface="Arial Black"/>
            </a:endParaRPr>
          </a:p>
          <a:p>
            <a:pPr marL="742950" indent="-742950" defTabSz="914400" fontAlgn="auto">
              <a:spcAft>
                <a:spcPts val="0"/>
              </a:spcAft>
              <a:buFont typeface="Wingdings" charset="2"/>
              <a:buChar char="u"/>
              <a:defRPr/>
            </a:pPr>
            <a:r>
              <a:rPr lang="en-US" sz="2000" b="1" dirty="0" smtClean="0">
                <a:ln w="6350">
                  <a:noFill/>
                </a:ln>
                <a:solidFill>
                  <a:schemeClr val="tx1">
                    <a:lumMod val="95000"/>
                    <a:lumOff val="5000"/>
                  </a:schemeClr>
                </a:solidFill>
                <a:latin typeface="+mn-lt"/>
                <a:ea typeface="+mj-ea"/>
                <a:cs typeface="Arial Black"/>
              </a:rPr>
              <a:t>POLDER-3/PARASOL Level-1 data obtained from CNES, France. Used to simulate distributions of observed polarization for inter-calibration sampling, development of polarization models.</a:t>
            </a:r>
          </a:p>
          <a:p>
            <a:pPr marL="742950" indent="-742950" defTabSz="914400" fontAlgn="auto">
              <a:spcAft>
                <a:spcPts val="0"/>
              </a:spcAft>
              <a:defRPr/>
            </a:pPr>
            <a:endParaRPr lang="en-US" sz="2000" b="1" dirty="0" smtClean="0">
              <a:ln w="6350">
                <a:noFill/>
              </a:ln>
              <a:solidFill>
                <a:schemeClr val="tx1">
                  <a:lumMod val="95000"/>
                  <a:lumOff val="5000"/>
                </a:schemeClr>
              </a:solidFill>
              <a:latin typeface="+mn-lt"/>
              <a:ea typeface="+mj-ea"/>
              <a:cs typeface="Arial Black"/>
            </a:endParaRPr>
          </a:p>
          <a:p>
            <a:pPr marL="742950" indent="-742950" defTabSz="914400" fontAlgn="auto">
              <a:spcAft>
                <a:spcPts val="0"/>
              </a:spcAft>
              <a:buFont typeface="Wingdings" charset="2"/>
              <a:buChar char="u"/>
              <a:defRPr/>
            </a:pPr>
            <a:r>
              <a:rPr lang="en-US" sz="2000" b="1" dirty="0" smtClean="0">
                <a:ln w="6350">
                  <a:noFill/>
                </a:ln>
                <a:solidFill>
                  <a:schemeClr val="tx1">
                    <a:lumMod val="95000"/>
                    <a:lumOff val="5000"/>
                  </a:schemeClr>
                </a:solidFill>
                <a:latin typeface="+mn-lt"/>
                <a:ea typeface="+mj-ea"/>
                <a:cs typeface="Arial Black"/>
              </a:rPr>
              <a:t>POLDER-3/PARASOL Level-2 Clouds data obtained from ICARE, France. Used for scene description of the polarization data.</a:t>
            </a:r>
          </a:p>
          <a:p>
            <a:pPr marL="742950" indent="-742950" defTabSz="914400" fontAlgn="auto">
              <a:spcAft>
                <a:spcPts val="0"/>
              </a:spcAft>
              <a:defRPr/>
            </a:pPr>
            <a:endParaRPr lang="en-US" sz="2000" b="1" dirty="0" smtClean="0">
              <a:ln w="6350">
                <a:noFill/>
              </a:ln>
              <a:solidFill>
                <a:schemeClr val="tx1">
                  <a:lumMod val="95000"/>
                  <a:lumOff val="5000"/>
                </a:schemeClr>
              </a:solidFill>
              <a:latin typeface="+mn-lt"/>
              <a:ea typeface="+mj-ea"/>
              <a:cs typeface="Arial Black"/>
            </a:endParaRPr>
          </a:p>
          <a:p>
            <a:pPr marL="742950" indent="-742950" defTabSz="914400" fontAlgn="auto">
              <a:spcAft>
                <a:spcPts val="0"/>
              </a:spcAft>
              <a:buFont typeface="Wingdings" charset="2"/>
              <a:buChar char="u"/>
              <a:defRPr/>
            </a:pPr>
            <a:r>
              <a:rPr lang="en-US" sz="2000" b="1" dirty="0" smtClean="0">
                <a:ln w="6350">
                  <a:noFill/>
                </a:ln>
                <a:solidFill>
                  <a:schemeClr val="tx1">
                    <a:lumMod val="95000"/>
                    <a:lumOff val="5000"/>
                  </a:schemeClr>
                </a:solidFill>
                <a:latin typeface="+mn-lt"/>
                <a:ea typeface="+mj-ea"/>
                <a:cs typeface="Arial Black"/>
              </a:rPr>
              <a:t>CERES/MODIS/Aqua SSF data used to simulate scene type distributions within reference inter-calibration sampling.</a:t>
            </a:r>
          </a:p>
          <a:p>
            <a:pPr marL="742950" indent="-742950" defTabSz="914400" fontAlgn="auto">
              <a:spcAft>
                <a:spcPts val="0"/>
              </a:spcAft>
              <a:buFont typeface="Wingdings" charset="2"/>
              <a:buChar char="u"/>
              <a:defRPr/>
            </a:pPr>
            <a:endParaRPr lang="en-US" sz="2000" b="1" dirty="0" smtClean="0">
              <a:ln w="6350">
                <a:noFill/>
              </a:ln>
              <a:solidFill>
                <a:schemeClr val="tx1">
                  <a:lumMod val="95000"/>
                  <a:lumOff val="5000"/>
                </a:schemeClr>
              </a:solidFill>
              <a:latin typeface="+mn-lt"/>
              <a:ea typeface="+mj-ea"/>
              <a:cs typeface="Arial Black"/>
            </a:endParaRPr>
          </a:p>
          <a:p>
            <a:pPr marL="742950" indent="-742950" defTabSz="914400" fontAlgn="auto">
              <a:spcAft>
                <a:spcPts val="0"/>
              </a:spcAft>
              <a:defRPr/>
            </a:pPr>
            <a:r>
              <a:rPr lang="en-US" sz="2000" b="1" dirty="0" smtClean="0">
                <a:ln w="6350">
                  <a:noFill/>
                </a:ln>
                <a:solidFill>
                  <a:schemeClr val="tx1">
                    <a:lumMod val="95000"/>
                    <a:lumOff val="5000"/>
                  </a:schemeClr>
                </a:solidFill>
                <a:latin typeface="+mn-lt"/>
                <a:ea typeface="+mj-ea"/>
                <a:cs typeface="Arial Black"/>
              </a:rPr>
              <a:t> </a:t>
            </a:r>
          </a:p>
          <a:p>
            <a:pPr marL="742950" indent="-742950" defTabSz="914400" fontAlgn="auto">
              <a:spcAft>
                <a:spcPts val="0"/>
              </a:spcAft>
              <a:defRPr/>
            </a:pPr>
            <a:endParaRPr lang="en-US" sz="1800" b="1" dirty="0" smtClean="0">
              <a:ln w="6350">
                <a:noFill/>
              </a:ln>
              <a:solidFill>
                <a:schemeClr val="tx1">
                  <a:lumMod val="95000"/>
                  <a:lumOff val="5000"/>
                </a:schemeClr>
              </a:solidFill>
              <a:latin typeface="+mn-lt"/>
              <a:ea typeface="+mj-ea"/>
              <a:cs typeface="Arial Black"/>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534400" cy="630777"/>
          </a:xfrm>
        </p:spPr>
        <p:txBody>
          <a:bodyPr>
            <a:normAutofit/>
            <a:scene3d>
              <a:camera prst="orthographicFront"/>
              <a:lightRig rig="soft" dir="t">
                <a:rot lat="0" lon="0" rev="16800000"/>
              </a:lightRig>
            </a:scene3d>
            <a:sp3d prstMaterial="softEdge">
              <a:bevelT w="0" h="0"/>
            </a:sp3d>
          </a:bodyPr>
          <a:lstStyle/>
          <a:p>
            <a:pPr algn="r" eaLnBrk="1" fontAlgn="auto" hangingPunct="1">
              <a:spcAft>
                <a:spcPts val="0"/>
              </a:spcAft>
              <a:defRPr/>
            </a:pPr>
            <a:r>
              <a:rPr lang="en-US" sz="2800" dirty="0" smtClean="0">
                <a:solidFill>
                  <a:srgbClr val="000000"/>
                </a:solidFill>
                <a:effectLst/>
                <a:latin typeface="+mn-lt"/>
                <a:ea typeface="+mj-ea"/>
                <a:cs typeface="Arial Black"/>
              </a:rPr>
              <a:t>CLARREO RI Sampling: Error Scaling</a:t>
            </a:r>
            <a:endParaRPr lang="en-US" sz="2222" dirty="0">
              <a:solidFill>
                <a:srgbClr val="000000"/>
              </a:solidFill>
              <a:effectLst/>
              <a:latin typeface="+mn-lt"/>
              <a:ea typeface="+mj-ea"/>
              <a:cs typeface="Arial Black"/>
            </a:endParaRPr>
          </a:p>
        </p:txBody>
      </p:sp>
      <p:sp>
        <p:nvSpPr>
          <p:cNvPr id="9" name="TextBox 8"/>
          <p:cNvSpPr txBox="1"/>
          <p:nvPr/>
        </p:nvSpPr>
        <p:spPr>
          <a:xfrm>
            <a:off x="457200" y="914400"/>
            <a:ext cx="8534400" cy="1077218"/>
          </a:xfrm>
          <a:prstGeom prst="rect">
            <a:avLst/>
          </a:prstGeom>
          <a:noFill/>
        </p:spPr>
        <p:txBody>
          <a:bodyPr wrap="square" rtlCol="0">
            <a:spAutoFit/>
          </a:bodyPr>
          <a:lstStyle/>
          <a:p>
            <a:r>
              <a:rPr lang="en-US" sz="1600" dirty="0" smtClean="0">
                <a:latin typeface="Arial Black"/>
                <a:cs typeface="Arial Black"/>
              </a:rPr>
              <a:t>Assuming 1% space/time/angles data matching (</a:t>
            </a:r>
            <a:r>
              <a:rPr lang="en-US" sz="1600" dirty="0" err="1" smtClean="0">
                <a:latin typeface="Arial Black"/>
                <a:cs typeface="Arial Black"/>
              </a:rPr>
              <a:t>Wielicki</a:t>
            </a:r>
            <a:r>
              <a:rPr lang="en-US" sz="1600" dirty="0" smtClean="0">
                <a:latin typeface="Arial Black"/>
                <a:cs typeface="Arial Black"/>
              </a:rPr>
              <a:t> et al., IGARSS 2008), only linear case differences with CLARREO (offset and  gain only), the reference inter-calibration error can be scaled as </a:t>
            </a:r>
            <a:r>
              <a:rPr lang="en-US" sz="1600" dirty="0" err="1" smtClean="0">
                <a:latin typeface="Arial Black"/>
                <a:cs typeface="Arial Black"/>
              </a:rPr>
              <a:t>sqrt(N</a:t>
            </a:r>
            <a:r>
              <a:rPr lang="en-US" sz="1600" dirty="0" smtClean="0">
                <a:latin typeface="Arial Black"/>
                <a:cs typeface="Arial Black"/>
              </a:rPr>
              <a:t>) as number of samples changes.</a:t>
            </a:r>
          </a:p>
        </p:txBody>
      </p:sp>
      <p:graphicFrame>
        <p:nvGraphicFramePr>
          <p:cNvPr id="10" name="Table 9"/>
          <p:cNvGraphicFramePr>
            <a:graphicFrameLocks noGrp="1"/>
          </p:cNvGraphicFramePr>
          <p:nvPr/>
        </p:nvGraphicFramePr>
        <p:xfrm>
          <a:off x="914400" y="2258318"/>
          <a:ext cx="3886200" cy="3708400"/>
        </p:xfrm>
        <a:graphic>
          <a:graphicData uri="http://schemas.openxmlformats.org/drawingml/2006/table">
            <a:tbl>
              <a:tblPr firstRow="1" bandRow="1">
                <a:tableStyleId>{5C22544A-7EE6-4342-B048-85BDC9FD1C3A}</a:tableStyleId>
              </a:tblPr>
              <a:tblGrid>
                <a:gridCol w="2057400"/>
                <a:gridCol w="1828800"/>
              </a:tblGrid>
              <a:tr h="370840">
                <a:tc gridSpan="2">
                  <a:txBody>
                    <a:bodyPr/>
                    <a:lstStyle/>
                    <a:p>
                      <a:pPr algn="l"/>
                      <a:endParaRPr lang="en-US" dirty="0">
                        <a:solidFill>
                          <a:schemeClr val="tx1"/>
                        </a:solidFill>
                        <a:latin typeface="Arial Black"/>
                        <a:cs typeface="Arial Blac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dirty="0"/>
                    </a:p>
                  </a:txBody>
                  <a:tcPr/>
                </a:tc>
              </a:tr>
              <a:tr h="370840">
                <a:tc>
                  <a:txBody>
                    <a:bodyPr/>
                    <a:lstStyle/>
                    <a:p>
                      <a:pPr algn="ctr"/>
                      <a:r>
                        <a:rPr lang="en-US" sz="1400" dirty="0" smtClean="0">
                          <a:latin typeface="Arial Black"/>
                          <a:cs typeface="Arial Black"/>
                        </a:rPr>
                        <a:t>N</a:t>
                      </a:r>
                      <a:r>
                        <a:rPr lang="en-US" sz="1400" baseline="0" dirty="0" smtClean="0">
                          <a:latin typeface="Arial Black"/>
                          <a:cs typeface="Arial Black"/>
                        </a:rPr>
                        <a:t> Samples</a:t>
                      </a:r>
                      <a:endParaRPr lang="en-US" sz="1400" dirty="0">
                        <a:latin typeface="Arial Black"/>
                        <a:cs typeface="Arial Blac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pPr algn="ctr"/>
                      <a:r>
                        <a:rPr lang="en-US" sz="1400" dirty="0" smtClean="0">
                          <a:latin typeface="Arial Black"/>
                          <a:cs typeface="Arial Black"/>
                        </a:rPr>
                        <a:t>RI</a:t>
                      </a:r>
                      <a:r>
                        <a:rPr lang="en-US" sz="1400" baseline="0" dirty="0" smtClean="0">
                          <a:latin typeface="Arial Black"/>
                          <a:cs typeface="Arial Black"/>
                        </a:rPr>
                        <a:t> Error (%, </a:t>
                      </a:r>
                      <a:r>
                        <a:rPr lang="en-US" sz="1400" baseline="0" dirty="0" err="1" smtClean="0">
                          <a:latin typeface="Arial Black"/>
                          <a:cs typeface="Arial Black"/>
                        </a:rPr>
                        <a:t>k</a:t>
                      </a:r>
                      <a:r>
                        <a:rPr lang="en-US" sz="1400" baseline="0" dirty="0" smtClean="0">
                          <a:latin typeface="Arial Black"/>
                          <a:cs typeface="Arial Black"/>
                        </a:rPr>
                        <a:t>=2)</a:t>
                      </a:r>
                      <a:endParaRPr lang="en-US" sz="1400" dirty="0" smtClean="0">
                        <a:latin typeface="Arial Black"/>
                        <a:cs typeface="Arial Blac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r>
              <a:tr h="370840">
                <a:tc>
                  <a:txBody>
                    <a:bodyPr/>
                    <a:lstStyle/>
                    <a:p>
                      <a:pPr algn="ctr"/>
                      <a:r>
                        <a:rPr lang="en-US" sz="1400" dirty="0" smtClean="0">
                          <a:solidFill>
                            <a:schemeClr val="tx1"/>
                          </a:solidFill>
                          <a:latin typeface="Arial Black"/>
                          <a:cs typeface="Arial Black"/>
                        </a:rPr>
                        <a:t>16,000</a:t>
                      </a:r>
                      <a:endParaRPr lang="en-US" sz="1400" dirty="0">
                        <a:solidFill>
                          <a:schemeClr val="tx1"/>
                        </a:solidFill>
                        <a:latin typeface="Arial Black"/>
                        <a:cs typeface="Arial Blac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chemeClr val="tx1"/>
                          </a:solidFill>
                          <a:latin typeface="Arial Black"/>
                          <a:cs typeface="Arial Black"/>
                        </a:rPr>
                        <a:t>0.11</a:t>
                      </a:r>
                      <a:endParaRPr lang="en-US" sz="1400" dirty="0">
                        <a:solidFill>
                          <a:schemeClr val="tx1"/>
                        </a:solidFill>
                        <a:latin typeface="Arial Black"/>
                        <a:cs typeface="Arial Blac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sz="1400" dirty="0" smtClean="0">
                          <a:solidFill>
                            <a:schemeClr val="tx1"/>
                          </a:solidFill>
                          <a:latin typeface="Arial Black"/>
                          <a:cs typeface="Arial Black"/>
                        </a:rPr>
                        <a:t>8,000</a:t>
                      </a:r>
                      <a:endParaRPr lang="en-US" sz="1400" dirty="0">
                        <a:solidFill>
                          <a:schemeClr val="tx1"/>
                        </a:solidFill>
                        <a:latin typeface="Arial Black"/>
                        <a:cs typeface="Arial Blac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chemeClr val="tx1"/>
                          </a:solidFill>
                          <a:latin typeface="Arial Black"/>
                          <a:cs typeface="Arial Black"/>
                        </a:rPr>
                        <a:t>0.15</a:t>
                      </a:r>
                      <a:endParaRPr lang="en-US" sz="1400" dirty="0">
                        <a:solidFill>
                          <a:schemeClr val="tx1"/>
                        </a:solidFill>
                        <a:latin typeface="Arial Black"/>
                        <a:cs typeface="Arial Blac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sz="1400" dirty="0" smtClean="0">
                          <a:solidFill>
                            <a:schemeClr val="tx1"/>
                          </a:solidFill>
                          <a:latin typeface="Arial Black"/>
                          <a:cs typeface="Arial Black"/>
                        </a:rPr>
                        <a:t>4,000</a:t>
                      </a:r>
                      <a:endParaRPr lang="en-US" sz="1400" dirty="0">
                        <a:solidFill>
                          <a:schemeClr val="tx1"/>
                        </a:solidFill>
                        <a:latin typeface="Arial Black"/>
                        <a:cs typeface="Arial Blac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chemeClr val="tx1"/>
                          </a:solidFill>
                          <a:latin typeface="Arial Black"/>
                          <a:cs typeface="Arial Black"/>
                        </a:rPr>
                        <a:t>0.21</a:t>
                      </a:r>
                      <a:endParaRPr lang="en-US" sz="1400" dirty="0">
                        <a:solidFill>
                          <a:schemeClr val="tx1"/>
                        </a:solidFill>
                        <a:latin typeface="Arial Black"/>
                        <a:cs typeface="Arial Blac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sz="1400" dirty="0" smtClean="0">
                          <a:solidFill>
                            <a:srgbClr val="FF0000"/>
                          </a:solidFill>
                          <a:latin typeface="Arial Black"/>
                          <a:cs typeface="Arial Black"/>
                        </a:rPr>
                        <a:t>2,000</a:t>
                      </a:r>
                      <a:endParaRPr lang="en-US" sz="1400" dirty="0">
                        <a:solidFill>
                          <a:srgbClr val="FF0000"/>
                        </a:solidFill>
                        <a:latin typeface="Arial Black"/>
                        <a:cs typeface="Arial Blac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latin typeface="Arial Black"/>
                          <a:cs typeface="Arial Black"/>
                        </a:rPr>
                        <a:t>0.3</a:t>
                      </a:r>
                      <a:endParaRPr lang="en-US" sz="1400" dirty="0">
                        <a:solidFill>
                          <a:srgbClr val="FF0000"/>
                        </a:solidFill>
                        <a:latin typeface="Arial Black"/>
                        <a:cs typeface="Arial Blac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sz="1400" dirty="0" smtClean="0">
                          <a:latin typeface="Arial Black"/>
                          <a:cs typeface="Arial Black"/>
                        </a:rPr>
                        <a:t>1,000</a:t>
                      </a:r>
                      <a:endParaRPr lang="en-US" sz="1400" dirty="0">
                        <a:latin typeface="Arial Black"/>
                        <a:cs typeface="Arial Blac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Arial Black"/>
                          <a:cs typeface="Arial Black"/>
                        </a:rPr>
                        <a:t>0.42</a:t>
                      </a:r>
                      <a:endParaRPr lang="en-US" sz="1400" dirty="0">
                        <a:latin typeface="Arial Black"/>
                        <a:cs typeface="Arial Blac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sz="1400" dirty="0" smtClean="0">
                          <a:latin typeface="Arial Black"/>
                          <a:cs typeface="Arial Black"/>
                        </a:rPr>
                        <a:t>500 </a:t>
                      </a:r>
                      <a:endParaRPr lang="en-US" sz="1400" dirty="0">
                        <a:latin typeface="Arial Black"/>
                        <a:cs typeface="Arial Blac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Arial Black"/>
                          <a:cs typeface="Arial Black"/>
                        </a:rPr>
                        <a:t>0.6</a:t>
                      </a:r>
                      <a:endParaRPr lang="en-US" sz="1400" dirty="0">
                        <a:latin typeface="Arial Black"/>
                        <a:cs typeface="Arial Blac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sz="1400" dirty="0" smtClean="0">
                          <a:latin typeface="Arial Black"/>
                          <a:cs typeface="Arial Black"/>
                        </a:rPr>
                        <a:t>250</a:t>
                      </a:r>
                      <a:endParaRPr lang="en-US" sz="1400" dirty="0">
                        <a:latin typeface="Arial Black"/>
                        <a:cs typeface="Arial Blac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Arial Black"/>
                          <a:cs typeface="Arial Black"/>
                        </a:rPr>
                        <a:t>0.85</a:t>
                      </a:r>
                      <a:endParaRPr lang="en-US" sz="1400" dirty="0">
                        <a:latin typeface="Arial Black"/>
                        <a:cs typeface="Arial Blac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sz="1400" dirty="0" smtClean="0">
                          <a:latin typeface="Arial Black"/>
                          <a:cs typeface="Arial Black"/>
                        </a:rPr>
                        <a:t>125</a:t>
                      </a:r>
                      <a:endParaRPr lang="en-US" sz="1400" dirty="0">
                        <a:latin typeface="Arial Black"/>
                        <a:cs typeface="Arial Blac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Arial Black"/>
                          <a:cs typeface="Arial Black"/>
                        </a:rPr>
                        <a:t>1.2</a:t>
                      </a:r>
                      <a:endParaRPr lang="en-US" sz="1400" dirty="0">
                        <a:latin typeface="Arial Black"/>
                        <a:cs typeface="Arial Blac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4" name="TextBox 13"/>
          <p:cNvSpPr txBox="1"/>
          <p:nvPr/>
        </p:nvSpPr>
        <p:spPr>
          <a:xfrm>
            <a:off x="5245100" y="4135854"/>
            <a:ext cx="3005951" cy="738664"/>
          </a:xfrm>
          <a:prstGeom prst="rect">
            <a:avLst/>
          </a:prstGeom>
          <a:noFill/>
        </p:spPr>
        <p:txBody>
          <a:bodyPr wrap="none" rtlCol="0">
            <a:spAutoFit/>
          </a:bodyPr>
          <a:lstStyle/>
          <a:p>
            <a:r>
              <a:rPr lang="en-US" sz="1400" dirty="0" err="1" smtClean="0">
                <a:solidFill>
                  <a:srgbClr val="FF0000"/>
                </a:solidFill>
                <a:latin typeface="Wingdings"/>
                <a:ea typeface="Wingdings"/>
                <a:cs typeface="Wingdings"/>
              </a:rPr>
              <a:t></a:t>
            </a:r>
            <a:r>
              <a:rPr lang="en-US" sz="1400" dirty="0" smtClean="0">
                <a:latin typeface="Arial Black"/>
                <a:cs typeface="Arial Black"/>
              </a:rPr>
              <a:t> From simulation using </a:t>
            </a:r>
          </a:p>
          <a:p>
            <a:r>
              <a:rPr lang="en-US" sz="1400" dirty="0" smtClean="0">
                <a:latin typeface="Arial Black"/>
                <a:cs typeface="Arial Black"/>
              </a:rPr>
              <a:t>    SCIAMACHY spectral data</a:t>
            </a:r>
          </a:p>
          <a:p>
            <a:r>
              <a:rPr lang="en-US" sz="1400" dirty="0" smtClean="0">
                <a:latin typeface="Arial Black"/>
                <a:cs typeface="Arial Black"/>
              </a:rPr>
              <a:t>    (clear-sky ocean case)</a:t>
            </a:r>
            <a:endParaRPr lang="en-US" sz="1400" dirty="0">
              <a:latin typeface="Arial Black"/>
              <a:cs typeface="Arial Black"/>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8735" y="0"/>
            <a:ext cx="9025265" cy="685800"/>
          </a:xfrm>
        </p:spPr>
        <p:txBody>
          <a:bodyPr>
            <a:normAutofit fontScale="90000"/>
            <a:scene3d>
              <a:camera prst="orthographicFront"/>
              <a:lightRig rig="soft" dir="t">
                <a:rot lat="0" lon="0" rev="16800000"/>
              </a:lightRig>
            </a:scene3d>
            <a:sp3d prstMaterial="softEdge">
              <a:bevelT w="0" h="0"/>
            </a:sp3d>
          </a:bodyPr>
          <a:lstStyle/>
          <a:p>
            <a:pPr algn="r" eaLnBrk="1" fontAlgn="auto" hangingPunct="1">
              <a:spcAft>
                <a:spcPts val="0"/>
              </a:spcAft>
              <a:defRPr/>
            </a:pPr>
            <a:r>
              <a:rPr lang="en-US" sz="2400" dirty="0" smtClean="0">
                <a:solidFill>
                  <a:srgbClr val="000000"/>
                </a:solidFill>
                <a:effectLst/>
                <a:latin typeface="+mn-lt"/>
                <a:ea typeface="+mj-ea"/>
                <a:cs typeface="Arial Black"/>
              </a:rPr>
              <a:t>Example: CERES SR Degradation Test (1)</a:t>
            </a:r>
            <a:r>
              <a:rPr lang="en-US" dirty="0" smtClean="0">
                <a:solidFill>
                  <a:srgbClr val="000000"/>
                </a:solidFill>
                <a:effectLst/>
                <a:latin typeface="+mn-lt"/>
                <a:ea typeface="+mj-ea"/>
                <a:cs typeface="Arial Black"/>
              </a:rPr>
              <a:t/>
            </a:r>
            <a:br>
              <a:rPr lang="en-US" dirty="0" smtClean="0">
                <a:solidFill>
                  <a:srgbClr val="000000"/>
                </a:solidFill>
                <a:effectLst/>
                <a:latin typeface="+mn-lt"/>
                <a:ea typeface="+mj-ea"/>
                <a:cs typeface="Arial Black"/>
              </a:rPr>
            </a:br>
            <a:r>
              <a:rPr lang="en-US" sz="2000" dirty="0" smtClean="0">
                <a:solidFill>
                  <a:srgbClr val="000000"/>
                </a:solidFill>
                <a:effectLst/>
                <a:latin typeface="+mn-lt"/>
                <a:ea typeface="+mj-ea"/>
                <a:cs typeface="Arial Black"/>
              </a:rPr>
              <a:t>(SCIAMACHY spectral data used) </a:t>
            </a:r>
            <a:endParaRPr lang="en-US" sz="2000" dirty="0">
              <a:solidFill>
                <a:srgbClr val="000000"/>
              </a:solidFill>
              <a:effectLst/>
              <a:latin typeface="+mn-lt"/>
              <a:ea typeface="+mj-ea"/>
              <a:cs typeface="Arial Black"/>
            </a:endParaRPr>
          </a:p>
        </p:txBody>
      </p:sp>
      <p:pic>
        <p:nvPicPr>
          <p:cNvPr id="4" name="Picture 3" descr="ceres_rsr_degrad.gif"/>
          <p:cNvPicPr>
            <a:picLocks noChangeAspect="1"/>
          </p:cNvPicPr>
          <p:nvPr/>
        </p:nvPicPr>
        <p:blipFill>
          <a:blip r:embed="rId3"/>
          <a:stretch>
            <a:fillRect/>
          </a:stretch>
        </p:blipFill>
        <p:spPr>
          <a:xfrm>
            <a:off x="179454" y="1371600"/>
            <a:ext cx="4663681" cy="4419600"/>
          </a:xfrm>
          <a:prstGeom prst="rect">
            <a:avLst/>
          </a:prstGeom>
        </p:spPr>
      </p:pic>
      <p:sp>
        <p:nvSpPr>
          <p:cNvPr id="5" name="TextBox 4"/>
          <p:cNvSpPr txBox="1"/>
          <p:nvPr/>
        </p:nvSpPr>
        <p:spPr>
          <a:xfrm>
            <a:off x="4953000" y="1034403"/>
            <a:ext cx="4072265" cy="5693866"/>
          </a:xfrm>
          <a:prstGeom prst="rect">
            <a:avLst/>
          </a:prstGeom>
          <a:noFill/>
        </p:spPr>
        <p:txBody>
          <a:bodyPr wrap="square" rtlCol="0">
            <a:spAutoFit/>
          </a:bodyPr>
          <a:lstStyle/>
          <a:p>
            <a:r>
              <a:rPr lang="en-US" sz="2000" b="1" dirty="0" smtClean="0">
                <a:solidFill>
                  <a:srgbClr val="FF0000"/>
                </a:solidFill>
                <a:latin typeface="+mn-lt"/>
                <a:cs typeface="Arial Black"/>
              </a:rPr>
              <a:t>    Plots:</a:t>
            </a:r>
          </a:p>
          <a:p>
            <a:endParaRPr lang="en-US" sz="2000" b="1" dirty="0" smtClean="0">
              <a:latin typeface="+mn-lt"/>
              <a:cs typeface="Arial Black"/>
            </a:endParaRPr>
          </a:p>
          <a:p>
            <a:pPr marL="236538" indent="-236538">
              <a:buFont typeface="Wingdings" charset="2"/>
              <a:buChar char="u"/>
            </a:pPr>
            <a:r>
              <a:rPr lang="en-US" b="1" u="sng" dirty="0" smtClean="0">
                <a:latin typeface="+mn-lt"/>
                <a:cs typeface="Arial Black"/>
              </a:rPr>
              <a:t>Top:</a:t>
            </a:r>
            <a:r>
              <a:rPr lang="en-US" b="1" dirty="0" smtClean="0">
                <a:latin typeface="+mn-lt"/>
                <a:cs typeface="Arial Black"/>
              </a:rPr>
              <a:t> CERES FM1 pre-launch SR and 3 cases of degraded SR.</a:t>
            </a:r>
          </a:p>
          <a:p>
            <a:pPr marL="236538" indent="-236538"/>
            <a:endParaRPr lang="en-US" b="1" dirty="0" smtClean="0">
              <a:latin typeface="+mn-lt"/>
              <a:cs typeface="Arial Black"/>
            </a:endParaRPr>
          </a:p>
          <a:p>
            <a:pPr marL="236538" indent="-236538">
              <a:buFont typeface="Wingdings" charset="2"/>
              <a:buChar char="u"/>
            </a:pPr>
            <a:r>
              <a:rPr lang="en-US" b="1" u="sng" dirty="0" smtClean="0">
                <a:latin typeface="+mn-lt"/>
                <a:cs typeface="Arial Black"/>
              </a:rPr>
              <a:t>Bottom:</a:t>
            </a:r>
            <a:r>
              <a:rPr lang="en-US" b="1" dirty="0" smtClean="0">
                <a:latin typeface="+mn-lt"/>
                <a:cs typeface="Arial Black"/>
              </a:rPr>
              <a:t> Amount of degradation</a:t>
            </a:r>
          </a:p>
          <a:p>
            <a:r>
              <a:rPr lang="en-US" b="1" dirty="0" smtClean="0">
                <a:latin typeface="+mn-lt"/>
                <a:cs typeface="Arial Black"/>
              </a:rPr>
              <a:t> </a:t>
            </a:r>
          </a:p>
          <a:p>
            <a:r>
              <a:rPr lang="en-US" b="1" dirty="0" smtClean="0">
                <a:latin typeface="+mn-lt"/>
                <a:cs typeface="Arial Black"/>
              </a:rPr>
              <a:t>          </a:t>
            </a:r>
            <a:r>
              <a:rPr lang="en-US" sz="2400" b="1" dirty="0" smtClean="0">
                <a:latin typeface="+mn-lt"/>
                <a:cs typeface="Arial Black"/>
              </a:rPr>
              <a:t>D(</a:t>
            </a:r>
            <a:r>
              <a:rPr lang="en-US" sz="2400" b="1" dirty="0" smtClean="0">
                <a:latin typeface="+mn-lt"/>
                <a:ea typeface="Lucida Grande"/>
                <a:cs typeface="Lucida Grande"/>
              </a:rPr>
              <a:t>λ</a:t>
            </a:r>
            <a:r>
              <a:rPr lang="en-US" sz="2400" b="1" dirty="0" smtClean="0">
                <a:latin typeface="+mn-lt"/>
                <a:cs typeface="Arial Black"/>
              </a:rPr>
              <a:t>) = 1 – exp(-</a:t>
            </a:r>
            <a:r>
              <a:rPr lang="en-US" sz="2400" b="1" dirty="0" err="1" smtClean="0">
                <a:latin typeface="+mn-lt"/>
                <a:ea typeface="Lucida Grande"/>
                <a:cs typeface="Lucida Grande"/>
              </a:rPr>
              <a:t>αλ</a:t>
            </a:r>
            <a:r>
              <a:rPr lang="en-US" sz="2400" b="1" dirty="0" smtClean="0">
                <a:latin typeface="+mn-lt"/>
                <a:cs typeface="Arial Black"/>
              </a:rPr>
              <a:t>) </a:t>
            </a:r>
          </a:p>
          <a:p>
            <a:endParaRPr lang="en-US" sz="1400" b="1" dirty="0" smtClean="0">
              <a:latin typeface="+mn-lt"/>
              <a:cs typeface="Arial Black"/>
            </a:endParaRPr>
          </a:p>
          <a:p>
            <a:r>
              <a:rPr lang="en-US" sz="1400" b="1" dirty="0" smtClean="0">
                <a:latin typeface="+mn-lt"/>
                <a:cs typeface="Arial Black"/>
              </a:rPr>
              <a:t> </a:t>
            </a:r>
            <a:r>
              <a:rPr lang="en-US" sz="1600" b="1" dirty="0" err="1" smtClean="0">
                <a:solidFill>
                  <a:srgbClr val="0000FF"/>
                </a:solidFill>
                <a:latin typeface="+mn-lt"/>
                <a:ea typeface="Lucida Grande"/>
                <a:cs typeface="Lucida Grande"/>
              </a:rPr>
              <a:t>α</a:t>
            </a:r>
            <a:r>
              <a:rPr lang="en-US" sz="1600" b="1" dirty="0" smtClean="0">
                <a:solidFill>
                  <a:srgbClr val="0000FF"/>
                </a:solidFill>
                <a:latin typeface="+mn-lt"/>
                <a:cs typeface="Arial Black"/>
              </a:rPr>
              <a:t> = 13.8155 (D=0.999 @ </a:t>
            </a:r>
            <a:r>
              <a:rPr lang="en-US" sz="1600" b="1" dirty="0" err="1" smtClean="0">
                <a:solidFill>
                  <a:srgbClr val="0000FF"/>
                </a:solidFill>
                <a:latin typeface="+mn-lt"/>
                <a:ea typeface="Lucida Grande"/>
                <a:cs typeface="Lucida Grande"/>
              </a:rPr>
              <a:t>λ</a:t>
            </a:r>
            <a:r>
              <a:rPr lang="en-US" sz="1600" b="1" dirty="0" smtClean="0">
                <a:solidFill>
                  <a:srgbClr val="0000FF"/>
                </a:solidFill>
                <a:latin typeface="+mn-lt"/>
                <a:cs typeface="Arial Black"/>
              </a:rPr>
              <a:t>=0.5 </a:t>
            </a:r>
            <a:r>
              <a:rPr lang="en-US" sz="1600" b="1" dirty="0" err="1" smtClean="0">
                <a:solidFill>
                  <a:srgbClr val="0000FF"/>
                </a:solidFill>
                <a:latin typeface="+mn-lt"/>
                <a:ea typeface="Lucida Grande"/>
                <a:cs typeface="Lucida Grande"/>
              </a:rPr>
              <a:t>μ</a:t>
            </a:r>
            <a:r>
              <a:rPr lang="en-US" sz="1600" b="1" dirty="0" err="1" smtClean="0">
                <a:solidFill>
                  <a:srgbClr val="0000FF"/>
                </a:solidFill>
                <a:latin typeface="+mn-lt"/>
                <a:cs typeface="Arial Black"/>
              </a:rPr>
              <a:t>m</a:t>
            </a:r>
            <a:r>
              <a:rPr lang="en-US" sz="1600" b="1" dirty="0" smtClean="0">
                <a:solidFill>
                  <a:srgbClr val="0000FF"/>
                </a:solidFill>
                <a:latin typeface="+mn-lt"/>
                <a:cs typeface="Arial Black"/>
              </a:rPr>
              <a:t>)</a:t>
            </a:r>
          </a:p>
          <a:p>
            <a:r>
              <a:rPr lang="en-US" sz="1600" b="1" dirty="0" smtClean="0">
                <a:latin typeface="+mn-lt"/>
                <a:cs typeface="Arial Black"/>
              </a:rPr>
              <a:t> </a:t>
            </a:r>
            <a:r>
              <a:rPr lang="en-US" sz="1600" b="1" dirty="0" err="1" smtClean="0">
                <a:solidFill>
                  <a:srgbClr val="008000"/>
                </a:solidFill>
                <a:latin typeface="+mn-lt"/>
                <a:ea typeface="Lucida Grande"/>
                <a:cs typeface="Lucida Grande"/>
              </a:rPr>
              <a:t>α</a:t>
            </a:r>
            <a:r>
              <a:rPr lang="en-US" sz="1600" b="1" dirty="0" smtClean="0">
                <a:solidFill>
                  <a:srgbClr val="008000"/>
                </a:solidFill>
                <a:latin typeface="+mn-lt"/>
                <a:cs typeface="Arial Black"/>
              </a:rPr>
              <a:t> = 11.5129 (D=0.999 @ </a:t>
            </a:r>
            <a:r>
              <a:rPr lang="en-US" sz="1600" b="1" dirty="0" err="1" smtClean="0">
                <a:solidFill>
                  <a:srgbClr val="008000"/>
                </a:solidFill>
                <a:latin typeface="+mn-lt"/>
                <a:ea typeface="Lucida Grande"/>
                <a:cs typeface="Lucida Grande"/>
              </a:rPr>
              <a:t>λ</a:t>
            </a:r>
            <a:r>
              <a:rPr lang="en-US" sz="1600" b="1" dirty="0" smtClean="0">
                <a:solidFill>
                  <a:srgbClr val="008000"/>
                </a:solidFill>
                <a:latin typeface="+mn-lt"/>
                <a:cs typeface="Arial Black"/>
              </a:rPr>
              <a:t>=0.6 </a:t>
            </a:r>
            <a:r>
              <a:rPr lang="en-US" sz="1600" b="1" dirty="0" err="1" smtClean="0">
                <a:solidFill>
                  <a:srgbClr val="008000"/>
                </a:solidFill>
                <a:latin typeface="+mn-lt"/>
                <a:ea typeface="Lucida Grande"/>
                <a:cs typeface="Lucida Grande"/>
              </a:rPr>
              <a:t>μ</a:t>
            </a:r>
            <a:r>
              <a:rPr lang="en-US" sz="1600" b="1" dirty="0" err="1" smtClean="0">
                <a:solidFill>
                  <a:srgbClr val="008000"/>
                </a:solidFill>
                <a:latin typeface="+mn-lt"/>
                <a:cs typeface="Arial Black"/>
              </a:rPr>
              <a:t>m</a:t>
            </a:r>
            <a:r>
              <a:rPr lang="en-US" sz="1600" b="1" dirty="0" smtClean="0">
                <a:solidFill>
                  <a:srgbClr val="008000"/>
                </a:solidFill>
                <a:latin typeface="+mn-lt"/>
                <a:cs typeface="Arial Black"/>
              </a:rPr>
              <a:t>)</a:t>
            </a:r>
          </a:p>
          <a:p>
            <a:r>
              <a:rPr lang="en-US" sz="1600" b="1" dirty="0" smtClean="0">
                <a:latin typeface="+mn-lt"/>
                <a:cs typeface="Arial Black"/>
              </a:rPr>
              <a:t> </a:t>
            </a:r>
            <a:r>
              <a:rPr lang="en-US" sz="1600" b="1" dirty="0" err="1" smtClean="0">
                <a:solidFill>
                  <a:srgbClr val="FF6600"/>
                </a:solidFill>
                <a:latin typeface="+mn-lt"/>
                <a:ea typeface="Lucida Grande"/>
                <a:cs typeface="Lucida Grande"/>
              </a:rPr>
              <a:t>α</a:t>
            </a:r>
            <a:r>
              <a:rPr lang="en-US" sz="1600" b="1" dirty="0" smtClean="0">
                <a:solidFill>
                  <a:srgbClr val="FF6600"/>
                </a:solidFill>
                <a:latin typeface="+mn-lt"/>
                <a:cs typeface="Arial Black"/>
              </a:rPr>
              <a:t> =   9.8155 (D=0.999 @ </a:t>
            </a:r>
            <a:r>
              <a:rPr lang="en-US" sz="1600" b="1" dirty="0" err="1" smtClean="0">
                <a:solidFill>
                  <a:srgbClr val="FF6600"/>
                </a:solidFill>
                <a:latin typeface="+mn-lt"/>
                <a:ea typeface="Lucida Grande"/>
                <a:cs typeface="Lucida Grande"/>
              </a:rPr>
              <a:t>λ</a:t>
            </a:r>
            <a:r>
              <a:rPr lang="en-US" sz="1600" b="1" dirty="0" smtClean="0">
                <a:solidFill>
                  <a:srgbClr val="FF6600"/>
                </a:solidFill>
                <a:latin typeface="+mn-lt"/>
                <a:cs typeface="Arial Black"/>
              </a:rPr>
              <a:t>=0.7 </a:t>
            </a:r>
            <a:r>
              <a:rPr lang="en-US" sz="1600" b="1" dirty="0" err="1" smtClean="0">
                <a:solidFill>
                  <a:srgbClr val="FF6600"/>
                </a:solidFill>
                <a:latin typeface="+mn-lt"/>
                <a:ea typeface="Lucida Grande"/>
                <a:cs typeface="Lucida Grande"/>
              </a:rPr>
              <a:t>μ</a:t>
            </a:r>
            <a:r>
              <a:rPr lang="en-US" sz="1600" b="1" dirty="0" err="1" smtClean="0">
                <a:solidFill>
                  <a:srgbClr val="FF6600"/>
                </a:solidFill>
                <a:latin typeface="+mn-lt"/>
                <a:cs typeface="Arial Black"/>
              </a:rPr>
              <a:t>m</a:t>
            </a:r>
            <a:r>
              <a:rPr lang="en-US" sz="1600" b="1" dirty="0" smtClean="0">
                <a:solidFill>
                  <a:srgbClr val="FF6600"/>
                </a:solidFill>
                <a:latin typeface="+mn-lt"/>
                <a:cs typeface="Arial Black"/>
              </a:rPr>
              <a:t>)</a:t>
            </a:r>
            <a:endParaRPr lang="en-US" sz="1400" b="1" dirty="0" smtClean="0">
              <a:latin typeface="+mn-lt"/>
              <a:cs typeface="Arial Black"/>
            </a:endParaRPr>
          </a:p>
          <a:p>
            <a:endParaRPr lang="en-US" sz="1400" b="1" dirty="0" smtClean="0">
              <a:latin typeface="+mn-lt"/>
              <a:cs typeface="Arial Black"/>
            </a:endParaRPr>
          </a:p>
          <a:p>
            <a:endParaRPr lang="en-US" sz="1400" b="1" dirty="0" smtClean="0">
              <a:latin typeface="+mn-lt"/>
              <a:cs typeface="Arial Black"/>
            </a:endParaRPr>
          </a:p>
          <a:p>
            <a:endParaRPr lang="en-US" sz="1400" b="1" dirty="0" smtClean="0">
              <a:latin typeface="+mn-lt"/>
              <a:cs typeface="Arial Black"/>
            </a:endParaRPr>
          </a:p>
          <a:p>
            <a:endParaRPr lang="en-US" sz="1400" b="1" dirty="0" smtClean="0">
              <a:latin typeface="+mn-lt"/>
              <a:cs typeface="Arial Black"/>
            </a:endParaRPr>
          </a:p>
          <a:p>
            <a:r>
              <a:rPr lang="en-US" sz="1400" b="1" dirty="0" smtClean="0">
                <a:latin typeface="+mn-lt"/>
                <a:cs typeface="Arial Black"/>
              </a:rPr>
              <a:t>   </a:t>
            </a:r>
            <a:endParaRPr lang="en-US" sz="1400" b="1" dirty="0">
              <a:latin typeface="+mn-lt"/>
              <a:cs typeface="Arial Black"/>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685800"/>
          </a:xfrm>
        </p:spPr>
        <p:txBody>
          <a:bodyPr>
            <a:normAutofit fontScale="90000"/>
            <a:scene3d>
              <a:camera prst="orthographicFront"/>
              <a:lightRig rig="soft" dir="t">
                <a:rot lat="0" lon="0" rev="16800000"/>
              </a:lightRig>
            </a:scene3d>
            <a:sp3d prstMaterial="softEdge">
              <a:bevelT w="0" h="0"/>
            </a:sp3d>
          </a:bodyPr>
          <a:lstStyle/>
          <a:p>
            <a:pPr algn="r" eaLnBrk="1" fontAlgn="auto" hangingPunct="1">
              <a:spcAft>
                <a:spcPts val="0"/>
              </a:spcAft>
              <a:defRPr/>
            </a:pPr>
            <a:r>
              <a:rPr lang="en-US" sz="2400" dirty="0" smtClean="0">
                <a:solidFill>
                  <a:srgbClr val="000000"/>
                </a:solidFill>
                <a:effectLst/>
                <a:latin typeface="+mn-lt"/>
                <a:ea typeface="+mj-ea"/>
                <a:cs typeface="Arial Black"/>
              </a:rPr>
              <a:t>Example: CERES RSR Degradation Test (2)</a:t>
            </a:r>
            <a:r>
              <a:rPr lang="en-US" sz="2000" dirty="0" smtClean="0">
                <a:solidFill>
                  <a:srgbClr val="000000"/>
                </a:solidFill>
                <a:effectLst/>
                <a:latin typeface="+mn-lt"/>
                <a:ea typeface="+mj-ea"/>
                <a:cs typeface="Arial Black"/>
              </a:rPr>
              <a:t/>
            </a:r>
            <a:br>
              <a:rPr lang="en-US" sz="2000" dirty="0" smtClean="0">
                <a:solidFill>
                  <a:srgbClr val="000000"/>
                </a:solidFill>
                <a:effectLst/>
                <a:latin typeface="+mn-lt"/>
                <a:ea typeface="+mj-ea"/>
                <a:cs typeface="Arial Black"/>
              </a:rPr>
            </a:br>
            <a:r>
              <a:rPr lang="en-US" sz="2000" dirty="0" smtClean="0">
                <a:solidFill>
                  <a:srgbClr val="000000"/>
                </a:solidFill>
                <a:effectLst/>
                <a:latin typeface="+mn-lt"/>
                <a:ea typeface="+mj-ea"/>
                <a:cs typeface="Arial Black"/>
              </a:rPr>
              <a:t>  </a:t>
            </a:r>
            <a:r>
              <a:rPr lang="en-US" sz="1800" dirty="0" smtClean="0">
                <a:solidFill>
                  <a:srgbClr val="000000"/>
                </a:solidFill>
                <a:effectLst/>
                <a:latin typeface="+mn-lt"/>
                <a:ea typeface="+mj-ea"/>
                <a:cs typeface="Arial Black"/>
              </a:rPr>
              <a:t>clear ocean </a:t>
            </a:r>
            <a:r>
              <a:rPr lang="en-US" sz="1800" dirty="0" smtClean="0">
                <a:solidFill>
                  <a:srgbClr val="008000"/>
                </a:solidFill>
                <a:effectLst/>
                <a:latin typeface="+mn-lt"/>
                <a:ea typeface="+mj-ea"/>
                <a:cs typeface="Arial Black"/>
              </a:rPr>
              <a:t>(</a:t>
            </a:r>
            <a:r>
              <a:rPr lang="en-US" sz="1800" dirty="0" smtClean="0">
                <a:solidFill>
                  <a:srgbClr val="FF0000"/>
                </a:solidFill>
                <a:effectLst/>
                <a:latin typeface="+mn-lt"/>
                <a:ea typeface="+mj-ea"/>
                <a:cs typeface="Arial Black"/>
              </a:rPr>
              <a:t>N = 1800</a:t>
            </a:r>
            <a:r>
              <a:rPr lang="en-US" sz="1800" dirty="0" smtClean="0">
                <a:solidFill>
                  <a:srgbClr val="008000"/>
                </a:solidFill>
                <a:effectLst/>
                <a:latin typeface="+mn-lt"/>
                <a:ea typeface="+mj-ea"/>
                <a:cs typeface="Arial Black"/>
              </a:rPr>
              <a:t>) </a:t>
            </a:r>
            <a:r>
              <a:rPr lang="en-US" sz="1800" dirty="0" smtClean="0">
                <a:solidFill>
                  <a:srgbClr val="000000"/>
                </a:solidFill>
                <a:effectLst/>
                <a:latin typeface="+mn-lt"/>
                <a:ea typeface="+mj-ea"/>
                <a:cs typeface="Arial Black"/>
              </a:rPr>
              <a:t>and marine clouds scenes </a:t>
            </a:r>
            <a:r>
              <a:rPr lang="en-US" sz="1800" dirty="0" smtClean="0">
                <a:solidFill>
                  <a:srgbClr val="008000"/>
                </a:solidFill>
                <a:effectLst/>
                <a:latin typeface="+mn-lt"/>
                <a:ea typeface="+mj-ea"/>
                <a:cs typeface="Arial Black"/>
              </a:rPr>
              <a:t>(</a:t>
            </a:r>
            <a:r>
              <a:rPr lang="en-US" sz="1800" dirty="0" smtClean="0">
                <a:solidFill>
                  <a:srgbClr val="0000FF"/>
                </a:solidFill>
                <a:effectLst/>
                <a:latin typeface="+mn-lt"/>
                <a:ea typeface="+mj-ea"/>
                <a:cs typeface="Arial Black"/>
              </a:rPr>
              <a:t>N = 7000</a:t>
            </a:r>
            <a:r>
              <a:rPr lang="en-US" sz="1800" dirty="0" smtClean="0">
                <a:solidFill>
                  <a:srgbClr val="008000"/>
                </a:solidFill>
                <a:effectLst/>
                <a:latin typeface="+mn-lt"/>
                <a:ea typeface="+mj-ea"/>
                <a:cs typeface="Arial Black"/>
              </a:rPr>
              <a:t>)</a:t>
            </a:r>
            <a:endParaRPr lang="en-US" sz="1800" dirty="0">
              <a:solidFill>
                <a:srgbClr val="008000"/>
              </a:solidFill>
              <a:effectLst/>
              <a:latin typeface="+mn-lt"/>
              <a:ea typeface="+mj-ea"/>
              <a:cs typeface="Arial Black"/>
            </a:endParaRPr>
          </a:p>
        </p:txBody>
      </p:sp>
      <p:sp>
        <p:nvSpPr>
          <p:cNvPr id="5" name="TextBox 4"/>
          <p:cNvSpPr txBox="1"/>
          <p:nvPr/>
        </p:nvSpPr>
        <p:spPr>
          <a:xfrm>
            <a:off x="4843135" y="838200"/>
            <a:ext cx="3996065" cy="2616101"/>
          </a:xfrm>
          <a:prstGeom prst="rect">
            <a:avLst/>
          </a:prstGeom>
          <a:noFill/>
        </p:spPr>
        <p:txBody>
          <a:bodyPr wrap="square" rtlCol="0">
            <a:spAutoFit/>
          </a:bodyPr>
          <a:lstStyle/>
          <a:p>
            <a:r>
              <a:rPr lang="en-US" sz="1600" b="1" dirty="0" smtClean="0">
                <a:solidFill>
                  <a:srgbClr val="FF0000"/>
                </a:solidFill>
                <a:latin typeface="+mn-lt"/>
                <a:cs typeface="Arial Black"/>
              </a:rPr>
              <a:t>  </a:t>
            </a:r>
            <a:r>
              <a:rPr lang="en-US" sz="1200" b="1" dirty="0" smtClean="0">
                <a:solidFill>
                  <a:srgbClr val="FF0000"/>
                </a:solidFill>
                <a:latin typeface="+mn-lt"/>
                <a:cs typeface="Arial Black"/>
              </a:rPr>
              <a:t>CERES RSR Degradation:   </a:t>
            </a:r>
            <a:endParaRPr lang="en-US" sz="1200" b="1" dirty="0" smtClean="0">
              <a:solidFill>
                <a:srgbClr val="FF6600"/>
              </a:solidFill>
              <a:latin typeface="+mn-lt"/>
              <a:ea typeface="Lucida Grande"/>
              <a:cs typeface="Lucida Grande"/>
            </a:endParaRPr>
          </a:p>
          <a:p>
            <a:r>
              <a:rPr lang="en-US" sz="1200" b="1" dirty="0" smtClean="0">
                <a:solidFill>
                  <a:srgbClr val="FF6600"/>
                </a:solidFill>
                <a:latin typeface="+mn-lt"/>
                <a:ea typeface="Lucida Grande"/>
                <a:cs typeface="Lucida Grande"/>
              </a:rPr>
              <a:t>   </a:t>
            </a:r>
            <a:r>
              <a:rPr lang="en-US" sz="1200" b="1" dirty="0" err="1" smtClean="0">
                <a:solidFill>
                  <a:srgbClr val="FF6600"/>
                </a:solidFill>
                <a:latin typeface="+mn-lt"/>
                <a:ea typeface="Lucida Grande"/>
                <a:cs typeface="Lucida Grande"/>
              </a:rPr>
              <a:t>α</a:t>
            </a:r>
            <a:r>
              <a:rPr lang="en-US" sz="1200" b="1" dirty="0" smtClean="0">
                <a:solidFill>
                  <a:srgbClr val="FF6600"/>
                </a:solidFill>
                <a:latin typeface="+mn-lt"/>
                <a:cs typeface="Arial Black"/>
              </a:rPr>
              <a:t> = 9.8155 (D=0.999 @ </a:t>
            </a:r>
            <a:r>
              <a:rPr lang="en-US" sz="1200" b="1" dirty="0" err="1" smtClean="0">
                <a:solidFill>
                  <a:srgbClr val="FF6600"/>
                </a:solidFill>
                <a:latin typeface="+mn-lt"/>
                <a:ea typeface="Lucida Grande"/>
                <a:cs typeface="Lucida Grande"/>
              </a:rPr>
              <a:t>λ</a:t>
            </a:r>
            <a:r>
              <a:rPr lang="en-US" sz="1200" b="1" dirty="0" smtClean="0">
                <a:solidFill>
                  <a:srgbClr val="FF6600"/>
                </a:solidFill>
                <a:latin typeface="+mn-lt"/>
                <a:cs typeface="Arial Black"/>
              </a:rPr>
              <a:t>=0.7 </a:t>
            </a:r>
            <a:r>
              <a:rPr lang="en-US" sz="1200" b="1" dirty="0" err="1" smtClean="0">
                <a:solidFill>
                  <a:srgbClr val="FF6600"/>
                </a:solidFill>
                <a:latin typeface="+mn-lt"/>
                <a:ea typeface="Lucida Grande"/>
                <a:cs typeface="Lucida Grande"/>
              </a:rPr>
              <a:t>μ</a:t>
            </a:r>
            <a:r>
              <a:rPr lang="en-US" sz="1200" b="1" dirty="0" err="1" smtClean="0">
                <a:solidFill>
                  <a:srgbClr val="FF6600"/>
                </a:solidFill>
                <a:latin typeface="+mn-lt"/>
                <a:cs typeface="Arial Black"/>
              </a:rPr>
              <a:t>m</a:t>
            </a:r>
            <a:r>
              <a:rPr lang="en-US" sz="1200" b="1" dirty="0" smtClean="0">
                <a:solidFill>
                  <a:srgbClr val="FF6600"/>
                </a:solidFill>
                <a:latin typeface="+mn-lt"/>
                <a:cs typeface="Arial Black"/>
              </a:rPr>
              <a:t>)</a:t>
            </a:r>
            <a:endParaRPr lang="en-US" sz="1200" b="1" dirty="0" smtClean="0">
              <a:latin typeface="+mn-lt"/>
              <a:cs typeface="Arial Black"/>
            </a:endParaRPr>
          </a:p>
          <a:p>
            <a:endParaRPr lang="en-US" sz="1200" b="1" dirty="0" smtClean="0">
              <a:solidFill>
                <a:srgbClr val="FF0000"/>
              </a:solidFill>
              <a:latin typeface="+mn-lt"/>
              <a:cs typeface="Arial Black"/>
            </a:endParaRPr>
          </a:p>
          <a:p>
            <a:r>
              <a:rPr lang="en-US" sz="1200" b="1" dirty="0" smtClean="0">
                <a:solidFill>
                  <a:srgbClr val="FF0000"/>
                </a:solidFill>
                <a:latin typeface="+mn-lt"/>
                <a:cs typeface="Arial Black"/>
              </a:rPr>
              <a:t>   Plots:</a:t>
            </a:r>
            <a:endParaRPr lang="en-US" sz="1200" b="1" dirty="0" smtClean="0">
              <a:latin typeface="+mn-lt"/>
              <a:cs typeface="Arial Black"/>
            </a:endParaRPr>
          </a:p>
          <a:p>
            <a:pPr marL="233363" indent="-233363" defTabSz="233363">
              <a:buFont typeface="Wingdings" charset="2"/>
              <a:buChar char="u"/>
            </a:pPr>
            <a:r>
              <a:rPr lang="en-US" sz="1400" b="1" u="sng" dirty="0" smtClean="0">
                <a:latin typeface="+mn-lt"/>
                <a:cs typeface="Arial Black"/>
              </a:rPr>
              <a:t>Top:</a:t>
            </a:r>
            <a:r>
              <a:rPr lang="en-US" sz="1400" b="1" dirty="0" smtClean="0">
                <a:latin typeface="+mn-lt"/>
                <a:cs typeface="Arial Black"/>
              </a:rPr>
              <a:t> CERES – CLARREO difference versus CLARREO signals (%).</a:t>
            </a:r>
          </a:p>
          <a:p>
            <a:pPr marL="233363" indent="-233363" defTabSz="233363">
              <a:buFont typeface="Wingdings" charset="2"/>
              <a:buChar char="u"/>
            </a:pPr>
            <a:r>
              <a:rPr lang="en-US" sz="1400" b="1" u="sng" dirty="0" smtClean="0">
                <a:latin typeface="+mn-lt"/>
                <a:cs typeface="Arial Black"/>
              </a:rPr>
              <a:t>Middle:</a:t>
            </a:r>
            <a:r>
              <a:rPr lang="en-US" sz="1400" b="1" dirty="0" smtClean="0">
                <a:latin typeface="+mn-lt"/>
                <a:cs typeface="Arial Black"/>
              </a:rPr>
              <a:t> CERES – CLARREO difference versus CLARREO signals (%) with 1% matching noise.  </a:t>
            </a:r>
          </a:p>
          <a:p>
            <a:pPr marL="233363" indent="-233363" defTabSz="233363">
              <a:buFont typeface="Wingdings" charset="2"/>
              <a:buChar char="u"/>
            </a:pPr>
            <a:r>
              <a:rPr lang="en-US" sz="1400" b="1" u="sng" dirty="0" smtClean="0">
                <a:latin typeface="+mn-lt"/>
                <a:cs typeface="Arial Black"/>
              </a:rPr>
              <a:t>Bottom:</a:t>
            </a:r>
            <a:r>
              <a:rPr lang="en-US" sz="1400" b="1" dirty="0" smtClean="0">
                <a:latin typeface="+mn-lt"/>
                <a:cs typeface="Arial Black"/>
              </a:rPr>
              <a:t> Relative difference between </a:t>
            </a:r>
          </a:p>
          <a:p>
            <a:pPr marL="233363" indent="-233363" defTabSz="233363"/>
            <a:r>
              <a:rPr lang="en-US" sz="1400" b="1" dirty="0" smtClean="0">
                <a:latin typeface="+mn-lt"/>
                <a:cs typeface="Arial Black"/>
              </a:rPr>
              <a:t>    CLARREO and CERES signals with noise    </a:t>
            </a:r>
          </a:p>
          <a:p>
            <a:pPr marL="233363" indent="-233363" defTabSz="233363"/>
            <a:r>
              <a:rPr lang="en-US" sz="1400" b="1" dirty="0" smtClean="0">
                <a:latin typeface="+mn-lt"/>
                <a:cs typeface="Arial Black"/>
              </a:rPr>
              <a:t>    reduced by averaging. </a:t>
            </a:r>
            <a:endParaRPr lang="en-US" sz="1400" b="1" dirty="0">
              <a:latin typeface="+mn-lt"/>
              <a:cs typeface="Arial Black"/>
            </a:endParaRPr>
          </a:p>
        </p:txBody>
      </p:sp>
      <p:graphicFrame>
        <p:nvGraphicFramePr>
          <p:cNvPr id="9" name="Table 8"/>
          <p:cNvGraphicFramePr>
            <a:graphicFrameLocks noGrp="1"/>
          </p:cNvGraphicFramePr>
          <p:nvPr/>
        </p:nvGraphicFramePr>
        <p:xfrm>
          <a:off x="4914230" y="3764280"/>
          <a:ext cx="3696370" cy="1569720"/>
        </p:xfrm>
        <a:graphic>
          <a:graphicData uri="http://schemas.openxmlformats.org/drawingml/2006/table">
            <a:tbl>
              <a:tblPr firstRow="1" bandRow="1">
                <a:tableStyleId>{5C22544A-7EE6-4342-B048-85BDC9FD1C3A}</a:tableStyleId>
              </a:tblPr>
              <a:tblGrid>
                <a:gridCol w="906332"/>
                <a:gridCol w="1536750"/>
                <a:gridCol w="1253288"/>
              </a:tblGrid>
              <a:tr h="370840">
                <a:tc gridSpan="3">
                  <a:txBody>
                    <a:bodyPr/>
                    <a:lstStyle/>
                    <a:p>
                      <a:r>
                        <a:rPr lang="en-US" sz="1600" b="1" baseline="0" dirty="0" smtClean="0">
                          <a:latin typeface="Arial Black"/>
                          <a:cs typeface="Arial Black"/>
                        </a:rPr>
                        <a:t>FIT RESULTS</a:t>
                      </a:r>
                      <a:r>
                        <a:rPr lang="en-US" sz="1600" b="1" dirty="0" smtClean="0">
                          <a:latin typeface="Arial Black"/>
                          <a:cs typeface="Arial Black"/>
                        </a:rPr>
                        <a:t>:</a:t>
                      </a:r>
                      <a:endParaRPr lang="en-US" sz="1600" b="1" dirty="0">
                        <a:latin typeface="Arial Black"/>
                        <a:cs typeface="Arial Black"/>
                      </a:endParaRPr>
                    </a:p>
                  </a:txBody>
                  <a:tcPr/>
                </a:tc>
                <a:tc hMerge="1">
                  <a:txBody>
                    <a:bodyPr/>
                    <a:lstStyle/>
                    <a:p>
                      <a:pPr algn="ctr"/>
                      <a:endParaRPr lang="en-US" sz="1600" b="1" dirty="0">
                        <a:solidFill>
                          <a:srgbClr val="0D0D0D"/>
                        </a:solidFill>
                      </a:endParaRPr>
                    </a:p>
                  </a:txBody>
                  <a:tcPr/>
                </a:tc>
                <a:tc hMerge="1">
                  <a:txBody>
                    <a:bodyPr/>
                    <a:lstStyle/>
                    <a:p>
                      <a:pPr algn="ctr"/>
                      <a:endParaRPr lang="en-US" sz="1600" b="1" dirty="0">
                        <a:solidFill>
                          <a:srgbClr val="0D0D0D"/>
                        </a:solidFill>
                      </a:endParaRPr>
                    </a:p>
                  </a:txBody>
                  <a:tcPr/>
                </a:tc>
              </a:tr>
              <a:tr h="370840">
                <a:tc>
                  <a:txBody>
                    <a:bodyPr/>
                    <a:lstStyle/>
                    <a:p>
                      <a:pPr algn="ctr"/>
                      <a:r>
                        <a:rPr lang="en-US" sz="1200" b="1" baseline="0" dirty="0" smtClean="0">
                          <a:latin typeface="Arial Black"/>
                          <a:cs typeface="Arial Black"/>
                        </a:rPr>
                        <a:t>Scene</a:t>
                      </a:r>
                      <a:endParaRPr lang="en-US" sz="1200" b="1" dirty="0">
                        <a:latin typeface="Arial Black"/>
                        <a:cs typeface="Arial Black"/>
                      </a:endParaRPr>
                    </a:p>
                  </a:txBody>
                  <a:tcPr/>
                </a:tc>
                <a:tc>
                  <a:txBody>
                    <a:bodyPr/>
                    <a:lstStyle/>
                    <a:p>
                      <a:pPr algn="ctr"/>
                      <a:r>
                        <a:rPr lang="en-US" sz="1200" b="1" dirty="0" smtClean="0">
                          <a:solidFill>
                            <a:srgbClr val="0D0D0D"/>
                          </a:solidFill>
                          <a:latin typeface="Arial Black"/>
                          <a:cs typeface="Arial Black"/>
                        </a:rPr>
                        <a:t>OFFSET</a:t>
                      </a:r>
                      <a:r>
                        <a:rPr lang="en-US" sz="1200" b="1" baseline="0" dirty="0" smtClean="0">
                          <a:solidFill>
                            <a:srgbClr val="0D0D0D"/>
                          </a:solidFill>
                          <a:latin typeface="Arial Black"/>
                          <a:cs typeface="Arial Black"/>
                        </a:rPr>
                        <a:t> </a:t>
                      </a:r>
                    </a:p>
                    <a:p>
                      <a:pPr algn="ctr"/>
                      <a:r>
                        <a:rPr lang="en-US" sz="1200" b="1" dirty="0" smtClean="0">
                          <a:solidFill>
                            <a:srgbClr val="0D0D0D"/>
                          </a:solidFill>
                          <a:latin typeface="Arial Black"/>
                          <a:cs typeface="Arial Black"/>
                        </a:rPr>
                        <a:t>(Wm</a:t>
                      </a:r>
                      <a:r>
                        <a:rPr lang="en-US" sz="1200" b="1" baseline="30000" dirty="0" smtClean="0">
                          <a:solidFill>
                            <a:srgbClr val="0D0D0D"/>
                          </a:solidFill>
                          <a:latin typeface="Arial Black"/>
                          <a:cs typeface="Arial Black"/>
                        </a:rPr>
                        <a:t>-2</a:t>
                      </a:r>
                      <a:r>
                        <a:rPr lang="en-US" sz="1200" b="1" dirty="0" smtClean="0">
                          <a:solidFill>
                            <a:srgbClr val="0D0D0D"/>
                          </a:solidFill>
                          <a:latin typeface="Arial Black"/>
                          <a:cs typeface="Arial Black"/>
                        </a:rPr>
                        <a:t>sr</a:t>
                      </a:r>
                      <a:r>
                        <a:rPr lang="en-US" sz="1200" b="1" baseline="30000" dirty="0" smtClean="0">
                          <a:solidFill>
                            <a:srgbClr val="0D0D0D"/>
                          </a:solidFill>
                          <a:latin typeface="Arial Black"/>
                          <a:cs typeface="Arial Black"/>
                        </a:rPr>
                        <a:t>-1</a:t>
                      </a:r>
                      <a:r>
                        <a:rPr lang="en-US" sz="1200" b="1" dirty="0" smtClean="0">
                          <a:solidFill>
                            <a:srgbClr val="0D0D0D"/>
                          </a:solidFill>
                          <a:latin typeface="Arial Black"/>
                          <a:cs typeface="Arial Black"/>
                        </a:rPr>
                        <a:t>)</a:t>
                      </a:r>
                      <a:endParaRPr lang="en-US" sz="1200" b="1" dirty="0">
                        <a:solidFill>
                          <a:srgbClr val="0D0D0D"/>
                        </a:solidFill>
                        <a:latin typeface="Arial Black"/>
                        <a:cs typeface="Arial Black"/>
                      </a:endParaRPr>
                    </a:p>
                  </a:txBody>
                  <a:tcPr/>
                </a:tc>
                <a:tc>
                  <a:txBody>
                    <a:bodyPr/>
                    <a:lstStyle/>
                    <a:p>
                      <a:pPr algn="ctr"/>
                      <a:r>
                        <a:rPr lang="en-US" sz="1200" b="1" dirty="0" smtClean="0">
                          <a:solidFill>
                            <a:srgbClr val="0D0D0D"/>
                          </a:solidFill>
                          <a:latin typeface="Arial Black"/>
                          <a:cs typeface="Arial Black"/>
                        </a:rPr>
                        <a:t>GAIN</a:t>
                      </a:r>
                      <a:r>
                        <a:rPr lang="en-US" sz="1200" b="1" baseline="0" dirty="0" smtClean="0">
                          <a:solidFill>
                            <a:srgbClr val="0D0D0D"/>
                          </a:solidFill>
                          <a:latin typeface="Arial Black"/>
                          <a:cs typeface="Arial Black"/>
                        </a:rPr>
                        <a:t> </a:t>
                      </a:r>
                    </a:p>
                    <a:p>
                      <a:pPr algn="ctr"/>
                      <a:r>
                        <a:rPr lang="en-US" sz="1200" b="1" dirty="0" smtClean="0">
                          <a:solidFill>
                            <a:srgbClr val="0D0D0D"/>
                          </a:solidFill>
                          <a:latin typeface="Arial Black"/>
                          <a:cs typeface="Arial Black"/>
                        </a:rPr>
                        <a:t>(%)</a:t>
                      </a:r>
                      <a:endParaRPr lang="en-US" sz="1200" b="1" dirty="0">
                        <a:solidFill>
                          <a:srgbClr val="0D0D0D"/>
                        </a:solidFill>
                        <a:latin typeface="Arial Black"/>
                        <a:cs typeface="Arial Black"/>
                      </a:endParaRPr>
                    </a:p>
                  </a:txBody>
                  <a:tcPr/>
                </a:tc>
              </a:tr>
              <a:tr h="370840">
                <a:tc>
                  <a:txBody>
                    <a:bodyPr/>
                    <a:lstStyle/>
                    <a:p>
                      <a:pPr algn="ctr"/>
                      <a:r>
                        <a:rPr lang="en-US" sz="1200" b="1" baseline="0" dirty="0" smtClean="0">
                          <a:latin typeface="Arial Black"/>
                          <a:cs typeface="Arial Black"/>
                        </a:rPr>
                        <a:t>  CLRO</a:t>
                      </a:r>
                      <a:endParaRPr lang="en-US" sz="1200" b="1" dirty="0">
                        <a:latin typeface="Arial Black"/>
                        <a:cs typeface="Arial Black"/>
                      </a:endParaRPr>
                    </a:p>
                  </a:txBody>
                  <a:tcPr>
                    <a:solidFill>
                      <a:srgbClr val="FF672D"/>
                    </a:solidFill>
                  </a:tcPr>
                </a:tc>
                <a:tc>
                  <a:txBody>
                    <a:bodyPr/>
                    <a:lstStyle/>
                    <a:p>
                      <a:pPr algn="ctr"/>
                      <a:r>
                        <a:rPr lang="en-US" sz="1200" b="1" dirty="0" smtClean="0">
                          <a:latin typeface="Arial Black"/>
                          <a:cs typeface="Arial Black"/>
                        </a:rPr>
                        <a:t>-0.183 ± 0.028</a:t>
                      </a:r>
                      <a:endParaRPr lang="en-US" sz="1200" b="1" dirty="0">
                        <a:latin typeface="Arial Black"/>
                        <a:cs typeface="Arial Black"/>
                      </a:endParaRPr>
                    </a:p>
                  </a:txBody>
                  <a:tcPr>
                    <a:solidFill>
                      <a:srgbClr val="FF672D"/>
                    </a:solidFill>
                  </a:tcPr>
                </a:tc>
                <a:tc>
                  <a:txBody>
                    <a:bodyPr/>
                    <a:lstStyle/>
                    <a:p>
                      <a:pPr algn="ctr"/>
                      <a:r>
                        <a:rPr lang="en-US" sz="1200" b="1" dirty="0" smtClean="0">
                          <a:latin typeface="Arial Black"/>
                          <a:cs typeface="Arial Black"/>
                        </a:rPr>
                        <a:t>-0.31</a:t>
                      </a:r>
                      <a:r>
                        <a:rPr lang="en-US" sz="1200" b="1" baseline="0" dirty="0" smtClean="0">
                          <a:latin typeface="Arial Black"/>
                          <a:cs typeface="Arial Black"/>
                        </a:rPr>
                        <a:t> ± 0.18</a:t>
                      </a:r>
                      <a:endParaRPr lang="en-US" sz="1200" b="1" dirty="0">
                        <a:latin typeface="Arial Black"/>
                        <a:cs typeface="Arial Black"/>
                      </a:endParaRPr>
                    </a:p>
                  </a:txBody>
                  <a:tcPr>
                    <a:solidFill>
                      <a:srgbClr val="FF672D"/>
                    </a:solidFill>
                  </a:tcPr>
                </a:tc>
              </a:tr>
              <a:tr h="370840">
                <a:tc>
                  <a:txBody>
                    <a:bodyPr/>
                    <a:lstStyle/>
                    <a:p>
                      <a:pPr algn="ctr"/>
                      <a:r>
                        <a:rPr lang="en-US" sz="1200" b="1" dirty="0" smtClean="0">
                          <a:latin typeface="Arial Black"/>
                          <a:cs typeface="Arial Black"/>
                        </a:rPr>
                        <a:t>  MCLD</a:t>
                      </a:r>
                      <a:endParaRPr lang="en-US" sz="1200" b="1" dirty="0">
                        <a:latin typeface="Arial Black"/>
                        <a:cs typeface="Arial Black"/>
                      </a:endParaRPr>
                    </a:p>
                  </a:txBody>
                  <a:tcPr>
                    <a:solidFill>
                      <a:srgbClr val="CCFFCC"/>
                    </a:solidFill>
                  </a:tcPr>
                </a:tc>
                <a:tc>
                  <a:txBody>
                    <a:bodyPr/>
                    <a:lstStyle/>
                    <a:p>
                      <a:pPr algn="ctr"/>
                      <a:r>
                        <a:rPr lang="en-US" sz="1200" b="1" dirty="0" smtClean="0">
                          <a:latin typeface="Arial Black"/>
                          <a:cs typeface="Arial Black"/>
                        </a:rPr>
                        <a:t>0.021</a:t>
                      </a:r>
                      <a:r>
                        <a:rPr lang="en-US" sz="1200" b="1" baseline="0" dirty="0" smtClean="0">
                          <a:latin typeface="Arial Black"/>
                          <a:cs typeface="Arial Black"/>
                        </a:rPr>
                        <a:t> ± 0.108</a:t>
                      </a:r>
                      <a:endParaRPr lang="en-US" sz="1200" b="1" dirty="0">
                        <a:latin typeface="Arial Black"/>
                        <a:cs typeface="Arial Black"/>
                      </a:endParaRPr>
                    </a:p>
                  </a:txBody>
                  <a:tcPr>
                    <a:solidFill>
                      <a:srgbClr val="CCFFCC"/>
                    </a:solidFill>
                  </a:tcPr>
                </a:tc>
                <a:tc>
                  <a:txBody>
                    <a:bodyPr/>
                    <a:lstStyle/>
                    <a:p>
                      <a:pPr algn="ctr"/>
                      <a:r>
                        <a:rPr lang="en-US" sz="1200" b="1" dirty="0" smtClean="0">
                          <a:latin typeface="Arial Black"/>
                          <a:cs typeface="Arial Black"/>
                        </a:rPr>
                        <a:t>-0.73 ± 0.10</a:t>
                      </a:r>
                      <a:endParaRPr lang="en-US" sz="1200" b="1" dirty="0">
                        <a:latin typeface="Arial Black"/>
                        <a:cs typeface="Arial Black"/>
                      </a:endParaRPr>
                    </a:p>
                  </a:txBody>
                  <a:tcPr>
                    <a:solidFill>
                      <a:srgbClr val="CCFFCC"/>
                    </a:solidFill>
                  </a:tcPr>
                </a:tc>
              </a:tr>
            </a:tbl>
          </a:graphicData>
        </a:graphic>
      </p:graphicFrame>
      <p:sp>
        <p:nvSpPr>
          <p:cNvPr id="7" name="TextBox 6"/>
          <p:cNvSpPr txBox="1"/>
          <p:nvPr/>
        </p:nvSpPr>
        <p:spPr>
          <a:xfrm>
            <a:off x="4819846" y="5410200"/>
            <a:ext cx="3218474" cy="323165"/>
          </a:xfrm>
          <a:prstGeom prst="rect">
            <a:avLst/>
          </a:prstGeom>
          <a:noFill/>
        </p:spPr>
        <p:txBody>
          <a:bodyPr wrap="none" rtlCol="0">
            <a:spAutoFit/>
          </a:bodyPr>
          <a:lstStyle/>
          <a:p>
            <a:r>
              <a:rPr lang="en-US" sz="1500" dirty="0" smtClean="0">
                <a:solidFill>
                  <a:srgbClr val="FF0000"/>
                </a:solidFill>
                <a:latin typeface="+mn-lt"/>
                <a:cs typeface="Arial Black"/>
              </a:rPr>
              <a:t>* CLRO: </a:t>
            </a:r>
            <a:r>
              <a:rPr lang="en-US" sz="1500" dirty="0" smtClean="0">
                <a:latin typeface="+mn-lt"/>
                <a:cs typeface="Arial Black"/>
              </a:rPr>
              <a:t>Offset error (2σ) = </a:t>
            </a:r>
            <a:r>
              <a:rPr lang="en-US" sz="1500" dirty="0" smtClean="0">
                <a:solidFill>
                  <a:srgbClr val="FF0000"/>
                </a:solidFill>
                <a:latin typeface="+mn-lt"/>
                <a:cs typeface="Arial Black"/>
              </a:rPr>
              <a:t>0.21%</a:t>
            </a:r>
            <a:endParaRPr lang="en-US" sz="1500" dirty="0" smtClean="0">
              <a:latin typeface="+mn-lt"/>
              <a:cs typeface="Arial Black"/>
            </a:endParaRPr>
          </a:p>
        </p:txBody>
      </p:sp>
      <p:sp>
        <p:nvSpPr>
          <p:cNvPr id="10" name="TextBox 9"/>
          <p:cNvSpPr txBox="1"/>
          <p:nvPr/>
        </p:nvSpPr>
        <p:spPr>
          <a:xfrm>
            <a:off x="4808668" y="5715000"/>
            <a:ext cx="3229088" cy="323165"/>
          </a:xfrm>
          <a:prstGeom prst="rect">
            <a:avLst/>
          </a:prstGeom>
          <a:noFill/>
        </p:spPr>
        <p:txBody>
          <a:bodyPr wrap="none" rtlCol="0">
            <a:spAutoFit/>
          </a:bodyPr>
          <a:lstStyle/>
          <a:p>
            <a:r>
              <a:rPr lang="en-US" sz="1500" dirty="0" smtClean="0">
                <a:solidFill>
                  <a:srgbClr val="0000FF"/>
                </a:solidFill>
                <a:latin typeface="+mn-lt"/>
                <a:cs typeface="Arial Black"/>
              </a:rPr>
              <a:t>* MCLD: </a:t>
            </a:r>
            <a:r>
              <a:rPr lang="en-US" sz="1500" dirty="0" smtClean="0">
                <a:latin typeface="+mn-lt"/>
                <a:cs typeface="Arial Black"/>
              </a:rPr>
              <a:t>Offset error (2σ) = </a:t>
            </a:r>
            <a:r>
              <a:rPr lang="en-US" sz="1500" dirty="0" smtClean="0">
                <a:solidFill>
                  <a:srgbClr val="FF0000"/>
                </a:solidFill>
                <a:latin typeface="+mn-lt"/>
                <a:cs typeface="Arial Black"/>
              </a:rPr>
              <a:t>0.10%</a:t>
            </a:r>
            <a:endParaRPr lang="en-US" sz="1500" dirty="0" smtClean="0">
              <a:latin typeface="+mn-lt"/>
              <a:cs typeface="Arial Black"/>
            </a:endParaRPr>
          </a:p>
        </p:txBody>
      </p:sp>
      <p:pic>
        <p:nvPicPr>
          <p:cNvPr id="8" name="Picture 7" descr="ceres_clr_mstrat_sso_degrad3.gif"/>
          <p:cNvPicPr>
            <a:picLocks noChangeAspect="1"/>
          </p:cNvPicPr>
          <p:nvPr/>
        </p:nvPicPr>
        <p:blipFill>
          <a:blip r:embed="rId3"/>
          <a:stretch>
            <a:fillRect/>
          </a:stretch>
        </p:blipFill>
        <p:spPr>
          <a:xfrm>
            <a:off x="228600" y="762000"/>
            <a:ext cx="4275268" cy="538473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1524000" y="685800"/>
            <a:ext cx="7620000" cy="5410200"/>
          </a:xfrm>
        </p:spPr>
        <p:txBody>
          <a:bodyPr/>
          <a:lstStyle/>
          <a:p>
            <a:pPr lvl="0" defTabSz="457200" eaLnBrk="1" hangingPunct="1">
              <a:buNone/>
            </a:pPr>
            <a:r>
              <a:rPr lang="en-US" b="1" dirty="0" smtClean="0"/>
              <a:t>Societal Benefits</a:t>
            </a:r>
            <a:br>
              <a:rPr lang="en-US" b="1" dirty="0" smtClean="0"/>
            </a:br>
            <a:r>
              <a:rPr lang="en-US" sz="1800" b="1" i="1" dirty="0" smtClean="0">
                <a:latin typeface="Arial" pitchFamily="34" charset="0"/>
                <a:ea typeface="ＭＳ Ｐゴシック" pitchFamily="-65" charset="-128"/>
              </a:rPr>
              <a:t>Enable knowledgeable policy decisions based on internationally acknowledged climate measurements and models through:</a:t>
            </a:r>
            <a:r>
              <a:rPr lang="en-US" dirty="0" smtClean="0">
                <a:latin typeface="Arial" pitchFamily="34" charset="0"/>
                <a:ea typeface="ＭＳ Ｐゴシック" pitchFamily="-65" charset="-128"/>
              </a:rPr>
              <a:t/>
            </a:r>
            <a:br>
              <a:rPr lang="en-US" dirty="0" smtClean="0">
                <a:latin typeface="Arial" pitchFamily="34" charset="0"/>
                <a:ea typeface="ＭＳ Ｐゴシック" pitchFamily="-65" charset="-128"/>
              </a:rPr>
            </a:br>
            <a:r>
              <a:rPr lang="en-US" sz="1600" i="1" dirty="0" smtClean="0">
                <a:latin typeface="Arial" pitchFamily="34" charset="0"/>
                <a:ea typeface="ＭＳ Ｐゴシック" pitchFamily="-65" charset="-128"/>
              </a:rPr>
              <a:t>- Observation of high accuracy long-term climate change trends</a:t>
            </a:r>
            <a:br>
              <a:rPr lang="en-US" sz="1600" i="1" dirty="0" smtClean="0">
                <a:latin typeface="Arial" pitchFamily="34" charset="0"/>
                <a:ea typeface="ＭＳ Ｐゴシック" pitchFamily="-65" charset="-128"/>
              </a:rPr>
            </a:br>
            <a:r>
              <a:rPr lang="en-US" sz="1600" i="1" dirty="0" smtClean="0">
                <a:latin typeface="Arial" pitchFamily="34" charset="0"/>
                <a:ea typeface="ＭＳ Ｐゴシック" pitchFamily="-65" charset="-128"/>
              </a:rPr>
              <a:t>- Use the long term climate change observations to test and improve climate forecasts</a:t>
            </a:r>
            <a:r>
              <a:rPr lang="en-US" sz="1800" i="1" dirty="0" smtClean="0">
                <a:latin typeface="Arial" pitchFamily="34" charset="0"/>
                <a:ea typeface="ＭＳ Ｐゴシック" pitchFamily="-65" charset="-128"/>
              </a:rPr>
              <a:t>.</a:t>
            </a:r>
          </a:p>
          <a:p>
            <a:pPr>
              <a:buNone/>
            </a:pPr>
            <a:r>
              <a:rPr lang="en-US" b="1" dirty="0" smtClean="0"/>
              <a:t>Science Objectives</a:t>
            </a:r>
          </a:p>
          <a:p>
            <a:pPr>
              <a:buNone/>
            </a:pPr>
            <a:r>
              <a:rPr lang="en-US" sz="1800" b="1" dirty="0" smtClean="0"/>
              <a:t>	</a:t>
            </a:r>
            <a:r>
              <a:rPr lang="en-US" sz="1800" b="1" i="1" dirty="0" smtClean="0"/>
              <a:t>Make highly accurate and SI-traceable decadal change observations sensitive to the most critical but least understood climate radiative </a:t>
            </a:r>
            <a:r>
              <a:rPr lang="en-US" sz="1800" b="1" i="1" dirty="0" err="1" smtClean="0"/>
              <a:t>forcings</a:t>
            </a:r>
            <a:r>
              <a:rPr lang="en-US" sz="1800" b="1" i="1" dirty="0" smtClean="0"/>
              <a:t>, responses, and feedbacks</a:t>
            </a:r>
            <a:r>
              <a:rPr lang="en-US" sz="1800" i="1" dirty="0" smtClean="0"/>
              <a:t> </a:t>
            </a:r>
            <a:endParaRPr lang="en-US" sz="1800" b="1" i="1" dirty="0" smtClean="0"/>
          </a:p>
          <a:p>
            <a:pPr>
              <a:buNone/>
            </a:pPr>
            <a:r>
              <a:rPr lang="en-US" sz="1600" dirty="0" smtClean="0"/>
              <a:t>	- Infrared spectra to infer temperature and water vapor feedbacks, cloud feedbacks, and decadal change of temperature profiles, water vapor profiles, clouds, and greenhouse gas radiative effects</a:t>
            </a:r>
          </a:p>
          <a:p>
            <a:pPr>
              <a:buNone/>
            </a:pPr>
            <a:r>
              <a:rPr lang="en-US" sz="1600" dirty="0" smtClean="0"/>
              <a:t>	- GNSS-RO to infer decadal change of temperature profiles</a:t>
            </a:r>
          </a:p>
          <a:p>
            <a:pPr>
              <a:buNone/>
            </a:pPr>
            <a:r>
              <a:rPr lang="en-US" sz="1600" dirty="0" smtClean="0"/>
              <a:t>	- Solar reflected spectra to infer cloud feedbacks, snow/ice </a:t>
            </a:r>
            <a:r>
              <a:rPr lang="en-US" sz="1600" dirty="0" err="1" smtClean="0"/>
              <a:t>albedo</a:t>
            </a:r>
            <a:r>
              <a:rPr lang="en-US" sz="1600" dirty="0" smtClean="0"/>
              <a:t> feedbacks, and decadal change of clouds, radiative fluxes, aerosols, snow cover, sea ice, land use </a:t>
            </a:r>
            <a:br>
              <a:rPr lang="en-US" sz="1600" dirty="0" smtClean="0"/>
            </a:br>
            <a:r>
              <a:rPr lang="en-US" sz="1600" dirty="0" smtClean="0"/>
              <a:t>- Serve as an in-orbit standard to provide Reference </a:t>
            </a:r>
            <a:r>
              <a:rPr lang="en-US" sz="1600" dirty="0" err="1" smtClean="0"/>
              <a:t>Intercalibration</a:t>
            </a:r>
            <a:r>
              <a:rPr lang="en-US" sz="1600" dirty="0" smtClean="0"/>
              <a:t> for broadband CERES, and operational sounders (</a:t>
            </a:r>
            <a:r>
              <a:rPr lang="en-US" sz="1600" dirty="0" err="1" smtClean="0"/>
              <a:t>CrIS</a:t>
            </a:r>
            <a:r>
              <a:rPr lang="en-US" sz="1600" dirty="0" smtClean="0"/>
              <a:t>, IASI) </a:t>
            </a:r>
          </a:p>
        </p:txBody>
      </p:sp>
      <p:sp>
        <p:nvSpPr>
          <p:cNvPr id="8" name="Text Placeholder 7"/>
          <p:cNvSpPr>
            <a:spLocks noGrp="1"/>
          </p:cNvSpPr>
          <p:nvPr>
            <p:ph type="body" sz="quarter" idx="12"/>
          </p:nvPr>
        </p:nvSpPr>
        <p:spPr/>
        <p:txBody>
          <a:bodyPr/>
          <a:lstStyle/>
          <a:p>
            <a:r>
              <a:rPr lang="en-US" dirty="0" smtClean="0"/>
              <a:t>A Mission with Decadal Change Accuracy Traceable to SI Standards  </a:t>
            </a:r>
            <a:endParaRPr lang="en-US" dirty="0"/>
          </a:p>
        </p:txBody>
      </p:sp>
      <p:sp>
        <p:nvSpPr>
          <p:cNvPr id="2" name="Title 1"/>
          <p:cNvSpPr>
            <a:spLocks noGrp="1"/>
          </p:cNvSpPr>
          <p:nvPr>
            <p:ph type="title"/>
          </p:nvPr>
        </p:nvSpPr>
        <p:spPr>
          <a:xfrm>
            <a:off x="2347414" y="0"/>
            <a:ext cx="6784848" cy="685800"/>
          </a:xfrm>
        </p:spPr>
        <p:txBody>
          <a:bodyPr/>
          <a:lstStyle/>
          <a:p>
            <a:pPr algn="r"/>
            <a:r>
              <a:rPr lang="en-US" sz="2800" dirty="0" smtClean="0"/>
              <a:t>CLARREO Science Objectives</a:t>
            </a:r>
            <a:endParaRPr lang="en-US" sz="2800" dirty="0"/>
          </a:p>
        </p:txBody>
      </p:sp>
      <p:pic>
        <p:nvPicPr>
          <p:cNvPr id="6" name="Picture 5" descr="Earth Science and Applications from Space DS Cover.jpg"/>
          <p:cNvPicPr>
            <a:picLocks noChangeAspect="1"/>
          </p:cNvPicPr>
          <p:nvPr/>
        </p:nvPicPr>
        <p:blipFill>
          <a:blip r:embed="rId2" cstate="screen"/>
          <a:srcRect/>
          <a:stretch>
            <a:fillRect/>
          </a:stretch>
        </p:blipFill>
        <p:spPr>
          <a:xfrm>
            <a:off x="76200" y="941237"/>
            <a:ext cx="1375697" cy="180196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848600" cy="685800"/>
          </a:xfrm>
        </p:spPr>
        <p:txBody>
          <a:bodyPr>
            <a:normAutofit/>
            <a:scene3d>
              <a:camera prst="orthographicFront"/>
              <a:lightRig rig="soft" dir="t">
                <a:rot lat="0" lon="0" rev="16800000"/>
              </a:lightRig>
            </a:scene3d>
            <a:sp3d prstMaterial="softEdge">
              <a:bevelT w="0" h="0"/>
            </a:sp3d>
          </a:bodyPr>
          <a:lstStyle/>
          <a:p>
            <a:pPr algn="r" eaLnBrk="1" fontAlgn="auto" hangingPunct="1">
              <a:spcAft>
                <a:spcPts val="0"/>
              </a:spcAft>
              <a:defRPr/>
            </a:pPr>
            <a:r>
              <a:rPr lang="en-US" sz="2800" dirty="0" smtClean="0">
                <a:solidFill>
                  <a:srgbClr val="000000"/>
                </a:solidFill>
                <a:effectLst/>
                <a:latin typeface="+mn-lt"/>
                <a:ea typeface="+mj-ea"/>
                <a:cs typeface="Arial Black"/>
              </a:rPr>
              <a:t>Polarization Distribution Models (1) </a:t>
            </a:r>
            <a:endParaRPr lang="en-US" sz="2800" dirty="0">
              <a:solidFill>
                <a:srgbClr val="000000"/>
              </a:solidFill>
              <a:effectLst/>
              <a:latin typeface="+mn-lt"/>
              <a:ea typeface="+mj-ea"/>
              <a:cs typeface="Arial Black"/>
            </a:endParaRPr>
          </a:p>
        </p:txBody>
      </p:sp>
      <p:sp>
        <p:nvSpPr>
          <p:cNvPr id="7" name="Title 1"/>
          <p:cNvSpPr txBox="1">
            <a:spLocks/>
          </p:cNvSpPr>
          <p:nvPr/>
        </p:nvSpPr>
        <p:spPr>
          <a:xfrm>
            <a:off x="228600" y="762000"/>
            <a:ext cx="8610600" cy="5638800"/>
          </a:xfrm>
          <a:prstGeom prst="rect">
            <a:avLst/>
          </a:prstGeom>
        </p:spPr>
        <p:txBody>
          <a:bodyPr>
            <a:scene3d>
              <a:camera prst="orthographicFront"/>
              <a:lightRig rig="soft" dir="t">
                <a:rot lat="0" lon="0" rev="16800000"/>
              </a:lightRig>
            </a:scene3d>
            <a:sp3d prstMaterial="softEdge">
              <a:bevelT w="0" h="0"/>
            </a:sp3d>
          </a:bodyPr>
          <a:lstStyle/>
          <a:p>
            <a:pPr marL="742950" indent="-742950" defTabSz="914400" fontAlgn="auto">
              <a:spcAft>
                <a:spcPts val="0"/>
              </a:spcAft>
              <a:buFont typeface="Wingdings" charset="2"/>
              <a:buChar char="u"/>
              <a:defRPr/>
            </a:pPr>
            <a:r>
              <a:rPr lang="en-US" sz="1600" b="1" u="sng" dirty="0" smtClean="0">
                <a:ln w="6350">
                  <a:noFill/>
                </a:ln>
                <a:solidFill>
                  <a:srgbClr val="FF0000"/>
                </a:solidFill>
                <a:latin typeface="+mn-lt"/>
                <a:ea typeface="+mj-ea"/>
                <a:cs typeface="Arial Black"/>
              </a:rPr>
              <a:t>Motivation for PDM:</a:t>
            </a:r>
            <a:r>
              <a:rPr lang="en-US" sz="1600" b="1" dirty="0" smtClean="0">
                <a:ln w="6350">
                  <a:noFill/>
                </a:ln>
                <a:solidFill>
                  <a:srgbClr val="FF0000"/>
                </a:solidFill>
                <a:latin typeface="+mn-lt"/>
                <a:ea typeface="+mj-ea"/>
                <a:cs typeface="Arial Black"/>
              </a:rPr>
              <a:t> </a:t>
            </a:r>
            <a:r>
              <a:rPr lang="en-US" sz="1600" b="1" dirty="0" smtClean="0">
                <a:ln w="6350">
                  <a:noFill/>
                </a:ln>
                <a:solidFill>
                  <a:srgbClr val="000000"/>
                </a:solidFill>
                <a:latin typeface="+mn-lt"/>
                <a:ea typeface="+mj-ea"/>
                <a:cs typeface="Arial Black"/>
              </a:rPr>
              <a:t>Information on polarization state of reflected light is required for inter-calibration of sensor sensitivity to polarization and further its stand-alone operation. </a:t>
            </a:r>
          </a:p>
          <a:p>
            <a:pPr marL="742950" indent="-742950" defTabSz="914400" fontAlgn="auto">
              <a:spcAft>
                <a:spcPts val="0"/>
              </a:spcAft>
              <a:defRPr/>
            </a:pPr>
            <a:r>
              <a:rPr lang="en-US" sz="1600" b="1" dirty="0" smtClean="0">
                <a:ln w="6350">
                  <a:noFill/>
                </a:ln>
                <a:solidFill>
                  <a:srgbClr val="000000"/>
                </a:solidFill>
                <a:latin typeface="+mn-lt"/>
                <a:ea typeface="+mj-ea"/>
                <a:cs typeface="Arial Black"/>
              </a:rPr>
              <a:t>        </a:t>
            </a:r>
            <a:r>
              <a:rPr lang="en-US" sz="1600" b="1" dirty="0" smtClean="0">
                <a:ln w="6350">
                  <a:noFill/>
                </a:ln>
                <a:solidFill>
                  <a:srgbClr val="008000"/>
                </a:solidFill>
                <a:latin typeface="+mn-lt"/>
                <a:ea typeface="+mj-ea"/>
                <a:cs typeface="Arial Black"/>
              </a:rPr>
              <a:t> - Inter-calibration of sensitivity to polarization is derivation of polarization dependent correction to instrument baseline effective gain !</a:t>
            </a:r>
          </a:p>
          <a:p>
            <a:pPr marL="742950" indent="-742950" defTabSz="914400" fontAlgn="auto">
              <a:spcAft>
                <a:spcPts val="0"/>
              </a:spcAft>
              <a:defRPr/>
            </a:pPr>
            <a:endParaRPr lang="en-US" sz="1600" b="1" u="sng" dirty="0" smtClean="0">
              <a:ln w="6350">
                <a:noFill/>
              </a:ln>
              <a:solidFill>
                <a:srgbClr val="FF0000"/>
              </a:solidFill>
              <a:latin typeface="+mn-lt"/>
              <a:ea typeface="+mj-ea"/>
              <a:cs typeface="Arial Black"/>
            </a:endParaRPr>
          </a:p>
          <a:p>
            <a:pPr marL="742950" indent="-742950" defTabSz="914400" fontAlgn="auto">
              <a:spcAft>
                <a:spcPts val="0"/>
              </a:spcAft>
              <a:buFont typeface="Wingdings" charset="2"/>
              <a:buChar char="u"/>
              <a:defRPr/>
            </a:pPr>
            <a:r>
              <a:rPr lang="en-US" sz="1600" b="1" u="sng" dirty="0" smtClean="0">
                <a:ln w="6350">
                  <a:noFill/>
                </a:ln>
                <a:solidFill>
                  <a:srgbClr val="FF0000"/>
                </a:solidFill>
                <a:latin typeface="+mn-lt"/>
                <a:ea typeface="+mj-ea"/>
                <a:cs typeface="Arial Black"/>
              </a:rPr>
              <a:t>Empirical Polarization Distribution Models (PDM):</a:t>
            </a:r>
          </a:p>
          <a:p>
            <a:pPr marL="742950" indent="-742950" defTabSz="914400" fontAlgn="auto">
              <a:spcAft>
                <a:spcPts val="0"/>
              </a:spcAft>
              <a:defRPr/>
            </a:pPr>
            <a:r>
              <a:rPr lang="en-US" sz="1600" b="1" dirty="0" smtClean="0">
                <a:ln w="6350">
                  <a:noFill/>
                </a:ln>
                <a:solidFill>
                  <a:srgbClr val="008000"/>
                </a:solidFill>
                <a:latin typeface="+mn-lt"/>
                <a:ea typeface="+mj-ea"/>
                <a:cs typeface="Arial Black"/>
              </a:rPr>
              <a:t>         - </a:t>
            </a:r>
            <a:r>
              <a:rPr lang="en-US" sz="1600" b="1" u="sng" dirty="0" smtClean="0">
                <a:ln w="6350">
                  <a:noFill/>
                </a:ln>
                <a:solidFill>
                  <a:srgbClr val="008000"/>
                </a:solidFill>
                <a:latin typeface="+mn-lt"/>
                <a:ea typeface="+mj-ea"/>
                <a:cs typeface="Arial Black"/>
              </a:rPr>
              <a:t>Development Approach:</a:t>
            </a:r>
            <a:r>
              <a:rPr lang="en-US" sz="1600" b="1" dirty="0" smtClean="0">
                <a:ln w="6350">
                  <a:noFill/>
                </a:ln>
                <a:solidFill>
                  <a:srgbClr val="008000"/>
                </a:solidFill>
                <a:latin typeface="+mn-lt"/>
                <a:ea typeface="+mj-ea"/>
                <a:cs typeface="Arial Black"/>
              </a:rPr>
              <a:t> </a:t>
            </a:r>
            <a:r>
              <a:rPr lang="en-US" sz="1600" b="1" dirty="0" smtClean="0">
                <a:ln w="6350">
                  <a:noFill/>
                </a:ln>
                <a:solidFill>
                  <a:srgbClr val="000000"/>
                </a:solidFill>
                <a:latin typeface="+mn-lt"/>
                <a:ea typeface="+mj-ea"/>
                <a:cs typeface="Arial Black"/>
              </a:rPr>
              <a:t>Approach is similar to development of CERES/TRMM empirical Anisotropy Distribution Models (</a:t>
            </a:r>
            <a:r>
              <a:rPr lang="en-US" sz="1600" b="1" dirty="0" err="1" smtClean="0">
                <a:ln w="6350">
                  <a:noFill/>
                </a:ln>
                <a:solidFill>
                  <a:srgbClr val="000000"/>
                </a:solidFill>
                <a:latin typeface="+mn-lt"/>
                <a:ea typeface="+mj-ea"/>
                <a:cs typeface="Arial Black"/>
              </a:rPr>
              <a:t>ADMs</a:t>
            </a:r>
            <a:r>
              <a:rPr lang="en-US" sz="1600" b="1" dirty="0" smtClean="0">
                <a:ln w="6350">
                  <a:noFill/>
                </a:ln>
                <a:solidFill>
                  <a:srgbClr val="000000"/>
                </a:solidFill>
                <a:latin typeface="+mn-lt"/>
                <a:ea typeface="+mj-ea"/>
                <a:cs typeface="Arial Black"/>
              </a:rPr>
              <a:t>).</a:t>
            </a:r>
            <a:endParaRPr lang="en-US" sz="1600" b="1" u="sng" dirty="0" smtClean="0">
              <a:ln w="6350">
                <a:noFill/>
              </a:ln>
              <a:solidFill>
                <a:srgbClr val="FF0000"/>
              </a:solidFill>
              <a:latin typeface="+mn-lt"/>
              <a:ea typeface="+mj-ea"/>
              <a:cs typeface="Arial Black"/>
            </a:endParaRPr>
          </a:p>
          <a:p>
            <a:pPr marL="742950" indent="-742950" defTabSz="914400" fontAlgn="auto">
              <a:spcAft>
                <a:spcPts val="0"/>
              </a:spcAft>
              <a:defRPr/>
            </a:pPr>
            <a:r>
              <a:rPr lang="en-US" sz="1600" b="1" dirty="0" smtClean="0">
                <a:ln w="6350">
                  <a:noFill/>
                </a:ln>
                <a:solidFill>
                  <a:srgbClr val="008000"/>
                </a:solidFill>
                <a:latin typeface="+mn-lt"/>
                <a:ea typeface="+mj-ea"/>
                <a:cs typeface="Arial Black"/>
              </a:rPr>
              <a:t>         - </a:t>
            </a:r>
            <a:r>
              <a:rPr lang="en-US" sz="1600" b="1" u="sng" dirty="0" smtClean="0">
                <a:ln w="6350">
                  <a:noFill/>
                </a:ln>
                <a:solidFill>
                  <a:srgbClr val="008000"/>
                </a:solidFill>
                <a:latin typeface="+mn-lt"/>
                <a:ea typeface="+mj-ea"/>
                <a:cs typeface="Arial Black"/>
              </a:rPr>
              <a:t>PDM Purpose:</a:t>
            </a:r>
            <a:r>
              <a:rPr lang="en-US" sz="1600" b="1" dirty="0" smtClean="0">
                <a:ln w="6350">
                  <a:noFill/>
                </a:ln>
                <a:solidFill>
                  <a:srgbClr val="0D0D0D"/>
                </a:solidFill>
                <a:latin typeface="+mn-lt"/>
                <a:ea typeface="+mj-ea"/>
                <a:cs typeface="Arial Black"/>
              </a:rPr>
              <a:t> To provide polarization information (DOP &amp; </a:t>
            </a:r>
            <a:r>
              <a:rPr lang="en-US" sz="1600" b="1" i="1" dirty="0" err="1" smtClean="0">
                <a:ln w="6350">
                  <a:noFill/>
                </a:ln>
                <a:solidFill>
                  <a:srgbClr val="0D0D0D"/>
                </a:solidFill>
                <a:latin typeface="+mn-lt"/>
                <a:ea typeface="+mj-ea"/>
                <a:cs typeface="Arial Black"/>
              </a:rPr>
              <a:t>χ</a:t>
            </a:r>
            <a:r>
              <a:rPr lang="en-US" sz="1600" b="1" dirty="0" smtClean="0">
                <a:ln w="6350">
                  <a:noFill/>
                </a:ln>
                <a:solidFill>
                  <a:srgbClr val="0D0D0D"/>
                </a:solidFill>
                <a:latin typeface="+mn-lt"/>
                <a:ea typeface="+mj-ea"/>
                <a:cs typeface="Arial Black"/>
              </a:rPr>
              <a:t> or U </a:t>
            </a:r>
          </a:p>
          <a:p>
            <a:pPr marL="742950" indent="-742950" defTabSz="914400" fontAlgn="auto">
              <a:spcAft>
                <a:spcPts val="0"/>
              </a:spcAft>
              <a:defRPr/>
            </a:pPr>
            <a:r>
              <a:rPr lang="en-US" sz="1600" b="1" dirty="0" smtClean="0">
                <a:ln w="6350">
                  <a:noFill/>
                </a:ln>
                <a:solidFill>
                  <a:srgbClr val="0D0D0D"/>
                </a:solidFill>
                <a:latin typeface="+mn-lt"/>
                <a:ea typeface="+mj-ea"/>
                <a:cs typeface="Arial Black"/>
              </a:rPr>
              <a:t>           and Q) as function of physical parameters and geometry of viewed scene for both - CLARREO and inter-calibrated sensor (on NPP, </a:t>
            </a:r>
          </a:p>
          <a:p>
            <a:pPr marL="742950" indent="-742950" defTabSz="914400" fontAlgn="auto">
              <a:spcAft>
                <a:spcPts val="0"/>
              </a:spcAft>
              <a:defRPr/>
            </a:pPr>
            <a:r>
              <a:rPr lang="en-US" sz="1600" b="1" dirty="0" smtClean="0">
                <a:ln w="6350">
                  <a:noFill/>
                </a:ln>
                <a:solidFill>
                  <a:srgbClr val="0D0D0D"/>
                </a:solidFill>
                <a:latin typeface="+mn-lt"/>
                <a:ea typeface="+mj-ea"/>
                <a:cs typeface="Arial Black"/>
              </a:rPr>
              <a:t>           JPSS, </a:t>
            </a:r>
            <a:r>
              <a:rPr lang="en-US" sz="1600" b="1" dirty="0" err="1" smtClean="0">
                <a:ln w="6350">
                  <a:noFill/>
                </a:ln>
                <a:solidFill>
                  <a:srgbClr val="0D0D0D"/>
                </a:solidFill>
                <a:latin typeface="+mn-lt"/>
                <a:ea typeface="+mj-ea"/>
                <a:cs typeface="Arial Black"/>
              </a:rPr>
              <a:t>Metop</a:t>
            </a:r>
            <a:r>
              <a:rPr lang="en-US" sz="1600" b="1" dirty="0" smtClean="0">
                <a:ln w="6350">
                  <a:noFill/>
                </a:ln>
                <a:solidFill>
                  <a:srgbClr val="0D0D0D"/>
                </a:solidFill>
                <a:latin typeface="+mn-lt"/>
                <a:ea typeface="+mj-ea"/>
                <a:cs typeface="Arial Black"/>
              </a:rPr>
              <a:t>).</a:t>
            </a:r>
          </a:p>
          <a:p>
            <a:pPr marL="742950" indent="-742950" defTabSz="914400" fontAlgn="auto">
              <a:spcAft>
                <a:spcPts val="0"/>
              </a:spcAft>
              <a:defRPr/>
            </a:pPr>
            <a:r>
              <a:rPr lang="en-US" sz="1600" b="1" dirty="0" smtClean="0">
                <a:ln w="6350">
                  <a:noFill/>
                </a:ln>
                <a:solidFill>
                  <a:srgbClr val="0D0D0D"/>
                </a:solidFill>
                <a:latin typeface="+mn-lt"/>
                <a:ea typeface="+mj-ea"/>
                <a:cs typeface="Arial Black"/>
              </a:rPr>
              <a:t>        </a:t>
            </a:r>
            <a:r>
              <a:rPr lang="en-US" sz="1600" b="1" dirty="0" smtClean="0">
                <a:ln w="6350">
                  <a:noFill/>
                </a:ln>
                <a:solidFill>
                  <a:srgbClr val="008000"/>
                </a:solidFill>
                <a:latin typeface="+mn-lt"/>
                <a:ea typeface="+mj-ea"/>
                <a:cs typeface="Arial Black"/>
              </a:rPr>
              <a:t> - </a:t>
            </a:r>
            <a:r>
              <a:rPr lang="en-US" sz="1600" b="1" u="sng" dirty="0" smtClean="0">
                <a:ln w="6350">
                  <a:noFill/>
                </a:ln>
                <a:solidFill>
                  <a:srgbClr val="008000"/>
                </a:solidFill>
                <a:latin typeface="+mn-lt"/>
                <a:ea typeface="+mj-ea"/>
                <a:cs typeface="Arial Black"/>
              </a:rPr>
              <a:t>PDM Development:</a:t>
            </a:r>
            <a:r>
              <a:rPr lang="en-US" sz="1600" b="1" dirty="0" smtClean="0">
                <a:ln w="6350">
                  <a:noFill/>
                </a:ln>
                <a:solidFill>
                  <a:srgbClr val="008000"/>
                </a:solidFill>
                <a:latin typeface="+mn-lt"/>
                <a:ea typeface="+mj-ea"/>
                <a:cs typeface="Arial Black"/>
              </a:rPr>
              <a:t> </a:t>
            </a:r>
            <a:r>
              <a:rPr lang="en-US" sz="1600" b="1" dirty="0" smtClean="0">
                <a:ln w="6350">
                  <a:noFill/>
                </a:ln>
                <a:solidFill>
                  <a:srgbClr val="0D0D0D"/>
                </a:solidFill>
                <a:latin typeface="+mn-lt"/>
                <a:ea typeface="+mj-ea"/>
                <a:cs typeface="Arial Black"/>
              </a:rPr>
              <a:t>PARASOL data, RT calculations and APS </a:t>
            </a:r>
          </a:p>
          <a:p>
            <a:pPr marL="742950" indent="-742950" defTabSz="914400" fontAlgn="auto">
              <a:spcAft>
                <a:spcPts val="0"/>
              </a:spcAft>
              <a:defRPr/>
            </a:pPr>
            <a:r>
              <a:rPr lang="en-US" sz="1600" b="1" dirty="0" smtClean="0">
                <a:ln w="6350">
                  <a:noFill/>
                </a:ln>
                <a:solidFill>
                  <a:srgbClr val="0D0D0D"/>
                </a:solidFill>
                <a:latin typeface="+mn-lt"/>
                <a:ea typeface="+mj-ea"/>
                <a:cs typeface="Arial Black"/>
              </a:rPr>
              <a:t>           data (validation). Amount of data required = at least 1 year.</a:t>
            </a:r>
          </a:p>
          <a:p>
            <a:pPr marL="742950" indent="-742950" defTabSz="914400" fontAlgn="auto">
              <a:spcAft>
                <a:spcPts val="0"/>
              </a:spcAft>
              <a:defRPr/>
            </a:pPr>
            <a:endParaRPr lang="en-US" sz="1600" b="1" dirty="0" smtClean="0">
              <a:ln w="6350">
                <a:noFill/>
              </a:ln>
              <a:solidFill>
                <a:srgbClr val="0D0D0D"/>
              </a:solidFill>
              <a:latin typeface="+mn-lt"/>
              <a:ea typeface="+mj-ea"/>
              <a:cs typeface="Arial Black"/>
            </a:endParaRPr>
          </a:p>
          <a:p>
            <a:pPr marL="742950" indent="-742950" defTabSz="914400" fontAlgn="auto">
              <a:spcAft>
                <a:spcPts val="0"/>
              </a:spcAft>
              <a:buFont typeface="Wingdings" charset="2"/>
              <a:buChar char="u"/>
              <a:defRPr/>
            </a:pPr>
            <a:r>
              <a:rPr lang="en-US" sz="1600" b="1" u="sng" dirty="0" smtClean="0">
                <a:ln w="6350">
                  <a:noFill/>
                </a:ln>
                <a:solidFill>
                  <a:srgbClr val="FF0000"/>
                </a:solidFill>
                <a:latin typeface="+mn-lt"/>
                <a:ea typeface="+mj-ea"/>
                <a:cs typeface="Arial Black"/>
              </a:rPr>
              <a:t>Prototype </a:t>
            </a:r>
            <a:r>
              <a:rPr lang="en-US" sz="1600" b="1" u="sng" dirty="0" err="1" smtClean="0">
                <a:ln w="6350">
                  <a:noFill/>
                </a:ln>
                <a:solidFill>
                  <a:srgbClr val="FF0000"/>
                </a:solidFill>
                <a:latin typeface="+mn-lt"/>
                <a:ea typeface="+mj-ea"/>
                <a:cs typeface="Arial Black"/>
              </a:rPr>
              <a:t>PDMs</a:t>
            </a:r>
            <a:r>
              <a:rPr lang="en-US" sz="1600" b="1" u="sng" dirty="0" smtClean="0">
                <a:ln w="6350">
                  <a:noFill/>
                </a:ln>
                <a:solidFill>
                  <a:srgbClr val="FF0000"/>
                </a:solidFill>
                <a:latin typeface="+mn-lt"/>
                <a:ea typeface="+mj-ea"/>
                <a:cs typeface="Arial Black"/>
              </a:rPr>
              <a:t>:</a:t>
            </a:r>
            <a:r>
              <a:rPr lang="en-US" sz="1600" b="1" dirty="0" smtClean="0">
                <a:ln w="6350">
                  <a:noFill/>
                </a:ln>
                <a:solidFill>
                  <a:srgbClr val="FF0000"/>
                </a:solidFill>
                <a:latin typeface="+mn-lt"/>
                <a:ea typeface="+mj-ea"/>
                <a:cs typeface="Arial Black"/>
              </a:rPr>
              <a:t> </a:t>
            </a:r>
            <a:r>
              <a:rPr lang="en-US" sz="1600" b="1" dirty="0" smtClean="0">
                <a:ln w="6350">
                  <a:noFill/>
                </a:ln>
                <a:solidFill>
                  <a:srgbClr val="0D0D0D"/>
                </a:solidFill>
                <a:latin typeface="+mn-lt"/>
                <a:ea typeface="+mj-ea"/>
                <a:cs typeface="Arial Black"/>
              </a:rPr>
              <a:t>Built as all-sky global set using 12 days </a:t>
            </a:r>
          </a:p>
          <a:p>
            <a:pPr marL="742950" indent="-742950" defTabSz="914400" fontAlgn="auto">
              <a:spcAft>
                <a:spcPts val="0"/>
              </a:spcAft>
              <a:defRPr/>
            </a:pPr>
            <a:r>
              <a:rPr lang="en-US" sz="1600" b="1" dirty="0" smtClean="0">
                <a:ln w="6350">
                  <a:noFill/>
                </a:ln>
                <a:solidFill>
                  <a:srgbClr val="0D0D0D"/>
                </a:solidFill>
                <a:latin typeface="+mn-lt"/>
                <a:ea typeface="+mj-ea"/>
                <a:cs typeface="Arial Black"/>
              </a:rPr>
              <a:t>           of POLDER-3/PARASOL Level-1 and Level-2 data (day per month).</a:t>
            </a:r>
          </a:p>
          <a:p>
            <a:pPr marL="742950" indent="-742950" defTabSz="914400" fontAlgn="auto">
              <a:spcAft>
                <a:spcPts val="0"/>
              </a:spcAft>
              <a:defRPr/>
            </a:pPr>
            <a:r>
              <a:rPr lang="en-US" sz="1600" b="1" dirty="0" smtClean="0">
                <a:ln w="6350">
                  <a:noFill/>
                </a:ln>
                <a:solidFill>
                  <a:srgbClr val="0D0D0D"/>
                </a:solidFill>
                <a:latin typeface="+mn-lt"/>
                <a:ea typeface="+mj-ea"/>
                <a:cs typeface="Arial Black"/>
              </a:rPr>
              <a:t>           Stratification parameters: IGBP surface type, cloud fraction, wind speed for clear ocean, cloud phase, cloud optical depth, and all viewing geometry angles (SZA, VZA, RAZ).</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848600" cy="685800"/>
          </a:xfrm>
        </p:spPr>
        <p:txBody>
          <a:bodyPr>
            <a:normAutofit fontScale="90000"/>
            <a:scene3d>
              <a:camera prst="orthographicFront"/>
              <a:lightRig rig="soft" dir="t">
                <a:rot lat="0" lon="0" rev="16800000"/>
              </a:lightRig>
            </a:scene3d>
            <a:sp3d prstMaterial="softEdge">
              <a:bevelT w="0" h="0"/>
            </a:sp3d>
          </a:bodyPr>
          <a:lstStyle/>
          <a:p>
            <a:pPr algn="r" eaLnBrk="1" fontAlgn="auto" hangingPunct="1">
              <a:spcAft>
                <a:spcPts val="0"/>
              </a:spcAft>
              <a:defRPr/>
            </a:pPr>
            <a:r>
              <a:rPr lang="en-US" sz="2800" dirty="0" smtClean="0">
                <a:solidFill>
                  <a:srgbClr val="000000"/>
                </a:solidFill>
                <a:effectLst/>
                <a:latin typeface="+mn-lt"/>
                <a:ea typeface="+mj-ea"/>
                <a:cs typeface="Arial Black"/>
              </a:rPr>
              <a:t>Polarization Distribution Models (2)</a:t>
            </a:r>
            <a:br>
              <a:rPr lang="en-US" sz="2800" dirty="0" smtClean="0">
                <a:solidFill>
                  <a:srgbClr val="000000"/>
                </a:solidFill>
                <a:effectLst/>
                <a:latin typeface="+mn-lt"/>
                <a:ea typeface="+mj-ea"/>
                <a:cs typeface="Arial Black"/>
              </a:rPr>
            </a:br>
            <a:r>
              <a:rPr lang="en-US" sz="2000" dirty="0" smtClean="0">
                <a:solidFill>
                  <a:srgbClr val="000000"/>
                </a:solidFill>
                <a:effectLst/>
                <a:latin typeface="+mn-lt"/>
                <a:ea typeface="+mj-ea"/>
                <a:cs typeface="Arial Black"/>
              </a:rPr>
              <a:t>Example: clear-sky ocean </a:t>
            </a:r>
            <a:endParaRPr lang="en-US" sz="2000" dirty="0">
              <a:solidFill>
                <a:srgbClr val="000000"/>
              </a:solidFill>
              <a:effectLst/>
              <a:latin typeface="+mn-lt"/>
              <a:ea typeface="+mj-ea"/>
              <a:cs typeface="Arial Black"/>
            </a:endParaRPr>
          </a:p>
        </p:txBody>
      </p:sp>
      <p:sp>
        <p:nvSpPr>
          <p:cNvPr id="6" name="TextBox 5"/>
          <p:cNvSpPr txBox="1"/>
          <p:nvPr/>
        </p:nvSpPr>
        <p:spPr>
          <a:xfrm>
            <a:off x="609600" y="1178022"/>
            <a:ext cx="3880765" cy="523220"/>
          </a:xfrm>
          <a:prstGeom prst="rect">
            <a:avLst/>
          </a:prstGeom>
          <a:noFill/>
        </p:spPr>
        <p:txBody>
          <a:bodyPr wrap="none" rtlCol="0">
            <a:spAutoFit/>
          </a:bodyPr>
          <a:lstStyle/>
          <a:p>
            <a:r>
              <a:rPr lang="en-US" sz="1400" dirty="0" smtClean="0">
                <a:latin typeface="Arial Black"/>
                <a:cs typeface="Arial Black"/>
              </a:rPr>
              <a:t>Prototype PDM and its STD, PARASOL </a:t>
            </a:r>
          </a:p>
          <a:p>
            <a:r>
              <a:rPr lang="en-US" sz="1400" dirty="0" smtClean="0">
                <a:latin typeface="Arial Black"/>
                <a:cs typeface="Arial Black"/>
              </a:rPr>
              <a:t>Data (12 days of 2006, 1 per month):</a:t>
            </a:r>
            <a:endParaRPr lang="en-US" sz="1400" dirty="0">
              <a:latin typeface="Arial Black"/>
              <a:cs typeface="Arial Black"/>
            </a:endParaRPr>
          </a:p>
        </p:txBody>
      </p:sp>
      <p:sp>
        <p:nvSpPr>
          <p:cNvPr id="8" name="TextBox 7"/>
          <p:cNvSpPr txBox="1"/>
          <p:nvPr/>
        </p:nvSpPr>
        <p:spPr>
          <a:xfrm>
            <a:off x="5109421" y="1167842"/>
            <a:ext cx="3645913" cy="523220"/>
          </a:xfrm>
          <a:prstGeom prst="rect">
            <a:avLst/>
          </a:prstGeom>
          <a:noFill/>
        </p:spPr>
        <p:txBody>
          <a:bodyPr wrap="none" rtlCol="0">
            <a:spAutoFit/>
          </a:bodyPr>
          <a:lstStyle/>
          <a:p>
            <a:r>
              <a:rPr lang="en-US" sz="1400" dirty="0" smtClean="0">
                <a:latin typeface="Arial Black"/>
                <a:cs typeface="Arial Black"/>
              </a:rPr>
              <a:t>A-Train Orbit Cross-Track Sampling</a:t>
            </a:r>
          </a:p>
          <a:p>
            <a:r>
              <a:rPr lang="en-US" sz="1400" dirty="0" smtClean="0">
                <a:latin typeface="Arial Black"/>
                <a:cs typeface="Arial Black"/>
              </a:rPr>
              <a:t>(PARASOL 12 days of 2006):</a:t>
            </a:r>
            <a:endParaRPr lang="en-US" sz="1400" dirty="0">
              <a:latin typeface="Arial Black"/>
              <a:cs typeface="Arial Black"/>
            </a:endParaRPr>
          </a:p>
        </p:txBody>
      </p:sp>
      <p:pic>
        <p:nvPicPr>
          <p:cNvPr id="10" name="Picture 9" descr="parasol_xtrack_sampling_sza.gif"/>
          <p:cNvPicPr>
            <a:picLocks noChangeAspect="1"/>
          </p:cNvPicPr>
          <p:nvPr/>
        </p:nvPicPr>
        <p:blipFill>
          <a:blip r:embed="rId3"/>
          <a:stretch>
            <a:fillRect/>
          </a:stretch>
        </p:blipFill>
        <p:spPr>
          <a:xfrm>
            <a:off x="4714175" y="1853642"/>
            <a:ext cx="4201225" cy="2251663"/>
          </a:xfrm>
          <a:prstGeom prst="rect">
            <a:avLst/>
          </a:prstGeom>
        </p:spPr>
      </p:pic>
      <p:pic>
        <p:nvPicPr>
          <p:cNvPr id="12" name="Picture 11" descr="parasol_xtrack_sampling_sza4050.gif"/>
          <p:cNvPicPr>
            <a:picLocks noChangeAspect="1"/>
          </p:cNvPicPr>
          <p:nvPr/>
        </p:nvPicPr>
        <p:blipFill>
          <a:blip r:embed="rId4"/>
          <a:stretch>
            <a:fillRect/>
          </a:stretch>
        </p:blipFill>
        <p:spPr>
          <a:xfrm>
            <a:off x="4724401" y="4139642"/>
            <a:ext cx="4343400" cy="1880157"/>
          </a:xfrm>
          <a:prstGeom prst="rect">
            <a:avLst/>
          </a:prstGeom>
        </p:spPr>
      </p:pic>
      <p:pic>
        <p:nvPicPr>
          <p:cNvPr id="11" name="Picture 10" descr="pdm_clr_ocean_sza4050_parasol.gif"/>
          <p:cNvPicPr>
            <a:picLocks noChangeAspect="1"/>
          </p:cNvPicPr>
          <p:nvPr/>
        </p:nvPicPr>
        <p:blipFill>
          <a:blip r:embed="rId5"/>
          <a:stretch>
            <a:fillRect/>
          </a:stretch>
        </p:blipFill>
        <p:spPr>
          <a:xfrm>
            <a:off x="228600" y="1929842"/>
            <a:ext cx="4407891" cy="408995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0" y="0"/>
            <a:ext cx="9144000" cy="523220"/>
          </a:xfrm>
          <a:prstGeom prst="rect">
            <a:avLst/>
          </a:prstGeom>
          <a:noFill/>
        </p:spPr>
        <p:txBody>
          <a:bodyPr wrap="square" rtlCol="0">
            <a:spAutoFit/>
          </a:bodyPr>
          <a:lstStyle/>
          <a:p>
            <a:pPr algn="r"/>
            <a:r>
              <a:rPr lang="en-US" sz="2800" b="1" dirty="0" smtClean="0">
                <a:ln w="6350">
                  <a:noFill/>
                </a:ln>
                <a:solidFill>
                  <a:srgbClr val="000000"/>
                </a:solidFill>
                <a:latin typeface="+mn-lt"/>
                <a:cs typeface="Arial Black"/>
              </a:rPr>
              <a:t>Reference Inter-calibration Sampling</a:t>
            </a:r>
          </a:p>
        </p:txBody>
      </p:sp>
      <p:sp>
        <p:nvSpPr>
          <p:cNvPr id="16" name="TextBox 15"/>
          <p:cNvSpPr txBox="1"/>
          <p:nvPr/>
        </p:nvSpPr>
        <p:spPr>
          <a:xfrm>
            <a:off x="4191000" y="1980997"/>
            <a:ext cx="4800600" cy="3539430"/>
          </a:xfrm>
          <a:prstGeom prst="rect">
            <a:avLst/>
          </a:prstGeom>
          <a:noFill/>
        </p:spPr>
        <p:txBody>
          <a:bodyPr wrap="square" rtlCol="0">
            <a:spAutoFit/>
          </a:bodyPr>
          <a:lstStyle/>
          <a:p>
            <a:pPr>
              <a:buFont typeface="Wingdings" charset="2"/>
              <a:buChar char="u"/>
            </a:pPr>
            <a:r>
              <a:rPr lang="en-US" sz="1600" dirty="0" smtClean="0">
                <a:solidFill>
                  <a:srgbClr val="FF0000"/>
                </a:solidFill>
                <a:latin typeface="+mn-lt"/>
                <a:cs typeface="Arial Black"/>
              </a:rPr>
              <a:t>  CLARREO RS Inter-Calibration Event:   </a:t>
            </a:r>
          </a:p>
          <a:p>
            <a:r>
              <a:rPr lang="en-US" sz="1600" dirty="0" smtClean="0">
                <a:solidFill>
                  <a:srgbClr val="FF0000"/>
                </a:solidFill>
                <a:latin typeface="+mn-lt"/>
                <a:cs typeface="Arial Black"/>
              </a:rPr>
              <a:t>     </a:t>
            </a:r>
            <a:r>
              <a:rPr lang="en-US" sz="1600" dirty="0" smtClean="0">
                <a:latin typeface="+mn-lt"/>
                <a:cs typeface="Arial Black"/>
              </a:rPr>
              <a:t>orbits crossing of CLARREO with sensor </a:t>
            </a:r>
          </a:p>
          <a:p>
            <a:r>
              <a:rPr lang="en-US" sz="1600" dirty="0" smtClean="0">
                <a:latin typeface="+mn-lt"/>
                <a:cs typeface="Arial Black"/>
              </a:rPr>
              <a:t>     to be calibrated that allows time/angle/  </a:t>
            </a:r>
          </a:p>
          <a:p>
            <a:r>
              <a:rPr lang="en-US" sz="1600" dirty="0" smtClean="0">
                <a:latin typeface="+mn-lt"/>
                <a:cs typeface="Arial Black"/>
              </a:rPr>
              <a:t>     space matched inter-calibration.</a:t>
            </a:r>
          </a:p>
          <a:p>
            <a:endParaRPr lang="en-US" sz="1600" dirty="0" smtClean="0">
              <a:latin typeface="+mn-lt"/>
              <a:cs typeface="Arial Black"/>
            </a:endParaRPr>
          </a:p>
          <a:p>
            <a:pPr>
              <a:buFont typeface="Wingdings" charset="2"/>
              <a:buChar char="u"/>
            </a:pPr>
            <a:r>
              <a:rPr lang="en-US" sz="1600" dirty="0" smtClean="0">
                <a:solidFill>
                  <a:srgbClr val="FF0000"/>
                </a:solidFill>
                <a:latin typeface="+mn-lt"/>
                <a:cs typeface="Arial Black"/>
              </a:rPr>
              <a:t>  CLARREO RS Swath: </a:t>
            </a:r>
            <a:r>
              <a:rPr lang="en-US" sz="1600" dirty="0" smtClean="0">
                <a:solidFill>
                  <a:srgbClr val="000000"/>
                </a:solidFill>
                <a:latin typeface="+mn-lt"/>
                <a:cs typeface="Arial Black"/>
              </a:rPr>
              <a:t>100 km</a:t>
            </a:r>
          </a:p>
          <a:p>
            <a:endParaRPr lang="en-US" sz="1600" dirty="0" smtClean="0">
              <a:solidFill>
                <a:srgbClr val="000000"/>
              </a:solidFill>
              <a:latin typeface="+mn-lt"/>
              <a:cs typeface="Arial Black"/>
            </a:endParaRPr>
          </a:p>
          <a:p>
            <a:pPr>
              <a:buFont typeface="Wingdings" charset="2"/>
              <a:buChar char="u"/>
            </a:pPr>
            <a:r>
              <a:rPr lang="en-US" sz="1600" dirty="0" smtClean="0">
                <a:solidFill>
                  <a:srgbClr val="FF0000"/>
                </a:solidFill>
                <a:latin typeface="+mn-lt"/>
                <a:cs typeface="Arial Black"/>
              </a:rPr>
              <a:t>  CLARREO RS Inter-Calibration Sample: </a:t>
            </a:r>
          </a:p>
          <a:p>
            <a:r>
              <a:rPr lang="en-US" sz="1600" dirty="0" smtClean="0">
                <a:latin typeface="+mn-lt"/>
                <a:cs typeface="Arial Black"/>
              </a:rPr>
              <a:t>     area of 10 km scale (for reduction </a:t>
            </a:r>
          </a:p>
          <a:p>
            <a:r>
              <a:rPr lang="en-US" sz="1600" dirty="0" smtClean="0">
                <a:latin typeface="+mn-lt"/>
                <a:cs typeface="Arial Black"/>
              </a:rPr>
              <a:t>     of spatial matching noise to 1%). </a:t>
            </a:r>
          </a:p>
          <a:p>
            <a:r>
              <a:rPr lang="en-US" sz="1600" i="1" dirty="0" smtClean="0">
                <a:solidFill>
                  <a:srgbClr val="008000"/>
                </a:solidFill>
                <a:latin typeface="+mn-lt"/>
                <a:cs typeface="Arial Black"/>
              </a:rPr>
              <a:t>     (</a:t>
            </a:r>
            <a:r>
              <a:rPr lang="en-US" sz="1600" i="1" dirty="0" err="1" smtClean="0">
                <a:solidFill>
                  <a:srgbClr val="008000"/>
                </a:solidFill>
                <a:latin typeface="+mn-lt"/>
                <a:cs typeface="Arial Black"/>
              </a:rPr>
              <a:t>Wielicki</a:t>
            </a:r>
            <a:r>
              <a:rPr lang="en-US" sz="1600" i="1" dirty="0" smtClean="0">
                <a:solidFill>
                  <a:srgbClr val="008000"/>
                </a:solidFill>
                <a:latin typeface="+mn-lt"/>
                <a:cs typeface="Arial Black"/>
              </a:rPr>
              <a:t> et al., IGARSS 2008)</a:t>
            </a:r>
          </a:p>
          <a:p>
            <a:endParaRPr lang="en-US" sz="1600" i="1" dirty="0" smtClean="0">
              <a:solidFill>
                <a:srgbClr val="008000"/>
              </a:solidFill>
              <a:latin typeface="+mn-lt"/>
              <a:cs typeface="Arial Black"/>
            </a:endParaRPr>
          </a:p>
          <a:p>
            <a:pPr>
              <a:buFont typeface="Wingdings" charset="2"/>
              <a:buChar char="u"/>
            </a:pPr>
            <a:r>
              <a:rPr lang="en-US" sz="1600" dirty="0" smtClean="0">
                <a:solidFill>
                  <a:srgbClr val="FF0000"/>
                </a:solidFill>
                <a:latin typeface="+mn-lt"/>
                <a:cs typeface="Arial Black"/>
              </a:rPr>
              <a:t>  CLARREO RS Pixel: </a:t>
            </a:r>
          </a:p>
          <a:p>
            <a:r>
              <a:rPr lang="en-US" sz="1600" dirty="0" smtClean="0">
                <a:solidFill>
                  <a:srgbClr val="FF0000"/>
                </a:solidFill>
                <a:latin typeface="+mn-lt"/>
                <a:cs typeface="Arial Black"/>
              </a:rPr>
              <a:t>     </a:t>
            </a:r>
            <a:r>
              <a:rPr lang="en-US" sz="1600" dirty="0" smtClean="0">
                <a:solidFill>
                  <a:srgbClr val="000000"/>
                </a:solidFill>
                <a:latin typeface="+mn-lt"/>
                <a:cs typeface="Arial Black"/>
              </a:rPr>
              <a:t>0.5×0.5 km observed area (65% of signal).   </a:t>
            </a:r>
          </a:p>
        </p:txBody>
      </p:sp>
      <p:pic>
        <p:nvPicPr>
          <p:cNvPr id="7" name="Picture 6" descr="intercal_diagram_sample.gif"/>
          <p:cNvPicPr>
            <a:picLocks noChangeAspect="1"/>
          </p:cNvPicPr>
          <p:nvPr/>
        </p:nvPicPr>
        <p:blipFill>
          <a:blip r:embed="rId3"/>
          <a:stretch>
            <a:fillRect/>
          </a:stretch>
        </p:blipFill>
        <p:spPr>
          <a:xfrm>
            <a:off x="152400" y="1371600"/>
            <a:ext cx="4036650" cy="431778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0" y="0"/>
            <a:ext cx="9144000" cy="523220"/>
          </a:xfrm>
          <a:prstGeom prst="rect">
            <a:avLst/>
          </a:prstGeom>
          <a:noFill/>
        </p:spPr>
        <p:txBody>
          <a:bodyPr wrap="square" rtlCol="0">
            <a:spAutoFit/>
          </a:bodyPr>
          <a:lstStyle/>
          <a:p>
            <a:pPr algn="r"/>
            <a:r>
              <a:rPr lang="en-US" sz="2800" b="1" dirty="0" smtClean="0">
                <a:ln w="6350">
                  <a:noFill/>
                </a:ln>
                <a:solidFill>
                  <a:srgbClr val="000000"/>
                </a:solidFill>
                <a:latin typeface="+mn-lt"/>
                <a:cs typeface="Arial Black"/>
              </a:rPr>
              <a:t>Sampling Estimates and Restrictions</a:t>
            </a:r>
          </a:p>
        </p:txBody>
      </p:sp>
      <p:sp>
        <p:nvSpPr>
          <p:cNvPr id="5" name="Title 1"/>
          <p:cNvSpPr txBox="1">
            <a:spLocks/>
          </p:cNvSpPr>
          <p:nvPr/>
        </p:nvSpPr>
        <p:spPr>
          <a:xfrm>
            <a:off x="393700" y="609600"/>
            <a:ext cx="8458200" cy="4876800"/>
          </a:xfrm>
          <a:prstGeom prst="rect">
            <a:avLst/>
          </a:prstGeom>
        </p:spPr>
        <p:txBody>
          <a:bodyPr>
            <a:scene3d>
              <a:camera prst="orthographicFront"/>
              <a:lightRig rig="soft" dir="t">
                <a:rot lat="0" lon="0" rev="16800000"/>
              </a:lightRig>
            </a:scene3d>
            <a:sp3d prstMaterial="softEdge">
              <a:bevelT w="0" h="0"/>
            </a:sp3d>
          </a:bodyPr>
          <a:lstStyle/>
          <a:p>
            <a:endParaRPr lang="en-US" sz="1600" dirty="0" smtClean="0">
              <a:latin typeface="+mn-lt"/>
              <a:cs typeface="Arial Black"/>
            </a:endParaRPr>
          </a:p>
          <a:p>
            <a:pPr>
              <a:buFont typeface="Wingdings" charset="2"/>
              <a:buChar char="u"/>
            </a:pPr>
            <a:r>
              <a:rPr lang="en-US" sz="1600" dirty="0" smtClean="0">
                <a:latin typeface="+mn-lt"/>
                <a:cs typeface="Arial Black"/>
              </a:rPr>
              <a:t>   Sampling for AVHRR/VIIRS is nadir equivalent 10×10 km area in angular space, </a:t>
            </a:r>
          </a:p>
          <a:p>
            <a:r>
              <a:rPr lang="en-US" sz="1600" dirty="0" smtClean="0">
                <a:latin typeface="+mn-lt"/>
                <a:cs typeface="Arial Black"/>
              </a:rPr>
              <a:t>      1</a:t>
            </a:r>
            <a:r>
              <a:rPr lang="en-US" sz="1600" baseline="30000" dirty="0" smtClean="0">
                <a:latin typeface="+mn-lt"/>
                <a:cs typeface="Arial Black"/>
              </a:rPr>
              <a:t>o</a:t>
            </a:r>
            <a:r>
              <a:rPr lang="en-US" sz="1600" dirty="0" smtClean="0">
                <a:latin typeface="+mn-lt"/>
                <a:cs typeface="Arial Black"/>
              </a:rPr>
              <a:t> CLARREO elevation angle. To estimate number of samples with independent      </a:t>
            </a:r>
          </a:p>
          <a:p>
            <a:r>
              <a:rPr lang="en-US" sz="1600" dirty="0" smtClean="0">
                <a:latin typeface="+mn-lt"/>
                <a:cs typeface="Arial Black"/>
              </a:rPr>
              <a:t>      spatial noise 1 km shift (0.1</a:t>
            </a:r>
            <a:r>
              <a:rPr lang="en-US" sz="1600" baseline="30000" dirty="0" smtClean="0">
                <a:latin typeface="+mn-lt"/>
                <a:cs typeface="Arial Black"/>
              </a:rPr>
              <a:t>o</a:t>
            </a:r>
            <a:r>
              <a:rPr lang="en-US" sz="1600" dirty="0" smtClean="0">
                <a:latin typeface="+mn-lt"/>
                <a:cs typeface="Arial Black"/>
              </a:rPr>
              <a:t> in elevation angle ) is required from one sample to  </a:t>
            </a:r>
          </a:p>
          <a:p>
            <a:r>
              <a:rPr lang="en-US" sz="1600" dirty="0" smtClean="0">
                <a:latin typeface="+mn-lt"/>
                <a:cs typeface="Arial Black"/>
              </a:rPr>
              <a:t>      the next in both spatial directions (along CLARREO frame and along ground </a:t>
            </a:r>
          </a:p>
          <a:p>
            <a:r>
              <a:rPr lang="en-US" sz="1600" dirty="0" smtClean="0">
                <a:latin typeface="+mn-lt"/>
                <a:cs typeface="Arial Black"/>
              </a:rPr>
              <a:t>      track). With CLARREO spatial resolution of 0.5×0.5 km the 1 km shift ensures </a:t>
            </a:r>
          </a:p>
          <a:p>
            <a:r>
              <a:rPr lang="en-US" sz="1600" dirty="0" smtClean="0">
                <a:latin typeface="+mn-lt"/>
                <a:cs typeface="Arial Black"/>
              </a:rPr>
              <a:t>      that only 2 boundary pixels are common.</a:t>
            </a:r>
          </a:p>
          <a:p>
            <a:r>
              <a:rPr lang="en-US" sz="1600" dirty="0" smtClean="0">
                <a:latin typeface="+mn-lt"/>
                <a:cs typeface="Arial Black"/>
              </a:rPr>
              <a:t>   </a:t>
            </a:r>
          </a:p>
          <a:p>
            <a:r>
              <a:rPr lang="en-US" sz="1600" dirty="0" smtClean="0">
                <a:solidFill>
                  <a:srgbClr val="FF0000"/>
                </a:solidFill>
                <a:latin typeface="+mn-lt"/>
                <a:cs typeface="Arial Black"/>
              </a:rPr>
              <a:t>      - This approach of forming a CLARREO/VIIRS RI sample does not allow inter-</a:t>
            </a:r>
          </a:p>
          <a:p>
            <a:r>
              <a:rPr lang="en-US" sz="1600" dirty="0" smtClean="0">
                <a:solidFill>
                  <a:srgbClr val="FF0000"/>
                </a:solidFill>
                <a:latin typeface="+mn-lt"/>
                <a:cs typeface="Arial Black"/>
              </a:rPr>
              <a:t>        calibration on detector-by-detector basis. Relative calibration (flat-fielding)</a:t>
            </a:r>
          </a:p>
          <a:p>
            <a:r>
              <a:rPr lang="en-US" sz="1600" dirty="0" smtClean="0">
                <a:solidFill>
                  <a:srgbClr val="FF0000"/>
                </a:solidFill>
                <a:latin typeface="+mn-lt"/>
                <a:cs typeface="Arial Black"/>
              </a:rPr>
              <a:t>        is required using VIIRS data alone.</a:t>
            </a:r>
          </a:p>
          <a:p>
            <a:endParaRPr lang="en-US" sz="2800" b="1" dirty="0" smtClean="0">
              <a:ln w="6350">
                <a:noFill/>
              </a:ln>
              <a:latin typeface="+mn-lt"/>
              <a:ea typeface="+mj-ea"/>
              <a:cs typeface="Arial Black"/>
            </a:endParaRPr>
          </a:p>
          <a:p>
            <a:pPr>
              <a:buFont typeface="Wingdings" charset="2"/>
              <a:buChar char="u"/>
            </a:pPr>
            <a:r>
              <a:rPr lang="en-US" sz="1600" dirty="0" smtClean="0">
                <a:latin typeface="+mn-lt"/>
                <a:cs typeface="Arial Black"/>
              </a:rPr>
              <a:t>   For CERES sampling is estimated taking into account CERES FOV size of 25 km </a:t>
            </a:r>
          </a:p>
          <a:p>
            <a:r>
              <a:rPr lang="en-US" sz="1600" dirty="0" smtClean="0">
                <a:latin typeface="+mn-lt"/>
                <a:cs typeface="Arial Black"/>
              </a:rPr>
              <a:t>      at nadir (from JPSS orbit, 2.5</a:t>
            </a:r>
            <a:r>
              <a:rPr lang="en-US" sz="1600" baseline="30000" dirty="0" smtClean="0">
                <a:latin typeface="+mn-lt"/>
                <a:cs typeface="Arial Black"/>
              </a:rPr>
              <a:t>o</a:t>
            </a:r>
            <a:r>
              <a:rPr lang="en-US" sz="1600" dirty="0" smtClean="0">
                <a:latin typeface="+mn-lt"/>
                <a:cs typeface="Arial Black"/>
              </a:rPr>
              <a:t> in CLARREO elevation angle), and data acquisition      </a:t>
            </a:r>
          </a:p>
          <a:p>
            <a:r>
              <a:rPr lang="en-US" sz="1600" dirty="0" smtClean="0">
                <a:latin typeface="+mn-lt"/>
                <a:cs typeface="Arial Black"/>
              </a:rPr>
              <a:t>      rate 330/180 = 1.8 footprints per degree of scan angle every 3.3 seconds.</a:t>
            </a:r>
          </a:p>
          <a:p>
            <a:endParaRPr lang="en-US" sz="1600" dirty="0" smtClean="0">
              <a:latin typeface="+mn-lt"/>
              <a:cs typeface="Arial Black"/>
            </a:endParaRPr>
          </a:p>
          <a:p>
            <a:r>
              <a:rPr lang="en-US" sz="2800" dirty="0" smtClean="0">
                <a:solidFill>
                  <a:srgbClr val="008000"/>
                </a:solidFill>
                <a:latin typeface="+mn-lt"/>
                <a:cs typeface="Arial Black"/>
              </a:rPr>
              <a:t>Restrictions:</a:t>
            </a:r>
          </a:p>
          <a:p>
            <a:endParaRPr lang="en-US" sz="1600" dirty="0" smtClean="0">
              <a:latin typeface="+mn-lt"/>
              <a:cs typeface="Arial Black"/>
            </a:endParaRPr>
          </a:p>
          <a:p>
            <a:pPr>
              <a:buFontTx/>
              <a:buChar char="-"/>
            </a:pPr>
            <a:r>
              <a:rPr lang="en-US" sz="1600" dirty="0" smtClean="0">
                <a:latin typeface="+mn-lt"/>
                <a:cs typeface="Arial Black"/>
              </a:rPr>
              <a:t> SZA &lt; 75</a:t>
            </a:r>
            <a:r>
              <a:rPr lang="en-US" sz="1600" baseline="30000" dirty="0" smtClean="0">
                <a:latin typeface="+mn-lt"/>
                <a:cs typeface="Arial Black"/>
              </a:rPr>
              <a:t>o</a:t>
            </a:r>
            <a:r>
              <a:rPr lang="en-US" sz="1600" dirty="0" smtClean="0">
                <a:latin typeface="+mn-lt"/>
                <a:cs typeface="Arial Black"/>
              </a:rPr>
              <a:t>;</a:t>
            </a:r>
          </a:p>
          <a:p>
            <a:pPr>
              <a:buFontTx/>
              <a:buChar char="-"/>
            </a:pPr>
            <a:r>
              <a:rPr lang="en-US" sz="1600" dirty="0" smtClean="0">
                <a:latin typeface="+mn-lt"/>
                <a:cs typeface="Arial Black"/>
              </a:rPr>
              <a:t> CLARREO effective swath &gt; 10 km in VIIRS case, and &gt; 25 km in CERES case.</a:t>
            </a:r>
          </a:p>
          <a:p>
            <a:pPr>
              <a:buFontTx/>
              <a:buChar char="-"/>
            </a:pPr>
            <a:r>
              <a:rPr lang="en-US" sz="1600" dirty="0" smtClean="0">
                <a:latin typeface="+mn-lt"/>
                <a:cs typeface="Arial Black"/>
              </a:rPr>
              <a:t> VZA difference &lt; 1.4</a:t>
            </a:r>
            <a:r>
              <a:rPr lang="en-US" sz="1600" baseline="30000" dirty="0" smtClean="0">
                <a:latin typeface="+mn-lt"/>
                <a:cs typeface="Arial Black"/>
              </a:rPr>
              <a:t>o</a:t>
            </a:r>
            <a:r>
              <a:rPr lang="en-US" sz="1600" dirty="0" smtClean="0">
                <a:latin typeface="+mn-lt"/>
                <a:cs typeface="Arial Black"/>
              </a:rPr>
              <a:t>.</a:t>
            </a:r>
          </a:p>
          <a:p>
            <a:endParaRPr lang="en-US" sz="2800" b="1" dirty="0" smtClean="0">
              <a:ln w="6350">
                <a:noFill/>
              </a:ln>
              <a:latin typeface="+mn-lt"/>
              <a:ea typeface="+mj-ea"/>
              <a:cs typeface="Arial Black"/>
            </a:endParaRPr>
          </a:p>
          <a:p>
            <a:pPr marL="742950" indent="-742950" defTabSz="914400" fontAlgn="auto">
              <a:spcAft>
                <a:spcPts val="0"/>
              </a:spcAft>
              <a:defRPr/>
            </a:pPr>
            <a:endParaRPr lang="en-US" sz="1800" b="1" dirty="0" smtClean="0">
              <a:ln w="6350">
                <a:noFill/>
              </a:ln>
              <a:solidFill>
                <a:srgbClr val="0D0D0D"/>
              </a:solidFill>
              <a:latin typeface="+mn-lt"/>
              <a:ea typeface="+mj-ea"/>
              <a:cs typeface="Arial Bold"/>
            </a:endParaRPr>
          </a:p>
          <a:p>
            <a:pPr marL="742950" indent="-742950" defTabSz="914400" fontAlgn="auto">
              <a:spcAft>
                <a:spcPts val="0"/>
              </a:spcAft>
              <a:defRPr/>
            </a:pPr>
            <a:r>
              <a:rPr lang="en-US" sz="1800" b="1" dirty="0" smtClean="0">
                <a:ln w="6350">
                  <a:noFill/>
                </a:ln>
                <a:solidFill>
                  <a:srgbClr val="0D0D0D"/>
                </a:solidFill>
                <a:latin typeface="+mn-lt"/>
                <a:cs typeface="Arial Black"/>
              </a:rPr>
              <a:t>         </a:t>
            </a:r>
          </a:p>
          <a:p>
            <a:pPr marL="742950" indent="-742950" defTabSz="914400" fontAlgn="auto">
              <a:spcAft>
                <a:spcPts val="0"/>
              </a:spcAft>
              <a:defRPr/>
            </a:pPr>
            <a:r>
              <a:rPr lang="en-US" b="1" dirty="0" smtClean="0">
                <a:ln w="6350">
                  <a:noFill/>
                </a:ln>
                <a:solidFill>
                  <a:srgbClr val="0D0D0D"/>
                </a:solidFill>
                <a:latin typeface="+mn-lt"/>
                <a:ea typeface="+mj-ea"/>
                <a:cs typeface="Arial Bold"/>
              </a:rPr>
              <a:t>     </a:t>
            </a:r>
          </a:p>
          <a:p>
            <a:pPr marL="742950" indent="-742950" defTabSz="914400" fontAlgn="auto">
              <a:spcAft>
                <a:spcPts val="0"/>
              </a:spcAft>
              <a:defRPr/>
            </a:pPr>
            <a:endParaRPr lang="en-US" sz="2800" b="1" dirty="0" smtClean="0">
              <a:ln w="6350">
                <a:noFill/>
              </a:ln>
              <a:solidFill>
                <a:srgbClr val="0D0D0D"/>
              </a:solidFill>
              <a:latin typeface="+mn-lt"/>
              <a:ea typeface="+mj-ea"/>
              <a:cs typeface="Arial Bo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Content Placeholder 9"/>
          <p:cNvSpPr>
            <a:spLocks noGrp="1"/>
          </p:cNvSpPr>
          <p:nvPr>
            <p:ph idx="10"/>
          </p:nvPr>
        </p:nvSpPr>
        <p:spPr/>
        <p:txBody>
          <a:bodyPr/>
          <a:lstStyle/>
          <a:p>
            <a:endParaRPr sz="2000" dirty="0" smtClean="0"/>
          </a:p>
          <a:p>
            <a:r>
              <a:rPr lang="en-US" sz="2000" dirty="0" smtClean="0"/>
              <a:t>CLARREO will create benchmark climate data records using two complementary approaches</a:t>
            </a:r>
            <a:br>
              <a:rPr lang="en-US" sz="2000" dirty="0" smtClean="0"/>
            </a:br>
            <a:endParaRPr lang="en-US" sz="1800" dirty="0" smtClean="0"/>
          </a:p>
          <a:p>
            <a:pPr lvl="1"/>
            <a:r>
              <a:rPr lang="en-US" sz="1800" dirty="0" smtClean="0"/>
              <a:t>Benchmarks using only CLARREO data</a:t>
            </a:r>
          </a:p>
          <a:p>
            <a:pPr lvl="1"/>
            <a:r>
              <a:rPr lang="en-US" sz="1800" dirty="0" smtClean="0"/>
              <a:t>Benchmarks using CLARREO for reference calibration of operational sensors</a:t>
            </a:r>
            <a:br>
              <a:rPr lang="en-US" sz="1800" dirty="0" smtClean="0"/>
            </a:br>
            <a:endParaRPr lang="en-US" sz="1800" dirty="0" smtClean="0"/>
          </a:p>
          <a:p>
            <a:r>
              <a:rPr lang="en-US" sz="2000" dirty="0" smtClean="0"/>
              <a:t>These two approaches provide a robust test of the CLARREO data records</a:t>
            </a:r>
          </a:p>
          <a:p>
            <a:pPr lvl="1"/>
            <a:r>
              <a:rPr lang="en-US" sz="1800" dirty="0" smtClean="0"/>
              <a:t>Analogous to using independent measurements and analysis in metrology</a:t>
            </a:r>
            <a:br>
              <a:rPr lang="en-US" sz="1800" dirty="0" smtClean="0"/>
            </a:br>
            <a:endParaRPr lang="en-US" sz="1800" dirty="0" smtClean="0"/>
          </a:p>
          <a:p>
            <a:r>
              <a:rPr lang="en-US" sz="2000" dirty="0" smtClean="0"/>
              <a:t>Climate benchmarks require</a:t>
            </a:r>
          </a:p>
          <a:p>
            <a:pPr lvl="1"/>
            <a:r>
              <a:rPr lang="en-US" sz="1800" dirty="0" smtClean="0"/>
              <a:t>Accuracy for decadal trend detection</a:t>
            </a:r>
          </a:p>
          <a:p>
            <a:pPr lvl="1"/>
            <a:r>
              <a:rPr lang="en-US" sz="1800" dirty="0" smtClean="0"/>
              <a:t>Unbiased sampling of the climate system</a:t>
            </a:r>
          </a:p>
          <a:p>
            <a:pPr lvl="1"/>
            <a:r>
              <a:rPr lang="en-US" sz="1800" dirty="0" smtClean="0"/>
              <a:t>Information content sufficient for trend detection and attribution</a:t>
            </a:r>
          </a:p>
          <a:p>
            <a:pPr lvl="1"/>
            <a:endParaRPr lang="en-US" sz="1400" dirty="0"/>
          </a:p>
        </p:txBody>
      </p:sp>
      <p:sp>
        <p:nvSpPr>
          <p:cNvPr id="5" name="Text Placeholder 4"/>
          <p:cNvSpPr>
            <a:spLocks noGrp="1"/>
          </p:cNvSpPr>
          <p:nvPr>
            <p:ph type="body" sz="quarter" idx="12"/>
          </p:nvPr>
        </p:nvSpPr>
        <p:spPr/>
        <p:txBody>
          <a:bodyPr/>
          <a:lstStyle/>
          <a:p>
            <a:r>
              <a:rPr lang="en-US" dirty="0" smtClean="0"/>
              <a:t>CLARREO is a Climate Benchmarking Mission</a:t>
            </a:r>
            <a:endParaRPr lang="en-US" dirty="0"/>
          </a:p>
        </p:txBody>
      </p:sp>
      <p:sp>
        <p:nvSpPr>
          <p:cNvPr id="2" name="Title 1"/>
          <p:cNvSpPr>
            <a:spLocks noGrp="1"/>
          </p:cNvSpPr>
          <p:nvPr>
            <p:ph type="title"/>
          </p:nvPr>
        </p:nvSpPr>
        <p:spPr>
          <a:xfrm>
            <a:off x="2347414" y="0"/>
            <a:ext cx="6784848" cy="685800"/>
          </a:xfrm>
        </p:spPr>
        <p:txBody>
          <a:bodyPr/>
          <a:lstStyle/>
          <a:p>
            <a:pPr algn="r"/>
            <a:r>
              <a:rPr lang="en-US" sz="2400" dirty="0" smtClean="0"/>
              <a:t>Tracing CLARREO Decadal Change </a:t>
            </a:r>
            <a:br>
              <a:rPr lang="en-US" sz="2400" dirty="0" smtClean="0"/>
            </a:br>
            <a:r>
              <a:rPr lang="en-US" sz="2400" dirty="0" smtClean="0"/>
              <a:t>Science Objectives to Mission Requirements</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00"/>
            <a:ext cx="8305800" cy="609600"/>
          </a:xfrm>
        </p:spPr>
        <p:txBody>
          <a:bodyPr>
            <a:normAutofit/>
          </a:bodyPr>
          <a:lstStyle/>
          <a:p>
            <a:pPr algn="r"/>
            <a:r>
              <a:rPr lang="en-US" sz="2400" dirty="0" smtClean="0">
                <a:solidFill>
                  <a:srgbClr val="000000"/>
                </a:solidFill>
              </a:rPr>
              <a:t>Revised CLARREO </a:t>
            </a:r>
            <a:r>
              <a:rPr lang="en-US" sz="2400" dirty="0" smtClean="0">
                <a:solidFill>
                  <a:srgbClr val="000000"/>
                </a:solidFill>
              </a:rPr>
              <a:t>Baseline Mission Concept</a:t>
            </a:r>
            <a:endParaRPr lang="en-US" sz="2400" dirty="0">
              <a:solidFill>
                <a:srgbClr val="000000"/>
              </a:solidFill>
            </a:endParaRPr>
          </a:p>
        </p:txBody>
      </p:sp>
      <p:sp>
        <p:nvSpPr>
          <p:cNvPr id="3" name="Content Placeholder 2"/>
          <p:cNvSpPr>
            <a:spLocks noGrp="1"/>
          </p:cNvSpPr>
          <p:nvPr>
            <p:ph idx="1"/>
          </p:nvPr>
        </p:nvSpPr>
        <p:spPr>
          <a:xfrm>
            <a:off x="0" y="838200"/>
            <a:ext cx="5486400" cy="5562600"/>
          </a:xfrm>
        </p:spPr>
        <p:txBody>
          <a:bodyPr>
            <a:noAutofit/>
          </a:bodyPr>
          <a:lstStyle/>
          <a:p>
            <a:pPr marL="454025" lvl="1" indent="-284163">
              <a:buClr>
                <a:srgbClr val="270094"/>
              </a:buClr>
              <a:buSzPct val="65000"/>
              <a:buFont typeface="Wingdings" pitchFamily="2" charset="2"/>
              <a:buChar char="Ø"/>
            </a:pPr>
            <a:r>
              <a:rPr lang="en-US" sz="1600" dirty="0" smtClean="0">
                <a:cs typeface="Arial" charset="0"/>
              </a:rPr>
              <a:t>CLARREO comprises two phases, with launches in 2017 (“CLARREO-1”) and 2020 (“CLARREO-2”)</a:t>
            </a:r>
          </a:p>
          <a:p>
            <a:pPr marL="454025" lvl="1" indent="-284163">
              <a:buClr>
                <a:srgbClr val="270094"/>
              </a:buClr>
              <a:buSzPct val="65000"/>
              <a:buFont typeface="Wingdings" pitchFamily="2" charset="2"/>
              <a:buChar char="Ø"/>
            </a:pPr>
            <a:endParaRPr lang="en-US" sz="900" dirty="0" smtClean="0">
              <a:cs typeface="Arial" charset="0"/>
            </a:endParaRPr>
          </a:p>
          <a:p>
            <a:pPr marL="454025" lvl="1" indent="-284163">
              <a:buClr>
                <a:srgbClr val="270094"/>
              </a:buClr>
              <a:buSzPct val="65000"/>
              <a:buFont typeface="Wingdings" pitchFamily="2" charset="2"/>
              <a:buChar char="Ø"/>
            </a:pPr>
            <a:r>
              <a:rPr lang="en-US" sz="1600" dirty="0" smtClean="0">
                <a:cs typeface="Arial" charset="0"/>
              </a:rPr>
              <a:t>Mission Concept Strategies:</a:t>
            </a:r>
          </a:p>
          <a:p>
            <a:pPr marL="852488" lvl="2" indent="-284163">
              <a:buClr>
                <a:srgbClr val="359E11"/>
              </a:buClr>
              <a:buSzPct val="75000"/>
              <a:buFont typeface="Wingdings" pitchFamily="2" charset="2"/>
              <a:buChar char="Ø"/>
            </a:pPr>
            <a:r>
              <a:rPr lang="en-US" sz="1400" i="1" dirty="0" smtClean="0">
                <a:cs typeface="Arial" charset="0"/>
              </a:rPr>
              <a:t>Each spectrometer will fly on a separate observatory</a:t>
            </a:r>
          </a:p>
          <a:p>
            <a:pPr marL="852488" lvl="2" indent="-284163">
              <a:buClr>
                <a:srgbClr val="359E11"/>
              </a:buClr>
              <a:buSzPct val="75000"/>
              <a:buFont typeface="Wingdings" pitchFamily="2" charset="2"/>
              <a:buChar char="Ø"/>
            </a:pPr>
            <a:r>
              <a:rPr lang="en-US" sz="1400" i="1" dirty="0" smtClean="0">
                <a:cs typeface="Arial" charset="0"/>
              </a:rPr>
              <a:t>Observatories will be configured around a small, common spacecraft bus to reduce cost</a:t>
            </a:r>
          </a:p>
          <a:p>
            <a:pPr marL="852488" lvl="2" indent="-284163">
              <a:buClr>
                <a:srgbClr val="359E11"/>
              </a:buClr>
              <a:buSzPct val="75000"/>
              <a:buFont typeface="Wingdings" pitchFamily="2" charset="2"/>
              <a:buChar char="Ø"/>
            </a:pPr>
            <a:r>
              <a:rPr lang="en-US" sz="1400" i="1" dirty="0" smtClean="0">
                <a:cs typeface="Arial" charset="0"/>
              </a:rPr>
              <a:t>Observatories will be compatible with multiple launch vehicles (Falcon 1e, Athena, Taurus XL, Minotaur IV)</a:t>
            </a:r>
          </a:p>
          <a:p>
            <a:pPr marL="852488" lvl="2" indent="-284163">
              <a:buClr>
                <a:srgbClr val="359E11"/>
              </a:buClr>
              <a:buSzPct val="75000"/>
              <a:buFont typeface="Wingdings" pitchFamily="2" charset="2"/>
              <a:buChar char="Ø"/>
            </a:pPr>
            <a:endParaRPr lang="en-US" sz="900" i="1" dirty="0" smtClean="0">
              <a:cs typeface="Arial" charset="0"/>
            </a:endParaRPr>
          </a:p>
          <a:p>
            <a:pPr marL="454025" lvl="1" indent="-284163">
              <a:buClr>
                <a:srgbClr val="270094"/>
              </a:buClr>
              <a:buSzPct val="65000"/>
              <a:buFont typeface="Wingdings" pitchFamily="2" charset="2"/>
              <a:buChar char="Ø"/>
            </a:pPr>
            <a:r>
              <a:rPr lang="en-US" sz="1600" dirty="0" smtClean="0">
                <a:cs typeface="Arial" charset="0"/>
              </a:rPr>
              <a:t>2017 Launch:</a:t>
            </a:r>
          </a:p>
          <a:p>
            <a:pPr marL="852488" lvl="2" indent="-284163">
              <a:buClr>
                <a:srgbClr val="359E11"/>
              </a:buClr>
              <a:buSzPct val="75000"/>
              <a:buFont typeface="Wingdings" pitchFamily="2" charset="2"/>
              <a:buChar char="Ø"/>
            </a:pPr>
            <a:r>
              <a:rPr lang="en-US" sz="1400" i="1" dirty="0" smtClean="0">
                <a:cs typeface="Arial" charset="0"/>
              </a:rPr>
              <a:t>One observatory with either the infrared or the reflected solar spectrometer, plus GNSS-RO</a:t>
            </a:r>
          </a:p>
          <a:p>
            <a:pPr marL="852488" lvl="2" indent="-284163">
              <a:buClr>
                <a:srgbClr val="359E11"/>
              </a:buClr>
              <a:buSzPct val="75000"/>
              <a:buFont typeface="Wingdings" pitchFamily="2" charset="2"/>
              <a:buChar char="Ø"/>
            </a:pPr>
            <a:r>
              <a:rPr lang="en-US" sz="1400" i="1" dirty="0" smtClean="0">
                <a:cs typeface="Arial" charset="0"/>
              </a:rPr>
              <a:t>Polar orbits (90° inclination) at 609 km altitude</a:t>
            </a:r>
          </a:p>
          <a:p>
            <a:pPr marL="852488" lvl="2" indent="-284163">
              <a:buClr>
                <a:srgbClr val="359E11"/>
              </a:buClr>
              <a:buSzPct val="75000"/>
              <a:buNone/>
            </a:pPr>
            <a:endParaRPr lang="en-US" sz="900" i="1" dirty="0" smtClean="0">
              <a:cs typeface="Arial" charset="0"/>
            </a:endParaRPr>
          </a:p>
          <a:p>
            <a:pPr marL="454025" lvl="1" indent="-284163">
              <a:buClr>
                <a:srgbClr val="270094"/>
              </a:buClr>
              <a:buSzPct val="65000"/>
              <a:buFont typeface="Wingdings" pitchFamily="2" charset="2"/>
              <a:buChar char="Ø"/>
            </a:pPr>
            <a:r>
              <a:rPr lang="en-US" sz="1600" dirty="0" smtClean="0">
                <a:cs typeface="Arial" charset="0"/>
              </a:rPr>
              <a:t>2020 Launches:</a:t>
            </a:r>
          </a:p>
          <a:p>
            <a:pPr marL="852488" lvl="2" indent="-284163">
              <a:buClr>
                <a:srgbClr val="359E11"/>
              </a:buClr>
              <a:buSzPct val="75000"/>
              <a:buFont typeface="Wingdings" pitchFamily="2" charset="2"/>
              <a:buChar char="Ø"/>
            </a:pPr>
            <a:r>
              <a:rPr lang="en-US" sz="1400" i="1" dirty="0" smtClean="0">
                <a:cs typeface="Arial" charset="0"/>
              </a:rPr>
              <a:t>Two observatories launched individually, one with    the infrared spectrometer and one with the reflected solar spectrometer (both with GNSS-RO)</a:t>
            </a:r>
          </a:p>
          <a:p>
            <a:pPr marL="852488" lvl="2" indent="-284163">
              <a:buClr>
                <a:srgbClr val="359E11"/>
              </a:buClr>
              <a:buSzPct val="75000"/>
              <a:buFont typeface="Wingdings" pitchFamily="2" charset="2"/>
              <a:buChar char="Ø"/>
            </a:pPr>
            <a:r>
              <a:rPr lang="en-US" sz="1400" i="1" dirty="0" smtClean="0">
                <a:cs typeface="Arial" charset="0"/>
              </a:rPr>
              <a:t>Polar orbits (90° inclination) at 609 km altitude</a:t>
            </a:r>
          </a:p>
        </p:txBody>
      </p:sp>
      <p:sp>
        <p:nvSpPr>
          <p:cNvPr id="11" name="Rectangle 10"/>
          <p:cNvSpPr/>
          <p:nvPr/>
        </p:nvSpPr>
        <p:spPr>
          <a:xfrm>
            <a:off x="5029200" y="685800"/>
            <a:ext cx="3962400" cy="707886"/>
          </a:xfrm>
          <a:prstGeom prst="rect">
            <a:avLst/>
          </a:prstGeom>
          <a:noFill/>
        </p:spPr>
        <p:txBody>
          <a:bodyPr wrap="square" lIns="91440" tIns="45720" rIns="91440" bIns="45720">
            <a:spAutoFit/>
          </a:bodyPr>
          <a:lstStyle/>
          <a:p>
            <a:pPr algn="ctr">
              <a:buNone/>
            </a:pPr>
            <a:r>
              <a:rPr lang="en-US" sz="4000" b="1" cap="none"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PRELIMINARY</a:t>
            </a:r>
            <a:endParaRPr lang="en-US" sz="4000" b="1" cap="none"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pic>
        <p:nvPicPr>
          <p:cNvPr id="15" name="Picture 2"/>
          <p:cNvPicPr>
            <a:picLocks noChangeAspect="1" noChangeArrowheads="1"/>
          </p:cNvPicPr>
          <p:nvPr/>
        </p:nvPicPr>
        <p:blipFill>
          <a:blip r:embed="rId2" cstate="print"/>
          <a:srcRect/>
          <a:stretch>
            <a:fillRect/>
          </a:stretch>
        </p:blipFill>
        <p:spPr bwMode="auto">
          <a:xfrm>
            <a:off x="5349766" y="1524000"/>
            <a:ext cx="3641834" cy="2514600"/>
          </a:xfrm>
          <a:prstGeom prst="rect">
            <a:avLst/>
          </a:prstGeom>
          <a:noFill/>
          <a:ln w="9525">
            <a:noFill/>
            <a:miter lim="800000"/>
            <a:headEnd/>
            <a:tailEnd/>
          </a:ln>
          <a:effectLst/>
        </p:spPr>
      </p:pic>
      <p:sp>
        <p:nvSpPr>
          <p:cNvPr id="17" name="Text Placeholder 2"/>
          <p:cNvSpPr txBox="1">
            <a:spLocks/>
          </p:cNvSpPr>
          <p:nvPr/>
        </p:nvSpPr>
        <p:spPr bwMode="auto">
          <a:xfrm>
            <a:off x="533400" y="6248400"/>
            <a:ext cx="8613648"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34950" marR="0" lvl="0" indent="-234950" algn="l" defTabSz="914400" rtl="0" eaLnBrk="1" fontAlgn="base" latinLnBrk="0" hangingPunct="1">
              <a:lnSpc>
                <a:spcPct val="100000"/>
              </a:lnSpc>
              <a:spcBef>
                <a:spcPts val="300"/>
              </a:spcBef>
              <a:spcAft>
                <a:spcPct val="0"/>
              </a:spcAft>
              <a:buClrTx/>
              <a:buSzTx/>
              <a:buFontTx/>
              <a:buNone/>
              <a:tabLst/>
              <a:defRPr/>
            </a:pPr>
            <a:r>
              <a:rPr lang="en-US" sz="1800" dirty="0" smtClean="0">
                <a:solidFill>
                  <a:schemeClr val="bg1"/>
                </a:solidFill>
                <a:ea typeface="+mn-ea"/>
              </a:rPr>
              <a:t>CLARREO is ready to move to Phase A in 2011</a:t>
            </a:r>
            <a:endParaRPr kumimoji="0" lang="en-US" sz="1800" b="1"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dirty="0"/>
          </a:p>
        </p:txBody>
      </p:sp>
      <p:sp>
        <p:nvSpPr>
          <p:cNvPr id="4" name="Title 3"/>
          <p:cNvSpPr>
            <a:spLocks noGrp="1"/>
          </p:cNvSpPr>
          <p:nvPr>
            <p:ph type="title"/>
          </p:nvPr>
        </p:nvSpPr>
        <p:spPr/>
        <p:txBody>
          <a:bodyPr/>
          <a:lstStyle/>
          <a:p>
            <a:pPr algn="r"/>
            <a:r>
              <a:rPr lang="en-US" dirty="0" smtClean="0"/>
              <a:t>Sensor overview</a:t>
            </a:r>
            <a:endParaRPr lang="en-US" dirty="0"/>
          </a:p>
        </p:txBody>
      </p:sp>
      <p:sp>
        <p:nvSpPr>
          <p:cNvPr id="5" name="Rectangle 2"/>
          <p:cNvSpPr>
            <a:spLocks noChangeArrowheads="1"/>
          </p:cNvSpPr>
          <p:nvPr/>
        </p:nvSpPr>
        <p:spPr bwMode="auto">
          <a:xfrm>
            <a:off x="4648200" y="1066800"/>
            <a:ext cx="4495800" cy="5035225"/>
          </a:xfrm>
          <a:prstGeom prst="rect">
            <a:avLst/>
          </a:prstGeom>
          <a:noFill/>
          <a:ln w="9525">
            <a:noFill/>
            <a:miter lim="800000"/>
            <a:headEnd/>
            <a:tailEnd/>
          </a:ln>
        </p:spPr>
        <p:txBody>
          <a:bodyPr wrap="square">
            <a:spAutoFit/>
          </a:bodyPr>
          <a:lstStyle/>
          <a:p>
            <a:pPr marL="168275" indent="-168275">
              <a:spcBef>
                <a:spcPct val="20000"/>
              </a:spcBef>
              <a:buClr>
                <a:srgbClr val="950103"/>
              </a:buClr>
              <a:buSzPct val="75000"/>
              <a:buFont typeface="Wingdings" pitchFamily="-65" charset="2"/>
              <a:buNone/>
            </a:pPr>
            <a:r>
              <a:rPr lang="en-US" sz="1800" b="1" dirty="0">
                <a:latin typeface="Times New Roman"/>
                <a:cs typeface="Times New Roman"/>
              </a:rPr>
              <a:t>Instrument Description:</a:t>
            </a:r>
          </a:p>
          <a:p>
            <a:pPr marL="511175" lvl="1" indent="-225425">
              <a:spcBef>
                <a:spcPct val="20000"/>
              </a:spcBef>
              <a:buClr>
                <a:srgbClr val="270094"/>
              </a:buClr>
              <a:buSzPct val="65000"/>
              <a:buFont typeface="Wingdings" pitchFamily="-65" charset="2"/>
              <a:buChar char="Ø"/>
            </a:pPr>
            <a:r>
              <a:rPr lang="en-US" sz="1600" dirty="0" err="1" smtClean="0">
                <a:latin typeface="Times New Roman"/>
                <a:cs typeface="Times New Roman"/>
              </a:rPr>
              <a:t>Pushbroom</a:t>
            </a:r>
            <a:r>
              <a:rPr lang="en-US" sz="1600" dirty="0" smtClean="0">
                <a:latin typeface="Times New Roman"/>
                <a:cs typeface="Times New Roman"/>
              </a:rPr>
              <a:t> </a:t>
            </a:r>
            <a:r>
              <a:rPr lang="en-US" sz="1600" dirty="0" err="1" smtClean="0">
                <a:latin typeface="Times New Roman"/>
                <a:cs typeface="Times New Roman"/>
              </a:rPr>
              <a:t>hyperspectral</a:t>
            </a:r>
            <a:r>
              <a:rPr lang="en-US" sz="1600" dirty="0" smtClean="0">
                <a:latin typeface="Times New Roman"/>
                <a:cs typeface="Times New Roman"/>
              </a:rPr>
              <a:t> </a:t>
            </a:r>
            <a:r>
              <a:rPr lang="en-US" sz="1600" dirty="0">
                <a:latin typeface="Times New Roman"/>
                <a:cs typeface="Times New Roman"/>
              </a:rPr>
              <a:t>imagers with high spatial and spectral resolution for SI traceable direct and reflected solar irradiance measurements</a:t>
            </a:r>
          </a:p>
          <a:p>
            <a:pPr marL="511175" lvl="1" indent="-225425">
              <a:spcBef>
                <a:spcPct val="20000"/>
              </a:spcBef>
              <a:buClr>
                <a:srgbClr val="270094"/>
              </a:buClr>
              <a:buSzPct val="65000"/>
              <a:buFont typeface="Wingdings" pitchFamily="-65" charset="2"/>
              <a:buChar char="Ø"/>
            </a:pPr>
            <a:r>
              <a:rPr lang="en-US" sz="1600" dirty="0">
                <a:latin typeface="Times New Roman"/>
                <a:cs typeface="Times New Roman"/>
              </a:rPr>
              <a:t>Calibration of detectors obtained through precision apertures and neutral density filters rotated via filter wheels</a:t>
            </a:r>
          </a:p>
          <a:p>
            <a:pPr marL="511175" lvl="1" indent="-225425">
              <a:spcBef>
                <a:spcPct val="20000"/>
              </a:spcBef>
              <a:buClr>
                <a:srgbClr val="270094"/>
              </a:buClr>
              <a:buSzPct val="65000"/>
              <a:buFont typeface="Wingdings" pitchFamily="-65" charset="2"/>
              <a:buChar char="Ø"/>
            </a:pPr>
            <a:r>
              <a:rPr lang="en-US" sz="1600" dirty="0">
                <a:latin typeface="Times New Roman"/>
                <a:cs typeface="Times New Roman"/>
              </a:rPr>
              <a:t>Field of regard (FOR) needed for Solar-Lunar Calibrations, Inter-calibrations, and Benchmarking achieved with a spacecraft provided two-axis </a:t>
            </a:r>
            <a:r>
              <a:rPr lang="en-US" sz="1600" dirty="0" err="1" smtClean="0">
                <a:latin typeface="Times New Roman"/>
                <a:cs typeface="Times New Roman"/>
              </a:rPr>
              <a:t>gimbal</a:t>
            </a:r>
            <a:endParaRPr lang="en-US" sz="1600" dirty="0">
              <a:latin typeface="Times New Roman"/>
              <a:cs typeface="Times New Roman"/>
            </a:endParaRPr>
          </a:p>
          <a:p>
            <a:pPr marL="168275" indent="-168275">
              <a:spcBef>
                <a:spcPct val="20000"/>
              </a:spcBef>
              <a:buClr>
                <a:srgbClr val="950103"/>
              </a:buClr>
              <a:buSzPct val="75000"/>
              <a:buFont typeface="Wingdings" pitchFamily="-65" charset="2"/>
              <a:buNone/>
            </a:pPr>
            <a:r>
              <a:rPr lang="en-US" sz="1800" b="1" dirty="0">
                <a:latin typeface="Times New Roman"/>
                <a:cs typeface="Times New Roman"/>
              </a:rPr>
              <a:t>Characteristics:</a:t>
            </a:r>
          </a:p>
          <a:p>
            <a:pPr marL="511175" lvl="1" indent="-225425">
              <a:spcBef>
                <a:spcPct val="20000"/>
              </a:spcBef>
              <a:buClr>
                <a:srgbClr val="270094"/>
              </a:buClr>
              <a:buSzPct val="65000"/>
              <a:buFont typeface="Wingdings" pitchFamily="-65" charset="2"/>
              <a:buChar char="Ø"/>
            </a:pPr>
            <a:r>
              <a:rPr lang="en-US" sz="1600" dirty="0">
                <a:latin typeface="Times New Roman"/>
                <a:cs typeface="Times New Roman"/>
              </a:rPr>
              <a:t>Spectral Range: 320 to 2300 nm</a:t>
            </a:r>
          </a:p>
          <a:p>
            <a:pPr marL="511175" lvl="1" indent="-225425">
              <a:spcBef>
                <a:spcPct val="20000"/>
              </a:spcBef>
              <a:buClr>
                <a:srgbClr val="270094"/>
              </a:buClr>
              <a:buSzPct val="65000"/>
              <a:buFont typeface="Wingdings" pitchFamily="-65" charset="2"/>
              <a:buChar char="Ø"/>
            </a:pPr>
            <a:r>
              <a:rPr lang="en-US" sz="1600" dirty="0" smtClean="0">
                <a:latin typeface="Times New Roman"/>
                <a:cs typeface="Times New Roman"/>
              </a:rPr>
              <a:t>Spectral </a:t>
            </a:r>
            <a:r>
              <a:rPr lang="en-US" sz="1600" dirty="0">
                <a:latin typeface="Times New Roman"/>
                <a:cs typeface="Times New Roman"/>
              </a:rPr>
              <a:t>Sampling: </a:t>
            </a:r>
            <a:r>
              <a:rPr lang="en-US" sz="1600" dirty="0" smtClean="0">
                <a:latin typeface="Times New Roman"/>
                <a:cs typeface="Times New Roman"/>
              </a:rPr>
              <a:t>4 nm</a:t>
            </a:r>
          </a:p>
          <a:p>
            <a:pPr marL="511175" lvl="1" indent="-225425">
              <a:spcBef>
                <a:spcPct val="20000"/>
              </a:spcBef>
              <a:buClr>
                <a:srgbClr val="270094"/>
              </a:buClr>
              <a:buSzPct val="65000"/>
              <a:buFont typeface="Wingdings" pitchFamily="-65" charset="2"/>
              <a:buChar char="Ø"/>
            </a:pPr>
            <a:r>
              <a:rPr lang="en-US" sz="1600" dirty="0" smtClean="0">
                <a:latin typeface="Times New Roman"/>
                <a:cs typeface="Times New Roman"/>
              </a:rPr>
              <a:t>Spectral Resolution: 8 nm</a:t>
            </a:r>
            <a:endParaRPr lang="en-US" sz="1600" dirty="0">
              <a:latin typeface="Times New Roman"/>
              <a:cs typeface="Times New Roman"/>
            </a:endParaRPr>
          </a:p>
          <a:p>
            <a:pPr marL="511175" lvl="1" indent="-225425">
              <a:spcBef>
                <a:spcPct val="20000"/>
              </a:spcBef>
              <a:buClr>
                <a:srgbClr val="270094"/>
              </a:buClr>
              <a:buSzPct val="65000"/>
              <a:buFont typeface="Wingdings" pitchFamily="-65" charset="2"/>
              <a:buChar char="Ø"/>
            </a:pPr>
            <a:r>
              <a:rPr lang="en-US" sz="1600" dirty="0">
                <a:latin typeface="Times New Roman"/>
                <a:cs typeface="Times New Roman"/>
              </a:rPr>
              <a:t>Swath Width: ~100 km from 600 km orbit </a:t>
            </a:r>
          </a:p>
          <a:p>
            <a:pPr marL="511175" lvl="1" indent="-225425">
              <a:spcBef>
                <a:spcPct val="20000"/>
              </a:spcBef>
              <a:buClr>
                <a:srgbClr val="270094"/>
              </a:buClr>
              <a:buSzPct val="65000"/>
              <a:buFont typeface="Wingdings" pitchFamily="-65" charset="2"/>
              <a:buChar char="Ø"/>
            </a:pPr>
            <a:r>
              <a:rPr lang="en-US" sz="1600" dirty="0">
                <a:latin typeface="Times New Roman"/>
                <a:cs typeface="Times New Roman"/>
              </a:rPr>
              <a:t>Pointing Stability: ~ 34 arc sec</a:t>
            </a:r>
          </a:p>
        </p:txBody>
      </p:sp>
      <p:sp>
        <p:nvSpPr>
          <p:cNvPr id="6" name="Rectangle 3"/>
          <p:cNvSpPr>
            <a:spLocks noChangeArrowheads="1"/>
          </p:cNvSpPr>
          <p:nvPr/>
        </p:nvSpPr>
        <p:spPr bwMode="auto">
          <a:xfrm>
            <a:off x="228600" y="3886200"/>
            <a:ext cx="4038600" cy="2362200"/>
          </a:xfrm>
          <a:prstGeom prst="rect">
            <a:avLst/>
          </a:prstGeom>
          <a:noFill/>
          <a:ln w="9525">
            <a:noFill/>
            <a:miter lim="800000"/>
            <a:headEnd/>
            <a:tailEnd/>
          </a:ln>
        </p:spPr>
        <p:txBody>
          <a:bodyPr/>
          <a:lstStyle/>
          <a:p>
            <a:pPr marL="117475" indent="-117475">
              <a:lnSpc>
                <a:spcPct val="90000"/>
              </a:lnSpc>
              <a:spcBef>
                <a:spcPct val="20000"/>
              </a:spcBef>
              <a:buClr>
                <a:srgbClr val="950103"/>
              </a:buClr>
              <a:buSzPct val="75000"/>
              <a:buFont typeface="Wingdings" pitchFamily="-65" charset="2"/>
              <a:buNone/>
            </a:pPr>
            <a:r>
              <a:rPr lang="en-US" sz="1800" b="1" dirty="0">
                <a:latin typeface="Times New Roman"/>
                <a:cs typeface="Times New Roman"/>
              </a:rPr>
              <a:t>Baseline Instrument Package</a:t>
            </a:r>
            <a:r>
              <a:rPr lang="en-US" sz="1600" b="1" dirty="0">
                <a:latin typeface="Times New Roman"/>
                <a:cs typeface="Times New Roman"/>
              </a:rPr>
              <a:t>:</a:t>
            </a:r>
          </a:p>
          <a:p>
            <a:pPr marL="403225" lvl="1" indent="-171450">
              <a:lnSpc>
                <a:spcPct val="90000"/>
              </a:lnSpc>
              <a:spcBef>
                <a:spcPct val="20000"/>
              </a:spcBef>
              <a:buClr>
                <a:srgbClr val="270094"/>
              </a:buClr>
              <a:buSzPct val="65000"/>
              <a:buFont typeface="Wingdings" pitchFamily="-65" charset="2"/>
              <a:buChar char="Ø"/>
            </a:pPr>
            <a:r>
              <a:rPr lang="en-US" sz="1600" dirty="0" smtClean="0">
                <a:latin typeface="Times New Roman"/>
                <a:cs typeface="Times New Roman"/>
              </a:rPr>
              <a:t>Two </a:t>
            </a:r>
            <a:r>
              <a:rPr lang="en-US" sz="1600" dirty="0">
                <a:latin typeface="Times New Roman"/>
                <a:cs typeface="Times New Roman"/>
              </a:rPr>
              <a:t>Spectrometers, Mounting Plate, Electronics, and Thermal </a:t>
            </a:r>
            <a:r>
              <a:rPr lang="en-US" sz="1600" dirty="0" smtClean="0">
                <a:latin typeface="Times New Roman"/>
                <a:cs typeface="Times New Roman"/>
              </a:rPr>
              <a:t>Radiators</a:t>
            </a:r>
            <a:endParaRPr lang="en-US" sz="1600" dirty="0">
              <a:latin typeface="Times New Roman"/>
              <a:cs typeface="Times New Roman"/>
            </a:endParaRPr>
          </a:p>
          <a:p>
            <a:pPr marL="403225" lvl="1" indent="-171450">
              <a:lnSpc>
                <a:spcPct val="90000"/>
              </a:lnSpc>
              <a:spcBef>
                <a:spcPct val="20000"/>
              </a:spcBef>
              <a:buClr>
                <a:srgbClr val="270094"/>
              </a:buClr>
              <a:buSzPct val="65000"/>
              <a:buFont typeface="Wingdings" pitchFamily="-65" charset="2"/>
              <a:buChar char="Ø"/>
            </a:pPr>
            <a:r>
              <a:rPr lang="en-US" sz="1600" dirty="0">
                <a:latin typeface="Times New Roman"/>
                <a:cs typeface="Times New Roman"/>
              </a:rPr>
              <a:t>Instrument Dimension: ~20x25x30 cm</a:t>
            </a:r>
            <a:r>
              <a:rPr lang="en-US" sz="1600" baseline="30000" dirty="0">
                <a:latin typeface="Times New Roman"/>
                <a:cs typeface="Times New Roman"/>
              </a:rPr>
              <a:t>3</a:t>
            </a:r>
          </a:p>
          <a:p>
            <a:pPr marL="403225" lvl="1" indent="-171450">
              <a:lnSpc>
                <a:spcPct val="90000"/>
              </a:lnSpc>
              <a:spcBef>
                <a:spcPct val="20000"/>
              </a:spcBef>
              <a:buClr>
                <a:srgbClr val="270094"/>
              </a:buClr>
              <a:buSzPct val="65000"/>
              <a:buFont typeface="Wingdings" pitchFamily="-65" charset="2"/>
              <a:buChar char="Ø"/>
            </a:pPr>
            <a:r>
              <a:rPr lang="en-US" sz="1600" dirty="0">
                <a:latin typeface="Times New Roman"/>
                <a:cs typeface="Times New Roman"/>
              </a:rPr>
              <a:t>Data Rate:</a:t>
            </a:r>
          </a:p>
          <a:p>
            <a:pPr marL="687388" lvl="2" indent="-169863">
              <a:lnSpc>
                <a:spcPct val="90000"/>
              </a:lnSpc>
              <a:spcBef>
                <a:spcPct val="20000"/>
              </a:spcBef>
              <a:buClr>
                <a:srgbClr val="359E11"/>
              </a:buClr>
              <a:buSzPct val="75000"/>
              <a:buFont typeface="Wingdings" pitchFamily="-65" charset="2"/>
              <a:buChar char="Ø"/>
            </a:pPr>
            <a:r>
              <a:rPr lang="en-US" sz="1600" dirty="0">
                <a:latin typeface="Times New Roman"/>
                <a:cs typeface="Times New Roman"/>
              </a:rPr>
              <a:t>Benchmarking: ~932 kbps/orbit</a:t>
            </a:r>
          </a:p>
          <a:p>
            <a:pPr marL="687388" lvl="2" indent="-169863">
              <a:lnSpc>
                <a:spcPct val="90000"/>
              </a:lnSpc>
              <a:spcBef>
                <a:spcPct val="20000"/>
              </a:spcBef>
              <a:buClr>
                <a:srgbClr val="359E11"/>
              </a:buClr>
              <a:buSzPct val="75000"/>
              <a:buFont typeface="Wingdings" pitchFamily="-65" charset="2"/>
              <a:buChar char="Ø"/>
            </a:pPr>
            <a:r>
              <a:rPr lang="en-US" sz="1600" dirty="0" err="1">
                <a:latin typeface="Times New Roman"/>
                <a:cs typeface="Times New Roman"/>
              </a:rPr>
              <a:t>Intercalibration</a:t>
            </a:r>
            <a:r>
              <a:rPr lang="en-US" sz="1600" dirty="0">
                <a:latin typeface="Times New Roman"/>
                <a:cs typeface="Times New Roman"/>
              </a:rPr>
              <a:t>: ~36.7 Mbps/orbit</a:t>
            </a:r>
          </a:p>
          <a:p>
            <a:pPr marL="687388" lvl="2" indent="-169863">
              <a:lnSpc>
                <a:spcPct val="90000"/>
              </a:lnSpc>
              <a:spcBef>
                <a:spcPct val="20000"/>
              </a:spcBef>
              <a:buClr>
                <a:srgbClr val="359E11"/>
              </a:buClr>
              <a:buSzPct val="75000"/>
              <a:buFont typeface="Wingdings" pitchFamily="-65" charset="2"/>
              <a:buChar char="Ø"/>
            </a:pPr>
            <a:r>
              <a:rPr lang="en-US" sz="1600" dirty="0">
                <a:latin typeface="Times New Roman"/>
                <a:cs typeface="Times New Roman"/>
              </a:rPr>
              <a:t>Solar-Lunar Calibration: ~7.6 Mbps/week</a:t>
            </a:r>
          </a:p>
        </p:txBody>
      </p:sp>
      <p:sp>
        <p:nvSpPr>
          <p:cNvPr id="7" name="Text Box 21"/>
          <p:cNvSpPr txBox="1">
            <a:spLocks noChangeArrowheads="1"/>
          </p:cNvSpPr>
          <p:nvPr/>
        </p:nvSpPr>
        <p:spPr bwMode="auto">
          <a:xfrm>
            <a:off x="2286000" y="685800"/>
            <a:ext cx="4673600" cy="457200"/>
          </a:xfrm>
          <a:prstGeom prst="rect">
            <a:avLst/>
          </a:prstGeom>
          <a:noFill/>
          <a:ln w="9525">
            <a:noFill/>
            <a:miter lim="800000"/>
            <a:headEnd/>
            <a:tailEnd/>
          </a:ln>
        </p:spPr>
        <p:txBody>
          <a:bodyPr>
            <a:spAutoFit/>
          </a:bodyPr>
          <a:lstStyle/>
          <a:p>
            <a:pPr algn="ctr">
              <a:spcBef>
                <a:spcPct val="50000"/>
              </a:spcBef>
            </a:pPr>
            <a:r>
              <a:rPr lang="en-US" sz="2400" b="1" dirty="0"/>
              <a:t>Reflected Solar Spectrometer</a:t>
            </a:r>
          </a:p>
        </p:txBody>
      </p:sp>
      <p:sp>
        <p:nvSpPr>
          <p:cNvPr id="19" name="Line 4"/>
          <p:cNvSpPr>
            <a:spLocks noChangeShapeType="1"/>
          </p:cNvSpPr>
          <p:nvPr/>
        </p:nvSpPr>
        <p:spPr bwMode="auto">
          <a:xfrm>
            <a:off x="4572000" y="1066800"/>
            <a:ext cx="0" cy="5105400"/>
          </a:xfrm>
          <a:prstGeom prst="line">
            <a:avLst/>
          </a:prstGeom>
          <a:noFill/>
          <a:ln w="38100" cmpd="dbl">
            <a:solidFill>
              <a:schemeClr val="tx1"/>
            </a:solidFill>
            <a:round/>
            <a:headEnd/>
            <a:tailEnd/>
          </a:ln>
        </p:spPr>
        <p:txBody>
          <a:bodyPr lIns="0" tIns="0" rIns="0" bIns="0"/>
          <a:lstStyle/>
          <a:p>
            <a:endParaRPr lang="en-US"/>
          </a:p>
        </p:txBody>
      </p:sp>
      <p:pic>
        <p:nvPicPr>
          <p:cNvPr id="26626" name="Picture 2"/>
          <p:cNvPicPr>
            <a:picLocks noChangeAspect="1" noChangeArrowheads="1"/>
          </p:cNvPicPr>
          <p:nvPr/>
        </p:nvPicPr>
        <p:blipFill>
          <a:blip r:embed="rId2" cstate="print"/>
          <a:srcRect/>
          <a:stretch>
            <a:fillRect/>
          </a:stretch>
        </p:blipFill>
        <p:spPr bwMode="auto">
          <a:xfrm>
            <a:off x="152400" y="1066800"/>
            <a:ext cx="1954246" cy="1295400"/>
          </a:xfrm>
          <a:prstGeom prst="rect">
            <a:avLst/>
          </a:prstGeom>
          <a:noFill/>
          <a:ln w="9525">
            <a:noFill/>
            <a:miter lim="800000"/>
            <a:headEnd/>
            <a:tailEnd/>
          </a:ln>
          <a:effectLst/>
        </p:spPr>
      </p:pic>
      <p:pic>
        <p:nvPicPr>
          <p:cNvPr id="22" name="Picture 25"/>
          <p:cNvPicPr>
            <a:picLocks noChangeAspect="1" noChangeArrowheads="1"/>
          </p:cNvPicPr>
          <p:nvPr/>
        </p:nvPicPr>
        <p:blipFill>
          <a:blip r:embed="rId3" cstate="print">
            <a:clrChange>
              <a:clrFrom>
                <a:srgbClr val="FFFFFF"/>
              </a:clrFrom>
              <a:clrTo>
                <a:srgbClr val="FFFFFF">
                  <a:alpha val="0"/>
                </a:srgbClr>
              </a:clrTo>
            </a:clrChange>
          </a:blip>
          <a:srcRect l="3484" t="8372" r="26270" b="10942"/>
          <a:stretch>
            <a:fillRect/>
          </a:stretch>
        </p:blipFill>
        <p:spPr bwMode="auto">
          <a:xfrm>
            <a:off x="609600" y="1066800"/>
            <a:ext cx="3429000" cy="286103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Content Placeholder 1"/>
          <p:cNvSpPr>
            <a:spLocks noGrp="1"/>
          </p:cNvSpPr>
          <p:nvPr>
            <p:ph idx="10"/>
          </p:nvPr>
        </p:nvSpPr>
        <p:spPr>
          <a:xfrm>
            <a:off x="0" y="762000"/>
            <a:ext cx="4495800" cy="5410200"/>
          </a:xfrm>
        </p:spPr>
        <p:txBody>
          <a:bodyPr/>
          <a:lstStyle/>
          <a:p>
            <a:pPr eaLnBrk="1" hangingPunct="1">
              <a:buSzTx/>
              <a:buFontTx/>
              <a:buChar char="•"/>
            </a:pPr>
            <a:r>
              <a:rPr dirty="0" smtClean="0"/>
              <a:t>Reflectance retrieval, calibration and inter-calibration requirements lead to three basic operating modes</a:t>
            </a:r>
          </a:p>
          <a:p>
            <a:pPr lvl="1" eaLnBrk="1" hangingPunct="1"/>
            <a:r>
              <a:rPr dirty="0" smtClean="0"/>
              <a:t>Solar Calibration</a:t>
            </a:r>
          </a:p>
          <a:p>
            <a:pPr lvl="1" eaLnBrk="1" hangingPunct="1"/>
            <a:r>
              <a:rPr dirty="0" smtClean="0"/>
              <a:t>Nadir Data Collection </a:t>
            </a:r>
          </a:p>
          <a:p>
            <a:pPr lvl="1" eaLnBrk="1" hangingPunct="1"/>
            <a:r>
              <a:rPr dirty="0" smtClean="0"/>
              <a:t>Inter-calibration of LEO/GEO assets (avg. 2x per orbit)</a:t>
            </a:r>
          </a:p>
          <a:p>
            <a:pPr eaLnBrk="1" hangingPunct="1">
              <a:buSzTx/>
              <a:buFontTx/>
              <a:buChar char="•"/>
            </a:pPr>
            <a:r>
              <a:rPr dirty="0" smtClean="0"/>
              <a:t>Verification of calibration drives the need for Lunar Views</a:t>
            </a:r>
          </a:p>
        </p:txBody>
      </p:sp>
      <p:sp>
        <p:nvSpPr>
          <p:cNvPr id="3" name="Text Placeholder 2"/>
          <p:cNvSpPr>
            <a:spLocks noGrp="1"/>
          </p:cNvSpPr>
          <p:nvPr>
            <p:ph type="body" sz="quarter" idx="12"/>
          </p:nvPr>
        </p:nvSpPr>
        <p:spPr>
          <a:xfrm>
            <a:off x="533400" y="6248400"/>
            <a:ext cx="8613775" cy="304800"/>
          </a:xfrm>
        </p:spPr>
        <p:txBody>
          <a:bodyPr/>
          <a:lstStyle/>
          <a:p>
            <a:pPr eaLnBrk="1" hangingPunct="1">
              <a:defRPr/>
            </a:pPr>
            <a:r>
              <a:t>Three basic operating modes for RSS instrument</a:t>
            </a:r>
          </a:p>
        </p:txBody>
      </p:sp>
      <p:sp>
        <p:nvSpPr>
          <p:cNvPr id="8196" name="Title 3"/>
          <p:cNvSpPr>
            <a:spLocks noGrp="1"/>
          </p:cNvSpPr>
          <p:nvPr>
            <p:ph type="title"/>
          </p:nvPr>
        </p:nvSpPr>
        <p:spPr/>
        <p:txBody>
          <a:bodyPr>
            <a:normAutofit/>
          </a:bodyPr>
          <a:lstStyle/>
          <a:p>
            <a:pPr algn="r" eaLnBrk="1" hangingPunct="1"/>
            <a:r>
              <a:rPr lang="en-US" sz="2800" dirty="0" smtClean="0"/>
              <a:t>Operating Modes</a:t>
            </a:r>
          </a:p>
        </p:txBody>
      </p:sp>
      <p:sp>
        <p:nvSpPr>
          <p:cNvPr id="8197" name="Rectangle 8"/>
          <p:cNvSpPr>
            <a:spLocks noChangeArrowheads="1"/>
          </p:cNvSpPr>
          <p:nvPr/>
        </p:nvSpPr>
        <p:spPr bwMode="auto">
          <a:xfrm>
            <a:off x="5410200" y="2298700"/>
            <a:ext cx="762000" cy="82550"/>
          </a:xfrm>
          <a:prstGeom prst="rect">
            <a:avLst/>
          </a:prstGeom>
          <a:solidFill>
            <a:schemeClr val="bg1"/>
          </a:solidFill>
          <a:ln w="9525" algn="ctr">
            <a:noFill/>
            <a:round/>
            <a:headEnd/>
            <a:tailEnd/>
          </a:ln>
        </p:spPr>
        <p:txBody>
          <a:bodyPr/>
          <a:lstStyle/>
          <a:p>
            <a:pPr eaLnBrk="0" hangingPunct="0"/>
            <a:endParaRPr lang="en-US">
              <a:latin typeface="Arial" charset="0"/>
              <a:ea typeface="ＭＳ Ｐゴシック" pitchFamily="-106" charset="-128"/>
            </a:endParaRPr>
          </a:p>
        </p:txBody>
      </p:sp>
      <p:sp>
        <p:nvSpPr>
          <p:cNvPr id="8198" name="Rectangle 9"/>
          <p:cNvSpPr>
            <a:spLocks noChangeArrowheads="1"/>
          </p:cNvSpPr>
          <p:nvPr/>
        </p:nvSpPr>
        <p:spPr bwMode="auto">
          <a:xfrm>
            <a:off x="7391400" y="1841500"/>
            <a:ext cx="838200" cy="533400"/>
          </a:xfrm>
          <a:prstGeom prst="rect">
            <a:avLst/>
          </a:prstGeom>
          <a:solidFill>
            <a:schemeClr val="bg1"/>
          </a:solidFill>
          <a:ln w="9525" algn="ctr">
            <a:noFill/>
            <a:round/>
            <a:headEnd/>
            <a:tailEnd/>
          </a:ln>
        </p:spPr>
        <p:txBody>
          <a:bodyPr/>
          <a:lstStyle/>
          <a:p>
            <a:pPr eaLnBrk="0" hangingPunct="0"/>
            <a:endParaRPr lang="en-US">
              <a:latin typeface="Arial" charset="0"/>
              <a:ea typeface="ＭＳ Ｐゴシック" pitchFamily="-106" charset="-128"/>
            </a:endParaRPr>
          </a:p>
        </p:txBody>
      </p:sp>
      <p:pic>
        <p:nvPicPr>
          <p:cNvPr id="8199" name="Picture 10"/>
          <p:cNvPicPr>
            <a:picLocks noChangeAspect="1" noChangeArrowheads="1"/>
          </p:cNvPicPr>
          <p:nvPr/>
        </p:nvPicPr>
        <p:blipFill>
          <a:blip r:embed="rId2" cstate="print"/>
          <a:srcRect/>
          <a:stretch>
            <a:fillRect/>
          </a:stretch>
        </p:blipFill>
        <p:spPr bwMode="auto">
          <a:xfrm>
            <a:off x="4572000" y="762000"/>
            <a:ext cx="4572000" cy="3871913"/>
          </a:xfrm>
          <a:prstGeom prst="rect">
            <a:avLst/>
          </a:prstGeom>
          <a:noFill/>
          <a:ln w="9525">
            <a:noFill/>
            <a:miter lim="800000"/>
            <a:headEnd/>
            <a:tailEnd/>
          </a:ln>
        </p:spPr>
      </p:pic>
      <p:pic>
        <p:nvPicPr>
          <p:cNvPr id="8200" name="Picture 12"/>
          <p:cNvPicPr>
            <a:picLocks noChangeAspect="1" noChangeArrowheads="1"/>
          </p:cNvPicPr>
          <p:nvPr/>
        </p:nvPicPr>
        <p:blipFill>
          <a:blip r:embed="rId3" cstate="print"/>
          <a:srcRect/>
          <a:stretch>
            <a:fillRect/>
          </a:stretch>
        </p:blipFill>
        <p:spPr bwMode="auto">
          <a:xfrm>
            <a:off x="4191000" y="4038600"/>
            <a:ext cx="2971800" cy="220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Content Placeholder 1"/>
          <p:cNvSpPr>
            <a:spLocks noGrp="1"/>
          </p:cNvSpPr>
          <p:nvPr>
            <p:ph idx="10"/>
          </p:nvPr>
        </p:nvSpPr>
        <p:spPr>
          <a:xfrm>
            <a:off x="0" y="762000"/>
            <a:ext cx="4343400" cy="5410200"/>
          </a:xfrm>
        </p:spPr>
        <p:txBody>
          <a:bodyPr>
            <a:normAutofit fontScale="92500" lnSpcReduction="20000"/>
          </a:bodyPr>
          <a:lstStyle/>
          <a:p>
            <a:pPr eaLnBrk="1" hangingPunct="1">
              <a:lnSpc>
                <a:spcPct val="90000"/>
              </a:lnSpc>
              <a:buSzTx/>
              <a:buFontTx/>
              <a:buChar char="•"/>
            </a:pPr>
            <a:r>
              <a:rPr sz="2200" dirty="0" smtClean="0"/>
              <a:t>Characterize the sensor to SI-traceable, absolute radiometric quantities during prelaunch calibration</a:t>
            </a:r>
          </a:p>
          <a:p>
            <a:pPr lvl="2" eaLnBrk="1" hangingPunct="1">
              <a:lnSpc>
                <a:spcPct val="90000"/>
              </a:lnSpc>
            </a:pPr>
            <a:r>
              <a:rPr sz="1900" dirty="0" smtClean="0"/>
              <a:t>Watt</a:t>
            </a:r>
          </a:p>
          <a:p>
            <a:pPr lvl="2" eaLnBrk="1" hangingPunct="1">
              <a:lnSpc>
                <a:spcPct val="90000"/>
              </a:lnSpc>
            </a:pPr>
            <a:r>
              <a:rPr sz="1900" dirty="0" smtClean="0"/>
              <a:t>Irradiance mode</a:t>
            </a:r>
          </a:p>
          <a:p>
            <a:pPr lvl="2" eaLnBrk="1" hangingPunct="1">
              <a:lnSpc>
                <a:spcPct val="90000"/>
              </a:lnSpc>
            </a:pPr>
            <a:r>
              <a:rPr sz="1900" dirty="0" smtClean="0"/>
              <a:t>Radiance mode</a:t>
            </a:r>
          </a:p>
          <a:p>
            <a:pPr eaLnBrk="1" hangingPunct="1">
              <a:lnSpc>
                <a:spcPct val="90000"/>
              </a:lnSpc>
              <a:buSzTx/>
              <a:buFontTx/>
              <a:buChar char="•"/>
            </a:pPr>
            <a:r>
              <a:rPr sz="2200" dirty="0" smtClean="0"/>
              <a:t>Determine geometric factors for conversion to reflectance</a:t>
            </a:r>
          </a:p>
          <a:p>
            <a:pPr lvl="1" eaLnBrk="1" hangingPunct="1">
              <a:lnSpc>
                <a:spcPct val="90000"/>
              </a:lnSpc>
            </a:pPr>
            <a:r>
              <a:rPr sz="2000" dirty="0" smtClean="0"/>
              <a:t>On-orbit calibration “validates” the prelaunch calibration</a:t>
            </a:r>
          </a:p>
          <a:p>
            <a:pPr lvl="1" eaLnBrk="1" hangingPunct="1">
              <a:lnSpc>
                <a:spcPct val="90000"/>
              </a:lnSpc>
            </a:pPr>
            <a:r>
              <a:rPr sz="2000" dirty="0" smtClean="0"/>
              <a:t>Solar and lunar views used to determine temporal changes</a:t>
            </a:r>
          </a:p>
          <a:p>
            <a:pPr eaLnBrk="1" hangingPunct="1">
              <a:lnSpc>
                <a:spcPct val="90000"/>
              </a:lnSpc>
              <a:buSzTx/>
              <a:buFontTx/>
              <a:buChar char="•"/>
            </a:pPr>
            <a:r>
              <a:rPr sz="2200" dirty="0" smtClean="0"/>
              <a:t>Key is to ensure prelaunch calibration simulates on-orbit sources</a:t>
            </a:r>
          </a:p>
          <a:p>
            <a:pPr lvl="1" eaLnBrk="1" hangingPunct="1">
              <a:lnSpc>
                <a:spcPct val="90000"/>
              </a:lnSpc>
            </a:pPr>
            <a:r>
              <a:rPr sz="2000" dirty="0" smtClean="0"/>
              <a:t>Absolute irradiance calibration for solar view</a:t>
            </a:r>
          </a:p>
          <a:p>
            <a:pPr lvl="1" eaLnBrk="1" hangingPunct="1">
              <a:lnSpc>
                <a:spcPct val="90000"/>
              </a:lnSpc>
            </a:pPr>
            <a:r>
              <a:rPr sz="2000" dirty="0" smtClean="0"/>
              <a:t>Simulated geometry of solar and lunar views for stray light</a:t>
            </a:r>
          </a:p>
          <a:p>
            <a:pPr eaLnBrk="1" hangingPunct="1">
              <a:lnSpc>
                <a:spcPct val="90000"/>
              </a:lnSpc>
              <a:buSzTx/>
              <a:buFontTx/>
              <a:buChar char="•"/>
            </a:pPr>
            <a:r>
              <a:rPr sz="2200" dirty="0" smtClean="0"/>
              <a:t>Successful transfer to orbit achieved when sensor behavior can be accurately predicted</a:t>
            </a:r>
          </a:p>
        </p:txBody>
      </p:sp>
      <p:sp>
        <p:nvSpPr>
          <p:cNvPr id="3" name="Text Placeholder 2"/>
          <p:cNvSpPr>
            <a:spLocks noGrp="1"/>
          </p:cNvSpPr>
          <p:nvPr>
            <p:ph type="body" sz="quarter" idx="12"/>
          </p:nvPr>
        </p:nvSpPr>
        <p:spPr>
          <a:xfrm>
            <a:off x="533400" y="6248400"/>
            <a:ext cx="8613775" cy="304800"/>
          </a:xfrm>
        </p:spPr>
        <p:txBody>
          <a:bodyPr/>
          <a:lstStyle/>
          <a:p>
            <a:pPr eaLnBrk="1" hangingPunct="1">
              <a:defRPr/>
            </a:pPr>
            <a:r>
              <a:t>Simulating and predicting on-orbit sources is basis of calibration</a:t>
            </a:r>
          </a:p>
        </p:txBody>
      </p:sp>
      <p:sp>
        <p:nvSpPr>
          <p:cNvPr id="12292" name="Title 3"/>
          <p:cNvSpPr>
            <a:spLocks noGrp="1"/>
          </p:cNvSpPr>
          <p:nvPr>
            <p:ph type="title"/>
          </p:nvPr>
        </p:nvSpPr>
        <p:spPr>
          <a:xfrm>
            <a:off x="2347913" y="25400"/>
            <a:ext cx="6784975" cy="685800"/>
          </a:xfrm>
        </p:spPr>
        <p:txBody>
          <a:bodyPr/>
          <a:lstStyle/>
          <a:p>
            <a:pPr algn="r" eaLnBrk="1" hangingPunct="1"/>
            <a:r>
              <a:rPr lang="en-US" dirty="0" smtClean="0"/>
              <a:t>Calibration Approach</a:t>
            </a:r>
          </a:p>
        </p:txBody>
      </p:sp>
      <p:pic>
        <p:nvPicPr>
          <p:cNvPr id="27652" name="Picture 4"/>
          <p:cNvPicPr>
            <a:picLocks noChangeAspect="1" noChangeArrowheads="1"/>
          </p:cNvPicPr>
          <p:nvPr/>
        </p:nvPicPr>
        <p:blipFill>
          <a:blip r:embed="rId2" cstate="print"/>
          <a:srcRect/>
          <a:stretch>
            <a:fillRect/>
          </a:stretch>
        </p:blipFill>
        <p:spPr bwMode="auto">
          <a:xfrm>
            <a:off x="4038600" y="1295400"/>
            <a:ext cx="4959457" cy="43815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5"/>
          <p:cNvSpPr>
            <a:spLocks noGrp="1"/>
          </p:cNvSpPr>
          <p:nvPr>
            <p:ph type="title"/>
          </p:nvPr>
        </p:nvSpPr>
        <p:spPr>
          <a:xfrm>
            <a:off x="838200" y="0"/>
            <a:ext cx="8305800" cy="609600"/>
          </a:xfrm>
        </p:spPr>
        <p:txBody>
          <a:bodyPr/>
          <a:lstStyle/>
          <a:p>
            <a:pPr algn="r" eaLnBrk="1" hangingPunct="1"/>
            <a:r>
              <a:rPr lang="en-US" dirty="0" smtClean="0">
                <a:solidFill>
                  <a:srgbClr val="000000"/>
                </a:solidFill>
              </a:rPr>
              <a:t>Calibration Overview</a:t>
            </a:r>
          </a:p>
        </p:txBody>
      </p:sp>
      <p:sp>
        <p:nvSpPr>
          <p:cNvPr id="11268" name="Text Placeholder 4"/>
          <p:cNvSpPr>
            <a:spLocks/>
          </p:cNvSpPr>
          <p:nvPr/>
        </p:nvSpPr>
        <p:spPr bwMode="auto">
          <a:xfrm>
            <a:off x="533400" y="6248400"/>
            <a:ext cx="8613775" cy="304800"/>
          </a:xfrm>
          <a:prstGeom prst="rect">
            <a:avLst/>
          </a:prstGeom>
          <a:noFill/>
          <a:ln w="9525">
            <a:noFill/>
            <a:miter lim="800000"/>
            <a:headEnd/>
            <a:tailEnd/>
          </a:ln>
        </p:spPr>
        <p:txBody>
          <a:bodyPr anchor="ctr"/>
          <a:lstStyle/>
          <a:p>
            <a:pPr marL="234950" indent="-234950">
              <a:spcBef>
                <a:spcPts val="300"/>
              </a:spcBef>
            </a:pPr>
            <a:r>
              <a:rPr lang="en-US" sz="1800" b="1" dirty="0" smtClean="0">
                <a:solidFill>
                  <a:schemeClr val="bg1"/>
                </a:solidFill>
                <a:latin typeface="Arial" charset="0"/>
              </a:rPr>
              <a:t>* Measurements to achieve SI traceability for transfer to orbit</a:t>
            </a:r>
            <a:endParaRPr lang="en-US" sz="1800" b="1" dirty="0">
              <a:solidFill>
                <a:schemeClr val="bg1"/>
              </a:solidFill>
              <a:latin typeface="Arial" charset="0"/>
            </a:endParaRPr>
          </a:p>
        </p:txBody>
      </p:sp>
      <p:pic>
        <p:nvPicPr>
          <p:cNvPr id="28681" name="Picture 9"/>
          <p:cNvPicPr>
            <a:picLocks noChangeAspect="1" noChangeArrowheads="1"/>
          </p:cNvPicPr>
          <p:nvPr/>
        </p:nvPicPr>
        <p:blipFill>
          <a:blip r:embed="rId2" cstate="print"/>
          <a:srcRect/>
          <a:stretch>
            <a:fillRect/>
          </a:stretch>
        </p:blipFill>
        <p:spPr bwMode="auto">
          <a:xfrm>
            <a:off x="152400" y="743279"/>
            <a:ext cx="8839200" cy="5371444"/>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MCR_template">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MCR_template.potx</Template>
  <TotalTime>573</TotalTime>
  <Words>4502</Words>
  <Application>Microsoft Macintosh PowerPoint</Application>
  <PresentationFormat>On-screen Show (4:3)</PresentationFormat>
  <Paragraphs>629</Paragraphs>
  <Slides>33</Slides>
  <Notes>15</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MCR_template</vt:lpstr>
      <vt:lpstr>An Introduction to the CLARREO Reflected Solar Instrument and Reference Intercalibration Strategy</vt:lpstr>
      <vt:lpstr>Decadal Survey defines CLARREO</vt:lpstr>
      <vt:lpstr>CLARREO Science Objectives</vt:lpstr>
      <vt:lpstr>Tracing CLARREO Decadal Change  Science Objectives to Mission Requirements</vt:lpstr>
      <vt:lpstr>Revised CLARREO Baseline Mission Concept</vt:lpstr>
      <vt:lpstr>Sensor overview</vt:lpstr>
      <vt:lpstr>Operating Modes</vt:lpstr>
      <vt:lpstr>Calibration Approach</vt:lpstr>
      <vt:lpstr>Calibration Overview</vt:lpstr>
      <vt:lpstr>CLARREO Reference Inter-calibration Uncertainty: Reflected Solar Spectra</vt:lpstr>
      <vt:lpstr>CLARREO Reference Inter-calibration Orbit crossing with JPSS orbit over 365 days One CLARREO Observatory in 90o orbit</vt:lpstr>
      <vt:lpstr>CLARREO Reference Inter-calibration Sampling Estimates</vt:lpstr>
      <vt:lpstr>CLARREO RS Reference Inter-Calibration Goals</vt:lpstr>
      <vt:lpstr>CLARREO RI Required Sampling: Monthly</vt:lpstr>
      <vt:lpstr>CLARREO RI Required Sampling: Seasonally</vt:lpstr>
      <vt:lpstr>CLARREO Reference Inter-calibration</vt:lpstr>
      <vt:lpstr>CLARREO Reference Inter-calibration</vt:lpstr>
      <vt:lpstr>Summary</vt:lpstr>
      <vt:lpstr>Backups</vt:lpstr>
      <vt:lpstr>CLARREO Mission Status</vt:lpstr>
      <vt:lpstr>Original CLARREO Baseline Mission Concept</vt:lpstr>
      <vt:lpstr>CLARREO Accuracy Requirements</vt:lpstr>
      <vt:lpstr>CLARREO Reference Inter-calibration Uncertainty:   IR spectra</vt:lpstr>
      <vt:lpstr>Presentation Outline</vt:lpstr>
      <vt:lpstr>CLARREO Reflected Solar  Science Implementation Strategy</vt:lpstr>
      <vt:lpstr>Acknowledgment for Data Used in Reference Inter-Calibration simulation  </vt:lpstr>
      <vt:lpstr>CLARREO RI Sampling: Error Scaling</vt:lpstr>
      <vt:lpstr>Example: CERES SR Degradation Test (1) (SCIAMACHY spectral data used) </vt:lpstr>
      <vt:lpstr>Example: CERES RSR Degradation Test (2)   clear ocean (N = 1800) and marine clouds scenes (N = 7000)</vt:lpstr>
      <vt:lpstr>Polarization Distribution Models (1) </vt:lpstr>
      <vt:lpstr>Polarization Distribution Models (2) Example: clear-sky ocean </vt:lpstr>
      <vt:lpstr>Slide 32</vt:lpstr>
      <vt:lpstr>Slide 33</vt:lpstr>
    </vt:vector>
  </TitlesOfParts>
  <Company>LM ES&amp;S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CLARREO Reflected Solar Instrument and Reference Intercalibration Strategy</dc:title>
  <dc:creator>ODIN</dc:creator>
  <cp:lastModifiedBy>ODIN</cp:lastModifiedBy>
  <cp:revision>8</cp:revision>
  <cp:lastPrinted>2010-06-22T00:04:03Z</cp:lastPrinted>
  <dcterms:created xsi:type="dcterms:W3CDTF">2010-06-21T14:57:33Z</dcterms:created>
  <dcterms:modified xsi:type="dcterms:W3CDTF">2010-06-22T00:30:56Z</dcterms:modified>
</cp:coreProperties>
</file>