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9" r:id="rId2"/>
    <p:sldId id="452" r:id="rId3"/>
    <p:sldId id="455" r:id="rId4"/>
    <p:sldId id="450" r:id="rId5"/>
    <p:sldId id="366" r:id="rId6"/>
    <p:sldId id="367" r:id="rId7"/>
    <p:sldId id="448" r:id="rId8"/>
    <p:sldId id="456" r:id="rId9"/>
    <p:sldId id="380" r:id="rId10"/>
    <p:sldId id="369" r:id="rId11"/>
    <p:sldId id="454" r:id="rId12"/>
    <p:sldId id="453" r:id="rId1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3333"/>
    <a:srgbClr val="666699"/>
    <a:srgbClr val="008000"/>
    <a:srgbClr val="FF6600"/>
    <a:srgbClr val="663300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058" y="-12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fld id="{2ED5E716-A3DF-4CEC-9014-89B9BE6D3BC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fld id="{E0630A4F-C7BB-4E35-9444-B1EA095B9C5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30A4F-C7BB-4E35-9444-B1EA095B9C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C60DC-A8BD-4C5E-AE47-0EF5288FC7E1}" type="slidenum">
              <a:rPr lang="en-US"/>
              <a:pPr/>
              <a:t>4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requirement is to average the 3-by-3 GEO FOV for comparison with LEO FOV. But environment </a:t>
            </a:r>
            <a:r>
              <a:rPr lang="en-US" dirty="0" err="1"/>
              <a:t>stdv</a:t>
            </a:r>
            <a:r>
              <a:rPr lang="en-US" dirty="0"/>
              <a:t> matters.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860ACB-73A7-4F56-9FD8-437F996855E6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229DB-6642-41DD-AE23-04FD41C04C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21CB46-5918-4CE5-8A7C-9364BF3079F5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3344-1DDF-48D4-AF7D-C4356934C6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EBA56-8E0A-4354-9704-2CB4EDC76520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53D75-CA39-4B90-BE43-EFD060879C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505200" cy="476250"/>
          </a:xfrm>
        </p:spPr>
        <p:txBody>
          <a:bodyPr/>
          <a:lstStyle>
            <a:lvl1pPr>
              <a:defRPr/>
            </a:lvl1pPr>
          </a:lstStyle>
          <a:p>
            <a:fld id="{162B2420-5542-4F6A-87A0-CFBF677D8022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E66A2BFF-DF4C-400A-81B5-C3FAFBEF0B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505200" cy="476250"/>
          </a:xfrm>
        </p:spPr>
        <p:txBody>
          <a:bodyPr/>
          <a:lstStyle>
            <a:lvl1pPr>
              <a:defRPr/>
            </a:lvl1pPr>
          </a:lstStyle>
          <a:p>
            <a:fld id="{D9001B2B-FC7C-4A47-8F0B-988588240B81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ECD2527E-A3F5-45F0-9215-305D73148B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505200" cy="476250"/>
          </a:xfrm>
        </p:spPr>
        <p:txBody>
          <a:bodyPr/>
          <a:lstStyle>
            <a:lvl1pPr>
              <a:defRPr/>
            </a:lvl1pPr>
          </a:lstStyle>
          <a:p>
            <a:fld id="{9267ECF7-19C9-4F72-B0A1-30BB6C56EE22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03BC3365-2F5E-49E0-AEB1-EE57ED1F11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505200" cy="476250"/>
          </a:xfrm>
        </p:spPr>
        <p:txBody>
          <a:bodyPr/>
          <a:lstStyle>
            <a:lvl1pPr>
              <a:defRPr/>
            </a:lvl1pPr>
          </a:lstStyle>
          <a:p>
            <a:fld id="{CC10C15F-14D4-4A45-AC6B-3BF090E210BD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35506336-7330-4AA1-B435-47D78C6F2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16BB6-AD4A-4E03-8C22-A852AF96F3F9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5613-DFBA-4E34-B090-41546FC901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73E1A-0433-436F-89F2-5BC9145CE42E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9F18-7510-4F9C-904F-B7F059FD8D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A7EEE-75EB-4B4F-9391-CEB268BD42EE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AC3DA-618E-4BBF-9C20-F0E8C4E258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B0287-E7AA-4008-8246-A3580103CBFA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5620-C5B5-4992-856F-46808E4F62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2E6C8-44BF-4852-8B2B-0707DDEE5CC2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5A05-A5E9-49B2-863C-26C60A6D2B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39046-7249-4B2D-98C4-5200AFE8B191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A411-C08A-40B3-AC7C-A49354EAB0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C2B25-6909-4942-8BEE-D778BDB470BC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CDBB3-3219-47E9-83BA-FB5BD02DF8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BCDA6-6945-446C-80D9-E5D1E8353634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62D5-DC47-455B-8E86-DD680DDFD2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350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E5B4425-88A5-4A62-8D41-E95DDFA4C8DC}" type="datetime1">
              <a:rPr lang="en-US"/>
              <a:pPr/>
              <a:t>6/22/2010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993FF9-0F30-458E-B65D-7668C0D334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endParaRPr lang="en-US" sz="3200" dirty="0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dirty="0" smtClean="0"/>
              <a:t>22 Jun 2010</a:t>
            </a:r>
            <a:endParaRPr lang="en-US" sz="14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657600" y="640080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dirty="0" smtClean="0"/>
              <a:t>GRWG</a:t>
            </a:r>
            <a:r>
              <a:rPr lang="en-US" sz="1400" baseline="0" dirty="0" smtClean="0"/>
              <a:t> Web Meeting</a:t>
            </a:r>
            <a:endParaRPr lang="en-US" sz="1400" dirty="0"/>
          </a:p>
        </p:txBody>
      </p:sp>
      <p:pic>
        <p:nvPicPr>
          <p:cNvPr id="1034" name="Picture 10" descr="NOA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152400"/>
            <a:ext cx="1066800" cy="1041400"/>
          </a:xfrm>
          <a:prstGeom prst="rect">
            <a:avLst/>
          </a:prstGeom>
          <a:noFill/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828800" y="1295400"/>
            <a:ext cx="548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>
              <a:latin typeface="Arial" charset="0"/>
            </a:endParaRPr>
          </a:p>
        </p:txBody>
      </p:sp>
      <p:pic>
        <p:nvPicPr>
          <p:cNvPr id="1038" name="Picture 14" descr="GLOGO_small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152400"/>
            <a:ext cx="1206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Some Issues of Traceability to Reference Instrument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Fred Wu</a:t>
            </a:r>
          </a:p>
          <a:p>
            <a:r>
              <a:rPr lang="en-US" sz="2000" dirty="0" smtClean="0"/>
              <a:t>GRWG Web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29DB-6642-41DD-AE23-04FD41C04CE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7702-EC43-444F-A481-2FA27EBDA036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53604" name="Picture 4" descr="mod_042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71600"/>
            <a:ext cx="7162800" cy="5116513"/>
          </a:xfrm>
          <a:noFill/>
          <a:ln/>
        </p:spPr>
      </p:pic>
      <p:sp>
        <p:nvSpPr>
          <p:cNvPr id="7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Matched in Spectrum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7702-EC43-444F-A481-2FA27EBDA03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Aligned in View Geometry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illustration yet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followings are required to transfer calibration of reference instrument to instrument-under-test:</a:t>
            </a:r>
          </a:p>
          <a:p>
            <a:pPr lvl="1"/>
            <a:r>
              <a:rPr lang="en-US" sz="2400" dirty="0" smtClean="0"/>
              <a:t>Collocated in space</a:t>
            </a:r>
          </a:p>
          <a:p>
            <a:pPr lvl="1"/>
            <a:r>
              <a:rPr lang="en-US" sz="2400" dirty="0" smtClean="0"/>
              <a:t>Concurrent in time</a:t>
            </a:r>
          </a:p>
          <a:p>
            <a:pPr lvl="1"/>
            <a:r>
              <a:rPr lang="en-US" sz="2400" dirty="0" smtClean="0"/>
              <a:t>Matched in spectrum</a:t>
            </a:r>
          </a:p>
          <a:p>
            <a:pPr lvl="1"/>
            <a:r>
              <a:rPr lang="en-US" sz="2400" dirty="0" smtClean="0"/>
              <a:t>Aligned in view geometry</a:t>
            </a:r>
          </a:p>
          <a:p>
            <a:pPr lvl="1"/>
            <a:r>
              <a:rPr lang="en-US" sz="2400" smtClean="0"/>
              <a:t>…</a:t>
            </a:r>
            <a:endParaRPr lang="en-US" sz="2400" dirty="0" smtClean="0"/>
          </a:p>
          <a:p>
            <a:r>
              <a:rPr lang="en-US" sz="2800" dirty="0" smtClean="0"/>
              <a:t>Traceability is the uncertainty in each of them and their impacts on how well the target radiances are known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613-DFBA-4E34-B090-41546FC901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A411-C08A-40B3-AC7C-A49354EAB03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9" descr="Polar6"/>
          <p:cNvPicPr>
            <a:picLocks noChangeAspect="1" noChangeArrowheads="1"/>
          </p:cNvPicPr>
          <p:nvPr/>
        </p:nvPicPr>
        <p:blipFill>
          <a:blip r:embed="rId2" cstate="print"/>
          <a:srcRect l="56227" t="52388" r="26935" b="33337"/>
          <a:stretch>
            <a:fillRect/>
          </a:stretch>
        </p:blipFill>
        <p:spPr bwMode="auto">
          <a:xfrm>
            <a:off x="723655" y="2257424"/>
            <a:ext cx="1209675" cy="725488"/>
          </a:xfrm>
          <a:prstGeom prst="rect">
            <a:avLst/>
          </a:prstGeom>
          <a:solidFill>
            <a:srgbClr val="2668B0"/>
          </a:solidFill>
          <a:ln w="9525">
            <a:noFill/>
            <a:miter lim="800000"/>
            <a:headEnd/>
            <a:tailEnd/>
          </a:ln>
        </p:spPr>
      </p:pic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897" y="1481870"/>
            <a:ext cx="3771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1441939" y="3048000"/>
            <a:ext cx="1676400" cy="1629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825261" y="4032739"/>
            <a:ext cx="937846" cy="398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840523"/>
            <a:ext cx="20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“It’s 3.14159”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90492" y="2872154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“OK – my 2.71828 should be 3.14159”</a:t>
            </a:r>
            <a:endParaRPr lang="en-US" dirty="0"/>
          </a:p>
        </p:txBody>
      </p:sp>
      <p:sp>
        <p:nvSpPr>
          <p:cNvPr id="16" name="Rectangle 29"/>
          <p:cNvSpPr txBox="1">
            <a:spLocks noChangeArrowheads="1"/>
          </p:cNvSpPr>
          <p:nvPr/>
        </p:nvSpPr>
        <p:spPr>
          <a:xfrm>
            <a:off x="1371600" y="304800"/>
            <a:ext cx="6400800" cy="9144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Concept of </a:t>
            </a:r>
            <a:r>
              <a:rPr lang="en-US" sz="4000" kern="0" noProof="0" dirty="0" smtClean="0">
                <a:ea typeface="+mj-ea"/>
                <a:cs typeface="+mj-cs"/>
              </a:rPr>
              <a:t>I</a:t>
            </a:r>
            <a:r>
              <a:rPr lang="en-US" sz="4000" kern="0" dirty="0" err="1" smtClean="0">
                <a:ea typeface="+mj-ea"/>
                <a:cs typeface="+mj-cs"/>
              </a:rPr>
              <a:t>nter</a:t>
            </a:r>
            <a:r>
              <a:rPr lang="en-US" sz="4000" kern="0" dirty="0" smtClean="0">
                <a:ea typeface="+mj-ea"/>
                <a:cs typeface="+mj-cs"/>
              </a:rPr>
              <a:t>-Calibration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A411-C08A-40B3-AC7C-A49354EAB03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9" descr="Polar6"/>
          <p:cNvPicPr>
            <a:picLocks noChangeAspect="1" noChangeArrowheads="1"/>
          </p:cNvPicPr>
          <p:nvPr/>
        </p:nvPicPr>
        <p:blipFill>
          <a:blip r:embed="rId2" cstate="print"/>
          <a:srcRect l="56227" t="52388" r="26935" b="33337"/>
          <a:stretch>
            <a:fillRect/>
          </a:stretch>
        </p:blipFill>
        <p:spPr bwMode="auto">
          <a:xfrm>
            <a:off x="723655" y="2257424"/>
            <a:ext cx="1209675" cy="725488"/>
          </a:xfrm>
          <a:prstGeom prst="rect">
            <a:avLst/>
          </a:prstGeom>
          <a:solidFill>
            <a:srgbClr val="2668B0"/>
          </a:solidFill>
          <a:ln w="9525">
            <a:noFill/>
            <a:miter lim="800000"/>
            <a:headEnd/>
            <a:tailEnd/>
          </a:ln>
        </p:spPr>
      </p:pic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897" y="1481870"/>
            <a:ext cx="3771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1441939" y="3048000"/>
            <a:ext cx="1676400" cy="1629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825261" y="4032739"/>
            <a:ext cx="937846" cy="398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840523"/>
            <a:ext cx="20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“It’s 3.14159”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90492" y="2872154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“OK – my 2.71828 should be 3.14159”</a:t>
            </a:r>
            <a:endParaRPr lang="en-US" dirty="0"/>
          </a:p>
        </p:txBody>
      </p:sp>
      <p:sp>
        <p:nvSpPr>
          <p:cNvPr id="16" name="Rectangle 29"/>
          <p:cNvSpPr txBox="1">
            <a:spLocks noChangeArrowheads="1"/>
          </p:cNvSpPr>
          <p:nvPr/>
        </p:nvSpPr>
        <p:spPr>
          <a:xfrm>
            <a:off x="1371600" y="304800"/>
            <a:ext cx="6400800" cy="9144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Concept of </a:t>
            </a:r>
            <a:r>
              <a:rPr lang="en-US" sz="4000" kern="0" noProof="0" dirty="0" smtClean="0">
                <a:ea typeface="+mj-ea"/>
                <a:cs typeface="+mj-cs"/>
              </a:rPr>
              <a:t>I</a:t>
            </a:r>
            <a:r>
              <a:rPr lang="en-US" sz="4000" kern="0" dirty="0" err="1" smtClean="0">
                <a:ea typeface="+mj-ea"/>
                <a:cs typeface="+mj-cs"/>
              </a:rPr>
              <a:t>nter</a:t>
            </a:r>
            <a:r>
              <a:rPr lang="en-US" sz="4000" kern="0" dirty="0" smtClean="0">
                <a:ea typeface="+mj-ea"/>
                <a:cs typeface="+mj-cs"/>
              </a:rPr>
              <a:t>-Calibration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615" y="4349262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there is more to it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5938-C81C-44D9-B8D1-63EA82E6F89D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139"/>
          <p:cNvGrpSpPr>
            <a:grpSpLocks noChangeAspect="1"/>
          </p:cNvGrpSpPr>
          <p:nvPr/>
        </p:nvGrpSpPr>
        <p:grpSpPr bwMode="auto">
          <a:xfrm>
            <a:off x="1371600" y="1371600"/>
            <a:ext cx="6400800" cy="4751388"/>
            <a:chOff x="2625" y="1440"/>
            <a:chExt cx="6984" cy="5184"/>
          </a:xfrm>
        </p:grpSpPr>
        <p:sp>
          <p:nvSpPr>
            <p:cNvPr id="817417" name="AutoShape 265"/>
            <p:cNvSpPr>
              <a:spLocks noChangeAspect="1" noChangeArrowheads="1" noTextEdit="1"/>
            </p:cNvSpPr>
            <p:nvPr/>
          </p:nvSpPr>
          <p:spPr bwMode="auto">
            <a:xfrm>
              <a:off x="2625" y="1440"/>
              <a:ext cx="6984" cy="5184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817416" name="Rectangle 264"/>
            <p:cNvSpPr>
              <a:spLocks noChangeArrowheads="1"/>
            </p:cNvSpPr>
            <p:nvPr/>
          </p:nvSpPr>
          <p:spPr bwMode="auto">
            <a:xfrm>
              <a:off x="5073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5" name="Rectangle 263"/>
            <p:cNvSpPr>
              <a:spLocks noChangeArrowheads="1"/>
            </p:cNvSpPr>
            <p:nvPr/>
          </p:nvSpPr>
          <p:spPr bwMode="auto">
            <a:xfrm>
              <a:off x="5505" y="3456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4" name="Rectangle 262"/>
            <p:cNvSpPr>
              <a:spLocks noChangeArrowheads="1"/>
            </p:cNvSpPr>
            <p:nvPr/>
          </p:nvSpPr>
          <p:spPr bwMode="auto">
            <a:xfrm>
              <a:off x="8097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3" name="Rectangle 261"/>
            <p:cNvSpPr>
              <a:spLocks noChangeArrowheads="1"/>
            </p:cNvSpPr>
            <p:nvPr/>
          </p:nvSpPr>
          <p:spPr bwMode="auto">
            <a:xfrm>
              <a:off x="7665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2" name="Rectangle 260"/>
            <p:cNvSpPr>
              <a:spLocks noChangeArrowheads="1"/>
            </p:cNvSpPr>
            <p:nvPr/>
          </p:nvSpPr>
          <p:spPr bwMode="auto">
            <a:xfrm>
              <a:off x="8097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1" name="Rectangle 259"/>
            <p:cNvSpPr>
              <a:spLocks noChangeArrowheads="1"/>
            </p:cNvSpPr>
            <p:nvPr/>
          </p:nvSpPr>
          <p:spPr bwMode="auto">
            <a:xfrm>
              <a:off x="7665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10" name="Rectangle 258"/>
            <p:cNvSpPr>
              <a:spLocks noChangeArrowheads="1"/>
            </p:cNvSpPr>
            <p:nvPr/>
          </p:nvSpPr>
          <p:spPr bwMode="auto">
            <a:xfrm>
              <a:off x="7233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9" name="Rectangle 257"/>
            <p:cNvSpPr>
              <a:spLocks noChangeArrowheads="1"/>
            </p:cNvSpPr>
            <p:nvPr/>
          </p:nvSpPr>
          <p:spPr bwMode="auto">
            <a:xfrm>
              <a:off x="6801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8" name="Rectangle 256"/>
            <p:cNvSpPr>
              <a:spLocks noChangeArrowheads="1"/>
            </p:cNvSpPr>
            <p:nvPr/>
          </p:nvSpPr>
          <p:spPr bwMode="auto">
            <a:xfrm>
              <a:off x="7233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7" name="Rectangle 255"/>
            <p:cNvSpPr>
              <a:spLocks noChangeArrowheads="1"/>
            </p:cNvSpPr>
            <p:nvPr/>
          </p:nvSpPr>
          <p:spPr bwMode="auto">
            <a:xfrm>
              <a:off x="6801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6" name="Rectangle 254"/>
            <p:cNvSpPr>
              <a:spLocks noChangeArrowheads="1"/>
            </p:cNvSpPr>
            <p:nvPr/>
          </p:nvSpPr>
          <p:spPr bwMode="auto">
            <a:xfrm>
              <a:off x="6369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5" name="Rectangle 253"/>
            <p:cNvSpPr>
              <a:spLocks noChangeArrowheads="1"/>
            </p:cNvSpPr>
            <p:nvPr/>
          </p:nvSpPr>
          <p:spPr bwMode="auto">
            <a:xfrm>
              <a:off x="5937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4" name="Rectangle 252"/>
            <p:cNvSpPr>
              <a:spLocks noChangeArrowheads="1"/>
            </p:cNvSpPr>
            <p:nvPr/>
          </p:nvSpPr>
          <p:spPr bwMode="auto">
            <a:xfrm>
              <a:off x="6369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3" name="Rectangle 251"/>
            <p:cNvSpPr>
              <a:spLocks noChangeArrowheads="1"/>
            </p:cNvSpPr>
            <p:nvPr/>
          </p:nvSpPr>
          <p:spPr bwMode="auto">
            <a:xfrm>
              <a:off x="5937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2" name="Rectangle 250"/>
            <p:cNvSpPr>
              <a:spLocks noChangeArrowheads="1"/>
            </p:cNvSpPr>
            <p:nvPr/>
          </p:nvSpPr>
          <p:spPr bwMode="auto">
            <a:xfrm>
              <a:off x="5505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1" name="Rectangle 249"/>
            <p:cNvSpPr>
              <a:spLocks noChangeArrowheads="1"/>
            </p:cNvSpPr>
            <p:nvPr/>
          </p:nvSpPr>
          <p:spPr bwMode="auto">
            <a:xfrm>
              <a:off x="5073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400" name="Rectangle 248"/>
            <p:cNvSpPr>
              <a:spLocks noChangeArrowheads="1"/>
            </p:cNvSpPr>
            <p:nvPr/>
          </p:nvSpPr>
          <p:spPr bwMode="auto">
            <a:xfrm>
              <a:off x="5505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9" name="Rectangle 247"/>
            <p:cNvSpPr>
              <a:spLocks noChangeArrowheads="1"/>
            </p:cNvSpPr>
            <p:nvPr/>
          </p:nvSpPr>
          <p:spPr bwMode="auto">
            <a:xfrm>
              <a:off x="5073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8" name="Rectangle 246"/>
            <p:cNvSpPr>
              <a:spLocks noChangeArrowheads="1"/>
            </p:cNvSpPr>
            <p:nvPr/>
          </p:nvSpPr>
          <p:spPr bwMode="auto">
            <a:xfrm>
              <a:off x="8097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7" name="Rectangle 245"/>
            <p:cNvSpPr>
              <a:spLocks noChangeArrowheads="1"/>
            </p:cNvSpPr>
            <p:nvPr/>
          </p:nvSpPr>
          <p:spPr bwMode="auto">
            <a:xfrm>
              <a:off x="8097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6" name="Rectangle 244"/>
            <p:cNvSpPr>
              <a:spLocks noChangeArrowheads="1"/>
            </p:cNvSpPr>
            <p:nvPr/>
          </p:nvSpPr>
          <p:spPr bwMode="auto">
            <a:xfrm>
              <a:off x="7665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5" name="Rectangle 243"/>
            <p:cNvSpPr>
              <a:spLocks noChangeArrowheads="1"/>
            </p:cNvSpPr>
            <p:nvPr/>
          </p:nvSpPr>
          <p:spPr bwMode="auto">
            <a:xfrm>
              <a:off x="7233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4" name="Rectangle 242"/>
            <p:cNvSpPr>
              <a:spLocks noChangeArrowheads="1"/>
            </p:cNvSpPr>
            <p:nvPr/>
          </p:nvSpPr>
          <p:spPr bwMode="auto">
            <a:xfrm>
              <a:off x="6801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3" name="Rectangle 241"/>
            <p:cNvSpPr>
              <a:spLocks noChangeArrowheads="1"/>
            </p:cNvSpPr>
            <p:nvPr/>
          </p:nvSpPr>
          <p:spPr bwMode="auto">
            <a:xfrm>
              <a:off x="7233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2" name="Rectangle 240"/>
            <p:cNvSpPr>
              <a:spLocks noChangeArrowheads="1"/>
            </p:cNvSpPr>
            <p:nvPr/>
          </p:nvSpPr>
          <p:spPr bwMode="auto">
            <a:xfrm>
              <a:off x="6801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1" name="Rectangle 239"/>
            <p:cNvSpPr>
              <a:spLocks noChangeArrowheads="1"/>
            </p:cNvSpPr>
            <p:nvPr/>
          </p:nvSpPr>
          <p:spPr bwMode="auto">
            <a:xfrm>
              <a:off x="6369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90" name="Rectangle 238"/>
            <p:cNvSpPr>
              <a:spLocks noChangeArrowheads="1"/>
            </p:cNvSpPr>
            <p:nvPr/>
          </p:nvSpPr>
          <p:spPr bwMode="auto">
            <a:xfrm>
              <a:off x="5937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9" name="Rectangle 237"/>
            <p:cNvSpPr>
              <a:spLocks noChangeArrowheads="1"/>
            </p:cNvSpPr>
            <p:nvPr/>
          </p:nvSpPr>
          <p:spPr bwMode="auto">
            <a:xfrm>
              <a:off x="6369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8" name="Rectangle 236"/>
            <p:cNvSpPr>
              <a:spLocks noChangeArrowheads="1"/>
            </p:cNvSpPr>
            <p:nvPr/>
          </p:nvSpPr>
          <p:spPr bwMode="auto">
            <a:xfrm>
              <a:off x="5937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7" name="Rectangle 235"/>
            <p:cNvSpPr>
              <a:spLocks noChangeArrowheads="1"/>
            </p:cNvSpPr>
            <p:nvPr/>
          </p:nvSpPr>
          <p:spPr bwMode="auto">
            <a:xfrm>
              <a:off x="5505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6" name="Rectangle 234"/>
            <p:cNvSpPr>
              <a:spLocks noChangeArrowheads="1"/>
            </p:cNvSpPr>
            <p:nvPr/>
          </p:nvSpPr>
          <p:spPr bwMode="auto">
            <a:xfrm>
              <a:off x="5073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5" name="Rectangle 233"/>
            <p:cNvSpPr>
              <a:spLocks noChangeArrowheads="1"/>
            </p:cNvSpPr>
            <p:nvPr/>
          </p:nvSpPr>
          <p:spPr bwMode="auto">
            <a:xfrm>
              <a:off x="5505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4" name="Rectangle 232"/>
            <p:cNvSpPr>
              <a:spLocks noChangeArrowheads="1"/>
            </p:cNvSpPr>
            <p:nvPr/>
          </p:nvSpPr>
          <p:spPr bwMode="auto">
            <a:xfrm>
              <a:off x="5073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3" name="Rectangle 231"/>
            <p:cNvSpPr>
              <a:spLocks noChangeArrowheads="1"/>
            </p:cNvSpPr>
            <p:nvPr/>
          </p:nvSpPr>
          <p:spPr bwMode="auto">
            <a:xfrm>
              <a:off x="8097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2" name="Rectangle 230"/>
            <p:cNvSpPr>
              <a:spLocks noChangeArrowheads="1"/>
            </p:cNvSpPr>
            <p:nvPr/>
          </p:nvSpPr>
          <p:spPr bwMode="auto">
            <a:xfrm>
              <a:off x="7665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1" name="Rectangle 229"/>
            <p:cNvSpPr>
              <a:spLocks noChangeArrowheads="1"/>
            </p:cNvSpPr>
            <p:nvPr/>
          </p:nvSpPr>
          <p:spPr bwMode="auto">
            <a:xfrm>
              <a:off x="8097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80" name="Rectangle 228"/>
            <p:cNvSpPr>
              <a:spLocks noChangeArrowheads="1"/>
            </p:cNvSpPr>
            <p:nvPr/>
          </p:nvSpPr>
          <p:spPr bwMode="auto">
            <a:xfrm>
              <a:off x="7665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9" name="Rectangle 227"/>
            <p:cNvSpPr>
              <a:spLocks noChangeArrowheads="1"/>
            </p:cNvSpPr>
            <p:nvPr/>
          </p:nvSpPr>
          <p:spPr bwMode="auto">
            <a:xfrm>
              <a:off x="7233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8" name="Rectangle 226"/>
            <p:cNvSpPr>
              <a:spLocks noChangeArrowheads="1"/>
            </p:cNvSpPr>
            <p:nvPr/>
          </p:nvSpPr>
          <p:spPr bwMode="auto">
            <a:xfrm>
              <a:off x="6801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7" name="Rectangle 225"/>
            <p:cNvSpPr>
              <a:spLocks noChangeArrowheads="1"/>
            </p:cNvSpPr>
            <p:nvPr/>
          </p:nvSpPr>
          <p:spPr bwMode="auto">
            <a:xfrm>
              <a:off x="7233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6" name="Rectangle 224"/>
            <p:cNvSpPr>
              <a:spLocks noChangeArrowheads="1"/>
            </p:cNvSpPr>
            <p:nvPr/>
          </p:nvSpPr>
          <p:spPr bwMode="auto">
            <a:xfrm>
              <a:off x="6801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5" name="Rectangle 223"/>
            <p:cNvSpPr>
              <a:spLocks noChangeArrowheads="1"/>
            </p:cNvSpPr>
            <p:nvPr/>
          </p:nvSpPr>
          <p:spPr bwMode="auto">
            <a:xfrm>
              <a:off x="6369" y="4320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4" name="Rectangle 222"/>
            <p:cNvSpPr>
              <a:spLocks noChangeArrowheads="1"/>
            </p:cNvSpPr>
            <p:nvPr/>
          </p:nvSpPr>
          <p:spPr bwMode="auto">
            <a:xfrm>
              <a:off x="5937" y="4320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3" name="Rectangle 221"/>
            <p:cNvSpPr>
              <a:spLocks noChangeArrowheads="1"/>
            </p:cNvSpPr>
            <p:nvPr/>
          </p:nvSpPr>
          <p:spPr bwMode="auto">
            <a:xfrm>
              <a:off x="6369" y="3888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2" name="Rectangle 220"/>
            <p:cNvSpPr>
              <a:spLocks noChangeArrowheads="1"/>
            </p:cNvSpPr>
            <p:nvPr/>
          </p:nvSpPr>
          <p:spPr bwMode="auto">
            <a:xfrm>
              <a:off x="5937" y="3888"/>
              <a:ext cx="432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1" name="Rectangle 219"/>
            <p:cNvSpPr>
              <a:spLocks noChangeArrowheads="1"/>
            </p:cNvSpPr>
            <p:nvPr/>
          </p:nvSpPr>
          <p:spPr bwMode="auto">
            <a:xfrm>
              <a:off x="5505" y="4320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70" name="Rectangle 218"/>
            <p:cNvSpPr>
              <a:spLocks noChangeArrowheads="1"/>
            </p:cNvSpPr>
            <p:nvPr/>
          </p:nvSpPr>
          <p:spPr bwMode="auto">
            <a:xfrm>
              <a:off x="5505" y="3888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9" name="Rectangle 217"/>
            <p:cNvSpPr>
              <a:spLocks noChangeArrowheads="1"/>
            </p:cNvSpPr>
            <p:nvPr/>
          </p:nvSpPr>
          <p:spPr bwMode="auto">
            <a:xfrm>
              <a:off x="5073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8" name="Rectangle 216"/>
            <p:cNvSpPr>
              <a:spLocks noChangeArrowheads="1"/>
            </p:cNvSpPr>
            <p:nvPr/>
          </p:nvSpPr>
          <p:spPr bwMode="auto">
            <a:xfrm>
              <a:off x="8097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7" name="Rectangle 215"/>
            <p:cNvSpPr>
              <a:spLocks noChangeArrowheads="1"/>
            </p:cNvSpPr>
            <p:nvPr/>
          </p:nvSpPr>
          <p:spPr bwMode="auto">
            <a:xfrm>
              <a:off x="7665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6" name="Rectangle 214"/>
            <p:cNvSpPr>
              <a:spLocks noChangeArrowheads="1"/>
            </p:cNvSpPr>
            <p:nvPr/>
          </p:nvSpPr>
          <p:spPr bwMode="auto">
            <a:xfrm>
              <a:off x="8097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5" name="Rectangle 213"/>
            <p:cNvSpPr>
              <a:spLocks noChangeArrowheads="1"/>
            </p:cNvSpPr>
            <p:nvPr/>
          </p:nvSpPr>
          <p:spPr bwMode="auto">
            <a:xfrm>
              <a:off x="7665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4" name="Rectangle 212"/>
            <p:cNvSpPr>
              <a:spLocks noChangeArrowheads="1"/>
            </p:cNvSpPr>
            <p:nvPr/>
          </p:nvSpPr>
          <p:spPr bwMode="auto">
            <a:xfrm>
              <a:off x="7233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3" name="Rectangle 211"/>
            <p:cNvSpPr>
              <a:spLocks noChangeArrowheads="1"/>
            </p:cNvSpPr>
            <p:nvPr/>
          </p:nvSpPr>
          <p:spPr bwMode="auto">
            <a:xfrm>
              <a:off x="6801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2" name="Rectangle 210"/>
            <p:cNvSpPr>
              <a:spLocks noChangeArrowheads="1"/>
            </p:cNvSpPr>
            <p:nvPr/>
          </p:nvSpPr>
          <p:spPr bwMode="auto">
            <a:xfrm>
              <a:off x="7233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1" name="Rectangle 209"/>
            <p:cNvSpPr>
              <a:spLocks noChangeArrowheads="1"/>
            </p:cNvSpPr>
            <p:nvPr/>
          </p:nvSpPr>
          <p:spPr bwMode="auto">
            <a:xfrm>
              <a:off x="6801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60" name="Rectangle 208"/>
            <p:cNvSpPr>
              <a:spLocks noChangeArrowheads="1"/>
            </p:cNvSpPr>
            <p:nvPr/>
          </p:nvSpPr>
          <p:spPr bwMode="auto">
            <a:xfrm>
              <a:off x="6369" y="3456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9" name="Rectangle 207"/>
            <p:cNvSpPr>
              <a:spLocks noChangeArrowheads="1"/>
            </p:cNvSpPr>
            <p:nvPr/>
          </p:nvSpPr>
          <p:spPr bwMode="auto">
            <a:xfrm>
              <a:off x="5937" y="3456"/>
              <a:ext cx="43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8" name="Rectangle 206"/>
            <p:cNvSpPr>
              <a:spLocks noChangeArrowheads="1"/>
            </p:cNvSpPr>
            <p:nvPr/>
          </p:nvSpPr>
          <p:spPr bwMode="auto">
            <a:xfrm>
              <a:off x="6369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7" name="Rectangle 205"/>
            <p:cNvSpPr>
              <a:spLocks noChangeArrowheads="1"/>
            </p:cNvSpPr>
            <p:nvPr/>
          </p:nvSpPr>
          <p:spPr bwMode="auto">
            <a:xfrm>
              <a:off x="5937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6" name="Rectangle 204"/>
            <p:cNvSpPr>
              <a:spLocks noChangeArrowheads="1"/>
            </p:cNvSpPr>
            <p:nvPr/>
          </p:nvSpPr>
          <p:spPr bwMode="auto">
            <a:xfrm>
              <a:off x="5073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5" name="Rectangle 203"/>
            <p:cNvSpPr>
              <a:spLocks noChangeArrowheads="1"/>
            </p:cNvSpPr>
            <p:nvPr/>
          </p:nvSpPr>
          <p:spPr bwMode="auto">
            <a:xfrm>
              <a:off x="5505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4" name="Rectangle 202"/>
            <p:cNvSpPr>
              <a:spLocks noChangeArrowheads="1"/>
            </p:cNvSpPr>
            <p:nvPr/>
          </p:nvSpPr>
          <p:spPr bwMode="auto">
            <a:xfrm>
              <a:off x="5073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3" name="Rectangle 201"/>
            <p:cNvSpPr>
              <a:spLocks noChangeArrowheads="1"/>
            </p:cNvSpPr>
            <p:nvPr/>
          </p:nvSpPr>
          <p:spPr bwMode="auto">
            <a:xfrm>
              <a:off x="8097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2" name="Rectangle 200"/>
            <p:cNvSpPr>
              <a:spLocks noChangeArrowheads="1"/>
            </p:cNvSpPr>
            <p:nvPr/>
          </p:nvSpPr>
          <p:spPr bwMode="auto">
            <a:xfrm>
              <a:off x="7665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1" name="Rectangle 199"/>
            <p:cNvSpPr>
              <a:spLocks noChangeArrowheads="1"/>
            </p:cNvSpPr>
            <p:nvPr/>
          </p:nvSpPr>
          <p:spPr bwMode="auto">
            <a:xfrm>
              <a:off x="8097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50" name="Rectangle 198"/>
            <p:cNvSpPr>
              <a:spLocks noChangeArrowheads="1"/>
            </p:cNvSpPr>
            <p:nvPr/>
          </p:nvSpPr>
          <p:spPr bwMode="auto">
            <a:xfrm>
              <a:off x="7665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9" name="Rectangle 197"/>
            <p:cNvSpPr>
              <a:spLocks noChangeArrowheads="1"/>
            </p:cNvSpPr>
            <p:nvPr/>
          </p:nvSpPr>
          <p:spPr bwMode="auto">
            <a:xfrm>
              <a:off x="7233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8" name="Rectangle 196"/>
            <p:cNvSpPr>
              <a:spLocks noChangeArrowheads="1"/>
            </p:cNvSpPr>
            <p:nvPr/>
          </p:nvSpPr>
          <p:spPr bwMode="auto">
            <a:xfrm>
              <a:off x="6801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7" name="Rectangle 195"/>
            <p:cNvSpPr>
              <a:spLocks noChangeArrowheads="1"/>
            </p:cNvSpPr>
            <p:nvPr/>
          </p:nvSpPr>
          <p:spPr bwMode="auto">
            <a:xfrm>
              <a:off x="7233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6" name="Rectangle 194"/>
            <p:cNvSpPr>
              <a:spLocks noChangeArrowheads="1"/>
            </p:cNvSpPr>
            <p:nvPr/>
          </p:nvSpPr>
          <p:spPr bwMode="auto">
            <a:xfrm>
              <a:off x="6801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5" name="Rectangle 193"/>
            <p:cNvSpPr>
              <a:spLocks noChangeArrowheads="1"/>
            </p:cNvSpPr>
            <p:nvPr/>
          </p:nvSpPr>
          <p:spPr bwMode="auto">
            <a:xfrm>
              <a:off x="6369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4" name="Rectangle 192"/>
            <p:cNvSpPr>
              <a:spLocks noChangeArrowheads="1"/>
            </p:cNvSpPr>
            <p:nvPr/>
          </p:nvSpPr>
          <p:spPr bwMode="auto">
            <a:xfrm>
              <a:off x="5937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3" name="Rectangle 191"/>
            <p:cNvSpPr>
              <a:spLocks noChangeArrowheads="1"/>
            </p:cNvSpPr>
            <p:nvPr/>
          </p:nvSpPr>
          <p:spPr bwMode="auto">
            <a:xfrm>
              <a:off x="6369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2" name="Rectangle 190"/>
            <p:cNvSpPr>
              <a:spLocks noChangeArrowheads="1"/>
            </p:cNvSpPr>
            <p:nvPr/>
          </p:nvSpPr>
          <p:spPr bwMode="auto">
            <a:xfrm>
              <a:off x="5937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1" name="Rectangle 189"/>
            <p:cNvSpPr>
              <a:spLocks noChangeArrowheads="1"/>
            </p:cNvSpPr>
            <p:nvPr/>
          </p:nvSpPr>
          <p:spPr bwMode="auto">
            <a:xfrm>
              <a:off x="5505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40" name="Rectangle 188"/>
            <p:cNvSpPr>
              <a:spLocks noChangeArrowheads="1"/>
            </p:cNvSpPr>
            <p:nvPr/>
          </p:nvSpPr>
          <p:spPr bwMode="auto">
            <a:xfrm>
              <a:off x="5073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9" name="Rectangle 187"/>
            <p:cNvSpPr>
              <a:spLocks noChangeArrowheads="1"/>
            </p:cNvSpPr>
            <p:nvPr/>
          </p:nvSpPr>
          <p:spPr bwMode="auto">
            <a:xfrm>
              <a:off x="5505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8" name="Rectangle 186"/>
            <p:cNvSpPr>
              <a:spLocks noChangeArrowheads="1"/>
            </p:cNvSpPr>
            <p:nvPr/>
          </p:nvSpPr>
          <p:spPr bwMode="auto">
            <a:xfrm>
              <a:off x="5073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7" name="Rectangle 185"/>
            <p:cNvSpPr>
              <a:spLocks noChangeArrowheads="1"/>
            </p:cNvSpPr>
            <p:nvPr/>
          </p:nvSpPr>
          <p:spPr bwMode="auto">
            <a:xfrm>
              <a:off x="8097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6" name="Rectangle 184"/>
            <p:cNvSpPr>
              <a:spLocks noChangeArrowheads="1"/>
            </p:cNvSpPr>
            <p:nvPr/>
          </p:nvSpPr>
          <p:spPr bwMode="auto">
            <a:xfrm>
              <a:off x="7665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5" name="Rectangle 183"/>
            <p:cNvSpPr>
              <a:spLocks noChangeArrowheads="1"/>
            </p:cNvSpPr>
            <p:nvPr/>
          </p:nvSpPr>
          <p:spPr bwMode="auto">
            <a:xfrm>
              <a:off x="7233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4" name="Rectangle 182"/>
            <p:cNvSpPr>
              <a:spLocks noChangeArrowheads="1"/>
            </p:cNvSpPr>
            <p:nvPr/>
          </p:nvSpPr>
          <p:spPr bwMode="auto">
            <a:xfrm>
              <a:off x="6801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3" name="Rectangle 181"/>
            <p:cNvSpPr>
              <a:spLocks noChangeArrowheads="1"/>
            </p:cNvSpPr>
            <p:nvPr/>
          </p:nvSpPr>
          <p:spPr bwMode="auto">
            <a:xfrm>
              <a:off x="6369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2" name="Rectangle 180"/>
            <p:cNvSpPr>
              <a:spLocks noChangeArrowheads="1"/>
            </p:cNvSpPr>
            <p:nvPr/>
          </p:nvSpPr>
          <p:spPr bwMode="auto">
            <a:xfrm>
              <a:off x="5937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1" name="Rectangle 179"/>
            <p:cNvSpPr>
              <a:spLocks noChangeArrowheads="1"/>
            </p:cNvSpPr>
            <p:nvPr/>
          </p:nvSpPr>
          <p:spPr bwMode="auto">
            <a:xfrm>
              <a:off x="5505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30" name="Rectangle 178"/>
            <p:cNvSpPr>
              <a:spLocks noChangeArrowheads="1"/>
            </p:cNvSpPr>
            <p:nvPr/>
          </p:nvSpPr>
          <p:spPr bwMode="auto">
            <a:xfrm>
              <a:off x="5073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9" name="Rectangle 177"/>
            <p:cNvSpPr>
              <a:spLocks noChangeArrowheads="1"/>
            </p:cNvSpPr>
            <p:nvPr/>
          </p:nvSpPr>
          <p:spPr bwMode="auto">
            <a:xfrm>
              <a:off x="4641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8" name="Rectangle 176"/>
            <p:cNvSpPr>
              <a:spLocks noChangeArrowheads="1"/>
            </p:cNvSpPr>
            <p:nvPr/>
          </p:nvSpPr>
          <p:spPr bwMode="auto">
            <a:xfrm>
              <a:off x="4641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7" name="Rectangle 175"/>
            <p:cNvSpPr>
              <a:spLocks noChangeArrowheads="1"/>
            </p:cNvSpPr>
            <p:nvPr/>
          </p:nvSpPr>
          <p:spPr bwMode="auto">
            <a:xfrm>
              <a:off x="4209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6" name="Rectangle 174"/>
            <p:cNvSpPr>
              <a:spLocks noChangeArrowheads="1"/>
            </p:cNvSpPr>
            <p:nvPr/>
          </p:nvSpPr>
          <p:spPr bwMode="auto">
            <a:xfrm>
              <a:off x="3777" y="604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5" name="Rectangle 173"/>
            <p:cNvSpPr>
              <a:spLocks noChangeArrowheads="1"/>
            </p:cNvSpPr>
            <p:nvPr/>
          </p:nvSpPr>
          <p:spPr bwMode="auto">
            <a:xfrm>
              <a:off x="4209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4" name="Rectangle 172"/>
            <p:cNvSpPr>
              <a:spLocks noChangeArrowheads="1"/>
            </p:cNvSpPr>
            <p:nvPr/>
          </p:nvSpPr>
          <p:spPr bwMode="auto">
            <a:xfrm>
              <a:off x="3777" y="561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3" name="Rectangle 171"/>
            <p:cNvSpPr>
              <a:spLocks noChangeArrowheads="1"/>
            </p:cNvSpPr>
            <p:nvPr/>
          </p:nvSpPr>
          <p:spPr bwMode="auto">
            <a:xfrm>
              <a:off x="4641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2" name="Rectangle 170"/>
            <p:cNvSpPr>
              <a:spLocks noChangeArrowheads="1"/>
            </p:cNvSpPr>
            <p:nvPr/>
          </p:nvSpPr>
          <p:spPr bwMode="auto">
            <a:xfrm>
              <a:off x="4641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1" name="Rectangle 169"/>
            <p:cNvSpPr>
              <a:spLocks noChangeArrowheads="1"/>
            </p:cNvSpPr>
            <p:nvPr/>
          </p:nvSpPr>
          <p:spPr bwMode="auto">
            <a:xfrm>
              <a:off x="4209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20" name="Rectangle 168"/>
            <p:cNvSpPr>
              <a:spLocks noChangeArrowheads="1"/>
            </p:cNvSpPr>
            <p:nvPr/>
          </p:nvSpPr>
          <p:spPr bwMode="auto">
            <a:xfrm>
              <a:off x="3777" y="518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9" name="Rectangle 167"/>
            <p:cNvSpPr>
              <a:spLocks noChangeArrowheads="1"/>
            </p:cNvSpPr>
            <p:nvPr/>
          </p:nvSpPr>
          <p:spPr bwMode="auto">
            <a:xfrm>
              <a:off x="4209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8" name="Rectangle 166"/>
            <p:cNvSpPr>
              <a:spLocks noChangeArrowheads="1"/>
            </p:cNvSpPr>
            <p:nvPr/>
          </p:nvSpPr>
          <p:spPr bwMode="auto">
            <a:xfrm>
              <a:off x="3777" y="475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7" name="Rectangle 165"/>
            <p:cNvSpPr>
              <a:spLocks noChangeArrowheads="1"/>
            </p:cNvSpPr>
            <p:nvPr/>
          </p:nvSpPr>
          <p:spPr bwMode="auto">
            <a:xfrm>
              <a:off x="4641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6" name="Rectangle 164"/>
            <p:cNvSpPr>
              <a:spLocks noChangeArrowheads="1"/>
            </p:cNvSpPr>
            <p:nvPr/>
          </p:nvSpPr>
          <p:spPr bwMode="auto">
            <a:xfrm>
              <a:off x="4641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5" name="Rectangle 163"/>
            <p:cNvSpPr>
              <a:spLocks noChangeArrowheads="1"/>
            </p:cNvSpPr>
            <p:nvPr/>
          </p:nvSpPr>
          <p:spPr bwMode="auto">
            <a:xfrm>
              <a:off x="4209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4" name="Rectangle 162"/>
            <p:cNvSpPr>
              <a:spLocks noChangeArrowheads="1"/>
            </p:cNvSpPr>
            <p:nvPr/>
          </p:nvSpPr>
          <p:spPr bwMode="auto">
            <a:xfrm>
              <a:off x="3777" y="432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3" name="Rectangle 161"/>
            <p:cNvSpPr>
              <a:spLocks noChangeArrowheads="1"/>
            </p:cNvSpPr>
            <p:nvPr/>
          </p:nvSpPr>
          <p:spPr bwMode="auto">
            <a:xfrm>
              <a:off x="4209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2" name="Rectangle 160"/>
            <p:cNvSpPr>
              <a:spLocks noChangeArrowheads="1"/>
            </p:cNvSpPr>
            <p:nvPr/>
          </p:nvSpPr>
          <p:spPr bwMode="auto">
            <a:xfrm>
              <a:off x="3777" y="388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1" name="Rectangle 159"/>
            <p:cNvSpPr>
              <a:spLocks noChangeArrowheads="1"/>
            </p:cNvSpPr>
            <p:nvPr/>
          </p:nvSpPr>
          <p:spPr bwMode="auto">
            <a:xfrm>
              <a:off x="4641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10" name="Rectangle 158"/>
            <p:cNvSpPr>
              <a:spLocks noChangeArrowheads="1"/>
            </p:cNvSpPr>
            <p:nvPr/>
          </p:nvSpPr>
          <p:spPr bwMode="auto">
            <a:xfrm>
              <a:off x="4641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9" name="Rectangle 157"/>
            <p:cNvSpPr>
              <a:spLocks noChangeArrowheads="1"/>
            </p:cNvSpPr>
            <p:nvPr/>
          </p:nvSpPr>
          <p:spPr bwMode="auto">
            <a:xfrm>
              <a:off x="4209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8" name="Rectangle 156"/>
            <p:cNvSpPr>
              <a:spLocks noChangeArrowheads="1"/>
            </p:cNvSpPr>
            <p:nvPr/>
          </p:nvSpPr>
          <p:spPr bwMode="auto">
            <a:xfrm>
              <a:off x="3777" y="3456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7" name="Rectangle 155"/>
            <p:cNvSpPr>
              <a:spLocks noChangeArrowheads="1"/>
            </p:cNvSpPr>
            <p:nvPr/>
          </p:nvSpPr>
          <p:spPr bwMode="auto">
            <a:xfrm>
              <a:off x="4209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6" name="Rectangle 154"/>
            <p:cNvSpPr>
              <a:spLocks noChangeArrowheads="1"/>
            </p:cNvSpPr>
            <p:nvPr/>
          </p:nvSpPr>
          <p:spPr bwMode="auto">
            <a:xfrm>
              <a:off x="3777" y="3024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5" name="Rectangle 153"/>
            <p:cNvSpPr>
              <a:spLocks noChangeArrowheads="1"/>
            </p:cNvSpPr>
            <p:nvPr/>
          </p:nvSpPr>
          <p:spPr bwMode="auto">
            <a:xfrm>
              <a:off x="4641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4" name="Rectangle 152"/>
            <p:cNvSpPr>
              <a:spLocks noChangeArrowheads="1"/>
            </p:cNvSpPr>
            <p:nvPr/>
          </p:nvSpPr>
          <p:spPr bwMode="auto">
            <a:xfrm>
              <a:off x="4641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3" name="Rectangle 151"/>
            <p:cNvSpPr>
              <a:spLocks noChangeArrowheads="1"/>
            </p:cNvSpPr>
            <p:nvPr/>
          </p:nvSpPr>
          <p:spPr bwMode="auto">
            <a:xfrm>
              <a:off x="4209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2" name="Rectangle 150"/>
            <p:cNvSpPr>
              <a:spLocks noChangeArrowheads="1"/>
            </p:cNvSpPr>
            <p:nvPr/>
          </p:nvSpPr>
          <p:spPr bwMode="auto">
            <a:xfrm>
              <a:off x="3777" y="2592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1" name="Rectangle 149"/>
            <p:cNvSpPr>
              <a:spLocks noChangeArrowheads="1"/>
            </p:cNvSpPr>
            <p:nvPr/>
          </p:nvSpPr>
          <p:spPr bwMode="auto">
            <a:xfrm>
              <a:off x="4209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300" name="Rectangle 148"/>
            <p:cNvSpPr>
              <a:spLocks noChangeArrowheads="1"/>
            </p:cNvSpPr>
            <p:nvPr/>
          </p:nvSpPr>
          <p:spPr bwMode="auto">
            <a:xfrm>
              <a:off x="3777" y="2160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9" name="Rectangle 147"/>
            <p:cNvSpPr>
              <a:spLocks noChangeArrowheads="1"/>
            </p:cNvSpPr>
            <p:nvPr/>
          </p:nvSpPr>
          <p:spPr bwMode="auto">
            <a:xfrm>
              <a:off x="4641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8" name="Rectangle 146"/>
            <p:cNvSpPr>
              <a:spLocks noChangeArrowheads="1"/>
            </p:cNvSpPr>
            <p:nvPr/>
          </p:nvSpPr>
          <p:spPr bwMode="auto">
            <a:xfrm>
              <a:off x="4209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7" name="Rectangle 145"/>
            <p:cNvSpPr>
              <a:spLocks noChangeArrowheads="1"/>
            </p:cNvSpPr>
            <p:nvPr/>
          </p:nvSpPr>
          <p:spPr bwMode="auto">
            <a:xfrm>
              <a:off x="3777" y="1728"/>
              <a:ext cx="4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6" name="Cloud"/>
            <p:cNvSpPr>
              <a:spLocks noChangeAspect="1" noEditPoints="1" noChangeArrowheads="1"/>
            </p:cNvSpPr>
            <p:nvPr/>
          </p:nvSpPr>
          <p:spPr bwMode="auto">
            <a:xfrm>
              <a:off x="2985" y="2016"/>
              <a:ext cx="2946" cy="19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95" name="Rectangle 143"/>
            <p:cNvSpPr>
              <a:spLocks noChangeArrowheads="1"/>
            </p:cNvSpPr>
            <p:nvPr/>
          </p:nvSpPr>
          <p:spPr bwMode="auto">
            <a:xfrm>
              <a:off x="4209" y="2160"/>
              <a:ext cx="3888" cy="3888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4" name="Rectangle 142"/>
            <p:cNvSpPr>
              <a:spLocks noChangeArrowheads="1"/>
            </p:cNvSpPr>
            <p:nvPr/>
          </p:nvSpPr>
          <p:spPr bwMode="auto">
            <a:xfrm>
              <a:off x="5505" y="3456"/>
              <a:ext cx="1296" cy="12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3" name="Oval 141"/>
            <p:cNvSpPr>
              <a:spLocks noChangeArrowheads="1"/>
            </p:cNvSpPr>
            <p:nvPr/>
          </p:nvSpPr>
          <p:spPr bwMode="auto">
            <a:xfrm>
              <a:off x="5649" y="3600"/>
              <a:ext cx="1008" cy="100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292" name="Oval 140"/>
            <p:cNvSpPr>
              <a:spLocks noChangeArrowheads="1"/>
            </p:cNvSpPr>
            <p:nvPr/>
          </p:nvSpPr>
          <p:spPr bwMode="auto">
            <a:xfrm>
              <a:off x="5505" y="3456"/>
              <a:ext cx="1584" cy="1584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7284" name="AutoShape 132"/>
          <p:cNvSpPr>
            <a:spLocks noChangeArrowheads="1"/>
          </p:cNvSpPr>
          <p:nvPr/>
        </p:nvSpPr>
        <p:spPr bwMode="auto">
          <a:xfrm>
            <a:off x="7086600" y="1676400"/>
            <a:ext cx="1905000" cy="914400"/>
          </a:xfrm>
          <a:prstGeom prst="wedgeRectCallout">
            <a:avLst>
              <a:gd name="adj1" fmla="val -76833"/>
              <a:gd name="adj2" fmla="val -21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GEO FOV, may be square or overlapping</a:t>
            </a:r>
          </a:p>
        </p:txBody>
      </p:sp>
      <p:sp>
        <p:nvSpPr>
          <p:cNvPr id="817285" name="Text Box 133"/>
          <p:cNvSpPr txBox="1">
            <a:spLocks noChangeArrowheads="1"/>
          </p:cNvSpPr>
          <p:nvPr/>
        </p:nvSpPr>
        <p:spPr bwMode="auto">
          <a:xfrm>
            <a:off x="6994525" y="3160713"/>
            <a:ext cx="214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LEO FOV, relative to GEO FOV</a:t>
            </a:r>
          </a:p>
        </p:txBody>
      </p:sp>
      <p:sp>
        <p:nvSpPr>
          <p:cNvPr id="817286" name="Line 134"/>
          <p:cNvSpPr>
            <a:spLocks noChangeShapeType="1"/>
          </p:cNvSpPr>
          <p:nvPr/>
        </p:nvSpPr>
        <p:spPr bwMode="auto">
          <a:xfrm flipH="1">
            <a:off x="5334000" y="34290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87" name="Line 135"/>
          <p:cNvSpPr>
            <a:spLocks noChangeShapeType="1"/>
          </p:cNvSpPr>
          <p:nvPr/>
        </p:nvSpPr>
        <p:spPr bwMode="auto">
          <a:xfrm flipH="1">
            <a:off x="5105400" y="3657600"/>
            <a:ext cx="1905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88" name="AutoShape 136"/>
          <p:cNvSpPr>
            <a:spLocks noChangeArrowheads="1"/>
          </p:cNvSpPr>
          <p:nvPr/>
        </p:nvSpPr>
        <p:spPr bwMode="auto">
          <a:xfrm>
            <a:off x="6934200" y="4114800"/>
            <a:ext cx="2057400" cy="1219200"/>
          </a:xfrm>
          <a:prstGeom prst="wedgeRoundRectCallout">
            <a:avLst>
              <a:gd name="adj1" fmla="val -133565"/>
              <a:gd name="adj2" fmla="val -23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Collocation FOV, may depend on GEO and LEO FOVs</a:t>
            </a:r>
          </a:p>
        </p:txBody>
      </p:sp>
      <p:sp>
        <p:nvSpPr>
          <p:cNvPr id="817289" name="AutoShape 137"/>
          <p:cNvSpPr>
            <a:spLocks noChangeArrowheads="1"/>
          </p:cNvSpPr>
          <p:nvPr/>
        </p:nvSpPr>
        <p:spPr bwMode="auto">
          <a:xfrm>
            <a:off x="228600" y="4419600"/>
            <a:ext cx="1676400" cy="1828800"/>
          </a:xfrm>
          <a:prstGeom prst="wedgeRoundRectCallout">
            <a:avLst>
              <a:gd name="adj1" fmla="val 101704"/>
              <a:gd name="adj2" fmla="val -2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/>
              <a:t>Collocation environment, may depend on time window and wind speed</a:t>
            </a:r>
          </a:p>
        </p:txBody>
      </p:sp>
      <p:sp>
        <p:nvSpPr>
          <p:cNvPr id="817290" name="Text Box 138"/>
          <p:cNvSpPr txBox="1">
            <a:spLocks noChangeArrowheads="1"/>
          </p:cNvSpPr>
          <p:nvPr/>
        </p:nvSpPr>
        <p:spPr bwMode="auto">
          <a:xfrm>
            <a:off x="2286000" y="2209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Non-uniform features</a:t>
            </a:r>
          </a:p>
        </p:txBody>
      </p:sp>
      <p:sp>
        <p:nvSpPr>
          <p:cNvPr id="817418" name="Rectangle 266"/>
          <p:cNvSpPr>
            <a:spLocks noChangeArrowheads="1"/>
          </p:cNvSpPr>
          <p:nvPr/>
        </p:nvSpPr>
        <p:spPr bwMode="auto">
          <a:xfrm>
            <a:off x="0" y="178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Collocated in Space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22D-7CDC-4E9D-8D4D-CBA99A6444F1}" type="slidenum">
              <a:rPr lang="en-US"/>
              <a:pPr/>
              <a:t>5</a:t>
            </a:fld>
            <a:endParaRPr lang="en-U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4413" name="Rectangle 2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Concurrent in Time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4" descr="MODIS_0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486" y="1524000"/>
            <a:ext cx="60340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408" name="Picture 24" descr="mod_0427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371" y="1559171"/>
            <a:ext cx="323215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9B4D-602E-42B7-849B-9B1F006DD009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7" name="Picture 4" descr="GOES8_0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486" y="1524000"/>
            <a:ext cx="60340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 descr="mod_0427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371" y="1559170"/>
            <a:ext cx="3232150" cy="4724400"/>
          </a:xfrm>
          <a:noFill/>
          <a:ln/>
        </p:spPr>
      </p:pic>
      <p:sp>
        <p:nvSpPr>
          <p:cNvPr id="10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Concurrent in Time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659-1855-4A04-B87B-52C72CAA8DD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0"/>
            <a:ext cx="304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84675" name="Picture 3" descr="mod_04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72000" cy="4572000"/>
          </a:xfrm>
          <a:prstGeom prst="rect">
            <a:avLst/>
          </a:prstGeom>
          <a:noFill/>
        </p:spPr>
      </p:pic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0"/>
            <a:ext cx="31384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84677" name="Picture 5" descr="mod_04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2000" cy="4572000"/>
          </a:xfrm>
          <a:prstGeom prst="rect">
            <a:avLst/>
          </a:prstGeom>
          <a:noFill/>
        </p:spPr>
      </p:pic>
      <p:sp>
        <p:nvSpPr>
          <p:cNvPr id="15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Concurrent in Time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659-1855-4A04-B87B-52C72CAA8DD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0"/>
            <a:ext cx="304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84675" name="Picture 3" descr="mod_04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72000" cy="4572000"/>
          </a:xfrm>
          <a:prstGeom prst="rect">
            <a:avLst/>
          </a:prstGeom>
          <a:noFill/>
        </p:spPr>
      </p:pic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0"/>
            <a:ext cx="31384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84677" name="Picture 5" descr="mod_04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2000" cy="4572000"/>
          </a:xfrm>
          <a:prstGeom prst="rect">
            <a:avLst/>
          </a:prstGeom>
          <a:noFill/>
        </p:spPr>
      </p:pic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381000" y="4876800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4680" name="Oval 8"/>
          <p:cNvSpPr>
            <a:spLocks noChangeArrowheads="1"/>
          </p:cNvSpPr>
          <p:nvPr/>
        </p:nvSpPr>
        <p:spPr bwMode="auto">
          <a:xfrm>
            <a:off x="4953000" y="5105400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1828800" y="60198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GOES is brighter than MODIS for dark scenes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V="1">
            <a:off x="4724400" y="563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 flipV="1">
            <a:off x="1524000" y="5410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Matched in Spectrum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D95-17E9-44DE-907A-479C384A4D5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2038" name="Picture 6" descr="spec_res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524000"/>
            <a:ext cx="6034087" cy="4724400"/>
          </a:xfrm>
          <a:noFill/>
          <a:ln/>
        </p:spPr>
      </p:pic>
      <p:sp>
        <p:nvSpPr>
          <p:cNvPr id="9" name="Rectangle 29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91440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Matched in Spectrum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13123</TotalTime>
  <Words>206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Some Issues of Traceability to Reference Instrument</vt:lpstr>
      <vt:lpstr>Slide 2</vt:lpstr>
      <vt:lpstr>Slide 3</vt:lpstr>
      <vt:lpstr>Collocated in Space</vt:lpstr>
      <vt:lpstr>Concurrent in Time</vt:lpstr>
      <vt:lpstr>Concurrent in Time</vt:lpstr>
      <vt:lpstr>Concurrent in Time</vt:lpstr>
      <vt:lpstr>Matched in Spectrum</vt:lpstr>
      <vt:lpstr>Matched in Spectrum</vt:lpstr>
      <vt:lpstr>Matched in Spectrum</vt:lpstr>
      <vt:lpstr>Aligned in View Geometry</vt:lpstr>
      <vt:lpstr>Summary</vt:lpstr>
    </vt:vector>
  </TitlesOfParts>
  <Company>NOAA / NESDIS / 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Calibration of NOAA’s Satellites</dc:title>
  <dc:creator>Fred Wu</dc:creator>
  <cp:lastModifiedBy>Xiangqian Wu</cp:lastModifiedBy>
  <cp:revision>59</cp:revision>
  <dcterms:created xsi:type="dcterms:W3CDTF">2004-06-10T15:46:18Z</dcterms:created>
  <dcterms:modified xsi:type="dcterms:W3CDTF">2010-06-22T04:07:28Z</dcterms:modified>
</cp:coreProperties>
</file>