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emf" ContentType="image/x-emf"/>
  <Default Extension="xls" ContentType="application/vnd.ms-exce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70" r:id="rId1"/>
  </p:sldMasterIdLst>
  <p:notesMasterIdLst>
    <p:notesMasterId r:id="rId20"/>
  </p:notesMasterIdLst>
  <p:handoutMasterIdLst>
    <p:handoutMasterId r:id="rId21"/>
  </p:handoutMasterIdLst>
  <p:sldIdLst>
    <p:sldId id="256" r:id="rId2"/>
    <p:sldId id="461" r:id="rId3"/>
    <p:sldId id="474" r:id="rId4"/>
    <p:sldId id="475" r:id="rId5"/>
    <p:sldId id="476" r:id="rId6"/>
    <p:sldId id="477" r:id="rId7"/>
    <p:sldId id="478" r:id="rId8"/>
    <p:sldId id="479" r:id="rId9"/>
    <p:sldId id="480" r:id="rId10"/>
    <p:sldId id="481" r:id="rId11"/>
    <p:sldId id="483" r:id="rId12"/>
    <p:sldId id="482" r:id="rId13"/>
    <p:sldId id="484" r:id="rId14"/>
    <p:sldId id="485" r:id="rId15"/>
    <p:sldId id="486" r:id="rId16"/>
    <p:sldId id="487" r:id="rId17"/>
    <p:sldId id="488" r:id="rId18"/>
    <p:sldId id="489" r:id="rId19"/>
  </p:sldIdLst>
  <p:sldSz cx="9906000" cy="6858000" type="A4"/>
  <p:notesSz cx="6669088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3333FF"/>
    <a:srgbClr val="A2DADE"/>
    <a:srgbClr val="4E0B55"/>
    <a:srgbClr val="EE2D24"/>
    <a:srgbClr val="C7A775"/>
    <a:srgbClr val="00B5EF"/>
    <a:srgbClr val="CDE3A0"/>
    <a:srgbClr val="EFC8DF"/>
    <a:srgbClr val="FFF0A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73" autoAdjust="0"/>
    <p:restoredTop sz="96172" autoAdjust="0"/>
  </p:normalViewPr>
  <p:slideViewPr>
    <p:cSldViewPr snapToGrid="0">
      <p:cViewPr varScale="1">
        <p:scale>
          <a:sx n="120" d="100"/>
          <a:sy n="120" d="100"/>
        </p:scale>
        <p:origin x="-834" y="-96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358"/>
        <p:guide pos="912"/>
        <p:guide pos="4879"/>
        <p:guide pos="5556"/>
        <p:guide pos="1424"/>
        <p:guide pos="402"/>
        <p:guide pos="17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1848" y="-78"/>
      </p:cViewPr>
      <p:guideLst>
        <p:guide orient="horz" pos="3127"/>
        <p:guide pos="2100"/>
      </p:guideLst>
    </p:cSldViewPr>
  </p:notesViewPr>
  <p:gridSpacing cx="92171838" cy="921718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704013" y="0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9BDA86A5-C3F8-4600-8CE3-C04B72EF9C2F}" type="datetime4">
              <a:rPr lang="en-GB" smtClean="0"/>
              <a:pPr>
                <a:defRPr/>
              </a:pPr>
              <a:t>08 October 2010</a:t>
            </a:fld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36138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515100" y="9736138"/>
            <a:ext cx="1889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173C6697-A4F6-43B0-B68C-324E1280CAF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F3C147A-0D2F-4A49-8F4F-33980B94F1F7}" type="datetime4">
              <a:rPr lang="en-GB" smtClean="0"/>
              <a:pPr>
                <a:defRPr/>
              </a:pPr>
              <a:t>08 October 2010</a:t>
            </a:fld>
            <a:endParaRPr lang="de-DE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46113" y="742950"/>
            <a:ext cx="5376862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7413" y="4714875"/>
            <a:ext cx="4894262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31338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23812D3-E89D-4B71-A037-BF846B8DE29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B869D-7AE8-45BD-AD5A-D0DA05E60C73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6113" y="742950"/>
            <a:ext cx="5376862" cy="3722688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4E8CFAD-6A94-4CB7-B32D-926ACF4E508E}" type="datetime4">
              <a:rPr lang="en-GB" smtClean="0"/>
              <a:pPr>
                <a:defRPr/>
              </a:pPr>
              <a:t>08 October 2010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693991"/>
            <a:ext cx="84201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429125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6" name="Picture 7" descr="nesdi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23741" cy="1080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:\MY DOCUMENTS\GSICS\logo\GSICS500px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2072" y="1"/>
            <a:ext cx="2673927" cy="1085614"/>
          </a:xfrm>
          <a:prstGeom prst="rect">
            <a:avLst/>
          </a:prstGeom>
          <a:noFill/>
        </p:spPr>
      </p:pic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81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8" y="274681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2"/>
          <p:cNvGrpSpPr>
            <a:grpSpLocks/>
          </p:cNvGrpSpPr>
          <p:nvPr userDrawn="1"/>
        </p:nvGrpSpPr>
        <p:grpSpPr bwMode="auto">
          <a:xfrm>
            <a:off x="4782" y="1090649"/>
            <a:ext cx="9901237" cy="128587"/>
            <a:chOff x="3" y="2044"/>
            <a:chExt cx="6237" cy="179"/>
          </a:xfrm>
        </p:grpSpPr>
        <p:sp>
          <p:nvSpPr>
            <p:cNvPr id="5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9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4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74"/>
            <a:ext cx="8915400" cy="9540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2" y="1600206"/>
            <a:ext cx="39719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2"/>
          <p:cNvGrpSpPr>
            <a:grpSpLocks/>
          </p:cNvGrpSpPr>
          <p:nvPr userDrawn="1"/>
        </p:nvGrpSpPr>
        <p:grpSpPr bwMode="auto">
          <a:xfrm>
            <a:off x="4782" y="1090649"/>
            <a:ext cx="9901237" cy="128587"/>
            <a:chOff x="3" y="2044"/>
            <a:chExt cx="6237" cy="179"/>
          </a:xfrm>
        </p:grpSpPr>
        <p:sp>
          <p:nvSpPr>
            <p:cNvPr id="4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 userDrawn="1"/>
        </p:nvGrpSpPr>
        <p:grpSpPr bwMode="auto">
          <a:xfrm>
            <a:off x="4782" y="1090649"/>
            <a:ext cx="9901237" cy="128587"/>
            <a:chOff x="3" y="2044"/>
            <a:chExt cx="6237" cy="179"/>
          </a:xfrm>
        </p:grpSpPr>
        <p:sp>
          <p:nvSpPr>
            <p:cNvPr id="3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4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9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74"/>
            <a:ext cx="8915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20" y="6488149"/>
            <a:ext cx="627221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 smtClean="0">
                <a:solidFill>
                  <a:schemeClr val="tx1"/>
                </a:solidFill>
              </a:rPr>
              <a:t>12</a:t>
            </a:r>
            <a:r>
              <a:rPr lang="en-GB" baseline="0" dirty="0" smtClean="0">
                <a:solidFill>
                  <a:schemeClr val="tx1"/>
                </a:solidFill>
              </a:rPr>
              <a:t> October 2010</a:t>
            </a:r>
            <a:endParaRPr lang="en-GB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dirty="0" smtClean="0">
                <a:solidFill>
                  <a:schemeClr val="tx1"/>
                </a:solidFill>
              </a:rPr>
              <a:t>Slide</a:t>
            </a:r>
            <a:r>
              <a:rPr lang="en-GB" dirty="0">
                <a:solidFill>
                  <a:schemeClr val="tx1"/>
                </a:solidFill>
              </a:rPr>
              <a:t>: </a:t>
            </a:r>
            <a:fld id="{ED0F9CEB-5A3B-41CC-A276-34566D4505EC}" type="slidenum">
              <a:rPr lang="en-GB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Line 8"/>
          <p:cNvSpPr>
            <a:spLocks noChangeShapeType="1"/>
          </p:cNvSpPr>
          <p:nvPr userDrawn="1"/>
        </p:nvSpPr>
        <p:spPr bwMode="auto">
          <a:xfrm>
            <a:off x="571499" y="1206500"/>
            <a:ext cx="8839201" cy="0"/>
          </a:xfrm>
          <a:prstGeom prst="line">
            <a:avLst/>
          </a:prstGeom>
          <a:noFill/>
          <a:ln w="57150" cmpd="thinThick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7" descr="nesdis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997749" y="6355269"/>
            <a:ext cx="2502635" cy="472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:\MY DOCUMENTS\GSICS\logo\GSICS500px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516756" y="6289198"/>
            <a:ext cx="1345151" cy="54613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87" r:id="rId2"/>
    <p:sldLayoutId id="2147484078" r:id="rId3"/>
    <p:sldLayoutId id="2147484080" r:id="rId4"/>
    <p:sldLayoutId id="2147484079" r:id="rId5"/>
    <p:sldLayoutId id="2147484088" r:id="rId6"/>
    <p:sldLayoutId id="2147484089" r:id="rId7"/>
    <p:sldLayoutId id="2147484081" r:id="rId8"/>
    <p:sldLayoutId id="2147484082" r:id="rId9"/>
    <p:sldLayoutId id="2147484083" r:id="rId10"/>
    <p:sldLayoutId id="2147484084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5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Microsoft_Office_Excel_97-2003_Worksheet7.xls"/><Relationship Id="rId4" Type="http://schemas.openxmlformats.org/officeDocument/2006/relationships/oleObject" Target="../embeddings/Microsoft_Office_Excel_97-2003_Worksheet6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Microsoft_Office_Excel_97-2003_Worksheet9.xls"/><Relationship Id="rId4" Type="http://schemas.openxmlformats.org/officeDocument/2006/relationships/oleObject" Target="../embeddings/Microsoft_Office_Excel_97-2003_Worksheet8.xls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Microsoft_Office_Excel_97-2003_Worksheet4.xls"/><Relationship Id="rId5" Type="http://schemas.openxmlformats.org/officeDocument/2006/relationships/oleObject" Target="../embeddings/Microsoft_Office_Excel_97-2003_Worksheet3.xls"/><Relationship Id="rId4" Type="http://schemas.openxmlformats.org/officeDocument/2006/relationships/oleObject" Target="../embeddings/Microsoft_Office_Excel_97-2003_Worksheet2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101605" y="1749350"/>
            <a:ext cx="9639300" cy="1979875"/>
          </a:xfrm>
        </p:spPr>
        <p:txBody>
          <a:bodyPr/>
          <a:lstStyle/>
          <a:p>
            <a:pPr eaLnBrk="1" hangingPunct="1"/>
            <a:r>
              <a:rPr lang="en-GB" dirty="0" smtClean="0"/>
              <a:t>Simultaneous </a:t>
            </a:r>
            <a:r>
              <a:rPr lang="en-GB" dirty="0" smtClean="0"/>
              <a:t>Nadir Overpass Analysis of Advanced Microwave Sounding Unit Series-A (AMSU-A)</a:t>
            </a:r>
            <a:endParaRPr lang="en-US" dirty="0" smtClean="0"/>
          </a:p>
        </p:txBody>
      </p:sp>
      <p:sp>
        <p:nvSpPr>
          <p:cNvPr id="6147" name="Rectangle 4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4168001"/>
            <a:ext cx="6934200" cy="1278697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i="1" dirty="0" smtClean="0">
                <a:solidFill>
                  <a:srgbClr val="002060"/>
                </a:solidFill>
              </a:rPr>
              <a:t>Bob Iacovazzi, Jr., </a:t>
            </a:r>
            <a:r>
              <a:rPr lang="en-US" sz="2400" dirty="0" err="1" smtClean="0">
                <a:solidFill>
                  <a:srgbClr val="002060"/>
                </a:solidFill>
              </a:rPr>
              <a:t>Changyong</a:t>
            </a:r>
            <a:r>
              <a:rPr lang="en-US" sz="2400" dirty="0" smtClean="0">
                <a:solidFill>
                  <a:srgbClr val="002060"/>
                </a:solidFill>
              </a:rPr>
              <a:t> Cao, </a:t>
            </a:r>
            <a:r>
              <a:rPr lang="en-US" sz="2400" dirty="0" smtClean="0">
                <a:solidFill>
                  <a:srgbClr val="002060"/>
                </a:solidFill>
              </a:rPr>
              <a:t>Sid-Ahmed </a:t>
            </a:r>
            <a:r>
              <a:rPr lang="en-US" sz="2400" dirty="0" err="1" smtClean="0">
                <a:solidFill>
                  <a:srgbClr val="002060"/>
                </a:solidFill>
              </a:rPr>
              <a:t>Boukabara</a:t>
            </a:r>
            <a:r>
              <a:rPr lang="en-US" sz="2400" dirty="0" smtClean="0">
                <a:solidFill>
                  <a:srgbClr val="002060"/>
                </a:solidFill>
              </a:rPr>
              <a:t> and </a:t>
            </a:r>
            <a:r>
              <a:rPr lang="en-US" sz="2400" dirty="0" err="1" smtClean="0">
                <a:solidFill>
                  <a:srgbClr val="002060"/>
                </a:solidFill>
              </a:rPr>
              <a:t>Fuzhong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Weng</a:t>
            </a:r>
            <a:endParaRPr lang="en-US" sz="2400" dirty="0" smtClean="0">
              <a:solidFill>
                <a:srgbClr val="002060"/>
              </a:solidFill>
            </a:endParaRP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NOAA GSICS Processing and Research Center</a:t>
            </a:r>
            <a:endParaRPr lang="en-US" sz="2400" b="1" dirty="0" smtClean="0">
              <a:solidFill>
                <a:srgbClr val="002060"/>
              </a:solidFill>
            </a:endParaRPr>
          </a:p>
        </p:txBody>
      </p:sp>
      <p:sp>
        <p:nvSpPr>
          <p:cNvPr id="4" name="Rectangle 43"/>
          <p:cNvSpPr txBox="1">
            <a:spLocks noChangeArrowheads="1"/>
          </p:cNvSpPr>
          <p:nvPr/>
        </p:nvSpPr>
        <p:spPr bwMode="auto">
          <a:xfrm>
            <a:off x="3307743" y="5950341"/>
            <a:ext cx="3148716" cy="48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October 12, 2010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42" name="Object 6"/>
          <p:cNvGraphicFramePr>
            <a:graphicFrameLocks noChangeAspect="1"/>
          </p:cNvGraphicFramePr>
          <p:nvPr/>
        </p:nvGraphicFramePr>
        <p:xfrm>
          <a:off x="518004" y="1293637"/>
          <a:ext cx="8864545" cy="1571263"/>
        </p:xfrm>
        <a:graphic>
          <a:graphicData uri="http://schemas.openxmlformats.org/presentationml/2006/ole">
            <p:oleObj spid="_x0000_s8194" name="Chart" r:id="rId3" imgW="5562481" imgH="1066919" progId="Excel.Sheet.8">
              <p:embed/>
            </p:oleObj>
          </a:graphicData>
        </a:graphic>
      </p:graphicFrame>
      <p:graphicFrame>
        <p:nvGraphicFramePr>
          <p:cNvPr id="65543" name="Object 7"/>
          <p:cNvGraphicFramePr>
            <a:graphicFrameLocks noChangeAspect="1"/>
          </p:cNvGraphicFramePr>
          <p:nvPr/>
        </p:nvGraphicFramePr>
        <p:xfrm>
          <a:off x="486201" y="4242267"/>
          <a:ext cx="8900583" cy="1800750"/>
        </p:xfrm>
        <a:graphic>
          <a:graphicData uri="http://schemas.openxmlformats.org/presentationml/2006/ole">
            <p:oleObj spid="_x0000_s8195" name="Chart" r:id="rId4" imgW="5562760" imgH="1066918" progId="Excel.Sheet.8">
              <p:embed/>
            </p:oleObj>
          </a:graphicData>
        </a:graphic>
      </p:graphicFrame>
      <p:graphicFrame>
        <p:nvGraphicFramePr>
          <p:cNvPr id="65544" name="Object 8"/>
          <p:cNvGraphicFramePr>
            <a:graphicFrameLocks noChangeAspect="1"/>
          </p:cNvGraphicFramePr>
          <p:nvPr/>
        </p:nvGraphicFramePr>
        <p:xfrm>
          <a:off x="592591" y="2658406"/>
          <a:ext cx="8797895" cy="1782615"/>
        </p:xfrm>
        <a:graphic>
          <a:graphicData uri="http://schemas.openxmlformats.org/presentationml/2006/ole">
            <p:oleObj spid="_x0000_s8196" name="Chart" r:id="rId5" imgW="5553135" imgH="1066918" progId="Excel.Sheet.8">
              <p:embed/>
            </p:oleObj>
          </a:graphicData>
        </a:graphic>
      </p:graphicFrame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55668" y="124589"/>
            <a:ext cx="980263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latin typeface="+mn-lt"/>
              </a:rPr>
              <a:t>Estimated and Observed and AMSU-A SNO biases using Aqua/AMSU-A as a Calibration Transfer Radiometer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40" name="Object 52"/>
          <p:cNvGraphicFramePr>
            <a:graphicFrameLocks noChangeAspect="1"/>
          </p:cNvGraphicFramePr>
          <p:nvPr/>
        </p:nvGraphicFramePr>
        <p:xfrm>
          <a:off x="1454944" y="1564762"/>
          <a:ext cx="6800056" cy="2247900"/>
        </p:xfrm>
        <a:graphic>
          <a:graphicData uri="http://schemas.openxmlformats.org/presentationml/2006/ole">
            <p:oleObj spid="_x0000_s10242" name="Chart" r:id="rId4" imgW="6276955" imgH="2095451" progId="Excel.Sheet.8">
              <p:embed/>
            </p:oleObj>
          </a:graphicData>
        </a:graphic>
      </p:graphicFrame>
      <p:graphicFrame>
        <p:nvGraphicFramePr>
          <p:cNvPr id="37941" name="Object 53"/>
          <p:cNvGraphicFramePr>
            <a:graphicFrameLocks noChangeAspect="1"/>
          </p:cNvGraphicFramePr>
          <p:nvPr/>
        </p:nvGraphicFramePr>
        <p:xfrm>
          <a:off x="1485906" y="3926962"/>
          <a:ext cx="6800056" cy="2247900"/>
        </p:xfrm>
        <a:graphic>
          <a:graphicData uri="http://schemas.openxmlformats.org/presentationml/2006/ole">
            <p:oleObj spid="_x0000_s10243" name="Chart" r:id="rId5" imgW="6276955" imgH="2095451" progId="Excel.Sheet.8">
              <p:embed/>
            </p:oleObj>
          </a:graphicData>
        </a:graphic>
      </p:graphicFrame>
      <p:sp>
        <p:nvSpPr>
          <p:cNvPr id="37942" name="Rectangle 54"/>
          <p:cNvSpPr>
            <a:spLocks noChangeArrowheads="1"/>
          </p:cNvSpPr>
          <p:nvPr/>
        </p:nvSpPr>
        <p:spPr bwMode="auto">
          <a:xfrm>
            <a:off x="365779" y="122610"/>
            <a:ext cx="919965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dirty="0" smtClean="0">
                <a:solidFill>
                  <a:srgbClr val="000000"/>
                </a:solidFill>
                <a:latin typeface="+mn-lt"/>
              </a:rPr>
              <a:t>Channel aggregated SNO biases for AMSU-A1-1 and AMSU-A1-2 subunits </a:t>
            </a:r>
          </a:p>
        </p:txBody>
      </p:sp>
      <p:sp>
        <p:nvSpPr>
          <p:cNvPr id="37943" name="Oval 55"/>
          <p:cNvSpPr>
            <a:spLocks noChangeArrowheads="1"/>
          </p:cNvSpPr>
          <p:nvPr/>
        </p:nvSpPr>
        <p:spPr bwMode="auto">
          <a:xfrm>
            <a:off x="3054350" y="1602862"/>
            <a:ext cx="825500" cy="762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944" name="Oval 56"/>
          <p:cNvSpPr>
            <a:spLocks noChangeArrowheads="1"/>
          </p:cNvSpPr>
          <p:nvPr/>
        </p:nvSpPr>
        <p:spPr bwMode="auto">
          <a:xfrm>
            <a:off x="7181850" y="2745862"/>
            <a:ext cx="825500" cy="762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945" name="Oval 57"/>
          <p:cNvSpPr>
            <a:spLocks noChangeArrowheads="1"/>
          </p:cNvSpPr>
          <p:nvPr/>
        </p:nvSpPr>
        <p:spPr bwMode="auto">
          <a:xfrm>
            <a:off x="4457700" y="4498462"/>
            <a:ext cx="825500" cy="762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43" grpId="0" animBg="1"/>
      <p:bldP spid="37944" grpId="0" animBg="1"/>
      <p:bldP spid="379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tech_A1020R_figure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0827" y="1378182"/>
            <a:ext cx="4052954" cy="4885616"/>
          </a:xfrm>
          <a:prstGeom prst="rect">
            <a:avLst/>
          </a:prstGeom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548645" y="-1242"/>
            <a:ext cx="88657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+mn-lt"/>
              </a:rPr>
              <a:t>AMSU-A SNO Mean Bias Uncertainties</a:t>
            </a:r>
            <a:endParaRPr lang="en-US" sz="3600" dirty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+mn-lt"/>
              </a:rPr>
              <a:t>for Different Collocation and QA  Schemes</a:t>
            </a:r>
            <a:endParaRPr lang="en-US" sz="3600" b="1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397554" y="53030"/>
            <a:ext cx="92168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solidFill>
                  <a:srgbClr val="000000"/>
                </a:solidFill>
                <a:latin typeface="+mn-lt"/>
              </a:rPr>
              <a:t>Microwave Sounding Unit (MSU) and Advanced MSU Series-A (AMSU-A) Comparison</a:t>
            </a:r>
          </a:p>
        </p:txBody>
      </p:sp>
      <p:graphicFrame>
        <p:nvGraphicFramePr>
          <p:cNvPr id="1026" name="Object 509"/>
          <p:cNvGraphicFramePr>
            <a:graphicFrameLocks noChangeAspect="1"/>
          </p:cNvGraphicFramePr>
          <p:nvPr/>
        </p:nvGraphicFramePr>
        <p:xfrm>
          <a:off x="2063771" y="4114800"/>
          <a:ext cx="154781" cy="152400"/>
        </p:xfrm>
        <a:graphic>
          <a:graphicData uri="http://schemas.openxmlformats.org/presentationml/2006/ole">
            <p:oleObj spid="_x0000_s12290" name="Equation" r:id="rId3" imgW="139639" imgH="152334" progId="Equation.3">
              <p:embed/>
            </p:oleObj>
          </a:graphicData>
        </a:graphic>
      </p:graphicFrame>
      <p:graphicFrame>
        <p:nvGraphicFramePr>
          <p:cNvPr id="197621" name="Group 1013"/>
          <p:cNvGraphicFramePr>
            <a:graphicFrameLocks noGrp="1"/>
          </p:cNvGraphicFramePr>
          <p:nvPr/>
        </p:nvGraphicFramePr>
        <p:xfrm>
          <a:off x="338151" y="1656522"/>
          <a:ext cx="9328150" cy="3962402"/>
        </p:xfrm>
        <a:graphic>
          <a:graphicData uri="http://schemas.openxmlformats.org/drawingml/2006/table">
            <a:tbl>
              <a:tblPr/>
              <a:tblGrid>
                <a:gridCol w="1552972"/>
                <a:gridCol w="1037034"/>
                <a:gridCol w="863335"/>
                <a:gridCol w="1382713"/>
                <a:gridCol w="1380993"/>
                <a:gridCol w="1037034"/>
                <a:gridCol w="1038754"/>
                <a:gridCol w="1035315"/>
              </a:tblGrid>
              <a:tr h="768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Ch #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Ch </a:t>
                      </a: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(GHz)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# Bands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Nominal Bandwidth (GHz)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Nominal Beamwidth (degrees)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NEDT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(K)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(Spec.)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Nadir Polar-ization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Subunit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MSU 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50.30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0.20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7.5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0.30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N/A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AMSU 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50.30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0.18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3.3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0.40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A1-2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MSU 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53.74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0.20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7.5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0.30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N/A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AMSU 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53.596   0.115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0.17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3.3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0.25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A1-2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MSU 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54.96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0.20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7.5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0.30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N/A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AMSU 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54.94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0.40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3.3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0.25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A1-1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MSU 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57.95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0.20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7.5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0.30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N/A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AMSU 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57.29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0.33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3.3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0.25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A1-1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 gridSpan="8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Note: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H indicates horizontal and V indicate vertical polarization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74542" y="68913"/>
            <a:ext cx="925907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solidFill>
                  <a:srgbClr val="000000"/>
                </a:solidFill>
                <a:latin typeface="+mn-lt"/>
              </a:rPr>
              <a:t>Microwave Sounding Unit (MSU) and Advanced MSU Series-A (AMSU-A) Comparison</a:t>
            </a:r>
          </a:p>
        </p:txBody>
      </p:sp>
      <p:pic>
        <p:nvPicPr>
          <p:cNvPr id="7173" name="Picture 5" descr="MSU-AMSUA_WeightingFunct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4062" y="1425278"/>
            <a:ext cx="5146209" cy="47820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74543" y="150138"/>
            <a:ext cx="941014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solidFill>
                  <a:srgbClr val="000000"/>
                </a:solidFill>
                <a:latin typeface="+mn-lt"/>
              </a:rPr>
              <a:t>NOAA-14 MSU and NOAA-15 AMSU-A Tb Biases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Estimated from Raw Data (Oct. 1998 – Sept. 2006)</a:t>
            </a:r>
          </a:p>
        </p:txBody>
      </p:sp>
      <p:sp>
        <p:nvSpPr>
          <p:cNvPr id="10243" name="Rectangle 12"/>
          <p:cNvSpPr>
            <a:spLocks noChangeArrowheads="1"/>
          </p:cNvSpPr>
          <p:nvPr/>
        </p:nvSpPr>
        <p:spPr bwMode="auto">
          <a:xfrm>
            <a:off x="14" y="-316122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244" name="Picture 11" descr="TS_NH_AMSU3-MSU1_noAd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625" y="4223917"/>
            <a:ext cx="2734469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10" descr="TS_SH_AMSU3-MSU1_noAd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615" y="2395092"/>
            <a:ext cx="27035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Rectangle 13"/>
          <p:cNvSpPr>
            <a:spLocks noChangeArrowheads="1"/>
          </p:cNvSpPr>
          <p:nvPr/>
        </p:nvSpPr>
        <p:spPr bwMode="auto">
          <a:xfrm>
            <a:off x="14" y="4869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247" name="Picture 9" descr="TS_NH_AMSU5-MSU2_noAd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7484" y="1566417"/>
            <a:ext cx="27654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 descr="TS_SH_AMSU5-MSU2_noAd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85775" y="1566417"/>
            <a:ext cx="273446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7" descr="TS_NH_AMSU7-MSU3_noAdj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97175" y="3242817"/>
            <a:ext cx="273446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6" descr="TS_SH_AMSU7-MSU3_noAdj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75457" y="3242817"/>
            <a:ext cx="273446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2" name="Rectangle 15"/>
          <p:cNvSpPr>
            <a:spLocks noChangeArrowheads="1"/>
          </p:cNvSpPr>
          <p:nvPr/>
        </p:nvSpPr>
        <p:spPr bwMode="auto">
          <a:xfrm>
            <a:off x="31818" y="618711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253" name="Picture 5" descr="TS_NH_AMSU9-MSU4_noAdj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7481" y="4919217"/>
            <a:ext cx="274478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4" descr="TS_SH_AMSU9-MSU4_noAdj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75457" y="4919217"/>
            <a:ext cx="273446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5" name="Text Box 16"/>
          <p:cNvSpPr txBox="1">
            <a:spLocks noChangeArrowheads="1"/>
          </p:cNvSpPr>
          <p:nvPr/>
        </p:nvSpPr>
        <p:spPr bwMode="auto">
          <a:xfrm>
            <a:off x="523362" y="2166492"/>
            <a:ext cx="2146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0" smtClean="0">
                <a:solidFill>
                  <a:srgbClr val="000000"/>
                </a:solidFill>
                <a:latin typeface="Comic Sans MS" pitchFamily="66" charset="0"/>
              </a:rPr>
              <a:t>South Hemisphere</a:t>
            </a:r>
          </a:p>
        </p:txBody>
      </p:sp>
      <p:sp>
        <p:nvSpPr>
          <p:cNvPr id="10256" name="Text Box 29"/>
          <p:cNvSpPr txBox="1">
            <a:spLocks noChangeArrowheads="1"/>
          </p:cNvSpPr>
          <p:nvPr/>
        </p:nvSpPr>
        <p:spPr bwMode="auto">
          <a:xfrm>
            <a:off x="7220231" y="1306067"/>
            <a:ext cx="2146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0" smtClean="0">
                <a:solidFill>
                  <a:srgbClr val="000000"/>
                </a:solidFill>
                <a:latin typeface="Comic Sans MS" pitchFamily="66" charset="0"/>
              </a:rPr>
              <a:t>North Hemisphere</a:t>
            </a:r>
          </a:p>
        </p:txBody>
      </p:sp>
      <p:sp>
        <p:nvSpPr>
          <p:cNvPr id="10257" name="Text Box 30"/>
          <p:cNvSpPr txBox="1">
            <a:spLocks noChangeArrowheads="1"/>
          </p:cNvSpPr>
          <p:nvPr/>
        </p:nvSpPr>
        <p:spPr bwMode="auto">
          <a:xfrm>
            <a:off x="2999862" y="1976017"/>
            <a:ext cx="14859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800" b="0" smtClean="0">
                <a:solidFill>
                  <a:srgbClr val="000000"/>
                </a:solidFill>
                <a:latin typeface="Comic Sans MS" pitchFamily="66" charset="0"/>
              </a:rPr>
              <a:t>AMSU-A 5</a:t>
            </a:r>
            <a:r>
              <a:rPr lang="en-US" sz="1800" b="0" smtClean="0">
                <a:solidFill>
                  <a:srgbClr val="000000"/>
                </a:solidFill>
                <a:latin typeface="Arial" charset="0"/>
              </a:rPr>
              <a:t> - </a:t>
            </a:r>
            <a:r>
              <a:rPr lang="en-US" sz="1600" b="0" smtClean="0">
                <a:solidFill>
                  <a:srgbClr val="000000"/>
                </a:solidFill>
                <a:latin typeface="Comic Sans MS" pitchFamily="66" charset="0"/>
              </a:rPr>
              <a:t>MSU 2  </a:t>
            </a:r>
          </a:p>
          <a:p>
            <a:pPr algn="r"/>
            <a:endParaRPr lang="en-US" sz="1600" b="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258" name="Text Box 31"/>
          <p:cNvSpPr txBox="1">
            <a:spLocks noChangeArrowheads="1"/>
          </p:cNvSpPr>
          <p:nvPr/>
        </p:nvSpPr>
        <p:spPr bwMode="auto">
          <a:xfrm>
            <a:off x="2999862" y="3652392"/>
            <a:ext cx="14859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b="0" smtClean="0">
                <a:solidFill>
                  <a:srgbClr val="000000"/>
                </a:solidFill>
                <a:latin typeface="Comic Sans MS" pitchFamily="66" charset="0"/>
              </a:rPr>
              <a:t>AMSU-A 7  - MSU 3 </a:t>
            </a:r>
          </a:p>
          <a:p>
            <a:pPr algn="r"/>
            <a:endParaRPr lang="en-US" sz="1600" b="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259" name="Text Box 32"/>
          <p:cNvSpPr txBox="1">
            <a:spLocks noChangeArrowheads="1"/>
          </p:cNvSpPr>
          <p:nvPr/>
        </p:nvSpPr>
        <p:spPr bwMode="auto">
          <a:xfrm>
            <a:off x="2999862" y="5328792"/>
            <a:ext cx="14859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b="0" smtClean="0">
                <a:solidFill>
                  <a:srgbClr val="000000"/>
                </a:solidFill>
                <a:latin typeface="Comic Sans MS" pitchFamily="66" charset="0"/>
              </a:rPr>
              <a:t>AMSU-A 9  - MSU 4 </a:t>
            </a:r>
          </a:p>
          <a:p>
            <a:pPr algn="r"/>
            <a:endParaRPr lang="en-US" sz="1600" b="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260" name="Text Box 33"/>
          <p:cNvSpPr txBox="1">
            <a:spLocks noChangeArrowheads="1"/>
          </p:cNvSpPr>
          <p:nvPr/>
        </p:nvSpPr>
        <p:spPr bwMode="auto">
          <a:xfrm>
            <a:off x="193162" y="1861692"/>
            <a:ext cx="272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0" smtClean="0">
                <a:solidFill>
                  <a:srgbClr val="000000"/>
                </a:solidFill>
                <a:latin typeface="Comic Sans MS" pitchFamily="66" charset="0"/>
              </a:rPr>
              <a:t>AMSU-A 3 - MSU 1</a:t>
            </a:r>
          </a:p>
        </p:txBody>
      </p:sp>
      <p:sp>
        <p:nvSpPr>
          <p:cNvPr id="10261" name="Text Box 34"/>
          <p:cNvSpPr txBox="1">
            <a:spLocks noChangeArrowheads="1"/>
          </p:cNvSpPr>
          <p:nvPr/>
        </p:nvSpPr>
        <p:spPr bwMode="auto">
          <a:xfrm>
            <a:off x="523362" y="3995292"/>
            <a:ext cx="2146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0" smtClean="0">
                <a:solidFill>
                  <a:srgbClr val="000000"/>
                </a:solidFill>
                <a:latin typeface="Comic Sans MS" pitchFamily="66" charset="0"/>
              </a:rPr>
              <a:t>North Hemisphere</a:t>
            </a:r>
          </a:p>
        </p:txBody>
      </p:sp>
      <p:sp>
        <p:nvSpPr>
          <p:cNvPr id="10262" name="Text Box 35"/>
          <p:cNvSpPr txBox="1">
            <a:spLocks noChangeArrowheads="1"/>
          </p:cNvSpPr>
          <p:nvPr/>
        </p:nvSpPr>
        <p:spPr bwMode="auto">
          <a:xfrm>
            <a:off x="4981062" y="1306067"/>
            <a:ext cx="2146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0" smtClean="0">
                <a:solidFill>
                  <a:srgbClr val="000000"/>
                </a:solidFill>
                <a:latin typeface="Comic Sans MS" pitchFamily="66" charset="0"/>
              </a:rPr>
              <a:t>South Hemisphere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0"/>
            <a:ext cx="9906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solidFill>
                  <a:srgbClr val="000000"/>
                </a:solidFill>
                <a:latin typeface="+mn-lt"/>
              </a:rPr>
              <a:t>NOAA-14 MSU and NOAA-15 AMSU-A Tb Biases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Projected from MIRS/CRTM for 2007 (MSU/AMSU-A center frequency and band width differences only) and Raw Data for 1998-2006</a:t>
            </a:r>
          </a:p>
          <a:p>
            <a:pPr algn="ctr"/>
            <a:endParaRPr lang="en-US" sz="20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7" y="-316122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7" y="4869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19" name="Text Box 15"/>
          <p:cNvSpPr txBox="1">
            <a:spLocks noChangeArrowheads="1"/>
          </p:cNvSpPr>
          <p:nvPr/>
        </p:nvSpPr>
        <p:spPr bwMode="auto">
          <a:xfrm>
            <a:off x="141714" y="2155231"/>
            <a:ext cx="2146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0" smtClean="0">
                <a:solidFill>
                  <a:srgbClr val="000000"/>
                </a:solidFill>
                <a:latin typeface="Comic Sans MS" pitchFamily="66" charset="0"/>
              </a:rPr>
              <a:t>South Hemisphere</a:t>
            </a:r>
          </a:p>
        </p:txBody>
      </p:sp>
      <p:sp>
        <p:nvSpPr>
          <p:cNvPr id="13320" name="Text Box 16"/>
          <p:cNvSpPr txBox="1">
            <a:spLocks noChangeArrowheads="1"/>
          </p:cNvSpPr>
          <p:nvPr/>
        </p:nvSpPr>
        <p:spPr bwMode="auto">
          <a:xfrm>
            <a:off x="6590933" y="1294806"/>
            <a:ext cx="2146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0" smtClean="0">
                <a:solidFill>
                  <a:srgbClr val="000000"/>
                </a:solidFill>
                <a:latin typeface="Comic Sans MS" pitchFamily="66" charset="0"/>
              </a:rPr>
              <a:t>North Hemisphere</a:t>
            </a:r>
          </a:p>
        </p:txBody>
      </p:sp>
      <p:sp>
        <p:nvSpPr>
          <p:cNvPr id="13321" name="Text Box 17"/>
          <p:cNvSpPr txBox="1">
            <a:spLocks noChangeArrowheads="1"/>
          </p:cNvSpPr>
          <p:nvPr/>
        </p:nvSpPr>
        <p:spPr bwMode="auto">
          <a:xfrm>
            <a:off x="2948414" y="2117131"/>
            <a:ext cx="14859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b="0" smtClean="0">
                <a:solidFill>
                  <a:srgbClr val="000000"/>
                </a:solidFill>
                <a:latin typeface="Comic Sans MS" pitchFamily="66" charset="0"/>
              </a:rPr>
              <a:t>AMSU-A 5  - MSU 2 </a:t>
            </a:r>
          </a:p>
          <a:p>
            <a:pPr algn="r"/>
            <a:endParaRPr lang="en-US" sz="1600" b="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3322" name="Text Box 18"/>
          <p:cNvSpPr txBox="1">
            <a:spLocks noChangeArrowheads="1"/>
          </p:cNvSpPr>
          <p:nvPr/>
        </p:nvSpPr>
        <p:spPr bwMode="auto">
          <a:xfrm>
            <a:off x="2948414" y="3841156"/>
            <a:ext cx="14859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b="0" smtClean="0">
                <a:solidFill>
                  <a:srgbClr val="000000"/>
                </a:solidFill>
                <a:latin typeface="Comic Sans MS" pitchFamily="66" charset="0"/>
              </a:rPr>
              <a:t>AMSU-A 7  -  MSU 3 </a:t>
            </a:r>
          </a:p>
          <a:p>
            <a:pPr algn="r"/>
            <a:endParaRPr lang="en-US" sz="1600" b="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3323" name="Text Box 19"/>
          <p:cNvSpPr txBox="1">
            <a:spLocks noChangeArrowheads="1"/>
          </p:cNvSpPr>
          <p:nvPr/>
        </p:nvSpPr>
        <p:spPr bwMode="auto">
          <a:xfrm>
            <a:off x="2865864" y="5365156"/>
            <a:ext cx="14859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b="0" smtClean="0">
                <a:solidFill>
                  <a:srgbClr val="000000"/>
                </a:solidFill>
                <a:latin typeface="Comic Sans MS" pitchFamily="66" charset="0"/>
              </a:rPr>
              <a:t>AMSU-A 9  - MSU 4  </a:t>
            </a:r>
          </a:p>
          <a:p>
            <a:pPr algn="r"/>
            <a:endParaRPr lang="en-US" sz="1600" b="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3324" name="Text Box 20"/>
          <p:cNvSpPr txBox="1">
            <a:spLocks noChangeArrowheads="1"/>
          </p:cNvSpPr>
          <p:nvPr/>
        </p:nvSpPr>
        <p:spPr bwMode="auto">
          <a:xfrm>
            <a:off x="-37417" y="1850431"/>
            <a:ext cx="2343299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0" dirty="0" smtClean="0">
                <a:solidFill>
                  <a:srgbClr val="000000"/>
                </a:solidFill>
                <a:latin typeface="Comic Sans MS" pitchFamily="66" charset="0"/>
              </a:rPr>
              <a:t>AMSU-A 3 - MSU 1 </a:t>
            </a:r>
          </a:p>
        </p:txBody>
      </p:sp>
      <p:sp>
        <p:nvSpPr>
          <p:cNvPr id="13325" name="Text Box 21"/>
          <p:cNvSpPr txBox="1">
            <a:spLocks noChangeArrowheads="1"/>
          </p:cNvSpPr>
          <p:nvPr/>
        </p:nvSpPr>
        <p:spPr bwMode="auto">
          <a:xfrm>
            <a:off x="141714" y="3984031"/>
            <a:ext cx="2146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0" smtClean="0">
                <a:solidFill>
                  <a:srgbClr val="000000"/>
                </a:solidFill>
                <a:latin typeface="Comic Sans MS" pitchFamily="66" charset="0"/>
              </a:rPr>
              <a:t>North Hemisphere</a:t>
            </a:r>
          </a:p>
        </p:txBody>
      </p:sp>
      <p:sp>
        <p:nvSpPr>
          <p:cNvPr id="13326" name="Text Box 22"/>
          <p:cNvSpPr txBox="1">
            <a:spLocks noChangeArrowheads="1"/>
          </p:cNvSpPr>
          <p:nvPr/>
        </p:nvSpPr>
        <p:spPr bwMode="auto">
          <a:xfrm>
            <a:off x="4351764" y="1294806"/>
            <a:ext cx="2146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0" smtClean="0">
                <a:solidFill>
                  <a:srgbClr val="000000"/>
                </a:solidFill>
                <a:latin typeface="Comic Sans MS" pitchFamily="66" charset="0"/>
              </a:rPr>
              <a:t>South Hemisphere</a:t>
            </a:r>
          </a:p>
        </p:txBody>
      </p:sp>
      <p:pic>
        <p:nvPicPr>
          <p:cNvPr id="13327" name="Picture 23" descr="NH_Ch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814" y="4374556"/>
            <a:ext cx="1692275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8" name="Picture 24" descr="SH_Ch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814" y="2475906"/>
            <a:ext cx="1692275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9" name="Picture 25" descr="NH_Ch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3164" y="1631356"/>
            <a:ext cx="1692275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0" name="Picture 26" descr="SH_Ch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16865" y="1631356"/>
            <a:ext cx="1726671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1" name="Picture 27" descr="NH_Ch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0614" y="3307756"/>
            <a:ext cx="16922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2" name="Picture 28" descr="SH_Ch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16864" y="3307756"/>
            <a:ext cx="1692275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3" name="Picture 29" descr="SH_Ch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34315" y="4907956"/>
            <a:ext cx="1726671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4" name="Picture 30" descr="NH_Ch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80614" y="4907956"/>
            <a:ext cx="171979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/>
      <p:bldP spid="13322" grpId="0"/>
      <p:bldP spid="133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30200" y="134236"/>
            <a:ext cx="947375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solidFill>
                  <a:srgbClr val="000000"/>
                </a:solidFill>
                <a:latin typeface="+mn-lt"/>
              </a:rPr>
              <a:t>NOAA-14 MSU and NOAA-15 AMSU-A Tb Biases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Estimated after MIRS/CRTM Adjustments to Raw Data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" y="-316122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1" y="4869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41" name="Rectangle 12"/>
          <p:cNvSpPr>
            <a:spLocks noChangeArrowheads="1"/>
          </p:cNvSpPr>
          <p:nvPr/>
        </p:nvSpPr>
        <p:spPr bwMode="auto">
          <a:xfrm>
            <a:off x="1" y="644949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42" name="Text Box 15"/>
          <p:cNvSpPr txBox="1">
            <a:spLocks noChangeArrowheads="1"/>
          </p:cNvSpPr>
          <p:nvPr/>
        </p:nvSpPr>
        <p:spPr bwMode="auto">
          <a:xfrm>
            <a:off x="515411" y="2075964"/>
            <a:ext cx="2146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0" smtClean="0">
                <a:solidFill>
                  <a:srgbClr val="000000"/>
                </a:solidFill>
                <a:latin typeface="Comic Sans MS" pitchFamily="66" charset="0"/>
              </a:rPr>
              <a:t>South Hemisphere</a:t>
            </a:r>
          </a:p>
        </p:txBody>
      </p:sp>
      <p:sp>
        <p:nvSpPr>
          <p:cNvPr id="14343" name="Text Box 16"/>
          <p:cNvSpPr txBox="1">
            <a:spLocks noChangeArrowheads="1"/>
          </p:cNvSpPr>
          <p:nvPr/>
        </p:nvSpPr>
        <p:spPr bwMode="auto">
          <a:xfrm>
            <a:off x="7212280" y="1282214"/>
            <a:ext cx="2146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0" smtClean="0">
                <a:solidFill>
                  <a:srgbClr val="000000"/>
                </a:solidFill>
                <a:latin typeface="Comic Sans MS" pitchFamily="66" charset="0"/>
              </a:rPr>
              <a:t>North Hemisphere</a:t>
            </a:r>
          </a:p>
        </p:txBody>
      </p:sp>
      <p:sp>
        <p:nvSpPr>
          <p:cNvPr id="14344" name="Text Box 17"/>
          <p:cNvSpPr txBox="1">
            <a:spLocks noChangeArrowheads="1"/>
          </p:cNvSpPr>
          <p:nvPr/>
        </p:nvSpPr>
        <p:spPr bwMode="auto">
          <a:xfrm>
            <a:off x="2991911" y="1952139"/>
            <a:ext cx="14859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b="0" smtClean="0">
                <a:solidFill>
                  <a:srgbClr val="000000"/>
                </a:solidFill>
                <a:latin typeface="Comic Sans MS" pitchFamily="66" charset="0"/>
              </a:rPr>
              <a:t>AMSU-A 5  - MSU 2 </a:t>
            </a:r>
          </a:p>
          <a:p>
            <a:pPr algn="r"/>
            <a:endParaRPr lang="en-US" sz="1600" b="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4345" name="Text Box 18"/>
          <p:cNvSpPr txBox="1">
            <a:spLocks noChangeArrowheads="1"/>
          </p:cNvSpPr>
          <p:nvPr/>
        </p:nvSpPr>
        <p:spPr bwMode="auto">
          <a:xfrm>
            <a:off x="2991911" y="3628539"/>
            <a:ext cx="14859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b="0" smtClean="0">
                <a:solidFill>
                  <a:srgbClr val="000000"/>
                </a:solidFill>
                <a:latin typeface="Comic Sans MS" pitchFamily="66" charset="0"/>
              </a:rPr>
              <a:t>AMSU-A 7</a:t>
            </a:r>
            <a:r>
              <a:rPr lang="en-US" sz="1600" b="0" smtClean="0">
                <a:solidFill>
                  <a:srgbClr val="000000"/>
                </a:solidFill>
                <a:latin typeface="Arial" charset="0"/>
              </a:rPr>
              <a:t>  </a:t>
            </a:r>
            <a:r>
              <a:rPr lang="en-US" sz="1600" b="0" smtClean="0">
                <a:solidFill>
                  <a:srgbClr val="000000"/>
                </a:solidFill>
                <a:latin typeface="Comic Sans MS" pitchFamily="66" charset="0"/>
              </a:rPr>
              <a:t>-</a:t>
            </a:r>
            <a:r>
              <a:rPr lang="en-US" sz="1600" b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600" b="0" smtClean="0">
                <a:solidFill>
                  <a:srgbClr val="000000"/>
                </a:solidFill>
                <a:latin typeface="Comic Sans MS" pitchFamily="66" charset="0"/>
              </a:rPr>
              <a:t>MSU 3 </a:t>
            </a:r>
          </a:p>
          <a:p>
            <a:pPr algn="r"/>
            <a:endParaRPr lang="en-US" sz="1600" b="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4346" name="Text Box 19"/>
          <p:cNvSpPr txBox="1">
            <a:spLocks noChangeArrowheads="1"/>
          </p:cNvSpPr>
          <p:nvPr/>
        </p:nvSpPr>
        <p:spPr bwMode="auto">
          <a:xfrm>
            <a:off x="2991911" y="5304939"/>
            <a:ext cx="14859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b="0" smtClean="0">
                <a:solidFill>
                  <a:srgbClr val="000000"/>
                </a:solidFill>
                <a:latin typeface="Comic Sans MS" pitchFamily="66" charset="0"/>
              </a:rPr>
              <a:t>AMSU-A 9  - MSU 4 </a:t>
            </a:r>
          </a:p>
          <a:p>
            <a:pPr algn="r"/>
            <a:endParaRPr lang="en-US" sz="1600" b="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4347" name="Text Box 20"/>
          <p:cNvSpPr txBox="1">
            <a:spLocks noChangeArrowheads="1"/>
          </p:cNvSpPr>
          <p:nvPr/>
        </p:nvSpPr>
        <p:spPr bwMode="auto">
          <a:xfrm>
            <a:off x="185211" y="1771164"/>
            <a:ext cx="272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0" smtClean="0">
                <a:solidFill>
                  <a:srgbClr val="000000"/>
                </a:solidFill>
                <a:latin typeface="Comic Sans MS" pitchFamily="66" charset="0"/>
              </a:rPr>
              <a:t>AMSU-A 3 - MSU 1</a:t>
            </a:r>
          </a:p>
        </p:txBody>
      </p:sp>
      <p:sp>
        <p:nvSpPr>
          <p:cNvPr id="14348" name="Text Box 21"/>
          <p:cNvSpPr txBox="1">
            <a:spLocks noChangeArrowheads="1"/>
          </p:cNvSpPr>
          <p:nvPr/>
        </p:nvSpPr>
        <p:spPr bwMode="auto">
          <a:xfrm>
            <a:off x="515411" y="3980964"/>
            <a:ext cx="2146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0" smtClean="0">
                <a:solidFill>
                  <a:srgbClr val="000000"/>
                </a:solidFill>
                <a:latin typeface="Comic Sans MS" pitchFamily="66" charset="0"/>
              </a:rPr>
              <a:t>North Hemisphere</a:t>
            </a:r>
          </a:p>
        </p:txBody>
      </p:sp>
      <p:sp>
        <p:nvSpPr>
          <p:cNvPr id="14349" name="Text Box 22"/>
          <p:cNvSpPr txBox="1">
            <a:spLocks noChangeArrowheads="1"/>
          </p:cNvSpPr>
          <p:nvPr/>
        </p:nvSpPr>
        <p:spPr bwMode="auto">
          <a:xfrm>
            <a:off x="4973111" y="1282214"/>
            <a:ext cx="2146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0" smtClean="0">
                <a:solidFill>
                  <a:srgbClr val="000000"/>
                </a:solidFill>
                <a:latin typeface="Comic Sans MS" pitchFamily="66" charset="0"/>
              </a:rPr>
              <a:t>South Hemisphere</a:t>
            </a:r>
          </a:p>
        </p:txBody>
      </p:sp>
      <p:pic>
        <p:nvPicPr>
          <p:cNvPr id="14350" name="Picture 23" descr="TS_NH_AMSU3-MSU1_adj"/>
          <p:cNvPicPr>
            <a:picLocks noChangeAspect="1" noChangeArrowheads="1"/>
          </p:cNvPicPr>
          <p:nvPr/>
        </p:nvPicPr>
        <p:blipFill>
          <a:blip r:embed="rId2" cstate="print"/>
          <a:srcRect r="4758"/>
          <a:stretch>
            <a:fillRect/>
          </a:stretch>
        </p:blipFill>
        <p:spPr bwMode="auto">
          <a:xfrm>
            <a:off x="164573" y="4285764"/>
            <a:ext cx="257968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1" name="Picture 24" descr="TS_SH_AMSU3-MSU1_adj"/>
          <p:cNvPicPr>
            <a:picLocks noChangeAspect="1" noChangeArrowheads="1"/>
          </p:cNvPicPr>
          <p:nvPr/>
        </p:nvPicPr>
        <p:blipFill>
          <a:blip r:embed="rId3" cstate="print"/>
          <a:srcRect r="2028"/>
          <a:stretch>
            <a:fillRect/>
          </a:stretch>
        </p:blipFill>
        <p:spPr bwMode="auto">
          <a:xfrm>
            <a:off x="185211" y="2380764"/>
            <a:ext cx="262784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3" name="Picture 26" descr="TS_NH_AMSU5-MSU2_adj"/>
          <p:cNvPicPr>
            <a:picLocks noChangeAspect="1" noChangeArrowheads="1"/>
          </p:cNvPicPr>
          <p:nvPr/>
        </p:nvPicPr>
        <p:blipFill>
          <a:blip r:embed="rId4" cstate="print"/>
          <a:srcRect r="3978"/>
          <a:stretch>
            <a:fillRect/>
          </a:stretch>
        </p:blipFill>
        <p:spPr bwMode="auto">
          <a:xfrm>
            <a:off x="6799532" y="1542564"/>
            <a:ext cx="2631281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4" name="Picture 25" descr="TS_SH_AMSU5-MSU2_adj"/>
          <p:cNvPicPr>
            <a:picLocks noChangeAspect="1" noChangeArrowheads="1"/>
          </p:cNvPicPr>
          <p:nvPr/>
        </p:nvPicPr>
        <p:blipFill>
          <a:blip r:embed="rId5" cstate="print"/>
          <a:srcRect r="4134"/>
          <a:stretch>
            <a:fillRect/>
          </a:stretch>
        </p:blipFill>
        <p:spPr bwMode="auto">
          <a:xfrm>
            <a:off x="4601636" y="1542567"/>
            <a:ext cx="260032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6" name="Picture 29" descr="TS_NH_AMSU7-MSU3_adj"/>
          <p:cNvPicPr>
            <a:picLocks noChangeAspect="1" noChangeArrowheads="1"/>
          </p:cNvPicPr>
          <p:nvPr/>
        </p:nvPicPr>
        <p:blipFill>
          <a:blip r:embed="rId6" cstate="print"/>
          <a:srcRect r="3822"/>
          <a:stretch>
            <a:fillRect/>
          </a:stretch>
        </p:blipFill>
        <p:spPr bwMode="auto">
          <a:xfrm>
            <a:off x="6789211" y="3218964"/>
            <a:ext cx="26003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7" name="Picture 28" descr="TS_SH_AMSU7-MSU3_adj"/>
          <p:cNvPicPr>
            <a:picLocks noChangeAspect="1" noChangeArrowheads="1"/>
          </p:cNvPicPr>
          <p:nvPr/>
        </p:nvPicPr>
        <p:blipFill>
          <a:blip r:embed="rId7" cstate="print"/>
          <a:srcRect r="3822"/>
          <a:stretch>
            <a:fillRect/>
          </a:stretch>
        </p:blipFill>
        <p:spPr bwMode="auto">
          <a:xfrm>
            <a:off x="4570682" y="3218964"/>
            <a:ext cx="2631281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9" name="Picture 31" descr="TS_SH_AMSU9-MSU4_adj"/>
          <p:cNvPicPr>
            <a:picLocks noChangeAspect="1" noChangeArrowheads="1"/>
          </p:cNvPicPr>
          <p:nvPr/>
        </p:nvPicPr>
        <p:blipFill>
          <a:blip r:embed="rId8" cstate="print"/>
          <a:srcRect r="3198"/>
          <a:stretch>
            <a:fillRect/>
          </a:stretch>
        </p:blipFill>
        <p:spPr bwMode="auto">
          <a:xfrm>
            <a:off x="6789211" y="4742964"/>
            <a:ext cx="2641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0" name="Picture 34" descr="TS_NH_AMSU9-MSU4_adj"/>
          <p:cNvPicPr>
            <a:picLocks noChangeAspect="1" noChangeArrowheads="1"/>
          </p:cNvPicPr>
          <p:nvPr/>
        </p:nvPicPr>
        <p:blipFill>
          <a:blip r:embed="rId9" cstate="print"/>
          <a:srcRect r="3822"/>
          <a:stretch>
            <a:fillRect/>
          </a:stretch>
        </p:blipFill>
        <p:spPr bwMode="auto">
          <a:xfrm>
            <a:off x="4601636" y="4742964"/>
            <a:ext cx="26003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763299" y="293263"/>
            <a:ext cx="44246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solidFill>
                  <a:srgbClr val="000000"/>
                </a:solidFill>
                <a:latin typeface="+mn-lt"/>
              </a:rPr>
              <a:t>References</a:t>
            </a:r>
            <a:endParaRPr lang="en-US" sz="2000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" y="-316122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1" y="4869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8572" y="1356548"/>
            <a:ext cx="95379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0188" indent="-230188"/>
            <a:r>
              <a:rPr lang="en-US" sz="1800" dirty="0" err="1" smtClean="0">
                <a:solidFill>
                  <a:schemeClr val="tx1"/>
                </a:solidFill>
                <a:latin typeface="+mn-lt"/>
              </a:rPr>
              <a:t>Iacovazzi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, R. A., Jr., C. Cao, and S. </a:t>
            </a:r>
            <a:r>
              <a:rPr lang="en-US" sz="1800" dirty="0" err="1" smtClean="0">
                <a:solidFill>
                  <a:schemeClr val="tx1"/>
                </a:solidFill>
                <a:latin typeface="+mn-lt"/>
              </a:rPr>
              <a:t>Boukabara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, 2009: Analysis of Polar-orbiting Operational Environmental Satellite NOAA-14 MSU and NOAA-15 AMSU-A relative measurement biases for climate change detection, </a:t>
            </a:r>
            <a:r>
              <a:rPr lang="en-US" sz="1800" i="1" dirty="0" smtClean="0">
                <a:solidFill>
                  <a:schemeClr val="tx1"/>
                </a:solidFill>
                <a:latin typeface="+mn-lt"/>
              </a:rPr>
              <a:t>J. </a:t>
            </a:r>
            <a:r>
              <a:rPr lang="en-US" sz="1800" i="1" dirty="0" err="1" smtClean="0">
                <a:solidFill>
                  <a:schemeClr val="tx1"/>
                </a:solidFill>
                <a:latin typeface="+mn-lt"/>
              </a:rPr>
              <a:t>Geophys</a:t>
            </a:r>
            <a:r>
              <a:rPr lang="en-US" sz="1800" i="1" dirty="0" smtClean="0">
                <a:solidFill>
                  <a:schemeClr val="tx1"/>
                </a:solidFill>
                <a:latin typeface="+mn-lt"/>
              </a:rPr>
              <a:t>. Res.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, 114, D09107, doi:10.1029/2008JD011588.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2431" y="2403807"/>
            <a:ext cx="85519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0188" indent="-230188"/>
            <a:r>
              <a:rPr lang="en-US" sz="1800" dirty="0" err="1" smtClean="0">
                <a:solidFill>
                  <a:schemeClr val="tx1"/>
                </a:solidFill>
                <a:latin typeface="+mn-lt"/>
              </a:rPr>
              <a:t>Iacovazzi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, Jr., R. A., C. Cao, 2008: Reducing uncertainties of SNO-estimated inter-satellite AMSU-A brightness temperature biases for surface-sensitive channels. </a:t>
            </a:r>
            <a:r>
              <a:rPr lang="en-US" sz="1800" i="1" dirty="0" smtClean="0">
                <a:solidFill>
                  <a:schemeClr val="tx1"/>
                </a:solidFill>
                <a:latin typeface="+mn-lt"/>
              </a:rPr>
              <a:t>J. Atmos. and Oceanic Tech.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, 25, 1048-1054.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42195" y="3493137"/>
            <a:ext cx="8901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0188" indent="-230188"/>
            <a:r>
              <a:rPr lang="en-US" sz="1800" dirty="0" err="1" smtClean="0">
                <a:solidFill>
                  <a:schemeClr val="tx1"/>
                </a:solidFill>
                <a:latin typeface="+mn-lt"/>
              </a:rPr>
              <a:t>Iacovazzi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 Jr., R. and C. Cao, 2007: Quantifying EOS-Aqua and NOAA POES AMSU-A Brightness Temperature Biases for Weather and Climate Applications Utilizing the SNO Method. </a:t>
            </a:r>
            <a:r>
              <a:rPr lang="en-US" sz="1800" i="1" dirty="0" smtClean="0">
                <a:solidFill>
                  <a:schemeClr val="tx1"/>
                </a:solidFill>
                <a:latin typeface="+mn-lt"/>
              </a:rPr>
              <a:t>J. Atmos. and </a:t>
            </a:r>
            <a:r>
              <a:rPr lang="en-US" sz="1800" i="1" dirty="0" err="1" smtClean="0">
                <a:solidFill>
                  <a:schemeClr val="tx1"/>
                </a:solidFill>
                <a:latin typeface="+mn-lt"/>
              </a:rPr>
              <a:t>Ocn</a:t>
            </a:r>
            <a:r>
              <a:rPr lang="en-US" sz="1800" i="1" dirty="0" smtClean="0">
                <a:solidFill>
                  <a:schemeClr val="tx1"/>
                </a:solidFill>
                <a:latin typeface="+mn-lt"/>
              </a:rPr>
              <a:t>. Tech.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, 24, 1895-1909.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3382" y="4681209"/>
            <a:ext cx="6025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+mn-lt"/>
              </a:rPr>
              <a:t>AMSU-A SNO Analysis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+mn-lt"/>
              </a:rPr>
              <a:t>https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://cs.star.nesdis.noaa.gov/GPRC/LeoLeoMicroSounder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>
                <a:cs typeface="Times New Roman" pitchFamily="18" charset="0"/>
              </a:rPr>
              <a:t>Outline</a:t>
            </a: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Rectangle 35"/>
          <p:cNvSpPr>
            <a:spLocks noChangeArrowheads="1"/>
          </p:cNvSpPr>
          <p:nvPr/>
        </p:nvSpPr>
        <p:spPr bwMode="auto">
          <a:xfrm>
            <a:off x="596900" y="1663700"/>
            <a:ext cx="8445500" cy="324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8600" indent="-228600">
              <a:lnSpc>
                <a:spcPct val="90000"/>
              </a:lnSpc>
              <a:spcAft>
                <a:spcPts val="2400"/>
              </a:spcAft>
              <a:buClr>
                <a:schemeClr val="tx1"/>
              </a:buClr>
              <a:buSzPct val="60000"/>
              <a:buFont typeface="Arial"/>
              <a:buChar char="•"/>
              <a:defRPr/>
            </a:pPr>
            <a:r>
              <a:rPr lang="en-US" sz="36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SNO Background</a:t>
            </a:r>
          </a:p>
          <a:p>
            <a:pPr marL="228600" indent="-228600">
              <a:lnSpc>
                <a:spcPct val="90000"/>
              </a:lnSpc>
              <a:spcAft>
                <a:spcPts val="2400"/>
              </a:spcAft>
              <a:buClr>
                <a:schemeClr val="tx1"/>
              </a:buClr>
              <a:buSzPct val="60000"/>
              <a:buFont typeface="Arial"/>
              <a:buChar char="•"/>
              <a:defRPr/>
            </a:pPr>
            <a:r>
              <a:rPr lang="en-US" sz="36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SNO cross comparison between AMSU-A instruments</a:t>
            </a:r>
          </a:p>
          <a:p>
            <a:pPr marL="228600" indent="-228600">
              <a:lnSpc>
                <a:spcPct val="90000"/>
              </a:lnSpc>
              <a:spcAft>
                <a:spcPts val="2400"/>
              </a:spcAft>
              <a:buClr>
                <a:schemeClr val="tx1"/>
              </a:buClr>
              <a:buSzPct val="60000"/>
              <a:buFont typeface="Arial"/>
              <a:buChar char="•"/>
              <a:defRPr/>
            </a:pPr>
            <a:r>
              <a:rPr lang="en-US" sz="36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SNO cross comparison between AMSU-A and MSU instruments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605115" y="1870541"/>
            <a:ext cx="3052219" cy="3297801"/>
          </a:xfrm>
          <a:noFill/>
          <a:ln/>
        </p:spPr>
      </p:pic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6599568" y="5141845"/>
            <a:ext cx="33077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</a:rPr>
              <a:t>Goldberg et al., 2000:</a:t>
            </a:r>
            <a:r>
              <a:rPr lang="en-US" sz="1200" b="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b="0" i="1" dirty="0" smtClean="0">
                <a:solidFill>
                  <a:srgbClr val="000000"/>
                </a:solidFill>
                <a:latin typeface="Times New Roman" pitchFamily="18" charset="0"/>
              </a:rPr>
              <a:t>J. Applied Met</a:t>
            </a:r>
            <a:r>
              <a:rPr lang="en-US" sz="1200" b="0" dirty="0" smtClean="0">
                <a:solidFill>
                  <a:srgbClr val="000000"/>
                </a:solidFill>
                <a:latin typeface="Times New Roman" pitchFamily="18" charset="0"/>
              </a:rPr>
              <a:t>., </a:t>
            </a:r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</a:rPr>
              <a:t>40</a:t>
            </a:r>
            <a:r>
              <a:rPr lang="en-US" sz="1200" b="0" dirty="0" smtClean="0">
                <a:solidFill>
                  <a:srgbClr val="000000"/>
                </a:solidFill>
                <a:latin typeface="Times New Roman" pitchFamily="18" charset="0"/>
              </a:rPr>
              <a:t>, 70-83.</a:t>
            </a:r>
          </a:p>
        </p:txBody>
      </p:sp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756552" y="25884"/>
            <a:ext cx="872937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solidFill>
                  <a:srgbClr val="000000"/>
                </a:solidFill>
                <a:latin typeface="+mj-lt"/>
              </a:rPr>
              <a:t>Advanced Microwave Sounding Unit-A (AMSU-A) Instrument Characteristics</a:t>
            </a:r>
          </a:p>
        </p:txBody>
      </p:sp>
      <p:sp>
        <p:nvSpPr>
          <p:cNvPr id="17473" name="Line 65"/>
          <p:cNvSpPr>
            <a:spLocks noChangeShapeType="1"/>
          </p:cNvSpPr>
          <p:nvPr/>
        </p:nvSpPr>
        <p:spPr bwMode="auto">
          <a:xfrm>
            <a:off x="3797300" y="3362082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474" name="Line 66"/>
          <p:cNvSpPr>
            <a:spLocks noChangeShapeType="1"/>
          </p:cNvSpPr>
          <p:nvPr/>
        </p:nvSpPr>
        <p:spPr bwMode="auto">
          <a:xfrm>
            <a:off x="3797300" y="3362082"/>
            <a:ext cx="24765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475" name="Line 67"/>
          <p:cNvSpPr>
            <a:spLocks noChangeShapeType="1"/>
          </p:cNvSpPr>
          <p:nvPr/>
        </p:nvSpPr>
        <p:spPr bwMode="auto">
          <a:xfrm>
            <a:off x="3797300" y="3362082"/>
            <a:ext cx="321945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476" name="Oval 68"/>
          <p:cNvSpPr>
            <a:spLocks noChangeArrowheads="1"/>
          </p:cNvSpPr>
          <p:nvPr/>
        </p:nvSpPr>
        <p:spPr bwMode="auto">
          <a:xfrm>
            <a:off x="3879850" y="5876682"/>
            <a:ext cx="3302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477" name="Oval 69"/>
          <p:cNvSpPr>
            <a:spLocks noChangeArrowheads="1"/>
          </p:cNvSpPr>
          <p:nvPr/>
        </p:nvSpPr>
        <p:spPr bwMode="auto">
          <a:xfrm>
            <a:off x="6604000" y="5876682"/>
            <a:ext cx="74295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478" name="Text Box 70"/>
          <p:cNvSpPr txBox="1">
            <a:spLocks noChangeArrowheads="1"/>
          </p:cNvSpPr>
          <p:nvPr/>
        </p:nvSpPr>
        <p:spPr bwMode="auto">
          <a:xfrm>
            <a:off x="2318147" y="6058989"/>
            <a:ext cx="31205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~ 50 km Footprint Near-Nadir</a:t>
            </a:r>
          </a:p>
        </p:txBody>
      </p:sp>
      <p:sp>
        <p:nvSpPr>
          <p:cNvPr id="17479" name="Line 71"/>
          <p:cNvSpPr>
            <a:spLocks noChangeShapeType="1"/>
          </p:cNvSpPr>
          <p:nvPr/>
        </p:nvSpPr>
        <p:spPr bwMode="auto">
          <a:xfrm flipH="1">
            <a:off x="3467100" y="3362082"/>
            <a:ext cx="33020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480" name="Oval 72"/>
          <p:cNvSpPr>
            <a:spLocks noChangeArrowheads="1"/>
          </p:cNvSpPr>
          <p:nvPr/>
        </p:nvSpPr>
        <p:spPr bwMode="auto">
          <a:xfrm>
            <a:off x="3302000" y="5876682"/>
            <a:ext cx="3302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481" name="Line 73"/>
          <p:cNvSpPr>
            <a:spLocks noChangeShapeType="1"/>
          </p:cNvSpPr>
          <p:nvPr/>
        </p:nvSpPr>
        <p:spPr bwMode="auto">
          <a:xfrm flipH="1">
            <a:off x="495300" y="3362082"/>
            <a:ext cx="330200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482" name="Oval 74"/>
          <p:cNvSpPr>
            <a:spLocks noChangeArrowheads="1"/>
          </p:cNvSpPr>
          <p:nvPr/>
        </p:nvSpPr>
        <p:spPr bwMode="auto">
          <a:xfrm>
            <a:off x="82550" y="5800482"/>
            <a:ext cx="74295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483" name="Text Box 75"/>
          <p:cNvSpPr txBox="1">
            <a:spLocks noChangeArrowheads="1"/>
          </p:cNvSpPr>
          <p:nvPr/>
        </p:nvSpPr>
        <p:spPr bwMode="auto">
          <a:xfrm>
            <a:off x="6399477" y="6050963"/>
            <a:ext cx="345881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~ 150 km Limb Footprint @ Limb</a:t>
            </a:r>
          </a:p>
        </p:txBody>
      </p:sp>
      <p:sp>
        <p:nvSpPr>
          <p:cNvPr id="17491" name="Text Box 83"/>
          <p:cNvSpPr txBox="1">
            <a:spLocks noChangeArrowheads="1"/>
          </p:cNvSpPr>
          <p:nvPr/>
        </p:nvSpPr>
        <p:spPr bwMode="auto">
          <a:xfrm>
            <a:off x="495300" y="4181232"/>
            <a:ext cx="5530850" cy="1314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During each eight second in-orbit scan line, the AMSU-A views three different types of targets:</a:t>
            </a:r>
          </a:p>
          <a:p>
            <a:pPr>
              <a:buFontTx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 30 Earth view (EV) positions,</a:t>
            </a:r>
          </a:p>
          <a:p>
            <a:pPr>
              <a:buFontTx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 2 views of the internal warm target (~300K), and </a:t>
            </a:r>
          </a:p>
          <a:p>
            <a:pPr>
              <a:buFontTx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 2 views of cold space (~2.73K). </a:t>
            </a:r>
          </a:p>
        </p:txBody>
      </p:sp>
      <p:sp>
        <p:nvSpPr>
          <p:cNvPr id="17492" name="Text Box 84"/>
          <p:cNvSpPr txBox="1">
            <a:spLocks noChangeArrowheads="1"/>
          </p:cNvSpPr>
          <p:nvPr/>
        </p:nvSpPr>
        <p:spPr bwMode="auto">
          <a:xfrm>
            <a:off x="774317" y="5714383"/>
            <a:ext cx="2228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 dirty="0" smtClean="0">
                <a:solidFill>
                  <a:srgbClr val="000000"/>
                </a:solidFill>
                <a:latin typeface="Arial" charset="0"/>
              </a:rPr>
              <a:t>EV-1 (~-48.3 Deg)</a:t>
            </a:r>
          </a:p>
        </p:txBody>
      </p:sp>
      <p:sp>
        <p:nvSpPr>
          <p:cNvPr id="17493" name="Text Box 85"/>
          <p:cNvSpPr txBox="1">
            <a:spLocks noChangeArrowheads="1"/>
          </p:cNvSpPr>
          <p:nvPr/>
        </p:nvSpPr>
        <p:spPr bwMode="auto">
          <a:xfrm>
            <a:off x="7278431" y="5789260"/>
            <a:ext cx="2476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 dirty="0" smtClean="0">
                <a:solidFill>
                  <a:srgbClr val="000000"/>
                </a:solidFill>
                <a:latin typeface="Arial" charset="0"/>
              </a:rPr>
              <a:t>EV-30 (~+48.3 Deg)</a:t>
            </a:r>
          </a:p>
        </p:txBody>
      </p:sp>
      <p:sp>
        <p:nvSpPr>
          <p:cNvPr id="17494" name="Text Box 86"/>
          <p:cNvSpPr txBox="1">
            <a:spLocks noChangeArrowheads="1"/>
          </p:cNvSpPr>
          <p:nvPr/>
        </p:nvSpPr>
        <p:spPr bwMode="auto">
          <a:xfrm>
            <a:off x="6332497" y="1259617"/>
            <a:ext cx="3549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u="sng" dirty="0" smtClean="0">
                <a:solidFill>
                  <a:srgbClr val="000000"/>
                </a:solidFill>
                <a:latin typeface="Arial" charset="0"/>
              </a:rPr>
              <a:t>Frequencies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:</a:t>
            </a:r>
            <a:r>
              <a:rPr lang="en-US" sz="1800" b="0" dirty="0" smtClean="0">
                <a:solidFill>
                  <a:srgbClr val="000000"/>
                </a:solidFill>
                <a:latin typeface="Arial" charset="0"/>
              </a:rPr>
              <a:t> 15 Channels @ 24, 31, 50-57, and 89 GHz </a:t>
            </a:r>
          </a:p>
        </p:txBody>
      </p:sp>
      <p:sp>
        <p:nvSpPr>
          <p:cNvPr id="17497" name="AutoShape 89"/>
          <p:cNvSpPr>
            <a:spLocks noChangeArrowheads="1"/>
          </p:cNvSpPr>
          <p:nvPr/>
        </p:nvSpPr>
        <p:spPr bwMode="auto">
          <a:xfrm rot="-28226902">
            <a:off x="3508375" y="2533407"/>
            <a:ext cx="495300" cy="1238250"/>
          </a:xfrm>
          <a:prstGeom prst="flowChartDelay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498" name="Rectangle 90"/>
          <p:cNvSpPr>
            <a:spLocks noChangeArrowheads="1"/>
          </p:cNvSpPr>
          <p:nvPr/>
        </p:nvSpPr>
        <p:spPr bwMode="auto">
          <a:xfrm>
            <a:off x="3219450" y="1838082"/>
            <a:ext cx="1238250" cy="6858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499" name="Text Box 91"/>
          <p:cNvSpPr txBox="1">
            <a:spLocks noChangeArrowheads="1"/>
          </p:cNvSpPr>
          <p:nvPr/>
        </p:nvSpPr>
        <p:spPr bwMode="auto">
          <a:xfrm>
            <a:off x="3136900" y="2004770"/>
            <a:ext cx="1403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 smtClean="0">
                <a:solidFill>
                  <a:srgbClr val="FFFFFF"/>
                </a:solidFill>
                <a:latin typeface="Arial" charset="0"/>
              </a:rPr>
              <a:t>BlackBody</a:t>
            </a:r>
          </a:p>
        </p:txBody>
      </p:sp>
      <p:sp>
        <p:nvSpPr>
          <p:cNvPr id="17504" name="AutoShape 96"/>
          <p:cNvSpPr>
            <a:spLocks noChangeArrowheads="1"/>
          </p:cNvSpPr>
          <p:nvPr/>
        </p:nvSpPr>
        <p:spPr bwMode="auto">
          <a:xfrm rot="-5084706">
            <a:off x="3659916" y="2535722"/>
            <a:ext cx="685800" cy="1570169"/>
          </a:xfrm>
          <a:prstGeom prst="curvedRightArrow">
            <a:avLst>
              <a:gd name="adj1" fmla="val 2505"/>
              <a:gd name="adj2" fmla="val 81543"/>
              <a:gd name="adj3" fmla="val 28269"/>
            </a:avLst>
          </a:prstGeom>
          <a:solidFill>
            <a:schemeClr val="tx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505" name="Text Box 97"/>
          <p:cNvSpPr txBox="1">
            <a:spLocks noChangeArrowheads="1"/>
          </p:cNvSpPr>
          <p:nvPr/>
        </p:nvSpPr>
        <p:spPr bwMode="auto">
          <a:xfrm rot="-1290374">
            <a:off x="3302000" y="2981082"/>
            <a:ext cx="1073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0" smtClean="0">
                <a:solidFill>
                  <a:srgbClr val="000000"/>
                </a:solidFill>
                <a:latin typeface="Arial" charset="0"/>
              </a:rPr>
              <a:t>Antenna</a:t>
            </a:r>
          </a:p>
        </p:txBody>
      </p:sp>
      <p:pic>
        <p:nvPicPr>
          <p:cNvPr id="17509" name="Picture 101" descr="j02762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7650" y="2371482"/>
            <a:ext cx="1485900" cy="1447800"/>
          </a:xfrm>
          <a:prstGeom prst="rect">
            <a:avLst/>
          </a:prstGeom>
          <a:noFill/>
        </p:spPr>
      </p:pic>
      <p:sp>
        <p:nvSpPr>
          <p:cNvPr id="17510" name="Text Box 102"/>
          <p:cNvSpPr txBox="1">
            <a:spLocks noChangeArrowheads="1"/>
          </p:cNvSpPr>
          <p:nvPr/>
        </p:nvSpPr>
        <p:spPr bwMode="auto">
          <a:xfrm>
            <a:off x="247650" y="2415932"/>
            <a:ext cx="99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 smtClean="0">
                <a:solidFill>
                  <a:srgbClr val="FFFFFF"/>
                </a:solidFill>
                <a:latin typeface="Arial" charset="0"/>
              </a:rPr>
              <a:t>Deep Space</a:t>
            </a:r>
          </a:p>
        </p:txBody>
      </p:sp>
      <p:sp>
        <p:nvSpPr>
          <p:cNvPr id="17513" name="Line 105"/>
          <p:cNvSpPr>
            <a:spLocks noChangeShapeType="1"/>
          </p:cNvSpPr>
          <p:nvPr/>
        </p:nvSpPr>
        <p:spPr bwMode="auto">
          <a:xfrm flipV="1">
            <a:off x="3797300" y="2523882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514" name="Line 106"/>
          <p:cNvSpPr>
            <a:spLocks noChangeShapeType="1"/>
          </p:cNvSpPr>
          <p:nvPr/>
        </p:nvSpPr>
        <p:spPr bwMode="auto">
          <a:xfrm flipH="1">
            <a:off x="1733550" y="3285882"/>
            <a:ext cx="1403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7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7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7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73" grpId="0" animBg="1"/>
      <p:bldP spid="17474" grpId="0" animBg="1"/>
      <p:bldP spid="17475" grpId="0" animBg="1"/>
      <p:bldP spid="17476" grpId="0" animBg="1"/>
      <p:bldP spid="17477" grpId="0" animBg="1"/>
      <p:bldP spid="17478" grpId="0"/>
      <p:bldP spid="17479" grpId="0" animBg="1"/>
      <p:bldP spid="17480" grpId="0" animBg="1"/>
      <p:bldP spid="17481" grpId="0" animBg="1"/>
      <p:bldP spid="17482" grpId="0" animBg="1"/>
      <p:bldP spid="17483" grpId="0"/>
      <p:bldP spid="17491" grpId="0" animBg="1"/>
      <p:bldP spid="17492" grpId="0"/>
      <p:bldP spid="17493" grpId="0"/>
      <p:bldP spid="17497" grpId="0" animBg="1"/>
      <p:bldP spid="17498" grpId="0" animBg="1"/>
      <p:bldP spid="17499" grpId="0"/>
      <p:bldP spid="17504" grpId="0" animBg="1"/>
      <p:bldP spid="17505" grpId="0"/>
      <p:bldP spid="17510" grpId="0"/>
      <p:bldP spid="17513" grpId="0" animBg="1"/>
      <p:bldP spid="175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s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692" y="1428606"/>
            <a:ext cx="8794867" cy="461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467145" y="6400800"/>
            <a:ext cx="336119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Cao </a:t>
            </a:r>
            <a:r>
              <a:rPr lang="en-US" sz="1600" i="1" dirty="0" smtClean="0">
                <a:solidFill>
                  <a:srgbClr val="000000"/>
                </a:solidFill>
                <a:latin typeface="+mn-lt"/>
              </a:rPr>
              <a:t>et. al.</a:t>
            </a:r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, J. Atmos. </a:t>
            </a:r>
            <a:r>
              <a:rPr lang="en-US" sz="1600" dirty="0" err="1" smtClean="0">
                <a:solidFill>
                  <a:srgbClr val="000000"/>
                </a:solidFill>
                <a:latin typeface="+mn-lt"/>
              </a:rPr>
              <a:t>Ocn</a:t>
            </a:r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. Tech., 2004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795116" y="265740"/>
            <a:ext cx="84860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solidFill>
                  <a:srgbClr val="000000"/>
                </a:solidFill>
                <a:latin typeface="+mn-lt"/>
              </a:rPr>
              <a:t>Typical Simultaneous Nadir Overpass (SNO)</a:t>
            </a:r>
            <a:r>
              <a:rPr lang="en-US" sz="3600" b="0" dirty="0" smtClean="0">
                <a:solidFill>
                  <a:srgbClr val="000000"/>
                </a:solidFill>
                <a:latin typeface="+mn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1115943" y="324714"/>
            <a:ext cx="77597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solidFill>
                  <a:srgbClr val="000000"/>
                </a:solidFill>
                <a:latin typeface="+mn-lt"/>
              </a:rPr>
              <a:t>AMSU-A SNO Dataset Collocation </a:t>
            </a:r>
            <a:endParaRPr lang="en-US" sz="3600" b="0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3577" name="Oval 89"/>
          <p:cNvSpPr>
            <a:spLocks noChangeArrowheads="1"/>
          </p:cNvSpPr>
          <p:nvPr/>
        </p:nvSpPr>
        <p:spPr bwMode="auto">
          <a:xfrm>
            <a:off x="5695950" y="1828800"/>
            <a:ext cx="9906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3578" name="Oval 90"/>
          <p:cNvSpPr>
            <a:spLocks noChangeArrowheads="1"/>
          </p:cNvSpPr>
          <p:nvPr/>
        </p:nvSpPr>
        <p:spPr bwMode="auto">
          <a:xfrm>
            <a:off x="4705350" y="1828800"/>
            <a:ext cx="9906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3579" name="Oval 91"/>
          <p:cNvSpPr>
            <a:spLocks noChangeArrowheads="1"/>
          </p:cNvSpPr>
          <p:nvPr/>
        </p:nvSpPr>
        <p:spPr bwMode="auto">
          <a:xfrm>
            <a:off x="3714750" y="1828800"/>
            <a:ext cx="9906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3580" name="Oval 92"/>
          <p:cNvSpPr>
            <a:spLocks noChangeArrowheads="1"/>
          </p:cNvSpPr>
          <p:nvPr/>
        </p:nvSpPr>
        <p:spPr bwMode="auto">
          <a:xfrm>
            <a:off x="2724150" y="1905000"/>
            <a:ext cx="9906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3581" name="Oval 93"/>
          <p:cNvSpPr>
            <a:spLocks noChangeArrowheads="1"/>
          </p:cNvSpPr>
          <p:nvPr/>
        </p:nvSpPr>
        <p:spPr bwMode="auto">
          <a:xfrm>
            <a:off x="5695950" y="2743200"/>
            <a:ext cx="9906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3582" name="Oval 94"/>
          <p:cNvSpPr>
            <a:spLocks noChangeArrowheads="1"/>
          </p:cNvSpPr>
          <p:nvPr/>
        </p:nvSpPr>
        <p:spPr bwMode="auto">
          <a:xfrm>
            <a:off x="4705350" y="2743200"/>
            <a:ext cx="9906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3583" name="Oval 95"/>
          <p:cNvSpPr>
            <a:spLocks noChangeArrowheads="1"/>
          </p:cNvSpPr>
          <p:nvPr/>
        </p:nvSpPr>
        <p:spPr bwMode="auto">
          <a:xfrm>
            <a:off x="3714750" y="2743200"/>
            <a:ext cx="9906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3584" name="Oval 96"/>
          <p:cNvSpPr>
            <a:spLocks noChangeArrowheads="1"/>
          </p:cNvSpPr>
          <p:nvPr/>
        </p:nvSpPr>
        <p:spPr bwMode="auto">
          <a:xfrm>
            <a:off x="2724150" y="2819400"/>
            <a:ext cx="9906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3585" name="Oval 97"/>
          <p:cNvSpPr>
            <a:spLocks noChangeArrowheads="1"/>
          </p:cNvSpPr>
          <p:nvPr/>
        </p:nvSpPr>
        <p:spPr bwMode="auto">
          <a:xfrm>
            <a:off x="5695950" y="3657600"/>
            <a:ext cx="9906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3586" name="Oval 98"/>
          <p:cNvSpPr>
            <a:spLocks noChangeArrowheads="1"/>
          </p:cNvSpPr>
          <p:nvPr/>
        </p:nvSpPr>
        <p:spPr bwMode="auto">
          <a:xfrm>
            <a:off x="4705350" y="3657600"/>
            <a:ext cx="9906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3587" name="Oval 99"/>
          <p:cNvSpPr>
            <a:spLocks noChangeArrowheads="1"/>
          </p:cNvSpPr>
          <p:nvPr/>
        </p:nvSpPr>
        <p:spPr bwMode="auto">
          <a:xfrm>
            <a:off x="3714750" y="3657600"/>
            <a:ext cx="9906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3588" name="Oval 100"/>
          <p:cNvSpPr>
            <a:spLocks noChangeArrowheads="1"/>
          </p:cNvSpPr>
          <p:nvPr/>
        </p:nvSpPr>
        <p:spPr bwMode="auto">
          <a:xfrm>
            <a:off x="2724150" y="3733800"/>
            <a:ext cx="9906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3589" name="Oval 101"/>
          <p:cNvSpPr>
            <a:spLocks noChangeArrowheads="1"/>
          </p:cNvSpPr>
          <p:nvPr/>
        </p:nvSpPr>
        <p:spPr bwMode="auto">
          <a:xfrm>
            <a:off x="5695950" y="4572000"/>
            <a:ext cx="9906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3590" name="Oval 102"/>
          <p:cNvSpPr>
            <a:spLocks noChangeArrowheads="1"/>
          </p:cNvSpPr>
          <p:nvPr/>
        </p:nvSpPr>
        <p:spPr bwMode="auto">
          <a:xfrm>
            <a:off x="4705350" y="4572000"/>
            <a:ext cx="9906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3591" name="Oval 103"/>
          <p:cNvSpPr>
            <a:spLocks noChangeArrowheads="1"/>
          </p:cNvSpPr>
          <p:nvPr/>
        </p:nvSpPr>
        <p:spPr bwMode="auto">
          <a:xfrm>
            <a:off x="3714750" y="4572000"/>
            <a:ext cx="9906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3593" name="Oval 105"/>
          <p:cNvSpPr>
            <a:spLocks noChangeArrowheads="1"/>
          </p:cNvSpPr>
          <p:nvPr/>
        </p:nvSpPr>
        <p:spPr bwMode="auto">
          <a:xfrm>
            <a:off x="5695950" y="5486400"/>
            <a:ext cx="9906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3594" name="Oval 106"/>
          <p:cNvSpPr>
            <a:spLocks noChangeArrowheads="1"/>
          </p:cNvSpPr>
          <p:nvPr/>
        </p:nvSpPr>
        <p:spPr bwMode="auto">
          <a:xfrm>
            <a:off x="4705350" y="5486400"/>
            <a:ext cx="9906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3595" name="Oval 107"/>
          <p:cNvSpPr>
            <a:spLocks noChangeArrowheads="1"/>
          </p:cNvSpPr>
          <p:nvPr/>
        </p:nvSpPr>
        <p:spPr bwMode="auto">
          <a:xfrm>
            <a:off x="3714750" y="5486400"/>
            <a:ext cx="9906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3596" name="Oval 108"/>
          <p:cNvSpPr>
            <a:spLocks noChangeArrowheads="1"/>
          </p:cNvSpPr>
          <p:nvPr/>
        </p:nvSpPr>
        <p:spPr bwMode="auto">
          <a:xfrm>
            <a:off x="2724150" y="5562600"/>
            <a:ext cx="9906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3617" name="Oval 129"/>
          <p:cNvSpPr>
            <a:spLocks noChangeArrowheads="1"/>
          </p:cNvSpPr>
          <p:nvPr/>
        </p:nvSpPr>
        <p:spPr bwMode="auto">
          <a:xfrm>
            <a:off x="2724150" y="4648200"/>
            <a:ext cx="9906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3618" name="Oval 130"/>
          <p:cNvSpPr>
            <a:spLocks noChangeArrowheads="1"/>
          </p:cNvSpPr>
          <p:nvPr/>
        </p:nvSpPr>
        <p:spPr bwMode="auto">
          <a:xfrm>
            <a:off x="2559050" y="4495800"/>
            <a:ext cx="990600" cy="838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3619" name="Oval 131"/>
          <p:cNvSpPr>
            <a:spLocks noChangeArrowheads="1"/>
          </p:cNvSpPr>
          <p:nvPr/>
        </p:nvSpPr>
        <p:spPr bwMode="auto">
          <a:xfrm>
            <a:off x="3384550" y="2667000"/>
            <a:ext cx="990600" cy="838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3620" name="Oval 132"/>
          <p:cNvSpPr>
            <a:spLocks noChangeArrowheads="1"/>
          </p:cNvSpPr>
          <p:nvPr/>
        </p:nvSpPr>
        <p:spPr bwMode="auto">
          <a:xfrm>
            <a:off x="4044950" y="3276600"/>
            <a:ext cx="990600" cy="838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3621" name="Oval 133"/>
          <p:cNvSpPr>
            <a:spLocks noChangeArrowheads="1"/>
          </p:cNvSpPr>
          <p:nvPr/>
        </p:nvSpPr>
        <p:spPr bwMode="auto">
          <a:xfrm>
            <a:off x="4705350" y="3886200"/>
            <a:ext cx="990600" cy="838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3622" name="Oval 134"/>
          <p:cNvSpPr>
            <a:spLocks noChangeArrowheads="1"/>
          </p:cNvSpPr>
          <p:nvPr/>
        </p:nvSpPr>
        <p:spPr bwMode="auto">
          <a:xfrm>
            <a:off x="5365750" y="4495800"/>
            <a:ext cx="990600" cy="838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3623" name="Oval 135"/>
          <p:cNvSpPr>
            <a:spLocks noChangeArrowheads="1"/>
          </p:cNvSpPr>
          <p:nvPr/>
        </p:nvSpPr>
        <p:spPr bwMode="auto">
          <a:xfrm>
            <a:off x="4127500" y="2057400"/>
            <a:ext cx="990600" cy="838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3624" name="Oval 136"/>
          <p:cNvSpPr>
            <a:spLocks noChangeArrowheads="1"/>
          </p:cNvSpPr>
          <p:nvPr/>
        </p:nvSpPr>
        <p:spPr bwMode="auto">
          <a:xfrm>
            <a:off x="4787900" y="2667000"/>
            <a:ext cx="990600" cy="838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3625" name="Oval 137"/>
          <p:cNvSpPr>
            <a:spLocks noChangeArrowheads="1"/>
          </p:cNvSpPr>
          <p:nvPr/>
        </p:nvSpPr>
        <p:spPr bwMode="auto">
          <a:xfrm>
            <a:off x="5448300" y="3276600"/>
            <a:ext cx="990600" cy="838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3626" name="Oval 138"/>
          <p:cNvSpPr>
            <a:spLocks noChangeArrowheads="1"/>
          </p:cNvSpPr>
          <p:nvPr/>
        </p:nvSpPr>
        <p:spPr bwMode="auto">
          <a:xfrm>
            <a:off x="6108700" y="3886200"/>
            <a:ext cx="990600" cy="838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3627" name="Oval 139"/>
          <p:cNvSpPr>
            <a:spLocks noChangeArrowheads="1"/>
          </p:cNvSpPr>
          <p:nvPr/>
        </p:nvSpPr>
        <p:spPr bwMode="auto">
          <a:xfrm>
            <a:off x="1898650" y="3886200"/>
            <a:ext cx="990600" cy="838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3628" name="Oval 140"/>
          <p:cNvSpPr>
            <a:spLocks noChangeArrowheads="1"/>
          </p:cNvSpPr>
          <p:nvPr/>
        </p:nvSpPr>
        <p:spPr bwMode="auto">
          <a:xfrm>
            <a:off x="3219450" y="5105400"/>
            <a:ext cx="990600" cy="838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3629" name="Oval 141"/>
          <p:cNvSpPr>
            <a:spLocks noChangeArrowheads="1"/>
          </p:cNvSpPr>
          <p:nvPr/>
        </p:nvSpPr>
        <p:spPr bwMode="auto">
          <a:xfrm>
            <a:off x="3879850" y="5715000"/>
            <a:ext cx="990600" cy="838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3630" name="Oval 142"/>
          <p:cNvSpPr>
            <a:spLocks noChangeArrowheads="1"/>
          </p:cNvSpPr>
          <p:nvPr/>
        </p:nvSpPr>
        <p:spPr bwMode="auto">
          <a:xfrm>
            <a:off x="2641600" y="3276600"/>
            <a:ext cx="990600" cy="838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3631" name="Oval 143"/>
          <p:cNvSpPr>
            <a:spLocks noChangeArrowheads="1"/>
          </p:cNvSpPr>
          <p:nvPr/>
        </p:nvSpPr>
        <p:spPr bwMode="auto">
          <a:xfrm>
            <a:off x="3302000" y="3886200"/>
            <a:ext cx="990600" cy="838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3632" name="Oval 144"/>
          <p:cNvSpPr>
            <a:spLocks noChangeArrowheads="1"/>
          </p:cNvSpPr>
          <p:nvPr/>
        </p:nvSpPr>
        <p:spPr bwMode="auto">
          <a:xfrm>
            <a:off x="3962400" y="4495800"/>
            <a:ext cx="990600" cy="838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3633" name="Oval 145"/>
          <p:cNvSpPr>
            <a:spLocks noChangeArrowheads="1"/>
          </p:cNvSpPr>
          <p:nvPr/>
        </p:nvSpPr>
        <p:spPr bwMode="auto">
          <a:xfrm>
            <a:off x="4622800" y="5105400"/>
            <a:ext cx="990600" cy="838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3634" name="Oval 146"/>
          <p:cNvSpPr>
            <a:spLocks noChangeArrowheads="1"/>
          </p:cNvSpPr>
          <p:nvPr/>
        </p:nvSpPr>
        <p:spPr bwMode="auto">
          <a:xfrm>
            <a:off x="4870450" y="1447800"/>
            <a:ext cx="990600" cy="838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3635" name="Oval 147"/>
          <p:cNvSpPr>
            <a:spLocks noChangeArrowheads="1"/>
          </p:cNvSpPr>
          <p:nvPr/>
        </p:nvSpPr>
        <p:spPr bwMode="auto">
          <a:xfrm>
            <a:off x="5530850" y="2057400"/>
            <a:ext cx="990600" cy="838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3636" name="Oval 148"/>
          <p:cNvSpPr>
            <a:spLocks noChangeArrowheads="1"/>
          </p:cNvSpPr>
          <p:nvPr/>
        </p:nvSpPr>
        <p:spPr bwMode="auto">
          <a:xfrm>
            <a:off x="6191250" y="2667000"/>
            <a:ext cx="990600" cy="838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3637" name="Oval 149"/>
          <p:cNvSpPr>
            <a:spLocks noChangeArrowheads="1"/>
          </p:cNvSpPr>
          <p:nvPr/>
        </p:nvSpPr>
        <p:spPr bwMode="auto">
          <a:xfrm>
            <a:off x="6851650" y="3276600"/>
            <a:ext cx="990600" cy="838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3638" name="AutoShape 150"/>
          <p:cNvSpPr>
            <a:spLocks noChangeArrowheads="1"/>
          </p:cNvSpPr>
          <p:nvPr/>
        </p:nvSpPr>
        <p:spPr bwMode="auto">
          <a:xfrm>
            <a:off x="4375150" y="3657600"/>
            <a:ext cx="825500" cy="762000"/>
          </a:xfrm>
          <a:prstGeom prst="plus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3639" name="Text Box 151"/>
          <p:cNvSpPr txBox="1">
            <a:spLocks noChangeArrowheads="1"/>
          </p:cNvSpPr>
          <p:nvPr/>
        </p:nvSpPr>
        <p:spPr bwMode="auto">
          <a:xfrm>
            <a:off x="4457700" y="3900488"/>
            <a:ext cx="825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 smtClean="0">
                <a:solidFill>
                  <a:srgbClr val="000000"/>
                </a:solidFill>
                <a:latin typeface="Arial" charset="0"/>
              </a:rPr>
              <a:t>SNO</a:t>
            </a:r>
          </a:p>
        </p:txBody>
      </p:sp>
      <p:sp>
        <p:nvSpPr>
          <p:cNvPr id="63640" name="Text Box 152"/>
          <p:cNvSpPr txBox="1">
            <a:spLocks noChangeArrowheads="1"/>
          </p:cNvSpPr>
          <p:nvPr/>
        </p:nvSpPr>
        <p:spPr bwMode="auto">
          <a:xfrm>
            <a:off x="165100" y="5181600"/>
            <a:ext cx="165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 smtClean="0">
                <a:solidFill>
                  <a:srgbClr val="000000"/>
                </a:solidFill>
                <a:latin typeface="Arial" charset="0"/>
              </a:rPr>
              <a:t>Satellite 1 Footprints</a:t>
            </a:r>
          </a:p>
        </p:txBody>
      </p:sp>
      <p:sp>
        <p:nvSpPr>
          <p:cNvPr id="63641" name="Text Box 153"/>
          <p:cNvSpPr txBox="1">
            <a:spLocks noChangeArrowheads="1"/>
          </p:cNvSpPr>
          <p:nvPr/>
        </p:nvSpPr>
        <p:spPr bwMode="auto">
          <a:xfrm>
            <a:off x="247650" y="2590800"/>
            <a:ext cx="1403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 smtClean="0">
                <a:solidFill>
                  <a:srgbClr val="000000"/>
                </a:solidFill>
                <a:latin typeface="Arial" charset="0"/>
              </a:rPr>
              <a:t>Satellite 2 Footprints</a:t>
            </a:r>
          </a:p>
        </p:txBody>
      </p:sp>
      <p:sp>
        <p:nvSpPr>
          <p:cNvPr id="63642" name="Line 154"/>
          <p:cNvSpPr>
            <a:spLocks noChangeShapeType="1"/>
          </p:cNvSpPr>
          <p:nvPr/>
        </p:nvSpPr>
        <p:spPr bwMode="auto">
          <a:xfrm>
            <a:off x="990600" y="3276600"/>
            <a:ext cx="90805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3643" name="Line 155"/>
          <p:cNvSpPr>
            <a:spLocks noChangeShapeType="1"/>
          </p:cNvSpPr>
          <p:nvPr/>
        </p:nvSpPr>
        <p:spPr bwMode="auto">
          <a:xfrm flipV="1">
            <a:off x="1485900" y="5257800"/>
            <a:ext cx="1155700" cy="228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3646" name="Line 158"/>
          <p:cNvSpPr>
            <a:spLocks noChangeShapeType="1"/>
          </p:cNvSpPr>
          <p:nvPr/>
        </p:nvSpPr>
        <p:spPr bwMode="auto">
          <a:xfrm flipH="1">
            <a:off x="6934200" y="4267200"/>
            <a:ext cx="0" cy="1676400"/>
          </a:xfrm>
          <a:prstGeom prst="line">
            <a:avLst/>
          </a:prstGeom>
          <a:noFill/>
          <a:ln w="38100">
            <a:solidFill>
              <a:srgbClr val="3366FF"/>
            </a:solidFill>
            <a:prstDash val="sysDot"/>
            <a:round/>
            <a:headEnd/>
            <a:tailEnd type="diamond" w="lg" len="lg"/>
          </a:ln>
          <a:effectLst/>
        </p:spPr>
        <p:txBody>
          <a:bodyPr/>
          <a:lstStyle/>
          <a:p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3647" name="Line 159"/>
          <p:cNvSpPr>
            <a:spLocks noChangeShapeType="1"/>
          </p:cNvSpPr>
          <p:nvPr/>
        </p:nvSpPr>
        <p:spPr bwMode="auto">
          <a:xfrm flipV="1">
            <a:off x="6934200" y="2209800"/>
            <a:ext cx="0" cy="1524000"/>
          </a:xfrm>
          <a:prstGeom prst="line">
            <a:avLst/>
          </a:prstGeom>
          <a:noFill/>
          <a:ln w="38100">
            <a:solidFill>
              <a:srgbClr val="3366FF"/>
            </a:solidFill>
            <a:prstDash val="sysDot"/>
            <a:round/>
            <a:headEnd/>
            <a:tailEnd type="diamond" w="lg" len="lg"/>
          </a:ln>
          <a:effectLst/>
        </p:spPr>
        <p:txBody>
          <a:bodyPr/>
          <a:lstStyle/>
          <a:p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3648" name="Text Box 160"/>
          <p:cNvSpPr txBox="1">
            <a:spLocks noChangeArrowheads="1"/>
          </p:cNvSpPr>
          <p:nvPr/>
        </p:nvSpPr>
        <p:spPr bwMode="auto">
          <a:xfrm>
            <a:off x="6438900" y="3886203"/>
            <a:ext cx="1238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 smtClean="0">
                <a:solidFill>
                  <a:srgbClr val="333399"/>
                </a:solidFill>
                <a:latin typeface="Arial" charset="0"/>
              </a:rPr>
              <a:t>200 km</a:t>
            </a:r>
          </a:p>
        </p:txBody>
      </p:sp>
      <p:sp>
        <p:nvSpPr>
          <p:cNvPr id="63650" name="Line 162"/>
          <p:cNvSpPr>
            <a:spLocks noChangeShapeType="1"/>
          </p:cNvSpPr>
          <p:nvPr/>
        </p:nvSpPr>
        <p:spPr bwMode="auto">
          <a:xfrm>
            <a:off x="5448300" y="1524000"/>
            <a:ext cx="742950" cy="0"/>
          </a:xfrm>
          <a:prstGeom prst="line">
            <a:avLst/>
          </a:prstGeom>
          <a:noFill/>
          <a:ln w="38100">
            <a:solidFill>
              <a:srgbClr val="3366FF"/>
            </a:solidFill>
            <a:prstDash val="sysDot"/>
            <a:round/>
            <a:headEnd/>
            <a:tailEnd type="diamond" w="lg" len="lg"/>
          </a:ln>
          <a:effectLst/>
        </p:spPr>
        <p:txBody>
          <a:bodyPr/>
          <a:lstStyle/>
          <a:p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3651" name="Text Box 163"/>
          <p:cNvSpPr txBox="1">
            <a:spLocks noChangeArrowheads="1"/>
          </p:cNvSpPr>
          <p:nvPr/>
        </p:nvSpPr>
        <p:spPr bwMode="auto">
          <a:xfrm>
            <a:off x="4292600" y="1309688"/>
            <a:ext cx="1238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 smtClean="0">
                <a:solidFill>
                  <a:srgbClr val="333399"/>
                </a:solidFill>
                <a:latin typeface="Arial" charset="0"/>
              </a:rPr>
              <a:t>150 km</a:t>
            </a:r>
          </a:p>
        </p:txBody>
      </p:sp>
      <p:sp>
        <p:nvSpPr>
          <p:cNvPr id="63652" name="Line 164"/>
          <p:cNvSpPr>
            <a:spLocks noChangeShapeType="1"/>
          </p:cNvSpPr>
          <p:nvPr/>
        </p:nvSpPr>
        <p:spPr bwMode="auto">
          <a:xfrm flipH="1">
            <a:off x="3384550" y="1524000"/>
            <a:ext cx="825500" cy="0"/>
          </a:xfrm>
          <a:prstGeom prst="line">
            <a:avLst/>
          </a:prstGeom>
          <a:noFill/>
          <a:ln w="38100">
            <a:solidFill>
              <a:srgbClr val="3366FF"/>
            </a:solidFill>
            <a:prstDash val="sysDot"/>
            <a:round/>
            <a:headEnd/>
            <a:tailEnd type="diamond" w="lg" len="lg"/>
          </a:ln>
          <a:effectLst/>
        </p:spPr>
        <p:txBody>
          <a:bodyPr/>
          <a:lstStyle/>
          <a:p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3655" name="Text Box 167"/>
          <p:cNvSpPr txBox="1">
            <a:spLocks noChangeArrowheads="1"/>
          </p:cNvSpPr>
          <p:nvPr/>
        </p:nvSpPr>
        <p:spPr bwMode="auto">
          <a:xfrm>
            <a:off x="5943600" y="5638800"/>
            <a:ext cx="742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smtClean="0">
                <a:solidFill>
                  <a:srgbClr val="000000"/>
                </a:solidFill>
                <a:latin typeface="Arial" charset="0"/>
              </a:rPr>
              <a:t>50km</a:t>
            </a:r>
          </a:p>
        </p:txBody>
      </p:sp>
      <p:sp>
        <p:nvSpPr>
          <p:cNvPr id="63656" name="Line 168"/>
          <p:cNvSpPr>
            <a:spLocks noChangeShapeType="1"/>
          </p:cNvSpPr>
          <p:nvPr/>
        </p:nvSpPr>
        <p:spPr bwMode="auto">
          <a:xfrm>
            <a:off x="5695950" y="5943600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3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3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3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3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3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3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3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3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3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3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3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3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3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3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3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3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3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3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3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3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3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3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3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3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3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3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3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3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3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3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3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3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3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63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636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63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636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636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636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63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63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635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635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63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63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635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63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63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635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77" grpId="0" animBg="1"/>
      <p:bldP spid="63579" grpId="0" animBg="1"/>
      <p:bldP spid="63580" grpId="0" animBg="1"/>
      <p:bldP spid="63584" grpId="0" animBg="1"/>
      <p:bldP spid="63589" grpId="0" animBg="1"/>
      <p:bldP spid="63593" grpId="0" animBg="1"/>
      <p:bldP spid="63594" grpId="0" animBg="1"/>
      <p:bldP spid="63596" grpId="0" animBg="1"/>
      <p:bldP spid="63618" grpId="0" animBg="1"/>
      <p:bldP spid="63619" grpId="0" animBg="1"/>
      <p:bldP spid="63620" grpId="0" animBg="1"/>
      <p:bldP spid="63621" grpId="0" animBg="1"/>
      <p:bldP spid="63622" grpId="0" animBg="1"/>
      <p:bldP spid="63623" grpId="0" animBg="1"/>
      <p:bldP spid="63624" grpId="0" animBg="1"/>
      <p:bldP spid="63625" grpId="0" animBg="1"/>
      <p:bldP spid="63626" grpId="0" animBg="1"/>
      <p:bldP spid="63627" grpId="0" animBg="1"/>
      <p:bldP spid="63628" grpId="0" animBg="1"/>
      <p:bldP spid="63629" grpId="0" animBg="1"/>
      <p:bldP spid="63630" grpId="0" animBg="1"/>
      <p:bldP spid="63631" grpId="0" animBg="1"/>
      <p:bldP spid="63632" grpId="0" animBg="1"/>
      <p:bldP spid="63633" grpId="0" animBg="1"/>
      <p:bldP spid="63634" grpId="0" animBg="1"/>
      <p:bldP spid="63635" grpId="0" animBg="1"/>
      <p:bldP spid="63636" grpId="0" animBg="1"/>
      <p:bldP spid="63637" grpId="0" animBg="1"/>
      <p:bldP spid="63641" grpId="0"/>
      <p:bldP spid="63642" grpId="0" animBg="1"/>
      <p:bldP spid="63646" grpId="0" animBg="1"/>
      <p:bldP spid="63647" grpId="0" animBg="1"/>
      <p:bldP spid="63648" grpId="0"/>
      <p:bldP spid="63650" grpId="0" animBg="1"/>
      <p:bldP spid="63651" grpId="0"/>
      <p:bldP spid="63652" grpId="0" animBg="1"/>
      <p:bldP spid="63655" grpId="0"/>
      <p:bldP spid="636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12750" y="1295439"/>
            <a:ext cx="891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sng" smtClean="0">
                <a:solidFill>
                  <a:srgbClr val="000000"/>
                </a:solidFill>
                <a:latin typeface="Arial" charset="0"/>
              </a:rPr>
              <a:t>Time Period</a:t>
            </a:r>
            <a:r>
              <a:rPr lang="en-US" sz="2800" smtClean="0">
                <a:solidFill>
                  <a:srgbClr val="000000"/>
                </a:solidFill>
                <a:latin typeface="Arial" charset="0"/>
              </a:rPr>
              <a:t>: </a:t>
            </a:r>
            <a:r>
              <a:rPr lang="en-US" sz="2800" b="0" i="1" smtClean="0">
                <a:solidFill>
                  <a:srgbClr val="000000"/>
                </a:solidFill>
                <a:latin typeface="Arial" charset="0"/>
              </a:rPr>
              <a:t>May 21, 2005</a:t>
            </a:r>
            <a:r>
              <a:rPr lang="en-US" sz="2800" b="0" smtClean="0">
                <a:solidFill>
                  <a:srgbClr val="000000"/>
                </a:solidFill>
                <a:latin typeface="Arial" charset="0"/>
              </a:rPr>
              <a:t> to </a:t>
            </a:r>
            <a:r>
              <a:rPr lang="en-US" sz="2800" b="0" i="1" smtClean="0">
                <a:solidFill>
                  <a:srgbClr val="000000"/>
                </a:solidFill>
                <a:latin typeface="Arial" charset="0"/>
              </a:rPr>
              <a:t>July 31, 2006</a:t>
            </a:r>
          </a:p>
          <a:p>
            <a:pPr>
              <a:spcBef>
                <a:spcPct val="50000"/>
              </a:spcBef>
            </a:pPr>
            <a:r>
              <a:rPr lang="en-US" sz="2800" u="sng" smtClean="0">
                <a:solidFill>
                  <a:srgbClr val="000000"/>
                </a:solidFill>
                <a:latin typeface="Arial" charset="0"/>
              </a:rPr>
              <a:t>Locations</a:t>
            </a:r>
            <a:r>
              <a:rPr lang="en-US" sz="2800" smtClean="0">
                <a:solidFill>
                  <a:srgbClr val="000000"/>
                </a:solidFill>
                <a:latin typeface="Arial" charset="0"/>
              </a:rPr>
              <a:t>: </a:t>
            </a:r>
            <a:r>
              <a:rPr lang="en-US" sz="2800" b="0" i="1" smtClean="0">
                <a:solidFill>
                  <a:srgbClr val="000000"/>
                </a:solidFill>
                <a:latin typeface="Arial" charset="0"/>
              </a:rPr>
              <a:t>Typically Around 80</a:t>
            </a:r>
            <a:r>
              <a:rPr lang="en-US" sz="2800" b="0" i="1" baseline="30000" smtClean="0">
                <a:solidFill>
                  <a:srgbClr val="000000"/>
                </a:solidFill>
                <a:latin typeface="Arial" charset="0"/>
              </a:rPr>
              <a:t>0</a:t>
            </a:r>
            <a:r>
              <a:rPr lang="en-US" sz="2800" b="0" i="1" smtClean="0">
                <a:solidFill>
                  <a:srgbClr val="000000"/>
                </a:solidFill>
                <a:latin typeface="Arial" charset="0"/>
              </a:rPr>
              <a:t> North and South</a:t>
            </a:r>
            <a:r>
              <a:rPr lang="en-US" sz="2800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800" u="sng" smtClean="0">
                <a:solidFill>
                  <a:srgbClr val="000000"/>
                </a:solidFill>
                <a:latin typeface="Arial" charset="0"/>
              </a:rPr>
              <a:t>SNO Time Threshold</a:t>
            </a:r>
            <a:r>
              <a:rPr lang="en-US" sz="2800" smtClean="0">
                <a:solidFill>
                  <a:srgbClr val="000000"/>
                </a:solidFill>
                <a:latin typeface="Arial" charset="0"/>
              </a:rPr>
              <a:t>: </a:t>
            </a:r>
            <a:r>
              <a:rPr lang="en-US" sz="2800" b="0" i="1" smtClean="0">
                <a:solidFill>
                  <a:srgbClr val="000000"/>
                </a:solidFill>
                <a:latin typeface="Arial" charset="0"/>
              </a:rPr>
              <a:t>30 Seconds</a:t>
            </a:r>
          </a:p>
        </p:txBody>
      </p:sp>
      <p:sp>
        <p:nvSpPr>
          <p:cNvPr id="3116" name="Text Box 44"/>
          <p:cNvSpPr txBox="1">
            <a:spLocks noChangeArrowheads="1"/>
          </p:cNvSpPr>
          <p:nvPr/>
        </p:nvSpPr>
        <p:spPr bwMode="auto">
          <a:xfrm>
            <a:off x="363894" y="293287"/>
            <a:ext cx="90822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solidFill>
                  <a:srgbClr val="000000"/>
                </a:solidFill>
                <a:latin typeface="+mn-lt"/>
              </a:rPr>
              <a:t>Operational AMSU-A SNO Ensemble Dataset</a:t>
            </a:r>
          </a:p>
        </p:txBody>
      </p:sp>
      <p:sp>
        <p:nvSpPr>
          <p:cNvPr id="3117" name="Text Box 45"/>
          <p:cNvSpPr txBox="1">
            <a:spLocks noChangeArrowheads="1"/>
          </p:cNvSpPr>
          <p:nvPr/>
        </p:nvSpPr>
        <p:spPr bwMode="auto">
          <a:xfrm>
            <a:off x="412750" y="3247823"/>
            <a:ext cx="6356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sng" dirty="0" smtClean="0">
                <a:solidFill>
                  <a:srgbClr val="000000"/>
                </a:solidFill>
                <a:latin typeface="Arial" charset="0"/>
              </a:rPr>
              <a:t>Number of SNOs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:</a:t>
            </a:r>
          </a:p>
        </p:txBody>
      </p:sp>
      <p:graphicFrame>
        <p:nvGraphicFramePr>
          <p:cNvPr id="3235" name="Group 163"/>
          <p:cNvGraphicFramePr>
            <a:graphicFrameLocks noGrp="1"/>
          </p:cNvGraphicFramePr>
          <p:nvPr/>
        </p:nvGraphicFramePr>
        <p:xfrm>
          <a:off x="340542" y="3760584"/>
          <a:ext cx="9256682" cy="2682240"/>
        </p:xfrm>
        <a:graphic>
          <a:graphicData uri="http://schemas.openxmlformats.org/drawingml/2006/table">
            <a:tbl>
              <a:tblPr/>
              <a:tblGrid>
                <a:gridCol w="2482239"/>
                <a:gridCol w="992896"/>
                <a:gridCol w="1241120"/>
                <a:gridCol w="1075636"/>
                <a:gridCol w="1158378"/>
                <a:gridCol w="1158378"/>
                <a:gridCol w="1148035"/>
              </a:tblGrid>
              <a:tr h="71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Aqua/ N15</a:t>
                      </a:r>
                      <a:endPara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Aqua/ N16</a:t>
                      </a:r>
                      <a:endPara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Aqua/ N18</a:t>
                      </a:r>
                      <a:endPara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N15/ N16</a:t>
                      </a:r>
                      <a:endPara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N15/ N18</a:t>
                      </a:r>
                      <a:endPara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N16/ N18</a:t>
                      </a:r>
                      <a:endPara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7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Northern Hemisphere (NH)</a:t>
                      </a:r>
                    </a:p>
                  </a:txBody>
                  <a:tcPr marL="99060" marR="99060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7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Southern Hemisphere (SH)</a:t>
                      </a: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Globe</a:t>
                      </a:r>
                      <a:endPara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25" name="Text Box 53"/>
          <p:cNvSpPr txBox="1">
            <a:spLocks noChangeArrowheads="1"/>
          </p:cNvSpPr>
          <p:nvPr/>
        </p:nvSpPr>
        <p:spPr bwMode="auto">
          <a:xfrm>
            <a:off x="244610" y="1604873"/>
            <a:ext cx="4044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Avg. Percentage of SNO Bias Variance due to NEDT</a:t>
            </a:r>
          </a:p>
        </p:txBody>
      </p:sp>
      <p:graphicFrame>
        <p:nvGraphicFramePr>
          <p:cNvPr id="54326" name="Object 54"/>
          <p:cNvGraphicFramePr>
            <a:graphicFrameLocks noChangeAspect="1"/>
          </p:cNvGraphicFramePr>
          <p:nvPr/>
        </p:nvGraphicFramePr>
        <p:xfrm>
          <a:off x="4562680" y="1562100"/>
          <a:ext cx="4827813" cy="733044"/>
        </p:xfrm>
        <a:graphic>
          <a:graphicData uri="http://schemas.openxmlformats.org/presentationml/2006/ole">
            <p:oleObj spid="_x0000_s2050" name="Equation" r:id="rId3" imgW="3085920" imgH="507960" progId="Equation.3">
              <p:embed/>
            </p:oleObj>
          </a:graphicData>
        </a:graphic>
      </p:graphicFrame>
      <p:graphicFrame>
        <p:nvGraphicFramePr>
          <p:cNvPr id="54327" name="Object 55"/>
          <p:cNvGraphicFramePr>
            <a:graphicFrameLocks noChangeAspect="1"/>
          </p:cNvGraphicFramePr>
          <p:nvPr/>
        </p:nvGraphicFramePr>
        <p:xfrm>
          <a:off x="834928" y="2425700"/>
          <a:ext cx="8003319" cy="3839354"/>
        </p:xfrm>
        <a:graphic>
          <a:graphicData uri="http://schemas.openxmlformats.org/presentationml/2006/ole">
            <p:oleObj spid="_x0000_s2051" name="Chart" r:id="rId4" imgW="6915110" imgH="3295773" progId="Excel.Sheet.8">
              <p:embed/>
            </p:oleObj>
          </a:graphicData>
        </a:graphic>
      </p:graphicFrame>
      <p:sp>
        <p:nvSpPr>
          <p:cNvPr id="54328" name="Text Box 56"/>
          <p:cNvSpPr txBox="1">
            <a:spLocks noChangeArrowheads="1"/>
          </p:cNvSpPr>
          <p:nvPr/>
        </p:nvSpPr>
        <p:spPr bwMode="auto">
          <a:xfrm>
            <a:off x="930032" y="382078"/>
            <a:ext cx="83491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olidFill>
                  <a:srgbClr val="000000"/>
                </a:solidFill>
                <a:latin typeface="+mn-lt"/>
              </a:rPr>
              <a:t>AMSU-A SNO Uncertainty Relative to NEDT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1178370" y="18"/>
            <a:ext cx="7924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solidFill>
                  <a:srgbClr val="000000"/>
                </a:solidFill>
                <a:latin typeface="+mn-lt"/>
              </a:rPr>
              <a:t>Aqua and N15 AMSU-A Individual SNO </a:t>
            </a:r>
          </a:p>
          <a:p>
            <a:pPr algn="ctr"/>
            <a:r>
              <a:rPr lang="en-US" sz="3600" dirty="0" smtClean="0">
                <a:solidFill>
                  <a:srgbClr val="000000"/>
                </a:solidFill>
                <a:latin typeface="+mn-lt"/>
              </a:rPr>
              <a:t>Mean Bias Time Series</a:t>
            </a:r>
            <a:r>
              <a:rPr lang="en-US" sz="3600" b="0" dirty="0" smtClean="0">
                <a:solidFill>
                  <a:srgbClr val="000000"/>
                </a:solidFill>
                <a:latin typeface="+mn-lt"/>
              </a:rPr>
              <a:t>  </a:t>
            </a:r>
          </a:p>
        </p:txBody>
      </p:sp>
      <p:graphicFrame>
        <p:nvGraphicFramePr>
          <p:cNvPr id="61452" name="Object 12"/>
          <p:cNvGraphicFramePr>
            <a:graphicFrameLocks noChangeAspect="1"/>
          </p:cNvGraphicFramePr>
          <p:nvPr>
            <p:ph idx="4294967295"/>
          </p:nvPr>
        </p:nvGraphicFramePr>
        <p:xfrm>
          <a:off x="1674619" y="1323533"/>
          <a:ext cx="6785566" cy="4909185"/>
        </p:xfrm>
        <a:graphic>
          <a:graphicData uri="http://schemas.openxmlformats.org/presentationml/2006/ole">
            <p:oleObj spid="_x0000_s4098" name="Bitmap Image" r:id="rId3" imgW="8809524" imgH="6904762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17" name="Object 5"/>
          <p:cNvGraphicFramePr>
            <a:graphicFrameLocks noChangeAspect="1"/>
          </p:cNvGraphicFramePr>
          <p:nvPr/>
        </p:nvGraphicFramePr>
        <p:xfrm>
          <a:off x="2393950" y="3879189"/>
          <a:ext cx="4870450" cy="2436812"/>
        </p:xfrm>
        <a:graphic>
          <a:graphicData uri="http://schemas.openxmlformats.org/presentationml/2006/ole">
            <p:oleObj spid="_x0000_s6146" name="Chart" r:id="rId4" imgW="3362425" imgH="1723870" progId="Excel.Sheet.8">
              <p:embed/>
            </p:oleObj>
          </a:graphicData>
        </a:graphic>
      </p:graphicFrame>
      <p:graphicFrame>
        <p:nvGraphicFramePr>
          <p:cNvPr id="64518" name="Object 6"/>
          <p:cNvGraphicFramePr>
            <a:graphicFrameLocks noChangeAspect="1"/>
          </p:cNvGraphicFramePr>
          <p:nvPr/>
        </p:nvGraphicFramePr>
        <p:xfrm>
          <a:off x="4942702" y="1439240"/>
          <a:ext cx="4880769" cy="2449513"/>
        </p:xfrm>
        <a:graphic>
          <a:graphicData uri="http://schemas.openxmlformats.org/presentationml/2006/ole">
            <p:oleObj spid="_x0000_s6147" name="Chart" r:id="rId5" imgW="3409910" imgH="1733624" progId="Excel.Sheet.8">
              <p:embed/>
            </p:oleObj>
          </a:graphicData>
        </a:graphic>
      </p:graphicFrame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330200" y="173626"/>
            <a:ext cx="9245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dirty="0" smtClean="0">
                <a:solidFill>
                  <a:srgbClr val="000000"/>
                </a:solidFill>
                <a:latin typeface="+mn-lt"/>
              </a:rPr>
              <a:t>POES and Aqua AMSU-A SNO-ensemble Mean Biases and 99% Confidence Intervals</a:t>
            </a:r>
          </a:p>
        </p:txBody>
      </p:sp>
      <p:graphicFrame>
        <p:nvGraphicFramePr>
          <p:cNvPr id="64520" name="Object 8"/>
          <p:cNvGraphicFramePr>
            <a:graphicFrameLocks noChangeAspect="1"/>
          </p:cNvGraphicFramePr>
          <p:nvPr/>
        </p:nvGraphicFramePr>
        <p:xfrm>
          <a:off x="0" y="1428089"/>
          <a:ext cx="5200650" cy="2449512"/>
        </p:xfrm>
        <a:graphic>
          <a:graphicData uri="http://schemas.openxmlformats.org/presentationml/2006/ole">
            <p:oleObj spid="_x0000_s6148" name="Chart" r:id="rId6" imgW="3400285" imgH="1723870" progId="Excel.Sheet.8">
              <p:embed/>
            </p:oleObj>
          </a:graphicData>
        </a:graphic>
      </p:graphicFrame>
      <p:sp>
        <p:nvSpPr>
          <p:cNvPr id="64522" name="Oval 10"/>
          <p:cNvSpPr>
            <a:spLocks noChangeArrowheads="1"/>
          </p:cNvSpPr>
          <p:nvPr/>
        </p:nvSpPr>
        <p:spPr bwMode="auto">
          <a:xfrm>
            <a:off x="1816100" y="2810801"/>
            <a:ext cx="330200" cy="5334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4523" name="Oval 11"/>
          <p:cNvSpPr>
            <a:spLocks noChangeArrowheads="1"/>
          </p:cNvSpPr>
          <p:nvPr/>
        </p:nvSpPr>
        <p:spPr bwMode="auto">
          <a:xfrm>
            <a:off x="4375150" y="4030001"/>
            <a:ext cx="2889250" cy="9906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b="0" smtClean="0">
              <a:solidFill>
                <a:srgbClr val="000000"/>
              </a:solidFill>
              <a:latin typeface="Arial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2" grpId="0" animBg="1"/>
      <p:bldP spid="645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25020</TotalTime>
  <Words>782</Words>
  <Application>Microsoft Office PowerPoint</Application>
  <PresentationFormat>A4 Paper (210x297 mm)</PresentationFormat>
  <Paragraphs>188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Office Theme</vt:lpstr>
      <vt:lpstr>Equation</vt:lpstr>
      <vt:lpstr>Chart</vt:lpstr>
      <vt:lpstr>Bitmap Image</vt:lpstr>
      <vt:lpstr>Simultaneous Nadir Overpass Analysis of Advanced Microwave Sounding Unit Series-A (AMSU-A)</vt:lpstr>
      <vt:lpstr>Outline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Eumetsat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Thomas Staudte</dc:creator>
  <cp:lastModifiedBy>bobi</cp:lastModifiedBy>
  <cp:revision>1101</cp:revision>
  <cp:lastPrinted>2006-03-06T14:11:17Z</cp:lastPrinted>
  <dcterms:created xsi:type="dcterms:W3CDTF">2010-09-10T00:53:07Z</dcterms:created>
  <dcterms:modified xsi:type="dcterms:W3CDTF">2010-10-08T15:03:44Z</dcterms:modified>
</cp:coreProperties>
</file>