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2"/>
  </p:notesMasterIdLst>
  <p:handoutMasterIdLst>
    <p:handoutMasterId r:id="rId23"/>
  </p:handoutMasterIdLst>
  <p:sldIdLst>
    <p:sldId id="256" r:id="rId2"/>
    <p:sldId id="461" r:id="rId3"/>
    <p:sldId id="473" r:id="rId4"/>
    <p:sldId id="462" r:id="rId5"/>
    <p:sldId id="463" r:id="rId6"/>
    <p:sldId id="464" r:id="rId7"/>
    <p:sldId id="465" r:id="rId8"/>
    <p:sldId id="466" r:id="rId9"/>
    <p:sldId id="475" r:id="rId10"/>
    <p:sldId id="479" r:id="rId11"/>
    <p:sldId id="476" r:id="rId12"/>
    <p:sldId id="480" r:id="rId13"/>
    <p:sldId id="481" r:id="rId14"/>
    <p:sldId id="482" r:id="rId15"/>
    <p:sldId id="485" r:id="rId16"/>
    <p:sldId id="483" r:id="rId17"/>
    <p:sldId id="484" r:id="rId18"/>
    <p:sldId id="474" r:id="rId19"/>
    <p:sldId id="478" r:id="rId20"/>
    <p:sldId id="467" r:id="rId21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33FF"/>
    <a:srgbClr val="A2DADE"/>
    <a:srgbClr val="4E0B55"/>
    <a:srgbClr val="EE2D24"/>
    <a:srgbClr val="C7A775"/>
    <a:srgbClr val="00B5EF"/>
    <a:srgbClr val="CDE3A0"/>
    <a:srgbClr val="EFC8DF"/>
    <a:srgbClr val="FFF0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6172" autoAdjust="0"/>
  </p:normalViewPr>
  <p:slideViewPr>
    <p:cSldViewPr snapToGrid="0">
      <p:cViewPr>
        <p:scale>
          <a:sx n="100" d="100"/>
          <a:sy n="100" d="100"/>
        </p:scale>
        <p:origin x="-1074" y="-35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14 January 2011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14 January 2011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14 January 2011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88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 smtClean="0">
                <a:solidFill>
                  <a:schemeClr val="tx1"/>
                </a:solidFill>
              </a:rPr>
              <a:pPr>
                <a:defRPr/>
              </a:pPr>
              <a:t>14 January 2011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: </a:t>
            </a:r>
            <a:fld id="{ED0F9CEB-5A3B-41CC-A276-34566D4505EC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520701" y="2674938"/>
            <a:ext cx="9061450" cy="1470025"/>
          </a:xfrm>
        </p:spPr>
        <p:txBody>
          <a:bodyPr/>
          <a:lstStyle/>
          <a:p>
            <a:pPr eaLnBrk="1" hangingPunct="1"/>
            <a:r>
              <a:rPr lang="en-GB" b="1" dirty="0" smtClean="0"/>
              <a:t>Road to Pre-Operational Phase for GEO-LEO IR Products</a:t>
            </a:r>
            <a:endParaRPr lang="en-US" b="1" dirty="0" smtClean="0"/>
          </a:p>
        </p:txBody>
      </p:sp>
      <p:sp>
        <p:nvSpPr>
          <p:cNvPr id="6147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645025"/>
            <a:ext cx="6934200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Fuzhong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Weng</a:t>
            </a:r>
            <a:r>
              <a:rPr lang="en-US" sz="2400" dirty="0" smtClean="0">
                <a:solidFill>
                  <a:srgbClr val="002060"/>
                </a:solidFill>
              </a:rPr>
              <a:t> and </a:t>
            </a:r>
            <a:r>
              <a:rPr lang="en-US" sz="2400" i="1" dirty="0" smtClean="0">
                <a:solidFill>
                  <a:srgbClr val="002060"/>
                </a:solidFill>
              </a:rPr>
              <a:t>Bob Iacovazzi, Jr.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GSICS Coordination </a:t>
            </a:r>
            <a:r>
              <a:rPr lang="en-US" sz="2400" dirty="0" smtClean="0">
                <a:solidFill>
                  <a:srgbClr val="002060"/>
                </a:solidFill>
              </a:rPr>
              <a:t>Center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January 18, 2011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GPPA: Road to Pre-Operational Phase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50799" y="1339849"/>
            <a:ext cx="97313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Examine the submitted documents (ATBD and product traceability to standards)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Who: GPAT and product users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Remediate any document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Due: One month after receiving GPAT feedback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Complete documents associated with GPAF Sections III.2.A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models) and III.2.B (cal/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Product provider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Collect and disseminate user feedback regarding product's data usability and format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users,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Examine the submitted documents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 and 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measurements).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Remediate any document or data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receiving GPAT feedback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3825" y="160338"/>
            <a:ext cx="9725025" cy="954087"/>
          </a:xfrm>
        </p:spPr>
        <p:txBody>
          <a:bodyPr/>
          <a:lstStyle/>
          <a:p>
            <a:pPr eaLnBrk="1" hangingPunct="1"/>
            <a:r>
              <a:rPr lang="en-GB" sz="4000" dirty="0" smtClean="0"/>
              <a:t>GPPA: Impediments to Pre-Operational Phase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0" y="1939925"/>
            <a:ext cx="9731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Little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input regarding GEO-LEO IR Product Algorithm Theoretical Basis Document or Traceability to Standards Statement </a:t>
            </a: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Many GEO-LEO IR algorithms have changed since product submission</a:t>
            </a:r>
            <a:r>
              <a:rPr lang="en-US" sz="3600" dirty="0" smtClean="0"/>
              <a:t>. </a:t>
            </a:r>
            <a:endParaRPr lang="en-US" sz="3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GPPA: Road to Pre-Operational Phase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50799" y="1339849"/>
            <a:ext cx="97313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Examine the submitted documents (ATBD and product traceability to standards)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and product users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Remediate any document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  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  Due: One month after receiving GPAT feedback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Complete documents associated with GPAF Sections III.2.A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models) and III.2.B (cal/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Product provider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Collect and disseminate user feedback regarding product's data usability and format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users,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Examine the submitted documents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 and 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measurements).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Remediate any document or data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receiving GPAT feedback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GPPA: Road to Pre-Operational Phase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50799" y="1339849"/>
            <a:ext cx="97313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Examine the submitted documents (ATBD and product traceability to standards)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and product users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Remediate any document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Due: One month after receiving GPAT feedback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Complete documents associated with GPAF Sections III.2.A (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transfer models) and III.2.B (cal/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supporting measurements)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Who: Product provider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Collect and disseminate user feedback regarding product's data usability and format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users,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Examine the submitted documents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 and 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measurements).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Remediate any document or data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receiving GPAT feedback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GPPA: Road to Pre-Operational Phase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50799" y="1339849"/>
            <a:ext cx="97313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Examine the submitted documents (ATBD and product traceability to standards)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and product users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Remediate any document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Due: One month after receiving GPAT feedback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Complete documents associated with GPAF Sections III.2.A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models) and III.2.B (cal/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Product provider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Collect and disseminate user feedback regarding product's data usability and format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  Who: Product users,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Examine the submitted documents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 and 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measurements).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Remediate any document or data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receiving GPAT feedback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3825" y="160338"/>
            <a:ext cx="9725025" cy="954087"/>
          </a:xfrm>
        </p:spPr>
        <p:txBody>
          <a:bodyPr/>
          <a:lstStyle/>
          <a:p>
            <a:pPr eaLnBrk="1" hangingPunct="1"/>
            <a:r>
              <a:rPr lang="en-GB" sz="4000" dirty="0" smtClean="0"/>
              <a:t>GPPA: Impediments to Pre-Operational Phase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1" y="1939925"/>
            <a:ext cx="8305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Little interim input from product testers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GPPA: Road to Pre-Operational Phase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50799" y="1339849"/>
            <a:ext cx="97313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Examine the submitted documents (ATBD and product traceability to standards)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and product users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Remediate any document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Due: One month after receiving GPAT feedback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Complete documents associated with GPAF Sections III.2.A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models) and III.2.B (cal/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Product provider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Collect and disseminate user feedback regarding product's data usability and format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users,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Examine the submitted documents (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transfer models and cal/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supporting measurements).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Who: GPAT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Remediate any document or data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receiving GPAT feedback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GPPA: Road to Pre-Operational Phase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50799" y="1339849"/>
            <a:ext cx="97313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Examine the submitted documents (ATBD and product traceability to standards)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and product users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Remediate any document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Due: One month after receiving GPAT feedback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Complete documents associated with GPAF Sections III.2.A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models) and III.2.B (cal/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Product provider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Collect and disseminate user feedback regarding product's data usability and format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  Who: Product users,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Six months after entering the Demonstration phase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Examine the submitted documents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transfer models and cal/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val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supporting measurements).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Who: GPAT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Due: One month after GCC received the documents </a:t>
            </a:r>
          </a:p>
          <a:p>
            <a:pPr marL="228600" indent="-228600">
              <a:lnSpc>
                <a:spcPct val="9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Remediate any document or data issues according to the GPAT and user feedback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 Who: Product provider, GCC Director </a:t>
            </a:r>
          </a:p>
          <a:p>
            <a:pPr marL="457200" indent="-228600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Due: One month after receiving GPAT feedback</a:t>
            </a:r>
            <a:endParaRPr lang="en-US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915400" cy="10953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GSICS Procedure for Product Acceptance (</a:t>
            </a:r>
            <a:r>
              <a:rPr lang="en-GB" sz="4000" dirty="0" smtClean="0"/>
              <a:t>GPPA): Pep Talk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5" y="1676311"/>
            <a:ext cx="92392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The GPPA is designed to provide a clear statement of inter-calibration product quality to the operational and research weather satellite data user communities. </a:t>
            </a:r>
          </a:p>
          <a:p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Such a procedure - involving rigorous inspection, review, verification and testing associated with satellite inter-calibration methods, and their implementation, results and impacts - is ultimately essential for the "G" in GSICS to represent the "Global" service that it proclaims.  </a:t>
            </a:r>
          </a:p>
          <a:p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400" i="1" dirty="0" smtClean="0">
                <a:solidFill>
                  <a:srgbClr val="00B050"/>
                </a:solidFill>
                <a:latin typeface="+mn-lt"/>
              </a:rPr>
              <a:t>Please remain committed to the GPPA process, as it becomes important in building trust between GSICS product producers and their data users. </a:t>
            </a:r>
            <a:endParaRPr lang="en-US" sz="2400" i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GPPA: Future Plans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0" y="1301750"/>
            <a:ext cx="99060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 the Next Year …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All  Four Current Potential Products in Pre-Operational Phase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en-US" sz="1400" i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New Potential Product </a:t>
            </a:r>
            <a:r>
              <a:rPr lang="en-US" sz="36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36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ubmissions</a:t>
            </a:r>
            <a:endParaRPr lang="en-US" sz="3600" i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GSICS Correction for CMA VISSR IR Channels based on IASI</a:t>
            </a:r>
            <a:endParaRPr lang="en-US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GSICS 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Correction for 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EUMETSAT SEVIRI, MTSAT Imager and GOES Imager solar reflective channels based on MODIS</a:t>
            </a:r>
            <a:endParaRPr lang="en-US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GSICS 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Correction for 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MSU/AMSU-A data based on SNO</a:t>
            </a:r>
            <a:endParaRPr lang="en-US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Times New Roman" pitchFamily="18" charset="0"/>
              </a:rPr>
              <a:t>Outline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596900" y="1663700"/>
            <a:ext cx="84455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GSICS Procedure for Product Acceptance (GPPA) </a:t>
            </a:r>
            <a:r>
              <a:rPr lang="en-US" sz="3600" i="1" dirty="0" smtClean="0">
                <a:solidFill>
                  <a:schemeClr val="tx1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Fundamental Capabilities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50800" dist="50800" dir="2700000" algn="tl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The Four GPPA Phases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50800" dist="50800" dir="2700000" algn="tl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GPPA Current Status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50800" dist="50800" dir="2700000" algn="tl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Road to GPPA Pre-operational Phase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50800" dist="50800" dir="2700000" algn="tl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GPPA Impediments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50800" dist="50800" dir="2700000" algn="tl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Pep </a:t>
            </a:r>
            <a:r>
              <a:rPr lang="en-US" sz="3600" i="1" smtClean="0">
                <a:solidFill>
                  <a:schemeClr val="tx1"/>
                </a:solidFill>
                <a:effectLst>
                  <a:outerShdw blurRad="50800" dist="50800" dir="2700000" algn="tl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Talk and Future </a:t>
            </a:r>
            <a:r>
              <a:rPr lang="en-US" sz="3600" i="1" dirty="0" smtClean="0">
                <a:solidFill>
                  <a:schemeClr val="tx1"/>
                </a:solidFill>
                <a:effectLst>
                  <a:outerShdw blurRad="50800" dist="50800" dir="2700000" algn="tl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plans</a:t>
            </a:r>
          </a:p>
          <a:p>
            <a:pPr marL="228600" indent="-228600">
              <a:lnSpc>
                <a:spcPct val="90000"/>
              </a:lnSpc>
              <a:spcAft>
                <a:spcPts val="24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endParaRPr lang="en-US" sz="3600" i="1" dirty="0" smtClean="0">
              <a:solidFill>
                <a:schemeClr val="tx1"/>
              </a:solidFill>
              <a:effectLst>
                <a:outerShdw blurRad="50800" dist="50800" dir="2700000" algn="tl">
                  <a:srgbClr val="000000">
                    <a:alpha val="43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GPPA Information Links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48200" y="1295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6" name="Picture 5" descr="GSICS_websitePic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1371600"/>
            <a:ext cx="3759200" cy="3144132"/>
          </a:xfrm>
          <a:prstGeom prst="rect">
            <a:avLst/>
          </a:prstGeom>
        </p:spPr>
      </p:pic>
      <p:pic>
        <p:nvPicPr>
          <p:cNvPr id="7" name="Picture 6" descr="GSICS_Wiki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882900"/>
            <a:ext cx="4437133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" y="44704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http://www.star.nesdis.noaa.gov/smcd/GCC/qa-gppa.php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) </a:t>
            </a:r>
            <a:endParaRPr lang="en-US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743670"/>
            <a:ext cx="474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+mn-lt"/>
              </a:rPr>
              <a:t>GSICS </a:t>
            </a:r>
            <a:r>
              <a:rPr lang="en-US" sz="2400" b="1" i="1" dirty="0" err="1" smtClean="0">
                <a:solidFill>
                  <a:srgbClr val="000000"/>
                </a:solidFill>
                <a:latin typeface="+mn-lt"/>
              </a:rPr>
              <a:t>Wiki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Up-to-date GPPA Workflow, Documents and Forms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40259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+mn-lt"/>
              </a:rPr>
              <a:t>GSICS Coordination Center Web Site</a:t>
            </a:r>
            <a:r>
              <a:rPr lang="en-US" sz="2400" i="1" dirty="0" smtClean="0">
                <a:solidFill>
                  <a:srgbClr val="000000"/>
                </a:solidFill>
                <a:latin typeface="+mn-lt"/>
              </a:rPr>
              <a:t>:</a:t>
            </a:r>
            <a:endParaRPr lang="en-US" sz="2400" b="1" i="1" dirty="0" smtClean="0">
              <a:solidFill>
                <a:srgbClr val="000000"/>
              </a:solidFill>
              <a:latin typeface="+mn-lt"/>
            </a:endParaRPr>
          </a:p>
          <a:p>
            <a:pPr marL="230188" indent="-2222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GPPA Overview</a:t>
            </a:r>
          </a:p>
          <a:p>
            <a:pPr marL="230188" indent="-2222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Links to GPPA Information archived on GSICS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Wiki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7999" y="6080125"/>
            <a:ext cx="449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(https://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gsics.nesdis.noaa.gov/wiki/Development/GppaWorkflow)</a:t>
            </a:r>
            <a:endParaRPr lang="en-US" sz="12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Times New Roman" pitchFamily="18" charset="0"/>
              </a:rPr>
              <a:t>Fundamental Capabilities of GPPA …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584200" y="1346200"/>
            <a:ext cx="9309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sz="24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GPPA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is the GSICS: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roduct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developers pathway to obtain a “Stamp of Approval” for a potential product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ata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users window to GSICS product quality and “fitness for purpose”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overning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body reference for judging GSICS product fitness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en-US" sz="1600" i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he </a:t>
            </a:r>
            <a:r>
              <a:rPr lang="en-US" sz="24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GPPA defines and documents:</a:t>
            </a: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Scope of product within the GSICS product portfolio</a:t>
            </a: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Theoretical basis, and implementation and distribution strategy, of product</a:t>
            </a: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Product Quality (uncertainty, quality indicators, etc)</a:t>
            </a: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en-US" sz="16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Four </a:t>
            </a:r>
            <a:r>
              <a:rPr lang="en-US" sz="24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Product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Phases: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Submission Phase</a:t>
            </a:r>
          </a:p>
          <a:p>
            <a:pPr marL="228600" lvl="0" indent="-228600"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Demonstration Phase</a:t>
            </a:r>
            <a:endPara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28600" lvl="0" indent="-228600"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Pre-operational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Phase</a:t>
            </a:r>
            <a:endPara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28600" lvl="0" indent="-228600"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Operational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Phase</a:t>
            </a:r>
            <a:endPara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GPPA: Submission Phase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228598" y="1219199"/>
            <a:ext cx="6648452" cy="20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Phase Goals: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Product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endParaRPr lang="en-US" sz="2400" i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GSICS Product Acceptance Form (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GPAF)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is satisfactory,</a:t>
            </a: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Data files conform to GSICS file and parameter naming and format standards,</a:t>
            </a: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erified to be within GSICS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scope,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and </a:t>
            </a: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Theoretical basis is understood at a high-level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. </a:t>
            </a:r>
            <a:endParaRPr lang="en-US" sz="2000" b="1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6" name="Picture 5" descr="463px-Apollo_17_Pre-Launch_-_GPN-2000-000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275" y="1385918"/>
            <a:ext cx="2286000" cy="2957482"/>
          </a:xfrm>
          <a:prstGeom prst="rect">
            <a:avLst/>
          </a:prstGeom>
        </p:spPr>
      </p:pic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38125" y="36671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Maximum Time 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Period: 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90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Days</a:t>
            </a:r>
            <a:endParaRPr lang="en-US" sz="2000" b="1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152399" y="4508500"/>
            <a:ext cx="9601201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Milestones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following are submitted by the product provider to the GCC and approved by the GSICS Product Acceptance Team (GPAT)</a:t>
            </a:r>
            <a:endParaRPr 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GPAF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sections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that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detail product name, POC, brief description, and relevance to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GSICS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.</a:t>
            </a:r>
            <a:endParaRPr lang="en-US" sz="2000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reliminary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version of the product algorithm theoretical basis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document (ATBD)</a:t>
            </a: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ample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product files that adhere to GSICS file and parameter naming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conventions</a:t>
            </a:r>
            <a:endParaRPr lang="en-US" sz="2000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GPPA: Demonstration Phase </a:t>
            </a:r>
          </a:p>
        </p:txBody>
      </p:sp>
      <p:pic>
        <p:nvPicPr>
          <p:cNvPr id="5" name="Picture 4" descr="750px-Apollo_16_Launch_-_GPN-2000-000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346200"/>
            <a:ext cx="2857500" cy="2286000"/>
          </a:xfrm>
          <a:prstGeom prst="rect">
            <a:avLst/>
          </a:prstGeom>
        </p:spPr>
      </p:pic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228600" y="1142999"/>
            <a:ext cx="6705600" cy="22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Phase Goals: 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Product</a:t>
            </a:r>
            <a:endParaRPr lang="en-US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/>
              </a:rPr>
              <a:t>Founding concepts, supporting models and measurements, and implementation are documented and fully understood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/>
              </a:rPr>
              <a:t>, </a:t>
            </a:r>
            <a:endParaRPr lang="en-US" sz="1800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/>
              </a:rPr>
              <a:t>Traceability (or lack thereof) to SI-standards is documented,</a:t>
            </a: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/>
              </a:rPr>
              <a:t>Quality Indicator is documented and well-defined,</a:t>
            </a: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/>
              </a:rPr>
              <a:t>ested and reviewed by potential product users, and</a:t>
            </a: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Arial"/>
              </a:rPr>
              <a:t>Data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/>
              </a:rPr>
              <a:t>released to GSICS members and potential users.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28600" y="3254375"/>
            <a:ext cx="41719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Maximum Time 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Period: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365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Days</a:t>
            </a:r>
            <a:endParaRPr lang="en-US" sz="2000" b="1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28600" y="3686175"/>
            <a:ext cx="9677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Milestones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The following are submitted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to, or arranged in coordination with, the GCC by the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product provider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approved by the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GPAT</a:t>
            </a:r>
            <a:endParaRPr lang="en-US" sz="2400" i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outine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product upload to a GSICS data server and agree on file retention policy.</a:t>
            </a: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GSICS product users feedback regarding product usefulness</a:t>
            </a:r>
            <a:endParaRPr lang="en-US" sz="1800" dirty="0" smtClean="0">
              <a:solidFill>
                <a:srgbClr val="000000"/>
              </a:solidFill>
              <a:latin typeface="+mn-lt"/>
            </a:endParaRP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B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aseline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versions of four documents critical to product quality assurance – </a:t>
            </a:r>
          </a:p>
          <a:p>
            <a:pPr marL="687388" lvl="1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Algorithm Theoretical Basis Document, </a:t>
            </a:r>
          </a:p>
          <a:p>
            <a:pPr marL="687388" lvl="1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Document describing product traceability to standards</a:t>
            </a:r>
          </a:p>
          <a:p>
            <a:pPr marL="687388" lvl="1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Product supporting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radiative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transfer model and cal/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val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supporting measurements description </a:t>
            </a:r>
          </a:p>
          <a:p>
            <a:pPr marL="687388" lvl="1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Product quality indicator description and justification </a:t>
            </a: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Affirmative decision regarding continuance of product within the GPPA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GPPA: Pre-operational Phase </a:t>
            </a:r>
          </a:p>
        </p:txBody>
      </p:sp>
      <p:pic>
        <p:nvPicPr>
          <p:cNvPr id="5" name="Picture 4" descr="546px-Apollo_16_Command_and_Service_Module_Over_the_Moon_-_GPN-2002-000069.jpg"/>
          <p:cNvPicPr>
            <a:picLocks noChangeAspect="1"/>
          </p:cNvPicPr>
          <p:nvPr/>
        </p:nvPicPr>
        <p:blipFill>
          <a:blip r:embed="rId2" cstate="print"/>
          <a:srcRect t="17647" r="12928"/>
          <a:stretch>
            <a:fillRect/>
          </a:stretch>
        </p:blipFill>
        <p:spPr>
          <a:xfrm>
            <a:off x="7192808" y="1409700"/>
            <a:ext cx="2492720" cy="2590800"/>
          </a:xfrm>
          <a:prstGeom prst="rect">
            <a:avLst/>
          </a:prstGeom>
        </p:spPr>
      </p:pic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304800" y="1155700"/>
            <a:ext cx="6743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Phase Goals: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Product</a:t>
            </a:r>
            <a:endParaRPr lang="en-US" sz="16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eneration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, distribution, version control and archive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strategies are fully documented and implemented.</a:t>
            </a: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Arial"/>
              </a:rPr>
              <a:t>Users’ Guide with clear implementation instructions made available to data users,</a:t>
            </a: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Data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released to public with disclaimer.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28600" y="3495675"/>
            <a:ext cx="487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Maximum Time 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Period: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180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Days</a:t>
            </a:r>
            <a:endParaRPr lang="en-US" sz="2000" b="1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28600" y="4229100"/>
            <a:ext cx="9461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Milestones:</a:t>
            </a:r>
            <a:endParaRPr lang="en-US" sz="2400" i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Executive Panel review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and approval of GPAT recommendations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ocuments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associated with product data stewardship in an operational environment:</a:t>
            </a:r>
          </a:p>
          <a:p>
            <a:pPr marL="687388" lvl="1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product version control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plan, </a:t>
            </a:r>
            <a:endParaRPr lang="en-US" sz="1600" dirty="0" smtClean="0">
              <a:solidFill>
                <a:srgbClr val="000000"/>
              </a:solidFill>
              <a:latin typeface="+mn-lt"/>
            </a:endParaRPr>
          </a:p>
          <a:p>
            <a:pPr marL="687388" lvl="1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operations and distribution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plan, and</a:t>
            </a:r>
            <a:endParaRPr lang="en-US" sz="1600" dirty="0" smtClean="0">
              <a:solidFill>
                <a:srgbClr val="000000"/>
              </a:solidFill>
              <a:latin typeface="+mn-lt"/>
            </a:endParaRPr>
          </a:p>
          <a:p>
            <a:pPr marL="687388" lvl="1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data user's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guide</a:t>
            </a:r>
            <a:endParaRPr lang="en-US" sz="1600" dirty="0" smtClean="0">
              <a:solidFill>
                <a:srgbClr val="000000"/>
              </a:solidFill>
              <a:latin typeface="+mn-lt"/>
            </a:endParaRPr>
          </a:p>
          <a:p>
            <a:pPr marL="230188" lvl="1" indent="-1588">
              <a:buClr>
                <a:schemeClr val="tx1"/>
              </a:buClr>
              <a:buSzPct val="80000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re submitted by the product provider and approved by the GPAT.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GPPA: Operational Phase </a:t>
            </a:r>
          </a:p>
        </p:txBody>
      </p:sp>
      <p:pic>
        <p:nvPicPr>
          <p:cNvPr id="5" name="Picture 4" descr="MoonLa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6699" y="1854200"/>
            <a:ext cx="2993835" cy="2413000"/>
          </a:xfrm>
          <a:prstGeom prst="rect">
            <a:avLst/>
          </a:prstGeom>
        </p:spPr>
      </p:pic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304800" y="1546225"/>
            <a:ext cx="6019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Goal:</a:t>
            </a:r>
            <a:r>
              <a:rPr lang="en-US" sz="16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endParaRPr lang="en-US" sz="1600" i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30188" indent="-230188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Product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is fully accepted and maintained within GSICS and distributed to the public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.</a:t>
            </a: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28599" y="3371850"/>
            <a:ext cx="5857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Maximum Time 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Period: 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Periodic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Reviews</a:t>
            </a:r>
            <a:endParaRPr lang="en-US" sz="2000" b="1" dirty="0" smtClean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buClr>
                <a:srgbClr val="FF9900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28599" y="4648200"/>
            <a:ext cx="94392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9900"/>
              </a:buClr>
              <a:buSzPct val="80000"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Milestones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The following are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made available by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the product provider to the GCC and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the GPAT for periodic inspection and review</a:t>
            </a:r>
            <a:endParaRPr lang="en-US" sz="2400" i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Product logs and usage reports</a:t>
            </a:r>
          </a:p>
          <a:p>
            <a:pPr marL="230188" indent="-222250"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Updated documentation/software as necessary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GPPA: Current Status</a:t>
            </a: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50800" y="1339850"/>
            <a:ext cx="96520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Four Potential Products in Demonstration Phase</a:t>
            </a:r>
            <a:endParaRPr lang="en-US" sz="3600" i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GSICS Correction for EUMETSAT SEVIRI IR Channels based on IASI</a:t>
            </a:r>
            <a:endParaRPr lang="en-US" sz="3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GSICS Correction for</a:t>
            </a:r>
            <a:r>
              <a:rPr lang="en-US" sz="3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GOES and MTSAT Imager IR </a:t>
            </a:r>
            <a:r>
              <a:rPr lang="en-US" sz="3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Channels based on </a:t>
            </a:r>
            <a:r>
              <a:rPr lang="en-US" sz="3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AIRS and IASI</a:t>
            </a:r>
            <a:endParaRPr lang="en-US" sz="3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28600" indent="-2286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Patmos-X AVHRR solar reflective channel corrections based on MODIS</a:t>
            </a:r>
            <a:endParaRPr lang="en-US" sz="3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GPPA: Current Status</a:t>
            </a:r>
          </a:p>
        </p:txBody>
      </p:sp>
      <p:pic>
        <p:nvPicPr>
          <p:cNvPr id="4" name="Picture 3" descr="printScreen_GPPA_Track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1236" y="1304925"/>
            <a:ext cx="6038290" cy="5264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8100" y="1800225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GPPA Tracker Demo Phase Page: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Information Updated 03/01/2011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5225" y="4229100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Feedback from GSICS Product Acceptance Team is overdue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115052" y="4057652"/>
            <a:ext cx="1428748" cy="495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rot="10800000" flipV="1">
            <a:off x="6124575" y="4690764"/>
            <a:ext cx="1390650" cy="1005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086478" y="4924425"/>
            <a:ext cx="1438273" cy="127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24230</TotalTime>
  <Words>1153</Words>
  <Application>Microsoft Office PowerPoint</Application>
  <PresentationFormat>A4 Paper (210x297 mm)</PresentationFormat>
  <Paragraphs>226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Road to Pre-Operational Phase for GEO-LEO IR Products</vt:lpstr>
      <vt:lpstr>Outline</vt:lpstr>
      <vt:lpstr>Fundamental Capabilities of GPPA …</vt:lpstr>
      <vt:lpstr>GPPA: Submission Phase</vt:lpstr>
      <vt:lpstr>GPPA: Demonstration Phase </vt:lpstr>
      <vt:lpstr>GPPA: Pre-operational Phase </vt:lpstr>
      <vt:lpstr>GPPA: Operational Phase </vt:lpstr>
      <vt:lpstr>GPPA: Current Status</vt:lpstr>
      <vt:lpstr>GPPA: Current Status</vt:lpstr>
      <vt:lpstr>GPPA: Road to Pre-Operational Phase</vt:lpstr>
      <vt:lpstr>GPPA: Impediments to Pre-Operational Phase</vt:lpstr>
      <vt:lpstr>GPPA: Road to Pre-Operational Phase</vt:lpstr>
      <vt:lpstr>GPPA: Road to Pre-Operational Phase</vt:lpstr>
      <vt:lpstr>GPPA: Road to Pre-Operational Phase</vt:lpstr>
      <vt:lpstr>GPPA: Impediments to Pre-Operational Phase</vt:lpstr>
      <vt:lpstr>GPPA: Road to Pre-Operational Phase</vt:lpstr>
      <vt:lpstr>GPPA: Road to Pre-Operational Phase</vt:lpstr>
      <vt:lpstr>GSICS Procedure for Product Acceptance (GPPA): Pep Talk</vt:lpstr>
      <vt:lpstr>GPPA: Future Plans</vt:lpstr>
      <vt:lpstr>GPPA Information Links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bobi</cp:lastModifiedBy>
  <cp:revision>1005</cp:revision>
  <cp:lastPrinted>2006-03-06T14:11:17Z</cp:lastPrinted>
  <dcterms:created xsi:type="dcterms:W3CDTF">2010-09-10T00:53:07Z</dcterms:created>
  <dcterms:modified xsi:type="dcterms:W3CDTF">2011-01-14T18:51:51Z</dcterms:modified>
</cp:coreProperties>
</file>