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65" r:id="rId3"/>
    <p:sldId id="273" r:id="rId4"/>
    <p:sldId id="269" r:id="rId5"/>
    <p:sldId id="274" r:id="rId6"/>
    <p:sldId id="260" r:id="rId7"/>
    <p:sldId id="258" r:id="rId8"/>
    <p:sldId id="272" r:id="rId9"/>
    <p:sldId id="261" r:id="rId10"/>
    <p:sldId id="259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00000"/>
    <a:srgbClr val="663300"/>
    <a:srgbClr val="FFFF00"/>
    <a:srgbClr val="CC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60F284-F35C-45E0-A87C-A630CCB2F4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D23DB-F189-402B-AF59-2B0DF5CCC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6EB6A-BE7D-4C5E-B35B-19AFD1393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F3F52-9E3C-40DE-B664-012D3CEE1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F0915-5630-420B-BDC7-BEA20E48A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938" y="3778250"/>
            <a:ext cx="4248150" cy="282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3778250"/>
            <a:ext cx="4248150" cy="282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A6C9-5FC9-4361-9878-009BA27D33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332038"/>
            <a:ext cx="2166938" cy="4268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938" y="2332038"/>
            <a:ext cx="6348412" cy="4268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822FB-E760-4FB4-9B5D-6CF63E48B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CFF6A-E306-4E14-996F-05F6B2CA1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86F7C-1E3A-43E7-BED7-6A48B5373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8FF6B-4CBF-46CE-8976-4F2FF8938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F82BD-F443-45F9-B714-3DE195C57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8A0B-53C2-4F7D-822E-46AE53EDD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AFF97-D084-4991-9B18-E8B54BE0F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5BA8FE-FD4E-48BD-98FA-ECF752AACCA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0650" y="65088"/>
            <a:ext cx="12954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92"/>
          <p:cNvSpPr>
            <a:spLocks noGrp="1" noChangeArrowheads="1"/>
          </p:cNvSpPr>
          <p:nvPr>
            <p:ph type="title"/>
          </p:nvPr>
        </p:nvSpPr>
        <p:spPr bwMode="auto">
          <a:xfrm>
            <a:off x="261938" y="2332038"/>
            <a:ext cx="8667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1" name="Rectangle 19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1938" y="3778250"/>
            <a:ext cx="86487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7338"/>
            <a:ext cx="8667750" cy="1008062"/>
          </a:xfrm>
        </p:spPr>
        <p:txBody>
          <a:bodyPr/>
          <a:lstStyle/>
          <a:p>
            <a:r>
              <a:rPr lang="en-GB" sz="3600" dirty="0"/>
              <a:t>Second GSICS Users</a:t>
            </a:r>
            <a:r>
              <a:rPr lang="en-GB" sz="3600" dirty="0" smtClean="0"/>
              <a:t>’ Workshop</a:t>
            </a:r>
            <a:r>
              <a:rPr lang="en-GB" sz="3600" dirty="0"/>
              <a:t>:</a:t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13315" name="Picture 2" descr="H:\MY DOCUMENTS\GSICS\logo\GSICS50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229225"/>
            <a:ext cx="33845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47813" y="2276475"/>
            <a:ext cx="57197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H" sz="8000" b="1" dirty="0">
                <a:solidFill>
                  <a:srgbClr val="800000"/>
                </a:solidFill>
              </a:rPr>
              <a:t>Preliminary</a:t>
            </a:r>
            <a:br>
              <a:rPr lang="fr-CH" sz="8000" b="1" dirty="0">
                <a:solidFill>
                  <a:srgbClr val="800000"/>
                </a:solidFill>
              </a:rPr>
            </a:br>
            <a:r>
              <a:rPr lang="fr-CH" sz="8000" b="1" dirty="0">
                <a:solidFill>
                  <a:srgbClr val="800000"/>
                </a:solidFill>
              </a:rPr>
              <a:t> </a:t>
            </a:r>
            <a:r>
              <a:rPr lang="fr-CH" sz="8000" b="1" dirty="0" smtClean="0">
                <a:solidFill>
                  <a:srgbClr val="800000"/>
                </a:solidFill>
              </a:rPr>
              <a:t>Findings</a:t>
            </a:r>
            <a:endParaRPr lang="en-US" sz="8000" b="1" dirty="0">
              <a:solidFill>
                <a:srgbClr val="8000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27538" y="5300663"/>
            <a:ext cx="38163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dirty="0"/>
              <a:t>R. </a:t>
            </a:r>
            <a:r>
              <a:rPr lang="fr-CH" dirty="0" err="1"/>
              <a:t>Iacovazzi</a:t>
            </a:r>
            <a:r>
              <a:rPr lang="fr-CH" dirty="0"/>
              <a:t>, M. Koenig, </a:t>
            </a:r>
            <a:r>
              <a:rPr lang="fr-CH" dirty="0" smtClean="0"/>
              <a:t>and </a:t>
            </a:r>
          </a:p>
          <a:p>
            <a:pPr>
              <a:spcBef>
                <a:spcPct val="50000"/>
              </a:spcBef>
            </a:pPr>
            <a:r>
              <a:rPr lang="fr-CH" dirty="0" smtClean="0"/>
              <a:t>J</a:t>
            </a:r>
            <a:r>
              <a:rPr lang="fr-CH" dirty="0"/>
              <a:t>. </a:t>
            </a:r>
            <a:r>
              <a:rPr lang="fr-CH" dirty="0" err="1"/>
              <a:t>Lafeuille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-27384"/>
            <a:ext cx="8229600" cy="1143000"/>
          </a:xfrm>
        </p:spPr>
        <p:txBody>
          <a:bodyPr/>
          <a:lstStyle/>
          <a:p>
            <a:r>
              <a:rPr lang="fr-CH" sz="3200" dirty="0" smtClean="0">
                <a:solidFill>
                  <a:schemeClr val="tx1"/>
                </a:solidFill>
              </a:rPr>
              <a:t/>
            </a:r>
            <a:br>
              <a:rPr lang="fr-CH" sz="3200" dirty="0" smtClean="0">
                <a:solidFill>
                  <a:schemeClr val="tx1"/>
                </a:solidFill>
              </a:rPr>
            </a:br>
            <a:r>
              <a:rPr lang="fr-CH" sz="3200" dirty="0" err="1" smtClean="0">
                <a:solidFill>
                  <a:schemeClr val="tx1"/>
                </a:solidFill>
              </a:rPr>
              <a:t>Additional</a:t>
            </a:r>
            <a:r>
              <a:rPr lang="fr-CH" sz="3200" dirty="0" smtClean="0">
                <a:solidFill>
                  <a:schemeClr val="tx1"/>
                </a:solidFill>
              </a:rPr>
              <a:t>/</a:t>
            </a:r>
            <a:r>
              <a:rPr lang="fr-CH" sz="3200" dirty="0" err="1" smtClean="0">
                <a:solidFill>
                  <a:schemeClr val="tx1"/>
                </a:solidFill>
              </a:rPr>
              <a:t>Different</a:t>
            </a:r>
            <a:r>
              <a:rPr lang="fr-CH" sz="3200" dirty="0" smtClean="0">
                <a:solidFill>
                  <a:schemeClr val="tx1"/>
                </a:solidFill>
              </a:rPr>
              <a:t> </a:t>
            </a:r>
            <a:r>
              <a:rPr lang="fr-CH" sz="3200" dirty="0" smtClean="0">
                <a:solidFill>
                  <a:schemeClr val="tx1"/>
                </a:solidFill>
              </a:rPr>
              <a:t>Satellites/Sensor </a:t>
            </a:r>
            <a:r>
              <a:rPr lang="fr-CH" sz="3200" dirty="0">
                <a:solidFill>
                  <a:schemeClr val="tx1"/>
                </a:solidFill>
              </a:rPr>
              <a:t>P</a:t>
            </a:r>
            <a:r>
              <a:rPr lang="fr-CH" sz="3200" dirty="0" smtClean="0">
                <a:solidFill>
                  <a:schemeClr val="tx1"/>
                </a:solidFill>
              </a:rPr>
              <a:t>roducts </a:t>
            </a:r>
            <a:r>
              <a:rPr lang="fr-CH" sz="3200" dirty="0">
                <a:solidFill>
                  <a:schemeClr val="tx1"/>
                </a:solidFill>
              </a:rPr>
              <a:t>and </a:t>
            </a:r>
            <a:r>
              <a:rPr lang="fr-CH" sz="3200" dirty="0" smtClean="0">
                <a:solidFill>
                  <a:schemeClr val="tx1"/>
                </a:solidFill>
              </a:rPr>
              <a:t>Services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Satellite/sensors: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VIS channels (for </a:t>
            </a:r>
            <a:r>
              <a:rPr lang="fr-CH" sz="2000" dirty="0" err="1" smtClean="0">
                <a:solidFill>
                  <a:schemeClr val="tx1"/>
                </a:solidFill>
              </a:rPr>
              <a:t>cloud</a:t>
            </a:r>
            <a:r>
              <a:rPr lang="fr-CH" sz="2000" dirty="0" smtClean="0">
                <a:solidFill>
                  <a:schemeClr val="tx1"/>
                </a:solidFill>
              </a:rPr>
              <a:t> </a:t>
            </a:r>
            <a:r>
              <a:rPr lang="fr-CH" sz="2000" dirty="0">
                <a:solidFill>
                  <a:schemeClr val="tx1"/>
                </a:solidFill>
              </a:rPr>
              <a:t>products, </a:t>
            </a:r>
            <a:r>
              <a:rPr lang="fr-CH" sz="2000" dirty="0" err="1" smtClean="0">
                <a:solidFill>
                  <a:schemeClr val="tx1"/>
                </a:solidFill>
              </a:rPr>
              <a:t>albedo</a:t>
            </a:r>
            <a:r>
              <a:rPr lang="fr-CH" sz="2000" dirty="0" smtClean="0">
                <a:solidFill>
                  <a:schemeClr val="tx1"/>
                </a:solidFill>
              </a:rPr>
              <a:t>, etc.)</a:t>
            </a:r>
            <a:endParaRPr lang="fr-CH" sz="20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HIRS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Meteosat MVIRI–SEVIRI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smtClean="0">
                <a:solidFill>
                  <a:schemeClr val="tx1"/>
                </a:solidFill>
              </a:rPr>
              <a:t>Microwave</a:t>
            </a:r>
            <a:endParaRPr lang="fr-CH" sz="2400" dirty="0"/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Relevant time </a:t>
            </a:r>
            <a:r>
              <a:rPr lang="fr-CH" sz="2400" dirty="0" err="1" smtClean="0">
                <a:solidFill>
                  <a:srgbClr val="009900"/>
                </a:solidFill>
              </a:rPr>
              <a:t>window</a:t>
            </a:r>
            <a:r>
              <a:rPr lang="fr-CH" sz="2400" dirty="0" smtClean="0">
                <a:solidFill>
                  <a:srgbClr val="009900"/>
                </a:solidFill>
              </a:rPr>
              <a:t> </a:t>
            </a:r>
            <a:r>
              <a:rPr lang="fr-CH" sz="2400" dirty="0" smtClean="0">
                <a:solidFill>
                  <a:srgbClr val="009900"/>
                </a:solidFill>
              </a:rPr>
              <a:t>-</a:t>
            </a:r>
            <a:r>
              <a:rPr lang="fr-CH" sz="2400" dirty="0" smtClean="0">
                <a:solidFill>
                  <a:srgbClr val="009900"/>
                </a:solidFill>
              </a:rPr>
              <a:t> time </a:t>
            </a:r>
            <a:r>
              <a:rPr lang="fr-CH" sz="2400" dirty="0" err="1">
                <a:solidFill>
                  <a:srgbClr val="009900"/>
                </a:solidFill>
              </a:rPr>
              <a:t>averaging</a:t>
            </a:r>
            <a:r>
              <a:rPr lang="fr-CH" sz="2400" dirty="0">
                <a:solidFill>
                  <a:srgbClr val="009900"/>
                </a:solidFill>
              </a:rPr>
              <a:t> 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Navigation error monitoring </a:t>
            </a:r>
            <a:r>
              <a:rPr lang="fr-CH" sz="2400" dirty="0" smtClean="0">
                <a:solidFill>
                  <a:srgbClr val="009900"/>
                </a:solidFill>
              </a:rPr>
              <a:t>- </a:t>
            </a:r>
            <a:r>
              <a:rPr lang="fr-CH" sz="2400" dirty="0" smtClean="0">
                <a:solidFill>
                  <a:srgbClr val="009900"/>
                </a:solidFill>
              </a:rPr>
              <a:t>NOAA/POES </a:t>
            </a:r>
            <a:r>
              <a:rPr lang="fr-CH" sz="2400" dirty="0">
                <a:solidFill>
                  <a:srgbClr val="009900"/>
                </a:solidFill>
              </a:rPr>
              <a:t>Clock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400" dirty="0">
                <a:solidFill>
                  <a:srgbClr val="009900"/>
                </a:solidFill>
              </a:rPr>
              <a:t>Investigate/monitor effect of drifting </a:t>
            </a:r>
            <a:r>
              <a:rPr lang="en-US" sz="2400" dirty="0" smtClean="0">
                <a:solidFill>
                  <a:srgbClr val="009900"/>
                </a:solidFill>
              </a:rPr>
              <a:t>equatorial crossing time</a:t>
            </a:r>
            <a:endParaRPr lang="en-US" sz="24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400" dirty="0">
                <a:solidFill>
                  <a:srgbClr val="009900"/>
                </a:solidFill>
              </a:rPr>
              <a:t>Simpler access to GSICS </a:t>
            </a:r>
            <a:r>
              <a:rPr lang="en-US" sz="2400" dirty="0" smtClean="0">
                <a:solidFill>
                  <a:srgbClr val="009900"/>
                </a:solidFill>
              </a:rPr>
              <a:t>correction </a:t>
            </a:r>
            <a:r>
              <a:rPr lang="en-US" sz="2400" dirty="0">
                <a:solidFill>
                  <a:srgbClr val="009900"/>
                </a:solidFill>
              </a:rPr>
              <a:t>coefficients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Embrace research activities in GPPA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13394"/>
            <a:ext cx="7725544" cy="706090"/>
          </a:xfrm>
        </p:spPr>
        <p:txBody>
          <a:bodyPr/>
          <a:lstStyle/>
          <a:p>
            <a:r>
              <a:rPr lang="fr-CH" sz="3600" dirty="0" smtClean="0">
                <a:solidFill>
                  <a:schemeClr val="tx1"/>
                </a:solidFill>
              </a:rPr>
              <a:t/>
            </a:r>
            <a:br>
              <a:rPr lang="fr-CH" sz="3600" dirty="0" smtClean="0">
                <a:solidFill>
                  <a:schemeClr val="tx1"/>
                </a:solidFill>
              </a:rPr>
            </a:br>
            <a:r>
              <a:rPr lang="fr-CH" sz="3600" dirty="0" err="1" smtClean="0">
                <a:solidFill>
                  <a:schemeClr val="tx1"/>
                </a:solidFill>
              </a:rPr>
              <a:t>Other</a:t>
            </a:r>
            <a:r>
              <a:rPr lang="fr-CH" sz="3600" dirty="0" smtClean="0">
                <a:solidFill>
                  <a:schemeClr val="tx1"/>
                </a:solidFill>
              </a:rPr>
              <a:t> </a:t>
            </a:r>
            <a:r>
              <a:rPr lang="fr-CH" sz="3600" dirty="0" smtClean="0">
                <a:solidFill>
                  <a:schemeClr val="tx1"/>
                </a:solidFill>
              </a:rPr>
              <a:t>Comments/Recommendations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240160"/>
            <a:ext cx="8640960" cy="442108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 smtClean="0">
                <a:solidFill>
                  <a:srgbClr val="009900"/>
                </a:solidFill>
              </a:rPr>
              <a:t>Improve dialogue with users</a:t>
            </a:r>
            <a:endParaRPr lang="fr-CH" sz="2800" dirty="0"/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Further beta testing activities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Met Office (</a:t>
            </a:r>
            <a:r>
              <a:rPr lang="fr-CH" sz="2400" dirty="0" smtClean="0">
                <a:solidFill>
                  <a:schemeClr val="tx1"/>
                </a:solidFill>
              </a:rPr>
              <a:t>R. </a:t>
            </a:r>
            <a:r>
              <a:rPr lang="fr-CH" sz="2400" dirty="0">
                <a:solidFill>
                  <a:schemeClr val="tx1"/>
                </a:solidFill>
              </a:rPr>
              <a:t>Saunders) </a:t>
            </a:r>
            <a:r>
              <a:rPr lang="fr-CH" sz="2400" dirty="0" smtClean="0">
                <a:solidFill>
                  <a:schemeClr val="tx1"/>
                </a:solidFill>
              </a:rPr>
              <a:t>- </a:t>
            </a:r>
            <a:r>
              <a:rPr lang="fr-CH" sz="2400" dirty="0" err="1" smtClean="0">
                <a:solidFill>
                  <a:schemeClr val="tx1"/>
                </a:solidFill>
              </a:rPr>
              <a:t>Microwave</a:t>
            </a:r>
            <a:r>
              <a:rPr lang="fr-CH" sz="2400" dirty="0" smtClean="0">
                <a:solidFill>
                  <a:schemeClr val="tx1"/>
                </a:solidFill>
              </a:rPr>
              <a:t> </a:t>
            </a:r>
            <a:r>
              <a:rPr lang="fr-CH" sz="2400" dirty="0" smtClean="0">
                <a:solidFill>
                  <a:schemeClr val="tx1"/>
                </a:solidFill>
              </a:rPr>
              <a:t>Sounding Unit (MSU)</a:t>
            </a:r>
            <a:endParaRPr lang="fr-CH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CIMSS (S</a:t>
            </a:r>
            <a:r>
              <a:rPr lang="fr-CH" sz="2400" dirty="0" smtClean="0">
                <a:solidFill>
                  <a:schemeClr val="tx1"/>
                </a:solidFill>
              </a:rPr>
              <a:t>. </a:t>
            </a:r>
            <a:r>
              <a:rPr lang="fr-CH" sz="2400" dirty="0" err="1" smtClean="0">
                <a:solidFill>
                  <a:schemeClr val="tx1"/>
                </a:solidFill>
              </a:rPr>
              <a:t>Ackerman</a:t>
            </a:r>
            <a:r>
              <a:rPr lang="fr-CH" sz="2400" dirty="0">
                <a:solidFill>
                  <a:schemeClr val="tx1"/>
                </a:solidFill>
              </a:rPr>
              <a:t>) and MetOffice (R. </a:t>
            </a:r>
            <a:r>
              <a:rPr lang="fr-CH" sz="2400" dirty="0" err="1">
                <a:solidFill>
                  <a:schemeClr val="tx1"/>
                </a:solidFill>
              </a:rPr>
              <a:t>Saunders</a:t>
            </a:r>
            <a:r>
              <a:rPr lang="fr-CH" sz="2400" dirty="0" smtClean="0">
                <a:solidFill>
                  <a:schemeClr val="tx1"/>
                </a:solidFill>
              </a:rPr>
              <a:t>) - </a:t>
            </a:r>
            <a:r>
              <a:rPr lang="fr-CH" sz="2400" dirty="0" smtClean="0">
                <a:solidFill>
                  <a:schemeClr val="tx1"/>
                </a:solidFill>
              </a:rPr>
              <a:t>Further </a:t>
            </a:r>
            <a:r>
              <a:rPr lang="fr-CH" sz="2400" dirty="0">
                <a:solidFill>
                  <a:schemeClr val="tx1"/>
                </a:solidFill>
              </a:rPr>
              <a:t>assess GEO results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SCOPE-CM (J.Bates) </a:t>
            </a:r>
            <a:r>
              <a:rPr lang="fr-CH" sz="2400" dirty="0" smtClean="0">
                <a:solidFill>
                  <a:schemeClr val="tx1"/>
                </a:solidFill>
              </a:rPr>
              <a:t>- </a:t>
            </a:r>
            <a:r>
              <a:rPr lang="fr-CH" sz="2400" dirty="0" err="1" smtClean="0">
                <a:solidFill>
                  <a:schemeClr val="tx1"/>
                </a:solidFill>
              </a:rPr>
              <a:t>R</a:t>
            </a:r>
            <a:r>
              <a:rPr lang="fr-CH" sz="2400" dirty="0" err="1" smtClean="0">
                <a:solidFill>
                  <a:schemeClr val="tx1"/>
                </a:solidFill>
              </a:rPr>
              <a:t>efine</a:t>
            </a:r>
            <a:r>
              <a:rPr lang="fr-CH" sz="2400" dirty="0" smtClean="0">
                <a:solidFill>
                  <a:schemeClr val="tx1"/>
                </a:solidFill>
              </a:rPr>
              <a:t> </a:t>
            </a:r>
            <a:r>
              <a:rPr lang="fr-CH" sz="2400" dirty="0">
                <a:solidFill>
                  <a:schemeClr val="tx1"/>
                </a:solidFill>
              </a:rPr>
              <a:t>its statement of needs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ISCCP (poc: </a:t>
            </a:r>
            <a:r>
              <a:rPr lang="fr-CH" sz="2400" dirty="0" smtClean="0">
                <a:solidFill>
                  <a:schemeClr val="tx1"/>
                </a:solidFill>
              </a:rPr>
              <a:t>F. </a:t>
            </a:r>
            <a:r>
              <a:rPr lang="fr-CH" sz="2400" dirty="0">
                <a:solidFill>
                  <a:schemeClr val="tx1"/>
                </a:solidFill>
              </a:rPr>
              <a:t>Wu and W. Rossow) </a:t>
            </a:r>
            <a:r>
              <a:rPr lang="fr-CH" sz="2400" dirty="0" smtClean="0">
                <a:solidFill>
                  <a:schemeClr val="tx1"/>
                </a:solidFill>
              </a:rPr>
              <a:t>- </a:t>
            </a:r>
            <a:r>
              <a:rPr lang="fr-CH" sz="2400" dirty="0" err="1" smtClean="0">
                <a:solidFill>
                  <a:schemeClr val="tx1"/>
                </a:solidFill>
              </a:rPr>
              <a:t>C</a:t>
            </a:r>
            <a:r>
              <a:rPr lang="fr-CH" sz="2400" dirty="0" err="1" smtClean="0">
                <a:solidFill>
                  <a:schemeClr val="tx1"/>
                </a:solidFill>
              </a:rPr>
              <a:t>ontinuing</a:t>
            </a:r>
            <a:endParaRPr lang="fr-CH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NOAA: </a:t>
            </a:r>
            <a:r>
              <a:rPr lang="fr-CH" sz="2400" dirty="0" smtClean="0">
                <a:solidFill>
                  <a:schemeClr val="tx1"/>
                </a:solidFill>
              </a:rPr>
              <a:t> GOES </a:t>
            </a:r>
            <a:r>
              <a:rPr lang="fr-CH" sz="2400" dirty="0" smtClean="0">
                <a:solidFill>
                  <a:schemeClr val="tx1"/>
                </a:solidFill>
              </a:rPr>
              <a:t>Imager Water Vapor correction </a:t>
            </a:r>
            <a:r>
              <a:rPr lang="fr-CH" sz="2400" dirty="0">
                <a:solidFill>
                  <a:schemeClr val="tx1"/>
                </a:solidFill>
              </a:rPr>
              <a:t>impact on T</a:t>
            </a:r>
            <a:r>
              <a:rPr lang="fr-CH" sz="2400" dirty="0" smtClean="0">
                <a:solidFill>
                  <a:schemeClr val="tx1"/>
                </a:solidFill>
              </a:rPr>
              <a:t>otal Precipitable Water, </a:t>
            </a:r>
            <a:r>
              <a:rPr lang="fr-CH" sz="2400" dirty="0">
                <a:solidFill>
                  <a:schemeClr val="tx1"/>
                </a:solidFill>
              </a:rPr>
              <a:t>with reference to ground-based GPS Total </a:t>
            </a:r>
            <a:r>
              <a:rPr lang="fr-CH" sz="2400" dirty="0" smtClean="0">
                <a:solidFill>
                  <a:schemeClr val="tx1"/>
                </a:solidFill>
              </a:rPr>
              <a:t>Column Water Vapor</a:t>
            </a:r>
            <a:endParaRPr lang="fr-CH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7855" y="836712"/>
            <a:ext cx="271462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24" y="44624"/>
            <a:ext cx="8229600" cy="778098"/>
          </a:xfrm>
        </p:spPr>
        <p:txBody>
          <a:bodyPr/>
          <a:lstStyle/>
          <a:p>
            <a:r>
              <a:rPr lang="fr-CH" dirty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24136"/>
            <a:ext cx="8435280" cy="4925144"/>
          </a:xfrm>
        </p:spPr>
        <p:txBody>
          <a:bodyPr/>
          <a:lstStyle/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 smtClean="0">
                <a:solidFill>
                  <a:srgbClr val="009900"/>
                </a:solidFill>
              </a:rPr>
              <a:t>Initial </a:t>
            </a:r>
            <a:r>
              <a:rPr lang="fr-CH" sz="2800" dirty="0">
                <a:solidFill>
                  <a:srgbClr val="009900"/>
                </a:solidFill>
              </a:rPr>
              <a:t>questions and answers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User feedback on current GSICS deliverables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General points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Feedback from </a:t>
            </a:r>
            <a:r>
              <a:rPr lang="fr-CH" sz="2000" dirty="0" smtClean="0">
                <a:solidFill>
                  <a:schemeClr val="tx1"/>
                </a:solidFill>
              </a:rPr>
              <a:t>numerical weather prediction (NWP)</a:t>
            </a:r>
            <a:endParaRPr lang="fr-CH" sz="2000" dirty="0">
              <a:solidFill>
                <a:schemeClr val="tx1"/>
              </a:solidFill>
            </a:endParaRP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Feedback from climate applications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Feedback from research </a:t>
            </a:r>
            <a:r>
              <a:rPr lang="fr-CH" sz="2000" dirty="0" err="1">
                <a:solidFill>
                  <a:schemeClr val="tx1"/>
                </a:solidFill>
              </a:rPr>
              <a:t>project</a:t>
            </a:r>
            <a:r>
              <a:rPr lang="fr-CH" sz="2000" dirty="0">
                <a:solidFill>
                  <a:schemeClr val="tx1"/>
                </a:solidFill>
              </a:rPr>
              <a:t>(s</a:t>
            </a:r>
            <a:r>
              <a:rPr lang="fr-CH" sz="2000" dirty="0" smtClean="0">
                <a:solidFill>
                  <a:schemeClr val="tx1"/>
                </a:solidFill>
              </a:rPr>
              <a:t>)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smtClean="0">
                <a:solidFill>
                  <a:schemeClr val="tx1"/>
                </a:solidFill>
              </a:rPr>
              <a:t>Feedback </a:t>
            </a:r>
            <a:r>
              <a:rPr lang="fr-CH" sz="2000" dirty="0" err="1" smtClean="0">
                <a:solidFill>
                  <a:schemeClr val="tx1"/>
                </a:solidFill>
              </a:rPr>
              <a:t>from</a:t>
            </a:r>
            <a:r>
              <a:rPr lang="fr-CH" sz="2000" dirty="0" smtClean="0">
                <a:solidFill>
                  <a:schemeClr val="tx1"/>
                </a:solidFill>
              </a:rPr>
              <a:t> satellite </a:t>
            </a:r>
            <a:r>
              <a:rPr lang="fr-CH" sz="2000" dirty="0" err="1" smtClean="0">
                <a:solidFill>
                  <a:schemeClr val="tx1"/>
                </a:solidFill>
              </a:rPr>
              <a:t>operators</a:t>
            </a:r>
            <a:endParaRPr lang="fr-CH" sz="2000" dirty="0">
              <a:solidFill>
                <a:schemeClr val="tx1"/>
              </a:solidFill>
            </a:endParaRP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GSICS </a:t>
            </a:r>
            <a:r>
              <a:rPr lang="fr-CH" sz="2800" dirty="0" smtClean="0">
                <a:solidFill>
                  <a:srgbClr val="009900"/>
                </a:solidFill>
              </a:rPr>
              <a:t>development </a:t>
            </a:r>
            <a:r>
              <a:rPr lang="fr-CH" sz="2800" dirty="0">
                <a:solidFill>
                  <a:srgbClr val="009900"/>
                </a:solidFill>
              </a:rPr>
              <a:t>plan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Requests and recommendations 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Additional or different satellites/sensors, products, </a:t>
            </a:r>
            <a:r>
              <a:rPr lang="fr-CH" sz="2000" dirty="0" smtClean="0">
                <a:solidFill>
                  <a:schemeClr val="tx1"/>
                </a:solidFill>
              </a:rPr>
              <a:t>and services</a:t>
            </a:r>
            <a:endParaRPr lang="fr-CH" sz="2000" dirty="0">
              <a:solidFill>
                <a:schemeClr val="tx1"/>
              </a:solidFill>
            </a:endParaRP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Other recommendations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313" y="44624"/>
            <a:ext cx="8317111" cy="720080"/>
          </a:xfrm>
        </p:spPr>
        <p:txBody>
          <a:bodyPr/>
          <a:lstStyle/>
          <a:p>
            <a:r>
              <a:rPr lang="fr-CH" sz="3600" dirty="0" smtClean="0">
                <a:solidFill>
                  <a:schemeClr val="tx1"/>
                </a:solidFill>
              </a:rPr>
              <a:t>Questions/</a:t>
            </a:r>
            <a:r>
              <a:rPr lang="fr-CH" sz="3600" dirty="0" err="1" smtClean="0">
                <a:solidFill>
                  <a:schemeClr val="tx1"/>
                </a:solidFill>
              </a:rPr>
              <a:t>C</a:t>
            </a:r>
            <a:r>
              <a:rPr lang="fr-CH" sz="3600" dirty="0" err="1" smtClean="0">
                <a:solidFill>
                  <a:schemeClr val="tx1"/>
                </a:solidFill>
              </a:rPr>
              <a:t>omments</a:t>
            </a:r>
            <a:r>
              <a:rPr lang="fr-CH" sz="3600" dirty="0" smtClean="0">
                <a:solidFill>
                  <a:schemeClr val="tx1"/>
                </a:solidFill>
              </a:rPr>
              <a:t> </a:t>
            </a:r>
            <a:r>
              <a:rPr lang="fr-CH" sz="3600" dirty="0">
                <a:solidFill>
                  <a:schemeClr val="tx1"/>
                </a:solidFill>
              </a:rPr>
              <a:t>from the </a:t>
            </a:r>
            <a:r>
              <a:rPr lang="fr-CH" sz="3600" dirty="0" err="1" smtClean="0">
                <a:solidFill>
                  <a:schemeClr val="tx1"/>
                </a:solidFill>
              </a:rPr>
              <a:t>Floor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4896544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Important to understand impacts </a:t>
            </a:r>
            <a:r>
              <a:rPr lang="fr-CH" sz="2000" dirty="0">
                <a:solidFill>
                  <a:srgbClr val="009900"/>
                </a:solidFill>
              </a:rPr>
              <a:t>of </a:t>
            </a:r>
            <a:r>
              <a:rPr lang="fr-CH" sz="2000" dirty="0" smtClean="0">
                <a:solidFill>
                  <a:srgbClr val="009900"/>
                </a:solidFill>
              </a:rPr>
              <a:t>Point </a:t>
            </a:r>
            <a:r>
              <a:rPr lang="fr-CH" sz="2000" dirty="0">
                <a:solidFill>
                  <a:srgbClr val="009900"/>
                </a:solidFill>
              </a:rPr>
              <a:t>Spread Function </a:t>
            </a:r>
            <a:r>
              <a:rPr lang="fr-CH" sz="2000" dirty="0" smtClean="0">
                <a:solidFill>
                  <a:srgbClr val="009900"/>
                </a:solidFill>
              </a:rPr>
              <a:t>(PSF) errors, in </a:t>
            </a:r>
            <a:r>
              <a:rPr lang="fr-CH" sz="2000" dirty="0">
                <a:solidFill>
                  <a:srgbClr val="009900"/>
                </a:solidFill>
              </a:rPr>
              <a:t>addition to </a:t>
            </a:r>
            <a:r>
              <a:rPr lang="fr-CH" sz="2000" dirty="0" smtClean="0">
                <a:solidFill>
                  <a:srgbClr val="009900"/>
                </a:solidFill>
              </a:rPr>
              <a:t>Spectral Response Function (SRF) errors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Need to consider Total Solar Irradiance variability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Is there scope for stratification according to latitude for GSICS </a:t>
            </a:r>
            <a:r>
              <a:rPr lang="fr-CH" sz="2000" dirty="0" smtClean="0">
                <a:solidFill>
                  <a:srgbClr val="009900"/>
                </a:solidFill>
              </a:rPr>
              <a:t>C</a:t>
            </a:r>
            <a:r>
              <a:rPr lang="fr-CH" sz="2000" dirty="0" smtClean="0">
                <a:solidFill>
                  <a:srgbClr val="009900"/>
                </a:solidFill>
              </a:rPr>
              <a:t>orrection</a:t>
            </a:r>
            <a:r>
              <a:rPr lang="fr-CH" sz="2000" dirty="0" smtClean="0">
                <a:solidFill>
                  <a:srgbClr val="009900"/>
                </a:solidFill>
              </a:rPr>
              <a:t>?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What is impact of GSICS Correction uncertainties on applications (Product dependent - uncertainty requirement to be specified by the users, e.g. NWP and climate monitoring)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000" dirty="0" smtClean="0">
                <a:solidFill>
                  <a:srgbClr val="009900"/>
                </a:solidFill>
              </a:rPr>
              <a:t>Physical relevance of tuning the SRF? (e.g</a:t>
            </a:r>
            <a:r>
              <a:rPr lang="en-US" sz="2000" dirty="0" smtClean="0">
                <a:solidFill>
                  <a:srgbClr val="009900"/>
                </a:solidFill>
              </a:rPr>
              <a:t>. </a:t>
            </a:r>
            <a:r>
              <a:rPr lang="en-US" sz="2000" dirty="0" smtClean="0">
                <a:solidFill>
                  <a:srgbClr val="009900"/>
                </a:solidFill>
              </a:rPr>
              <a:t>ice contamination)</a:t>
            </a:r>
            <a:r>
              <a:rPr lang="fr-CH" sz="2000" dirty="0" smtClean="0">
                <a:solidFill>
                  <a:srgbClr val="009900"/>
                </a:solidFill>
              </a:rPr>
              <a:t> </a:t>
            </a:r>
            <a:endParaRPr lang="fr-CH" sz="20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GEO-LEO </a:t>
            </a:r>
            <a:r>
              <a:rPr lang="fr-CH" sz="2000" dirty="0">
                <a:solidFill>
                  <a:srgbClr val="009900"/>
                </a:solidFill>
              </a:rPr>
              <a:t>colocation limited to near-nadir </a:t>
            </a:r>
            <a:r>
              <a:rPr lang="fr-CH" sz="2000" dirty="0" smtClean="0">
                <a:solidFill>
                  <a:srgbClr val="009900"/>
                </a:solidFill>
              </a:rPr>
              <a:t>cases? </a:t>
            </a:r>
            <a:endParaRPr lang="fr-CH" sz="20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>
                <a:solidFill>
                  <a:srgbClr val="009900"/>
                </a:solidFill>
              </a:rPr>
              <a:t>Relevance of </a:t>
            </a:r>
            <a:r>
              <a:rPr lang="fr-CH" sz="2000" dirty="0" smtClean="0">
                <a:solidFill>
                  <a:srgbClr val="009900"/>
                </a:solidFill>
              </a:rPr>
              <a:t>GSICS Procedure for Product Acceptance to R&amp;D agencies/missions?</a:t>
            </a:r>
            <a:endParaRPr lang="fr-CH" sz="20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>
                <a:solidFill>
                  <a:srgbClr val="009900"/>
                </a:solidFill>
              </a:rPr>
              <a:t>Scope for post-operational </a:t>
            </a:r>
            <a:r>
              <a:rPr lang="fr-CH" sz="2000" dirty="0" smtClean="0">
                <a:solidFill>
                  <a:srgbClr val="009900"/>
                </a:solidFill>
              </a:rPr>
              <a:t>instruments?</a:t>
            </a:r>
            <a:endParaRPr lang="fr-CH" sz="20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>
                <a:solidFill>
                  <a:srgbClr val="009900"/>
                </a:solidFill>
              </a:rPr>
              <a:t>GSICS </a:t>
            </a:r>
            <a:r>
              <a:rPr lang="fr-CH" sz="2000" dirty="0" err="1" smtClean="0">
                <a:solidFill>
                  <a:srgbClr val="009900"/>
                </a:solidFill>
              </a:rPr>
              <a:t>funding</a:t>
            </a:r>
            <a:r>
              <a:rPr lang="fr-CH" sz="2000" dirty="0" smtClean="0">
                <a:solidFill>
                  <a:srgbClr val="009900"/>
                </a:solidFill>
              </a:rPr>
              <a:t>? </a:t>
            </a:r>
            <a:r>
              <a:rPr lang="fr-CH" sz="2000" dirty="0">
                <a:solidFill>
                  <a:srgbClr val="009900"/>
                </a:solidFill>
              </a:rPr>
              <a:t>(in-kind contributions, but sponsors welcome)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>
                <a:solidFill>
                  <a:srgbClr val="009900"/>
                </a:solidFill>
              </a:rPr>
              <a:t>Synchronize delivery with </a:t>
            </a:r>
            <a:r>
              <a:rPr lang="fr-CH" sz="2000" dirty="0" smtClean="0">
                <a:solidFill>
                  <a:srgbClr val="009900"/>
                </a:solidFill>
              </a:rPr>
              <a:t>ECMWF ERA project</a:t>
            </a:r>
            <a:endParaRPr lang="en-US" sz="2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4624"/>
            <a:ext cx="5987008" cy="562074"/>
          </a:xfrm>
        </p:spPr>
        <p:txBody>
          <a:bodyPr/>
          <a:lstStyle/>
          <a:p>
            <a:r>
              <a:rPr lang="fr-CH" dirty="0" smtClean="0">
                <a:solidFill>
                  <a:schemeClr val="tx1"/>
                </a:solidFill>
              </a:rPr>
              <a:t/>
            </a:r>
            <a:br>
              <a:rPr lang="fr-CH" dirty="0" smtClean="0">
                <a:solidFill>
                  <a:schemeClr val="tx1"/>
                </a:solidFill>
              </a:rPr>
            </a:br>
            <a:r>
              <a:rPr lang="fr-CH" dirty="0" smtClean="0">
                <a:solidFill>
                  <a:schemeClr val="tx1"/>
                </a:solidFill>
              </a:rPr>
              <a:t>General </a:t>
            </a:r>
            <a:r>
              <a:rPr lang="fr-CH" dirty="0" smtClean="0">
                <a:solidFill>
                  <a:schemeClr val="tx1"/>
                </a:solidFill>
              </a:rPr>
              <a:t>F</a:t>
            </a:r>
            <a:r>
              <a:rPr lang="fr-CH" dirty="0" smtClean="0">
                <a:solidFill>
                  <a:schemeClr val="tx1"/>
                </a:solidFill>
              </a:rPr>
              <a:t>eedback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800" dirty="0" smtClean="0">
                <a:solidFill>
                  <a:srgbClr val="009900"/>
                </a:solidFill>
              </a:rPr>
              <a:t>GOES </a:t>
            </a:r>
            <a:r>
              <a:rPr lang="en-US" sz="2800" dirty="0" smtClean="0">
                <a:solidFill>
                  <a:srgbClr val="009900"/>
                </a:solidFill>
              </a:rPr>
              <a:t>Correction </a:t>
            </a:r>
            <a:r>
              <a:rPr lang="en-US" sz="2800" dirty="0" smtClean="0">
                <a:solidFill>
                  <a:srgbClr val="009900"/>
                </a:solidFill>
              </a:rPr>
              <a:t>impact on Cloud Top Height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GSICS correction compared to “in house” correction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Doubt on time </a:t>
            </a:r>
            <a:r>
              <a:rPr lang="en-US" sz="2400" dirty="0" smtClean="0">
                <a:solidFill>
                  <a:schemeClr val="tx1"/>
                </a:solidFill>
              </a:rPr>
              <a:t>variability:  </a:t>
            </a:r>
            <a:r>
              <a:rPr lang="en-US" sz="2400" dirty="0" smtClean="0">
                <a:solidFill>
                  <a:schemeClr val="tx1"/>
                </a:solidFill>
              </a:rPr>
              <a:t>need time averaging corrections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Correction at detector level?</a:t>
            </a:r>
          </a:p>
          <a:p>
            <a:pPr lvl="1">
              <a:buFontTx/>
              <a:buNone/>
            </a:pPr>
            <a:endParaRPr lang="en-US" sz="2400" dirty="0" smtClean="0"/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800" dirty="0" smtClean="0">
                <a:solidFill>
                  <a:srgbClr val="009900"/>
                </a:solidFill>
              </a:rPr>
              <a:t>AMSU-B time series: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Large bias, not constant over time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Need MHS – AMSU-B </a:t>
            </a:r>
            <a:r>
              <a:rPr lang="en-US" sz="2400" dirty="0" err="1" smtClean="0">
                <a:solidFill>
                  <a:schemeClr val="tx1"/>
                </a:solidFill>
              </a:rPr>
              <a:t>intercomparison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27384"/>
            <a:ext cx="7427168" cy="778098"/>
          </a:xfrm>
        </p:spPr>
        <p:txBody>
          <a:bodyPr/>
          <a:lstStyle/>
          <a:p>
            <a:r>
              <a:rPr lang="fr-CH" dirty="0" smtClean="0">
                <a:solidFill>
                  <a:schemeClr val="tx1"/>
                </a:solidFill>
              </a:rPr>
              <a:t/>
            </a:r>
            <a:br>
              <a:rPr lang="fr-CH" dirty="0" smtClean="0">
                <a:solidFill>
                  <a:schemeClr val="tx1"/>
                </a:solidFill>
              </a:rPr>
            </a:br>
            <a:r>
              <a:rPr lang="fr-CH" dirty="0" smtClean="0">
                <a:solidFill>
                  <a:schemeClr val="tx1"/>
                </a:solidFill>
              </a:rPr>
              <a:t>GSICS </a:t>
            </a:r>
            <a:r>
              <a:rPr lang="fr-CH" dirty="0">
                <a:solidFill>
                  <a:schemeClr val="tx1"/>
                </a:solidFill>
              </a:rPr>
              <a:t>Impact for NWP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JMA</a:t>
            </a:r>
            <a:r>
              <a:rPr lang="fr-CH" sz="2800" dirty="0" smtClean="0">
                <a:solidFill>
                  <a:srgbClr val="009900"/>
                </a:solidFill>
              </a:rPr>
              <a:t>:  </a:t>
            </a:r>
            <a:r>
              <a:rPr lang="fr-CH" sz="2800" dirty="0">
                <a:solidFill>
                  <a:srgbClr val="009900"/>
                </a:solidFill>
              </a:rPr>
              <a:t>MTSAT </a:t>
            </a:r>
            <a:r>
              <a:rPr lang="fr-CH" sz="2800" dirty="0" smtClean="0">
                <a:solidFill>
                  <a:srgbClr val="009900"/>
                </a:solidFill>
              </a:rPr>
              <a:t>water vapor correction </a:t>
            </a:r>
            <a:r>
              <a:rPr lang="fr-CH" sz="2800" dirty="0">
                <a:solidFill>
                  <a:srgbClr val="009900"/>
                </a:solidFill>
              </a:rPr>
              <a:t>and monitoring of derived </a:t>
            </a:r>
            <a:r>
              <a:rPr lang="fr-CH" sz="2800" dirty="0" smtClean="0">
                <a:solidFill>
                  <a:srgbClr val="009900"/>
                </a:solidFill>
              </a:rPr>
              <a:t>clear sky radiance: </a:t>
            </a:r>
            <a:r>
              <a:rPr lang="fr-CH" sz="2800" dirty="0">
                <a:solidFill>
                  <a:srgbClr val="009900"/>
                </a:solidFill>
              </a:rPr>
              <a:t>consistency with NWP bias</a:t>
            </a:r>
          </a:p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endParaRPr lang="fr-CH" sz="2800" dirty="0">
              <a:solidFill>
                <a:srgbClr val="009900"/>
              </a:solidFill>
            </a:endParaRPr>
          </a:p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NOAA: </a:t>
            </a:r>
            <a:r>
              <a:rPr lang="fr-CH" sz="2800" dirty="0" smtClean="0">
                <a:solidFill>
                  <a:srgbClr val="009900"/>
                </a:solidFill>
              </a:rPr>
              <a:t> SEVIRI </a:t>
            </a:r>
            <a:r>
              <a:rPr lang="fr-CH" sz="2800" dirty="0">
                <a:solidFill>
                  <a:srgbClr val="009900"/>
                </a:solidFill>
              </a:rPr>
              <a:t>and GOES-12 correction impact (significant benefit for forecast &gt; 96hr)</a:t>
            </a:r>
          </a:p>
          <a:p>
            <a:pPr>
              <a:lnSpc>
                <a:spcPct val="12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-13394"/>
            <a:ext cx="8013576" cy="706090"/>
          </a:xfrm>
        </p:spPr>
        <p:txBody>
          <a:bodyPr/>
          <a:lstStyle/>
          <a:p>
            <a:r>
              <a:rPr lang="fr-CH" sz="3600" dirty="0" smtClean="0">
                <a:solidFill>
                  <a:schemeClr val="tx1"/>
                </a:solidFill>
              </a:rPr>
              <a:t/>
            </a:r>
            <a:br>
              <a:rPr lang="fr-CH" sz="3600" dirty="0" smtClean="0">
                <a:solidFill>
                  <a:schemeClr val="tx1"/>
                </a:solidFill>
              </a:rPr>
            </a:br>
            <a:r>
              <a:rPr lang="fr-CH" sz="3600" dirty="0" smtClean="0">
                <a:solidFill>
                  <a:schemeClr val="tx1"/>
                </a:solidFill>
              </a:rPr>
              <a:t/>
            </a:r>
            <a:br>
              <a:rPr lang="fr-CH" sz="3600" dirty="0" smtClean="0">
                <a:solidFill>
                  <a:schemeClr val="tx1"/>
                </a:solidFill>
              </a:rPr>
            </a:br>
            <a:r>
              <a:rPr lang="fr-CH" sz="3600" dirty="0" smtClean="0">
                <a:solidFill>
                  <a:schemeClr val="tx1"/>
                </a:solidFill>
              </a:rPr>
              <a:t>GSICS </a:t>
            </a:r>
            <a:r>
              <a:rPr lang="fr-CH" sz="3600" dirty="0" smtClean="0">
                <a:solidFill>
                  <a:schemeClr val="tx1"/>
                </a:solidFill>
              </a:rPr>
              <a:t>Impact </a:t>
            </a:r>
            <a:r>
              <a:rPr lang="fr-CH" sz="3600" dirty="0">
                <a:solidFill>
                  <a:schemeClr val="tx1"/>
                </a:solidFill>
              </a:rPr>
              <a:t>on </a:t>
            </a:r>
            <a:r>
              <a:rPr lang="fr-CH" sz="3600" dirty="0" smtClean="0">
                <a:solidFill>
                  <a:schemeClr val="tx1"/>
                </a:solidFill>
              </a:rPr>
              <a:t>Climate Products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569200" cy="452596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 smtClean="0">
                <a:solidFill>
                  <a:srgbClr val="009900"/>
                </a:solidFill>
              </a:rPr>
              <a:t>CM-SAF:</a:t>
            </a:r>
            <a:endParaRPr lang="fr-CH" sz="2800" dirty="0">
              <a:solidFill>
                <a:srgbClr val="009900"/>
              </a:solidFill>
            </a:endParaRP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Use of GSICS IR correction has strong impact on cloud detection and related </a:t>
            </a:r>
            <a:r>
              <a:rPr lang="fr-CH" sz="2400" dirty="0" smtClean="0">
                <a:solidFill>
                  <a:schemeClr val="tx1"/>
                </a:solidFill>
              </a:rPr>
              <a:t>statistics </a:t>
            </a:r>
            <a:endParaRPr lang="fr-CH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Need VIS calibration to properly determine cloud thresholds</a:t>
            </a:r>
          </a:p>
          <a:p>
            <a:pPr>
              <a:lnSpc>
                <a:spcPct val="90000"/>
              </a:lnSpc>
            </a:pPr>
            <a:endParaRPr lang="fr-CH" sz="2800" dirty="0"/>
          </a:p>
          <a:p>
            <a:pPr>
              <a:lnSpc>
                <a:spcPct val="90000"/>
              </a:lnSpc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SCOPE-CM: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Historic/current AVHRR: </a:t>
            </a:r>
            <a:r>
              <a:rPr lang="en-US" altLang="zh-TW" sz="2400" dirty="0" smtClean="0">
                <a:solidFill>
                  <a:schemeClr val="tx1"/>
                </a:solidFill>
                <a:ea typeface="新細明體" pitchFamily="18" charset="-120"/>
              </a:rPr>
              <a:t> IR calibration and </a:t>
            </a: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clock errors 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altLang="zh-TW" sz="2400" dirty="0" err="1">
                <a:solidFill>
                  <a:schemeClr val="tx1"/>
                </a:solidFill>
                <a:ea typeface="新細明體" pitchFamily="18" charset="-120"/>
              </a:rPr>
              <a:t>Albedo</a:t>
            </a:r>
            <a:r>
              <a:rPr lang="en-US" altLang="zh-TW" sz="2400" dirty="0" smtClean="0">
                <a:solidFill>
                  <a:schemeClr val="tx1"/>
                </a:solidFill>
                <a:ea typeface="新細明體" pitchFamily="18" charset="-120"/>
              </a:rPr>
              <a:t>:  </a:t>
            </a: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GEO VIS </a:t>
            </a:r>
            <a:r>
              <a:rPr lang="en-US" altLang="zh-TW" sz="2400" dirty="0" smtClean="0">
                <a:solidFill>
                  <a:schemeClr val="tx1"/>
                </a:solidFill>
                <a:ea typeface="新細明體" pitchFamily="18" charset="-120"/>
              </a:rPr>
              <a:t>channels and </a:t>
            </a: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precise </a:t>
            </a:r>
            <a:r>
              <a:rPr lang="en-US" altLang="zh-TW" sz="2400" dirty="0" err="1">
                <a:solidFill>
                  <a:schemeClr val="tx1"/>
                </a:solidFill>
                <a:ea typeface="新細明體" pitchFamily="18" charset="-120"/>
              </a:rPr>
              <a:t>subsatellite</a:t>
            </a: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 point 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Investigate impact of drifting </a:t>
            </a:r>
            <a:r>
              <a:rPr lang="fr-CH" sz="2400" dirty="0" smtClean="0">
                <a:solidFill>
                  <a:schemeClr val="tx1"/>
                </a:solidFill>
              </a:rPr>
              <a:t>equatorial crossing time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27384"/>
            <a:ext cx="7715200" cy="778098"/>
          </a:xfrm>
        </p:spPr>
        <p:txBody>
          <a:bodyPr/>
          <a:lstStyle/>
          <a:p>
            <a:r>
              <a:rPr lang="fr-CH" sz="4000" dirty="0" smtClean="0">
                <a:solidFill>
                  <a:schemeClr val="tx1"/>
                </a:solidFill>
              </a:rPr>
              <a:t/>
            </a:r>
            <a:br>
              <a:rPr lang="fr-CH" sz="4000" dirty="0" smtClean="0">
                <a:solidFill>
                  <a:schemeClr val="tx1"/>
                </a:solidFill>
              </a:rPr>
            </a:br>
            <a:r>
              <a:rPr lang="fr-CH" sz="4000" dirty="0" smtClean="0">
                <a:solidFill>
                  <a:schemeClr val="tx1"/>
                </a:solidFill>
              </a:rPr>
              <a:t>Feedback </a:t>
            </a:r>
            <a:r>
              <a:rPr lang="fr-CH" sz="4000" dirty="0">
                <a:solidFill>
                  <a:schemeClr val="tx1"/>
                </a:solidFill>
              </a:rPr>
              <a:t>from </a:t>
            </a:r>
            <a:r>
              <a:rPr lang="fr-CH" sz="4000" dirty="0" smtClean="0">
                <a:solidFill>
                  <a:schemeClr val="tx1"/>
                </a:solidFill>
              </a:rPr>
              <a:t>Research Users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For </a:t>
            </a:r>
            <a:r>
              <a:rPr lang="fr-CH" sz="2400" dirty="0" smtClean="0">
                <a:solidFill>
                  <a:srgbClr val="009900"/>
                </a:solidFill>
              </a:rPr>
              <a:t>long-</a:t>
            </a:r>
            <a:r>
              <a:rPr lang="fr-CH" sz="2400" dirty="0" err="1" smtClean="0">
                <a:solidFill>
                  <a:srgbClr val="009900"/>
                </a:solidFill>
              </a:rPr>
              <a:t>term</a:t>
            </a:r>
            <a:r>
              <a:rPr lang="fr-CH" sz="2400" dirty="0" smtClean="0">
                <a:solidFill>
                  <a:srgbClr val="009900"/>
                </a:solidFill>
              </a:rPr>
              <a:t> </a:t>
            </a:r>
            <a:r>
              <a:rPr lang="fr-CH" sz="2400" dirty="0">
                <a:solidFill>
                  <a:srgbClr val="009900"/>
                </a:solidFill>
              </a:rPr>
              <a:t>monitoring of water cycle in tropics</a:t>
            </a:r>
          </a:p>
          <a:p>
            <a:pPr lvl="1">
              <a:lnSpc>
                <a:spcPct val="12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1984-1996 time series shows bias in Meteosat </a:t>
            </a:r>
            <a:r>
              <a:rPr lang="fr-CH" sz="2000" dirty="0" smtClean="0">
                <a:solidFill>
                  <a:schemeClr val="tx1"/>
                </a:solidFill>
              </a:rPr>
              <a:t>water vapor</a:t>
            </a:r>
            <a:endParaRPr lang="fr-CH" sz="20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Meteosat: </a:t>
            </a:r>
            <a:r>
              <a:rPr lang="fr-CH" sz="2000" dirty="0" smtClean="0">
                <a:solidFill>
                  <a:schemeClr val="tx1"/>
                </a:solidFill>
              </a:rPr>
              <a:t> MFG/MSG </a:t>
            </a:r>
            <a:r>
              <a:rPr lang="fr-CH" sz="2000" dirty="0">
                <a:solidFill>
                  <a:schemeClr val="tx1"/>
                </a:solidFill>
              </a:rPr>
              <a:t>intercalibration correction needed </a:t>
            </a:r>
          </a:p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For </a:t>
            </a:r>
            <a:r>
              <a:rPr lang="fr-CH" sz="2400" dirty="0" err="1" smtClean="0">
                <a:solidFill>
                  <a:srgbClr val="009900"/>
                </a:solidFill>
              </a:rPr>
              <a:t>Meghatropiques</a:t>
            </a:r>
            <a:r>
              <a:rPr lang="fr-CH" sz="2400" dirty="0" smtClean="0">
                <a:solidFill>
                  <a:srgbClr val="009900"/>
                </a:solidFill>
              </a:rPr>
              <a:t>:  </a:t>
            </a:r>
            <a:r>
              <a:rPr lang="fr-CH" sz="2400" dirty="0" smtClean="0">
                <a:solidFill>
                  <a:srgbClr val="009900"/>
                </a:solidFill>
              </a:rPr>
              <a:t>Interest </a:t>
            </a:r>
            <a:r>
              <a:rPr lang="fr-CH" sz="2400" dirty="0">
                <a:solidFill>
                  <a:srgbClr val="009900"/>
                </a:solidFill>
              </a:rPr>
              <a:t>for intercalibration with GEO IR,VIS and with LEO MW</a:t>
            </a:r>
          </a:p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Consider navigation errors as well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txBody>
          <a:bodyPr/>
          <a:lstStyle/>
          <a:p>
            <a:r>
              <a:rPr lang="fr-CH" sz="3600" dirty="0" smtClean="0">
                <a:solidFill>
                  <a:schemeClr val="tx1"/>
                </a:solidFill>
              </a:rPr>
              <a:t/>
            </a:r>
            <a:br>
              <a:rPr lang="fr-CH" sz="3600" dirty="0" smtClean="0">
                <a:solidFill>
                  <a:schemeClr val="tx1"/>
                </a:solidFill>
              </a:rPr>
            </a:br>
            <a:r>
              <a:rPr lang="fr-CH" sz="3600" dirty="0" smtClean="0">
                <a:solidFill>
                  <a:schemeClr val="tx1"/>
                </a:solidFill>
              </a:rPr>
              <a:t>Satellite </a:t>
            </a:r>
            <a:r>
              <a:rPr lang="fr-CH" sz="3600" dirty="0" smtClean="0">
                <a:solidFill>
                  <a:schemeClr val="tx1"/>
                </a:solidFill>
              </a:rPr>
              <a:t>Operators Feedback</a:t>
            </a:r>
            <a:r>
              <a:rPr lang="fr-CH" sz="3600" dirty="0">
                <a:solidFill>
                  <a:schemeClr val="tx1"/>
                </a:solidFill>
              </a:rPr>
              <a:t>:</a:t>
            </a:r>
            <a:br>
              <a:rPr lang="fr-CH" sz="3600" dirty="0">
                <a:solidFill>
                  <a:schemeClr val="tx1"/>
                </a:solidFill>
              </a:rPr>
            </a:br>
            <a:r>
              <a:rPr lang="fr-CH" sz="3600" dirty="0">
                <a:solidFill>
                  <a:schemeClr val="tx1"/>
                </a:solidFill>
              </a:rPr>
              <a:t>GSICS and </a:t>
            </a:r>
            <a:r>
              <a:rPr lang="fr-CH" sz="3600" dirty="0" smtClean="0">
                <a:solidFill>
                  <a:schemeClr val="tx1"/>
                </a:solidFill>
              </a:rPr>
              <a:t>Operational Calibration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CMA: </a:t>
            </a:r>
            <a:r>
              <a:rPr lang="fr-CH" sz="2400" dirty="0" smtClean="0">
                <a:solidFill>
                  <a:srgbClr val="009900"/>
                </a:solidFill>
              </a:rPr>
              <a:t> FY-2 </a:t>
            </a:r>
            <a:r>
              <a:rPr lang="fr-CH" sz="2400" dirty="0">
                <a:solidFill>
                  <a:srgbClr val="009900"/>
                </a:solidFill>
              </a:rPr>
              <a:t>correction allows stable calibration (checked against AIRS) </a:t>
            </a:r>
          </a:p>
          <a:p>
            <a:pPr>
              <a:lnSpc>
                <a:spcPct val="11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endParaRPr lang="fr-CH" sz="2400" dirty="0">
              <a:solidFill>
                <a:srgbClr val="009900"/>
              </a:solidFill>
            </a:endParaRPr>
          </a:p>
          <a:p>
            <a:pPr>
              <a:lnSpc>
                <a:spcPct val="11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NOAA: </a:t>
            </a:r>
            <a:r>
              <a:rPr lang="fr-CH" sz="2400" dirty="0" smtClean="0">
                <a:solidFill>
                  <a:srgbClr val="009900"/>
                </a:solidFill>
              </a:rPr>
              <a:t> </a:t>
            </a:r>
            <a:r>
              <a:rPr lang="fr-CH" sz="2400" dirty="0" err="1" smtClean="0">
                <a:solidFill>
                  <a:srgbClr val="009900"/>
                </a:solidFill>
              </a:rPr>
              <a:t>Intercomparisons</a:t>
            </a:r>
            <a:r>
              <a:rPr lang="fr-CH" sz="2400" dirty="0" smtClean="0">
                <a:solidFill>
                  <a:srgbClr val="009900"/>
                </a:solidFill>
              </a:rPr>
              <a:t> </a:t>
            </a:r>
            <a:r>
              <a:rPr lang="fr-CH" sz="2400" dirty="0">
                <a:solidFill>
                  <a:srgbClr val="009900"/>
                </a:solidFill>
              </a:rPr>
              <a:t>used for anomaly resolution </a:t>
            </a:r>
          </a:p>
          <a:p>
            <a:pPr lvl="1">
              <a:lnSpc>
                <a:spcPct val="11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smtClean="0">
                <a:solidFill>
                  <a:schemeClr val="tx1"/>
                </a:solidFill>
              </a:rPr>
              <a:t>Identifies </a:t>
            </a:r>
            <a:r>
              <a:rPr lang="fr-CH" sz="2000" dirty="0" err="1" smtClean="0">
                <a:solidFill>
                  <a:schemeClr val="tx1"/>
                </a:solidFill>
              </a:rPr>
              <a:t>discrepancies</a:t>
            </a:r>
            <a:r>
              <a:rPr lang="fr-CH" sz="2000" dirty="0" smtClean="0">
                <a:solidFill>
                  <a:schemeClr val="tx1"/>
                </a:solidFill>
              </a:rPr>
              <a:t> and </a:t>
            </a:r>
            <a:r>
              <a:rPr lang="fr-CH" sz="2000" dirty="0" err="1" smtClean="0">
                <a:solidFill>
                  <a:schemeClr val="tx1"/>
                </a:solidFill>
              </a:rPr>
              <a:t>finds</a:t>
            </a:r>
            <a:r>
              <a:rPr lang="fr-CH" sz="2000" dirty="0" smtClean="0">
                <a:solidFill>
                  <a:schemeClr val="tx1"/>
                </a:solidFill>
              </a:rPr>
              <a:t> </a:t>
            </a:r>
            <a:r>
              <a:rPr lang="fr-CH" sz="2000" dirty="0" err="1" smtClean="0">
                <a:solidFill>
                  <a:schemeClr val="tx1"/>
                </a:solidFill>
              </a:rPr>
              <a:t>root</a:t>
            </a:r>
            <a:r>
              <a:rPr lang="fr-CH" sz="2000" dirty="0" smtClean="0">
                <a:solidFill>
                  <a:schemeClr val="tx1"/>
                </a:solidFill>
              </a:rPr>
              <a:t> causes (</a:t>
            </a:r>
            <a:r>
              <a:rPr lang="fr-CH" sz="2000" dirty="0" err="1" smtClean="0">
                <a:solidFill>
                  <a:schemeClr val="tx1"/>
                </a:solidFill>
              </a:rPr>
              <a:t>e.g</a:t>
            </a:r>
            <a:r>
              <a:rPr lang="fr-CH" sz="2000" dirty="0" smtClean="0">
                <a:solidFill>
                  <a:schemeClr val="tx1"/>
                </a:solidFill>
              </a:rPr>
              <a:t>. </a:t>
            </a:r>
            <a:r>
              <a:rPr lang="fr-CH" sz="2000" dirty="0" err="1" smtClean="0">
                <a:solidFill>
                  <a:schemeClr val="tx1"/>
                </a:solidFill>
              </a:rPr>
              <a:t>effects</a:t>
            </a:r>
            <a:r>
              <a:rPr lang="fr-CH" sz="2000" dirty="0" smtClean="0">
                <a:solidFill>
                  <a:schemeClr val="tx1"/>
                </a:solidFill>
              </a:rPr>
              <a:t> </a:t>
            </a:r>
            <a:r>
              <a:rPr lang="fr-CH" sz="2000" dirty="0">
                <a:solidFill>
                  <a:schemeClr val="tx1"/>
                </a:solidFill>
              </a:rPr>
              <a:t>of decontamination, midnight </a:t>
            </a:r>
            <a:r>
              <a:rPr lang="fr-CH" sz="2000" dirty="0" err="1">
                <a:solidFill>
                  <a:schemeClr val="tx1"/>
                </a:solidFill>
              </a:rPr>
              <a:t>blackbody</a:t>
            </a:r>
            <a:r>
              <a:rPr lang="fr-CH" sz="2000" dirty="0">
                <a:solidFill>
                  <a:schemeClr val="tx1"/>
                </a:solidFill>
              </a:rPr>
              <a:t> </a:t>
            </a:r>
            <a:r>
              <a:rPr lang="fr-CH" sz="2000" dirty="0" err="1" smtClean="0">
                <a:solidFill>
                  <a:schemeClr val="tx1"/>
                </a:solidFill>
              </a:rPr>
              <a:t>effects</a:t>
            </a:r>
            <a:r>
              <a:rPr lang="fr-CH" sz="2000" dirty="0" smtClean="0">
                <a:solidFill>
                  <a:schemeClr val="tx1"/>
                </a:solidFill>
              </a:rPr>
              <a:t>, etc.) </a:t>
            </a:r>
            <a:endParaRPr lang="fr-CH" sz="2000" dirty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err="1" smtClean="0">
                <a:solidFill>
                  <a:schemeClr val="tx1"/>
                </a:solidFill>
              </a:rPr>
              <a:t>Allows</a:t>
            </a:r>
            <a:r>
              <a:rPr lang="fr-CH" sz="2000" dirty="0" smtClean="0">
                <a:solidFill>
                  <a:schemeClr val="tx1"/>
                </a:solidFill>
              </a:rPr>
              <a:t> correction of </a:t>
            </a:r>
            <a:r>
              <a:rPr lang="fr-CH" sz="2000" dirty="0">
                <a:solidFill>
                  <a:schemeClr val="tx1"/>
                </a:solidFill>
              </a:rPr>
              <a:t>operational calibration </a:t>
            </a:r>
          </a:p>
          <a:p>
            <a:pPr lvl="1">
              <a:lnSpc>
                <a:spcPct val="11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-13394"/>
            <a:ext cx="7211144" cy="778098"/>
          </a:xfrm>
        </p:spPr>
        <p:txBody>
          <a:bodyPr/>
          <a:lstStyle/>
          <a:p>
            <a:r>
              <a:rPr lang="fr-CH" sz="4000" dirty="0" smtClean="0">
                <a:solidFill>
                  <a:schemeClr val="tx1"/>
                </a:solidFill>
              </a:rPr>
              <a:t/>
            </a:r>
            <a:br>
              <a:rPr lang="fr-CH" sz="4000" dirty="0" smtClean="0">
                <a:solidFill>
                  <a:schemeClr val="tx1"/>
                </a:solidFill>
              </a:rPr>
            </a:br>
            <a:r>
              <a:rPr lang="fr-CH" sz="4000" dirty="0" smtClean="0">
                <a:solidFill>
                  <a:schemeClr val="tx1"/>
                </a:solidFill>
              </a:rPr>
              <a:t>GSICS </a:t>
            </a:r>
            <a:r>
              <a:rPr lang="fr-CH" sz="4000" dirty="0">
                <a:solidFill>
                  <a:schemeClr val="tx1"/>
                </a:solidFill>
              </a:rPr>
              <a:t>Development </a:t>
            </a:r>
            <a:r>
              <a:rPr lang="fr-CH" sz="4000" dirty="0" smtClean="0">
                <a:solidFill>
                  <a:schemeClr val="tx1"/>
                </a:solidFill>
              </a:rPr>
              <a:t>Plan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Review error budget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Refine GSICS </a:t>
            </a:r>
            <a:r>
              <a:rPr lang="fr-CH" sz="2400" dirty="0" smtClean="0">
                <a:solidFill>
                  <a:srgbClr val="009900"/>
                </a:solidFill>
              </a:rPr>
              <a:t>monitoring</a:t>
            </a:r>
            <a:endParaRPr lang="fr-CH" sz="2400" dirty="0">
              <a:solidFill>
                <a:srgbClr val="009900"/>
              </a:solidFill>
            </a:endParaRP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Refine GSICS </a:t>
            </a:r>
            <a:r>
              <a:rPr lang="fr-CH" sz="2400" dirty="0" smtClean="0">
                <a:solidFill>
                  <a:srgbClr val="009900"/>
                </a:solidFill>
              </a:rPr>
              <a:t>Corrections </a:t>
            </a:r>
            <a:r>
              <a:rPr lang="fr-CH" sz="2400" dirty="0">
                <a:solidFill>
                  <a:srgbClr val="009900"/>
                </a:solidFill>
              </a:rPr>
              <a:t>(product definition / format)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VIS channel intercalibration: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smtClean="0">
                <a:solidFill>
                  <a:schemeClr val="tx1"/>
                </a:solidFill>
              </a:rPr>
              <a:t>GEO-LEO and </a:t>
            </a:r>
            <a:r>
              <a:rPr lang="fr-CH" sz="2000" dirty="0">
                <a:solidFill>
                  <a:schemeClr val="tx1"/>
                </a:solidFill>
              </a:rPr>
              <a:t>LEO-LEO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smtClean="0">
                <a:solidFill>
                  <a:schemeClr val="tx1"/>
                </a:solidFill>
              </a:rPr>
              <a:t>CLARREO - </a:t>
            </a:r>
            <a:r>
              <a:rPr lang="fr-CH" sz="2000" dirty="0" err="1" smtClean="0">
                <a:solidFill>
                  <a:schemeClr val="tx1"/>
                </a:solidFill>
              </a:rPr>
              <a:t>define</a:t>
            </a:r>
            <a:r>
              <a:rPr lang="fr-CH" sz="2000" dirty="0" smtClean="0">
                <a:solidFill>
                  <a:schemeClr val="tx1"/>
                </a:solidFill>
              </a:rPr>
              <a:t> </a:t>
            </a:r>
            <a:r>
              <a:rPr lang="fr-CH" sz="2000" dirty="0">
                <a:solidFill>
                  <a:schemeClr val="tx1"/>
                </a:solidFill>
              </a:rPr>
              <a:t>transfer standard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Operational intercalibration  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Microwave</a:t>
            </a:r>
            <a:r>
              <a:rPr lang="fr-CH" sz="2400" dirty="0"/>
              <a:t> 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err="1">
                <a:solidFill>
                  <a:schemeClr val="tx1"/>
                </a:solidFill>
              </a:rPr>
              <a:t>Refine</a:t>
            </a:r>
            <a:r>
              <a:rPr lang="fr-CH" sz="2000" dirty="0">
                <a:solidFill>
                  <a:schemeClr val="tx1"/>
                </a:solidFill>
              </a:rPr>
              <a:t> </a:t>
            </a:r>
            <a:r>
              <a:rPr lang="fr-CH" sz="2000" dirty="0" err="1" smtClean="0">
                <a:solidFill>
                  <a:schemeClr val="tx1"/>
                </a:solidFill>
              </a:rPr>
              <a:t>requirements</a:t>
            </a:r>
            <a:r>
              <a:rPr lang="fr-CH" sz="2000" dirty="0" smtClean="0">
                <a:solidFill>
                  <a:schemeClr val="tx1"/>
                </a:solidFill>
              </a:rPr>
              <a:t> and </a:t>
            </a:r>
            <a:r>
              <a:rPr lang="fr-CH" sz="2000" dirty="0" err="1" smtClean="0">
                <a:solidFill>
                  <a:schemeClr val="tx1"/>
                </a:solidFill>
              </a:rPr>
              <a:t>work</a:t>
            </a:r>
            <a:r>
              <a:rPr lang="fr-CH" sz="2000" dirty="0" smtClean="0">
                <a:solidFill>
                  <a:schemeClr val="tx1"/>
                </a:solidFill>
              </a:rPr>
              <a:t> </a:t>
            </a:r>
            <a:r>
              <a:rPr lang="fr-CH" sz="2000" dirty="0">
                <a:solidFill>
                  <a:schemeClr val="tx1"/>
                </a:solidFill>
              </a:rPr>
              <a:t>with </a:t>
            </a:r>
            <a:r>
              <a:rPr lang="fr-CH" sz="2000" dirty="0" err="1">
                <a:solidFill>
                  <a:schemeClr val="tx1"/>
                </a:solidFill>
              </a:rPr>
              <a:t>partners</a:t>
            </a:r>
            <a:r>
              <a:rPr lang="fr-CH" sz="2000" dirty="0">
                <a:solidFill>
                  <a:schemeClr val="tx1"/>
                </a:solidFill>
              </a:rPr>
              <a:t> </a:t>
            </a:r>
            <a:r>
              <a:rPr lang="fr-CH" sz="2000" dirty="0" smtClean="0">
                <a:solidFill>
                  <a:schemeClr val="tx1"/>
                </a:solidFill>
              </a:rPr>
              <a:t>(e.g., GPM </a:t>
            </a:r>
            <a:r>
              <a:rPr lang="fr-CH" sz="2000" dirty="0">
                <a:solidFill>
                  <a:schemeClr val="tx1"/>
                </a:solidFill>
              </a:rPr>
              <a:t>X-Cal)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err="1">
                <a:solidFill>
                  <a:schemeClr val="tx1"/>
                </a:solidFill>
              </a:rPr>
              <a:t>Define</a:t>
            </a:r>
            <a:r>
              <a:rPr lang="fr-CH" sz="2000" dirty="0">
                <a:solidFill>
                  <a:schemeClr val="tx1"/>
                </a:solidFill>
              </a:rPr>
              <a:t> </a:t>
            </a:r>
            <a:r>
              <a:rPr lang="fr-CH" sz="2000" dirty="0" err="1" smtClean="0">
                <a:solidFill>
                  <a:schemeClr val="tx1"/>
                </a:solidFill>
              </a:rPr>
              <a:t>references</a:t>
            </a:r>
            <a:r>
              <a:rPr lang="fr-CH" sz="2000" dirty="0" smtClean="0">
                <a:solidFill>
                  <a:schemeClr val="tx1"/>
                </a:solidFill>
              </a:rPr>
              <a:t> and </a:t>
            </a:r>
            <a:r>
              <a:rPr lang="fr-CH" sz="2000" dirty="0" err="1" smtClean="0">
                <a:solidFill>
                  <a:schemeClr val="tx1"/>
                </a:solidFill>
              </a:rPr>
              <a:t>traceability</a:t>
            </a:r>
            <a:endParaRPr lang="fr-CH" sz="2000" dirty="0">
              <a:solidFill>
                <a:schemeClr val="tx1"/>
              </a:solidFill>
            </a:endParaRP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Start with AMSU-A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entury Gothic"/>
        <a:ea typeface="MS PGothic"/>
        <a:cs typeface="Arial"/>
      </a:majorFont>
      <a:minorFont>
        <a:latin typeface="Century Gothic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560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1_Default Design</vt:lpstr>
      <vt:lpstr>Second GSICS Users’ Workshop: </vt:lpstr>
      <vt:lpstr>Outline</vt:lpstr>
      <vt:lpstr>Questions/Comments from the Floor</vt:lpstr>
      <vt:lpstr> General Feedback</vt:lpstr>
      <vt:lpstr> GSICS Impact for NWP</vt:lpstr>
      <vt:lpstr>  GSICS Impact on Climate Products</vt:lpstr>
      <vt:lpstr> Feedback from Research Users</vt:lpstr>
      <vt:lpstr> Satellite Operators Feedback: GSICS and Operational Calibration</vt:lpstr>
      <vt:lpstr> GSICS Development Plan</vt:lpstr>
      <vt:lpstr> Additional/Different Satellites/Sensor Products and Services</vt:lpstr>
      <vt:lpstr> Other Comments/Recommendations</vt:lpstr>
    </vt:vector>
  </TitlesOfParts>
  <Company>WMO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findings</dc:title>
  <dc:creator>Jerome Lafeuille</dc:creator>
  <cp:lastModifiedBy>bobi</cp:lastModifiedBy>
  <cp:revision>71</cp:revision>
  <dcterms:created xsi:type="dcterms:W3CDTF">2010-09-19T13:19:46Z</dcterms:created>
  <dcterms:modified xsi:type="dcterms:W3CDTF">2011-03-21T23:53:09Z</dcterms:modified>
</cp:coreProperties>
</file>