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0" r:id="rId1"/>
  </p:sldMasterIdLst>
  <p:notesMasterIdLst>
    <p:notesMasterId r:id="rId15"/>
  </p:notesMasterIdLst>
  <p:handoutMasterIdLst>
    <p:handoutMasterId r:id="rId16"/>
  </p:handoutMasterIdLst>
  <p:sldIdLst>
    <p:sldId id="256" r:id="rId2"/>
    <p:sldId id="466" r:id="rId3"/>
    <p:sldId id="474" r:id="rId4"/>
    <p:sldId id="467" r:id="rId5"/>
    <p:sldId id="468" r:id="rId6"/>
    <p:sldId id="478" r:id="rId7"/>
    <p:sldId id="477" r:id="rId8"/>
    <p:sldId id="479" r:id="rId9"/>
    <p:sldId id="482" r:id="rId10"/>
    <p:sldId id="484" r:id="rId11"/>
    <p:sldId id="480" r:id="rId12"/>
    <p:sldId id="481" r:id="rId13"/>
    <p:sldId id="470" r:id="rId14"/>
  </p:sldIdLst>
  <p:sldSz cx="9906000" cy="6858000" type="A4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FF9900"/>
    <a:srgbClr val="3333FF"/>
    <a:srgbClr val="A2DADE"/>
    <a:srgbClr val="4E0B55"/>
    <a:srgbClr val="EE2D24"/>
    <a:srgbClr val="C7A775"/>
    <a:srgbClr val="00B5EF"/>
    <a:srgbClr val="CDE3A0"/>
    <a:srgbClr val="EFC8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7" autoAdjust="0"/>
    <p:restoredTop sz="96172" autoAdjust="0"/>
  </p:normalViewPr>
  <p:slideViewPr>
    <p:cSldViewPr snapToGrid="0">
      <p:cViewPr varScale="1">
        <p:scale>
          <a:sx n="85" d="100"/>
          <a:sy n="85" d="100"/>
        </p:scale>
        <p:origin x="-960" y="-90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4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0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704013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9BDA86A5-C3F8-4600-8CE3-C04B72EF9C2F}" type="datetime4">
              <a:rPr lang="en-GB" smtClean="0"/>
              <a:pPr>
                <a:defRPr/>
              </a:pPr>
              <a:t>21 March 2011</a:t>
            </a:fld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6138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15100" y="9736138"/>
            <a:ext cx="18891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73C6697-A4F6-43B0-B68C-324E1280CAF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F3C147A-0D2F-4A49-8F4F-33980B94F1F7}" type="datetime4">
              <a:rPr lang="en-GB" smtClean="0"/>
              <a:pPr>
                <a:defRPr/>
              </a:pPr>
              <a:t>21 March 2011</a:t>
            </a:fld>
            <a:endParaRPr lang="de-DE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2950"/>
            <a:ext cx="537686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4262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23812D3-E89D-4B71-A037-BF846B8DE29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B869D-7AE8-45BD-AD5A-D0DA05E60C73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4E8CFAD-6A94-4CB7-B32D-926ACF4E508E}" type="datetime4">
              <a:rPr lang="en-GB" smtClean="0"/>
              <a:pPr>
                <a:defRPr/>
              </a:pPr>
              <a:t>21 March 2011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693988"/>
            <a:ext cx="84201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429125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57346" name="Picture 2" descr="H:\MY DOCUMENTS\GSICS\logo\GSICS50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85738"/>
            <a:ext cx="4762500" cy="1933575"/>
          </a:xfrm>
          <a:prstGeom prst="rect">
            <a:avLst/>
          </a:prstGeom>
          <a:noFill/>
        </p:spPr>
      </p:pic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5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8" y="274645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9540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6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6"/>
            <a:ext cx="39719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6488113"/>
            <a:ext cx="62722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85C8A98A-0D5C-476A-ACDA-54820DD7185A}" type="datetime4">
              <a:rPr lang="en-GB" smtClean="0">
                <a:solidFill>
                  <a:schemeClr val="tx1"/>
                </a:solidFill>
              </a:rPr>
              <a:pPr>
                <a:defRPr/>
              </a:pPr>
              <a:t>21 March 2011</a:t>
            </a:fld>
            <a:endParaRPr lang="en-GB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Slide</a:t>
            </a:r>
            <a:r>
              <a:rPr lang="en-GB" dirty="0">
                <a:solidFill>
                  <a:schemeClr val="tx1"/>
                </a:solidFill>
              </a:rPr>
              <a:t>: </a:t>
            </a:r>
            <a:fld id="{ED0F9CEB-5A3B-41CC-A276-34566D4505EC}" type="slidenum">
              <a:rPr lang="en-GB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Line 8"/>
          <p:cNvSpPr>
            <a:spLocks noChangeShapeType="1"/>
          </p:cNvSpPr>
          <p:nvPr userDrawn="1"/>
        </p:nvSpPr>
        <p:spPr bwMode="auto">
          <a:xfrm>
            <a:off x="571500" y="1206500"/>
            <a:ext cx="8839200" cy="0"/>
          </a:xfrm>
          <a:prstGeom prst="line">
            <a:avLst/>
          </a:prstGeom>
          <a:noFill/>
          <a:ln w="57150" cmpd="thinThick">
            <a:solidFill>
              <a:srgbClr val="3333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/>
          </a:p>
        </p:txBody>
      </p:sp>
      <p:pic>
        <p:nvPicPr>
          <p:cNvPr id="2056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91500" y="6162675"/>
            <a:ext cx="1714500" cy="695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87" r:id="rId2"/>
    <p:sldLayoutId id="2147484078" r:id="rId3"/>
    <p:sldLayoutId id="2147484080" r:id="rId4"/>
    <p:sldLayoutId id="2147484079" r:id="rId5"/>
    <p:sldLayoutId id="2147484088" r:id="rId6"/>
    <p:sldLayoutId id="2147484089" r:id="rId7"/>
    <p:sldLayoutId id="2147484081" r:id="rId8"/>
    <p:sldLayoutId id="2147484082" r:id="rId9"/>
    <p:sldLayoutId id="2147484083" r:id="rId10"/>
    <p:sldLayoutId id="214748408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01600" y="2579688"/>
            <a:ext cx="9639300" cy="1470025"/>
          </a:xfrm>
        </p:spPr>
        <p:txBody>
          <a:bodyPr/>
          <a:lstStyle/>
          <a:p>
            <a:pPr eaLnBrk="1" hangingPunct="1"/>
            <a:r>
              <a:rPr lang="en-GB" dirty="0" smtClean="0"/>
              <a:t>GSICS Coordination </a:t>
            </a:r>
            <a:r>
              <a:rPr lang="en-GB" dirty="0" err="1" smtClean="0"/>
              <a:t>Center</a:t>
            </a:r>
            <a:r>
              <a:rPr lang="en-GB" dirty="0" smtClean="0"/>
              <a:t> Update</a:t>
            </a:r>
            <a:endParaRPr lang="en-US" sz="2800" dirty="0" smtClean="0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4159250"/>
            <a:ext cx="8839200" cy="23177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err="1" smtClean="0">
                <a:solidFill>
                  <a:srgbClr val="002060"/>
                </a:solidFill>
              </a:rPr>
              <a:t>Fuzhong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Weng</a:t>
            </a:r>
            <a:r>
              <a:rPr lang="en-US" sz="2400" dirty="0" smtClean="0">
                <a:solidFill>
                  <a:srgbClr val="002060"/>
                </a:solidFill>
              </a:rPr>
              <a:t> and </a:t>
            </a:r>
            <a:r>
              <a:rPr lang="en-US" sz="2400" i="1" dirty="0" smtClean="0">
                <a:solidFill>
                  <a:srgbClr val="002060"/>
                </a:solidFill>
              </a:rPr>
              <a:t>Bob Iacovazzi, Jr.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GSICS Coordination Center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Joint GDWG-V and GRWG-VI Meeting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March 22, 2011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5300" y="160342"/>
            <a:ext cx="8915400" cy="9540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NOAA Workshop on </a:t>
            </a:r>
            <a:r>
              <a:rPr lang="en-US" sz="3200" dirty="0" smtClean="0"/>
              <a:t>CDRs </a:t>
            </a:r>
            <a:r>
              <a:rPr lang="en-US" sz="3200" dirty="0" smtClean="0"/>
              <a:t>from Satellite Passive Microwave Sounders – AMSU/MHS/SSMTS</a:t>
            </a:r>
            <a:endParaRPr lang="en-GB" sz="3200" dirty="0" smtClean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92369" y="6633663"/>
            <a:ext cx="1893728" cy="22433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February 2011       ______    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1015" y="1720344"/>
            <a:ext cx="9144000" cy="481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Symbol" pitchFamily="18" charset="2"/>
              <a:buChar char="¨"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Major 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issues 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to contend with on AMSU-A, -B, 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and MHS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: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Across scan bias (esp. AMSU-A)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Can characterize via CRTM over clear, ocean backgrounds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Can also attempt vicarious calibration over warm and cold targets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Intersatellite</a:t>
            </a: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 bias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Viable methods include 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SNO</a:t>
            </a:r>
            <a:r>
              <a:rPr kumimoji="0" lang="en-US" altLang="ja-JP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 and 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vicarious </a:t>
            </a:r>
            <a:r>
              <a:rPr kumimoji="0" lang="en-US" altLang="ja-JP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calibration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RFI on AMSU-B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Geolocation</a:t>
            </a:r>
            <a:endParaRPr kumimoji="0" lang="en-US" altLang="ja-JP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/>
              <a:cs typeface="MS PGothic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Orbital decay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Satellite drift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Symbol" pitchFamily="18" charset="2"/>
              <a:buChar char="¨"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Learned that there is not necessarily “one best method” to solve a particular issue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Symbol" pitchFamily="18" charset="2"/>
              <a:buChar char="¨"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Need to develop synergies </a:t>
            </a:r>
            <a:r>
              <a:rPr kumimoji="0" lang="en-US" altLang="ja-JP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with:</a:t>
            </a:r>
            <a:endParaRPr kumimoji="0" lang="en-US" altLang="ja-JP" sz="20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MS PGothic"/>
              <a:cs typeface="MS PGothic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EUMETSAT Climate-SAF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Existing NOAA CDR efforts (AMSU Sounding Channels)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/>
                <a:cs typeface="MS PGothic"/>
              </a:rPr>
              <a:t>GPM X-Cal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/>
              <a:cs typeface="MS PGothic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207448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Some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take-away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points from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workshop: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9550400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GSICS Operations Plan Updates</a:t>
            </a:r>
            <a:r>
              <a:rPr lang="en-GB" sz="4000" dirty="0" smtClean="0"/>
              <a:t>:  </a:t>
            </a:r>
            <a:r>
              <a:rPr lang="en-GB" sz="4000" dirty="0" smtClean="0"/>
              <a:t>Unfulfilled Actions and Recommendations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80391"/>
            <a:ext cx="9906000" cy="504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1000"/>
              </a:spcAft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GDWG04_07 (Evaluation of WMO GSICS Web Site)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All</a:t>
            </a:r>
            <a:endParaRPr lang="en-US" sz="2800" dirty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GDWG03_16 and GDWG04_03R (GSICS Portal)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GDWG</a:t>
            </a: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GDWG04_11 (Action Tracker)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NOAA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and EUMETSAT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GDWG04_12 (GSICS Help Desk)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GDWG</a:t>
            </a: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GDWG04_14 (Product Quality Indicators)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GCC-NOAA</a:t>
            </a: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GDWG04_04 (</a:t>
            </a:r>
            <a:r>
              <a:rPr lang="en-US" sz="2800" dirty="0" err="1" smtClean="0">
                <a:solidFill>
                  <a:srgbClr val="0E111C"/>
                </a:solidFill>
                <a:latin typeface="+mn-lt"/>
              </a:rPr>
              <a:t>Filenaming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 convention: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 Confirm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originator codes)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GDWG</a:t>
            </a: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GDWG04_13 GRWG05_15 (Gathering Instrument Information )</a:t>
            </a:r>
          </a:p>
          <a:p>
            <a:pPr marL="342900" indent="-342900">
              <a:spcBef>
                <a:spcPts val="0"/>
              </a:spcBef>
              <a:spcAft>
                <a:spcPts val="1000"/>
              </a:spcAft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GDWG04_11R (Instrument Monitoring Web Site)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GCC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+ GDWG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endParaRPr lang="en-US" sz="2800" dirty="0" smtClean="0">
              <a:solidFill>
                <a:srgbClr val="0E111C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9550400" cy="11430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GSICS Operations Plan Updates</a:t>
            </a:r>
            <a:r>
              <a:rPr lang="en-GB" sz="4000" dirty="0" smtClean="0"/>
              <a:t>:  </a:t>
            </a:r>
            <a:r>
              <a:rPr lang="en-GB" sz="4000" dirty="0" smtClean="0"/>
              <a:t>Unfulfilled Actions and Recommendations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380390"/>
            <a:ext cx="9271000" cy="524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GRWG05_08 (Investigation into adding GEO data to SADE database)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All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GPRCs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EP08_02 (Result display harmonization)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JMA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and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GCC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EP08_12 (Vocabulary and guide on uncertainty)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NIST</a:t>
            </a: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EP09_01 (ISRO and the GCC to coordinate for the implementation of GEO-to-LEO algorithms by ISRO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.) - ISRO and GCC</a:t>
            </a: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GRWG05_10 (SEVIRI Data Transfer)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EUMETSAT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and CNES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GRWG05_11 (Moon calibration method review)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NOAA</a:t>
            </a: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EP03_06 (Presentation about absolute microwave calibration) </a:t>
            </a: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- GCC</a:t>
            </a: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endParaRPr lang="en-US" sz="2800" dirty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endParaRPr lang="en-US" sz="2800" dirty="0" smtClean="0">
              <a:solidFill>
                <a:srgbClr val="0E111C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endParaRPr lang="en-US" sz="2800" dirty="0" smtClean="0">
              <a:solidFill>
                <a:srgbClr val="0E111C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8" charset="-128"/>
              </a:rPr>
              <a:t>Near-term 2011 Goals</a:t>
            </a:r>
            <a:endParaRPr lang="en-GB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56846" y="1266087"/>
            <a:ext cx="8839200" cy="559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buClr>
                <a:srgbClr val="009900"/>
              </a:buClr>
              <a:buSzPct val="80000"/>
              <a:buFont typeface="Wingdings" pitchFamily="-108" charset="2"/>
              <a:buChar char="u"/>
            </a:pPr>
            <a:r>
              <a:rPr lang="en-US" sz="2400" b="1" dirty="0" smtClean="0">
                <a:solidFill>
                  <a:srgbClr val="009900"/>
                </a:solidFill>
                <a:latin typeface="+mn-lt"/>
              </a:rPr>
              <a:t>Implement Procedure </a:t>
            </a:r>
            <a:r>
              <a:rPr lang="en-US" sz="2400" b="1" dirty="0">
                <a:solidFill>
                  <a:srgbClr val="009900"/>
                </a:solidFill>
                <a:latin typeface="+mn-lt"/>
              </a:rPr>
              <a:t>for Product </a:t>
            </a:r>
            <a:r>
              <a:rPr lang="en-US" sz="2400" b="1" dirty="0" smtClean="0">
                <a:solidFill>
                  <a:srgbClr val="009900"/>
                </a:solidFill>
                <a:latin typeface="+mn-lt"/>
              </a:rPr>
              <a:t>Acceptance (see presentation later today) </a:t>
            </a:r>
          </a:p>
          <a:p>
            <a:pPr marL="228600" indent="-228600" eaLnBrk="1" hangingPunct="1">
              <a:buClr>
                <a:srgbClr val="009900"/>
              </a:buClr>
              <a:buSzPct val="80000"/>
              <a:buFont typeface="Wingdings" pitchFamily="-108" charset="2"/>
              <a:buChar char="u"/>
            </a:pPr>
            <a:r>
              <a:rPr lang="en-US" sz="2400" b="1" dirty="0" smtClean="0">
                <a:solidFill>
                  <a:srgbClr val="009900"/>
                </a:solidFill>
                <a:latin typeface="+mn-lt"/>
              </a:rPr>
              <a:t>GSICS </a:t>
            </a:r>
            <a:r>
              <a:rPr lang="en-US" sz="2400" b="1" dirty="0">
                <a:solidFill>
                  <a:srgbClr val="009900"/>
                </a:solidFill>
                <a:latin typeface="+mn-lt"/>
              </a:rPr>
              <a:t>Implementation Plan</a:t>
            </a:r>
          </a:p>
          <a:p>
            <a:pPr marL="685800" lvl="1" indent="-228600" eaLnBrk="1" hangingPunct="1"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Finish revision of the Plan</a:t>
            </a:r>
            <a:endParaRPr lang="en-US" sz="2400" dirty="0">
              <a:latin typeface="+mn-lt"/>
            </a:endParaRPr>
          </a:p>
          <a:p>
            <a:pPr marL="228600" indent="-228600" eaLnBrk="1" hangingPunct="1">
              <a:buClr>
                <a:srgbClr val="009900"/>
              </a:buClr>
              <a:buSzPct val="80000"/>
              <a:buFont typeface="Wingdings" pitchFamily="-108" charset="2"/>
              <a:buChar char="u"/>
            </a:pPr>
            <a:r>
              <a:rPr lang="en-US" sz="2400" b="1" dirty="0">
                <a:solidFill>
                  <a:srgbClr val="009900"/>
                </a:solidFill>
                <a:latin typeface="+mn-lt"/>
              </a:rPr>
              <a:t>GSICS Baseline Algorithm </a:t>
            </a:r>
          </a:p>
          <a:p>
            <a:pPr marL="685800" lvl="1" indent="-228600" eaLnBrk="1" hangingPunct="1"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Continue to coordinate efforts to establish the GSICS baseline algorithm at NOAA 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GPRC</a:t>
            </a:r>
          </a:p>
          <a:p>
            <a:pPr marL="228600" indent="-228600" eaLnBrk="1" hangingPunct="1">
              <a:buClr>
                <a:srgbClr val="009900"/>
              </a:buClr>
              <a:buSzPct val="80000"/>
              <a:buFont typeface="Wingdings" pitchFamily="-108" charset="2"/>
              <a:buChar char="u"/>
            </a:pPr>
            <a:r>
              <a:rPr lang="en-US" sz="2400" dirty="0" smtClean="0">
                <a:solidFill>
                  <a:srgbClr val="009900"/>
                </a:solidFill>
                <a:latin typeface="+mn-lt"/>
              </a:rPr>
              <a:t>GSICS Quarterly</a:t>
            </a:r>
          </a:p>
          <a:p>
            <a:pPr marL="685800" lvl="1" indent="-228600" eaLnBrk="1" hangingPunct="1"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Continue to create and distribute this important link to the GSICS community</a:t>
            </a:r>
          </a:p>
          <a:p>
            <a:pPr marL="228600" indent="-228600" eaLnBrk="1" hangingPunct="1">
              <a:buClr>
                <a:srgbClr val="009900"/>
              </a:buClr>
              <a:buSzPct val="80000"/>
              <a:buFont typeface="Wingdings" pitchFamily="-108" charset="2"/>
              <a:buChar char="u"/>
            </a:pPr>
            <a:r>
              <a:rPr lang="en-US" sz="2400" dirty="0" smtClean="0">
                <a:solidFill>
                  <a:srgbClr val="009900"/>
                </a:solidFill>
                <a:latin typeface="+mn-lt"/>
              </a:rPr>
              <a:t>Update GSICS Operations Plan</a:t>
            </a:r>
          </a:p>
          <a:p>
            <a:pPr marL="228600" indent="-228600" eaLnBrk="1" hangingPunct="1">
              <a:buClr>
                <a:srgbClr val="009900"/>
              </a:buClr>
              <a:buSzPct val="80000"/>
              <a:buFont typeface="Wingdings" pitchFamily="-108" charset="2"/>
              <a:buChar char="u"/>
            </a:pPr>
            <a:r>
              <a:rPr lang="en-US" sz="2400" dirty="0" smtClean="0">
                <a:solidFill>
                  <a:srgbClr val="009900"/>
                </a:solidFill>
                <a:latin typeface="+mn-lt"/>
              </a:rPr>
              <a:t>Meeting Support</a:t>
            </a:r>
          </a:p>
          <a:p>
            <a:pPr marL="685800" lvl="1" indent="-228600" eaLnBrk="1" hangingPunct="1"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Joint Meeting, QA4EO Workshop, GSICS 3</a:t>
            </a:r>
            <a:r>
              <a:rPr lang="en-US" sz="2400" baseline="30000" dirty="0" smtClean="0">
                <a:solidFill>
                  <a:srgbClr val="000000"/>
                </a:solidFill>
                <a:latin typeface="+mn-lt"/>
              </a:rPr>
              <a:t>rd</a:t>
            </a: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 Users Workshop and GSICS Web Meetings</a:t>
            </a:r>
          </a:p>
          <a:p>
            <a:pPr marL="685800" lvl="1" indent="-228600" eaLnBrk="1" hangingPunct="1"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Outline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7893" y="1393078"/>
            <a:ext cx="8763000" cy="489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tabLst>
                <a:tab pos="1663700" algn="l"/>
              </a:tabLst>
              <a:defRPr/>
            </a:pPr>
            <a:r>
              <a:rPr lang="en-US" sz="2800" dirty="0">
                <a:solidFill>
                  <a:srgbClr val="009900"/>
                </a:solidFill>
                <a:latin typeface="+mn-lt"/>
              </a:rPr>
              <a:t>GCC Progress Since </a:t>
            </a:r>
            <a:r>
              <a:rPr lang="en-US" sz="2800" dirty="0" smtClean="0">
                <a:solidFill>
                  <a:srgbClr val="009900"/>
                </a:solidFill>
                <a:latin typeface="+mn-lt"/>
              </a:rPr>
              <a:t>February 2010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  <a:tabLst>
                <a:tab pos="1663700" algn="l"/>
              </a:tabLst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+mn-lt"/>
              </a:rPr>
              <a:t>GEO-LEO Baseline Algorithm Implementation</a:t>
            </a:r>
          </a:p>
          <a:p>
            <a:pPr marL="679450" lvl="1" indent="-228600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  <a:tabLst>
                <a:tab pos="1663700" algn="l"/>
              </a:tabLst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+mn-lt"/>
              </a:rPr>
              <a:t>NOAA 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GPRC / GCC Web Site Segregation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  <a:tabLst>
                <a:tab pos="1663700" algn="l"/>
              </a:tabLst>
              <a:defRPr/>
            </a:pPr>
            <a:r>
              <a:rPr lang="en-US" sz="2400" i="1" dirty="0">
                <a:solidFill>
                  <a:srgbClr val="000000"/>
                </a:solidFill>
                <a:latin typeface="+mn-lt"/>
              </a:rPr>
              <a:t>GSICS </a:t>
            </a:r>
            <a:r>
              <a:rPr lang="en-US" sz="2400" i="1" dirty="0" smtClean="0">
                <a:solidFill>
                  <a:srgbClr val="000000"/>
                </a:solidFill>
                <a:latin typeface="+mn-lt"/>
              </a:rPr>
              <a:t>Quarterly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  <a:tabLst>
                <a:tab pos="1663700" algn="l"/>
              </a:tabLst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+mn-lt"/>
              </a:rPr>
              <a:t>GSICS Implementation Plan</a:t>
            </a:r>
          </a:p>
          <a:p>
            <a:pPr marL="685800" lvl="1" indent="-228600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  <a:tabLst>
                <a:tab pos="1663700" algn="l"/>
              </a:tabLst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Calibri"/>
              </a:rPr>
              <a:t>Product Quality Assurance Activities</a:t>
            </a:r>
          </a:p>
          <a:p>
            <a:pPr marL="1085850" lvl="2" indent="-228600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Ø"/>
              <a:tabLst>
                <a:tab pos="1663700" algn="l"/>
              </a:tabLst>
              <a:defRPr/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GSICS Procedure for Product Acceptance Implementation (see presentation later today)</a:t>
            </a:r>
            <a:endParaRPr lang="en-US" sz="2400" i="1" dirty="0">
              <a:solidFill>
                <a:srgbClr val="000000"/>
              </a:solidFill>
              <a:latin typeface="+mn-lt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  <a:tabLst>
                <a:tab pos="1663700" algn="l"/>
              </a:tabLst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+mn-lt"/>
              </a:rPr>
              <a:t>Meeting Support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Tx/>
              <a:buChar char="•"/>
              <a:tabLst>
                <a:tab pos="1663700" algn="l"/>
              </a:tabLst>
              <a:defRPr/>
            </a:pPr>
            <a:r>
              <a:rPr lang="en-US" sz="2400" i="1" dirty="0" smtClean="0">
                <a:solidFill>
                  <a:srgbClr val="000000"/>
                </a:solidFill>
                <a:latin typeface="+mn-lt"/>
              </a:rPr>
              <a:t>GSICS Operations Plan Updates: Unfulfilled GSICS Action Items and Recommendations  </a:t>
            </a:r>
            <a:endParaRPr lang="en-US" sz="2400" i="1" dirty="0">
              <a:solidFill>
                <a:srgbClr val="000000"/>
              </a:solidFill>
              <a:latin typeface="+mn-lt"/>
            </a:endParaRPr>
          </a:p>
          <a:p>
            <a:pPr marL="228600" indent="-228600" eaLnBrk="1" hangingPunct="1">
              <a:lnSpc>
                <a:spcPct val="90000"/>
              </a:lnSpc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tabLst>
                <a:tab pos="1663700" algn="l"/>
              </a:tabLst>
              <a:defRPr/>
            </a:pPr>
            <a:r>
              <a:rPr lang="en-US" sz="2800" dirty="0">
                <a:solidFill>
                  <a:srgbClr val="009900"/>
                </a:solidFill>
                <a:latin typeface="+mn-lt"/>
              </a:rPr>
              <a:t>GCC Near-term Goals for </a:t>
            </a:r>
            <a:r>
              <a:rPr lang="en-US" sz="2800" dirty="0" smtClean="0">
                <a:solidFill>
                  <a:srgbClr val="009900"/>
                </a:solidFill>
                <a:latin typeface="+mn-lt"/>
              </a:rPr>
              <a:t>2011</a:t>
            </a:r>
            <a:endParaRPr lang="en-US" sz="2800" dirty="0">
              <a:solidFill>
                <a:srgbClr val="0099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67055" y="369275"/>
            <a:ext cx="9522068" cy="975948"/>
          </a:xfrm>
        </p:spPr>
        <p:txBody>
          <a:bodyPr/>
          <a:lstStyle/>
          <a:p>
            <a:pPr lvl="0" eaLnBrk="1" hangingPunct="1"/>
            <a:r>
              <a:rPr lang="en-GB" sz="3600" dirty="0" smtClean="0"/>
              <a:t>GEO-LEO Baseline Algorithm Implementation                       </a:t>
            </a:r>
            <a:r>
              <a:rPr lang="en-US" sz="3600" dirty="0" smtClean="0"/>
              <a:t>Tb Bias for Meteosat-9 </a:t>
            </a:r>
            <a:br>
              <a:rPr lang="en-US" sz="3600" dirty="0" smtClean="0"/>
            </a:br>
            <a:endParaRPr lang="en-GB" sz="36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85200"/>
            <a:ext cx="3886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ET09.IASI.AIRS.TbDiff.HMG.Ch3.D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" y="2447201"/>
            <a:ext cx="2081133" cy="1338942"/>
          </a:xfrm>
          <a:prstGeom prst="rect">
            <a:avLst/>
          </a:prstGeom>
        </p:spPr>
      </p:pic>
      <p:pic>
        <p:nvPicPr>
          <p:cNvPr id="10" name="Picture 9" descr="MET09.IASI.AIRS.TbDiff.HMG.Ch2.D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380400"/>
            <a:ext cx="1836964" cy="1175657"/>
          </a:xfrm>
          <a:prstGeom prst="rect">
            <a:avLst/>
          </a:prstGeom>
        </p:spPr>
      </p:pic>
      <p:pic>
        <p:nvPicPr>
          <p:cNvPr id="11" name="Picture 10" descr="MET09.IASI.AIRS.TbDiff.HMG.Ch8.Da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5155000"/>
            <a:ext cx="1836964" cy="1239021"/>
          </a:xfrm>
          <a:prstGeom prst="rect">
            <a:avLst/>
          </a:prstGeom>
        </p:spPr>
      </p:pic>
      <p:pic>
        <p:nvPicPr>
          <p:cNvPr id="12" name="Picture 11" descr="MET09.IASI.AIRS.TbDiff.HMG.Ch7.Da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038001"/>
            <a:ext cx="2203554" cy="1371600"/>
          </a:xfrm>
          <a:prstGeom prst="rect">
            <a:avLst/>
          </a:prstGeom>
        </p:spPr>
      </p:pic>
      <p:pic>
        <p:nvPicPr>
          <p:cNvPr id="13" name="Picture 12" descr="MET09.IASI.AIRS.TbDiff.HMG.Ch6.Da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3807914"/>
            <a:ext cx="1905000" cy="1306286"/>
          </a:xfrm>
          <a:prstGeom prst="rect">
            <a:avLst/>
          </a:prstGeom>
        </p:spPr>
      </p:pic>
      <p:pic>
        <p:nvPicPr>
          <p:cNvPr id="14" name="Picture 13" descr="MET09.IASI.AIRS.TbDiff.HMG.Ch5.Da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3742600"/>
            <a:ext cx="2133600" cy="1371600"/>
          </a:xfrm>
          <a:prstGeom prst="rect">
            <a:avLst/>
          </a:prstGeom>
        </p:spPr>
      </p:pic>
      <p:pic>
        <p:nvPicPr>
          <p:cNvPr id="15" name="Picture 14" descr="MET09.IASI.AIRS.TbDiff.HMG.Ch4.Day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33600" y="2523400"/>
            <a:ext cx="1905000" cy="1219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169874" y="1260238"/>
            <a:ext cx="46071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chemeClr val="tx1"/>
                </a:solidFill>
              </a:rPr>
              <a:t>http://www.eumetsat.int/Home/Main/DataProducts/Calibration/Inter-calibration/GSCISMeteosatIRInter-calibration</a:t>
            </a:r>
            <a:r>
              <a:rPr lang="en-US" sz="1100" dirty="0" smtClean="0"/>
              <a:t>/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185" y="1673469"/>
            <a:ext cx="1916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Baseline Algorithm Results</a:t>
            </a:r>
            <a:endParaRPr lang="en-US" sz="1600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6365591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Homogeneous Scenes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5608" y="6409551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Standard Scenes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3733801" y="5407268"/>
            <a:ext cx="398585" cy="392731"/>
          </a:xfrm>
          <a:prstGeom prst="straightConnector1">
            <a:avLst/>
          </a:prstGeom>
          <a:ln w="9525">
            <a:solidFill>
              <a:srgbClr val="EF2F0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11615" y="5319346"/>
            <a:ext cx="2989385" cy="709254"/>
          </a:xfrm>
          <a:prstGeom prst="straightConnector1">
            <a:avLst/>
          </a:prstGeom>
          <a:ln w="9525">
            <a:solidFill>
              <a:srgbClr val="EF2F0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06714" y="1670549"/>
            <a:ext cx="14126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general, </a:t>
            </a: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baseline and operational algorithm results agree well in the Tb bias changing patterns and magnitude</a:t>
            </a:r>
          </a:p>
          <a:p>
            <a:pPr marL="228600" indent="-228600">
              <a:buClr>
                <a:srgbClr val="009900"/>
              </a:buClr>
              <a:buFont typeface="Symbol" pitchFamily="18" charset="2"/>
              <a:buChar char="¨"/>
            </a:pPr>
            <a:endParaRPr lang="en-US" sz="1200" dirty="0" smtClean="0">
              <a:solidFill>
                <a:schemeClr val="tx1"/>
              </a:solidFill>
              <a:latin typeface="+mn-lt"/>
            </a:endParaRPr>
          </a:p>
          <a:p>
            <a:pPr marL="228600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Difference in Ch13.4µm Tb bias magnitude may mainly come from the difference of mean homo. scenes vs. standard scene Tb biases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86508" y="0"/>
            <a:ext cx="8569569" cy="1096840"/>
          </a:xfrm>
        </p:spPr>
        <p:txBody>
          <a:bodyPr/>
          <a:lstStyle/>
          <a:p>
            <a:r>
              <a:rPr lang="en-US" sz="4000" dirty="0" smtClean="0">
                <a:cs typeface="Times New Roman" pitchFamily="18" charset="0"/>
              </a:rPr>
              <a:t>NOAA GSICS Web Site Separated into GCC and NOAA GPRC Sites</a:t>
            </a:r>
            <a:endParaRPr lang="en-US" sz="3600" dirty="0">
              <a:cs typeface="Times New Roman" pitchFamily="18" charset="0"/>
            </a:endParaRPr>
          </a:p>
        </p:txBody>
      </p:sp>
      <p:pic>
        <p:nvPicPr>
          <p:cNvPr id="13" name="Picture 12" descr="GCC_WebSit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259" y="3072754"/>
            <a:ext cx="6031524" cy="3431728"/>
          </a:xfrm>
          <a:prstGeom prst="rect">
            <a:avLst/>
          </a:prstGeom>
        </p:spPr>
      </p:pic>
      <p:pic>
        <p:nvPicPr>
          <p:cNvPr id="14" name="Picture 13" descr="GPRC_WebSit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3307" y="1308588"/>
            <a:ext cx="4303722" cy="279741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65132" y="4104893"/>
            <a:ext cx="3567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New NOAA/GPRC Web Site: </a:t>
            </a:r>
            <a:r>
              <a:rPr lang="en-US" sz="1200" dirty="0" smtClean="0">
                <a:solidFill>
                  <a:srgbClr val="009900"/>
                </a:solidFill>
              </a:rPr>
              <a:t>https://gsics.nesdis.noaa.gov/wiki/GPRC/WebHome</a:t>
            </a:r>
            <a:endParaRPr lang="en-US" sz="1200" dirty="0">
              <a:solidFill>
                <a:srgbClr val="0099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87356" y="5622613"/>
            <a:ext cx="4528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New NOAA/GCC Web Site: </a:t>
            </a:r>
            <a:r>
              <a:rPr lang="en-US" sz="1200" dirty="0" smtClean="0">
                <a:solidFill>
                  <a:srgbClr val="009900"/>
                </a:solidFill>
              </a:rPr>
              <a:t>http://www.star.nesdis.noaa.gov/smcd/GCC/index.php</a:t>
            </a:r>
            <a:endParaRPr lang="en-US" sz="1200" dirty="0">
              <a:solidFill>
                <a:srgbClr val="0099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408" y="1298978"/>
            <a:ext cx="52519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Ported over GCC appropriate content from old GSICS web site hosted on the NOAA/STAR web server to new web page templates that conform to current NOAA/STAR organization web standards</a:t>
            </a:r>
          </a:p>
          <a:p>
            <a:pPr marL="228600" lvl="1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Created new content for web meetings and presentations</a:t>
            </a:r>
          </a:p>
          <a:p>
            <a:pPr marL="228600" lvl="1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Updated all pages (removing NOAA GSICS Processing and Research Center (GPRC) relevant information)</a:t>
            </a:r>
          </a:p>
          <a:p>
            <a:pPr marL="228600" lvl="1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Assisted in porting of NOAA/GPRC relevant information to new NOAA/GPRC dedicated web site</a:t>
            </a:r>
          </a:p>
          <a:p>
            <a:pPr marL="228600" lvl="1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1200" dirty="0" smtClean="0">
                <a:solidFill>
                  <a:schemeClr val="tx1"/>
                </a:solidFill>
                <a:latin typeface="+mn-lt"/>
              </a:rPr>
              <a:t>Coordinated development of new GSICS banner and logo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5300" y="160342"/>
            <a:ext cx="8915400" cy="954087"/>
          </a:xfrm>
        </p:spPr>
        <p:txBody>
          <a:bodyPr/>
          <a:lstStyle/>
          <a:p>
            <a:pPr eaLnBrk="1" hangingPunct="1"/>
            <a:r>
              <a:rPr lang="en-GB" i="1" dirty="0" smtClean="0"/>
              <a:t>GSICS Quarterly </a:t>
            </a:r>
            <a:r>
              <a:rPr lang="en-GB" dirty="0" smtClean="0"/>
              <a:t>Newsletter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66700" y="1383327"/>
            <a:ext cx="9501554" cy="435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4488" indent="-344488" eaLnBrk="1" hangingPunct="1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All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GSICS </a:t>
            </a:r>
            <a:r>
              <a:rPr lang="en-US" sz="2800" i="1" dirty="0">
                <a:solidFill>
                  <a:srgbClr val="000000"/>
                </a:solidFill>
                <a:latin typeface="+mn-lt"/>
              </a:rPr>
              <a:t>Quarterly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Volume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4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issues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are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complete</a:t>
            </a:r>
          </a:p>
          <a:p>
            <a:pPr marL="344488" indent="-344488" eaLnBrk="1" hangingPunct="1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Created an Associate Editor position, held by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Gordana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+mn-lt"/>
              </a:rPr>
              <a:t>Sindic-Rancic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of GCC, to assist in editing newsletter articles  </a:t>
            </a:r>
            <a:endParaRPr lang="en-US" sz="2800" dirty="0">
              <a:solidFill>
                <a:srgbClr val="008000"/>
              </a:solidFill>
              <a:latin typeface="+mn-lt"/>
            </a:endParaRPr>
          </a:p>
          <a:p>
            <a:pPr marL="344488" indent="-344488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Teamwork between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contributing authors and the </a:t>
            </a:r>
            <a:r>
              <a:rPr lang="en-US" sz="2800" i="1" dirty="0" smtClean="0">
                <a:solidFill>
                  <a:srgbClr val="000000"/>
                </a:solidFill>
                <a:latin typeface="+mn-lt"/>
              </a:rPr>
              <a:t>GQ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Chief Editor, Associate Editor, and Press Correspondents (Tim </a:t>
            </a:r>
            <a:r>
              <a:rPr lang="en-US" sz="2800" dirty="0" err="1">
                <a:solidFill>
                  <a:srgbClr val="000000"/>
                </a:solidFill>
                <a:latin typeface="+mn-lt"/>
              </a:rPr>
              <a:t>Hewison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[Europe]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and Yuan Li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[Asia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])  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has helped make the newsletter 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successful</a:t>
            </a:r>
          </a:p>
          <a:p>
            <a:pPr marL="344488" indent="-344488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At least 30 new names gathered during the GSICS 2</a:t>
            </a:r>
            <a:r>
              <a:rPr lang="en-US" sz="2800" baseline="30000" dirty="0" smtClean="0">
                <a:solidFill>
                  <a:srgbClr val="000000"/>
                </a:solidFill>
                <a:latin typeface="+mn-lt"/>
              </a:rPr>
              <a:t>nd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 Users Workshop added to the distribution list </a:t>
            </a:r>
            <a:endParaRPr lang="en-US" sz="2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86508" y="0"/>
            <a:ext cx="8569569" cy="1096840"/>
          </a:xfrm>
        </p:spPr>
        <p:txBody>
          <a:bodyPr/>
          <a:lstStyle/>
          <a:p>
            <a:r>
              <a:rPr lang="en-US" sz="4000" dirty="0" smtClean="0">
                <a:cs typeface="Times New Roman" pitchFamily="18" charset="0"/>
              </a:rPr>
              <a:t>Revision of GSICS Implementation Plan</a:t>
            </a:r>
            <a:endParaRPr lang="en-US" sz="3600" dirty="0"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408" y="1489478"/>
            <a:ext cx="613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Made changes to objective and overall approach to more clearly state GSICS goals.  In particular, added statements </a:t>
            </a: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regarding:</a:t>
            </a:r>
            <a:endParaRPr lang="en-US" sz="2000" dirty="0" smtClean="0">
              <a:solidFill>
                <a:srgbClr val="009900"/>
              </a:solidFill>
              <a:latin typeface="+mn-lt"/>
            </a:endParaRPr>
          </a:p>
          <a:p>
            <a:pPr marL="685800" lvl="2" indent="-228600">
              <a:buClr>
                <a:srgbClr val="009900"/>
              </a:buClr>
              <a:buFont typeface="Calibri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GSICS encouragement of establishing well-characterized intrinsic standard vicarious calibration targets and/or instruments with on-orbit SI-traceable calibration sources</a:t>
            </a:r>
          </a:p>
          <a:p>
            <a:pPr marL="685800" lvl="2" indent="-228600">
              <a:buClr>
                <a:srgbClr val="009900"/>
              </a:buClr>
              <a:buFont typeface="Calibri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trong </a:t>
            </a:r>
            <a:r>
              <a:rPr lang="en-US" sz="1800" dirty="0" smtClean="0">
                <a:solidFill>
                  <a:schemeClr val="tx1"/>
                </a:solidFill>
                <a:latin typeface="+mn-lt"/>
              </a:rPr>
              <a:t>dependence of GSICS activities on state-of-the-art telecommunications</a:t>
            </a:r>
          </a:p>
          <a:p>
            <a:pPr marL="228600" lvl="1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Updated roles and responsibilities of GSICS Coordination Center to reflect actual charter</a:t>
            </a:r>
          </a:p>
          <a:p>
            <a:pPr marL="228600" lvl="1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Made significant changes and edits to Executive Summary, Background, Inter-calibration activity</a:t>
            </a:r>
            <a:r>
              <a:rPr lang="en-US" sz="2000" dirty="0" smtClean="0">
                <a:solidFill>
                  <a:srgbClr val="009900"/>
                </a:solidFill>
                <a:latin typeface="Calibri"/>
              </a:rPr>
              <a:t>, </a:t>
            </a: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Pre-launch calibration, and Earth-based reference sites</a:t>
            </a:r>
          </a:p>
          <a:p>
            <a:pPr marL="228600" lvl="1" indent="-228600">
              <a:buClr>
                <a:srgbClr val="009900"/>
              </a:buClr>
              <a:buFont typeface="Symbol" pitchFamily="18" charset="2"/>
              <a:buChar char="¨"/>
            </a:pPr>
            <a:r>
              <a:rPr lang="en-US" sz="2000" dirty="0" smtClean="0">
                <a:solidFill>
                  <a:srgbClr val="009900"/>
                </a:solidFill>
                <a:latin typeface="+mn-lt"/>
              </a:rPr>
              <a:t>Under review by WMO</a:t>
            </a:r>
          </a:p>
        </p:txBody>
      </p:sp>
      <p:pic>
        <p:nvPicPr>
          <p:cNvPr id="8" name="Picture 7" descr="ImplementationPlan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1425" y="1831975"/>
            <a:ext cx="3443507" cy="35528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5300" y="160342"/>
            <a:ext cx="8915400" cy="954087"/>
          </a:xfrm>
        </p:spPr>
        <p:txBody>
          <a:bodyPr/>
          <a:lstStyle/>
          <a:p>
            <a:pPr eaLnBrk="1" hangingPunct="1"/>
            <a:r>
              <a:rPr lang="en-GB" dirty="0" smtClean="0"/>
              <a:t>Meeting Support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100" y="1339729"/>
            <a:ext cx="2496284" cy="164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245" y="2742461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abaCentr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4243" y="3987884"/>
            <a:ext cx="3132993" cy="2193095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380391"/>
            <a:ext cx="6170341" cy="504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-108" charset="2"/>
              <a:buNone/>
              <a:defRPr/>
            </a:pPr>
            <a:r>
              <a:rPr lang="en-US" sz="2800" i="1" dirty="0">
                <a:solidFill>
                  <a:srgbClr val="009900"/>
                </a:solidFill>
                <a:latin typeface="+mn-lt"/>
              </a:rPr>
              <a:t>GSICS Meetings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400" dirty="0" smtClean="0">
                <a:solidFill>
                  <a:srgbClr val="0E111C"/>
                </a:solidFill>
                <a:latin typeface="+mn-lt"/>
              </a:rPr>
              <a:t>GSICS Second Users’ Workshop – </a:t>
            </a:r>
            <a:r>
              <a:rPr lang="en-US" sz="2400" dirty="0" smtClean="0">
                <a:solidFill>
                  <a:srgbClr val="0E111C"/>
                </a:solidFill>
                <a:latin typeface="+mn-lt"/>
              </a:rPr>
              <a:t>September </a:t>
            </a:r>
            <a:r>
              <a:rPr lang="en-US" sz="2400" dirty="0" smtClean="0">
                <a:solidFill>
                  <a:srgbClr val="0E111C"/>
                </a:solidFill>
                <a:latin typeface="+mn-lt"/>
              </a:rPr>
              <a:t>2010, </a:t>
            </a:r>
            <a:r>
              <a:rPr lang="en-US" sz="2400" dirty="0" smtClean="0">
                <a:solidFill>
                  <a:srgbClr val="0E111C"/>
                </a:solidFill>
                <a:latin typeface="Calibri"/>
              </a:rPr>
              <a:t>Cordoba, Spain (</a:t>
            </a:r>
            <a:r>
              <a:rPr lang="en-US" sz="2400" dirty="0" smtClean="0">
                <a:solidFill>
                  <a:srgbClr val="0E111C"/>
                </a:solidFill>
                <a:latin typeface="+mn-lt"/>
              </a:rPr>
              <a:t>Brief report to be given in the next presentation</a:t>
            </a:r>
            <a:r>
              <a:rPr lang="en-US" sz="2400" dirty="0" smtClean="0">
                <a:solidFill>
                  <a:srgbClr val="0E111C"/>
                </a:solidFill>
                <a:latin typeface="+mn-lt"/>
              </a:rPr>
              <a:t>) </a:t>
            </a:r>
            <a:endParaRPr lang="en-US" sz="2400" dirty="0">
              <a:solidFill>
                <a:srgbClr val="0E111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400" dirty="0">
                <a:solidFill>
                  <a:srgbClr val="0E111C"/>
                </a:solidFill>
                <a:latin typeface="+mn-lt"/>
              </a:rPr>
              <a:t>GSICS Executive Panel </a:t>
            </a:r>
            <a:r>
              <a:rPr lang="en-US" sz="2400" dirty="0" smtClean="0">
                <a:solidFill>
                  <a:srgbClr val="0E111C"/>
                </a:solidFill>
                <a:latin typeface="+mn-lt"/>
              </a:rPr>
              <a:t>VIII – April 2010, Geneva, Switzerland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400" dirty="0" smtClean="0">
                <a:solidFill>
                  <a:srgbClr val="0E111C"/>
                </a:solidFill>
                <a:latin typeface="+mn-lt"/>
              </a:rPr>
              <a:t>GSICS Executive Panel IX – November 2010, </a:t>
            </a:r>
            <a:r>
              <a:rPr lang="en-US" sz="2400" dirty="0" err="1" smtClean="0">
                <a:solidFill>
                  <a:srgbClr val="0E111C"/>
                </a:solidFill>
                <a:latin typeface="+mn-lt"/>
              </a:rPr>
              <a:t>Jeju</a:t>
            </a:r>
            <a:r>
              <a:rPr lang="en-US" sz="2400" dirty="0" smtClean="0">
                <a:solidFill>
                  <a:srgbClr val="0E111C"/>
                </a:solidFill>
                <a:latin typeface="+mn-lt"/>
              </a:rPr>
              <a:t> Island, South Korea</a:t>
            </a:r>
            <a:endParaRPr lang="en-US" sz="2400" dirty="0">
              <a:solidFill>
                <a:srgbClr val="0E111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400" dirty="0" err="1" smtClean="0">
                <a:solidFill>
                  <a:srgbClr val="0E111C"/>
                </a:solidFill>
                <a:latin typeface="+mn-lt"/>
              </a:rPr>
              <a:t>Centra</a:t>
            </a:r>
            <a:r>
              <a:rPr lang="en-US" sz="2400" dirty="0" smtClean="0">
                <a:solidFill>
                  <a:srgbClr val="0E111C"/>
                </a:solidFill>
                <a:latin typeface="+mn-lt"/>
              </a:rPr>
              <a:t> web meetings hosted by EUMETSAT: Two meetings of the GSICS Microwave Sub-Group and several GRWG/GDWG meetings</a:t>
            </a:r>
            <a:endParaRPr lang="en-US" sz="2400" dirty="0">
              <a:solidFill>
                <a:srgbClr val="0E111C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5300" y="160342"/>
            <a:ext cx="8915400" cy="954087"/>
          </a:xfrm>
        </p:spPr>
        <p:txBody>
          <a:bodyPr/>
          <a:lstStyle/>
          <a:p>
            <a:pPr eaLnBrk="1" hangingPunct="1"/>
            <a:r>
              <a:rPr lang="en-GB" dirty="0" smtClean="0"/>
              <a:t>Meeting Support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" y="1380391"/>
            <a:ext cx="9271000" cy="504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2"/>
              </a:buClr>
              <a:buSzPct val="60000"/>
              <a:buFont typeface="Wingdings" pitchFamily="-108" charset="2"/>
              <a:buNone/>
              <a:defRPr/>
            </a:pPr>
            <a:r>
              <a:rPr lang="en-US" sz="2800" i="1" dirty="0" smtClean="0">
                <a:solidFill>
                  <a:srgbClr val="009900"/>
                </a:solidFill>
                <a:latin typeface="+mn-lt"/>
              </a:rPr>
              <a:t>GSICS-Related </a:t>
            </a:r>
            <a:r>
              <a:rPr lang="en-US" sz="2800" i="1" dirty="0">
                <a:solidFill>
                  <a:srgbClr val="009900"/>
                </a:solidFill>
                <a:latin typeface="+mn-lt"/>
              </a:rPr>
              <a:t>Meetings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-108" charset="2"/>
              <a:buChar char="u"/>
              <a:defRPr/>
            </a:pPr>
            <a:r>
              <a:rPr lang="en-US" sz="2800" dirty="0" smtClean="0">
                <a:solidFill>
                  <a:srgbClr val="0E111C"/>
                </a:solidFill>
                <a:latin typeface="+mn-lt"/>
              </a:rPr>
              <a:t>The Global Precipitation Measurement Cross-Calibration Meeting and NOAA Climate Data Record Workshop – March 2011</a:t>
            </a:r>
            <a:endParaRPr lang="en-US" sz="2800" dirty="0">
              <a:solidFill>
                <a:srgbClr val="0E111C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95300" y="160342"/>
            <a:ext cx="8915400" cy="954087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NOAA Workshop on </a:t>
            </a:r>
            <a:r>
              <a:rPr lang="en-US" sz="3200" dirty="0" smtClean="0"/>
              <a:t>CDRs </a:t>
            </a:r>
            <a:r>
              <a:rPr lang="en-US" sz="3200" dirty="0" smtClean="0"/>
              <a:t>from Satellite Passive Microwave Sounders – AMSU/MHS/SSMTS</a:t>
            </a:r>
            <a:endParaRPr lang="en-GB" sz="3200" dirty="0" smtClean="0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92369" y="6633663"/>
            <a:ext cx="1893728" cy="22433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February 2011       ______    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44769" y="3439249"/>
            <a:ext cx="7845443" cy="319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Symbol" pitchFamily="18" charset="2"/>
              <a:buChar char="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30 participants from NOAA, NASA, EUMETSAT,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academia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Symbol" pitchFamily="18" charset="2"/>
              <a:buChar char="¨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Meeting held consecutively with NASA GPM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Intersatellite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Calibration (“X-Cal”) Working Group</a:t>
            </a:r>
          </a:p>
          <a:p>
            <a:pPr marL="454025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 by T.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Wilheit</a:t>
            </a:r>
            <a:r>
              <a:rPr lang="en-US" sz="2800" b="0" dirty="0" smtClean="0">
                <a:solidFill>
                  <a:schemeClr val="tx1"/>
                </a:solidFill>
                <a:latin typeface="+mn-lt"/>
              </a:rPr>
              <a:t> -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focus is MW imagers, but have interest in AMSU/MHS</a:t>
            </a:r>
          </a:p>
          <a:p>
            <a:pPr marL="454025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SzPct val="80000"/>
              <a:buFont typeface="Calibri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GSICS participates in X-Cal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369" y="1396375"/>
            <a:ext cx="6154615" cy="191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311769" y="1356688"/>
            <a:ext cx="344365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March 2-3, 2011  College Park, MD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24437</TotalTime>
  <Words>903</Words>
  <Application>Microsoft Office PowerPoint</Application>
  <PresentationFormat>A4 Paper (210x297 mm)</PresentationFormat>
  <Paragraphs>110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GSICS Coordination Center Update</vt:lpstr>
      <vt:lpstr>Outline</vt:lpstr>
      <vt:lpstr>GEO-LEO Baseline Algorithm Implementation                       Tb Bias for Meteosat-9  </vt:lpstr>
      <vt:lpstr>NOAA GSICS Web Site Separated into GCC and NOAA GPRC Sites</vt:lpstr>
      <vt:lpstr>GSICS Quarterly Newsletter</vt:lpstr>
      <vt:lpstr>Revision of GSICS Implementation Plan</vt:lpstr>
      <vt:lpstr>Meeting Support</vt:lpstr>
      <vt:lpstr>Meeting Support</vt:lpstr>
      <vt:lpstr>NOAA Workshop on CDRs from Satellite Passive Microwave Sounders – AMSU/MHS/SSMTS</vt:lpstr>
      <vt:lpstr>NOAA Workshop on CDRs from Satellite Passive Microwave Sounders – AMSU/MHS/SSMTS</vt:lpstr>
      <vt:lpstr>GSICS Operations Plan Updates:  Unfulfilled Actions and Recommendations</vt:lpstr>
      <vt:lpstr>GSICS Operations Plan Updates:  Unfulfilled Actions and Recommendations</vt:lpstr>
      <vt:lpstr>Near-term 2011 Goals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bobi</cp:lastModifiedBy>
  <cp:revision>1053</cp:revision>
  <cp:lastPrinted>2006-03-06T14:11:17Z</cp:lastPrinted>
  <dcterms:created xsi:type="dcterms:W3CDTF">2010-09-10T00:53:07Z</dcterms:created>
  <dcterms:modified xsi:type="dcterms:W3CDTF">2011-03-21T23:13:59Z</dcterms:modified>
</cp:coreProperties>
</file>