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65" r:id="rId3"/>
    <p:sldId id="273" r:id="rId4"/>
    <p:sldId id="269" r:id="rId5"/>
    <p:sldId id="274" r:id="rId6"/>
    <p:sldId id="260" r:id="rId7"/>
    <p:sldId id="258" r:id="rId8"/>
    <p:sldId id="272" r:id="rId9"/>
    <p:sldId id="261" r:id="rId10"/>
    <p:sldId id="259" r:id="rId11"/>
    <p:sldId id="262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800000"/>
    <a:srgbClr val="663300"/>
    <a:srgbClr val="FFFF00"/>
    <a:srgbClr val="CC33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8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60F284-F35C-45E0-A87C-A630CCB2F4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D23DB-F189-402B-AF59-2B0DF5CCC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6EB6A-BE7D-4C5E-B35B-19AFD1393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F3F52-9E3C-40DE-B664-012D3CEE1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6F0915-5630-420B-BDC7-BEA20E48A6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1938" y="3778250"/>
            <a:ext cx="4248150" cy="282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3778250"/>
            <a:ext cx="4248150" cy="282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9A6C9-5FC9-4361-9878-009BA27D33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332038"/>
            <a:ext cx="2166938" cy="4268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1938" y="2332038"/>
            <a:ext cx="6348412" cy="4268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822FB-E760-4FB4-9B5D-6CF63E48B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CFF6A-E306-4E14-996F-05F6B2CA14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86F7C-1E3A-43E7-BED7-6A48B5373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8FF6B-4CBF-46CE-8976-4F2FF8938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F82BD-F443-45F9-B714-3DE195C57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8A0B-53C2-4F7D-822E-46AE53EDDA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AFF97-D084-4991-9B18-E8B54BE0F3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5BA8FE-FD4E-48BD-98FA-ECF752AACCA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40650" y="65088"/>
            <a:ext cx="12954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92"/>
          <p:cNvSpPr>
            <a:spLocks noGrp="1" noChangeArrowheads="1"/>
          </p:cNvSpPr>
          <p:nvPr>
            <p:ph type="title"/>
          </p:nvPr>
        </p:nvSpPr>
        <p:spPr bwMode="auto">
          <a:xfrm>
            <a:off x="261938" y="2332038"/>
            <a:ext cx="8667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2291" name="Rectangle 19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1938" y="3778250"/>
            <a:ext cx="86487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Century Gothic" pitchFamily="34" charset="0"/>
          <a:ea typeface="MS PGothic" pitchFamily="34" charset="-128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Century Gothic" pitchFamily="34" charset="0"/>
          <a:ea typeface="MS PGothic" pitchFamily="34" charset="-128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Century Gothic" pitchFamily="34" charset="0"/>
          <a:ea typeface="MS PGothic" pitchFamily="34" charset="-128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Century Gothic" pitchFamily="34" charset="0"/>
          <a:ea typeface="MS PGothic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Century Gothic" pitchFamily="34" charset="0"/>
          <a:ea typeface="MS PGothic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Century Gothic" pitchFamily="34" charset="0"/>
          <a:ea typeface="MS PGothic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Century Gothic" pitchFamily="34" charset="0"/>
          <a:ea typeface="MS PGothic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983222"/>
          </a:solidFill>
          <a:latin typeface="Century Gothic" pitchFamily="34" charset="0"/>
          <a:ea typeface="MS PGothic" pitchFamily="34" charset="-128"/>
          <a:cs typeface="Arial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0"/>
        </a:spcAft>
        <a:buChar char="•"/>
        <a:defRPr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rgbClr val="00469B"/>
          </a:solidFill>
          <a:latin typeface="Arial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00469B"/>
          </a:solidFill>
          <a:latin typeface="Arial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rgbClr val="00469B"/>
          </a:solidFill>
          <a:latin typeface="Arial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rgbClr val="00469B"/>
          </a:solidFill>
          <a:latin typeface="Arial" charset="0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rgbClr val="00469B"/>
          </a:solidFill>
          <a:latin typeface="Arial" charset="0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rgbClr val="00469B"/>
          </a:solidFill>
          <a:latin typeface="Arial" charset="0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rgbClr val="00469B"/>
          </a:solidFill>
          <a:latin typeface="Arial" charset="0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rgbClr val="00469B"/>
          </a:solidFill>
          <a:latin typeface="Arial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7338"/>
            <a:ext cx="8667750" cy="1008062"/>
          </a:xfrm>
        </p:spPr>
        <p:txBody>
          <a:bodyPr/>
          <a:lstStyle/>
          <a:p>
            <a:r>
              <a:rPr lang="en-GB" sz="3600"/>
              <a:t>Second GSICS Users’Workshop:</a:t>
            </a:r>
            <a:br>
              <a:rPr lang="en-GB" sz="3600"/>
            </a:br>
            <a:endParaRPr lang="en-GB" sz="3600"/>
          </a:p>
        </p:txBody>
      </p:sp>
      <p:pic>
        <p:nvPicPr>
          <p:cNvPr id="13315" name="Picture 2" descr="H:\MY DOCUMENTS\GSICS\logo\GSICS500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229225"/>
            <a:ext cx="33845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547813" y="2276475"/>
            <a:ext cx="571976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H" sz="8000" b="1" dirty="0">
                <a:solidFill>
                  <a:srgbClr val="800000"/>
                </a:solidFill>
              </a:rPr>
              <a:t>Preliminary</a:t>
            </a:r>
            <a:br>
              <a:rPr lang="fr-CH" sz="8000" b="1" dirty="0">
                <a:solidFill>
                  <a:srgbClr val="800000"/>
                </a:solidFill>
              </a:rPr>
            </a:br>
            <a:r>
              <a:rPr lang="fr-CH" sz="8000" b="1" dirty="0">
                <a:solidFill>
                  <a:srgbClr val="800000"/>
                </a:solidFill>
              </a:rPr>
              <a:t> </a:t>
            </a:r>
            <a:r>
              <a:rPr lang="fr-CH" sz="8000" b="1" dirty="0" smtClean="0">
                <a:solidFill>
                  <a:srgbClr val="800000"/>
                </a:solidFill>
              </a:rPr>
              <a:t>Findings</a:t>
            </a:r>
            <a:endParaRPr lang="en-US" sz="8000" b="1" dirty="0">
              <a:solidFill>
                <a:srgbClr val="800000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427538" y="5300663"/>
            <a:ext cx="381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H"/>
              <a:t>R. Iacovazzi, M. Koenig, J. Lafeuille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-27384"/>
            <a:ext cx="8229600" cy="1143000"/>
          </a:xfrm>
        </p:spPr>
        <p:txBody>
          <a:bodyPr/>
          <a:lstStyle/>
          <a:p>
            <a:r>
              <a:rPr lang="fr-CH" sz="3200" dirty="0" smtClean="0">
                <a:solidFill>
                  <a:schemeClr val="tx1"/>
                </a:solidFill>
              </a:rPr>
              <a:t>Additional/Different Satellites/Sensor </a:t>
            </a:r>
            <a:r>
              <a:rPr lang="fr-CH" sz="3200" dirty="0">
                <a:solidFill>
                  <a:schemeClr val="tx1"/>
                </a:solidFill>
              </a:rPr>
              <a:t>P</a:t>
            </a:r>
            <a:r>
              <a:rPr lang="fr-CH" sz="3200" dirty="0" smtClean="0">
                <a:solidFill>
                  <a:schemeClr val="tx1"/>
                </a:solidFill>
              </a:rPr>
              <a:t>roducts </a:t>
            </a:r>
            <a:r>
              <a:rPr lang="fr-CH" sz="3200" dirty="0">
                <a:solidFill>
                  <a:schemeClr val="tx1"/>
                </a:solidFill>
              </a:rPr>
              <a:t>and </a:t>
            </a:r>
            <a:r>
              <a:rPr lang="fr-CH" sz="3200" dirty="0" smtClean="0">
                <a:solidFill>
                  <a:schemeClr val="tx1"/>
                </a:solidFill>
              </a:rPr>
              <a:t>Services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Satellite/sensors:</a:t>
            </a: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VIS channels (for Cloud products, for albedo)</a:t>
            </a: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HIRS</a:t>
            </a: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Meteosat MVIRI–SEVIRI</a:t>
            </a: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 smtClean="0">
                <a:solidFill>
                  <a:schemeClr val="tx1"/>
                </a:solidFill>
              </a:rPr>
              <a:t>Microwave</a:t>
            </a:r>
            <a:endParaRPr lang="fr-CH" sz="2400" dirty="0"/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Relevant time window: time averaging ?</a:t>
            </a: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Navigation error monitoring ? NOAA/POES Clock</a:t>
            </a: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en-US" sz="2400" dirty="0">
                <a:solidFill>
                  <a:srgbClr val="009900"/>
                </a:solidFill>
              </a:rPr>
              <a:t>Investigate/monitor effect of drifting </a:t>
            </a:r>
            <a:r>
              <a:rPr lang="en-US" sz="2400" dirty="0" smtClean="0">
                <a:solidFill>
                  <a:srgbClr val="009900"/>
                </a:solidFill>
              </a:rPr>
              <a:t>equatorial crossing time</a:t>
            </a:r>
            <a:endParaRPr lang="en-US" sz="2400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en-US" sz="2400" dirty="0">
                <a:solidFill>
                  <a:srgbClr val="009900"/>
                </a:solidFill>
              </a:rPr>
              <a:t>Simpler access to GSICS Correction coefficients</a:t>
            </a: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Embrace research activities in GPPA</a:t>
            </a:r>
            <a:endParaRPr lang="en-US" sz="24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13394"/>
            <a:ext cx="7725544" cy="706090"/>
          </a:xfrm>
        </p:spPr>
        <p:txBody>
          <a:bodyPr/>
          <a:lstStyle/>
          <a:p>
            <a:r>
              <a:rPr lang="fr-CH" sz="3600" dirty="0">
                <a:solidFill>
                  <a:schemeClr val="tx1"/>
                </a:solidFill>
              </a:rPr>
              <a:t>Other </a:t>
            </a:r>
            <a:r>
              <a:rPr lang="fr-CH" sz="3600" dirty="0" smtClean="0">
                <a:solidFill>
                  <a:schemeClr val="tx1"/>
                </a:solidFill>
              </a:rPr>
              <a:t>Comments/Recommendations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240160"/>
            <a:ext cx="8640960" cy="4421088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 smtClean="0">
                <a:solidFill>
                  <a:srgbClr val="009900"/>
                </a:solidFill>
              </a:rPr>
              <a:t>Improve dialogue with users</a:t>
            </a:r>
            <a:endParaRPr lang="fr-CH" sz="2800" dirty="0"/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>
                <a:solidFill>
                  <a:srgbClr val="009900"/>
                </a:solidFill>
              </a:rPr>
              <a:t>Further beta testing activities</a:t>
            </a: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Met Office (Roger Saunders) </a:t>
            </a:r>
            <a:r>
              <a:rPr lang="fr-CH" sz="2400" dirty="0" smtClean="0">
                <a:solidFill>
                  <a:schemeClr val="tx1"/>
                </a:solidFill>
              </a:rPr>
              <a:t>Microwave Sounding Unit (MSU)</a:t>
            </a:r>
            <a:endParaRPr lang="fr-CH" sz="24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CIMSS (S.Ackerman) and MetOffice (R. Saunders): </a:t>
            </a:r>
            <a:r>
              <a:rPr lang="fr-CH" sz="2400" dirty="0" smtClean="0">
                <a:solidFill>
                  <a:schemeClr val="tx1"/>
                </a:solidFill>
              </a:rPr>
              <a:t>Further </a:t>
            </a:r>
            <a:r>
              <a:rPr lang="fr-CH" sz="2400" dirty="0">
                <a:solidFill>
                  <a:schemeClr val="tx1"/>
                </a:solidFill>
              </a:rPr>
              <a:t>assess GEO results</a:t>
            </a: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SCOPE-CM (J.Bates) to refine its statement of needs</a:t>
            </a: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ISCCP (poc: Fred Wu and W. Rossow) continuing</a:t>
            </a: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NOAA: GOES </a:t>
            </a:r>
            <a:r>
              <a:rPr lang="fr-CH" sz="2400" dirty="0" smtClean="0">
                <a:solidFill>
                  <a:schemeClr val="tx1"/>
                </a:solidFill>
              </a:rPr>
              <a:t>Imager Water Vapor correction </a:t>
            </a:r>
            <a:r>
              <a:rPr lang="fr-CH" sz="2400" dirty="0">
                <a:solidFill>
                  <a:schemeClr val="tx1"/>
                </a:solidFill>
              </a:rPr>
              <a:t>impact on T</a:t>
            </a:r>
            <a:r>
              <a:rPr lang="fr-CH" sz="2400" dirty="0" smtClean="0">
                <a:solidFill>
                  <a:schemeClr val="tx1"/>
                </a:solidFill>
              </a:rPr>
              <a:t>otal Precipitable Water, </a:t>
            </a:r>
            <a:r>
              <a:rPr lang="fr-CH" sz="2400" dirty="0">
                <a:solidFill>
                  <a:schemeClr val="tx1"/>
                </a:solidFill>
              </a:rPr>
              <a:t>with reference to ground-based GPS Total </a:t>
            </a:r>
            <a:r>
              <a:rPr lang="fr-CH" sz="2400" dirty="0" smtClean="0">
                <a:solidFill>
                  <a:schemeClr val="tx1"/>
                </a:solidFill>
              </a:rPr>
              <a:t>Column Water Vapor</a:t>
            </a:r>
            <a:endParaRPr lang="fr-CH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7855" y="836712"/>
            <a:ext cx="2714625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24" y="44624"/>
            <a:ext cx="8229600" cy="778098"/>
          </a:xfrm>
        </p:spPr>
        <p:txBody>
          <a:bodyPr/>
          <a:lstStyle/>
          <a:p>
            <a:r>
              <a:rPr lang="fr-CH" dirty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24136"/>
            <a:ext cx="8435280" cy="4925144"/>
          </a:xfrm>
        </p:spPr>
        <p:txBody>
          <a:bodyPr/>
          <a:lstStyle/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 smtClean="0">
                <a:solidFill>
                  <a:srgbClr val="009900"/>
                </a:solidFill>
              </a:rPr>
              <a:t>Initial </a:t>
            </a:r>
            <a:r>
              <a:rPr lang="fr-CH" sz="2800" dirty="0">
                <a:solidFill>
                  <a:srgbClr val="009900"/>
                </a:solidFill>
              </a:rPr>
              <a:t>questions and answers</a:t>
            </a:r>
          </a:p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>
                <a:solidFill>
                  <a:srgbClr val="009900"/>
                </a:solidFill>
              </a:rPr>
              <a:t>User feedback on current GSICS deliverables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General points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Feedback from </a:t>
            </a:r>
            <a:r>
              <a:rPr lang="fr-CH" sz="2000" dirty="0" smtClean="0">
                <a:solidFill>
                  <a:schemeClr val="tx1"/>
                </a:solidFill>
              </a:rPr>
              <a:t>numerical weather prediction (NWP)</a:t>
            </a:r>
            <a:endParaRPr lang="fr-CH" sz="2000" dirty="0">
              <a:solidFill>
                <a:schemeClr val="tx1"/>
              </a:solidFill>
            </a:endParaRP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Feedback from climate applications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Feedback from research project(s)</a:t>
            </a:r>
          </a:p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>
                <a:solidFill>
                  <a:srgbClr val="009900"/>
                </a:solidFill>
              </a:rPr>
              <a:t>GSICS </a:t>
            </a:r>
            <a:r>
              <a:rPr lang="fr-CH" sz="2800" dirty="0" smtClean="0">
                <a:solidFill>
                  <a:srgbClr val="009900"/>
                </a:solidFill>
              </a:rPr>
              <a:t>development </a:t>
            </a:r>
            <a:r>
              <a:rPr lang="fr-CH" sz="2800" dirty="0">
                <a:solidFill>
                  <a:srgbClr val="009900"/>
                </a:solidFill>
              </a:rPr>
              <a:t>plan</a:t>
            </a:r>
          </a:p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>
                <a:solidFill>
                  <a:srgbClr val="009900"/>
                </a:solidFill>
              </a:rPr>
              <a:t>Requests and recommendations 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Additional or different satellites/sensors, products, services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Other recommendations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1313" y="44624"/>
            <a:ext cx="8317111" cy="720080"/>
          </a:xfrm>
        </p:spPr>
        <p:txBody>
          <a:bodyPr/>
          <a:lstStyle/>
          <a:p>
            <a:r>
              <a:rPr lang="fr-CH" sz="3600" dirty="0">
                <a:solidFill>
                  <a:schemeClr val="tx1"/>
                </a:solidFill>
              </a:rPr>
              <a:t>Questions/comments from the floor…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4896544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 smtClean="0">
                <a:solidFill>
                  <a:srgbClr val="009900"/>
                </a:solidFill>
              </a:rPr>
              <a:t>Important to understand impacts </a:t>
            </a:r>
            <a:r>
              <a:rPr lang="fr-CH" sz="2000" dirty="0">
                <a:solidFill>
                  <a:srgbClr val="009900"/>
                </a:solidFill>
              </a:rPr>
              <a:t>of </a:t>
            </a:r>
            <a:r>
              <a:rPr lang="fr-CH" sz="2000" dirty="0" smtClean="0">
                <a:solidFill>
                  <a:srgbClr val="009900"/>
                </a:solidFill>
              </a:rPr>
              <a:t>Point </a:t>
            </a:r>
            <a:r>
              <a:rPr lang="fr-CH" sz="2000" dirty="0">
                <a:solidFill>
                  <a:srgbClr val="009900"/>
                </a:solidFill>
              </a:rPr>
              <a:t>Spread Function </a:t>
            </a:r>
            <a:r>
              <a:rPr lang="fr-CH" sz="2000" dirty="0" smtClean="0">
                <a:solidFill>
                  <a:srgbClr val="009900"/>
                </a:solidFill>
              </a:rPr>
              <a:t>(PSF) errors, in </a:t>
            </a:r>
            <a:r>
              <a:rPr lang="fr-CH" sz="2000" dirty="0">
                <a:solidFill>
                  <a:srgbClr val="009900"/>
                </a:solidFill>
              </a:rPr>
              <a:t>addition to </a:t>
            </a:r>
            <a:r>
              <a:rPr lang="fr-CH" sz="2000" dirty="0" smtClean="0">
                <a:solidFill>
                  <a:srgbClr val="009900"/>
                </a:solidFill>
              </a:rPr>
              <a:t>Spectral Response Function (SRF) errors</a:t>
            </a: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 smtClean="0">
                <a:solidFill>
                  <a:srgbClr val="009900"/>
                </a:solidFill>
              </a:rPr>
              <a:t>Need to consider Total Solar Irradiance variability</a:t>
            </a: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 smtClean="0">
                <a:solidFill>
                  <a:srgbClr val="009900"/>
                </a:solidFill>
              </a:rPr>
              <a:t>Is there scope for stratification according to latitude for GSICS Correction?</a:t>
            </a: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 smtClean="0">
                <a:solidFill>
                  <a:srgbClr val="009900"/>
                </a:solidFill>
              </a:rPr>
              <a:t>What is impact of GSICS Correction uncertainties on applications (Product dependent - uncertainty requirement to be specified by the users, e.g. NWP and climate monitoring)</a:t>
            </a:r>
            <a:endParaRPr lang="fr-CH" sz="2000" dirty="0" smtClean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en-US" sz="2000" dirty="0" smtClean="0">
                <a:solidFill>
                  <a:srgbClr val="009900"/>
                </a:solidFill>
              </a:rPr>
              <a:t>Physical relevance of tuning the SRF? (e.g., ice contamination)</a:t>
            </a:r>
            <a:r>
              <a:rPr lang="fr-CH" sz="2000" dirty="0" smtClean="0">
                <a:solidFill>
                  <a:srgbClr val="009900"/>
                </a:solidFill>
              </a:rPr>
              <a:t> </a:t>
            </a:r>
            <a:endParaRPr lang="fr-CH" sz="2000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 smtClean="0">
                <a:solidFill>
                  <a:srgbClr val="009900"/>
                </a:solidFill>
              </a:rPr>
              <a:t>GEO-LEO </a:t>
            </a:r>
            <a:r>
              <a:rPr lang="fr-CH" sz="2000" dirty="0">
                <a:solidFill>
                  <a:srgbClr val="009900"/>
                </a:solidFill>
              </a:rPr>
              <a:t>colocation limited to near-nadir </a:t>
            </a:r>
            <a:r>
              <a:rPr lang="fr-CH" sz="2000" dirty="0" smtClean="0">
                <a:solidFill>
                  <a:srgbClr val="009900"/>
                </a:solidFill>
              </a:rPr>
              <a:t>cases? </a:t>
            </a:r>
            <a:endParaRPr lang="fr-CH" sz="2000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>
                <a:solidFill>
                  <a:srgbClr val="009900"/>
                </a:solidFill>
              </a:rPr>
              <a:t>Relevance of </a:t>
            </a:r>
            <a:r>
              <a:rPr lang="fr-CH" sz="2000" dirty="0" smtClean="0">
                <a:solidFill>
                  <a:srgbClr val="009900"/>
                </a:solidFill>
              </a:rPr>
              <a:t>GSICS Procedure for Product Acceptance to R&amp;D agencies/missions?</a:t>
            </a:r>
            <a:endParaRPr lang="fr-CH" sz="2000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>
                <a:solidFill>
                  <a:srgbClr val="009900"/>
                </a:solidFill>
              </a:rPr>
              <a:t>Scope for post-operational </a:t>
            </a:r>
            <a:r>
              <a:rPr lang="fr-CH" sz="2000" dirty="0" smtClean="0">
                <a:solidFill>
                  <a:srgbClr val="009900"/>
                </a:solidFill>
              </a:rPr>
              <a:t>instruments?</a:t>
            </a:r>
            <a:endParaRPr lang="fr-CH" sz="2000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>
                <a:solidFill>
                  <a:srgbClr val="009900"/>
                </a:solidFill>
              </a:rPr>
              <a:t>GSICS funding ? (in-kind contributions, but sponsors welcome)</a:t>
            </a:r>
          </a:p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000" dirty="0">
                <a:solidFill>
                  <a:srgbClr val="009900"/>
                </a:solidFill>
              </a:rPr>
              <a:t>Synchronize delivery with </a:t>
            </a:r>
            <a:r>
              <a:rPr lang="fr-CH" sz="2000" dirty="0" smtClean="0">
                <a:solidFill>
                  <a:srgbClr val="009900"/>
                </a:solidFill>
              </a:rPr>
              <a:t>ECMWF ERA project</a:t>
            </a:r>
            <a:endParaRPr lang="en-US" sz="20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4624"/>
            <a:ext cx="5987008" cy="562074"/>
          </a:xfrm>
        </p:spPr>
        <p:txBody>
          <a:bodyPr/>
          <a:lstStyle/>
          <a:p>
            <a:r>
              <a:rPr lang="fr-CH" dirty="0">
                <a:solidFill>
                  <a:schemeClr val="tx1"/>
                </a:solidFill>
              </a:rPr>
              <a:t>General feedback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en-US" sz="2800" dirty="0" smtClean="0">
                <a:solidFill>
                  <a:srgbClr val="009900"/>
                </a:solidFill>
              </a:rPr>
              <a:t>GOES correction impact on Cloud Top Height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GSICS correction compared to “in house” correction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Doubt on time variability : need time averaging corrections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Correction at detector level?</a:t>
            </a:r>
          </a:p>
          <a:p>
            <a:pPr lvl="1">
              <a:buFontTx/>
              <a:buNone/>
            </a:pPr>
            <a:endParaRPr lang="en-US" sz="2400" dirty="0" smtClean="0"/>
          </a:p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en-US" sz="2800" dirty="0" smtClean="0">
                <a:solidFill>
                  <a:srgbClr val="009900"/>
                </a:solidFill>
              </a:rPr>
              <a:t>AMSU-B time series: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Large bias, not constant over time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Need MHS – AMSU-B </a:t>
            </a:r>
            <a:r>
              <a:rPr lang="en-US" sz="2400" dirty="0" err="1" smtClean="0">
                <a:solidFill>
                  <a:schemeClr val="tx1"/>
                </a:solidFill>
              </a:rPr>
              <a:t>intercomparison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27384"/>
            <a:ext cx="7427168" cy="778098"/>
          </a:xfrm>
        </p:spPr>
        <p:txBody>
          <a:bodyPr/>
          <a:lstStyle/>
          <a:p>
            <a:r>
              <a:rPr lang="fr-CH" dirty="0">
                <a:solidFill>
                  <a:schemeClr val="tx1"/>
                </a:solidFill>
              </a:rPr>
              <a:t>GSICS Impact for NWP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629000"/>
          </a:xfrm>
        </p:spPr>
        <p:txBody>
          <a:bodyPr/>
          <a:lstStyle/>
          <a:p>
            <a:pPr>
              <a:lnSpc>
                <a:spcPct val="12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>
                <a:solidFill>
                  <a:srgbClr val="009900"/>
                </a:solidFill>
              </a:rPr>
              <a:t>JMA: MTSAT </a:t>
            </a:r>
            <a:r>
              <a:rPr lang="fr-CH" sz="2800" dirty="0" smtClean="0">
                <a:solidFill>
                  <a:srgbClr val="009900"/>
                </a:solidFill>
              </a:rPr>
              <a:t>water vapor correction </a:t>
            </a:r>
            <a:r>
              <a:rPr lang="fr-CH" sz="2800" dirty="0">
                <a:solidFill>
                  <a:srgbClr val="009900"/>
                </a:solidFill>
              </a:rPr>
              <a:t>and monitoring of derived </a:t>
            </a:r>
            <a:r>
              <a:rPr lang="fr-CH" sz="2800" dirty="0" smtClean="0">
                <a:solidFill>
                  <a:srgbClr val="009900"/>
                </a:solidFill>
              </a:rPr>
              <a:t>clear sky radiance: </a:t>
            </a:r>
            <a:r>
              <a:rPr lang="fr-CH" sz="2800" dirty="0">
                <a:solidFill>
                  <a:srgbClr val="009900"/>
                </a:solidFill>
              </a:rPr>
              <a:t>consistency with NWP bias</a:t>
            </a:r>
          </a:p>
          <a:p>
            <a:pPr>
              <a:lnSpc>
                <a:spcPct val="12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endParaRPr lang="fr-CH" sz="2800" dirty="0">
              <a:solidFill>
                <a:srgbClr val="009900"/>
              </a:solidFill>
            </a:endParaRPr>
          </a:p>
          <a:p>
            <a:pPr>
              <a:lnSpc>
                <a:spcPct val="12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>
                <a:solidFill>
                  <a:srgbClr val="009900"/>
                </a:solidFill>
              </a:rPr>
              <a:t>NOAA: SEVIRI and GOES-12 correction impact (significant benefit for forecast &gt; 96hr)</a:t>
            </a:r>
          </a:p>
          <a:p>
            <a:pPr>
              <a:lnSpc>
                <a:spcPct val="12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-13394"/>
            <a:ext cx="8013576" cy="706090"/>
          </a:xfrm>
        </p:spPr>
        <p:txBody>
          <a:bodyPr/>
          <a:lstStyle/>
          <a:p>
            <a:r>
              <a:rPr lang="fr-CH" sz="3600" dirty="0">
                <a:solidFill>
                  <a:schemeClr val="tx1"/>
                </a:solidFill>
              </a:rPr>
              <a:t>GSICS </a:t>
            </a:r>
            <a:r>
              <a:rPr lang="fr-CH" sz="3600" dirty="0" smtClean="0">
                <a:solidFill>
                  <a:schemeClr val="tx1"/>
                </a:solidFill>
              </a:rPr>
              <a:t>Impact </a:t>
            </a:r>
            <a:r>
              <a:rPr lang="fr-CH" sz="3600" dirty="0">
                <a:solidFill>
                  <a:schemeClr val="tx1"/>
                </a:solidFill>
              </a:rPr>
              <a:t>on </a:t>
            </a:r>
            <a:r>
              <a:rPr lang="fr-CH" sz="3600" dirty="0" smtClean="0">
                <a:solidFill>
                  <a:schemeClr val="tx1"/>
                </a:solidFill>
              </a:rPr>
              <a:t>Climate Products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569200" cy="4525962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800" dirty="0">
                <a:solidFill>
                  <a:srgbClr val="009900"/>
                </a:solidFill>
              </a:rPr>
              <a:t>CM-SAF :</a:t>
            </a: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Use of GSICS IR correction has strong impact on cloud detection and related </a:t>
            </a:r>
            <a:r>
              <a:rPr lang="fr-CH" sz="2400" dirty="0" smtClean="0">
                <a:solidFill>
                  <a:schemeClr val="tx1"/>
                </a:solidFill>
              </a:rPr>
              <a:t>statistics </a:t>
            </a:r>
            <a:endParaRPr lang="fr-CH" sz="24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Need VIS calibration to properly determine cloud thresholds</a:t>
            </a:r>
          </a:p>
          <a:p>
            <a:pPr>
              <a:lnSpc>
                <a:spcPct val="90000"/>
              </a:lnSpc>
            </a:pPr>
            <a:endParaRPr lang="fr-CH" sz="2800" dirty="0"/>
          </a:p>
          <a:p>
            <a:pPr>
              <a:lnSpc>
                <a:spcPct val="90000"/>
              </a:lnSpc>
              <a:buSzPct val="80000"/>
              <a:buFont typeface="Symbol" pitchFamily="18" charset="2"/>
              <a:buChar char="¨"/>
            </a:pPr>
            <a:r>
              <a:rPr lang="fr-CH" sz="2800" dirty="0">
                <a:solidFill>
                  <a:srgbClr val="009900"/>
                </a:solidFill>
              </a:rPr>
              <a:t>SCOPE-CM: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en-US" altLang="zh-TW" sz="2400" dirty="0">
                <a:solidFill>
                  <a:schemeClr val="tx1"/>
                </a:solidFill>
                <a:ea typeface="新細明體" pitchFamily="18" charset="-120"/>
              </a:rPr>
              <a:t>Historic/current AVHRR: IR calibration, clock errors 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en-US" altLang="zh-TW" sz="2400" dirty="0" err="1">
                <a:solidFill>
                  <a:schemeClr val="tx1"/>
                </a:solidFill>
                <a:ea typeface="新細明體" pitchFamily="18" charset="-120"/>
              </a:rPr>
              <a:t>Albedo</a:t>
            </a:r>
            <a:r>
              <a:rPr lang="en-US" altLang="zh-TW" sz="2400" dirty="0">
                <a:solidFill>
                  <a:schemeClr val="tx1"/>
                </a:solidFill>
                <a:ea typeface="新細明體" pitchFamily="18" charset="-120"/>
              </a:rPr>
              <a:t>: GEO VIS channels, precise </a:t>
            </a:r>
            <a:r>
              <a:rPr lang="en-US" altLang="zh-TW" sz="2400" dirty="0" err="1">
                <a:solidFill>
                  <a:schemeClr val="tx1"/>
                </a:solidFill>
                <a:ea typeface="新細明體" pitchFamily="18" charset="-120"/>
              </a:rPr>
              <a:t>subsatellite</a:t>
            </a:r>
            <a:r>
              <a:rPr lang="en-US" altLang="zh-TW" sz="2400" dirty="0">
                <a:solidFill>
                  <a:schemeClr val="tx1"/>
                </a:solidFill>
                <a:ea typeface="新細明體" pitchFamily="18" charset="-120"/>
              </a:rPr>
              <a:t> point 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Investigate impact of drifting </a:t>
            </a:r>
            <a:r>
              <a:rPr lang="fr-CH" sz="2400" dirty="0" smtClean="0">
                <a:solidFill>
                  <a:schemeClr val="tx1"/>
                </a:solidFill>
              </a:rPr>
              <a:t>equatorial crossing time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-27384"/>
            <a:ext cx="7715200" cy="778098"/>
          </a:xfrm>
        </p:spPr>
        <p:txBody>
          <a:bodyPr/>
          <a:lstStyle/>
          <a:p>
            <a:r>
              <a:rPr lang="fr-CH" sz="4000" dirty="0">
                <a:solidFill>
                  <a:schemeClr val="tx1"/>
                </a:solidFill>
              </a:rPr>
              <a:t>Feedback from </a:t>
            </a:r>
            <a:r>
              <a:rPr lang="fr-CH" sz="4000" dirty="0" smtClean="0">
                <a:solidFill>
                  <a:schemeClr val="tx1"/>
                </a:solidFill>
              </a:rPr>
              <a:t>Research Users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For long term monitoring of water cycle in tropics</a:t>
            </a:r>
          </a:p>
          <a:p>
            <a:pPr lvl="1">
              <a:lnSpc>
                <a:spcPct val="12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1984-1996 time series shows bias in Meteosat </a:t>
            </a:r>
            <a:r>
              <a:rPr lang="fr-CH" sz="2000" dirty="0" smtClean="0">
                <a:solidFill>
                  <a:schemeClr val="tx1"/>
                </a:solidFill>
              </a:rPr>
              <a:t>water vapor</a:t>
            </a:r>
            <a:endParaRPr lang="fr-CH" sz="20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Meteosat: MFG/MSG intercalibration correction needed </a:t>
            </a:r>
          </a:p>
          <a:p>
            <a:pPr>
              <a:lnSpc>
                <a:spcPct val="12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For Meghatropiques : </a:t>
            </a:r>
            <a:r>
              <a:rPr lang="fr-CH" sz="2400" dirty="0" smtClean="0">
                <a:solidFill>
                  <a:srgbClr val="009900"/>
                </a:solidFill>
              </a:rPr>
              <a:t>Interest </a:t>
            </a:r>
            <a:r>
              <a:rPr lang="fr-CH" sz="2400" dirty="0">
                <a:solidFill>
                  <a:srgbClr val="009900"/>
                </a:solidFill>
              </a:rPr>
              <a:t>for intercalibration with GEO IR,VIS and with LEO MW</a:t>
            </a:r>
          </a:p>
          <a:p>
            <a:pPr>
              <a:lnSpc>
                <a:spcPct val="12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Consider navigation errors as well</a:t>
            </a:r>
            <a:endParaRPr lang="en-US" sz="24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txBody>
          <a:bodyPr/>
          <a:lstStyle/>
          <a:p>
            <a:r>
              <a:rPr lang="fr-CH" sz="3600" dirty="0">
                <a:solidFill>
                  <a:schemeClr val="tx1"/>
                </a:solidFill>
              </a:rPr>
              <a:t>Satellite </a:t>
            </a:r>
            <a:r>
              <a:rPr lang="fr-CH" sz="3600" dirty="0" smtClean="0">
                <a:solidFill>
                  <a:schemeClr val="tx1"/>
                </a:solidFill>
              </a:rPr>
              <a:t>Operators Feedback</a:t>
            </a:r>
            <a:r>
              <a:rPr lang="fr-CH" sz="3600" dirty="0">
                <a:solidFill>
                  <a:schemeClr val="tx1"/>
                </a:solidFill>
              </a:rPr>
              <a:t>:</a:t>
            </a:r>
            <a:br>
              <a:rPr lang="fr-CH" sz="3600" dirty="0">
                <a:solidFill>
                  <a:schemeClr val="tx1"/>
                </a:solidFill>
              </a:rPr>
            </a:br>
            <a:r>
              <a:rPr lang="fr-CH" sz="3600" dirty="0">
                <a:solidFill>
                  <a:schemeClr val="tx1"/>
                </a:solidFill>
              </a:rPr>
              <a:t>GSICS and </a:t>
            </a:r>
            <a:r>
              <a:rPr lang="fr-CH" sz="3600" dirty="0" smtClean="0">
                <a:solidFill>
                  <a:schemeClr val="tx1"/>
                </a:solidFill>
              </a:rPr>
              <a:t>Operational Calibration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CMA: FY-2 correction allows stable calibration (checked against AIRS) </a:t>
            </a:r>
          </a:p>
          <a:p>
            <a:pPr>
              <a:lnSpc>
                <a:spcPct val="11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endParaRPr lang="fr-CH" sz="2400" dirty="0">
              <a:solidFill>
                <a:srgbClr val="009900"/>
              </a:solidFill>
            </a:endParaRPr>
          </a:p>
          <a:p>
            <a:pPr>
              <a:lnSpc>
                <a:spcPct val="110000"/>
              </a:lnSpc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NOAA: Intercomparisons used for anomaly resolution </a:t>
            </a:r>
          </a:p>
          <a:p>
            <a:pPr lvl="1">
              <a:lnSpc>
                <a:spcPct val="11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Identify discrepancies, find rootcauses (effects of decontamination, midnight blackbody effects..) </a:t>
            </a:r>
          </a:p>
          <a:p>
            <a:pPr lvl="1">
              <a:lnSpc>
                <a:spcPct val="110000"/>
              </a:lnSpc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Allows correcting operational calibration </a:t>
            </a:r>
          </a:p>
          <a:p>
            <a:pPr lvl="1">
              <a:lnSpc>
                <a:spcPct val="11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-13394"/>
            <a:ext cx="7211144" cy="778098"/>
          </a:xfrm>
        </p:spPr>
        <p:txBody>
          <a:bodyPr/>
          <a:lstStyle/>
          <a:p>
            <a:r>
              <a:rPr lang="fr-CH" sz="4000" dirty="0">
                <a:solidFill>
                  <a:schemeClr val="tx1"/>
                </a:solidFill>
              </a:rPr>
              <a:t>GSICS Development </a:t>
            </a:r>
            <a:r>
              <a:rPr lang="fr-CH" sz="4000" dirty="0" smtClean="0">
                <a:solidFill>
                  <a:schemeClr val="tx1"/>
                </a:solidFill>
              </a:rPr>
              <a:t>Plan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Review error budget</a:t>
            </a:r>
          </a:p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Refine GSICS Monitoring</a:t>
            </a:r>
          </a:p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Refine GSICS corrections (product definition / format)</a:t>
            </a:r>
          </a:p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VIS channel intercalibration: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GEO-LEO , LEO-LEO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CLARREO:  define transfer standard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Operational intercalibration  </a:t>
            </a:r>
          </a:p>
          <a:p>
            <a:pPr>
              <a:buClr>
                <a:srgbClr val="009900"/>
              </a:buClr>
              <a:buSzPct val="80000"/>
              <a:buFont typeface="Symbol" pitchFamily="18" charset="2"/>
              <a:buChar char="¨"/>
            </a:pPr>
            <a:r>
              <a:rPr lang="fr-CH" sz="2400" dirty="0">
                <a:solidFill>
                  <a:srgbClr val="009900"/>
                </a:solidFill>
              </a:rPr>
              <a:t>Microwave</a:t>
            </a:r>
            <a:r>
              <a:rPr lang="fr-CH" sz="2400" dirty="0"/>
              <a:t> 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Refine requirements, work with partners (GPM X-Cal)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Define references, traceability</a:t>
            </a:r>
          </a:p>
          <a:p>
            <a:pPr lvl="1">
              <a:buClr>
                <a:srgbClr val="009900"/>
              </a:buClr>
              <a:buSzPct val="80000"/>
              <a:buFont typeface="Arial" pitchFamily="34" charset="0"/>
              <a:buChar char="•"/>
            </a:pPr>
            <a:r>
              <a:rPr lang="fr-CH" sz="2000" dirty="0">
                <a:solidFill>
                  <a:schemeClr val="tx1"/>
                </a:solidFill>
              </a:rPr>
              <a:t>Start with AMSU-A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Century Gothic"/>
        <a:ea typeface="MS PGothic"/>
        <a:cs typeface="Arial"/>
      </a:majorFont>
      <a:minorFont>
        <a:latin typeface="Century Gothic"/>
        <a:ea typeface="MS PGothi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568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MS PGothic</vt:lpstr>
      <vt:lpstr>Times New Roman</vt:lpstr>
      <vt:lpstr>新細明體</vt:lpstr>
      <vt:lpstr>Default Design</vt:lpstr>
      <vt:lpstr>1_Default Design</vt:lpstr>
      <vt:lpstr>Second GSICS Users’Workshop: </vt:lpstr>
      <vt:lpstr>Outline</vt:lpstr>
      <vt:lpstr>Questions/comments from the floor…</vt:lpstr>
      <vt:lpstr>General feedback</vt:lpstr>
      <vt:lpstr>GSICS Impact for NWP</vt:lpstr>
      <vt:lpstr>GSICS Impact on Climate Products</vt:lpstr>
      <vt:lpstr>Feedback from Research Users</vt:lpstr>
      <vt:lpstr>Satellite Operators Feedback: GSICS and Operational Calibration</vt:lpstr>
      <vt:lpstr>GSICS Development Plan</vt:lpstr>
      <vt:lpstr>Additional/Different Satellites/Sensor Products and Services</vt:lpstr>
      <vt:lpstr>Other Comments/Recommendations</vt:lpstr>
    </vt:vector>
  </TitlesOfParts>
  <Company>WMO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findings</dc:title>
  <dc:creator>Jerome Lafeuille</dc:creator>
  <cp:lastModifiedBy>bobi</cp:lastModifiedBy>
  <cp:revision>58</cp:revision>
  <dcterms:created xsi:type="dcterms:W3CDTF">2010-09-19T13:19:46Z</dcterms:created>
  <dcterms:modified xsi:type="dcterms:W3CDTF">2011-03-06T22:19:51Z</dcterms:modified>
</cp:coreProperties>
</file>