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714" r:id="rId2"/>
    <p:sldId id="811" r:id="rId3"/>
    <p:sldId id="676" r:id="rId4"/>
    <p:sldId id="802" r:id="rId5"/>
    <p:sldId id="806" r:id="rId6"/>
    <p:sldId id="812" r:id="rId7"/>
    <p:sldId id="805" r:id="rId8"/>
    <p:sldId id="800" r:id="rId9"/>
    <p:sldId id="801" r:id="rId10"/>
    <p:sldId id="678" r:id="rId11"/>
  </p:sldIdLst>
  <p:sldSz cx="9144000" cy="6858000" type="screen4x3"/>
  <p:notesSz cx="6669088" cy="99282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00"/>
    <a:srgbClr val="5F5F5F"/>
    <a:srgbClr val="333333"/>
    <a:srgbClr val="FF3300"/>
    <a:srgbClr val="CC3300"/>
    <a:srgbClr val="800080"/>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07" autoAdjust="0"/>
    <p:restoredTop sz="86887" autoAdjust="0"/>
  </p:normalViewPr>
  <p:slideViewPr>
    <p:cSldViewPr snapToGrid="0">
      <p:cViewPr>
        <p:scale>
          <a:sx n="100" d="100"/>
          <a:sy n="100" d="100"/>
        </p:scale>
        <p:origin x="-1134" y="-2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8" d="100"/>
          <a:sy n="88" d="100"/>
        </p:scale>
        <p:origin x="-2910" y="-108"/>
      </p:cViewPr>
      <p:guideLst>
        <p:guide orient="horz" pos="3126"/>
        <p:guide pos="2101"/>
      </p:guideLst>
    </p:cSldViewPr>
  </p:notesViewPr>
  <p:gridSpacing cx="46085125" cy="460851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890838"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defTabSz="922338">
              <a:defRPr sz="1200"/>
            </a:lvl1pPr>
          </a:lstStyle>
          <a:p>
            <a:pPr>
              <a:defRPr/>
            </a:pPr>
            <a:endParaRPr lang="en-US"/>
          </a:p>
        </p:txBody>
      </p:sp>
      <p:sp>
        <p:nvSpPr>
          <p:cNvPr id="270339" name="Rectangle 3"/>
          <p:cNvSpPr>
            <a:spLocks noGrp="1" noChangeArrowheads="1"/>
          </p:cNvSpPr>
          <p:nvPr>
            <p:ph type="dt" sz="quarter" idx="1"/>
          </p:nvPr>
        </p:nvSpPr>
        <p:spPr bwMode="auto">
          <a:xfrm>
            <a:off x="3776663" y="0"/>
            <a:ext cx="2890837"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a:defRPr sz="1200"/>
            </a:lvl1pPr>
          </a:lstStyle>
          <a:p>
            <a:pPr>
              <a:defRPr/>
            </a:pPr>
            <a:endParaRPr lang="en-US"/>
          </a:p>
        </p:txBody>
      </p:sp>
      <p:sp>
        <p:nvSpPr>
          <p:cNvPr id="270340" name="Rectangle 4"/>
          <p:cNvSpPr>
            <a:spLocks noGrp="1" noChangeArrowheads="1"/>
          </p:cNvSpPr>
          <p:nvPr>
            <p:ph type="ftr" sz="quarter" idx="2"/>
          </p:nvPr>
        </p:nvSpPr>
        <p:spPr bwMode="auto">
          <a:xfrm>
            <a:off x="0" y="9431338"/>
            <a:ext cx="2890838"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a:defRPr sz="1200"/>
            </a:lvl1pPr>
          </a:lstStyle>
          <a:p>
            <a:pPr>
              <a:defRPr/>
            </a:pPr>
            <a:endParaRPr lang="en-US"/>
          </a:p>
        </p:txBody>
      </p:sp>
      <p:sp>
        <p:nvSpPr>
          <p:cNvPr id="270341" name="Rectangle 5"/>
          <p:cNvSpPr>
            <a:spLocks noGrp="1" noChangeArrowheads="1"/>
          </p:cNvSpPr>
          <p:nvPr>
            <p:ph type="sldNum" sz="quarter" idx="3"/>
          </p:nvPr>
        </p:nvSpPr>
        <p:spPr bwMode="auto">
          <a:xfrm>
            <a:off x="3776663" y="9431338"/>
            <a:ext cx="2890837"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a:defRPr sz="1200"/>
            </a:lvl1pPr>
          </a:lstStyle>
          <a:p>
            <a:pPr>
              <a:defRPr/>
            </a:pPr>
            <a:fld id="{D1BB686B-B63B-4045-A159-CCA24F79C3B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890838"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defTabSz="922338">
              <a:defRPr sz="1200"/>
            </a:lvl1pPr>
          </a:lstStyle>
          <a:p>
            <a:pPr>
              <a:defRPr/>
            </a:pPr>
            <a:endParaRPr lang="en-US"/>
          </a:p>
        </p:txBody>
      </p:sp>
      <p:sp>
        <p:nvSpPr>
          <p:cNvPr id="39939" name="Rectangle 3"/>
          <p:cNvSpPr>
            <a:spLocks noGrp="1" noChangeArrowheads="1"/>
          </p:cNvSpPr>
          <p:nvPr>
            <p:ph type="dt" idx="1"/>
          </p:nvPr>
        </p:nvSpPr>
        <p:spPr bwMode="auto">
          <a:xfrm>
            <a:off x="3776663" y="0"/>
            <a:ext cx="2890837"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a:defRPr sz="1200"/>
            </a:lvl1pPr>
          </a:lstStyle>
          <a:p>
            <a:pPr>
              <a:defRPr/>
            </a:pPr>
            <a:endParaRPr lang="en-US"/>
          </a:p>
        </p:txBody>
      </p:sp>
      <p:sp>
        <p:nvSpPr>
          <p:cNvPr id="23556" name="Rectangle 4"/>
          <p:cNvSpPr>
            <a:spLocks noRot="1" noChangeArrowheads="1" noTextEdit="1"/>
          </p:cNvSpPr>
          <p:nvPr>
            <p:ph type="sldImg" idx="2"/>
          </p:nvPr>
        </p:nvSpPr>
        <p:spPr bwMode="auto">
          <a:xfrm>
            <a:off x="854075" y="746125"/>
            <a:ext cx="4960938" cy="3722688"/>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666750" y="4716463"/>
            <a:ext cx="5335588" cy="4465637"/>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9431338"/>
            <a:ext cx="2890838"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a:defRPr sz="1200"/>
            </a:lvl1pPr>
          </a:lstStyle>
          <a:p>
            <a:pPr>
              <a:defRPr/>
            </a:pPr>
            <a:endParaRPr lang="en-US"/>
          </a:p>
        </p:txBody>
      </p:sp>
      <p:sp>
        <p:nvSpPr>
          <p:cNvPr id="39943" name="Rectangle 7"/>
          <p:cNvSpPr>
            <a:spLocks noGrp="1" noChangeArrowheads="1"/>
          </p:cNvSpPr>
          <p:nvPr>
            <p:ph type="sldNum" sz="quarter" idx="5"/>
          </p:nvPr>
        </p:nvSpPr>
        <p:spPr bwMode="auto">
          <a:xfrm>
            <a:off x="3776663" y="9431338"/>
            <a:ext cx="2890837"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a:defRPr sz="1200"/>
            </a:lvl1pPr>
          </a:lstStyle>
          <a:p>
            <a:pPr>
              <a:defRPr/>
            </a:pPr>
            <a:fld id="{69DBD9CD-2C12-4D63-8360-A46BF08C6BE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993BD527-DE5C-4078-BC66-9486C68D95FE}" type="slidenum">
              <a:rPr lang="en-US" smtClean="0"/>
              <a:pPr/>
              <a:t>1</a:t>
            </a:fld>
            <a:endParaRPr lang="en-US" smtClean="0"/>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63710E11-C0FE-48EF-8A94-FF7A8F455F41}" type="slidenum">
              <a:rPr lang="en-US" smtClean="0"/>
              <a:pPr/>
              <a:t>2</a:t>
            </a:fld>
            <a:endParaRPr lang="en-US" smtClean="0"/>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0629E7DF-F6BC-49E2-9A03-74B7491D01EA}" type="slidenum">
              <a:rPr lang="en-US" smtClean="0"/>
              <a:pPr/>
              <a:t>3</a:t>
            </a:fld>
            <a:endParaRPr lang="en-US" smtClean="0"/>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84EE1562-B2EA-4C3A-9807-A1A0524885C3}" type="slidenum">
              <a:rPr lang="en-US" smtClean="0"/>
              <a:pPr/>
              <a:t>4</a:t>
            </a:fld>
            <a:endParaRPr lang="en-US" smtClean="0"/>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r>
              <a:rPr lang="en-US" smtClean="0"/>
              <a:t>OGC WMS as planned future service, to generate “on demand” common bias monitoring for different satellites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BD857E3-3D66-4A0E-BC19-687AC9CDE749}" type="slidenum">
              <a:rPr lang="en-US" smtClean="0"/>
              <a:pPr/>
              <a:t>5</a:t>
            </a:fld>
            <a:endParaRPr lang="en-US" smtClean="0"/>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r>
              <a:rPr lang="en-GB" smtClean="0"/>
              <a:t>On the mandatory metadata:</a:t>
            </a:r>
          </a:p>
          <a:p>
            <a:pPr eaLnBrk="1" hangingPunct="1"/>
            <a:r>
              <a:rPr lang="en-GB" smtClean="0"/>
              <a:t>Global attributes:  support easy “downstream” applications of data (e.g. Visualisation)</a:t>
            </a:r>
          </a:p>
          <a:p>
            <a:pPr eaLnBrk="1" hangingPunct="1"/>
            <a:r>
              <a:rPr lang="en-GB" smtClean="0"/>
              <a:t>variable attributes: especially for consistency and quality purposes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C9C5634C-4A41-4A6D-827D-C0FEB02842C5}" type="slidenum">
              <a:rPr lang="en-US" smtClean="0"/>
              <a:pPr/>
              <a:t>7</a:t>
            </a:fld>
            <a:endParaRPr lang="en-US" smtClean="0"/>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ln/>
        </p:spPr>
        <p:txBody>
          <a:bodyPr/>
          <a:lstStyle/>
          <a:p>
            <a:pPr eaLnBrk="1" hangingPunct="1">
              <a:defRPr/>
            </a:pPr>
            <a:r>
              <a:rPr lang="en-GB" dirty="0" smtClean="0"/>
              <a:t>Directory structure:</a:t>
            </a:r>
          </a:p>
          <a:p>
            <a:pPr eaLnBrk="1" hangingPunct="1">
              <a:defRPr/>
            </a:pPr>
            <a:r>
              <a:rPr lang="en-GB" dirty="0" smtClean="0"/>
              <a:t>Source 	intermediate 	    product   + upload (uploaded files are sorted by there WMO GTS filename in the correct directory -&gt; wrong filenames are discarded</a:t>
            </a:r>
          </a:p>
          <a:p>
            <a:pPr eaLnBrk="1" hangingPunct="1">
              <a:defRPr/>
            </a:pPr>
            <a:endParaRPr lang="en-GB" dirty="0" smtClean="0"/>
          </a:p>
          <a:p>
            <a:pPr eaLnBrk="1" hangingPunct="1">
              <a:defRPr/>
            </a:pPr>
            <a:r>
              <a:rPr lang="en-GB" dirty="0" smtClean="0"/>
              <a:t>Product tree structure</a:t>
            </a:r>
          </a:p>
          <a:p>
            <a:pPr marL="228600" indent="-228600" eaLnBrk="1" hangingPunct="1">
              <a:buFontTx/>
              <a:buAutoNum type="arabicParenR"/>
              <a:defRPr/>
            </a:pPr>
            <a:r>
              <a:rPr lang="en-GB" dirty="0" smtClean="0"/>
              <a:t>Which GPRC</a:t>
            </a:r>
          </a:p>
          <a:p>
            <a:pPr marL="228600" indent="-228600" eaLnBrk="1" hangingPunct="1">
              <a:buFontTx/>
              <a:buAutoNum type="arabicParenR"/>
              <a:defRPr/>
            </a:pPr>
            <a:r>
              <a:rPr lang="en-GB" dirty="0" smtClean="0"/>
              <a:t>Which calibration mode</a:t>
            </a:r>
          </a:p>
          <a:p>
            <a:pPr marL="228600" indent="-228600" eaLnBrk="1" hangingPunct="1">
              <a:buFontTx/>
              <a:buAutoNum type="arabicParenR"/>
              <a:defRPr/>
            </a:pPr>
            <a:r>
              <a:rPr lang="en-GB" dirty="0" smtClean="0"/>
              <a:t>Which monitored instrument</a:t>
            </a:r>
          </a:p>
          <a:p>
            <a:pPr marL="228600" indent="-228600" eaLnBrk="1" hangingPunct="1">
              <a:buFontTx/>
              <a:buAutoNum type="arabicParenR"/>
              <a:defRPr/>
            </a:pPr>
            <a:r>
              <a:rPr lang="en-GB" dirty="0" smtClean="0"/>
              <a:t>Which reference instrument</a:t>
            </a:r>
          </a:p>
          <a:p>
            <a:pPr marL="228600" indent="-228600" eaLnBrk="1" hangingPunct="1">
              <a:buFontTx/>
              <a:buAutoNum type="arabicParenR"/>
              <a:defRPr/>
            </a:pPr>
            <a:r>
              <a:rPr lang="en-GB" dirty="0" smtClean="0"/>
              <a:t>Maturity level of product</a:t>
            </a:r>
          </a:p>
          <a:p>
            <a:pPr eaLnBrk="1" hangingPunct="1">
              <a:defRPr/>
            </a:pPr>
            <a:endParaRPr lang="en-GB" dirty="0" smtClean="0"/>
          </a:p>
          <a:p>
            <a:pPr eaLnBrk="1" hangingPunct="1">
              <a:defRPr/>
            </a:pPr>
            <a:r>
              <a:rPr lang="en-GB" dirty="0" smtClean="0"/>
              <a:t>Lowest level in tree is the distribution mode (demo – preoperational, operational) -&gt; follow the general product release cycle and shows the “maturity” of the product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A73AC144-31DE-41AD-943A-128E0C2AEB57}" type="slidenum">
              <a:rPr lang="en-US" smtClean="0"/>
              <a:pPr/>
              <a:t>8</a:t>
            </a:fld>
            <a:endParaRPr lang="en-US" smtClean="0"/>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6201DD96-A36C-43CB-9F25-46B52A9DE7AE}" type="slidenum">
              <a:rPr lang="en-US" smtClean="0"/>
              <a:pPr/>
              <a:t>9</a:t>
            </a:fld>
            <a:endParaRPr lang="en-US" smtClean="0"/>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en-GB" smtClean="0">
                <a:solidFill>
                  <a:srgbClr val="FFC000"/>
                </a:solidFill>
              </a:rPr>
              <a:t>Further support to the GRWG in creating GSICS correction products  - in the past e.g. included defining version numbers, defining the distribution (release) modes</a:t>
            </a:r>
          </a:p>
          <a:p>
            <a:pPr eaLnBrk="1" hangingPunct="1"/>
            <a:r>
              <a:rPr lang="en-US" smtClean="0"/>
              <a:t>Automated processes: e.g. retrieval of time series from server</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A637DD89-DA28-4D2F-B768-D62DA334E1C7}" type="slidenum">
              <a:rPr lang="en-US" smtClean="0"/>
              <a:pPr/>
              <a:t>10</a:t>
            </a:fld>
            <a:endParaRPr lang="en-US" smtClean="0"/>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6"/>
          <p:cNvSpPr>
            <a:spLocks noGrp="1" noChangeArrowheads="1"/>
          </p:cNvSpPr>
          <p:nvPr>
            <p:ph type="sldNum" sz="quarter" idx="10"/>
          </p:nvPr>
        </p:nvSpPr>
        <p:spPr/>
        <p:txBody>
          <a:bodyPr/>
          <a:lstStyle>
            <a:lvl1pPr>
              <a:defRPr b="0"/>
            </a:lvl1pPr>
          </a:lstStyle>
          <a:p>
            <a:pPr>
              <a:defRPr/>
            </a:pPr>
            <a:fld id="{31D835C2-883D-436F-A5BE-F46292F073A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p:txBody>
          <a:bodyPr/>
          <a:lstStyle>
            <a:lvl1pPr>
              <a:defRPr b="0"/>
            </a:lvl1pPr>
          </a:lstStyle>
          <a:p>
            <a:pPr>
              <a:defRPr/>
            </a:pPr>
            <a:fld id="{7884EF5C-3402-43EF-9CA9-20031E986E6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p:txBody>
          <a:bodyPr/>
          <a:lstStyle>
            <a:lvl1pPr>
              <a:defRPr b="0"/>
            </a:lvl1pPr>
          </a:lstStyle>
          <a:p>
            <a:pPr>
              <a:defRPr/>
            </a:pPr>
            <a:fld id="{CF59E8F8-1741-4BBD-9679-E70A2BA8FFB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p:txBody>
          <a:bodyPr/>
          <a:lstStyle>
            <a:lvl1pPr>
              <a:defRPr b="0"/>
            </a:lvl1pPr>
          </a:lstStyle>
          <a:p>
            <a:pPr>
              <a:defRPr/>
            </a:pPr>
            <a:fld id="{CBDB3B80-453C-4B39-AEE5-26293B6F15A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p:txBody>
          <a:bodyPr/>
          <a:lstStyle>
            <a:lvl1pPr>
              <a:defRPr b="0"/>
            </a:lvl1pPr>
          </a:lstStyle>
          <a:p>
            <a:pPr>
              <a:defRPr/>
            </a:pPr>
            <a:fld id="{16B63690-0B2F-443E-AE64-ECC9B128E1F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
          <p:cNvSpPr>
            <a:spLocks noGrp="1" noChangeArrowheads="1"/>
          </p:cNvSpPr>
          <p:nvPr>
            <p:ph type="sldNum" sz="quarter" idx="10"/>
          </p:nvPr>
        </p:nvSpPr>
        <p:spPr/>
        <p:txBody>
          <a:bodyPr/>
          <a:lstStyle>
            <a:lvl1pPr>
              <a:defRPr b="0"/>
            </a:lvl1pPr>
          </a:lstStyle>
          <a:p>
            <a:pPr>
              <a:defRPr/>
            </a:pPr>
            <a:fld id="{FC1582EB-A607-4E44-9E7F-810C5EC2024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sldNum" sz="quarter" idx="10"/>
          </p:nvPr>
        </p:nvSpPr>
        <p:spPr/>
        <p:txBody>
          <a:bodyPr/>
          <a:lstStyle>
            <a:lvl1pPr>
              <a:defRPr b="0"/>
            </a:lvl1pPr>
          </a:lstStyle>
          <a:p>
            <a:pPr>
              <a:defRPr/>
            </a:pPr>
            <a:fld id="{D7C32874-8B50-4F7F-A4E7-B340D99A943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Rectangle 6"/>
          <p:cNvSpPr>
            <a:spLocks noGrp="1" noChangeArrowheads="1"/>
          </p:cNvSpPr>
          <p:nvPr>
            <p:ph type="sldNum" sz="quarter" idx="10"/>
          </p:nvPr>
        </p:nvSpPr>
        <p:spPr/>
        <p:txBody>
          <a:bodyPr/>
          <a:lstStyle>
            <a:lvl1pPr>
              <a:defRPr b="0"/>
            </a:lvl1pPr>
          </a:lstStyle>
          <a:p>
            <a:pPr>
              <a:defRPr/>
            </a:pPr>
            <a:fld id="{10E9E8BA-B1E8-4D42-B89E-BA7CF081BA1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p:txBody>
          <a:bodyPr/>
          <a:lstStyle>
            <a:lvl1pPr>
              <a:defRPr b="0"/>
            </a:lvl1pPr>
          </a:lstStyle>
          <a:p>
            <a:pPr>
              <a:defRPr/>
            </a:pPr>
            <a:fld id="{229B8831-4A83-4338-A0B4-4888F95678F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a:defRPr b="0"/>
            </a:lvl1pPr>
          </a:lstStyle>
          <a:p>
            <a:pPr>
              <a:defRPr/>
            </a:pPr>
            <a:fld id="{DA629E7B-43FE-40A5-8EBC-7EC88306DCE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a:defRPr b="0"/>
            </a:lvl1pPr>
          </a:lstStyle>
          <a:p>
            <a:pPr>
              <a:defRPr/>
            </a:pPr>
            <a:fld id="{57C6A66C-CDA7-4036-B962-A729256581C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629400" y="6400800"/>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b="1"/>
            </a:lvl1pPr>
          </a:lstStyle>
          <a:p>
            <a:pPr>
              <a:defRPr/>
            </a:pPr>
            <a:r>
              <a:rPr lang="en-US"/>
              <a:t>EUMETSAT </a:t>
            </a:r>
            <a:fld id="{325653E0-F9D2-4EEE-93A6-E67C5606E0EA}" type="slidenum">
              <a:rPr lang="en-US"/>
              <a:pPr>
                <a:defRPr/>
              </a:pPr>
              <a:t>‹#›</a:t>
            </a:fld>
            <a:endParaRPr lang="en-US"/>
          </a:p>
        </p:txBody>
      </p:sp>
      <p:sp>
        <p:nvSpPr>
          <p:cNvPr id="1031" name="Rectangle 7"/>
          <p:cNvSpPr>
            <a:spLocks noChangeArrowheads="1"/>
          </p:cNvSpPr>
          <p:nvPr/>
        </p:nvSpPr>
        <p:spPr bwMode="auto">
          <a:xfrm>
            <a:off x="457200" y="1600200"/>
            <a:ext cx="8229600" cy="4724400"/>
          </a:xfrm>
          <a:prstGeom prst="rect">
            <a:avLst/>
          </a:prstGeom>
          <a:noFill/>
          <a:ln w="9525">
            <a:noFill/>
            <a:miter lim="800000"/>
            <a:headEnd/>
            <a:tailEnd/>
          </a:ln>
          <a:effectLst/>
        </p:spPr>
        <p:txBody>
          <a:bodyPr/>
          <a:lstStyle/>
          <a:p>
            <a:pPr marL="342900" indent="-342900">
              <a:spcBef>
                <a:spcPct val="20000"/>
              </a:spcBef>
              <a:buClr>
                <a:srgbClr val="FF0000"/>
              </a:buClr>
              <a:buFont typeface="Wingdings" pitchFamily="2" charset="2"/>
              <a:buChar char="v"/>
              <a:defRPr/>
            </a:pPr>
            <a:endParaRPr lang="en-GB" sz="3200"/>
          </a:p>
        </p:txBody>
      </p:sp>
      <p:sp>
        <p:nvSpPr>
          <p:cNvPr id="1032" name="Rectangle 8"/>
          <p:cNvSpPr>
            <a:spLocks noChangeArrowheads="1"/>
          </p:cNvSpPr>
          <p:nvPr/>
        </p:nvSpPr>
        <p:spPr bwMode="auto">
          <a:xfrm>
            <a:off x="457200" y="6400800"/>
            <a:ext cx="5534025" cy="244475"/>
          </a:xfrm>
          <a:prstGeom prst="rect">
            <a:avLst/>
          </a:prstGeom>
          <a:noFill/>
          <a:ln w="9525">
            <a:noFill/>
            <a:miter lim="800000"/>
            <a:headEnd/>
            <a:tailEnd/>
          </a:ln>
          <a:effectLst/>
        </p:spPr>
        <p:txBody>
          <a:bodyPr/>
          <a:lstStyle/>
          <a:p>
            <a:pPr>
              <a:defRPr/>
            </a:pPr>
            <a:r>
              <a:rPr lang="en-GB" sz="1000" b="1" dirty="0"/>
              <a:t>March 2011, GSICS Joint Meeting: </a:t>
            </a:r>
            <a:r>
              <a:rPr lang="en-GB" sz="1000" b="1" dirty="0" err="1"/>
              <a:t>Daejeon</a:t>
            </a:r>
            <a:r>
              <a:rPr lang="en-GB" sz="1000" b="1" dirty="0"/>
              <a:t>, South Korea</a:t>
            </a:r>
            <a:endParaRPr lang="en-US" sz="1000" b="1" dirty="0"/>
          </a:p>
        </p:txBody>
      </p:sp>
      <p:sp>
        <p:nvSpPr>
          <p:cNvPr id="1035" name="Line 11"/>
          <p:cNvSpPr>
            <a:spLocks noChangeShapeType="1"/>
          </p:cNvSpPr>
          <p:nvPr/>
        </p:nvSpPr>
        <p:spPr bwMode="auto">
          <a:xfrm flipV="1">
            <a:off x="457200" y="6324600"/>
            <a:ext cx="8229600" cy="0"/>
          </a:xfrm>
          <a:prstGeom prst="line">
            <a:avLst/>
          </a:prstGeom>
          <a:noFill/>
          <a:ln w="38100">
            <a:solidFill>
              <a:srgbClr val="0000FF"/>
            </a:solidFill>
            <a:round/>
            <a:headEnd/>
            <a:tailEnd/>
          </a:ln>
          <a:effectLst/>
        </p:spPr>
        <p:txBody>
          <a:bodyPr/>
          <a:lstStyle/>
          <a:p>
            <a:pPr>
              <a:defRPr/>
            </a:pPr>
            <a:endParaRPr lang="en-GB"/>
          </a:p>
        </p:txBody>
      </p:sp>
      <p:sp>
        <p:nvSpPr>
          <p:cNvPr id="1037" name="Rectangle 13"/>
          <p:cNvSpPr>
            <a:spLocks noChangeArrowheads="1"/>
          </p:cNvSpPr>
          <p:nvPr/>
        </p:nvSpPr>
        <p:spPr bwMode="auto">
          <a:xfrm>
            <a:off x="6553200" y="6477000"/>
            <a:ext cx="2133600" cy="244475"/>
          </a:xfrm>
          <a:prstGeom prst="rect">
            <a:avLst/>
          </a:prstGeom>
          <a:noFill/>
          <a:ln w="9525">
            <a:noFill/>
            <a:miter lim="800000"/>
            <a:headEnd/>
            <a:tailEnd/>
          </a:ln>
          <a:effectLst/>
        </p:spPr>
        <p:txBody>
          <a:bodyPr/>
          <a:lstStyle/>
          <a:p>
            <a:pPr algn="r">
              <a:defRPr/>
            </a:pPr>
            <a:endParaRPr lang="en-GB" sz="1400"/>
          </a:p>
        </p:txBody>
      </p:sp>
      <p:pic>
        <p:nvPicPr>
          <p:cNvPr id="2" name="Picture 18" descr="GLOGO_small"/>
          <p:cNvPicPr>
            <a:picLocks noChangeAspect="1" noChangeArrowheads="1"/>
          </p:cNvPicPr>
          <p:nvPr/>
        </p:nvPicPr>
        <p:blipFill>
          <a:blip r:embed="rId13" cstate="print"/>
          <a:srcRect/>
          <a:stretch>
            <a:fillRect/>
          </a:stretch>
        </p:blipFill>
        <p:spPr bwMode="auto">
          <a:xfrm>
            <a:off x="37971413" y="854075"/>
            <a:ext cx="4102100" cy="4102100"/>
          </a:xfrm>
          <a:prstGeom prst="rect">
            <a:avLst/>
          </a:prstGeom>
          <a:noFill/>
          <a:ln w="9525">
            <a:noFill/>
            <a:miter lim="800000"/>
            <a:headEnd/>
            <a:tailEnd/>
          </a:ln>
        </p:spPr>
      </p:pic>
      <p:pic>
        <p:nvPicPr>
          <p:cNvPr id="1033" name="Picture 19" descr="GLOGO_small"/>
          <p:cNvPicPr>
            <a:picLocks noChangeAspect="1" noChangeArrowheads="1"/>
          </p:cNvPicPr>
          <p:nvPr/>
        </p:nvPicPr>
        <p:blipFill>
          <a:blip r:embed="rId13" cstate="print"/>
          <a:srcRect/>
          <a:stretch>
            <a:fillRect/>
          </a:stretch>
        </p:blipFill>
        <p:spPr bwMode="auto">
          <a:xfrm>
            <a:off x="38123813" y="1006475"/>
            <a:ext cx="4102100" cy="4102100"/>
          </a:xfrm>
          <a:prstGeom prst="rect">
            <a:avLst/>
          </a:prstGeom>
          <a:noFill/>
          <a:ln w="9525">
            <a:noFill/>
            <a:miter lim="800000"/>
            <a:headEnd/>
            <a:tailEnd/>
          </a:ln>
        </p:spPr>
      </p:pic>
      <p:pic>
        <p:nvPicPr>
          <p:cNvPr id="1034" name="Picture 20" descr="GLOGO_small"/>
          <p:cNvPicPr>
            <a:picLocks noChangeAspect="1" noChangeArrowheads="1"/>
          </p:cNvPicPr>
          <p:nvPr/>
        </p:nvPicPr>
        <p:blipFill>
          <a:blip r:embed="rId13" cstate="print"/>
          <a:srcRect/>
          <a:stretch>
            <a:fillRect/>
          </a:stretch>
        </p:blipFill>
        <p:spPr bwMode="auto">
          <a:xfrm>
            <a:off x="37866638" y="815975"/>
            <a:ext cx="4102100" cy="4102100"/>
          </a:xfrm>
          <a:prstGeom prst="rect">
            <a:avLst/>
          </a:prstGeom>
          <a:noFill/>
          <a:ln w="9525">
            <a:noFill/>
            <a:miter lim="800000"/>
            <a:headEnd/>
            <a:tailEnd/>
          </a:ln>
        </p:spPr>
      </p:pic>
      <p:pic>
        <p:nvPicPr>
          <p:cNvPr id="3" name="Content Placeholder 5" descr="GSICS500px.png"/>
          <p:cNvPicPr>
            <a:picLocks noChangeAspect="1"/>
          </p:cNvPicPr>
          <p:nvPr userDrawn="1"/>
        </p:nvPicPr>
        <p:blipFill>
          <a:blip r:embed="rId14" cstate="print"/>
          <a:srcRect/>
          <a:stretch>
            <a:fillRect/>
          </a:stretch>
        </p:blipFill>
        <p:spPr bwMode="auto">
          <a:xfrm>
            <a:off x="0" y="0"/>
            <a:ext cx="1852613" cy="7524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rgbClr val="FF0000"/>
        </a:buClr>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6600"/>
        </a:buClr>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gsics.wmo.in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cs.star.nesdis.noaa.gov/GSICS/WebHome" TargetMode="External"/><Relationship Id="rId5" Type="http://schemas.openxmlformats.org/officeDocument/2006/relationships/hyperlink" Target="http://gsics.nesdis.noaa.gov:8080/thredds" TargetMode="External"/><Relationship Id="rId4" Type="http://schemas.openxmlformats.org/officeDocument/2006/relationships/hyperlink" Target="http://gsics.eumetsat.in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noFill/>
        </p:spPr>
        <p:txBody>
          <a:bodyPr/>
          <a:lstStyle/>
          <a:p>
            <a:fld id="{998E753D-A5CD-4408-A323-8A6ED208517A}" type="slidenum">
              <a:rPr lang="en-US" smtClean="0"/>
              <a:pPr/>
              <a:t>1</a:t>
            </a:fld>
            <a:endParaRPr lang="en-US" smtClean="0"/>
          </a:p>
        </p:txBody>
      </p:sp>
      <p:sp>
        <p:nvSpPr>
          <p:cNvPr id="13315" name="Rectangle 2"/>
          <p:cNvSpPr>
            <a:spLocks noGrp="1" noChangeArrowheads="1"/>
          </p:cNvSpPr>
          <p:nvPr>
            <p:ph type="ctrTitle"/>
          </p:nvPr>
        </p:nvSpPr>
        <p:spPr bwMode="auto">
          <a:xfrm>
            <a:off x="685800" y="1471613"/>
            <a:ext cx="7820025" cy="2233612"/>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3200" b="1" smtClean="0">
                <a:solidFill>
                  <a:srgbClr val="0000FF"/>
                </a:solidFill>
              </a:rPr>
              <a:t/>
            </a:r>
            <a:br>
              <a:rPr lang="en-GB" sz="3200" b="1" smtClean="0">
                <a:solidFill>
                  <a:srgbClr val="0000FF"/>
                </a:solidFill>
              </a:rPr>
            </a:br>
            <a:r>
              <a:rPr lang="en-GB" sz="3200" b="1" smtClean="0">
                <a:solidFill>
                  <a:srgbClr val="0000FF"/>
                </a:solidFill>
              </a:rPr>
              <a:t>GSICS Collaboration Servers</a:t>
            </a:r>
            <a:br>
              <a:rPr lang="en-GB" sz="3200" b="1" smtClean="0">
                <a:solidFill>
                  <a:srgbClr val="0000FF"/>
                </a:solidFill>
              </a:rPr>
            </a:br>
            <a:r>
              <a:rPr lang="en-GB" sz="2800" b="1" smtClean="0">
                <a:solidFill>
                  <a:srgbClr val="FF0000"/>
                </a:solidFill>
              </a:rPr>
              <a:t>a Vehicle for International Collaboration</a:t>
            </a:r>
            <a:r>
              <a:rPr lang="en-GB" sz="3200" b="1" smtClean="0">
                <a:solidFill>
                  <a:srgbClr val="0000FF"/>
                </a:solidFill>
              </a:rPr>
              <a:t/>
            </a:r>
            <a:br>
              <a:rPr lang="en-GB" sz="3200" b="1" smtClean="0">
                <a:solidFill>
                  <a:srgbClr val="0000FF"/>
                </a:solidFill>
              </a:rPr>
            </a:br>
            <a:r>
              <a:rPr lang="en-GB" sz="3200" b="1" smtClean="0">
                <a:solidFill>
                  <a:srgbClr val="0000FF"/>
                </a:solidFill>
              </a:rPr>
              <a:t>Status 2011</a:t>
            </a:r>
            <a:br>
              <a:rPr lang="en-GB" sz="3200" b="1" smtClean="0">
                <a:solidFill>
                  <a:srgbClr val="0000FF"/>
                </a:solidFill>
              </a:rPr>
            </a:br>
            <a:r>
              <a:rPr lang="en-GB" sz="3200" b="1" smtClean="0">
                <a:solidFill>
                  <a:srgbClr val="0000FF"/>
                </a:solidFill>
              </a:rPr>
              <a:t/>
            </a:r>
            <a:br>
              <a:rPr lang="en-GB" sz="3200" b="1" smtClean="0">
                <a:solidFill>
                  <a:srgbClr val="0000FF"/>
                </a:solidFill>
              </a:rPr>
            </a:br>
            <a:r>
              <a:rPr lang="en-GB" sz="2400" smtClean="0">
                <a:solidFill>
                  <a:srgbClr val="0000FF"/>
                </a:solidFill>
              </a:rPr>
              <a:t/>
            </a:r>
            <a:br>
              <a:rPr lang="en-GB" sz="2400" smtClean="0">
                <a:solidFill>
                  <a:srgbClr val="0000FF"/>
                </a:solidFill>
              </a:rPr>
            </a:br>
            <a:endParaRPr lang="en-US" sz="2400" smtClean="0">
              <a:solidFill>
                <a:srgbClr val="0000FF"/>
              </a:solidFill>
            </a:endParaRPr>
          </a:p>
        </p:txBody>
      </p:sp>
      <p:sp>
        <p:nvSpPr>
          <p:cNvPr id="13316" name="Rectangle 3"/>
          <p:cNvSpPr>
            <a:spLocks noGrp="1" noChangeArrowheads="1"/>
          </p:cNvSpPr>
          <p:nvPr>
            <p:ph type="subTitle" idx="1"/>
          </p:nvPr>
        </p:nvSpPr>
        <p:spPr>
          <a:xfrm>
            <a:off x="885825" y="4210050"/>
            <a:ext cx="7315200" cy="1333500"/>
          </a:xfrm>
        </p:spPr>
        <p:txBody>
          <a:bodyPr/>
          <a:lstStyle/>
          <a:p>
            <a:pPr eaLnBrk="1" hangingPunct="1">
              <a:lnSpc>
                <a:spcPct val="80000"/>
              </a:lnSpc>
            </a:pPr>
            <a:r>
              <a:rPr lang="en-US" altLang="zh-CN" sz="2000" smtClean="0">
                <a:latin typeface="Times New Roman" pitchFamily="18" charset="0"/>
                <a:ea typeface="宋体" pitchFamily="2" charset="-122"/>
              </a:rPr>
              <a:t>Peter Miu</a:t>
            </a:r>
          </a:p>
          <a:p>
            <a:pPr eaLnBrk="1" hangingPunct="1">
              <a:lnSpc>
                <a:spcPct val="80000"/>
              </a:lnSpc>
            </a:pPr>
            <a:endParaRPr lang="en-US" altLang="zh-CN" sz="2000" smtClean="0">
              <a:latin typeface="Times New Roman" pitchFamily="18" charset="0"/>
              <a:ea typeface="宋体" pitchFamily="2" charset="-122"/>
            </a:endParaRPr>
          </a:p>
          <a:p>
            <a:pPr eaLnBrk="1" hangingPunct="1">
              <a:lnSpc>
                <a:spcPct val="80000"/>
              </a:lnSpc>
            </a:pPr>
            <a:r>
              <a:rPr lang="en-US" altLang="zh-CN" sz="2000" smtClean="0">
                <a:latin typeface="Times New Roman" pitchFamily="18" charset="0"/>
                <a:ea typeface="宋体" pitchFamily="2" charset="-122"/>
              </a:rPr>
              <a:t/>
            </a:r>
            <a:br>
              <a:rPr lang="en-US" altLang="zh-CN" sz="2000" smtClean="0">
                <a:latin typeface="Times New Roman" pitchFamily="18" charset="0"/>
                <a:ea typeface="宋体" pitchFamily="2" charset="-122"/>
              </a:rPr>
            </a:br>
            <a:r>
              <a:rPr lang="en-US" altLang="zh-CN" sz="2000" smtClean="0">
                <a:latin typeface="Times New Roman" pitchFamily="18" charset="0"/>
                <a:ea typeface="宋体" pitchFamily="2" charset="-122"/>
              </a:rPr>
              <a:t>EUMETSAT</a:t>
            </a:r>
          </a:p>
          <a:p>
            <a:pPr eaLnBrk="1" hangingPunct="1">
              <a:lnSpc>
                <a:spcPct val="80000"/>
              </a:lnSpc>
            </a:pPr>
            <a:endParaRPr lang="en-US" altLang="zh-CN" sz="2000" smtClean="0">
              <a:latin typeface="Times New Roman" pitchFamily="18" charset="0"/>
              <a:ea typeface="宋体" pitchFamily="2" charset="-122"/>
            </a:endParaRPr>
          </a:p>
          <a:p>
            <a:pPr eaLnBrk="1" hangingPunct="1">
              <a:lnSpc>
                <a:spcPct val="80000"/>
              </a:lnSpc>
            </a:pPr>
            <a:endParaRPr lang="en-US" altLang="zh-CN" sz="2000" smtClean="0">
              <a:latin typeface="Times New Roman" pitchFamily="18" charset="0"/>
              <a:ea typeface="宋体" pitchFamily="2" charset="-122"/>
            </a:endParaRPr>
          </a:p>
          <a:p>
            <a:pPr eaLnBrk="1" hangingPunct="1">
              <a:lnSpc>
                <a:spcPct val="80000"/>
              </a:lnSpc>
            </a:pPr>
            <a:endParaRPr lang="en-US" altLang="zh-CN" sz="2000" smtClean="0">
              <a:latin typeface="Times New Roman" pitchFamily="18" charset="0"/>
              <a:ea typeface="宋体" pitchFamily="2" charset="-122"/>
            </a:endParaRPr>
          </a:p>
          <a:p>
            <a:pPr eaLnBrk="1" hangingPunct="1">
              <a:lnSpc>
                <a:spcPct val="80000"/>
              </a:lnSpc>
            </a:pPr>
            <a:endParaRPr lang="en-US" altLang="zh-CN" sz="2000" smtClean="0">
              <a:latin typeface="Times New Roman" pitchFamily="18" charset="0"/>
              <a:ea typeface="宋体" pitchFamily="2" charset="-122"/>
            </a:endParaRPr>
          </a:p>
          <a:p>
            <a:pPr eaLnBrk="1" hangingPunct="1">
              <a:lnSpc>
                <a:spcPct val="80000"/>
              </a:lnSpc>
            </a:pPr>
            <a:endParaRPr lang="en-US" altLang="zh-CN" sz="2000" smtClean="0">
              <a:latin typeface="Times New Roman" pitchFamily="18" charset="0"/>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315"/>
                                        </p:tgtEl>
                                        <p:attrNameLst>
                                          <p:attrName>style.visibility</p:attrName>
                                        </p:attrNameLst>
                                      </p:cBhvr>
                                      <p:to>
                                        <p:strVal val="visible"/>
                                      </p:to>
                                    </p:set>
                                    <p:animEffect transition="in" filter="fade">
                                      <p:cBhvr>
                                        <p:cTn id="7" dur="2000"/>
                                        <p:tgtEl>
                                          <p:spTgt spid="133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0"/>
          </p:nvPr>
        </p:nvSpPr>
        <p:spPr>
          <a:noFill/>
        </p:spPr>
        <p:txBody>
          <a:bodyPr/>
          <a:lstStyle/>
          <a:p>
            <a:fld id="{15805325-DBD0-4ED0-84D0-A51F29AD3CF7}" type="slidenum">
              <a:rPr lang="en-US" smtClean="0"/>
              <a:pPr/>
              <a:t>10</a:t>
            </a:fld>
            <a:endParaRPr lang="en-US" smtClean="0"/>
          </a:p>
        </p:txBody>
      </p:sp>
      <p:sp>
        <p:nvSpPr>
          <p:cNvPr id="22531" name="Rectangle 2"/>
          <p:cNvSpPr>
            <a:spLocks noGrp="1" noChangeArrowheads="1"/>
          </p:cNvSpPr>
          <p:nvPr>
            <p:ph type="title"/>
          </p:nvPr>
        </p:nvSpPr>
        <p:spPr bwMode="auto">
          <a:xfrm>
            <a:off x="1371600" y="152400"/>
            <a:ext cx="6400800" cy="12192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3200" smtClean="0">
                <a:solidFill>
                  <a:schemeClr val="accent2"/>
                </a:solidFill>
              </a:rPr>
              <a:t>End of Presentation </a:t>
            </a:r>
            <a:r>
              <a:rPr lang="en-GB" sz="3200" smtClean="0">
                <a:solidFill>
                  <a:srgbClr val="FF3300"/>
                </a:solidFill>
              </a:rPr>
              <a:t/>
            </a:r>
            <a:br>
              <a:rPr lang="en-GB" sz="3200" smtClean="0">
                <a:solidFill>
                  <a:srgbClr val="FF3300"/>
                </a:solidFill>
              </a:rPr>
            </a:br>
            <a:r>
              <a:rPr lang="en-GB" sz="3200" smtClean="0">
                <a:solidFill>
                  <a:srgbClr val="FF3300"/>
                </a:solidFill>
              </a:rPr>
              <a:t>Thank you for your attention</a:t>
            </a:r>
          </a:p>
        </p:txBody>
      </p:sp>
      <p:sp>
        <p:nvSpPr>
          <p:cNvPr id="12292" name="Rectangle 6"/>
          <p:cNvSpPr>
            <a:spLocks noGrp="1" noChangeArrowheads="1"/>
          </p:cNvSpPr>
          <p:nvPr>
            <p:ph type="body" idx="1"/>
          </p:nvPr>
        </p:nvSpPr>
        <p:spPr>
          <a:xfrm>
            <a:off x="457200" y="1333500"/>
            <a:ext cx="8229600" cy="4819650"/>
          </a:xfrm>
        </p:spPr>
        <p:txBody>
          <a:bodyPr/>
          <a:lstStyle/>
          <a:p>
            <a:pPr algn="ctr" eaLnBrk="1" hangingPunct="1">
              <a:buFont typeface="Wingdings" pitchFamily="2" charset="2"/>
              <a:buNone/>
              <a:defRPr/>
            </a:pPr>
            <a:r>
              <a:rPr lang="en-GB" b="1" dirty="0" smtClean="0"/>
              <a:t>	</a:t>
            </a:r>
            <a:r>
              <a:rPr lang="en-GB" sz="2000" dirty="0" smtClean="0">
                <a:solidFill>
                  <a:schemeClr val="accent2"/>
                </a:solidFill>
              </a:rPr>
              <a:t>GSICS website</a:t>
            </a:r>
          </a:p>
          <a:p>
            <a:pPr algn="ctr" eaLnBrk="1" hangingPunct="1">
              <a:buFont typeface="Wingdings" pitchFamily="2" charset="2"/>
              <a:buNone/>
              <a:defRPr/>
            </a:pPr>
            <a:r>
              <a:rPr lang="en-GB" dirty="0" smtClean="0">
                <a:solidFill>
                  <a:schemeClr val="accent2"/>
                </a:solidFill>
                <a:hlinkClick r:id="rId3"/>
              </a:rPr>
              <a:t>http://gsics.wmo.int</a:t>
            </a:r>
            <a:endParaRPr lang="en-GB" dirty="0" smtClean="0">
              <a:solidFill>
                <a:schemeClr val="accent2"/>
              </a:solidFill>
            </a:endParaRPr>
          </a:p>
          <a:p>
            <a:pPr algn="ctr" eaLnBrk="1" hangingPunct="1">
              <a:buFont typeface="Wingdings" pitchFamily="2" charset="2"/>
              <a:buNone/>
              <a:defRPr/>
            </a:pPr>
            <a:endParaRPr lang="en-GB" sz="2000" dirty="0" smtClean="0">
              <a:solidFill>
                <a:schemeClr val="accent2"/>
              </a:solidFill>
            </a:endParaRPr>
          </a:p>
          <a:p>
            <a:pPr algn="ctr" eaLnBrk="1" hangingPunct="1">
              <a:buFont typeface="Wingdings" pitchFamily="2" charset="2"/>
              <a:buNone/>
              <a:defRPr/>
            </a:pPr>
            <a:r>
              <a:rPr lang="en-GB" sz="2000" dirty="0" smtClean="0">
                <a:solidFill>
                  <a:schemeClr val="accent2"/>
                </a:solidFill>
              </a:rPr>
              <a:t>GSICS Collaboration Servers</a:t>
            </a:r>
          </a:p>
          <a:p>
            <a:pPr algn="ctr" eaLnBrk="1" hangingPunct="1">
              <a:buFont typeface="Wingdings" pitchFamily="2" charset="2"/>
              <a:buNone/>
              <a:defRPr/>
            </a:pPr>
            <a:r>
              <a:rPr lang="en-GB" dirty="0" smtClean="0">
                <a:solidFill>
                  <a:schemeClr val="accent2"/>
                </a:solidFill>
                <a:hlinkClick r:id="rId4"/>
              </a:rPr>
              <a:t>http://gsics.eumetsat.int</a:t>
            </a:r>
            <a:endParaRPr lang="en-GB" dirty="0" smtClean="0">
              <a:solidFill>
                <a:schemeClr val="accent2"/>
              </a:solidFill>
            </a:endParaRPr>
          </a:p>
          <a:p>
            <a:pPr algn="ctr" eaLnBrk="1" hangingPunct="1">
              <a:buFont typeface="Wingdings" pitchFamily="2" charset="2"/>
              <a:buNone/>
              <a:defRPr/>
            </a:pPr>
            <a:r>
              <a:rPr lang="en-GB" u="sng" dirty="0" smtClean="0">
                <a:hlinkClick r:id="rId5"/>
              </a:rPr>
              <a:t>http://gsics.nesdis.noaa.gov:8080/thredds</a:t>
            </a:r>
            <a:endParaRPr lang="en-GB" dirty="0" smtClean="0"/>
          </a:p>
          <a:p>
            <a:pPr algn="ctr" eaLnBrk="1" hangingPunct="1">
              <a:buFont typeface="Wingdings" pitchFamily="2" charset="2"/>
              <a:buNone/>
              <a:defRPr/>
            </a:pPr>
            <a:endParaRPr lang="en-GB" sz="2400" b="1" dirty="0" smtClean="0">
              <a:solidFill>
                <a:schemeClr val="accent2"/>
              </a:solidFill>
            </a:endParaRPr>
          </a:p>
          <a:p>
            <a:pPr algn="ctr" eaLnBrk="1" hangingPunct="1">
              <a:buFont typeface="Wingdings" pitchFamily="2" charset="2"/>
              <a:buNone/>
              <a:defRPr/>
            </a:pPr>
            <a:r>
              <a:rPr lang="en-GB" sz="2400" dirty="0" smtClean="0">
                <a:solidFill>
                  <a:schemeClr val="accent2"/>
                </a:solidFill>
              </a:rPr>
              <a:t>GSICS Developers’ References Website</a:t>
            </a:r>
          </a:p>
          <a:p>
            <a:pPr algn="ctr" eaLnBrk="1" hangingPunct="1">
              <a:buFont typeface="Wingdings" pitchFamily="2" charset="2"/>
              <a:buNone/>
              <a:defRPr/>
            </a:pPr>
            <a:r>
              <a:rPr lang="en-GB" sz="2400" b="1" u="sng" dirty="0" smtClean="0">
                <a:solidFill>
                  <a:schemeClr val="accent1">
                    <a:lumMod val="50000"/>
                  </a:schemeClr>
                </a:solidFill>
              </a:rPr>
              <a:t>https://</a:t>
            </a:r>
            <a:r>
              <a:rPr lang="en-GB" sz="2400" b="1" u="sng" dirty="0" smtClean="0">
                <a:solidFill>
                  <a:schemeClr val="accent1">
                    <a:lumMod val="50000"/>
                  </a:schemeClr>
                </a:solidFill>
                <a:hlinkClick r:id="rId6"/>
              </a:rPr>
              <a:t>cs.star.nesdis.noaa.gov/GSICS/WebHome</a:t>
            </a:r>
            <a:endParaRPr lang="en-GB" sz="5400" b="1" dirty="0" smtClean="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 calcmode="lin" valueType="num">
                                      <p:cBhvr additive="base">
                                        <p:cTn id="7" dur="500" fill="hold"/>
                                        <p:tgtEl>
                                          <p:spTgt spid="1229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12292">
                                            <p:txEl>
                                              <p:pRg st="1" end="1"/>
                                            </p:txEl>
                                          </p:spTgt>
                                        </p:tgtEl>
                                        <p:attrNameLst>
                                          <p:attrName>style.visibility</p:attrName>
                                        </p:attrNameLst>
                                      </p:cBhvr>
                                      <p:to>
                                        <p:strVal val="visible"/>
                                      </p:to>
                                    </p:set>
                                    <p:anim calcmode="lin" valueType="num">
                                      <p:cBhvr additive="base">
                                        <p:cTn id="12" dur="500" fill="hold"/>
                                        <p:tgtEl>
                                          <p:spTgt spid="12292">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229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12292">
                                            <p:txEl>
                                              <p:pRg st="3" end="3"/>
                                            </p:txEl>
                                          </p:spTgt>
                                        </p:tgtEl>
                                        <p:attrNameLst>
                                          <p:attrName>style.visibility</p:attrName>
                                        </p:attrNameLst>
                                      </p:cBhvr>
                                      <p:to>
                                        <p:strVal val="visible"/>
                                      </p:to>
                                    </p:set>
                                    <p:anim calcmode="lin" valueType="num">
                                      <p:cBhvr additive="base">
                                        <p:cTn id="17" dur="500" fill="hold"/>
                                        <p:tgtEl>
                                          <p:spTgt spid="12292">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2292">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12292">
                                            <p:txEl>
                                              <p:pRg st="4" end="4"/>
                                            </p:txEl>
                                          </p:spTgt>
                                        </p:tgtEl>
                                        <p:attrNameLst>
                                          <p:attrName>style.visibility</p:attrName>
                                        </p:attrNameLst>
                                      </p:cBhvr>
                                      <p:to>
                                        <p:strVal val="visible"/>
                                      </p:to>
                                    </p:set>
                                    <p:anim calcmode="lin" valueType="num">
                                      <p:cBhvr additive="base">
                                        <p:cTn id="22" dur="500" fill="hold"/>
                                        <p:tgtEl>
                                          <p:spTgt spid="12292">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2292">
                                            <p:txEl>
                                              <p:pRg st="4" end="4"/>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12292">
                                            <p:txEl>
                                              <p:pRg st="5" end="5"/>
                                            </p:txEl>
                                          </p:spTgt>
                                        </p:tgtEl>
                                        <p:attrNameLst>
                                          <p:attrName>style.visibility</p:attrName>
                                        </p:attrNameLst>
                                      </p:cBhvr>
                                      <p:to>
                                        <p:strVal val="visible"/>
                                      </p:to>
                                    </p:set>
                                    <p:anim calcmode="lin" valueType="num">
                                      <p:cBhvr additive="base">
                                        <p:cTn id="27" dur="500" fill="hold"/>
                                        <p:tgtEl>
                                          <p:spTgt spid="12292">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2292">
                                            <p:txEl>
                                              <p:pRg st="5" end="5"/>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12292">
                                            <p:txEl>
                                              <p:pRg st="7" end="7"/>
                                            </p:txEl>
                                          </p:spTgt>
                                        </p:tgtEl>
                                        <p:attrNameLst>
                                          <p:attrName>style.visibility</p:attrName>
                                        </p:attrNameLst>
                                      </p:cBhvr>
                                      <p:to>
                                        <p:strVal val="visible"/>
                                      </p:to>
                                    </p:set>
                                    <p:anim calcmode="lin" valueType="num">
                                      <p:cBhvr additive="base">
                                        <p:cTn id="32" dur="500" fill="hold"/>
                                        <p:tgtEl>
                                          <p:spTgt spid="12292">
                                            <p:txEl>
                                              <p:pRg st="7" end="7"/>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2292">
                                            <p:txEl>
                                              <p:pRg st="7" end="7"/>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12292">
                                            <p:txEl>
                                              <p:pRg st="8" end="8"/>
                                            </p:txEl>
                                          </p:spTgt>
                                        </p:tgtEl>
                                        <p:attrNameLst>
                                          <p:attrName>style.visibility</p:attrName>
                                        </p:attrNameLst>
                                      </p:cBhvr>
                                      <p:to>
                                        <p:strVal val="visible"/>
                                      </p:to>
                                    </p:set>
                                    <p:anim calcmode="lin" valueType="num">
                                      <p:cBhvr additive="base">
                                        <p:cTn id="37" dur="500" fill="hold"/>
                                        <p:tgtEl>
                                          <p:spTgt spid="12292">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29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a:noFill/>
        </p:spPr>
        <p:txBody>
          <a:bodyPr/>
          <a:lstStyle/>
          <a:p>
            <a:fld id="{6B40B5E7-8935-4AD3-BC68-32C3A98EBB60}" type="slidenum">
              <a:rPr lang="en-US" smtClean="0"/>
              <a:pPr/>
              <a:t>2</a:t>
            </a:fld>
            <a:endParaRPr lang="en-US" smtClean="0"/>
          </a:p>
        </p:txBody>
      </p:sp>
      <p:sp>
        <p:nvSpPr>
          <p:cNvPr id="14339" name="Rectangle 2"/>
          <p:cNvSpPr>
            <a:spLocks noGrp="1" noChangeArrowheads="1"/>
          </p:cNvSpPr>
          <p:nvPr>
            <p:ph type="title"/>
          </p:nvPr>
        </p:nvSpPr>
        <p:spPr bwMode="auto">
          <a:xfrm>
            <a:off x="1447800" y="228600"/>
            <a:ext cx="6324600" cy="10668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3200" smtClean="0">
                <a:solidFill>
                  <a:srgbClr val="0000FF"/>
                </a:solidFill>
              </a:rPr>
              <a:t> GSICS Collaboration Servers: </a:t>
            </a:r>
            <a:r>
              <a:rPr lang="en-GB" sz="3200" smtClean="0">
                <a:solidFill>
                  <a:srgbClr val="FF3300"/>
                </a:solidFill>
              </a:rPr>
              <a:t/>
            </a:r>
            <a:br>
              <a:rPr lang="en-GB" sz="3200" smtClean="0">
                <a:solidFill>
                  <a:srgbClr val="FF3300"/>
                </a:solidFill>
              </a:rPr>
            </a:br>
            <a:r>
              <a:rPr lang="en-GB" sz="3200" smtClean="0">
                <a:solidFill>
                  <a:srgbClr val="FF0000"/>
                </a:solidFill>
              </a:rPr>
              <a:t>A Reminder</a:t>
            </a:r>
            <a:endParaRPr lang="en-US" sz="3200" smtClean="0">
              <a:solidFill>
                <a:srgbClr val="FF0000"/>
              </a:solidFill>
            </a:endParaRPr>
          </a:p>
        </p:txBody>
      </p:sp>
      <p:sp>
        <p:nvSpPr>
          <p:cNvPr id="14340" name="Rectangle 11"/>
          <p:cNvSpPr>
            <a:spLocks noGrp="1" noChangeArrowheads="1"/>
          </p:cNvSpPr>
          <p:nvPr>
            <p:ph type="body" idx="1"/>
          </p:nvPr>
        </p:nvSpPr>
        <p:spPr>
          <a:xfrm>
            <a:off x="457200" y="1390650"/>
            <a:ext cx="8229600" cy="4686300"/>
          </a:xfrm>
          <a:noFill/>
        </p:spPr>
        <p:txBody>
          <a:bodyPr/>
          <a:lstStyle/>
          <a:p>
            <a:pPr marL="358775" indent="-358775" eaLnBrk="1" hangingPunct="1">
              <a:lnSpc>
                <a:spcPct val="80000"/>
              </a:lnSpc>
              <a:buFont typeface="Wingdings" pitchFamily="2" charset="2"/>
              <a:buNone/>
              <a:tabLst>
                <a:tab pos="271463" algn="l"/>
              </a:tabLst>
            </a:pPr>
            <a:r>
              <a:rPr lang="en-GB" sz="2000" b="1" smtClean="0">
                <a:solidFill>
                  <a:srgbClr val="0000FF"/>
                </a:solidFill>
              </a:rPr>
              <a:t>What are the GSICS Collaboration</a:t>
            </a:r>
            <a:r>
              <a:rPr lang="en-GB" sz="2000" smtClean="0">
                <a:solidFill>
                  <a:srgbClr val="0000FF"/>
                </a:solidFill>
              </a:rPr>
              <a:t> </a:t>
            </a:r>
            <a:r>
              <a:rPr lang="en-GB" sz="2000" b="1" smtClean="0">
                <a:solidFill>
                  <a:srgbClr val="0000FF"/>
                </a:solidFill>
              </a:rPr>
              <a:t>Servers?</a:t>
            </a:r>
          </a:p>
          <a:p>
            <a:pPr marL="358775" indent="-358775" eaLnBrk="1" hangingPunct="1">
              <a:lnSpc>
                <a:spcPct val="80000"/>
              </a:lnSpc>
              <a:tabLst>
                <a:tab pos="271463" algn="l"/>
              </a:tabLst>
            </a:pPr>
            <a:r>
              <a:rPr lang="en-GB" sz="2000" smtClean="0"/>
              <a:t>The servers are Individually known as </a:t>
            </a:r>
            <a:r>
              <a:rPr lang="en-GB" sz="2000" smtClean="0">
                <a:solidFill>
                  <a:srgbClr val="FF0000"/>
                </a:solidFill>
              </a:rPr>
              <a:t>Data and Product Servers</a:t>
            </a:r>
            <a:r>
              <a:rPr lang="en-GB" sz="2000" smtClean="0"/>
              <a:t>. </a:t>
            </a:r>
          </a:p>
          <a:p>
            <a:pPr marL="358775" indent="-358775" eaLnBrk="1" hangingPunct="1">
              <a:lnSpc>
                <a:spcPct val="80000"/>
              </a:lnSpc>
              <a:tabLst>
                <a:tab pos="271463" algn="l"/>
              </a:tabLst>
            </a:pPr>
            <a:r>
              <a:rPr lang="en-GB" sz="2000" smtClean="0"/>
              <a:t>They provide a </a:t>
            </a:r>
            <a:r>
              <a:rPr lang="en-GB" sz="2000" smtClean="0">
                <a:solidFill>
                  <a:srgbClr val="FF0000"/>
                </a:solidFill>
              </a:rPr>
              <a:t>set of services </a:t>
            </a:r>
            <a:r>
              <a:rPr lang="en-GB" sz="2000" smtClean="0"/>
              <a:t>for the GSICS user community to </a:t>
            </a:r>
            <a:r>
              <a:rPr lang="en-GB" sz="2000" smtClean="0">
                <a:solidFill>
                  <a:srgbClr val="FF0000"/>
                </a:solidFill>
              </a:rPr>
              <a:t>support data exchange</a:t>
            </a:r>
            <a:r>
              <a:rPr lang="en-GB" sz="2000" smtClean="0"/>
              <a:t> and </a:t>
            </a:r>
            <a:r>
              <a:rPr lang="en-GB" sz="2000" smtClean="0">
                <a:solidFill>
                  <a:srgbClr val="FF0000"/>
                </a:solidFill>
              </a:rPr>
              <a:t>access to derived products</a:t>
            </a:r>
            <a:r>
              <a:rPr lang="en-GB" sz="2000" smtClean="0"/>
              <a:t> used in the calibration of satellite data.</a:t>
            </a:r>
          </a:p>
          <a:p>
            <a:pPr marL="358775" indent="-358775" eaLnBrk="1" hangingPunct="1">
              <a:lnSpc>
                <a:spcPct val="80000"/>
              </a:lnSpc>
              <a:buFont typeface="Wingdings" pitchFamily="2" charset="2"/>
              <a:buNone/>
              <a:tabLst>
                <a:tab pos="271463" algn="l"/>
              </a:tabLst>
            </a:pPr>
            <a:endParaRPr lang="en-GB" sz="2000" b="1" smtClean="0"/>
          </a:p>
          <a:p>
            <a:pPr marL="358775" indent="-358775" eaLnBrk="1" hangingPunct="1">
              <a:lnSpc>
                <a:spcPct val="80000"/>
              </a:lnSpc>
              <a:buFont typeface="Wingdings" pitchFamily="2" charset="2"/>
              <a:buNone/>
              <a:tabLst>
                <a:tab pos="271463" algn="l"/>
              </a:tabLst>
            </a:pPr>
            <a:r>
              <a:rPr lang="en-GB" sz="2000" b="1" smtClean="0">
                <a:solidFill>
                  <a:srgbClr val="0000FF"/>
                </a:solidFill>
              </a:rPr>
              <a:t>Who has implemented one of these servers?</a:t>
            </a:r>
            <a:endParaRPr lang="en-GB" sz="2000" smtClean="0">
              <a:solidFill>
                <a:srgbClr val="0000FF"/>
              </a:solidFill>
            </a:endParaRPr>
          </a:p>
          <a:p>
            <a:pPr marL="358775" indent="-358775" eaLnBrk="1" hangingPunct="1">
              <a:lnSpc>
                <a:spcPct val="80000"/>
              </a:lnSpc>
              <a:tabLst>
                <a:tab pos="271463" algn="l"/>
              </a:tabLst>
            </a:pPr>
            <a:r>
              <a:rPr lang="en-GB" sz="2000" smtClean="0">
                <a:solidFill>
                  <a:srgbClr val="FF0000"/>
                </a:solidFill>
              </a:rPr>
              <a:t>EUMETSAT</a:t>
            </a:r>
            <a:r>
              <a:rPr lang="en-GB" sz="2000" smtClean="0"/>
              <a:t> has a fully operational server, receiving comparable satellite data sets from EUMETSAT. Demonstration GSICS products from EUMETSAT and JMA are on the server for validation by experts in the GSICS community.</a:t>
            </a:r>
          </a:p>
          <a:p>
            <a:pPr marL="358775" indent="-358775" eaLnBrk="1" hangingPunct="1">
              <a:lnSpc>
                <a:spcPct val="80000"/>
              </a:lnSpc>
              <a:tabLst>
                <a:tab pos="271463" algn="l"/>
              </a:tabLst>
            </a:pPr>
            <a:r>
              <a:rPr lang="en-GB" sz="2000" smtClean="0">
                <a:solidFill>
                  <a:srgbClr val="FF0000"/>
                </a:solidFill>
              </a:rPr>
              <a:t>NOAA</a:t>
            </a:r>
            <a:r>
              <a:rPr lang="en-GB" sz="2000" smtClean="0"/>
              <a:t> has implemented a GSICS server where demonstration GSICS products are available from the GOES, TIROS, NOAA &amp; EPS satellites.</a:t>
            </a:r>
          </a:p>
          <a:p>
            <a:pPr marL="358775" indent="-358775" eaLnBrk="1" hangingPunct="1">
              <a:lnSpc>
                <a:spcPct val="80000"/>
              </a:lnSpc>
              <a:tabLst>
                <a:tab pos="271463" algn="l"/>
              </a:tabLst>
            </a:pPr>
            <a:r>
              <a:rPr lang="en-GB" sz="2000" smtClean="0">
                <a:solidFill>
                  <a:srgbClr val="FF0000"/>
                </a:solidFill>
              </a:rPr>
              <a:t>JMA</a:t>
            </a:r>
            <a:r>
              <a:rPr lang="en-GB" sz="2000" smtClean="0"/>
              <a:t> and </a:t>
            </a:r>
            <a:r>
              <a:rPr lang="en-GB" sz="2000" smtClean="0">
                <a:solidFill>
                  <a:srgbClr val="FF0000"/>
                </a:solidFill>
              </a:rPr>
              <a:t>CMA</a:t>
            </a:r>
            <a:r>
              <a:rPr lang="en-GB" sz="2000" smtClean="0"/>
              <a:t> have indicated a commitment to implementing their own GSICS servers to be part of the GSICS collaboration servers network.</a:t>
            </a:r>
          </a:p>
          <a:p>
            <a:pPr marL="358775" indent="-358775" eaLnBrk="1" hangingPunct="1">
              <a:lnSpc>
                <a:spcPct val="80000"/>
              </a:lnSpc>
              <a:tabLst>
                <a:tab pos="271463" algn="l"/>
              </a:tabLst>
            </a:pPr>
            <a:endParaRPr lang="en-GB" sz="2000" smtClean="0"/>
          </a:p>
          <a:p>
            <a:pPr marL="358775" indent="-358775" eaLnBrk="1" hangingPunct="1">
              <a:lnSpc>
                <a:spcPct val="80000"/>
              </a:lnSpc>
              <a:buFont typeface="Wingdings" pitchFamily="2" charset="2"/>
              <a:buNone/>
              <a:tabLst>
                <a:tab pos="271463" algn="l"/>
              </a:tabLst>
            </a:pPr>
            <a:endParaRPr lang="en-GB" sz="2000" smtClean="0"/>
          </a:p>
          <a:p>
            <a:pPr marL="358775" indent="-358775" eaLnBrk="1" hangingPunct="1">
              <a:lnSpc>
                <a:spcPct val="80000"/>
              </a:lnSpc>
              <a:buFont typeface="Wingdings" pitchFamily="2" charset="2"/>
              <a:buNone/>
              <a:tabLst>
                <a:tab pos="271463" algn="l"/>
              </a:tabLst>
            </a:pPr>
            <a:endParaRPr lang="en-GB" sz="2000" b="1" smtClean="0"/>
          </a:p>
          <a:p>
            <a:pPr marL="358775" indent="-358775" eaLnBrk="1" hangingPunct="1">
              <a:lnSpc>
                <a:spcPct val="80000"/>
              </a:lnSpc>
              <a:buFont typeface="Wingdings" pitchFamily="2" charset="2"/>
              <a:buNone/>
              <a:tabLst>
                <a:tab pos="271463" algn="l"/>
              </a:tabLst>
            </a:pPr>
            <a:endParaRPr lang="en-GB" sz="200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340">
                                            <p:txEl>
                                              <p:pRg st="1" end="1"/>
                                            </p:txEl>
                                          </p:spTgt>
                                        </p:tgtEl>
                                        <p:attrNameLst>
                                          <p:attrName>style.visibility</p:attrName>
                                        </p:attrNameLst>
                                      </p:cBhvr>
                                      <p:to>
                                        <p:strVal val="visible"/>
                                      </p:to>
                                    </p:set>
                                    <p:anim calcmode="lin" valueType="num">
                                      <p:cBhvr additive="base">
                                        <p:cTn id="7" dur="500" fill="hold"/>
                                        <p:tgtEl>
                                          <p:spTgt spid="1434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4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340">
                                            <p:txEl>
                                              <p:pRg st="2" end="2"/>
                                            </p:txEl>
                                          </p:spTgt>
                                        </p:tgtEl>
                                        <p:attrNameLst>
                                          <p:attrName>style.visibility</p:attrName>
                                        </p:attrNameLst>
                                      </p:cBhvr>
                                      <p:to>
                                        <p:strVal val="visible"/>
                                      </p:to>
                                    </p:set>
                                    <p:anim calcmode="lin" valueType="num">
                                      <p:cBhvr additive="base">
                                        <p:cTn id="13" dur="500" fill="hold"/>
                                        <p:tgtEl>
                                          <p:spTgt spid="1434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4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nodeType="clickEffect">
                                  <p:stCondLst>
                                    <p:cond delay="0"/>
                                  </p:stCondLst>
                                  <p:childTnLst>
                                    <p:set>
                                      <p:cBhvr>
                                        <p:cTn id="18" dur="1" fill="hold">
                                          <p:stCondLst>
                                            <p:cond delay="0"/>
                                          </p:stCondLst>
                                        </p:cTn>
                                        <p:tgtEl>
                                          <p:spTgt spid="14340">
                                            <p:txEl>
                                              <p:pRg st="4" end="4"/>
                                            </p:txEl>
                                          </p:spTgt>
                                        </p:tgtEl>
                                        <p:attrNameLst>
                                          <p:attrName>style.visibility</p:attrName>
                                        </p:attrNameLst>
                                      </p:cBhvr>
                                      <p:to>
                                        <p:strVal val="visible"/>
                                      </p:to>
                                    </p:set>
                                    <p:animEffect transition="in" filter="strips(downLeft)">
                                      <p:cBhvr>
                                        <p:cTn id="19" dur="500"/>
                                        <p:tgtEl>
                                          <p:spTgt spid="14340">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4340">
                                            <p:txEl>
                                              <p:pRg st="5" end="5"/>
                                            </p:txEl>
                                          </p:spTgt>
                                        </p:tgtEl>
                                        <p:attrNameLst>
                                          <p:attrName>style.visibility</p:attrName>
                                        </p:attrNameLst>
                                      </p:cBhvr>
                                      <p:to>
                                        <p:strVal val="visible"/>
                                      </p:to>
                                    </p:set>
                                    <p:anim calcmode="lin" valueType="num">
                                      <p:cBhvr additive="base">
                                        <p:cTn id="24" dur="500" fill="hold"/>
                                        <p:tgtEl>
                                          <p:spTgt spid="14340">
                                            <p:txEl>
                                              <p:pRg st="5" end="5"/>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434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4340">
                                            <p:txEl>
                                              <p:pRg st="6" end="6"/>
                                            </p:txEl>
                                          </p:spTgt>
                                        </p:tgtEl>
                                        <p:attrNameLst>
                                          <p:attrName>style.visibility</p:attrName>
                                        </p:attrNameLst>
                                      </p:cBhvr>
                                      <p:to>
                                        <p:strVal val="visible"/>
                                      </p:to>
                                    </p:set>
                                    <p:anim calcmode="lin" valueType="num">
                                      <p:cBhvr additive="base">
                                        <p:cTn id="30" dur="500" fill="hold"/>
                                        <p:tgtEl>
                                          <p:spTgt spid="14340">
                                            <p:txEl>
                                              <p:pRg st="6" end="6"/>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434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14340">
                                            <p:txEl>
                                              <p:pRg st="7" end="7"/>
                                            </p:txEl>
                                          </p:spTgt>
                                        </p:tgtEl>
                                        <p:attrNameLst>
                                          <p:attrName>style.visibility</p:attrName>
                                        </p:attrNameLst>
                                      </p:cBhvr>
                                      <p:to>
                                        <p:strVal val="visible"/>
                                      </p:to>
                                    </p:set>
                                    <p:anim calcmode="lin" valueType="num">
                                      <p:cBhvr additive="base">
                                        <p:cTn id="36" dur="500" fill="hold"/>
                                        <p:tgtEl>
                                          <p:spTgt spid="14340">
                                            <p:txEl>
                                              <p:pRg st="7" end="7"/>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4340">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p:spPr>
        <p:txBody>
          <a:bodyPr/>
          <a:lstStyle/>
          <a:p>
            <a:fld id="{093BCEFA-6D99-4532-BC75-FC63686BD5F7}" type="slidenum">
              <a:rPr lang="en-US" smtClean="0"/>
              <a:pPr/>
              <a:t>3</a:t>
            </a:fld>
            <a:endParaRPr lang="en-US" smtClean="0"/>
          </a:p>
        </p:txBody>
      </p:sp>
      <p:sp>
        <p:nvSpPr>
          <p:cNvPr id="15363" name="Rectangle 2"/>
          <p:cNvSpPr>
            <a:spLocks noGrp="1" noChangeArrowheads="1"/>
          </p:cNvSpPr>
          <p:nvPr>
            <p:ph type="title"/>
          </p:nvPr>
        </p:nvSpPr>
        <p:spPr bwMode="auto">
          <a:xfrm>
            <a:off x="1447800" y="228600"/>
            <a:ext cx="6832600" cy="10668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3200" smtClean="0">
                <a:solidFill>
                  <a:schemeClr val="accent2"/>
                </a:solidFill>
              </a:rPr>
              <a:t>  GSICS Data and Products Server:</a:t>
            </a:r>
            <a:r>
              <a:rPr lang="en-GB" sz="3200" smtClean="0"/>
              <a:t> </a:t>
            </a:r>
            <a:r>
              <a:rPr lang="en-GB" sz="3200" smtClean="0">
                <a:solidFill>
                  <a:srgbClr val="FF3300"/>
                </a:solidFill>
              </a:rPr>
              <a:t>High Level Design</a:t>
            </a:r>
            <a:endParaRPr lang="en-US" sz="3200" smtClean="0">
              <a:solidFill>
                <a:srgbClr val="FF3300"/>
              </a:solidFill>
            </a:endParaRPr>
          </a:p>
        </p:txBody>
      </p:sp>
      <p:sp>
        <p:nvSpPr>
          <p:cNvPr id="15364" name="Rectangle 3"/>
          <p:cNvSpPr>
            <a:spLocks noGrp="1" noChangeArrowheads="1"/>
          </p:cNvSpPr>
          <p:nvPr>
            <p:ph type="body" idx="1"/>
          </p:nvPr>
        </p:nvSpPr>
        <p:spPr/>
        <p:txBody>
          <a:bodyPr/>
          <a:lstStyle/>
          <a:p>
            <a:pPr marL="463550" indent="-463550" eaLnBrk="1" hangingPunct="1">
              <a:lnSpc>
                <a:spcPct val="90000"/>
              </a:lnSpc>
            </a:pPr>
            <a:r>
              <a:rPr lang="en-US" altLang="zh-CN" sz="2400" smtClean="0">
                <a:ea typeface="宋体" pitchFamily="2" charset="-122"/>
              </a:rPr>
              <a:t>GEO-AIRS/IASI is one of many</a:t>
            </a:r>
          </a:p>
          <a:p>
            <a:pPr marL="863600" lvl="1" eaLnBrk="1" hangingPunct="1">
              <a:lnSpc>
                <a:spcPct val="90000"/>
              </a:lnSpc>
            </a:pPr>
            <a:r>
              <a:rPr lang="en-US" altLang="zh-CN" sz="2000" smtClean="0">
                <a:ea typeface="宋体" pitchFamily="2" charset="-122"/>
              </a:rPr>
              <a:t>GSICS supports inter-calibration on other orbits, for other instruments, in other spectral regions</a:t>
            </a:r>
          </a:p>
          <a:p>
            <a:pPr marL="463550" indent="-463550" eaLnBrk="1" hangingPunct="1">
              <a:lnSpc>
                <a:spcPct val="90000"/>
              </a:lnSpc>
            </a:pPr>
            <a:r>
              <a:rPr lang="en-US" sz="2400" smtClean="0"/>
              <a:t>All are similar in some ways</a:t>
            </a:r>
          </a:p>
          <a:p>
            <a:pPr marL="463550" indent="-463550" eaLnBrk="1" hangingPunct="1">
              <a:lnSpc>
                <a:spcPct val="90000"/>
              </a:lnSpc>
            </a:pPr>
            <a:r>
              <a:rPr lang="en-US" sz="2400" smtClean="0">
                <a:solidFill>
                  <a:schemeClr val="accent2"/>
                </a:solidFill>
              </a:rPr>
              <a:t>Each pair is unique in some ways</a:t>
            </a:r>
          </a:p>
          <a:p>
            <a:pPr marL="863600" lvl="1" eaLnBrk="1" hangingPunct="1">
              <a:lnSpc>
                <a:spcPct val="90000"/>
              </a:lnSpc>
            </a:pPr>
            <a:r>
              <a:rPr lang="en-US" sz="2000" smtClean="0">
                <a:solidFill>
                  <a:schemeClr val="accent2"/>
                </a:solidFill>
              </a:rPr>
              <a:t>Instrument characteristics</a:t>
            </a:r>
          </a:p>
          <a:p>
            <a:pPr marL="863600" lvl="1" eaLnBrk="1" hangingPunct="1">
              <a:lnSpc>
                <a:spcPct val="90000"/>
              </a:lnSpc>
            </a:pPr>
            <a:r>
              <a:rPr lang="en-US" sz="2000" smtClean="0">
                <a:solidFill>
                  <a:schemeClr val="accent2"/>
                </a:solidFill>
              </a:rPr>
              <a:t>Agency priority</a:t>
            </a:r>
          </a:p>
          <a:p>
            <a:pPr marL="463550" indent="-463550" eaLnBrk="1" hangingPunct="1">
              <a:lnSpc>
                <a:spcPct val="90000"/>
              </a:lnSpc>
            </a:pPr>
            <a:r>
              <a:rPr lang="en-US" sz="2400" smtClean="0">
                <a:solidFill>
                  <a:srgbClr val="006600"/>
                </a:solidFill>
              </a:rPr>
              <a:t>Hierarchical Structure</a:t>
            </a:r>
          </a:p>
          <a:p>
            <a:pPr marL="863600" lvl="1" eaLnBrk="1" hangingPunct="1">
              <a:lnSpc>
                <a:spcPct val="90000"/>
              </a:lnSpc>
            </a:pPr>
            <a:r>
              <a:rPr lang="en-US" sz="2000" smtClean="0">
                <a:solidFill>
                  <a:srgbClr val="006600"/>
                </a:solidFill>
              </a:rPr>
              <a:t>General ATBD</a:t>
            </a:r>
          </a:p>
          <a:p>
            <a:pPr marL="863600" lvl="1" eaLnBrk="1" hangingPunct="1">
              <a:lnSpc>
                <a:spcPct val="90000"/>
              </a:lnSpc>
            </a:pPr>
            <a:r>
              <a:rPr lang="en-US" sz="2000" smtClean="0">
                <a:solidFill>
                  <a:srgbClr val="006600"/>
                </a:solidFill>
              </a:rPr>
              <a:t>Purpose, Options, Selection, Implementation</a:t>
            </a:r>
          </a:p>
          <a:p>
            <a:pPr marL="863600" lvl="1" eaLnBrk="1" hangingPunct="1">
              <a:lnSpc>
                <a:spcPct val="90000"/>
              </a:lnSpc>
            </a:pPr>
            <a:r>
              <a:rPr lang="en-US" sz="2000" smtClean="0">
                <a:solidFill>
                  <a:srgbClr val="006600"/>
                </a:solidFill>
              </a:rPr>
              <a:t>Details for individual pairs on http://www.star.nesdis.noaa.gov/smcd/spb/calibration/icvs/GSICS/index.php</a:t>
            </a:r>
          </a:p>
        </p:txBody>
      </p:sp>
      <p:pic>
        <p:nvPicPr>
          <p:cNvPr id="15365" name="Picture 4" descr="GsicsImpl"/>
          <p:cNvPicPr>
            <a:picLocks noChangeAspect="1" noChangeArrowheads="1"/>
          </p:cNvPicPr>
          <p:nvPr/>
        </p:nvPicPr>
        <p:blipFill>
          <a:blip r:embed="rId3" cstate="print"/>
          <a:srcRect/>
          <a:stretch>
            <a:fillRect/>
          </a:stretch>
        </p:blipFill>
        <p:spPr bwMode="auto">
          <a:xfrm>
            <a:off x="130175" y="1524000"/>
            <a:ext cx="8969375" cy="4559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a:noFill/>
        </p:spPr>
        <p:txBody>
          <a:bodyPr/>
          <a:lstStyle/>
          <a:p>
            <a:fld id="{6E33092F-8643-46BD-91F0-8AB512EE7FF9}" type="slidenum">
              <a:rPr lang="en-US" smtClean="0"/>
              <a:pPr/>
              <a:t>4</a:t>
            </a:fld>
            <a:endParaRPr lang="en-US" smtClean="0"/>
          </a:p>
        </p:txBody>
      </p:sp>
      <p:sp>
        <p:nvSpPr>
          <p:cNvPr id="16387" name="Rectangle 6"/>
          <p:cNvSpPr>
            <a:spLocks noGrp="1" noChangeArrowheads="1"/>
          </p:cNvSpPr>
          <p:nvPr>
            <p:ph type="body" idx="1"/>
          </p:nvPr>
        </p:nvSpPr>
        <p:spPr>
          <a:xfrm>
            <a:off x="485775" y="1219200"/>
            <a:ext cx="8267700" cy="5076825"/>
          </a:xfrm>
          <a:noFill/>
        </p:spPr>
        <p:txBody>
          <a:bodyPr/>
          <a:lstStyle/>
          <a:p>
            <a:pPr eaLnBrk="1" hangingPunct="1">
              <a:lnSpc>
                <a:spcPct val="80000"/>
              </a:lnSpc>
              <a:buFont typeface="Wingdings" pitchFamily="2" charset="2"/>
              <a:buNone/>
            </a:pPr>
            <a:endParaRPr lang="en-GB" sz="1800" b="1" smtClean="0">
              <a:solidFill>
                <a:srgbClr val="0000FF"/>
              </a:solidFill>
            </a:endParaRPr>
          </a:p>
          <a:p>
            <a:pPr eaLnBrk="1" hangingPunct="1">
              <a:lnSpc>
                <a:spcPct val="80000"/>
              </a:lnSpc>
            </a:pPr>
            <a:r>
              <a:rPr lang="en-GB" sz="1600" smtClean="0">
                <a:solidFill>
                  <a:srgbClr val="0000FF"/>
                </a:solidFill>
              </a:rPr>
              <a:t>Catalogue generation using THREDDS (Freeware from Unidata)</a:t>
            </a:r>
            <a:r>
              <a:rPr lang="en-GB" sz="1600" smtClean="0"/>
              <a:t> </a:t>
            </a:r>
          </a:p>
          <a:p>
            <a:pPr lvl="1" eaLnBrk="1" hangingPunct="1">
              <a:lnSpc>
                <a:spcPct val="80000"/>
              </a:lnSpc>
            </a:pPr>
            <a:r>
              <a:rPr lang="en-GB" sz="1600" smtClean="0"/>
              <a:t>Server’s directory structure and files are scanned when users click on</a:t>
            </a:r>
          </a:p>
          <a:p>
            <a:pPr lvl="1" eaLnBrk="1" hangingPunct="1">
              <a:lnSpc>
                <a:spcPct val="80000"/>
              </a:lnSpc>
              <a:buFont typeface="Wingdings" pitchFamily="2" charset="2"/>
              <a:buNone/>
            </a:pPr>
            <a:r>
              <a:rPr lang="en-GB" sz="1600" smtClean="0"/>
              <a:t>     the THREDDS directory tree.</a:t>
            </a:r>
          </a:p>
          <a:p>
            <a:pPr lvl="1" eaLnBrk="1" hangingPunct="1">
              <a:lnSpc>
                <a:spcPct val="80000"/>
              </a:lnSpc>
              <a:buFont typeface="Wingdings" pitchFamily="2" charset="2"/>
              <a:buNone/>
            </a:pPr>
            <a:r>
              <a:rPr lang="en-GB" sz="1600" smtClean="0"/>
              <a:t>     </a:t>
            </a:r>
            <a:r>
              <a:rPr lang="en-GB" sz="1600" smtClean="0">
                <a:solidFill>
                  <a:srgbClr val="FF0000"/>
                </a:solidFill>
              </a:rPr>
              <a:t>Metadata</a:t>
            </a:r>
            <a:r>
              <a:rPr lang="en-GB" sz="1600" smtClean="0"/>
              <a:t> for the directory or</a:t>
            </a:r>
          </a:p>
          <a:p>
            <a:pPr lvl="1" eaLnBrk="1" hangingPunct="1">
              <a:lnSpc>
                <a:spcPct val="80000"/>
              </a:lnSpc>
              <a:buFont typeface="Wingdings" pitchFamily="2" charset="2"/>
              <a:buNone/>
            </a:pPr>
            <a:r>
              <a:rPr lang="en-GB" sz="1600" smtClean="0"/>
              <a:t>     the file is then displayed.</a:t>
            </a:r>
            <a:br>
              <a:rPr lang="en-GB" sz="1600" smtClean="0"/>
            </a:br>
            <a:endParaRPr lang="en-GB" sz="1600" smtClean="0"/>
          </a:p>
          <a:p>
            <a:pPr eaLnBrk="1" hangingPunct="1">
              <a:lnSpc>
                <a:spcPct val="80000"/>
              </a:lnSpc>
            </a:pPr>
            <a:r>
              <a:rPr lang="en-GB" sz="1600" smtClean="0">
                <a:solidFill>
                  <a:srgbClr val="0000FF"/>
                </a:solidFill>
              </a:rPr>
              <a:t>THREDDS Download Services</a:t>
            </a:r>
          </a:p>
          <a:p>
            <a:pPr lvl="1" eaLnBrk="1" hangingPunct="1">
              <a:lnSpc>
                <a:spcPct val="80000"/>
              </a:lnSpc>
            </a:pPr>
            <a:r>
              <a:rPr lang="en-GB" sz="1600" smtClean="0">
                <a:solidFill>
                  <a:srgbClr val="FF0000"/>
                </a:solidFill>
              </a:rPr>
              <a:t>HTTP</a:t>
            </a:r>
            <a:r>
              <a:rPr lang="en-GB" sz="1600" smtClean="0"/>
              <a:t> download service</a:t>
            </a:r>
          </a:p>
          <a:p>
            <a:pPr lvl="1" eaLnBrk="1" hangingPunct="1">
              <a:lnSpc>
                <a:spcPct val="80000"/>
              </a:lnSpc>
            </a:pPr>
            <a:r>
              <a:rPr lang="en-GB" sz="1600" smtClean="0">
                <a:solidFill>
                  <a:srgbClr val="FF0000"/>
                </a:solidFill>
              </a:rPr>
              <a:t>FTP</a:t>
            </a:r>
            <a:r>
              <a:rPr lang="en-GB" sz="1600" smtClean="0"/>
              <a:t> download service</a:t>
            </a:r>
            <a:br>
              <a:rPr lang="en-GB" sz="1600" smtClean="0"/>
            </a:br>
            <a:endParaRPr lang="en-GB" sz="1600" smtClean="0"/>
          </a:p>
          <a:p>
            <a:pPr eaLnBrk="1" hangingPunct="1">
              <a:lnSpc>
                <a:spcPct val="80000"/>
              </a:lnSpc>
            </a:pPr>
            <a:r>
              <a:rPr lang="en-GB" sz="1600" smtClean="0">
                <a:solidFill>
                  <a:srgbClr val="0000FF"/>
                </a:solidFill>
              </a:rPr>
              <a:t>Uploads to the Server</a:t>
            </a:r>
          </a:p>
          <a:p>
            <a:pPr lvl="1" eaLnBrk="1" hangingPunct="1">
              <a:lnSpc>
                <a:spcPct val="80000"/>
              </a:lnSpc>
            </a:pPr>
            <a:r>
              <a:rPr lang="en-GB" sz="1600" smtClean="0">
                <a:solidFill>
                  <a:srgbClr val="FF0000"/>
                </a:solidFill>
              </a:rPr>
              <a:t>FTP</a:t>
            </a:r>
            <a:r>
              <a:rPr lang="en-GB" sz="1600" smtClean="0"/>
              <a:t> upload via specific GPRC</a:t>
            </a:r>
          </a:p>
          <a:p>
            <a:pPr lvl="1" eaLnBrk="1" hangingPunct="1">
              <a:lnSpc>
                <a:spcPct val="80000"/>
              </a:lnSpc>
              <a:buFont typeface="Wingdings" pitchFamily="2" charset="2"/>
              <a:buNone/>
            </a:pPr>
            <a:r>
              <a:rPr lang="en-GB" sz="1600" smtClean="0"/>
              <a:t>     user accounts.</a:t>
            </a:r>
          </a:p>
          <a:p>
            <a:pPr lvl="1" eaLnBrk="1" hangingPunct="1">
              <a:lnSpc>
                <a:spcPct val="80000"/>
              </a:lnSpc>
            </a:pPr>
            <a:r>
              <a:rPr lang="en-GB" sz="1600" smtClean="0"/>
              <a:t>Organisation of the uploaded</a:t>
            </a:r>
          </a:p>
          <a:p>
            <a:pPr lvl="1" eaLnBrk="1" hangingPunct="1">
              <a:lnSpc>
                <a:spcPct val="80000"/>
              </a:lnSpc>
              <a:buFont typeface="Wingdings" pitchFamily="2" charset="2"/>
              <a:buNone/>
            </a:pPr>
            <a:r>
              <a:rPr lang="en-GB" sz="1600" smtClean="0"/>
              <a:t>     files are based on their </a:t>
            </a:r>
          </a:p>
          <a:p>
            <a:pPr lvl="1" eaLnBrk="1" hangingPunct="1">
              <a:lnSpc>
                <a:spcPct val="80000"/>
              </a:lnSpc>
              <a:buFont typeface="Wingdings" pitchFamily="2" charset="2"/>
              <a:buNone/>
            </a:pPr>
            <a:r>
              <a:rPr lang="en-GB" sz="1600" smtClean="0"/>
              <a:t>     </a:t>
            </a:r>
            <a:r>
              <a:rPr lang="en-GB" sz="1600" smtClean="0">
                <a:solidFill>
                  <a:srgbClr val="FF0000"/>
                </a:solidFill>
              </a:rPr>
              <a:t>WMO filenames </a:t>
            </a:r>
            <a:r>
              <a:rPr lang="en-GB" sz="1600" smtClean="0"/>
              <a:t/>
            </a:r>
            <a:br>
              <a:rPr lang="en-GB" sz="1600" smtClean="0"/>
            </a:br>
            <a:endParaRPr lang="en-GB" sz="1600" smtClean="0"/>
          </a:p>
          <a:p>
            <a:pPr eaLnBrk="1" hangingPunct="1">
              <a:lnSpc>
                <a:spcPct val="80000"/>
              </a:lnSpc>
            </a:pPr>
            <a:r>
              <a:rPr lang="en-GB" sz="1600" smtClean="0">
                <a:solidFill>
                  <a:srgbClr val="0000FF"/>
                </a:solidFill>
              </a:rPr>
              <a:t>File contents access using OpenDAP</a:t>
            </a:r>
          </a:p>
          <a:p>
            <a:pPr lvl="1" eaLnBrk="1" hangingPunct="1">
              <a:lnSpc>
                <a:spcPct val="80000"/>
              </a:lnSpc>
            </a:pPr>
            <a:r>
              <a:rPr lang="en-GB" sz="1600" smtClean="0"/>
              <a:t>Contents can be examined in </a:t>
            </a:r>
            <a:r>
              <a:rPr lang="en-GB" sz="1600" smtClean="0">
                <a:solidFill>
                  <a:srgbClr val="FF0000"/>
                </a:solidFill>
              </a:rPr>
              <a:t>ASCII</a:t>
            </a:r>
          </a:p>
          <a:p>
            <a:pPr lvl="1" eaLnBrk="1" hangingPunct="1">
              <a:lnSpc>
                <a:spcPct val="80000"/>
              </a:lnSpc>
            </a:pPr>
            <a:r>
              <a:rPr lang="en-GB" sz="1600" smtClean="0"/>
              <a:t>Contents can be examined in </a:t>
            </a:r>
            <a:r>
              <a:rPr lang="en-GB" sz="1600" smtClean="0">
                <a:solidFill>
                  <a:srgbClr val="FF0000"/>
                </a:solidFill>
              </a:rPr>
              <a:t>Binary</a:t>
            </a:r>
          </a:p>
          <a:p>
            <a:pPr lvl="1" eaLnBrk="1" hangingPunct="1">
              <a:lnSpc>
                <a:spcPct val="80000"/>
              </a:lnSpc>
              <a:buFont typeface="Wingdings" pitchFamily="2" charset="2"/>
              <a:buNone/>
            </a:pPr>
            <a:endParaRPr lang="en-GB" sz="800" smtClean="0"/>
          </a:p>
          <a:p>
            <a:pPr eaLnBrk="1" hangingPunct="1">
              <a:lnSpc>
                <a:spcPct val="80000"/>
              </a:lnSpc>
              <a:buFont typeface="Wingdings" pitchFamily="2" charset="2"/>
              <a:buNone/>
            </a:pPr>
            <a:endParaRPr lang="en-GB" sz="1800" smtClean="0"/>
          </a:p>
          <a:p>
            <a:pPr eaLnBrk="1" hangingPunct="1">
              <a:lnSpc>
                <a:spcPct val="80000"/>
              </a:lnSpc>
              <a:buFont typeface="Wingdings" pitchFamily="2" charset="2"/>
              <a:buNone/>
            </a:pPr>
            <a:endParaRPr lang="en-GB" sz="1800" b="1" smtClean="0">
              <a:solidFill>
                <a:srgbClr val="0000FF"/>
              </a:solidFill>
            </a:endParaRPr>
          </a:p>
          <a:p>
            <a:pPr eaLnBrk="1" hangingPunct="1">
              <a:lnSpc>
                <a:spcPct val="80000"/>
              </a:lnSpc>
              <a:buFont typeface="Wingdings" pitchFamily="2" charset="2"/>
              <a:buNone/>
            </a:pPr>
            <a:endParaRPr lang="en-GB" sz="1200" smtClean="0"/>
          </a:p>
          <a:p>
            <a:pPr eaLnBrk="1" hangingPunct="1">
              <a:lnSpc>
                <a:spcPct val="80000"/>
              </a:lnSpc>
              <a:buFont typeface="Wingdings" pitchFamily="2" charset="2"/>
              <a:buNone/>
            </a:pPr>
            <a:endParaRPr lang="en-GB" sz="1200" smtClean="0"/>
          </a:p>
        </p:txBody>
      </p:sp>
      <p:sp>
        <p:nvSpPr>
          <p:cNvPr id="6" name="Rectangle 2"/>
          <p:cNvSpPr txBox="1">
            <a:spLocks noChangeArrowheads="1"/>
          </p:cNvSpPr>
          <p:nvPr/>
        </p:nvSpPr>
        <p:spPr bwMode="auto">
          <a:xfrm>
            <a:off x="1447800" y="228600"/>
            <a:ext cx="6832600" cy="1066800"/>
          </a:xfrm>
          <a:prstGeom prst="rect">
            <a:avLst/>
          </a:prstGeom>
          <a:noFill/>
          <a:ln>
            <a:miter lim="800000"/>
            <a:headEnd/>
            <a:tailEnd/>
          </a:ln>
        </p:spPr>
        <p:txBody>
          <a:bodyPr/>
          <a:lstStyle/>
          <a:p>
            <a:pPr algn="ctr">
              <a:defRPr/>
            </a:pPr>
            <a:r>
              <a:rPr lang="en-GB" sz="3200" kern="0" dirty="0">
                <a:solidFill>
                  <a:schemeClr val="accent2"/>
                </a:solidFill>
                <a:latin typeface="+mj-lt"/>
                <a:ea typeface="+mj-ea"/>
                <a:cs typeface="+mj-cs"/>
              </a:rPr>
              <a:t>  GSICS Data and Products Server:</a:t>
            </a:r>
            <a:r>
              <a:rPr lang="en-GB" sz="3200" kern="0" dirty="0">
                <a:solidFill>
                  <a:schemeClr val="tx2"/>
                </a:solidFill>
                <a:latin typeface="+mj-lt"/>
                <a:ea typeface="+mj-ea"/>
                <a:cs typeface="+mj-cs"/>
              </a:rPr>
              <a:t> </a:t>
            </a:r>
            <a:r>
              <a:rPr lang="en-GB" sz="3200" kern="0" dirty="0">
                <a:solidFill>
                  <a:srgbClr val="FF3300"/>
                </a:solidFill>
                <a:latin typeface="+mj-lt"/>
                <a:ea typeface="+mj-ea"/>
                <a:cs typeface="+mj-cs"/>
              </a:rPr>
              <a:t>Operations and Services Overview</a:t>
            </a:r>
            <a:endParaRPr lang="en-US" sz="3200" kern="0" dirty="0">
              <a:solidFill>
                <a:srgbClr val="FF3300"/>
              </a:solidFill>
              <a:latin typeface="+mj-lt"/>
              <a:ea typeface="+mj-ea"/>
              <a:cs typeface="+mj-cs"/>
            </a:endParaRPr>
          </a:p>
        </p:txBody>
      </p:sp>
      <p:pic>
        <p:nvPicPr>
          <p:cNvPr id="16389" name="Picture 7" descr="H:\DESKTOP\ScreenHunter_03 Mar. 15 10.11.gif"/>
          <p:cNvPicPr>
            <a:picLocks noChangeAspect="1" noChangeArrowheads="1"/>
          </p:cNvPicPr>
          <p:nvPr/>
        </p:nvPicPr>
        <p:blipFill>
          <a:blip r:embed="rId3" cstate="print"/>
          <a:srcRect/>
          <a:stretch>
            <a:fillRect/>
          </a:stretch>
        </p:blipFill>
        <p:spPr bwMode="auto">
          <a:xfrm>
            <a:off x="4110038" y="2028825"/>
            <a:ext cx="4559300" cy="2943225"/>
          </a:xfrm>
          <a:prstGeom prst="rect">
            <a:avLst/>
          </a:prstGeom>
          <a:noFill/>
          <a:ln w="9525">
            <a:noFill/>
            <a:miter lim="800000"/>
            <a:headEnd/>
            <a:tailEnd/>
          </a:ln>
        </p:spPr>
      </p:pic>
      <p:pic>
        <p:nvPicPr>
          <p:cNvPr id="16390" name="Picture 2"/>
          <p:cNvPicPr>
            <a:picLocks noChangeAspect="1" noChangeArrowheads="1"/>
          </p:cNvPicPr>
          <p:nvPr/>
        </p:nvPicPr>
        <p:blipFill>
          <a:blip r:embed="rId4" cstate="print"/>
          <a:srcRect/>
          <a:stretch>
            <a:fillRect/>
          </a:stretch>
        </p:blipFill>
        <p:spPr bwMode="auto">
          <a:xfrm>
            <a:off x="5568950" y="3305175"/>
            <a:ext cx="3460750" cy="28114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6387">
                                            <p:txEl>
                                              <p:pRg st="2" end="2"/>
                                            </p:txEl>
                                          </p:spTgt>
                                        </p:tgtEl>
                                        <p:attrNameLst>
                                          <p:attrName>style.visibility</p:attrName>
                                        </p:attrNameLst>
                                      </p:cBhvr>
                                      <p:to>
                                        <p:strVal val="visible"/>
                                      </p:to>
                                    </p:set>
                                    <p:anim calcmode="lin" valueType="num">
                                      <p:cBhvr additive="base">
                                        <p:cTn id="7"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6387">
                                            <p:txEl>
                                              <p:pRg st="3" end="3"/>
                                            </p:txEl>
                                          </p:spTgt>
                                        </p:tgtEl>
                                        <p:attrNameLst>
                                          <p:attrName>style.visibility</p:attrName>
                                        </p:attrNameLst>
                                      </p:cBhvr>
                                      <p:to>
                                        <p:strVal val="visible"/>
                                      </p:to>
                                    </p:set>
                                    <p:anim calcmode="lin" valueType="num">
                                      <p:cBhvr additive="base">
                                        <p:cTn id="11"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6387">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6387">
                                            <p:txEl>
                                              <p:pRg st="4" end="4"/>
                                            </p:txEl>
                                          </p:spTgt>
                                        </p:tgtEl>
                                        <p:attrNameLst>
                                          <p:attrName>style.visibility</p:attrName>
                                        </p:attrNameLst>
                                      </p:cBhvr>
                                      <p:to>
                                        <p:strVal val="visible"/>
                                      </p:to>
                                    </p:set>
                                    <p:anim calcmode="lin" valueType="num">
                                      <p:cBhvr additive="base">
                                        <p:cTn id="15" dur="5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6387">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6387">
                                            <p:txEl>
                                              <p:pRg st="5" end="5"/>
                                            </p:txEl>
                                          </p:spTgt>
                                        </p:tgtEl>
                                        <p:attrNameLst>
                                          <p:attrName>style.visibility</p:attrName>
                                        </p:attrNameLst>
                                      </p:cBhvr>
                                      <p:to>
                                        <p:strVal val="visible"/>
                                      </p:to>
                                    </p:set>
                                    <p:anim calcmode="lin" valueType="num">
                                      <p:cBhvr additive="base">
                                        <p:cTn id="19" dur="5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7">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6387">
                                            <p:txEl>
                                              <p:pRg st="1" end="1"/>
                                            </p:txEl>
                                          </p:spTgt>
                                        </p:tgtEl>
                                        <p:attrNameLst>
                                          <p:attrName>style.visibility</p:attrName>
                                        </p:attrNameLst>
                                      </p:cBhvr>
                                      <p:to>
                                        <p:strVal val="visible"/>
                                      </p:to>
                                    </p:set>
                                    <p:anim calcmode="lin" valueType="num">
                                      <p:cBhvr additive="base">
                                        <p:cTn id="23"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6387">
                                            <p:txEl>
                                              <p:pRg st="6" end="6"/>
                                            </p:txEl>
                                          </p:spTgt>
                                        </p:tgtEl>
                                        <p:attrNameLst>
                                          <p:attrName>style.visibility</p:attrName>
                                        </p:attrNameLst>
                                      </p:cBhvr>
                                      <p:to>
                                        <p:strVal val="visible"/>
                                      </p:to>
                                    </p:set>
                                    <p:anim calcmode="lin" valueType="num">
                                      <p:cBhvr additive="base">
                                        <p:cTn id="29" dur="5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6387">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6387">
                                            <p:txEl>
                                              <p:pRg st="7" end="7"/>
                                            </p:txEl>
                                          </p:spTgt>
                                        </p:tgtEl>
                                        <p:attrNameLst>
                                          <p:attrName>style.visibility</p:attrName>
                                        </p:attrNameLst>
                                      </p:cBhvr>
                                      <p:to>
                                        <p:strVal val="visible"/>
                                      </p:to>
                                    </p:set>
                                    <p:anim calcmode="lin" valueType="num">
                                      <p:cBhvr additive="base">
                                        <p:cTn id="33" dur="500" fill="hold"/>
                                        <p:tgtEl>
                                          <p:spTgt spid="16387">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6387">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6387">
                                            <p:txEl>
                                              <p:pRg st="8" end="8"/>
                                            </p:txEl>
                                          </p:spTgt>
                                        </p:tgtEl>
                                        <p:attrNameLst>
                                          <p:attrName>style.visibility</p:attrName>
                                        </p:attrNameLst>
                                      </p:cBhvr>
                                      <p:to>
                                        <p:strVal val="visible"/>
                                      </p:to>
                                    </p:set>
                                    <p:anim calcmode="lin" valueType="num">
                                      <p:cBhvr additive="base">
                                        <p:cTn id="37" dur="500" fill="hold"/>
                                        <p:tgtEl>
                                          <p:spTgt spid="16387">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38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6387">
                                            <p:txEl>
                                              <p:pRg st="9" end="9"/>
                                            </p:txEl>
                                          </p:spTgt>
                                        </p:tgtEl>
                                        <p:attrNameLst>
                                          <p:attrName>style.visibility</p:attrName>
                                        </p:attrNameLst>
                                      </p:cBhvr>
                                      <p:to>
                                        <p:strVal val="visible"/>
                                      </p:to>
                                    </p:set>
                                    <p:anim calcmode="lin" valueType="num">
                                      <p:cBhvr additive="base">
                                        <p:cTn id="43" dur="500" fill="hold"/>
                                        <p:tgtEl>
                                          <p:spTgt spid="16387">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387">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6387">
                                            <p:txEl>
                                              <p:pRg st="10" end="10"/>
                                            </p:txEl>
                                          </p:spTgt>
                                        </p:tgtEl>
                                        <p:attrNameLst>
                                          <p:attrName>style.visibility</p:attrName>
                                        </p:attrNameLst>
                                      </p:cBhvr>
                                      <p:to>
                                        <p:strVal val="visible"/>
                                      </p:to>
                                    </p:set>
                                    <p:anim calcmode="lin" valueType="num">
                                      <p:cBhvr additive="base">
                                        <p:cTn id="47" dur="500" fill="hold"/>
                                        <p:tgtEl>
                                          <p:spTgt spid="16387">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6387">
                                            <p:txEl>
                                              <p:pRg st="10" end="10"/>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16387">
                                            <p:txEl>
                                              <p:pRg st="11" end="11"/>
                                            </p:txEl>
                                          </p:spTgt>
                                        </p:tgtEl>
                                        <p:attrNameLst>
                                          <p:attrName>style.visibility</p:attrName>
                                        </p:attrNameLst>
                                      </p:cBhvr>
                                      <p:to>
                                        <p:strVal val="visible"/>
                                      </p:to>
                                    </p:set>
                                    <p:anim calcmode="lin" valueType="num">
                                      <p:cBhvr additive="base">
                                        <p:cTn id="51" dur="500" fill="hold"/>
                                        <p:tgtEl>
                                          <p:spTgt spid="16387">
                                            <p:txEl>
                                              <p:pRg st="11" end="1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6387">
                                            <p:txEl>
                                              <p:pRg st="11" end="11"/>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16387">
                                            <p:txEl>
                                              <p:pRg st="12" end="12"/>
                                            </p:txEl>
                                          </p:spTgt>
                                        </p:tgtEl>
                                        <p:attrNameLst>
                                          <p:attrName>style.visibility</p:attrName>
                                        </p:attrNameLst>
                                      </p:cBhvr>
                                      <p:to>
                                        <p:strVal val="visible"/>
                                      </p:to>
                                    </p:set>
                                    <p:anim calcmode="lin" valueType="num">
                                      <p:cBhvr additive="base">
                                        <p:cTn id="55" dur="500" fill="hold"/>
                                        <p:tgtEl>
                                          <p:spTgt spid="16387">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6387">
                                            <p:txEl>
                                              <p:pRg st="12" end="12"/>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16387">
                                            <p:txEl>
                                              <p:pRg st="13" end="13"/>
                                            </p:txEl>
                                          </p:spTgt>
                                        </p:tgtEl>
                                        <p:attrNameLst>
                                          <p:attrName>style.visibility</p:attrName>
                                        </p:attrNameLst>
                                      </p:cBhvr>
                                      <p:to>
                                        <p:strVal val="visible"/>
                                      </p:to>
                                    </p:set>
                                    <p:anim calcmode="lin" valueType="num">
                                      <p:cBhvr additive="base">
                                        <p:cTn id="59" dur="500" fill="hold"/>
                                        <p:tgtEl>
                                          <p:spTgt spid="16387">
                                            <p:txEl>
                                              <p:pRg st="13" end="13"/>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6387">
                                            <p:txEl>
                                              <p:pRg st="13" end="13"/>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16387">
                                            <p:txEl>
                                              <p:pRg st="14" end="14"/>
                                            </p:txEl>
                                          </p:spTgt>
                                        </p:tgtEl>
                                        <p:attrNameLst>
                                          <p:attrName>style.visibility</p:attrName>
                                        </p:attrNameLst>
                                      </p:cBhvr>
                                      <p:to>
                                        <p:strVal val="visible"/>
                                      </p:to>
                                    </p:set>
                                    <p:anim calcmode="lin" valueType="num">
                                      <p:cBhvr additive="base">
                                        <p:cTn id="63" dur="500" fill="hold"/>
                                        <p:tgtEl>
                                          <p:spTgt spid="16387">
                                            <p:txEl>
                                              <p:pRg st="14" end="14"/>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6387">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16387">
                                            <p:txEl>
                                              <p:pRg st="15" end="15"/>
                                            </p:txEl>
                                          </p:spTgt>
                                        </p:tgtEl>
                                        <p:attrNameLst>
                                          <p:attrName>style.visibility</p:attrName>
                                        </p:attrNameLst>
                                      </p:cBhvr>
                                      <p:to>
                                        <p:strVal val="visible"/>
                                      </p:to>
                                    </p:set>
                                    <p:anim calcmode="lin" valueType="num">
                                      <p:cBhvr additive="base">
                                        <p:cTn id="69" dur="500" fill="hold"/>
                                        <p:tgtEl>
                                          <p:spTgt spid="16387">
                                            <p:txEl>
                                              <p:pRg st="15" end="15"/>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16387">
                                            <p:txEl>
                                              <p:pRg st="15" end="15"/>
                                            </p:txEl>
                                          </p:spTgt>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16387">
                                            <p:txEl>
                                              <p:pRg st="16" end="16"/>
                                            </p:txEl>
                                          </p:spTgt>
                                        </p:tgtEl>
                                        <p:attrNameLst>
                                          <p:attrName>style.visibility</p:attrName>
                                        </p:attrNameLst>
                                      </p:cBhvr>
                                      <p:to>
                                        <p:strVal val="visible"/>
                                      </p:to>
                                    </p:set>
                                    <p:anim calcmode="lin" valueType="num">
                                      <p:cBhvr additive="base">
                                        <p:cTn id="73" dur="500" fill="hold"/>
                                        <p:tgtEl>
                                          <p:spTgt spid="16387">
                                            <p:txEl>
                                              <p:pRg st="16" end="16"/>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6387">
                                            <p:txEl>
                                              <p:pRg st="16" end="16"/>
                                            </p:txEl>
                                          </p:spTgt>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16387">
                                            <p:txEl>
                                              <p:pRg st="17" end="17"/>
                                            </p:txEl>
                                          </p:spTgt>
                                        </p:tgtEl>
                                        <p:attrNameLst>
                                          <p:attrName>style.visibility</p:attrName>
                                        </p:attrNameLst>
                                      </p:cBhvr>
                                      <p:to>
                                        <p:strVal val="visible"/>
                                      </p:to>
                                    </p:set>
                                    <p:anim calcmode="lin" valueType="num">
                                      <p:cBhvr additive="base">
                                        <p:cTn id="77" dur="500" fill="hold"/>
                                        <p:tgtEl>
                                          <p:spTgt spid="16387">
                                            <p:txEl>
                                              <p:pRg st="17" end="17"/>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16387">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a:noFill/>
        </p:spPr>
        <p:txBody>
          <a:bodyPr/>
          <a:lstStyle/>
          <a:p>
            <a:fld id="{8B6A4819-9161-484E-A9A6-C0FA0B5568B3}" type="slidenum">
              <a:rPr lang="en-US" smtClean="0"/>
              <a:pPr/>
              <a:t>5</a:t>
            </a:fld>
            <a:endParaRPr lang="en-US" smtClean="0"/>
          </a:p>
        </p:txBody>
      </p:sp>
      <p:sp>
        <p:nvSpPr>
          <p:cNvPr id="8195" name="Rectangle 3"/>
          <p:cNvSpPr>
            <a:spLocks noGrp="1" noChangeArrowheads="1"/>
          </p:cNvSpPr>
          <p:nvPr>
            <p:ph type="body" idx="1"/>
          </p:nvPr>
        </p:nvSpPr>
        <p:spPr>
          <a:xfrm>
            <a:off x="457200" y="1143000"/>
            <a:ext cx="8394700" cy="5210175"/>
          </a:xfrm>
        </p:spPr>
        <p:txBody>
          <a:bodyPr/>
          <a:lstStyle/>
          <a:p>
            <a:pPr marL="271463" indent="-271463" eaLnBrk="1" hangingPunct="1">
              <a:lnSpc>
                <a:spcPct val="80000"/>
              </a:lnSpc>
              <a:tabLst>
                <a:tab pos="182563" algn="l"/>
              </a:tabLst>
              <a:defRPr/>
            </a:pPr>
            <a:endParaRPr lang="en-GB" sz="800" dirty="0" smtClean="0"/>
          </a:p>
          <a:p>
            <a:pPr marL="271463" indent="-271463" eaLnBrk="1" hangingPunct="1">
              <a:lnSpc>
                <a:spcPct val="80000"/>
              </a:lnSpc>
              <a:tabLst>
                <a:tab pos="182563" algn="l"/>
              </a:tabLst>
              <a:defRPr/>
            </a:pPr>
            <a:r>
              <a:rPr lang="en-GB" sz="1800" dirty="0" smtClean="0">
                <a:solidFill>
                  <a:srgbClr val="0000FF"/>
                </a:solidFill>
              </a:rPr>
              <a:t>Servers Documentation</a:t>
            </a:r>
            <a:endParaRPr lang="en-GB" sz="1800" dirty="0" smtClean="0"/>
          </a:p>
          <a:p>
            <a:pPr lvl="1" eaLnBrk="1" hangingPunct="1">
              <a:lnSpc>
                <a:spcPct val="80000"/>
              </a:lnSpc>
              <a:defRPr/>
            </a:pPr>
            <a:r>
              <a:rPr lang="en-GB" sz="1800" dirty="0" smtClean="0"/>
              <a:t>GSICS Data and Products Server User Guide.</a:t>
            </a:r>
          </a:p>
          <a:p>
            <a:pPr lvl="1" eaLnBrk="1" hangingPunct="1">
              <a:lnSpc>
                <a:spcPct val="80000"/>
              </a:lnSpc>
              <a:defRPr/>
            </a:pPr>
            <a:r>
              <a:rPr lang="en-GB" sz="1800" dirty="0" smtClean="0"/>
              <a:t>GSICS Data Management Server Operations Service Specification (and supporting documentation) </a:t>
            </a:r>
            <a:r>
              <a:rPr lang="en-GB" sz="1800" dirty="0" smtClean="0">
                <a:solidFill>
                  <a:srgbClr val="FF0000"/>
                </a:solidFill>
              </a:rPr>
              <a:t>Action GDWG 03_22</a:t>
            </a:r>
            <a:r>
              <a:rPr lang="en-GB" sz="1800" dirty="0" smtClean="0"/>
              <a:t>.</a:t>
            </a:r>
          </a:p>
          <a:p>
            <a:pPr lvl="1" eaLnBrk="1" hangingPunct="1">
              <a:lnSpc>
                <a:spcPct val="80000"/>
              </a:lnSpc>
              <a:defRPr/>
            </a:pPr>
            <a:r>
              <a:rPr lang="en-GB" sz="1800" dirty="0" smtClean="0"/>
              <a:t>Definition of </a:t>
            </a:r>
            <a:r>
              <a:rPr lang="en-GB" sz="1800" dirty="0" smtClean="0">
                <a:solidFill>
                  <a:srgbClr val="FF0000"/>
                </a:solidFill>
              </a:rPr>
              <a:t>netCDF</a:t>
            </a:r>
            <a:r>
              <a:rPr lang="en-GB" sz="1800" dirty="0" smtClean="0"/>
              <a:t> formats for Source Data Sets.</a:t>
            </a:r>
          </a:p>
          <a:p>
            <a:pPr lvl="1" eaLnBrk="1" hangingPunct="1">
              <a:lnSpc>
                <a:spcPct val="80000"/>
              </a:lnSpc>
              <a:defRPr/>
            </a:pPr>
            <a:r>
              <a:rPr lang="en-GB" sz="1800" dirty="0" smtClean="0"/>
              <a:t>Proposed </a:t>
            </a:r>
            <a:r>
              <a:rPr lang="en-GB" sz="1800" dirty="0" smtClean="0">
                <a:solidFill>
                  <a:srgbClr val="FF0000"/>
                </a:solidFill>
              </a:rPr>
              <a:t>netCDF</a:t>
            </a:r>
            <a:r>
              <a:rPr lang="en-GB" sz="1800" dirty="0" smtClean="0"/>
              <a:t> formats for GSICS products (TBW).</a:t>
            </a:r>
          </a:p>
          <a:p>
            <a:pPr marL="271463" indent="-271463" eaLnBrk="1" hangingPunct="1">
              <a:lnSpc>
                <a:spcPct val="80000"/>
              </a:lnSpc>
              <a:tabLst>
                <a:tab pos="182563" algn="l"/>
              </a:tabLst>
              <a:defRPr/>
            </a:pPr>
            <a:endParaRPr lang="en-GB" sz="1800" dirty="0" smtClean="0"/>
          </a:p>
          <a:p>
            <a:pPr marL="271463" indent="-271463" eaLnBrk="1" hangingPunct="1">
              <a:lnSpc>
                <a:spcPct val="80000"/>
              </a:lnSpc>
              <a:tabLst>
                <a:tab pos="182563" algn="l"/>
              </a:tabLst>
              <a:defRPr/>
            </a:pPr>
            <a:r>
              <a:rPr lang="en-GB" sz="1800" dirty="0" smtClean="0">
                <a:solidFill>
                  <a:srgbClr val="0000FF"/>
                </a:solidFill>
              </a:rPr>
              <a:t>The use of agreed </a:t>
            </a:r>
            <a:r>
              <a:rPr lang="en-GB" sz="1800" b="1" dirty="0" smtClean="0">
                <a:solidFill>
                  <a:srgbClr val="0000FF"/>
                </a:solidFill>
              </a:rPr>
              <a:t>WMO GTS File Naming Convention </a:t>
            </a:r>
          </a:p>
          <a:p>
            <a:pPr marL="671513" lvl="1" indent="-271463" eaLnBrk="1" hangingPunct="1">
              <a:lnSpc>
                <a:spcPct val="80000"/>
              </a:lnSpc>
              <a:tabLst>
                <a:tab pos="182563" algn="l"/>
              </a:tabLst>
              <a:defRPr/>
            </a:pPr>
            <a:r>
              <a:rPr lang="en-GB" sz="1800" dirty="0" smtClean="0"/>
              <a:t>The convention clearly identifies the </a:t>
            </a:r>
            <a:r>
              <a:rPr lang="en-GB" sz="1800" dirty="0" smtClean="0">
                <a:solidFill>
                  <a:srgbClr val="FF0000"/>
                </a:solidFill>
              </a:rPr>
              <a:t>origin and content </a:t>
            </a:r>
            <a:r>
              <a:rPr lang="en-GB" sz="1800" dirty="0" smtClean="0"/>
              <a:t>of </a:t>
            </a:r>
            <a:r>
              <a:rPr lang="en-GB" sz="1800" dirty="0" smtClean="0">
                <a:solidFill>
                  <a:srgbClr val="FF0000"/>
                </a:solidFill>
              </a:rPr>
              <a:t>all GSICS source data sets and products</a:t>
            </a:r>
            <a:r>
              <a:rPr lang="en-GB" sz="1800" dirty="0" smtClean="0"/>
              <a:t>.</a:t>
            </a:r>
          </a:p>
          <a:p>
            <a:pPr marL="671513" lvl="1" indent="-271463" eaLnBrk="1" hangingPunct="1">
              <a:lnSpc>
                <a:spcPct val="80000"/>
              </a:lnSpc>
              <a:tabLst>
                <a:tab pos="182563" algn="l"/>
              </a:tabLst>
              <a:defRPr/>
            </a:pPr>
            <a:r>
              <a:rPr lang="en-GB" sz="1800" dirty="0" smtClean="0"/>
              <a:t>Organisation of the source data sets and products can be performed using these agreed names for ease of access by the users (see next slide).</a:t>
            </a:r>
          </a:p>
          <a:p>
            <a:pPr marL="271463" indent="-271463" eaLnBrk="1" hangingPunct="1">
              <a:lnSpc>
                <a:spcPct val="80000"/>
              </a:lnSpc>
              <a:tabLst>
                <a:tab pos="182563" algn="l"/>
              </a:tabLst>
              <a:defRPr/>
            </a:pPr>
            <a:endParaRPr lang="en-GB" sz="1800" dirty="0" smtClean="0"/>
          </a:p>
          <a:p>
            <a:pPr marL="271463" indent="-271463" eaLnBrk="1" hangingPunct="1">
              <a:lnSpc>
                <a:spcPct val="80000"/>
              </a:lnSpc>
              <a:tabLst>
                <a:tab pos="182563" algn="l"/>
              </a:tabLst>
              <a:defRPr/>
            </a:pPr>
            <a:r>
              <a:rPr lang="en-GB" sz="1800" dirty="0" smtClean="0">
                <a:solidFill>
                  <a:srgbClr val="0000FF"/>
                </a:solidFill>
              </a:rPr>
              <a:t>GSICS Source Data Sets and Products are in </a:t>
            </a:r>
            <a:r>
              <a:rPr lang="en-GB" sz="1800" b="1" dirty="0" smtClean="0">
                <a:solidFill>
                  <a:srgbClr val="0000FF"/>
                </a:solidFill>
              </a:rPr>
              <a:t>netCDF</a:t>
            </a:r>
            <a:r>
              <a:rPr lang="en-GB" sz="1800" dirty="0" smtClean="0">
                <a:solidFill>
                  <a:srgbClr val="0000FF"/>
                </a:solidFill>
              </a:rPr>
              <a:t> file format</a:t>
            </a:r>
          </a:p>
          <a:p>
            <a:pPr marL="671513" lvl="1" indent="-271463" eaLnBrk="1" hangingPunct="1">
              <a:lnSpc>
                <a:spcPct val="80000"/>
              </a:lnSpc>
              <a:tabLst>
                <a:tab pos="182563" algn="l"/>
              </a:tabLst>
              <a:defRPr/>
            </a:pPr>
            <a:r>
              <a:rPr lang="en-GB" sz="1800" dirty="0" smtClean="0">
                <a:solidFill>
                  <a:srgbClr val="FF0000"/>
                </a:solidFill>
              </a:rPr>
              <a:t>File contents </a:t>
            </a:r>
            <a:r>
              <a:rPr lang="en-GB" sz="1800" dirty="0" smtClean="0"/>
              <a:t>are accessible via </a:t>
            </a:r>
            <a:r>
              <a:rPr lang="en-GB" sz="1800" dirty="0" smtClean="0">
                <a:solidFill>
                  <a:srgbClr val="FF0000"/>
                </a:solidFill>
              </a:rPr>
              <a:t>APIs</a:t>
            </a:r>
            <a:r>
              <a:rPr lang="en-GB" sz="1800" dirty="0" smtClean="0"/>
              <a:t>.  </a:t>
            </a:r>
          </a:p>
          <a:p>
            <a:pPr marL="671513" lvl="1" indent="-271463" eaLnBrk="1" hangingPunct="1">
              <a:lnSpc>
                <a:spcPct val="80000"/>
              </a:lnSpc>
              <a:tabLst>
                <a:tab pos="182563" algn="l"/>
              </a:tabLst>
              <a:defRPr/>
            </a:pPr>
            <a:r>
              <a:rPr lang="en-GB" sz="1800" dirty="0" smtClean="0"/>
              <a:t>Developers/users do not require knowledge of the underlying structures. </a:t>
            </a:r>
          </a:p>
          <a:p>
            <a:pPr marL="671513" lvl="1" indent="-271463" eaLnBrk="1" hangingPunct="1">
              <a:lnSpc>
                <a:spcPct val="80000"/>
              </a:lnSpc>
              <a:tabLst>
                <a:tab pos="182563" algn="l"/>
              </a:tabLst>
              <a:defRPr/>
            </a:pPr>
            <a:r>
              <a:rPr lang="en-GB" sz="1800" dirty="0" smtClean="0"/>
              <a:t>Additions and subtractions of variables to/from the netCDF file does not affect existing applications.   </a:t>
            </a:r>
          </a:p>
          <a:p>
            <a:pPr marL="671513" lvl="1" indent="-271463" eaLnBrk="1" hangingPunct="1">
              <a:lnSpc>
                <a:spcPct val="80000"/>
              </a:lnSpc>
              <a:tabLst>
                <a:tab pos="182563" algn="l"/>
              </a:tabLst>
              <a:defRPr/>
            </a:pPr>
            <a:r>
              <a:rPr lang="en-GB" sz="1800" dirty="0" smtClean="0"/>
              <a:t>Freely available tools exist to examine and work with netCDF files.</a:t>
            </a:r>
          </a:p>
          <a:p>
            <a:pPr marL="671513" lvl="1" indent="-271463" eaLnBrk="1" hangingPunct="1">
              <a:lnSpc>
                <a:spcPct val="80000"/>
              </a:lnSpc>
              <a:tabLst>
                <a:tab pos="182563" algn="l"/>
              </a:tabLst>
              <a:defRPr/>
            </a:pPr>
            <a:endParaRPr lang="en-GB" sz="1200" dirty="0" smtClean="0"/>
          </a:p>
          <a:p>
            <a:pPr marL="271463" indent="-271463" eaLnBrk="1" hangingPunct="1">
              <a:lnSpc>
                <a:spcPct val="80000"/>
              </a:lnSpc>
              <a:tabLst>
                <a:tab pos="182563" algn="l"/>
              </a:tabLst>
              <a:defRPr/>
            </a:pPr>
            <a:endParaRPr lang="en-GB" sz="1200" dirty="0" smtClean="0"/>
          </a:p>
          <a:p>
            <a:pPr marL="671513" lvl="1" indent="-271463" eaLnBrk="1" hangingPunct="1">
              <a:lnSpc>
                <a:spcPct val="80000"/>
              </a:lnSpc>
              <a:buFont typeface="Wingdings" pitchFamily="2" charset="2"/>
              <a:buNone/>
              <a:tabLst>
                <a:tab pos="182563" algn="l"/>
              </a:tabLst>
              <a:defRPr/>
            </a:pPr>
            <a:endParaRPr lang="en-GB" sz="1400" dirty="0" smtClean="0"/>
          </a:p>
        </p:txBody>
      </p:sp>
      <p:sp>
        <p:nvSpPr>
          <p:cNvPr id="6" name="Rectangle 2"/>
          <p:cNvSpPr txBox="1">
            <a:spLocks noChangeArrowheads="1"/>
          </p:cNvSpPr>
          <p:nvPr/>
        </p:nvSpPr>
        <p:spPr bwMode="auto">
          <a:xfrm>
            <a:off x="1447800" y="228600"/>
            <a:ext cx="6832600" cy="1066800"/>
          </a:xfrm>
          <a:prstGeom prst="rect">
            <a:avLst/>
          </a:prstGeom>
          <a:noFill/>
          <a:ln>
            <a:miter lim="800000"/>
            <a:headEnd/>
            <a:tailEnd/>
          </a:ln>
        </p:spPr>
        <p:txBody>
          <a:bodyPr/>
          <a:lstStyle/>
          <a:p>
            <a:pPr algn="ctr">
              <a:defRPr/>
            </a:pPr>
            <a:r>
              <a:rPr lang="en-GB" sz="3200" kern="0" dirty="0">
                <a:solidFill>
                  <a:schemeClr val="accent2"/>
                </a:solidFill>
                <a:latin typeface="+mj-lt"/>
                <a:ea typeface="+mj-ea"/>
                <a:cs typeface="+mj-cs"/>
              </a:rPr>
              <a:t>  </a:t>
            </a:r>
            <a:r>
              <a:rPr lang="en-GB" sz="2800" kern="0" dirty="0">
                <a:solidFill>
                  <a:schemeClr val="accent2"/>
                </a:solidFill>
                <a:latin typeface="+mj-lt"/>
                <a:ea typeface="+mj-ea"/>
                <a:cs typeface="+mj-cs"/>
              </a:rPr>
              <a:t>GSICS Data and Products Server:</a:t>
            </a:r>
            <a:r>
              <a:rPr lang="en-GB" sz="2800" kern="0" dirty="0">
                <a:solidFill>
                  <a:schemeClr val="tx2"/>
                </a:solidFill>
                <a:latin typeface="+mj-lt"/>
                <a:ea typeface="+mj-ea"/>
                <a:cs typeface="+mj-cs"/>
              </a:rPr>
              <a:t> </a:t>
            </a:r>
            <a:r>
              <a:rPr lang="en-GB" sz="2800" kern="0" dirty="0">
                <a:solidFill>
                  <a:srgbClr val="FF3300"/>
                </a:solidFill>
                <a:latin typeface="+mj-lt"/>
                <a:ea typeface="+mj-ea"/>
                <a:cs typeface="+mj-cs"/>
              </a:rPr>
              <a:t>Operational Aspects</a:t>
            </a:r>
            <a:endParaRPr lang="en-US" sz="2800" kern="0" dirty="0">
              <a:solidFill>
                <a:srgbClr val="FF3300"/>
              </a:solidFill>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 calcmode="lin" valueType="num">
                                      <p:cBhvr additive="base">
                                        <p:cTn id="7"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anim calcmode="lin" valueType="num">
                                      <p:cBhvr additive="base">
                                        <p:cTn id="11"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195">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195">
                                            <p:txEl>
                                              <p:pRg st="3" end="3"/>
                                            </p:txEl>
                                          </p:spTgt>
                                        </p:tgtEl>
                                        <p:attrNameLst>
                                          <p:attrName>style.visibility</p:attrName>
                                        </p:attrNameLst>
                                      </p:cBhvr>
                                      <p:to>
                                        <p:strVal val="visible"/>
                                      </p:to>
                                    </p:set>
                                    <p:anim calcmode="lin" valueType="num">
                                      <p:cBhvr additive="base">
                                        <p:cTn id="15" dur="500" fill="hold"/>
                                        <p:tgtEl>
                                          <p:spTgt spid="8195">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8195">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8195">
                                            <p:txEl>
                                              <p:pRg st="4" end="4"/>
                                            </p:txEl>
                                          </p:spTgt>
                                        </p:tgtEl>
                                        <p:attrNameLst>
                                          <p:attrName>style.visibility</p:attrName>
                                        </p:attrNameLst>
                                      </p:cBhvr>
                                      <p:to>
                                        <p:strVal val="visible"/>
                                      </p:to>
                                    </p:set>
                                    <p:anim calcmode="lin" valueType="num">
                                      <p:cBhvr additive="base">
                                        <p:cTn id="19" dur="500" fill="hold"/>
                                        <p:tgtEl>
                                          <p:spTgt spid="819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5">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8195">
                                            <p:txEl>
                                              <p:pRg st="5" end="5"/>
                                            </p:txEl>
                                          </p:spTgt>
                                        </p:tgtEl>
                                        <p:attrNameLst>
                                          <p:attrName>style.visibility</p:attrName>
                                        </p:attrNameLst>
                                      </p:cBhvr>
                                      <p:to>
                                        <p:strVal val="visible"/>
                                      </p:to>
                                    </p:set>
                                    <p:anim calcmode="lin" valueType="num">
                                      <p:cBhvr additive="base">
                                        <p:cTn id="23" dur="500" fill="hold"/>
                                        <p:tgtEl>
                                          <p:spTgt spid="8195">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19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8195">
                                            <p:txEl>
                                              <p:pRg st="7" end="7"/>
                                            </p:txEl>
                                          </p:spTgt>
                                        </p:tgtEl>
                                        <p:attrNameLst>
                                          <p:attrName>style.visibility</p:attrName>
                                        </p:attrNameLst>
                                      </p:cBhvr>
                                      <p:to>
                                        <p:strVal val="visible"/>
                                      </p:to>
                                    </p:set>
                                    <p:anim calcmode="lin" valueType="num">
                                      <p:cBhvr additive="base">
                                        <p:cTn id="29" dur="500" fill="hold"/>
                                        <p:tgtEl>
                                          <p:spTgt spid="8195">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195">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8195">
                                            <p:txEl>
                                              <p:pRg st="8" end="8"/>
                                            </p:txEl>
                                          </p:spTgt>
                                        </p:tgtEl>
                                        <p:attrNameLst>
                                          <p:attrName>style.visibility</p:attrName>
                                        </p:attrNameLst>
                                      </p:cBhvr>
                                      <p:to>
                                        <p:strVal val="visible"/>
                                      </p:to>
                                    </p:set>
                                    <p:anim calcmode="lin" valueType="num">
                                      <p:cBhvr additive="base">
                                        <p:cTn id="33" dur="500" fill="hold"/>
                                        <p:tgtEl>
                                          <p:spTgt spid="8195">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8195">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8195">
                                            <p:txEl>
                                              <p:pRg st="9" end="9"/>
                                            </p:txEl>
                                          </p:spTgt>
                                        </p:tgtEl>
                                        <p:attrNameLst>
                                          <p:attrName>style.visibility</p:attrName>
                                        </p:attrNameLst>
                                      </p:cBhvr>
                                      <p:to>
                                        <p:strVal val="visible"/>
                                      </p:to>
                                    </p:set>
                                    <p:anim calcmode="lin" valueType="num">
                                      <p:cBhvr additive="base">
                                        <p:cTn id="37" dur="500" fill="hold"/>
                                        <p:tgtEl>
                                          <p:spTgt spid="8195">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19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8195">
                                            <p:txEl>
                                              <p:pRg st="11" end="11"/>
                                            </p:txEl>
                                          </p:spTgt>
                                        </p:tgtEl>
                                        <p:attrNameLst>
                                          <p:attrName>style.visibility</p:attrName>
                                        </p:attrNameLst>
                                      </p:cBhvr>
                                      <p:to>
                                        <p:strVal val="visible"/>
                                      </p:to>
                                    </p:set>
                                    <p:anim calcmode="lin" valueType="num">
                                      <p:cBhvr additive="base">
                                        <p:cTn id="43" dur="500" fill="hold"/>
                                        <p:tgtEl>
                                          <p:spTgt spid="8195">
                                            <p:txEl>
                                              <p:pRg st="11" end="1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195">
                                            <p:txEl>
                                              <p:pRg st="11" end="11"/>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8195">
                                            <p:txEl>
                                              <p:pRg st="12" end="12"/>
                                            </p:txEl>
                                          </p:spTgt>
                                        </p:tgtEl>
                                        <p:attrNameLst>
                                          <p:attrName>style.visibility</p:attrName>
                                        </p:attrNameLst>
                                      </p:cBhvr>
                                      <p:to>
                                        <p:strVal val="visible"/>
                                      </p:to>
                                    </p:set>
                                    <p:anim calcmode="lin" valueType="num">
                                      <p:cBhvr additive="base">
                                        <p:cTn id="47" dur="500" fill="hold"/>
                                        <p:tgtEl>
                                          <p:spTgt spid="8195">
                                            <p:txEl>
                                              <p:pRg st="12" end="1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8195">
                                            <p:txEl>
                                              <p:pRg st="12" end="12"/>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8195">
                                            <p:txEl>
                                              <p:pRg st="13" end="13"/>
                                            </p:txEl>
                                          </p:spTgt>
                                        </p:tgtEl>
                                        <p:attrNameLst>
                                          <p:attrName>style.visibility</p:attrName>
                                        </p:attrNameLst>
                                      </p:cBhvr>
                                      <p:to>
                                        <p:strVal val="visible"/>
                                      </p:to>
                                    </p:set>
                                    <p:anim calcmode="lin" valueType="num">
                                      <p:cBhvr additive="base">
                                        <p:cTn id="51" dur="500" fill="hold"/>
                                        <p:tgtEl>
                                          <p:spTgt spid="8195">
                                            <p:txEl>
                                              <p:pRg st="13" end="13"/>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8195">
                                            <p:txEl>
                                              <p:pRg st="13" end="13"/>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8195">
                                            <p:txEl>
                                              <p:pRg st="14" end="14"/>
                                            </p:txEl>
                                          </p:spTgt>
                                        </p:tgtEl>
                                        <p:attrNameLst>
                                          <p:attrName>style.visibility</p:attrName>
                                        </p:attrNameLst>
                                      </p:cBhvr>
                                      <p:to>
                                        <p:strVal val="visible"/>
                                      </p:to>
                                    </p:set>
                                    <p:anim calcmode="lin" valueType="num">
                                      <p:cBhvr additive="base">
                                        <p:cTn id="55" dur="500" fill="hold"/>
                                        <p:tgtEl>
                                          <p:spTgt spid="8195">
                                            <p:txEl>
                                              <p:pRg st="14" end="1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195">
                                            <p:txEl>
                                              <p:pRg st="14" end="14"/>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8195">
                                            <p:txEl>
                                              <p:pRg st="15" end="15"/>
                                            </p:txEl>
                                          </p:spTgt>
                                        </p:tgtEl>
                                        <p:attrNameLst>
                                          <p:attrName>style.visibility</p:attrName>
                                        </p:attrNameLst>
                                      </p:cBhvr>
                                      <p:to>
                                        <p:strVal val="visible"/>
                                      </p:to>
                                    </p:set>
                                    <p:anim calcmode="lin" valueType="num">
                                      <p:cBhvr additive="base">
                                        <p:cTn id="59" dur="500" fill="hold"/>
                                        <p:tgtEl>
                                          <p:spTgt spid="8195">
                                            <p:txEl>
                                              <p:pRg st="15" end="15"/>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8195">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a:xfrm>
            <a:off x="1933575" y="274638"/>
            <a:ext cx="6753225" cy="858837"/>
          </a:xfrm>
          <a:noFill/>
          <a:ln>
            <a:miter lim="800000"/>
            <a:headEnd/>
            <a:tailEnd/>
          </a:ln>
        </p:spPr>
        <p:txBody>
          <a:bodyPr vert="horz" wrap="square" lIns="91440" tIns="45720" rIns="91440" bIns="45720" numCol="1" anchor="t" anchorCtr="0" compatLnSpc="1">
            <a:prstTxWarp prst="textNoShape">
              <a:avLst/>
            </a:prstTxWarp>
          </a:bodyPr>
          <a:lstStyle/>
          <a:p>
            <a:r>
              <a:rPr lang="en-GB" sz="2800" smtClean="0">
                <a:solidFill>
                  <a:schemeClr val="accent2"/>
                </a:solidFill>
              </a:rPr>
              <a:t>GSICS Data and Products Server:</a:t>
            </a:r>
            <a:r>
              <a:rPr lang="en-GB" sz="2800" smtClean="0"/>
              <a:t> </a:t>
            </a:r>
            <a:br>
              <a:rPr lang="en-GB" sz="2800" smtClean="0"/>
            </a:br>
            <a:r>
              <a:rPr lang="en-GB" sz="2800" smtClean="0">
                <a:solidFill>
                  <a:srgbClr val="FF3300"/>
                </a:solidFill>
              </a:rPr>
              <a:t>Operational Aspects</a:t>
            </a:r>
            <a:endParaRPr lang="en-GB" sz="2800" smtClean="0"/>
          </a:p>
        </p:txBody>
      </p:sp>
      <p:sp>
        <p:nvSpPr>
          <p:cNvPr id="3" name="Content Placeholder 2"/>
          <p:cNvSpPr>
            <a:spLocks noGrp="1"/>
          </p:cNvSpPr>
          <p:nvPr>
            <p:ph idx="1"/>
          </p:nvPr>
        </p:nvSpPr>
        <p:spPr>
          <a:xfrm>
            <a:off x="466725" y="1362075"/>
            <a:ext cx="8258175" cy="5010150"/>
          </a:xfrm>
        </p:spPr>
        <p:txBody>
          <a:bodyPr/>
          <a:lstStyle/>
          <a:p>
            <a:pPr marL="271463" indent="-271463" eaLnBrk="1" hangingPunct="1">
              <a:lnSpc>
                <a:spcPct val="80000"/>
              </a:lnSpc>
              <a:tabLst>
                <a:tab pos="182563" algn="l"/>
              </a:tabLst>
            </a:pPr>
            <a:r>
              <a:rPr lang="en-GB" sz="1800" smtClean="0">
                <a:solidFill>
                  <a:srgbClr val="0000FF"/>
                </a:solidFill>
              </a:rPr>
              <a:t>The use of agreed </a:t>
            </a:r>
            <a:r>
              <a:rPr lang="en-GB" sz="1800" b="1" smtClean="0">
                <a:solidFill>
                  <a:srgbClr val="0000FF"/>
                </a:solidFill>
              </a:rPr>
              <a:t>variable metadata</a:t>
            </a:r>
          </a:p>
          <a:p>
            <a:pPr marL="671513" lvl="1" indent="-271463" eaLnBrk="1" hangingPunct="1">
              <a:lnSpc>
                <a:spcPct val="80000"/>
              </a:lnSpc>
              <a:tabLst>
                <a:tab pos="182563" algn="l"/>
              </a:tabLst>
            </a:pPr>
            <a:r>
              <a:rPr lang="en-GB" sz="1800" smtClean="0"/>
              <a:t>The </a:t>
            </a:r>
            <a:r>
              <a:rPr lang="en-GB" sz="1800" smtClean="0">
                <a:solidFill>
                  <a:srgbClr val="FF0000"/>
                </a:solidFill>
              </a:rPr>
              <a:t>Climate and Forecast (CF) metadata convention</a:t>
            </a:r>
            <a:r>
              <a:rPr lang="en-GB" sz="1800" smtClean="0"/>
              <a:t> has been chosen to identify GSICS data variables and units.  This convention is designed to promote the </a:t>
            </a:r>
            <a:r>
              <a:rPr lang="en-GB" sz="1800" smtClean="0">
                <a:solidFill>
                  <a:srgbClr val="FF0000"/>
                </a:solidFill>
              </a:rPr>
              <a:t>processing and the sharing of files </a:t>
            </a:r>
            <a:r>
              <a:rPr lang="en-GB" sz="1800" smtClean="0"/>
              <a:t>created with the </a:t>
            </a:r>
            <a:r>
              <a:rPr lang="en-GB" sz="1800" smtClean="0">
                <a:solidFill>
                  <a:srgbClr val="FF0000"/>
                </a:solidFill>
              </a:rPr>
              <a:t>netCDF API</a:t>
            </a:r>
            <a:r>
              <a:rPr lang="en-GB" sz="1800" smtClean="0"/>
              <a:t> i.e. netCDF users and applications can understand </a:t>
            </a:r>
            <a:r>
              <a:rPr lang="en-GB" sz="1800" smtClean="0">
                <a:solidFill>
                  <a:srgbClr val="FF0000"/>
                </a:solidFill>
              </a:rPr>
              <a:t>how to work with the data stored in the variables</a:t>
            </a:r>
            <a:r>
              <a:rPr lang="en-GB" sz="1800" smtClean="0"/>
              <a:t>.</a:t>
            </a:r>
          </a:p>
          <a:p>
            <a:pPr marL="671513" lvl="1" indent="-271463" eaLnBrk="1" hangingPunct="1">
              <a:lnSpc>
                <a:spcPct val="80000"/>
              </a:lnSpc>
              <a:tabLst>
                <a:tab pos="182563" algn="l"/>
              </a:tabLst>
            </a:pPr>
            <a:r>
              <a:rPr lang="en-GB" sz="1800" smtClean="0"/>
              <a:t>GSICS variable metadata follows the CF metadata convention but some </a:t>
            </a:r>
            <a:r>
              <a:rPr lang="en-GB" sz="1800" smtClean="0">
                <a:solidFill>
                  <a:srgbClr val="FF0000"/>
                </a:solidFill>
              </a:rPr>
              <a:t>GSICS specific metadata </a:t>
            </a:r>
            <a:r>
              <a:rPr lang="en-GB" sz="1800" smtClean="0"/>
              <a:t>have been identified to address deficiencies in the convention.</a:t>
            </a:r>
          </a:p>
          <a:p>
            <a:pPr marL="671513" lvl="1" indent="-271463" eaLnBrk="1" hangingPunct="1">
              <a:lnSpc>
                <a:spcPct val="80000"/>
              </a:lnSpc>
              <a:tabLst>
                <a:tab pos="182563" algn="l"/>
              </a:tabLst>
            </a:pPr>
            <a:r>
              <a:rPr lang="en-GB" sz="1800" smtClean="0"/>
              <a:t>In this week’s GDWG breakout sessions, </a:t>
            </a:r>
            <a:r>
              <a:rPr lang="en-GB" sz="1800" smtClean="0">
                <a:solidFill>
                  <a:srgbClr val="FF0000"/>
                </a:solidFill>
              </a:rPr>
              <a:t>a list of agreed GSICS variable metadata</a:t>
            </a:r>
            <a:r>
              <a:rPr lang="en-GB" sz="1800" smtClean="0"/>
              <a:t> is expected to be finalised into a recommendation.</a:t>
            </a:r>
          </a:p>
          <a:p>
            <a:pPr marL="671513" lvl="1" indent="-271463" eaLnBrk="1" hangingPunct="1">
              <a:lnSpc>
                <a:spcPct val="80000"/>
              </a:lnSpc>
              <a:tabLst>
                <a:tab pos="182563" algn="l"/>
              </a:tabLst>
            </a:pPr>
            <a:r>
              <a:rPr lang="en-GB" sz="1800" smtClean="0"/>
              <a:t>GSICS specific variable metadata shall be re-worked for </a:t>
            </a:r>
            <a:r>
              <a:rPr lang="en-GB" sz="1800" smtClean="0">
                <a:solidFill>
                  <a:srgbClr val="FF0000"/>
                </a:solidFill>
              </a:rPr>
              <a:t>general use </a:t>
            </a:r>
            <a:r>
              <a:rPr lang="en-GB" sz="1800" smtClean="0"/>
              <a:t>and submitted to the </a:t>
            </a:r>
            <a:r>
              <a:rPr lang="en-GB" sz="1800" smtClean="0">
                <a:solidFill>
                  <a:srgbClr val="FF0000"/>
                </a:solidFill>
              </a:rPr>
              <a:t>CF metadata conventions committee </a:t>
            </a:r>
            <a:r>
              <a:rPr lang="en-GB" sz="1800" smtClean="0"/>
              <a:t>for </a:t>
            </a:r>
            <a:r>
              <a:rPr lang="en-GB" sz="1800" smtClean="0">
                <a:solidFill>
                  <a:srgbClr val="FF0000"/>
                </a:solidFill>
              </a:rPr>
              <a:t>inclusion</a:t>
            </a:r>
            <a:r>
              <a:rPr lang="en-GB" sz="1800" smtClean="0"/>
              <a:t> into the CF metadata convention</a:t>
            </a:r>
            <a:r>
              <a:rPr lang="en-GB" sz="2200" smtClean="0"/>
              <a:t>.  </a:t>
            </a:r>
          </a:p>
          <a:p>
            <a:pPr marL="1071563" lvl="2" indent="-271463" eaLnBrk="1" hangingPunct="1">
              <a:lnSpc>
                <a:spcPct val="80000"/>
              </a:lnSpc>
              <a:tabLst>
                <a:tab pos="182563" algn="l"/>
              </a:tabLst>
            </a:pPr>
            <a:r>
              <a:rPr lang="en-GB" sz="1800" smtClean="0"/>
              <a:t>The advantage of this is users of the convention can develop applications to work with the GSICS data as well as use the GSICS variable metadata for their data description needs.</a:t>
            </a:r>
            <a:endParaRPr lang="en-GB" sz="1800" b="1" smtClean="0">
              <a:solidFill>
                <a:srgbClr val="0000FF"/>
              </a:solidFill>
            </a:endParaRPr>
          </a:p>
          <a:p>
            <a:pPr marL="271463" indent="-271463" eaLnBrk="1" hangingPunct="1">
              <a:lnSpc>
                <a:spcPct val="80000"/>
              </a:lnSpc>
              <a:tabLst>
                <a:tab pos="182563" algn="l"/>
              </a:tabLst>
            </a:pPr>
            <a:endParaRPr lang="en-GB" sz="1800" smtClean="0">
              <a:solidFill>
                <a:srgbClr val="0000FF"/>
              </a:solidFill>
            </a:endParaRPr>
          </a:p>
          <a:p>
            <a:pPr marL="271463" indent="-271463" eaLnBrk="1" hangingPunct="1">
              <a:lnSpc>
                <a:spcPct val="80000"/>
              </a:lnSpc>
              <a:tabLst>
                <a:tab pos="182563" algn="l"/>
              </a:tabLst>
            </a:pPr>
            <a:r>
              <a:rPr lang="en-GB" sz="1800" smtClean="0">
                <a:solidFill>
                  <a:srgbClr val="0000FF"/>
                </a:solidFill>
              </a:rPr>
              <a:t>All developers and users of the GSICS should be aware of these operational aspects</a:t>
            </a:r>
          </a:p>
          <a:p>
            <a:pPr marL="671513" lvl="1" indent="-271463" eaLnBrk="1" hangingPunct="1">
              <a:lnSpc>
                <a:spcPct val="80000"/>
              </a:lnSpc>
              <a:tabLst>
                <a:tab pos="182563" algn="l"/>
              </a:tabLst>
            </a:pPr>
            <a:endParaRPr lang="en-GB" sz="1800" smtClean="0"/>
          </a:p>
        </p:txBody>
      </p:sp>
      <p:sp>
        <p:nvSpPr>
          <p:cNvPr id="18436" name="Slide Number Placeholder 3"/>
          <p:cNvSpPr>
            <a:spLocks noGrp="1"/>
          </p:cNvSpPr>
          <p:nvPr>
            <p:ph type="sldNum" sz="quarter" idx="10"/>
          </p:nvPr>
        </p:nvSpPr>
        <p:spPr>
          <a:noFill/>
        </p:spPr>
        <p:txBody>
          <a:bodyPr/>
          <a:lstStyle/>
          <a:p>
            <a:fld id="{45ECC495-F7B9-43BC-9765-95B70A5FB252}" type="slidenum">
              <a:rPr lang="en-US" smtClean="0"/>
              <a:pPr/>
              <a:t>6</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p:spPr>
        <p:txBody>
          <a:bodyPr/>
          <a:lstStyle/>
          <a:p>
            <a:fld id="{EF740D8F-B242-4A3E-B094-362802F7E4B4}" type="slidenum">
              <a:rPr lang="en-US" smtClean="0"/>
              <a:pPr/>
              <a:t>7</a:t>
            </a:fld>
            <a:endParaRPr lang="en-US" smtClean="0"/>
          </a:p>
        </p:txBody>
      </p:sp>
      <p:sp>
        <p:nvSpPr>
          <p:cNvPr id="6" name="Rectangle 2"/>
          <p:cNvSpPr txBox="1">
            <a:spLocks noChangeArrowheads="1"/>
          </p:cNvSpPr>
          <p:nvPr/>
        </p:nvSpPr>
        <p:spPr bwMode="auto">
          <a:xfrm>
            <a:off x="1447800" y="228600"/>
            <a:ext cx="6832600" cy="1066800"/>
          </a:xfrm>
          <a:prstGeom prst="rect">
            <a:avLst/>
          </a:prstGeom>
          <a:noFill/>
          <a:ln>
            <a:miter lim="800000"/>
            <a:headEnd/>
            <a:tailEnd/>
          </a:ln>
        </p:spPr>
        <p:txBody>
          <a:bodyPr/>
          <a:lstStyle/>
          <a:p>
            <a:pPr algn="ctr">
              <a:defRPr/>
            </a:pPr>
            <a:r>
              <a:rPr lang="en-GB" sz="3200" kern="0" dirty="0">
                <a:solidFill>
                  <a:schemeClr val="accent2"/>
                </a:solidFill>
                <a:latin typeface="+mj-lt"/>
                <a:ea typeface="+mj-ea"/>
                <a:cs typeface="+mj-cs"/>
              </a:rPr>
              <a:t>  GSICS Data and Products Server                 </a:t>
            </a:r>
            <a:r>
              <a:rPr lang="en-GB" sz="3200" kern="0" dirty="0">
                <a:solidFill>
                  <a:srgbClr val="FF3300"/>
                </a:solidFill>
                <a:latin typeface="+mj-lt"/>
                <a:ea typeface="+mj-ea"/>
                <a:cs typeface="+mj-cs"/>
              </a:rPr>
              <a:t>Organisation of </a:t>
            </a:r>
            <a:r>
              <a:rPr lang="en-GB" sz="3200" kern="0" dirty="0">
                <a:solidFill>
                  <a:srgbClr val="FF3300"/>
                </a:solidFill>
                <a:latin typeface="+mj-lt"/>
                <a:ea typeface="+mj-ea"/>
                <a:cs typeface="+mj-cs"/>
              </a:rPr>
              <a:t>Data </a:t>
            </a:r>
            <a:r>
              <a:rPr lang="en-GB" sz="3200" kern="0" dirty="0">
                <a:solidFill>
                  <a:srgbClr val="FF3300"/>
                </a:solidFill>
                <a:latin typeface="+mj-lt"/>
                <a:ea typeface="+mj-ea"/>
                <a:cs typeface="+mj-cs"/>
              </a:rPr>
              <a:t>and </a:t>
            </a:r>
            <a:r>
              <a:rPr lang="en-GB" sz="3200" kern="0" dirty="0">
                <a:solidFill>
                  <a:srgbClr val="FF3300"/>
                </a:solidFill>
                <a:latin typeface="+mj-lt"/>
                <a:ea typeface="+mj-ea"/>
                <a:cs typeface="+mj-cs"/>
              </a:rPr>
              <a:t>Products</a:t>
            </a:r>
            <a:endParaRPr lang="en-US" sz="3200" kern="0" dirty="0">
              <a:solidFill>
                <a:srgbClr val="FF3300"/>
              </a:solidFill>
              <a:latin typeface="+mj-lt"/>
              <a:ea typeface="+mj-ea"/>
              <a:cs typeface="+mj-cs"/>
            </a:endParaRPr>
          </a:p>
        </p:txBody>
      </p:sp>
      <p:pic>
        <p:nvPicPr>
          <p:cNvPr id="19460" name="Picture 4" descr="GSICS_Directory_Structure.jpg"/>
          <p:cNvPicPr>
            <a:picLocks noChangeAspect="1"/>
          </p:cNvPicPr>
          <p:nvPr/>
        </p:nvPicPr>
        <p:blipFill>
          <a:blip r:embed="rId3" cstate="print"/>
          <a:srcRect/>
          <a:stretch>
            <a:fillRect/>
          </a:stretch>
        </p:blipFill>
        <p:spPr bwMode="auto">
          <a:xfrm>
            <a:off x="1152525" y="1392238"/>
            <a:ext cx="6737350" cy="4770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A45AC2B0-E5A3-4922-8069-1553D3DAE162}" type="slidenum">
              <a:rPr lang="en-US" smtClean="0"/>
              <a:pPr/>
              <a:t>8</a:t>
            </a:fld>
            <a:endParaRPr lang="en-US" smtClean="0"/>
          </a:p>
        </p:txBody>
      </p:sp>
      <p:sp>
        <p:nvSpPr>
          <p:cNvPr id="20483" name="Rectangle 2"/>
          <p:cNvSpPr>
            <a:spLocks noGrp="1" noChangeArrowheads="1"/>
          </p:cNvSpPr>
          <p:nvPr>
            <p:ph type="title"/>
          </p:nvPr>
        </p:nvSpPr>
        <p:spPr bwMode="auto">
          <a:xfrm>
            <a:off x="1447800" y="228600"/>
            <a:ext cx="6762750" cy="10668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3200" smtClean="0">
                <a:solidFill>
                  <a:schemeClr val="accent2"/>
                </a:solidFill>
              </a:rPr>
              <a:t> GSICS Data and Products Server</a:t>
            </a:r>
            <a:br>
              <a:rPr lang="en-GB" sz="3200" smtClean="0">
                <a:solidFill>
                  <a:schemeClr val="accent2"/>
                </a:solidFill>
              </a:rPr>
            </a:br>
            <a:r>
              <a:rPr lang="en-GB" sz="3200" smtClean="0">
                <a:solidFill>
                  <a:srgbClr val="FF0000"/>
                </a:solidFill>
              </a:rPr>
              <a:t>Source Data and Products</a:t>
            </a:r>
            <a:endParaRPr lang="en-US" sz="3200" smtClean="0">
              <a:solidFill>
                <a:srgbClr val="FF0000"/>
              </a:solidFill>
            </a:endParaRPr>
          </a:p>
        </p:txBody>
      </p:sp>
      <p:sp>
        <p:nvSpPr>
          <p:cNvPr id="20484" name="Rectangle 5"/>
          <p:cNvSpPr>
            <a:spLocks noGrp="1" noChangeArrowheads="1"/>
          </p:cNvSpPr>
          <p:nvPr>
            <p:ph type="body" idx="1"/>
          </p:nvPr>
        </p:nvSpPr>
        <p:spPr>
          <a:xfrm>
            <a:off x="438150" y="1225550"/>
            <a:ext cx="8305800" cy="5194300"/>
          </a:xfrm>
          <a:noFill/>
        </p:spPr>
        <p:txBody>
          <a:bodyPr/>
          <a:lstStyle/>
          <a:p>
            <a:pPr eaLnBrk="1" hangingPunct="1">
              <a:lnSpc>
                <a:spcPct val="80000"/>
              </a:lnSpc>
            </a:pPr>
            <a:r>
              <a:rPr lang="en-GB" sz="1800" b="1" smtClean="0">
                <a:solidFill>
                  <a:srgbClr val="0000FF"/>
                </a:solidFill>
              </a:rPr>
              <a:t>Comparable Source Data Sets available </a:t>
            </a:r>
            <a:r>
              <a:rPr lang="en-GB" sz="1800" smtClean="0">
                <a:solidFill>
                  <a:srgbClr val="0000FF"/>
                </a:solidFill>
              </a:rPr>
              <a:t>on the EUMETSAT Data and Products Server:</a:t>
            </a:r>
          </a:p>
          <a:p>
            <a:pPr eaLnBrk="1" hangingPunct="1">
              <a:lnSpc>
                <a:spcPct val="80000"/>
              </a:lnSpc>
            </a:pPr>
            <a:endParaRPr lang="en-GB" sz="1800" smtClean="0"/>
          </a:p>
          <a:p>
            <a:pPr lvl="1" eaLnBrk="1" hangingPunct="1">
              <a:lnSpc>
                <a:spcPct val="80000"/>
              </a:lnSpc>
            </a:pPr>
            <a:r>
              <a:rPr lang="en-GB" sz="1400" smtClean="0"/>
              <a:t>Monitoring Meteosat MVIRI Instrument: MFG15 netCDF</a:t>
            </a:r>
          </a:p>
          <a:p>
            <a:pPr lvl="1" eaLnBrk="1" hangingPunct="1">
              <a:lnSpc>
                <a:spcPct val="80000"/>
              </a:lnSpc>
            </a:pPr>
            <a:r>
              <a:rPr lang="en-GB" sz="1400" smtClean="0"/>
              <a:t>Monitoring Meteosat SEVIRI Instrument: MSG15 netCDF </a:t>
            </a:r>
          </a:p>
          <a:p>
            <a:pPr lvl="1" eaLnBrk="1" hangingPunct="1">
              <a:lnSpc>
                <a:spcPct val="80000"/>
              </a:lnSpc>
            </a:pPr>
            <a:r>
              <a:rPr lang="en-GB" sz="1400" smtClean="0"/>
              <a:t>Reference EPS IASI Instrument: IASI1c netCDF</a:t>
            </a:r>
          </a:p>
          <a:p>
            <a:pPr eaLnBrk="1" hangingPunct="1">
              <a:lnSpc>
                <a:spcPct val="80000"/>
              </a:lnSpc>
            </a:pPr>
            <a:endParaRPr lang="en-GB" sz="1800" smtClean="0"/>
          </a:p>
          <a:p>
            <a:pPr eaLnBrk="1" hangingPunct="1">
              <a:lnSpc>
                <a:spcPct val="80000"/>
              </a:lnSpc>
            </a:pPr>
            <a:r>
              <a:rPr lang="en-GB" sz="1800" smtClean="0">
                <a:solidFill>
                  <a:srgbClr val="0000FF"/>
                </a:solidFill>
              </a:rPr>
              <a:t>First demonstration </a:t>
            </a:r>
            <a:r>
              <a:rPr lang="en-GB" sz="1800" b="1" smtClean="0">
                <a:solidFill>
                  <a:srgbClr val="0000FF"/>
                </a:solidFill>
              </a:rPr>
              <a:t>‘Near Real Time Correction’ (NRTC) </a:t>
            </a:r>
            <a:r>
              <a:rPr lang="en-GB" sz="1800" smtClean="0">
                <a:solidFill>
                  <a:srgbClr val="0000FF"/>
                </a:solidFill>
              </a:rPr>
              <a:t>and</a:t>
            </a:r>
            <a:r>
              <a:rPr lang="en-GB" sz="1800" b="1" smtClean="0">
                <a:solidFill>
                  <a:srgbClr val="0000FF"/>
                </a:solidFill>
              </a:rPr>
              <a:t> ‘Re-analysis Correction’ (RAC) products available</a:t>
            </a:r>
            <a:r>
              <a:rPr lang="en-GB" sz="1800" smtClean="0">
                <a:solidFill>
                  <a:srgbClr val="0000FF"/>
                </a:solidFill>
              </a:rPr>
              <a:t>: </a:t>
            </a:r>
            <a:r>
              <a:rPr lang="en-GB" sz="1800" smtClean="0"/>
              <a:t/>
            </a:r>
            <a:br>
              <a:rPr lang="en-GB" sz="1800" smtClean="0"/>
            </a:br>
            <a:endParaRPr lang="en-GB" sz="1800" smtClean="0"/>
          </a:p>
          <a:p>
            <a:pPr lvl="1" eaLnBrk="1" hangingPunct="1">
              <a:lnSpc>
                <a:spcPct val="80000"/>
              </a:lnSpc>
            </a:pPr>
            <a:r>
              <a:rPr lang="en-GB" sz="1400" smtClean="0"/>
              <a:t>MFG15 and IASI1c NRTC and RAC (replacement) products.</a:t>
            </a:r>
          </a:p>
          <a:p>
            <a:pPr lvl="1" eaLnBrk="1" hangingPunct="1">
              <a:lnSpc>
                <a:spcPct val="80000"/>
              </a:lnSpc>
            </a:pPr>
            <a:r>
              <a:rPr lang="en-GB" sz="1400" smtClean="0"/>
              <a:t>MSG15 and IASI1c NRTC and RAC (replacement) products .</a:t>
            </a:r>
          </a:p>
          <a:p>
            <a:pPr lvl="1" eaLnBrk="1" hangingPunct="1">
              <a:lnSpc>
                <a:spcPct val="80000"/>
              </a:lnSpc>
            </a:pPr>
            <a:r>
              <a:rPr lang="en-GB" sz="1400" smtClean="0"/>
              <a:t>MTSAT2 Imager with IASI 1c and AQUA AIRS RAC products.</a:t>
            </a:r>
          </a:p>
          <a:p>
            <a:pPr lvl="1" eaLnBrk="1" hangingPunct="1">
              <a:lnSpc>
                <a:spcPct val="80000"/>
              </a:lnSpc>
            </a:pPr>
            <a:r>
              <a:rPr lang="en-GB" sz="1400" smtClean="0"/>
              <a:t>GOES Imager and IASI1c  NRTC and RAC (replacement) products.</a:t>
            </a:r>
          </a:p>
          <a:p>
            <a:pPr lvl="1" eaLnBrk="1" hangingPunct="1">
              <a:lnSpc>
                <a:spcPct val="80000"/>
              </a:lnSpc>
            </a:pPr>
            <a:r>
              <a:rPr lang="en-GB" sz="1400" smtClean="0"/>
              <a:t>GOES Sounder and IASI1c  NRTC and RAC (replacement) products.</a:t>
            </a:r>
          </a:p>
          <a:p>
            <a:pPr lvl="1" eaLnBrk="1" hangingPunct="1">
              <a:lnSpc>
                <a:spcPct val="80000"/>
              </a:lnSpc>
            </a:pPr>
            <a:r>
              <a:rPr lang="en-GB" sz="1400" smtClean="0"/>
              <a:t>TIROS-N AVHRR and MODIS RAC product</a:t>
            </a:r>
          </a:p>
          <a:p>
            <a:pPr lvl="1" eaLnBrk="1" hangingPunct="1">
              <a:lnSpc>
                <a:spcPct val="80000"/>
              </a:lnSpc>
            </a:pPr>
            <a:r>
              <a:rPr lang="en-GB" sz="1400" smtClean="0"/>
              <a:t>NOAA AVHRR and MODIS RAC products</a:t>
            </a:r>
          </a:p>
          <a:p>
            <a:pPr lvl="1" eaLnBrk="1" hangingPunct="1">
              <a:lnSpc>
                <a:spcPct val="80000"/>
              </a:lnSpc>
            </a:pPr>
            <a:r>
              <a:rPr lang="en-GB" sz="1400" smtClean="0"/>
              <a:t>EPS AVHRR and MODIS RAC product</a:t>
            </a:r>
          </a:p>
          <a:p>
            <a:pPr eaLnBrk="1" hangingPunct="1">
              <a:lnSpc>
                <a:spcPct val="80000"/>
              </a:lnSpc>
              <a:buFont typeface="Wingdings" pitchFamily="2" charset="2"/>
              <a:buNone/>
            </a:pPr>
            <a:endParaRPr lang="en-GB" sz="1800" smtClean="0"/>
          </a:p>
          <a:p>
            <a:pPr eaLnBrk="1" hangingPunct="1">
              <a:lnSpc>
                <a:spcPct val="80000"/>
              </a:lnSpc>
            </a:pPr>
            <a:r>
              <a:rPr lang="en-GB" sz="1800" b="1" smtClean="0">
                <a:solidFill>
                  <a:srgbClr val="0000FF"/>
                </a:solidFill>
              </a:rPr>
              <a:t>Source Data Sets </a:t>
            </a:r>
            <a:r>
              <a:rPr lang="en-GB" sz="1800" smtClean="0">
                <a:solidFill>
                  <a:srgbClr val="0000FF"/>
                </a:solidFill>
              </a:rPr>
              <a:t>and </a:t>
            </a:r>
            <a:r>
              <a:rPr lang="en-GB" sz="1800" b="1" smtClean="0">
                <a:solidFill>
                  <a:srgbClr val="0000FF"/>
                </a:solidFill>
              </a:rPr>
              <a:t>Intermediate Data</a:t>
            </a:r>
            <a:r>
              <a:rPr lang="en-GB" sz="1800" smtClean="0">
                <a:solidFill>
                  <a:srgbClr val="0000FF"/>
                </a:solidFill>
              </a:rPr>
              <a:t> should be available in order to facilitate cooperation in </a:t>
            </a:r>
            <a:r>
              <a:rPr lang="en-GB" sz="1800" b="1" smtClean="0">
                <a:solidFill>
                  <a:srgbClr val="0000FF"/>
                </a:solidFill>
              </a:rPr>
              <a:t>validation</a:t>
            </a:r>
            <a:r>
              <a:rPr lang="en-GB" sz="1800" smtClean="0">
                <a:solidFill>
                  <a:srgbClr val="0000FF"/>
                </a:solidFill>
              </a:rPr>
              <a:t> of the GSICS products using different Algorithm Theatrical Baseline Documents (ATBDs).</a:t>
            </a:r>
            <a:r>
              <a:rPr lang="en-GB" sz="1800" smtClean="0">
                <a:solidFill>
                  <a:srgbClr val="FFC0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484">
                                            <p:txEl>
                                              <p:pRg st="0" end="0"/>
                                            </p:txEl>
                                          </p:spTgt>
                                        </p:tgtEl>
                                        <p:attrNameLst>
                                          <p:attrName>style.visibility</p:attrName>
                                        </p:attrNameLst>
                                      </p:cBhvr>
                                      <p:to>
                                        <p:strVal val="visible"/>
                                      </p:to>
                                    </p:set>
                                    <p:anim calcmode="lin" valueType="num">
                                      <p:cBhvr additive="base">
                                        <p:cTn id="7" dur="500" fill="hold"/>
                                        <p:tgtEl>
                                          <p:spTgt spid="2048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0484">
                                            <p:txEl>
                                              <p:pRg st="2" end="2"/>
                                            </p:txEl>
                                          </p:spTgt>
                                        </p:tgtEl>
                                        <p:attrNameLst>
                                          <p:attrName>style.visibility</p:attrName>
                                        </p:attrNameLst>
                                      </p:cBhvr>
                                      <p:to>
                                        <p:strVal val="visible"/>
                                      </p:to>
                                    </p:set>
                                    <p:anim calcmode="lin" valueType="num">
                                      <p:cBhvr additive="base">
                                        <p:cTn id="11" dur="500" fill="hold"/>
                                        <p:tgtEl>
                                          <p:spTgt spid="2048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048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0484">
                                            <p:txEl>
                                              <p:pRg st="3" end="3"/>
                                            </p:txEl>
                                          </p:spTgt>
                                        </p:tgtEl>
                                        <p:attrNameLst>
                                          <p:attrName>style.visibility</p:attrName>
                                        </p:attrNameLst>
                                      </p:cBhvr>
                                      <p:to>
                                        <p:strVal val="visible"/>
                                      </p:to>
                                    </p:set>
                                    <p:anim calcmode="lin" valueType="num">
                                      <p:cBhvr additive="base">
                                        <p:cTn id="15" dur="500" fill="hold"/>
                                        <p:tgtEl>
                                          <p:spTgt spid="20484">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0484">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0484">
                                            <p:txEl>
                                              <p:pRg st="4" end="4"/>
                                            </p:txEl>
                                          </p:spTgt>
                                        </p:tgtEl>
                                        <p:attrNameLst>
                                          <p:attrName>style.visibility</p:attrName>
                                        </p:attrNameLst>
                                      </p:cBhvr>
                                      <p:to>
                                        <p:strVal val="visible"/>
                                      </p:to>
                                    </p:set>
                                    <p:anim calcmode="lin" valueType="num">
                                      <p:cBhvr additive="base">
                                        <p:cTn id="19" dur="500" fill="hold"/>
                                        <p:tgtEl>
                                          <p:spTgt spid="2048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48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484">
                                            <p:txEl>
                                              <p:pRg st="6" end="6"/>
                                            </p:txEl>
                                          </p:spTgt>
                                        </p:tgtEl>
                                        <p:attrNameLst>
                                          <p:attrName>style.visibility</p:attrName>
                                        </p:attrNameLst>
                                      </p:cBhvr>
                                      <p:to>
                                        <p:strVal val="visible"/>
                                      </p:to>
                                    </p:set>
                                    <p:anim calcmode="lin" valueType="num">
                                      <p:cBhvr additive="base">
                                        <p:cTn id="25" dur="500" fill="hold"/>
                                        <p:tgtEl>
                                          <p:spTgt spid="2048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484">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0484">
                                            <p:txEl>
                                              <p:pRg st="7" end="7"/>
                                            </p:txEl>
                                          </p:spTgt>
                                        </p:tgtEl>
                                        <p:attrNameLst>
                                          <p:attrName>style.visibility</p:attrName>
                                        </p:attrNameLst>
                                      </p:cBhvr>
                                      <p:to>
                                        <p:strVal val="visible"/>
                                      </p:to>
                                    </p:set>
                                    <p:anim calcmode="lin" valueType="num">
                                      <p:cBhvr additive="base">
                                        <p:cTn id="29" dur="500" fill="hold"/>
                                        <p:tgtEl>
                                          <p:spTgt spid="20484">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0484">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0484">
                                            <p:txEl>
                                              <p:pRg st="8" end="8"/>
                                            </p:txEl>
                                          </p:spTgt>
                                        </p:tgtEl>
                                        <p:attrNameLst>
                                          <p:attrName>style.visibility</p:attrName>
                                        </p:attrNameLst>
                                      </p:cBhvr>
                                      <p:to>
                                        <p:strVal val="visible"/>
                                      </p:to>
                                    </p:set>
                                    <p:anim calcmode="lin" valueType="num">
                                      <p:cBhvr additive="base">
                                        <p:cTn id="33" dur="500" fill="hold"/>
                                        <p:tgtEl>
                                          <p:spTgt spid="20484">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0484">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20484">
                                            <p:txEl>
                                              <p:pRg st="9" end="9"/>
                                            </p:txEl>
                                          </p:spTgt>
                                        </p:tgtEl>
                                        <p:attrNameLst>
                                          <p:attrName>style.visibility</p:attrName>
                                        </p:attrNameLst>
                                      </p:cBhvr>
                                      <p:to>
                                        <p:strVal val="visible"/>
                                      </p:to>
                                    </p:set>
                                    <p:anim calcmode="lin" valueType="num">
                                      <p:cBhvr additive="base">
                                        <p:cTn id="37" dur="500" fill="hold"/>
                                        <p:tgtEl>
                                          <p:spTgt spid="20484">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0484">
                                            <p:txEl>
                                              <p:pRg st="9" end="9"/>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0484">
                                            <p:txEl>
                                              <p:pRg st="10" end="10"/>
                                            </p:txEl>
                                          </p:spTgt>
                                        </p:tgtEl>
                                        <p:attrNameLst>
                                          <p:attrName>style.visibility</p:attrName>
                                        </p:attrNameLst>
                                      </p:cBhvr>
                                      <p:to>
                                        <p:strVal val="visible"/>
                                      </p:to>
                                    </p:set>
                                    <p:anim calcmode="lin" valueType="num">
                                      <p:cBhvr additive="base">
                                        <p:cTn id="41" dur="500" fill="hold"/>
                                        <p:tgtEl>
                                          <p:spTgt spid="20484">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0484">
                                            <p:txEl>
                                              <p:pRg st="10" end="10"/>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20484">
                                            <p:txEl>
                                              <p:pRg st="11" end="11"/>
                                            </p:txEl>
                                          </p:spTgt>
                                        </p:tgtEl>
                                        <p:attrNameLst>
                                          <p:attrName>style.visibility</p:attrName>
                                        </p:attrNameLst>
                                      </p:cBhvr>
                                      <p:to>
                                        <p:strVal val="visible"/>
                                      </p:to>
                                    </p:set>
                                    <p:anim calcmode="lin" valueType="num">
                                      <p:cBhvr additive="base">
                                        <p:cTn id="45" dur="500" fill="hold"/>
                                        <p:tgtEl>
                                          <p:spTgt spid="20484">
                                            <p:txEl>
                                              <p:pRg st="11" end="1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0484">
                                            <p:txEl>
                                              <p:pRg st="11" end="11"/>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20484">
                                            <p:txEl>
                                              <p:pRg st="12" end="12"/>
                                            </p:txEl>
                                          </p:spTgt>
                                        </p:tgtEl>
                                        <p:attrNameLst>
                                          <p:attrName>style.visibility</p:attrName>
                                        </p:attrNameLst>
                                      </p:cBhvr>
                                      <p:to>
                                        <p:strVal val="visible"/>
                                      </p:to>
                                    </p:set>
                                    <p:anim calcmode="lin" valueType="num">
                                      <p:cBhvr additive="base">
                                        <p:cTn id="49" dur="500" fill="hold"/>
                                        <p:tgtEl>
                                          <p:spTgt spid="20484">
                                            <p:txEl>
                                              <p:pRg st="12" end="1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0484">
                                            <p:txEl>
                                              <p:pRg st="12" end="12"/>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20484">
                                            <p:txEl>
                                              <p:pRg st="13" end="13"/>
                                            </p:txEl>
                                          </p:spTgt>
                                        </p:tgtEl>
                                        <p:attrNameLst>
                                          <p:attrName>style.visibility</p:attrName>
                                        </p:attrNameLst>
                                      </p:cBhvr>
                                      <p:to>
                                        <p:strVal val="visible"/>
                                      </p:to>
                                    </p:set>
                                    <p:anim calcmode="lin" valueType="num">
                                      <p:cBhvr additive="base">
                                        <p:cTn id="53" dur="500" fill="hold"/>
                                        <p:tgtEl>
                                          <p:spTgt spid="20484">
                                            <p:txEl>
                                              <p:pRg st="13" end="13"/>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20484">
                                            <p:txEl>
                                              <p:pRg st="13" end="13"/>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20484">
                                            <p:txEl>
                                              <p:pRg st="14" end="14"/>
                                            </p:txEl>
                                          </p:spTgt>
                                        </p:tgtEl>
                                        <p:attrNameLst>
                                          <p:attrName>style.visibility</p:attrName>
                                        </p:attrNameLst>
                                      </p:cBhvr>
                                      <p:to>
                                        <p:strVal val="visible"/>
                                      </p:to>
                                    </p:set>
                                    <p:anim calcmode="lin" valueType="num">
                                      <p:cBhvr additive="base">
                                        <p:cTn id="57" dur="500" fill="hold"/>
                                        <p:tgtEl>
                                          <p:spTgt spid="20484">
                                            <p:txEl>
                                              <p:pRg st="14" end="14"/>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20484">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20484">
                                            <p:txEl>
                                              <p:pRg st="16" end="16"/>
                                            </p:txEl>
                                          </p:spTgt>
                                        </p:tgtEl>
                                        <p:attrNameLst>
                                          <p:attrName>style.visibility</p:attrName>
                                        </p:attrNameLst>
                                      </p:cBhvr>
                                      <p:to>
                                        <p:strVal val="visible"/>
                                      </p:to>
                                    </p:set>
                                    <p:anim calcmode="lin" valueType="num">
                                      <p:cBhvr additive="base">
                                        <p:cTn id="63" dur="500" fill="hold"/>
                                        <p:tgtEl>
                                          <p:spTgt spid="20484">
                                            <p:txEl>
                                              <p:pRg st="16" end="16"/>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20484">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p:spPr>
        <p:txBody>
          <a:bodyPr/>
          <a:lstStyle/>
          <a:p>
            <a:fld id="{9F479B87-DE6C-41ED-999F-AE10864E740D}" type="slidenum">
              <a:rPr lang="en-US" smtClean="0"/>
              <a:pPr/>
              <a:t>9</a:t>
            </a:fld>
            <a:endParaRPr lang="en-US" smtClean="0"/>
          </a:p>
        </p:txBody>
      </p:sp>
      <p:sp>
        <p:nvSpPr>
          <p:cNvPr id="21507" name="Rectangle 2"/>
          <p:cNvSpPr>
            <a:spLocks noGrp="1" noChangeArrowheads="1"/>
          </p:cNvSpPr>
          <p:nvPr>
            <p:ph type="title"/>
          </p:nvPr>
        </p:nvSpPr>
        <p:spPr bwMode="auto">
          <a:xfrm>
            <a:off x="1371600" y="152400"/>
            <a:ext cx="6400800" cy="12192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3200" smtClean="0">
                <a:solidFill>
                  <a:schemeClr val="accent2"/>
                </a:solidFill>
              </a:rPr>
              <a:t>Data and Products Servers:</a:t>
            </a:r>
            <a:r>
              <a:rPr lang="en-GB" sz="3200" smtClean="0"/>
              <a:t/>
            </a:r>
            <a:br>
              <a:rPr lang="en-GB" sz="3200" smtClean="0"/>
            </a:br>
            <a:r>
              <a:rPr lang="en-GB" sz="3200" smtClean="0">
                <a:solidFill>
                  <a:srgbClr val="FF0000"/>
                </a:solidFill>
              </a:rPr>
              <a:t>The Future</a:t>
            </a:r>
            <a:endParaRPr lang="en-US" sz="3200" smtClean="0">
              <a:solidFill>
                <a:srgbClr val="FF0000"/>
              </a:solidFill>
            </a:endParaRPr>
          </a:p>
        </p:txBody>
      </p:sp>
      <p:sp>
        <p:nvSpPr>
          <p:cNvPr id="21508" name="Rectangle 3"/>
          <p:cNvSpPr>
            <a:spLocks noGrp="1" noChangeArrowheads="1"/>
          </p:cNvSpPr>
          <p:nvPr>
            <p:ph type="body" idx="1"/>
          </p:nvPr>
        </p:nvSpPr>
        <p:spPr>
          <a:xfrm>
            <a:off x="466725" y="1265238"/>
            <a:ext cx="8191500" cy="5049837"/>
          </a:xfrm>
          <a:noFill/>
        </p:spPr>
        <p:txBody>
          <a:bodyPr/>
          <a:lstStyle/>
          <a:p>
            <a:pPr eaLnBrk="1" hangingPunct="1">
              <a:lnSpc>
                <a:spcPct val="80000"/>
              </a:lnSpc>
            </a:pPr>
            <a:r>
              <a:rPr lang="en-GB" sz="2000" smtClean="0">
                <a:solidFill>
                  <a:srgbClr val="0000FF"/>
                </a:solidFill>
              </a:rPr>
              <a:t>Implementation and full operations of further Data and Products Servers. Ideally, a server should be available in America, Europe and Asia.</a:t>
            </a:r>
          </a:p>
          <a:p>
            <a:pPr eaLnBrk="1" hangingPunct="1">
              <a:lnSpc>
                <a:spcPct val="80000"/>
              </a:lnSpc>
            </a:pPr>
            <a:endParaRPr lang="en-GB" sz="2000" smtClean="0"/>
          </a:p>
          <a:p>
            <a:pPr eaLnBrk="1" hangingPunct="1">
              <a:lnSpc>
                <a:spcPct val="80000"/>
              </a:lnSpc>
            </a:pPr>
            <a:r>
              <a:rPr lang="en-GB" sz="2000" smtClean="0">
                <a:solidFill>
                  <a:srgbClr val="0000FF"/>
                </a:solidFill>
              </a:rPr>
              <a:t>Uploading of source data sets and intermediate data to support the validation of GSICS Products.</a:t>
            </a:r>
          </a:p>
          <a:p>
            <a:pPr eaLnBrk="1" hangingPunct="1">
              <a:lnSpc>
                <a:spcPct val="80000"/>
              </a:lnSpc>
            </a:pPr>
            <a:endParaRPr lang="en-GB" sz="2000" smtClean="0"/>
          </a:p>
          <a:p>
            <a:pPr eaLnBrk="1" hangingPunct="1">
              <a:lnSpc>
                <a:spcPct val="80000"/>
              </a:lnSpc>
            </a:pPr>
            <a:r>
              <a:rPr lang="en-GB" sz="2000" smtClean="0">
                <a:solidFill>
                  <a:srgbClr val="0000FF"/>
                </a:solidFill>
              </a:rPr>
              <a:t>For data redundancy, a mechanism is needed to transfer data between existing collaboration servers.</a:t>
            </a:r>
          </a:p>
          <a:p>
            <a:pPr eaLnBrk="1" hangingPunct="1">
              <a:lnSpc>
                <a:spcPct val="80000"/>
              </a:lnSpc>
            </a:pPr>
            <a:endParaRPr lang="en-GB" sz="2000" smtClean="0"/>
          </a:p>
          <a:p>
            <a:pPr eaLnBrk="1" hangingPunct="1">
              <a:lnSpc>
                <a:spcPct val="80000"/>
              </a:lnSpc>
            </a:pPr>
            <a:r>
              <a:rPr lang="en-GB" sz="2000" smtClean="0">
                <a:solidFill>
                  <a:srgbClr val="0000FF"/>
                </a:solidFill>
              </a:rPr>
              <a:t>Further work in the definition of WMO filenames and variable metadata for future GSICS source data sets and products.</a:t>
            </a:r>
          </a:p>
          <a:p>
            <a:pPr eaLnBrk="1" hangingPunct="1">
              <a:lnSpc>
                <a:spcPct val="80000"/>
              </a:lnSpc>
            </a:pPr>
            <a:endParaRPr lang="en-GB" sz="2000" smtClean="0"/>
          </a:p>
          <a:p>
            <a:pPr eaLnBrk="1" hangingPunct="1">
              <a:lnSpc>
                <a:spcPct val="80000"/>
              </a:lnSpc>
            </a:pPr>
            <a:r>
              <a:rPr lang="en-GB" sz="2000" smtClean="0">
                <a:solidFill>
                  <a:srgbClr val="0000FF"/>
                </a:solidFill>
              </a:rPr>
              <a:t>Porting of the netCDF data sets from version 3 to version 4.</a:t>
            </a:r>
          </a:p>
          <a:p>
            <a:pPr eaLnBrk="1" hangingPunct="1">
              <a:lnSpc>
                <a:spcPct val="80000"/>
              </a:lnSpc>
            </a:pPr>
            <a:endParaRPr lang="en-GB" sz="2000" smtClean="0"/>
          </a:p>
          <a:p>
            <a:pPr eaLnBrk="1" hangingPunct="1">
              <a:lnSpc>
                <a:spcPct val="80000"/>
              </a:lnSpc>
            </a:pPr>
            <a:r>
              <a:rPr lang="en-GB" sz="2000" smtClean="0">
                <a:solidFill>
                  <a:srgbClr val="0000FF"/>
                </a:solidFill>
              </a:rPr>
              <a:t>Analyse how to improve the servers’ services in terms of their operation (e.g. OGC WMS / WCS to improve visualisation of the data, automated data downloads, etc.).</a:t>
            </a:r>
          </a:p>
          <a:p>
            <a:pPr eaLnBrk="1" hangingPunct="1">
              <a:lnSpc>
                <a:spcPct val="80000"/>
              </a:lnSpc>
            </a:pPr>
            <a:endParaRPr lang="en-GB" sz="2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508">
                                            <p:txEl>
                                              <p:pRg st="0" end="0"/>
                                            </p:txEl>
                                          </p:spTgt>
                                        </p:tgtEl>
                                        <p:attrNameLst>
                                          <p:attrName>style.visibility</p:attrName>
                                        </p:attrNameLst>
                                      </p:cBhvr>
                                      <p:to>
                                        <p:strVal val="visible"/>
                                      </p:to>
                                    </p:set>
                                    <p:anim calcmode="lin" valueType="num">
                                      <p:cBhvr additive="base">
                                        <p:cTn id="7" dur="500" fill="hold"/>
                                        <p:tgtEl>
                                          <p:spTgt spid="2150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1508">
                                            <p:txEl>
                                              <p:pRg st="2" end="2"/>
                                            </p:txEl>
                                          </p:spTgt>
                                        </p:tgtEl>
                                        <p:attrNameLst>
                                          <p:attrName>style.visibility</p:attrName>
                                        </p:attrNameLst>
                                      </p:cBhvr>
                                      <p:to>
                                        <p:strVal val="visible"/>
                                      </p:to>
                                    </p:set>
                                    <p:anim calcmode="lin" valueType="num">
                                      <p:cBhvr additive="base">
                                        <p:cTn id="13" dur="500" fill="hold"/>
                                        <p:tgtEl>
                                          <p:spTgt spid="2150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50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1508">
                                            <p:txEl>
                                              <p:pRg st="4" end="4"/>
                                            </p:txEl>
                                          </p:spTgt>
                                        </p:tgtEl>
                                        <p:attrNameLst>
                                          <p:attrName>style.visibility</p:attrName>
                                        </p:attrNameLst>
                                      </p:cBhvr>
                                      <p:to>
                                        <p:strVal val="visible"/>
                                      </p:to>
                                    </p:set>
                                    <p:anim calcmode="lin" valueType="num">
                                      <p:cBhvr additive="base">
                                        <p:cTn id="19" dur="500" fill="hold"/>
                                        <p:tgtEl>
                                          <p:spTgt spid="2150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50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1508">
                                            <p:txEl>
                                              <p:pRg st="6" end="6"/>
                                            </p:txEl>
                                          </p:spTgt>
                                        </p:tgtEl>
                                        <p:attrNameLst>
                                          <p:attrName>style.visibility</p:attrName>
                                        </p:attrNameLst>
                                      </p:cBhvr>
                                      <p:to>
                                        <p:strVal val="visible"/>
                                      </p:to>
                                    </p:set>
                                    <p:anim calcmode="lin" valueType="num">
                                      <p:cBhvr additive="base">
                                        <p:cTn id="25" dur="500" fill="hold"/>
                                        <p:tgtEl>
                                          <p:spTgt spid="21508">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150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1508">
                                            <p:txEl>
                                              <p:pRg st="8" end="8"/>
                                            </p:txEl>
                                          </p:spTgt>
                                        </p:tgtEl>
                                        <p:attrNameLst>
                                          <p:attrName>style.visibility</p:attrName>
                                        </p:attrNameLst>
                                      </p:cBhvr>
                                      <p:to>
                                        <p:strVal val="visible"/>
                                      </p:to>
                                    </p:set>
                                    <p:anim calcmode="lin" valueType="num">
                                      <p:cBhvr additive="base">
                                        <p:cTn id="31" dur="500" fill="hold"/>
                                        <p:tgtEl>
                                          <p:spTgt spid="21508">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150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1508">
                                            <p:txEl>
                                              <p:pRg st="10" end="10"/>
                                            </p:txEl>
                                          </p:spTgt>
                                        </p:tgtEl>
                                        <p:attrNameLst>
                                          <p:attrName>style.visibility</p:attrName>
                                        </p:attrNameLst>
                                      </p:cBhvr>
                                      <p:to>
                                        <p:strVal val="visible"/>
                                      </p:to>
                                    </p:set>
                                    <p:anim calcmode="lin" valueType="num">
                                      <p:cBhvr additive="base">
                                        <p:cTn id="37" dur="500" fill="hold"/>
                                        <p:tgtEl>
                                          <p:spTgt spid="21508">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1508">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43193</TotalTime>
  <Words>921</Words>
  <Application>Microsoft Office PowerPoint</Application>
  <PresentationFormat>On-screen Show (4:3)</PresentationFormat>
  <Paragraphs>155</Paragraphs>
  <Slides>10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Wingdings</vt:lpstr>
      <vt:lpstr>Times New Roman</vt:lpstr>
      <vt:lpstr>宋体</vt:lpstr>
      <vt:lpstr>Default Design</vt:lpstr>
      <vt:lpstr> GSICS Collaboration Servers a Vehicle for International Collaboration Status 2011   </vt:lpstr>
      <vt:lpstr> GSICS Collaboration Servers:  A Reminder</vt:lpstr>
      <vt:lpstr>  GSICS Data and Products Server: High Level Design</vt:lpstr>
      <vt:lpstr>Slide 4</vt:lpstr>
      <vt:lpstr>Slide 5</vt:lpstr>
      <vt:lpstr>GSICS Data and Products Server:  Operational Aspects</vt:lpstr>
      <vt:lpstr>Slide 7</vt:lpstr>
      <vt:lpstr> GSICS Data and Products Server Source Data and Products</vt:lpstr>
      <vt:lpstr>Data and Products Servers: The Future</vt:lpstr>
      <vt:lpstr>End of Presentation  Thank you for your attention</vt:lpstr>
    </vt:vector>
  </TitlesOfParts>
  <Company>NOAA / NESDIS / ORA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GSICS GEO-LEO ATBD</dc:title>
  <dc:subject>SPIE 2009 tALK</dc:subject>
  <dc:creator>Fred Wu</dc:creator>
  <cp:lastModifiedBy>Peter Miu</cp:lastModifiedBy>
  <cp:revision>375</cp:revision>
  <dcterms:created xsi:type="dcterms:W3CDTF">2004-06-10T15:46:18Z</dcterms:created>
  <dcterms:modified xsi:type="dcterms:W3CDTF">2011-03-15T12:04:25Z</dcterms:modified>
</cp:coreProperties>
</file>