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28"/>
  </p:notesMasterIdLst>
  <p:handoutMasterIdLst>
    <p:handoutMasterId r:id="rId29"/>
  </p:handoutMasterIdLst>
  <p:sldIdLst>
    <p:sldId id="256" r:id="rId2"/>
    <p:sldId id="461" r:id="rId3"/>
    <p:sldId id="473" r:id="rId4"/>
    <p:sldId id="487" r:id="rId5"/>
    <p:sldId id="488" r:id="rId6"/>
    <p:sldId id="486" r:id="rId7"/>
    <p:sldId id="505" r:id="rId8"/>
    <p:sldId id="481" r:id="rId9"/>
    <p:sldId id="485" r:id="rId10"/>
    <p:sldId id="506" r:id="rId11"/>
    <p:sldId id="507" r:id="rId12"/>
    <p:sldId id="508" r:id="rId13"/>
    <p:sldId id="509" r:id="rId14"/>
    <p:sldId id="500" r:id="rId15"/>
    <p:sldId id="510" r:id="rId16"/>
    <p:sldId id="511" r:id="rId17"/>
    <p:sldId id="512" r:id="rId18"/>
    <p:sldId id="501" r:id="rId19"/>
    <p:sldId id="474" r:id="rId20"/>
    <p:sldId id="478" r:id="rId21"/>
    <p:sldId id="467" r:id="rId22"/>
    <p:sldId id="489" r:id="rId23"/>
    <p:sldId id="490" r:id="rId24"/>
    <p:sldId id="491" r:id="rId25"/>
    <p:sldId id="492" r:id="rId26"/>
    <p:sldId id="493" r:id="rId27"/>
  </p:sldIdLst>
  <p:sldSz cx="9906000" cy="6858000" type="A4"/>
  <p:notesSz cx="6669088" cy="9928225"/>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9900"/>
    <a:srgbClr val="3333FF"/>
    <a:srgbClr val="A2DADE"/>
    <a:srgbClr val="4E0B55"/>
    <a:srgbClr val="EE2D24"/>
    <a:srgbClr val="C7A775"/>
    <a:srgbClr val="00B5EF"/>
    <a:srgbClr val="CDE3A0"/>
    <a:srgbClr val="EFC8DF"/>
    <a:srgbClr val="FFF0A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73" autoAdjust="0"/>
    <p:restoredTop sz="96172" autoAdjust="0"/>
  </p:normalViewPr>
  <p:slideViewPr>
    <p:cSldViewPr snapToGrid="0">
      <p:cViewPr varScale="1">
        <p:scale>
          <a:sx n="85" d="100"/>
          <a:sy n="85" d="100"/>
        </p:scale>
        <p:origin x="-954" y="-90"/>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52" d="100"/>
          <a:sy n="52" d="100"/>
        </p:scale>
        <p:origin x="-1848" y="-78"/>
      </p:cViewPr>
      <p:guideLst>
        <p:guide orient="horz" pos="3127"/>
        <p:guide pos="2100"/>
      </p:guideLst>
    </p:cSldViewPr>
  </p:notes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704013" y="0"/>
            <a:ext cx="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21 March 2011</a:t>
            </a:fld>
            <a:endParaRPr lang="de-DE"/>
          </a:p>
        </p:txBody>
      </p:sp>
      <p:sp>
        <p:nvSpPr>
          <p:cNvPr id="126980" name="Rectangle 4"/>
          <p:cNvSpPr>
            <a:spLocks noGrp="1" noChangeArrowheads="1"/>
          </p:cNvSpPr>
          <p:nvPr>
            <p:ph type="ftr" sz="quarter" idx="2"/>
          </p:nvPr>
        </p:nvSpPr>
        <p:spPr bwMode="auto">
          <a:xfrm>
            <a:off x="0" y="9736138"/>
            <a:ext cx="0" cy="18415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515100" y="9736138"/>
            <a:ext cx="188913" cy="18415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21 March 2011</a:t>
            </a:fld>
            <a:endParaRPr lang="de-DE"/>
          </a:p>
        </p:txBody>
      </p:sp>
      <p:sp>
        <p:nvSpPr>
          <p:cNvPr id="33796" name="Rectangle 4"/>
          <p:cNvSpPr>
            <a:spLocks noGrp="1" noRot="1" noChangeAspect="1" noChangeArrowheads="1" noTextEdit="1"/>
          </p:cNvSpPr>
          <p:nvPr>
            <p:ph type="sldImg" idx="2"/>
          </p:nvPr>
        </p:nvSpPr>
        <p:spPr bwMode="auto">
          <a:xfrm>
            <a:off x="646113" y="742950"/>
            <a:ext cx="5376862"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887413" y="4714875"/>
            <a:ext cx="4894262" cy="4470400"/>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31338"/>
            <a:ext cx="2889250" cy="496887"/>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779838" y="9431338"/>
            <a:ext cx="2889250" cy="496887"/>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de-DE" smtClean="0"/>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21 March 2011</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693988"/>
            <a:ext cx="84201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485900" y="4429125"/>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38"/>
            <a:ext cx="4762500" cy="1933575"/>
          </a:xfrm>
          <a:prstGeom prst="rect">
            <a:avLst/>
          </a:prstGeom>
          <a:noFill/>
        </p:spPr>
      </p:pic>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5"/>
            <a:ext cx="241458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6578" y="274645"/>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63" y="109061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7"/>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95408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8300" y="1600206"/>
            <a:ext cx="39719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63" y="109061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63" y="109061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74638"/>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8" name="TextBox 17"/>
          <p:cNvSpPr txBox="1"/>
          <p:nvPr userDrawn="1"/>
        </p:nvSpPr>
        <p:spPr>
          <a:xfrm>
            <a:off x="0" y="6488113"/>
            <a:ext cx="6272213" cy="369887"/>
          </a:xfrm>
          <a:prstGeom prst="rect">
            <a:avLst/>
          </a:prstGeom>
          <a:noFill/>
        </p:spPr>
        <p:txBody>
          <a:bodyPr>
            <a:spAutoFit/>
          </a:bodyPr>
          <a:lstStyle/>
          <a:p>
            <a:pPr>
              <a:defRPr/>
            </a:pPr>
            <a:fld id="{85C8A98A-0D5C-476A-ACDA-54820DD7185A}" type="datetime4">
              <a:rPr lang="en-GB" smtClean="0">
                <a:solidFill>
                  <a:schemeClr val="tx1"/>
                </a:solidFill>
              </a:rPr>
              <a:pPr>
                <a:defRPr/>
              </a:pPr>
              <a:t>21 March 2011</a:t>
            </a:fld>
            <a:endParaRPr lang="en-GB" dirty="0">
              <a:solidFill>
                <a:schemeClr val="tx1"/>
              </a:solidFill>
            </a:endParaRPr>
          </a:p>
          <a:p>
            <a:pPr>
              <a:defRPr/>
            </a:pPr>
            <a:r>
              <a:rPr lang="en-GB" dirty="0" smtClean="0">
                <a:solidFill>
                  <a:schemeClr val="tx1"/>
                </a:solidFill>
              </a:rPr>
              <a:t>Slide</a:t>
            </a:r>
            <a:r>
              <a:rPr lang="en-GB" dirty="0">
                <a:solidFill>
                  <a:schemeClr val="tx1"/>
                </a:solidFill>
              </a:rPr>
              <a:t>: </a:t>
            </a:r>
            <a:fld id="{ED0F9CEB-5A3B-41CC-A276-34566D4505EC}" type="slidenum">
              <a:rPr lang="en-GB">
                <a:solidFill>
                  <a:schemeClr val="tx1"/>
                </a:solidFill>
              </a:rPr>
              <a:pPr>
                <a:defRPr/>
              </a:pPr>
              <a:t>‹#›</a:t>
            </a:fld>
            <a:endParaRPr lang="en-GB" dirty="0">
              <a:solidFill>
                <a:schemeClr val="tx1"/>
              </a:solidFill>
            </a:endParaRPr>
          </a:p>
        </p:txBody>
      </p:sp>
      <p:sp>
        <p:nvSpPr>
          <p:cNvPr id="19" name="Line 8"/>
          <p:cNvSpPr>
            <a:spLocks noChangeShapeType="1"/>
          </p:cNvSpPr>
          <p:nvPr userDrawn="1"/>
        </p:nvSpPr>
        <p:spPr bwMode="auto">
          <a:xfrm>
            <a:off x="571500" y="1206500"/>
            <a:ext cx="8839200" cy="0"/>
          </a:xfrm>
          <a:prstGeom prst="line">
            <a:avLst/>
          </a:prstGeom>
          <a:noFill/>
          <a:ln w="57150" cmpd="thinThick">
            <a:solidFill>
              <a:srgbClr val="3333FF"/>
            </a:solidFill>
            <a:round/>
            <a:headEnd/>
            <a:tailEnd/>
          </a:ln>
          <a:effectLst/>
        </p:spPr>
        <p:txBody>
          <a:bodyPr/>
          <a:lstStyle/>
          <a:p>
            <a:pPr algn="ctr">
              <a:defRPr/>
            </a:pPr>
            <a:endParaRPr lang="en-US"/>
          </a:p>
        </p:txBody>
      </p:sp>
      <p:pic>
        <p:nvPicPr>
          <p:cNvPr id="2056" name="Picture 8" descr="H:\MY DOCUMENTS\GSICS\logo\GSICS180px.png"/>
          <p:cNvPicPr>
            <a:picLocks noChangeAspect="1" noChangeArrowheads="1"/>
          </p:cNvPicPr>
          <p:nvPr userDrawn="1"/>
        </p:nvPicPr>
        <p:blipFill>
          <a:blip r:embed="rId13" cstate="print"/>
          <a:srcRect/>
          <a:stretch>
            <a:fillRect/>
          </a:stretch>
        </p:blipFill>
        <p:spPr bwMode="auto">
          <a:xfrm>
            <a:off x="8191500" y="6162675"/>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077" r:id="rId1"/>
    <p:sldLayoutId id="2147484087" r:id="rId2"/>
    <p:sldLayoutId id="2147484078" r:id="rId3"/>
    <p:sldLayoutId id="2147484080" r:id="rId4"/>
    <p:sldLayoutId id="2147484079" r:id="rId5"/>
    <p:sldLayoutId id="2147484088" r:id="rId6"/>
    <p:sldLayoutId id="2147484089" r:id="rId7"/>
    <p:sldLayoutId id="2147484081" r:id="rId8"/>
    <p:sldLayoutId id="2147484082" r:id="rId9"/>
    <p:sldLayoutId id="2147484083" r:id="rId10"/>
    <p:sldLayoutId id="2147484084"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p:nvPr>
        </p:nvSpPr>
        <p:spPr>
          <a:xfrm>
            <a:off x="520701" y="2408238"/>
            <a:ext cx="9061450" cy="1470025"/>
          </a:xfrm>
        </p:spPr>
        <p:txBody>
          <a:bodyPr/>
          <a:lstStyle/>
          <a:p>
            <a:pPr eaLnBrk="1" hangingPunct="1"/>
            <a:r>
              <a:rPr lang="en-GB" b="1" dirty="0" smtClean="0"/>
              <a:t>Migration to Operational Phase for GEO-LEO IR Products</a:t>
            </a:r>
            <a:endParaRPr lang="en-US" b="1" dirty="0" smtClean="0"/>
          </a:p>
        </p:txBody>
      </p:sp>
      <p:sp>
        <p:nvSpPr>
          <p:cNvPr id="6147" name="Rectangle 43"/>
          <p:cNvSpPr>
            <a:spLocks noGrp="1" noChangeArrowheads="1"/>
          </p:cNvSpPr>
          <p:nvPr>
            <p:ph type="subTitle" idx="1"/>
          </p:nvPr>
        </p:nvSpPr>
        <p:spPr>
          <a:xfrm>
            <a:off x="476250" y="4159250"/>
            <a:ext cx="8839200" cy="2317750"/>
          </a:xfrm>
        </p:spPr>
        <p:txBody>
          <a:bodyPr/>
          <a:lstStyle/>
          <a:p>
            <a:pPr eaLnBrk="1" hangingPunct="1">
              <a:defRPr/>
            </a:pPr>
            <a:r>
              <a:rPr lang="en-US" sz="2400" dirty="0" err="1" smtClean="0">
                <a:solidFill>
                  <a:srgbClr val="002060"/>
                </a:solidFill>
              </a:rPr>
              <a:t>Fuzhong</a:t>
            </a:r>
            <a:r>
              <a:rPr lang="en-US" sz="2400" dirty="0" smtClean="0">
                <a:solidFill>
                  <a:srgbClr val="002060"/>
                </a:solidFill>
              </a:rPr>
              <a:t> </a:t>
            </a:r>
            <a:r>
              <a:rPr lang="en-US" sz="2400" dirty="0" err="1" smtClean="0">
                <a:solidFill>
                  <a:srgbClr val="002060"/>
                </a:solidFill>
              </a:rPr>
              <a:t>Weng</a:t>
            </a:r>
            <a:r>
              <a:rPr lang="en-US" sz="2400" dirty="0" smtClean="0">
                <a:solidFill>
                  <a:srgbClr val="002060"/>
                </a:solidFill>
              </a:rPr>
              <a:t> and </a:t>
            </a:r>
            <a:r>
              <a:rPr lang="en-US" sz="2400" i="1" dirty="0" smtClean="0">
                <a:solidFill>
                  <a:srgbClr val="002060"/>
                </a:solidFill>
              </a:rPr>
              <a:t>Bob Iacovazzi, Jr.</a:t>
            </a:r>
          </a:p>
          <a:p>
            <a:pPr eaLnBrk="1" hangingPunct="1">
              <a:buFont typeface="Arial" pitchFamily="34" charset="0"/>
              <a:buNone/>
              <a:defRPr/>
            </a:pPr>
            <a:r>
              <a:rPr lang="en-US" sz="2400" dirty="0" smtClean="0">
                <a:solidFill>
                  <a:srgbClr val="002060"/>
                </a:solidFill>
              </a:rPr>
              <a:t>GSICS Coordination Center</a:t>
            </a:r>
          </a:p>
          <a:p>
            <a:pPr eaLnBrk="1" hangingPunct="1">
              <a:buFont typeface="Arial" pitchFamily="34" charset="0"/>
              <a:buNone/>
              <a:defRPr/>
            </a:pPr>
            <a:endParaRPr lang="en-US" sz="2400" dirty="0" smtClean="0">
              <a:solidFill>
                <a:srgbClr val="002060"/>
              </a:solidFill>
            </a:endParaRPr>
          </a:p>
          <a:p>
            <a:pPr eaLnBrk="1" hangingPunct="1">
              <a:buFont typeface="Arial" pitchFamily="34" charset="0"/>
              <a:buNone/>
              <a:defRPr/>
            </a:pPr>
            <a:r>
              <a:rPr lang="en-US" sz="2400" dirty="0" smtClean="0">
                <a:solidFill>
                  <a:srgbClr val="002060"/>
                </a:solidFill>
              </a:rPr>
              <a:t>Joint GDWG-V </a:t>
            </a:r>
            <a:r>
              <a:rPr lang="en-US" sz="2400" smtClean="0">
                <a:solidFill>
                  <a:srgbClr val="002060"/>
                </a:solidFill>
              </a:rPr>
              <a:t>and GRWG-VI </a:t>
            </a:r>
            <a:r>
              <a:rPr lang="en-US" sz="2400" dirty="0" smtClean="0">
                <a:solidFill>
                  <a:srgbClr val="002060"/>
                </a:solidFill>
              </a:rPr>
              <a:t>Meeting </a:t>
            </a:r>
          </a:p>
          <a:p>
            <a:pPr eaLnBrk="1" hangingPunct="1">
              <a:buFont typeface="Arial" pitchFamily="34" charset="0"/>
              <a:buNone/>
              <a:defRPr/>
            </a:pPr>
            <a:r>
              <a:rPr lang="en-US" sz="2400" dirty="0" smtClean="0">
                <a:solidFill>
                  <a:srgbClr val="002060"/>
                </a:solidFill>
              </a:rPr>
              <a:t>March 22, 2011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dirty="0" smtClean="0"/>
              <a:t>GPPA:  Road to Pre-Operational Phase</a:t>
            </a:r>
          </a:p>
        </p:txBody>
      </p:sp>
      <p:sp>
        <p:nvSpPr>
          <p:cNvPr id="5" name="Rectangle 35"/>
          <p:cNvSpPr>
            <a:spLocks noChangeArrowheads="1"/>
          </p:cNvSpPr>
          <p:nvPr/>
        </p:nvSpPr>
        <p:spPr bwMode="auto">
          <a:xfrm>
            <a:off x="50799" y="1276349"/>
            <a:ext cx="5168901" cy="5099051"/>
          </a:xfrm>
          <a:prstGeom prst="rect">
            <a:avLst/>
          </a:prstGeom>
          <a:noFill/>
          <a:ln w="9525">
            <a:noFill/>
            <a:miter lim="800000"/>
            <a:headEnd/>
            <a:tailEnd/>
          </a:ln>
          <a:effectLst/>
        </p:spPr>
        <p:txBody>
          <a:bodyPr/>
          <a:lstStyle/>
          <a:p>
            <a:pPr marL="228600" indent="-228600">
              <a:lnSpc>
                <a:spcPct val="90000"/>
              </a:lnSpc>
              <a:buClr>
                <a:schemeClr val="bg1">
                  <a:lumMod val="75000"/>
                </a:schemeClr>
              </a:buClr>
              <a:buSzPct val="80000"/>
              <a:buFont typeface="Symbol" pitchFamily="18" charset="2"/>
              <a:buChar char="¨"/>
              <a:defRPr/>
            </a:pPr>
            <a:r>
              <a:rPr lang="en-US" sz="2400" dirty="0" smtClean="0">
                <a:solidFill>
                  <a:schemeClr val="bg1">
                    <a:lumMod val="75000"/>
                  </a:schemeClr>
                </a:solidFill>
                <a:latin typeface="+mn-lt"/>
              </a:rPr>
              <a:t>Complete documents associated with GPAF Sections III.2.A (</a:t>
            </a:r>
            <a:r>
              <a:rPr lang="en-US" sz="2400" dirty="0" err="1" smtClean="0">
                <a:solidFill>
                  <a:schemeClr val="bg1">
                    <a:lumMod val="75000"/>
                  </a:schemeClr>
                </a:solidFill>
                <a:latin typeface="+mn-lt"/>
              </a:rPr>
              <a:t>radiative</a:t>
            </a:r>
            <a:r>
              <a:rPr lang="en-US" sz="2400" dirty="0" smtClean="0">
                <a:solidFill>
                  <a:schemeClr val="bg1">
                    <a:lumMod val="75000"/>
                  </a:schemeClr>
                </a:solidFill>
                <a:latin typeface="+mn-lt"/>
              </a:rPr>
              <a:t> transfer models) and III.2.B (cal/</a:t>
            </a:r>
            <a:r>
              <a:rPr lang="en-US" sz="2400" dirty="0" err="1" smtClean="0">
                <a:solidFill>
                  <a:schemeClr val="bg1">
                    <a:lumMod val="75000"/>
                  </a:schemeClr>
                </a:solidFill>
                <a:latin typeface="+mn-lt"/>
              </a:rPr>
              <a:t>val</a:t>
            </a:r>
            <a:r>
              <a:rPr lang="en-US" sz="2400" dirty="0" smtClean="0">
                <a:solidFill>
                  <a:schemeClr val="bg1">
                    <a:lumMod val="75000"/>
                  </a:schemeClr>
                </a:solidFill>
                <a:latin typeface="+mn-lt"/>
              </a:rPr>
              <a:t> supporting measurements)  </a:t>
            </a:r>
          </a:p>
          <a:p>
            <a:pPr marL="228600" indent="-228600">
              <a:lnSpc>
                <a:spcPct val="90000"/>
              </a:lnSpc>
              <a:buClr>
                <a:srgbClr val="009900"/>
              </a:buClr>
              <a:buSzPct val="80000"/>
              <a:defRPr/>
            </a:pPr>
            <a:endParaRPr lang="en-US" sz="2400" dirty="0" smtClean="0">
              <a:solidFill>
                <a:schemeClr val="tx1"/>
              </a:solidFill>
              <a:latin typeface="+mn-lt"/>
            </a:endParaRPr>
          </a:p>
          <a:p>
            <a:pPr marL="228600" indent="-228600">
              <a:lnSpc>
                <a:spcPct val="90000"/>
              </a:lnSpc>
              <a:buClr>
                <a:srgbClr val="009900"/>
              </a:buClr>
              <a:buSzPct val="80000"/>
              <a:defRPr/>
            </a:pPr>
            <a:endParaRPr lang="en-US" sz="2400" dirty="0" smtClean="0">
              <a:solidFill>
                <a:schemeClr val="tx1"/>
              </a:solidFill>
              <a:latin typeface="+mn-lt"/>
            </a:endParaRPr>
          </a:p>
          <a:p>
            <a:pPr marL="228600" indent="-228600">
              <a:lnSpc>
                <a:spcPct val="90000"/>
              </a:lnSpc>
              <a:buClr>
                <a:schemeClr val="bg1">
                  <a:lumMod val="85000"/>
                </a:schemeClr>
              </a:buClr>
              <a:buSzPct val="80000"/>
              <a:buFont typeface="Symbol" pitchFamily="18" charset="2"/>
              <a:buChar char="¨"/>
              <a:defRPr/>
            </a:pPr>
            <a:r>
              <a:rPr lang="en-US" sz="2400" dirty="0" smtClean="0">
                <a:solidFill>
                  <a:schemeClr val="bg1">
                    <a:lumMod val="75000"/>
                  </a:schemeClr>
                </a:solidFill>
                <a:latin typeface="+mn-lt"/>
              </a:rPr>
              <a:t>Collect and disseminate user feedback regarding product's data usability and format </a:t>
            </a: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rgbClr val="009900"/>
              </a:buClr>
              <a:buSzPct val="80000"/>
              <a:buFont typeface="Symbol" pitchFamily="18" charset="2"/>
              <a:buChar char="¨"/>
              <a:defRPr/>
            </a:pPr>
            <a:r>
              <a:rPr lang="en-US" sz="2400" dirty="0" smtClean="0">
                <a:solidFill>
                  <a:srgbClr val="009900"/>
                </a:solidFill>
                <a:latin typeface="+mn-lt"/>
              </a:rPr>
              <a:t>Examine and remediate the submitted documents (</a:t>
            </a:r>
            <a:r>
              <a:rPr lang="en-US" sz="2400" dirty="0" err="1" smtClean="0">
                <a:solidFill>
                  <a:srgbClr val="009900"/>
                </a:solidFill>
                <a:latin typeface="+mn-lt"/>
              </a:rPr>
              <a:t>radiative</a:t>
            </a:r>
            <a:r>
              <a:rPr lang="en-US" sz="2400" dirty="0" smtClean="0">
                <a:solidFill>
                  <a:srgbClr val="009900"/>
                </a:solidFill>
                <a:latin typeface="+mn-lt"/>
              </a:rPr>
              <a:t> transfer models and cal/</a:t>
            </a:r>
            <a:r>
              <a:rPr lang="en-US" sz="2400" dirty="0" err="1" smtClean="0">
                <a:solidFill>
                  <a:srgbClr val="009900"/>
                </a:solidFill>
                <a:latin typeface="+mn-lt"/>
              </a:rPr>
              <a:t>val</a:t>
            </a:r>
            <a:r>
              <a:rPr lang="en-US" sz="2400" dirty="0" smtClean="0">
                <a:solidFill>
                  <a:srgbClr val="009900"/>
                </a:solidFill>
                <a:latin typeface="+mn-lt"/>
              </a:rPr>
              <a:t> supporting measurements) </a:t>
            </a:r>
          </a:p>
        </p:txBody>
      </p:sp>
      <p:sp>
        <p:nvSpPr>
          <p:cNvPr id="4" name="Rectangle 35"/>
          <p:cNvSpPr>
            <a:spLocks noChangeArrowheads="1"/>
          </p:cNvSpPr>
          <p:nvPr/>
        </p:nvSpPr>
        <p:spPr bwMode="auto">
          <a:xfrm>
            <a:off x="5181600" y="1314449"/>
            <a:ext cx="4724400" cy="5260975"/>
          </a:xfrm>
          <a:prstGeom prst="rect">
            <a:avLst/>
          </a:prstGeom>
          <a:noFill/>
          <a:ln w="9525">
            <a:noFill/>
            <a:miter lim="800000"/>
            <a:headEnd/>
            <a:tailEnd/>
          </a:ln>
          <a:effectLst/>
        </p:spPr>
        <p:txBody>
          <a:bodyPr/>
          <a:lstStyle/>
          <a:p>
            <a:pPr marL="457200" indent="-228600">
              <a:lnSpc>
                <a:spcPct val="90000"/>
              </a:lnSpc>
              <a:buClr>
                <a:schemeClr val="bg1">
                  <a:lumMod val="75000"/>
                </a:schemeClr>
              </a:buClr>
              <a:buSzPct val="80000"/>
              <a:buFont typeface="Calibri" pitchFamily="34" charset="0"/>
              <a:buChar char="•"/>
              <a:defRPr/>
            </a:pPr>
            <a:r>
              <a:rPr lang="en-US" sz="2400" dirty="0" smtClean="0">
                <a:solidFill>
                  <a:schemeClr val="bg1">
                    <a:lumMod val="75000"/>
                  </a:schemeClr>
                </a:solidFill>
                <a:latin typeface="+mn-lt"/>
              </a:rPr>
              <a:t> Who:  Product provider </a:t>
            </a:r>
          </a:p>
          <a:p>
            <a:pPr marL="457200" indent="-228600">
              <a:lnSpc>
                <a:spcPct val="90000"/>
              </a:lnSpc>
              <a:buClr>
                <a:schemeClr val="bg1">
                  <a:lumMod val="75000"/>
                </a:schemeClr>
              </a:buClr>
              <a:buSzPct val="80000"/>
              <a:buFont typeface="Calibri" pitchFamily="34" charset="0"/>
              <a:buChar char="•"/>
              <a:defRPr/>
            </a:pPr>
            <a:r>
              <a:rPr lang="en-US" sz="2400" dirty="0" smtClean="0">
                <a:solidFill>
                  <a:schemeClr val="bg1">
                    <a:lumMod val="75000"/>
                  </a:schemeClr>
                </a:solidFill>
                <a:latin typeface="+mn-lt"/>
              </a:rPr>
              <a:t> Due:  March 2011</a:t>
            </a: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85000"/>
                </a:schemeClr>
              </a:buClr>
              <a:buSzPct val="80000"/>
              <a:defRPr/>
            </a:pPr>
            <a:r>
              <a:rPr lang="en-US" sz="2400" dirty="0" smtClean="0">
                <a:solidFill>
                  <a:schemeClr val="bg1">
                    <a:lumMod val="75000"/>
                  </a:schemeClr>
                </a:solidFill>
                <a:latin typeface="+mn-lt"/>
              </a:rPr>
              <a:t> </a:t>
            </a:r>
          </a:p>
          <a:p>
            <a:pPr marL="457200" indent="-228600">
              <a:lnSpc>
                <a:spcPct val="90000"/>
              </a:lnSpc>
              <a:buClr>
                <a:schemeClr val="bg1">
                  <a:lumMod val="85000"/>
                </a:schemeClr>
              </a:buClr>
              <a:buSzPct val="80000"/>
              <a:buFont typeface="Calibri" pitchFamily="34" charset="0"/>
              <a:buChar char="•"/>
              <a:defRPr/>
            </a:pPr>
            <a:r>
              <a:rPr lang="en-US" sz="2400" dirty="0" smtClean="0">
                <a:solidFill>
                  <a:schemeClr val="bg1">
                    <a:lumMod val="75000"/>
                  </a:schemeClr>
                </a:solidFill>
                <a:latin typeface="+mn-lt"/>
              </a:rPr>
              <a:t>Who:  Product users and GCC Director </a:t>
            </a:r>
          </a:p>
          <a:p>
            <a:pPr marL="457200" indent="-228600">
              <a:lnSpc>
                <a:spcPct val="90000"/>
              </a:lnSpc>
              <a:buClr>
                <a:schemeClr val="bg1">
                  <a:lumMod val="85000"/>
                </a:schemeClr>
              </a:buClr>
              <a:buSzPct val="80000"/>
              <a:buFont typeface="Calibri" pitchFamily="34" charset="0"/>
              <a:buChar char="•"/>
              <a:defRPr/>
            </a:pPr>
            <a:r>
              <a:rPr lang="en-US" sz="2400" dirty="0" smtClean="0">
                <a:solidFill>
                  <a:schemeClr val="bg1">
                    <a:lumMod val="75000"/>
                  </a:schemeClr>
                </a:solidFill>
                <a:latin typeface="+mn-lt"/>
              </a:rPr>
              <a:t>Due:  April 2011</a:t>
            </a:r>
          </a:p>
          <a:p>
            <a:pPr marL="457200" indent="-228600">
              <a:lnSpc>
                <a:spcPct val="90000"/>
              </a:lnSpc>
              <a:buClr>
                <a:schemeClr val="bg1">
                  <a:lumMod val="85000"/>
                </a:schemeClr>
              </a:buClr>
              <a:buSzPct val="80000"/>
              <a:defRPr/>
            </a:pPr>
            <a:r>
              <a:rPr lang="en-US" sz="2400" dirty="0" smtClean="0">
                <a:solidFill>
                  <a:schemeClr val="bg1">
                    <a:lumMod val="75000"/>
                  </a:schemeClr>
                </a:solidFill>
                <a:latin typeface="+mn-lt"/>
              </a:rPr>
              <a:t> </a:t>
            </a:r>
          </a:p>
          <a:p>
            <a:pPr marL="4572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457200" indent="-228600">
              <a:lnSpc>
                <a:spcPct val="90000"/>
              </a:lnSpc>
              <a:buClr>
                <a:schemeClr val="tx1"/>
              </a:buClr>
              <a:buSzPct val="80000"/>
              <a:buFont typeface="Calibri" pitchFamily="34" charset="0"/>
              <a:buChar char="•"/>
              <a:defRPr/>
            </a:pPr>
            <a:r>
              <a:rPr lang="en-US" sz="2400" dirty="0" smtClean="0">
                <a:solidFill>
                  <a:schemeClr val="tx1"/>
                </a:solidFill>
                <a:latin typeface="+mn-lt"/>
              </a:rPr>
              <a:t>Who:  GPAT, </a:t>
            </a:r>
            <a:r>
              <a:rPr lang="en-US" sz="2400" dirty="0" smtClean="0">
                <a:solidFill>
                  <a:schemeClr val="tx1"/>
                </a:solidFill>
                <a:latin typeface="Calibri"/>
              </a:rPr>
              <a:t>product provider, and GCC Director</a:t>
            </a:r>
            <a:r>
              <a:rPr lang="en-US" sz="2400" dirty="0" smtClean="0">
                <a:solidFill>
                  <a:schemeClr val="tx1"/>
                </a:solidFill>
                <a:latin typeface="+mn-lt"/>
              </a:rPr>
              <a:t> </a:t>
            </a:r>
          </a:p>
          <a:p>
            <a:pPr marL="457200" indent="-228600">
              <a:lnSpc>
                <a:spcPct val="90000"/>
              </a:lnSpc>
              <a:buClr>
                <a:schemeClr val="tx1"/>
              </a:buClr>
              <a:buSzPct val="80000"/>
              <a:buFont typeface="Calibri" pitchFamily="34" charset="0"/>
              <a:buChar char="•"/>
              <a:defRPr/>
            </a:pPr>
            <a:r>
              <a:rPr lang="en-US" sz="2400" dirty="0" smtClean="0">
                <a:solidFill>
                  <a:schemeClr val="tx1"/>
                </a:solidFill>
                <a:latin typeface="+mn-lt"/>
              </a:rPr>
              <a:t> Due:  May 2011</a:t>
            </a:r>
            <a:endParaRPr lang="en-US" sz="2400" dirty="0">
              <a:solidFill>
                <a:schemeClr val="tx1"/>
              </a:solidFill>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dirty="0" smtClean="0"/>
              <a:t>GPPA:  Road to Pre-Operational Phase</a:t>
            </a:r>
          </a:p>
        </p:txBody>
      </p:sp>
      <p:sp>
        <p:nvSpPr>
          <p:cNvPr id="5" name="Rectangle 35"/>
          <p:cNvSpPr>
            <a:spLocks noChangeArrowheads="1"/>
          </p:cNvSpPr>
          <p:nvPr/>
        </p:nvSpPr>
        <p:spPr bwMode="auto">
          <a:xfrm>
            <a:off x="50799" y="1276349"/>
            <a:ext cx="5168901" cy="5099051"/>
          </a:xfrm>
          <a:prstGeom prst="rect">
            <a:avLst/>
          </a:prstGeom>
          <a:noFill/>
          <a:ln w="9525">
            <a:noFill/>
            <a:miter lim="800000"/>
            <a:headEnd/>
            <a:tailEnd/>
          </a:ln>
          <a:effectLst/>
        </p:spPr>
        <p:txBody>
          <a:bodyPr/>
          <a:lstStyle/>
          <a:p>
            <a:pPr marL="228600" indent="-228600">
              <a:lnSpc>
                <a:spcPct val="90000"/>
              </a:lnSpc>
              <a:buClr>
                <a:srgbClr val="009900"/>
              </a:buClr>
              <a:buSzPct val="80000"/>
              <a:buFont typeface="Symbol" pitchFamily="18" charset="2"/>
              <a:buChar char="¨"/>
              <a:defRPr/>
            </a:pPr>
            <a:r>
              <a:rPr lang="en-US" sz="2400" dirty="0" smtClean="0">
                <a:solidFill>
                  <a:srgbClr val="FF0000"/>
                </a:solidFill>
                <a:latin typeface="+mn-lt"/>
              </a:rPr>
              <a:t>[Major milestone] </a:t>
            </a:r>
            <a:r>
              <a:rPr lang="en-US" sz="2400" dirty="0" smtClean="0">
                <a:solidFill>
                  <a:srgbClr val="009900"/>
                </a:solidFill>
                <a:latin typeface="+mn-lt"/>
              </a:rPr>
              <a:t>Make a consensus decision whether or not to continue the product acceptance process </a:t>
            </a:r>
          </a:p>
          <a:p>
            <a:pPr marL="228600" indent="-228600">
              <a:lnSpc>
                <a:spcPct val="90000"/>
              </a:lnSpc>
              <a:buClr>
                <a:srgbClr val="009900"/>
              </a:buClr>
              <a:buSzPct val="80000"/>
              <a:defRPr/>
            </a:pPr>
            <a:endParaRPr lang="en-US" sz="2400" dirty="0" smtClean="0">
              <a:solidFill>
                <a:schemeClr val="tx1"/>
              </a:solidFill>
              <a:latin typeface="+mn-lt"/>
            </a:endParaRPr>
          </a:p>
          <a:p>
            <a:pPr marL="228600" indent="-228600">
              <a:lnSpc>
                <a:spcPct val="90000"/>
              </a:lnSpc>
              <a:buClr>
                <a:srgbClr val="009900"/>
              </a:buClr>
              <a:buSzPct val="80000"/>
              <a:defRPr/>
            </a:pPr>
            <a:endParaRPr lang="en-US" sz="2400" dirty="0" smtClean="0">
              <a:solidFill>
                <a:schemeClr val="tx1"/>
              </a:solidFill>
              <a:latin typeface="+mn-lt"/>
            </a:endParaRPr>
          </a:p>
          <a:p>
            <a:pPr marL="228600" indent="-228600">
              <a:lnSpc>
                <a:spcPct val="90000"/>
              </a:lnSpc>
              <a:buClr>
                <a:schemeClr val="bg1">
                  <a:lumMod val="85000"/>
                </a:schemeClr>
              </a:buClr>
              <a:buSzPct val="80000"/>
              <a:buFont typeface="Symbol" pitchFamily="18" charset="2"/>
              <a:buChar char="¨"/>
              <a:defRPr/>
            </a:pPr>
            <a:r>
              <a:rPr lang="en-US" sz="2400" dirty="0" smtClean="0">
                <a:solidFill>
                  <a:schemeClr val="bg1">
                    <a:lumMod val="75000"/>
                  </a:schemeClr>
                </a:solidFill>
                <a:latin typeface="+mn-lt"/>
              </a:rPr>
              <a:t>Complete and submit Section III.3.A (product quality) of the GPAF and submit the product quality document</a:t>
            </a: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75000"/>
                </a:schemeClr>
              </a:buClr>
              <a:buSzPct val="80000"/>
              <a:buFont typeface="Symbol" pitchFamily="18" charset="2"/>
              <a:buChar char="¨"/>
              <a:defRPr/>
            </a:pPr>
            <a:r>
              <a:rPr lang="en-US" sz="2400" dirty="0" smtClean="0">
                <a:solidFill>
                  <a:schemeClr val="bg1">
                    <a:lumMod val="75000"/>
                  </a:schemeClr>
                </a:solidFill>
                <a:latin typeface="+mn-lt"/>
              </a:rPr>
              <a:t>Examine and remediate the submitted product quality document</a:t>
            </a:r>
          </a:p>
        </p:txBody>
      </p:sp>
      <p:sp>
        <p:nvSpPr>
          <p:cNvPr id="4" name="Rectangle 35"/>
          <p:cNvSpPr>
            <a:spLocks noChangeArrowheads="1"/>
          </p:cNvSpPr>
          <p:nvPr/>
        </p:nvSpPr>
        <p:spPr bwMode="auto">
          <a:xfrm>
            <a:off x="5181600" y="1314449"/>
            <a:ext cx="4724400" cy="5260975"/>
          </a:xfrm>
          <a:prstGeom prst="rect">
            <a:avLst/>
          </a:prstGeom>
          <a:noFill/>
          <a:ln w="9525">
            <a:noFill/>
            <a:miter lim="800000"/>
            <a:headEnd/>
            <a:tailEnd/>
          </a:ln>
          <a:effectLst/>
        </p:spPr>
        <p:txBody>
          <a:bodyPr/>
          <a:lstStyle/>
          <a:p>
            <a:pPr marL="457200" indent="-228600">
              <a:lnSpc>
                <a:spcPct val="90000"/>
              </a:lnSpc>
              <a:buClr>
                <a:schemeClr val="tx1"/>
              </a:buClr>
              <a:buSzPct val="80000"/>
              <a:buFont typeface="Calibri" pitchFamily="34" charset="0"/>
              <a:buChar char="•"/>
              <a:defRPr/>
            </a:pPr>
            <a:r>
              <a:rPr lang="en-US" sz="2400" dirty="0" smtClean="0">
                <a:solidFill>
                  <a:schemeClr val="tx1"/>
                </a:solidFill>
                <a:latin typeface="+mn-lt"/>
              </a:rPr>
              <a:t>Who:  GPAT and Executive Panel </a:t>
            </a:r>
          </a:p>
          <a:p>
            <a:pPr marL="457200" indent="-228600">
              <a:lnSpc>
                <a:spcPct val="90000"/>
              </a:lnSpc>
              <a:buClr>
                <a:schemeClr val="tx1"/>
              </a:buClr>
              <a:buSzPct val="80000"/>
              <a:buFont typeface="Calibri" pitchFamily="34" charset="0"/>
              <a:buChar char="•"/>
              <a:defRPr/>
            </a:pPr>
            <a:r>
              <a:rPr lang="en-US" sz="2400" dirty="0" smtClean="0">
                <a:solidFill>
                  <a:schemeClr val="tx1"/>
                </a:solidFill>
                <a:latin typeface="+mn-lt"/>
              </a:rPr>
              <a:t> Due:  May 2011</a:t>
            </a: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85000"/>
                </a:schemeClr>
              </a:buClr>
              <a:buSzPct val="80000"/>
              <a:defRPr/>
            </a:pPr>
            <a:r>
              <a:rPr lang="en-US" sz="2400" dirty="0" smtClean="0">
                <a:solidFill>
                  <a:schemeClr val="bg1">
                    <a:lumMod val="75000"/>
                  </a:schemeClr>
                </a:solidFill>
                <a:latin typeface="+mn-lt"/>
              </a:rPr>
              <a:t> </a:t>
            </a:r>
          </a:p>
          <a:p>
            <a:pPr marL="457200" indent="-228600">
              <a:lnSpc>
                <a:spcPct val="90000"/>
              </a:lnSpc>
              <a:buClr>
                <a:schemeClr val="bg1">
                  <a:lumMod val="85000"/>
                </a:schemeClr>
              </a:buClr>
              <a:buSzPct val="80000"/>
              <a:buFont typeface="Calibri" pitchFamily="34" charset="0"/>
              <a:buChar char="•"/>
              <a:defRPr/>
            </a:pPr>
            <a:r>
              <a:rPr lang="en-US" sz="2400" dirty="0" smtClean="0">
                <a:solidFill>
                  <a:schemeClr val="bg1">
                    <a:lumMod val="75000"/>
                  </a:schemeClr>
                </a:solidFill>
                <a:latin typeface="+mn-lt"/>
              </a:rPr>
              <a:t>Who:  Product provider and GCC Director </a:t>
            </a:r>
          </a:p>
          <a:p>
            <a:pPr marL="457200" indent="-228600">
              <a:lnSpc>
                <a:spcPct val="90000"/>
              </a:lnSpc>
              <a:buClr>
                <a:schemeClr val="bg1">
                  <a:lumMod val="85000"/>
                </a:schemeClr>
              </a:buClr>
              <a:buSzPct val="80000"/>
              <a:buFont typeface="Calibri" pitchFamily="34" charset="0"/>
              <a:buChar char="•"/>
              <a:defRPr/>
            </a:pPr>
            <a:r>
              <a:rPr lang="en-US" sz="2400" dirty="0" smtClean="0">
                <a:solidFill>
                  <a:schemeClr val="bg1">
                    <a:lumMod val="75000"/>
                  </a:schemeClr>
                </a:solidFill>
                <a:latin typeface="+mn-lt"/>
              </a:rPr>
              <a:t> Due:  May 2011</a:t>
            </a:r>
          </a:p>
          <a:p>
            <a:pPr marL="457200" indent="-228600">
              <a:lnSpc>
                <a:spcPct val="90000"/>
              </a:lnSpc>
              <a:buClr>
                <a:schemeClr val="bg1">
                  <a:lumMod val="85000"/>
                </a:schemeClr>
              </a:buClr>
              <a:buSzPct val="80000"/>
              <a:defRPr/>
            </a:pPr>
            <a:r>
              <a:rPr lang="en-US" sz="2400" dirty="0" smtClean="0">
                <a:solidFill>
                  <a:schemeClr val="bg1">
                    <a:lumMod val="75000"/>
                  </a:schemeClr>
                </a:solidFill>
                <a:latin typeface="+mn-lt"/>
              </a:rPr>
              <a:t> </a:t>
            </a:r>
          </a:p>
          <a:p>
            <a:pPr marL="4572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4572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457200" indent="-228600">
              <a:lnSpc>
                <a:spcPct val="90000"/>
              </a:lnSpc>
              <a:buClr>
                <a:schemeClr val="bg1">
                  <a:lumMod val="75000"/>
                </a:schemeClr>
              </a:buClr>
              <a:buSzPct val="80000"/>
              <a:buFont typeface="Calibri" pitchFamily="34" charset="0"/>
              <a:buChar char="•"/>
              <a:defRPr/>
            </a:pPr>
            <a:r>
              <a:rPr lang="en-US" sz="2400" dirty="0" smtClean="0">
                <a:solidFill>
                  <a:schemeClr val="bg1">
                    <a:lumMod val="75000"/>
                  </a:schemeClr>
                </a:solidFill>
                <a:latin typeface="+mn-lt"/>
              </a:rPr>
              <a:t>Who:  GPAT, product provider, and GCC Director </a:t>
            </a:r>
          </a:p>
          <a:p>
            <a:pPr marL="457200" indent="-228600">
              <a:lnSpc>
                <a:spcPct val="90000"/>
              </a:lnSpc>
              <a:buClr>
                <a:schemeClr val="bg1">
                  <a:lumMod val="75000"/>
                </a:schemeClr>
              </a:buClr>
              <a:buSzPct val="80000"/>
              <a:buFont typeface="Calibri" pitchFamily="34" charset="0"/>
              <a:buChar char="•"/>
              <a:defRPr/>
            </a:pPr>
            <a:r>
              <a:rPr lang="en-US" sz="2400" dirty="0" smtClean="0">
                <a:solidFill>
                  <a:schemeClr val="bg1">
                    <a:lumMod val="75000"/>
                  </a:schemeClr>
                </a:solidFill>
                <a:latin typeface="+mn-lt"/>
              </a:rPr>
              <a:t>Due:  July-August 2011</a:t>
            </a:r>
            <a:endParaRPr lang="en-US" sz="2400" dirty="0">
              <a:solidFill>
                <a:schemeClr val="bg1">
                  <a:lumMod val="75000"/>
                </a:schemeClr>
              </a:solidFill>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dirty="0" smtClean="0"/>
              <a:t>GPPA:  Road to Pre-Operational Phase</a:t>
            </a:r>
          </a:p>
        </p:txBody>
      </p:sp>
      <p:sp>
        <p:nvSpPr>
          <p:cNvPr id="5" name="Rectangle 35"/>
          <p:cNvSpPr>
            <a:spLocks noChangeArrowheads="1"/>
          </p:cNvSpPr>
          <p:nvPr/>
        </p:nvSpPr>
        <p:spPr bwMode="auto">
          <a:xfrm>
            <a:off x="50799" y="1276349"/>
            <a:ext cx="5168901" cy="5099051"/>
          </a:xfrm>
          <a:prstGeom prst="rect">
            <a:avLst/>
          </a:prstGeom>
          <a:noFill/>
          <a:ln w="9525">
            <a:noFill/>
            <a:miter lim="800000"/>
            <a:headEnd/>
            <a:tailEnd/>
          </a:ln>
          <a:effectLst/>
        </p:spPr>
        <p:txBody>
          <a:bodyPr/>
          <a:lstStyle/>
          <a:p>
            <a:pPr marL="228600" indent="-228600">
              <a:lnSpc>
                <a:spcPct val="90000"/>
              </a:lnSpc>
              <a:buClr>
                <a:schemeClr val="bg1">
                  <a:lumMod val="75000"/>
                </a:schemeClr>
              </a:buClr>
              <a:buSzPct val="80000"/>
              <a:buFont typeface="Symbol" pitchFamily="18" charset="2"/>
              <a:buChar char="¨"/>
              <a:defRPr/>
            </a:pPr>
            <a:r>
              <a:rPr lang="en-US" sz="2400" dirty="0" smtClean="0">
                <a:solidFill>
                  <a:schemeClr val="bg1">
                    <a:lumMod val="75000"/>
                  </a:schemeClr>
                </a:solidFill>
                <a:latin typeface="+mn-lt"/>
              </a:rPr>
              <a:t>[Major milestone] Make a consensus decision whether or not to continue the product acceptance process  </a:t>
            </a:r>
          </a:p>
          <a:p>
            <a:pPr marL="228600" indent="-228600">
              <a:lnSpc>
                <a:spcPct val="90000"/>
              </a:lnSpc>
              <a:buClr>
                <a:srgbClr val="009900"/>
              </a:buClr>
              <a:buSzPct val="80000"/>
              <a:defRPr/>
            </a:pPr>
            <a:endParaRPr lang="en-US" sz="2400" dirty="0" smtClean="0">
              <a:solidFill>
                <a:schemeClr val="tx1"/>
              </a:solidFill>
              <a:latin typeface="+mn-lt"/>
            </a:endParaRPr>
          </a:p>
          <a:p>
            <a:pPr marL="228600" indent="-228600">
              <a:lnSpc>
                <a:spcPct val="90000"/>
              </a:lnSpc>
              <a:buClr>
                <a:srgbClr val="009900"/>
              </a:buClr>
              <a:buSzPct val="80000"/>
              <a:defRPr/>
            </a:pPr>
            <a:endParaRPr lang="en-US" sz="2400" dirty="0" smtClean="0">
              <a:solidFill>
                <a:schemeClr val="tx1"/>
              </a:solidFill>
              <a:latin typeface="+mn-lt"/>
            </a:endParaRPr>
          </a:p>
          <a:p>
            <a:pPr marL="228600" indent="-228600">
              <a:lnSpc>
                <a:spcPct val="90000"/>
              </a:lnSpc>
              <a:buClr>
                <a:srgbClr val="009900"/>
              </a:buClr>
              <a:buSzPct val="80000"/>
              <a:buFont typeface="Symbol" pitchFamily="18" charset="2"/>
              <a:buChar char="¨"/>
              <a:defRPr/>
            </a:pPr>
            <a:r>
              <a:rPr lang="en-US" sz="2400" dirty="0" smtClean="0">
                <a:solidFill>
                  <a:srgbClr val="009900"/>
                </a:solidFill>
                <a:latin typeface="+mn-lt"/>
              </a:rPr>
              <a:t>Complete and submit Section III.3.A (product quality) of the GPAF and submit the product quality document</a:t>
            </a:r>
            <a:endParaRPr lang="en-US" sz="2400" dirty="0" smtClean="0">
              <a:solidFill>
                <a:schemeClr val="bg1">
                  <a:lumMod val="75000"/>
                </a:schemeClr>
              </a:solidFill>
              <a:latin typeface="+mn-lt"/>
            </a:endParaRP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75000"/>
                </a:schemeClr>
              </a:buClr>
              <a:buSzPct val="80000"/>
              <a:buFont typeface="Symbol" pitchFamily="18" charset="2"/>
              <a:buChar char="¨"/>
              <a:defRPr/>
            </a:pPr>
            <a:r>
              <a:rPr lang="en-US" sz="2400" dirty="0" smtClean="0">
                <a:solidFill>
                  <a:schemeClr val="bg1">
                    <a:lumMod val="75000"/>
                  </a:schemeClr>
                </a:solidFill>
                <a:latin typeface="+mn-lt"/>
              </a:rPr>
              <a:t>Examine and remediate the submitted product quality document</a:t>
            </a:r>
          </a:p>
        </p:txBody>
      </p:sp>
      <p:sp>
        <p:nvSpPr>
          <p:cNvPr id="4" name="Rectangle 35"/>
          <p:cNvSpPr>
            <a:spLocks noChangeArrowheads="1"/>
          </p:cNvSpPr>
          <p:nvPr/>
        </p:nvSpPr>
        <p:spPr bwMode="auto">
          <a:xfrm>
            <a:off x="5181600" y="1314449"/>
            <a:ext cx="4724400" cy="5260975"/>
          </a:xfrm>
          <a:prstGeom prst="rect">
            <a:avLst/>
          </a:prstGeom>
          <a:noFill/>
          <a:ln w="9525">
            <a:noFill/>
            <a:miter lim="800000"/>
            <a:headEnd/>
            <a:tailEnd/>
          </a:ln>
          <a:effectLst/>
        </p:spPr>
        <p:txBody>
          <a:bodyPr/>
          <a:lstStyle/>
          <a:p>
            <a:pPr marL="457200" indent="-228600">
              <a:lnSpc>
                <a:spcPct val="90000"/>
              </a:lnSpc>
              <a:buClr>
                <a:schemeClr val="bg1">
                  <a:lumMod val="75000"/>
                </a:schemeClr>
              </a:buClr>
              <a:buSzPct val="80000"/>
              <a:buFont typeface="Calibri" pitchFamily="34" charset="0"/>
              <a:buChar char="•"/>
              <a:defRPr/>
            </a:pPr>
            <a:r>
              <a:rPr lang="en-US" sz="2400" dirty="0" smtClean="0">
                <a:solidFill>
                  <a:schemeClr val="bg1">
                    <a:lumMod val="75000"/>
                  </a:schemeClr>
                </a:solidFill>
                <a:latin typeface="+mn-lt"/>
              </a:rPr>
              <a:t>Who:  GPAT and Executive Panel</a:t>
            </a:r>
          </a:p>
          <a:p>
            <a:pPr marL="457200" indent="-228600">
              <a:lnSpc>
                <a:spcPct val="90000"/>
              </a:lnSpc>
              <a:buClr>
                <a:schemeClr val="bg1">
                  <a:lumMod val="75000"/>
                </a:schemeClr>
              </a:buClr>
              <a:buSzPct val="80000"/>
              <a:buFont typeface="Calibri" pitchFamily="34" charset="0"/>
              <a:buChar char="•"/>
              <a:defRPr/>
            </a:pPr>
            <a:r>
              <a:rPr lang="en-US" sz="2400" dirty="0" smtClean="0">
                <a:solidFill>
                  <a:schemeClr val="bg1">
                    <a:lumMod val="75000"/>
                  </a:schemeClr>
                </a:solidFill>
                <a:latin typeface="+mn-lt"/>
              </a:rPr>
              <a:t> Due:  May 2011</a:t>
            </a: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85000"/>
                </a:schemeClr>
              </a:buClr>
              <a:buSzPct val="80000"/>
              <a:defRPr/>
            </a:pPr>
            <a:r>
              <a:rPr lang="en-US" sz="2400" dirty="0" smtClean="0">
                <a:solidFill>
                  <a:schemeClr val="bg1">
                    <a:lumMod val="75000"/>
                  </a:schemeClr>
                </a:solidFill>
                <a:latin typeface="+mn-lt"/>
              </a:rPr>
              <a:t> </a:t>
            </a:r>
          </a:p>
          <a:p>
            <a:pPr marL="457200" indent="-228600">
              <a:lnSpc>
                <a:spcPct val="90000"/>
              </a:lnSpc>
              <a:buClr>
                <a:schemeClr val="tx1"/>
              </a:buClr>
              <a:buSzPct val="80000"/>
              <a:buFont typeface="Calibri" pitchFamily="34" charset="0"/>
              <a:buChar char="•"/>
              <a:defRPr/>
            </a:pPr>
            <a:r>
              <a:rPr lang="en-US" sz="2400" dirty="0" smtClean="0">
                <a:solidFill>
                  <a:schemeClr val="tx1"/>
                </a:solidFill>
                <a:latin typeface="+mn-lt"/>
              </a:rPr>
              <a:t>Who:  Product provider and GCC Director </a:t>
            </a:r>
          </a:p>
          <a:p>
            <a:pPr marL="457200" indent="-228600">
              <a:lnSpc>
                <a:spcPct val="90000"/>
              </a:lnSpc>
              <a:buClr>
                <a:schemeClr val="tx1"/>
              </a:buClr>
              <a:buSzPct val="80000"/>
              <a:buFont typeface="Calibri" pitchFamily="34" charset="0"/>
              <a:buChar char="•"/>
              <a:defRPr/>
            </a:pPr>
            <a:r>
              <a:rPr lang="en-US" sz="2400" dirty="0" smtClean="0">
                <a:solidFill>
                  <a:schemeClr val="tx1"/>
                </a:solidFill>
                <a:latin typeface="+mn-lt"/>
              </a:rPr>
              <a:t> Due:  May 2011</a:t>
            </a:r>
          </a:p>
          <a:p>
            <a:pPr marL="457200" indent="-228600">
              <a:lnSpc>
                <a:spcPct val="90000"/>
              </a:lnSpc>
              <a:buClr>
                <a:schemeClr val="bg1">
                  <a:lumMod val="85000"/>
                </a:schemeClr>
              </a:buClr>
              <a:buSzPct val="80000"/>
              <a:defRPr/>
            </a:pPr>
            <a:r>
              <a:rPr lang="en-US" sz="2400" dirty="0" smtClean="0">
                <a:solidFill>
                  <a:schemeClr val="bg1">
                    <a:lumMod val="75000"/>
                  </a:schemeClr>
                </a:solidFill>
                <a:latin typeface="+mn-lt"/>
              </a:rPr>
              <a:t> </a:t>
            </a:r>
          </a:p>
          <a:p>
            <a:pPr marL="4572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4572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457200" indent="-228600">
              <a:lnSpc>
                <a:spcPct val="90000"/>
              </a:lnSpc>
              <a:buClr>
                <a:schemeClr val="bg1">
                  <a:lumMod val="75000"/>
                </a:schemeClr>
              </a:buClr>
              <a:buSzPct val="80000"/>
              <a:buFont typeface="Calibri" pitchFamily="34" charset="0"/>
              <a:buChar char="•"/>
              <a:defRPr/>
            </a:pPr>
            <a:r>
              <a:rPr lang="en-US" sz="2400" dirty="0" smtClean="0">
                <a:solidFill>
                  <a:schemeClr val="bg1">
                    <a:lumMod val="75000"/>
                  </a:schemeClr>
                </a:solidFill>
                <a:latin typeface="+mn-lt"/>
              </a:rPr>
              <a:t>Who:  GPAT, product provider, and GCC Director </a:t>
            </a:r>
          </a:p>
          <a:p>
            <a:pPr marL="457200" indent="-228600">
              <a:lnSpc>
                <a:spcPct val="90000"/>
              </a:lnSpc>
              <a:buClr>
                <a:schemeClr val="bg1">
                  <a:lumMod val="75000"/>
                </a:schemeClr>
              </a:buClr>
              <a:buSzPct val="80000"/>
              <a:buFont typeface="Calibri" pitchFamily="34" charset="0"/>
              <a:buChar char="•"/>
              <a:defRPr/>
            </a:pPr>
            <a:r>
              <a:rPr lang="en-US" sz="2400" dirty="0" smtClean="0">
                <a:solidFill>
                  <a:schemeClr val="bg1">
                    <a:lumMod val="75000"/>
                  </a:schemeClr>
                </a:solidFill>
                <a:latin typeface="+mn-lt"/>
              </a:rPr>
              <a:t> Due:  July-August 2011</a:t>
            </a:r>
            <a:endParaRPr lang="en-US" sz="2400" dirty="0">
              <a:solidFill>
                <a:schemeClr val="bg1">
                  <a:lumMod val="75000"/>
                </a:schemeClr>
              </a:solidFill>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dirty="0" smtClean="0"/>
              <a:t>GPPA: Road to Pre-Operational Phase</a:t>
            </a:r>
          </a:p>
        </p:txBody>
      </p:sp>
      <p:sp>
        <p:nvSpPr>
          <p:cNvPr id="5" name="Rectangle 35"/>
          <p:cNvSpPr>
            <a:spLocks noChangeArrowheads="1"/>
          </p:cNvSpPr>
          <p:nvPr/>
        </p:nvSpPr>
        <p:spPr bwMode="auto">
          <a:xfrm>
            <a:off x="50799" y="1276349"/>
            <a:ext cx="5168901" cy="5099051"/>
          </a:xfrm>
          <a:prstGeom prst="rect">
            <a:avLst/>
          </a:prstGeom>
          <a:noFill/>
          <a:ln w="9525">
            <a:noFill/>
            <a:miter lim="800000"/>
            <a:headEnd/>
            <a:tailEnd/>
          </a:ln>
          <a:effectLst/>
        </p:spPr>
        <p:txBody>
          <a:bodyPr/>
          <a:lstStyle/>
          <a:p>
            <a:pPr marL="228600" indent="-228600">
              <a:lnSpc>
                <a:spcPct val="90000"/>
              </a:lnSpc>
              <a:buClr>
                <a:schemeClr val="bg1">
                  <a:lumMod val="75000"/>
                </a:schemeClr>
              </a:buClr>
              <a:buSzPct val="80000"/>
              <a:buFont typeface="Symbol" pitchFamily="18" charset="2"/>
              <a:buChar char="¨"/>
              <a:defRPr/>
            </a:pPr>
            <a:r>
              <a:rPr lang="en-US" sz="2400" dirty="0" smtClean="0">
                <a:solidFill>
                  <a:schemeClr val="bg1">
                    <a:lumMod val="75000"/>
                  </a:schemeClr>
                </a:solidFill>
                <a:latin typeface="+mn-lt"/>
              </a:rPr>
              <a:t>[Major milestone] Make a consensus decision whether or not to continue the product acceptance process</a:t>
            </a:r>
          </a:p>
          <a:p>
            <a:pPr marL="228600" indent="-228600">
              <a:lnSpc>
                <a:spcPct val="90000"/>
              </a:lnSpc>
              <a:buClr>
                <a:srgbClr val="009900"/>
              </a:buClr>
              <a:buSzPct val="80000"/>
              <a:defRPr/>
            </a:pPr>
            <a:endParaRPr lang="en-US" sz="2400" dirty="0" smtClean="0">
              <a:solidFill>
                <a:schemeClr val="tx1"/>
              </a:solidFill>
              <a:latin typeface="+mn-lt"/>
            </a:endParaRPr>
          </a:p>
          <a:p>
            <a:pPr marL="228600" indent="-228600">
              <a:lnSpc>
                <a:spcPct val="90000"/>
              </a:lnSpc>
              <a:buClr>
                <a:srgbClr val="009900"/>
              </a:buClr>
              <a:buSzPct val="80000"/>
              <a:defRPr/>
            </a:pPr>
            <a:endParaRPr lang="en-US" sz="2400" dirty="0" smtClean="0">
              <a:solidFill>
                <a:schemeClr val="tx1"/>
              </a:solidFill>
              <a:latin typeface="+mn-lt"/>
            </a:endParaRPr>
          </a:p>
          <a:p>
            <a:pPr marL="228600" indent="-228600">
              <a:lnSpc>
                <a:spcPct val="90000"/>
              </a:lnSpc>
              <a:buClr>
                <a:schemeClr val="bg1">
                  <a:lumMod val="85000"/>
                </a:schemeClr>
              </a:buClr>
              <a:buSzPct val="80000"/>
              <a:buFont typeface="Symbol" pitchFamily="18" charset="2"/>
              <a:buChar char="¨"/>
              <a:defRPr/>
            </a:pPr>
            <a:r>
              <a:rPr lang="en-US" sz="2400" dirty="0" smtClean="0">
                <a:solidFill>
                  <a:schemeClr val="bg1">
                    <a:lumMod val="75000"/>
                  </a:schemeClr>
                </a:solidFill>
                <a:latin typeface="+mn-lt"/>
              </a:rPr>
              <a:t>Complete and submit Section III.3.A (product quality) of the GPAF and submit the product quality document</a:t>
            </a: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rgbClr val="009900"/>
              </a:buClr>
              <a:buSzPct val="80000"/>
              <a:buFont typeface="Symbol" pitchFamily="18" charset="2"/>
              <a:buChar char="¨"/>
              <a:defRPr/>
            </a:pPr>
            <a:r>
              <a:rPr lang="en-US" sz="2400" dirty="0" smtClean="0">
                <a:solidFill>
                  <a:srgbClr val="009900"/>
                </a:solidFill>
                <a:latin typeface="+mn-lt"/>
              </a:rPr>
              <a:t>Examine and remediate the submitted product quality document </a:t>
            </a:r>
          </a:p>
        </p:txBody>
      </p:sp>
      <p:sp>
        <p:nvSpPr>
          <p:cNvPr id="4" name="Rectangle 35"/>
          <p:cNvSpPr>
            <a:spLocks noChangeArrowheads="1"/>
          </p:cNvSpPr>
          <p:nvPr/>
        </p:nvSpPr>
        <p:spPr bwMode="auto">
          <a:xfrm>
            <a:off x="5181600" y="1314449"/>
            <a:ext cx="4724400" cy="5260975"/>
          </a:xfrm>
          <a:prstGeom prst="rect">
            <a:avLst/>
          </a:prstGeom>
          <a:noFill/>
          <a:ln w="9525">
            <a:noFill/>
            <a:miter lim="800000"/>
            <a:headEnd/>
            <a:tailEnd/>
          </a:ln>
          <a:effectLst/>
        </p:spPr>
        <p:txBody>
          <a:bodyPr/>
          <a:lstStyle/>
          <a:p>
            <a:pPr marL="457200" indent="-228600">
              <a:lnSpc>
                <a:spcPct val="90000"/>
              </a:lnSpc>
              <a:buClr>
                <a:schemeClr val="bg1">
                  <a:lumMod val="75000"/>
                </a:schemeClr>
              </a:buClr>
              <a:buSzPct val="80000"/>
              <a:buFont typeface="Calibri" pitchFamily="34" charset="0"/>
              <a:buChar char="•"/>
              <a:defRPr/>
            </a:pPr>
            <a:r>
              <a:rPr lang="en-US" sz="2400" dirty="0" smtClean="0">
                <a:solidFill>
                  <a:schemeClr val="bg1">
                    <a:lumMod val="75000"/>
                  </a:schemeClr>
                </a:solidFill>
                <a:latin typeface="+mn-lt"/>
              </a:rPr>
              <a:t> Who:  Product provider </a:t>
            </a:r>
          </a:p>
          <a:p>
            <a:pPr marL="457200" indent="-228600">
              <a:lnSpc>
                <a:spcPct val="90000"/>
              </a:lnSpc>
              <a:buClr>
                <a:schemeClr val="bg1">
                  <a:lumMod val="75000"/>
                </a:schemeClr>
              </a:buClr>
              <a:buSzPct val="80000"/>
              <a:buFont typeface="Calibri" pitchFamily="34" charset="0"/>
              <a:buChar char="•"/>
              <a:defRPr/>
            </a:pPr>
            <a:r>
              <a:rPr lang="en-US" sz="2400" dirty="0" smtClean="0">
                <a:solidFill>
                  <a:schemeClr val="bg1">
                    <a:lumMod val="75000"/>
                  </a:schemeClr>
                </a:solidFill>
                <a:latin typeface="+mn-lt"/>
              </a:rPr>
              <a:t> Due:  May 2011</a:t>
            </a: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457200" indent="-228600">
              <a:lnSpc>
                <a:spcPct val="90000"/>
              </a:lnSpc>
              <a:buClr>
                <a:schemeClr val="bg1">
                  <a:lumMod val="85000"/>
                </a:schemeClr>
              </a:buClr>
              <a:buSzPct val="80000"/>
              <a:buFont typeface="Calibri" pitchFamily="34" charset="0"/>
              <a:buChar char="•"/>
              <a:defRPr/>
            </a:pPr>
            <a:r>
              <a:rPr lang="en-US" sz="2400" dirty="0" smtClean="0">
                <a:solidFill>
                  <a:schemeClr val="bg1">
                    <a:lumMod val="75000"/>
                  </a:schemeClr>
                </a:solidFill>
                <a:latin typeface="+mn-lt"/>
              </a:rPr>
              <a:t>Who:  Product users and GCC Director </a:t>
            </a:r>
          </a:p>
          <a:p>
            <a:pPr marL="457200" indent="-228600">
              <a:lnSpc>
                <a:spcPct val="90000"/>
              </a:lnSpc>
              <a:buClr>
                <a:schemeClr val="bg1">
                  <a:lumMod val="85000"/>
                </a:schemeClr>
              </a:buClr>
              <a:buSzPct val="80000"/>
              <a:buFont typeface="Calibri" pitchFamily="34" charset="0"/>
              <a:buChar char="•"/>
              <a:defRPr/>
            </a:pPr>
            <a:r>
              <a:rPr lang="en-US" sz="2400" dirty="0" smtClean="0">
                <a:solidFill>
                  <a:schemeClr val="bg1">
                    <a:lumMod val="75000"/>
                  </a:schemeClr>
                </a:solidFill>
                <a:latin typeface="+mn-lt"/>
              </a:rPr>
              <a:t>Due:  May 2011</a:t>
            </a:r>
          </a:p>
          <a:p>
            <a:pPr marL="457200" indent="-228600">
              <a:lnSpc>
                <a:spcPct val="90000"/>
              </a:lnSpc>
              <a:buClr>
                <a:schemeClr val="bg1">
                  <a:lumMod val="85000"/>
                </a:schemeClr>
              </a:buClr>
              <a:buSzPct val="80000"/>
              <a:defRPr/>
            </a:pPr>
            <a:r>
              <a:rPr lang="en-US" sz="2400" dirty="0" smtClean="0">
                <a:solidFill>
                  <a:schemeClr val="bg1">
                    <a:lumMod val="75000"/>
                  </a:schemeClr>
                </a:solidFill>
                <a:latin typeface="+mn-lt"/>
              </a:rPr>
              <a:t> </a:t>
            </a:r>
          </a:p>
          <a:p>
            <a:pPr marL="4572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4572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457200" indent="-228600">
              <a:lnSpc>
                <a:spcPct val="90000"/>
              </a:lnSpc>
              <a:buClr>
                <a:schemeClr val="tx1"/>
              </a:buClr>
              <a:buSzPct val="80000"/>
              <a:buFont typeface="Calibri" pitchFamily="34" charset="0"/>
              <a:buChar char="•"/>
              <a:defRPr/>
            </a:pPr>
            <a:r>
              <a:rPr lang="en-US" sz="2400" dirty="0" smtClean="0">
                <a:solidFill>
                  <a:schemeClr val="tx1"/>
                </a:solidFill>
                <a:latin typeface="+mn-lt"/>
              </a:rPr>
              <a:t>Who:  GPAT, </a:t>
            </a:r>
            <a:r>
              <a:rPr lang="en-US" sz="2400" dirty="0" smtClean="0">
                <a:solidFill>
                  <a:schemeClr val="tx1"/>
                </a:solidFill>
                <a:latin typeface="Calibri"/>
              </a:rPr>
              <a:t>product provider, and GCC Director</a:t>
            </a:r>
            <a:r>
              <a:rPr lang="en-US" sz="2400" dirty="0" smtClean="0">
                <a:solidFill>
                  <a:schemeClr val="tx1"/>
                </a:solidFill>
                <a:latin typeface="+mn-lt"/>
              </a:rPr>
              <a:t> </a:t>
            </a:r>
          </a:p>
          <a:p>
            <a:pPr marL="457200" indent="-228600">
              <a:lnSpc>
                <a:spcPct val="90000"/>
              </a:lnSpc>
              <a:buClr>
                <a:schemeClr val="tx1"/>
              </a:buClr>
              <a:buSzPct val="80000"/>
              <a:buFont typeface="Calibri" pitchFamily="34" charset="0"/>
              <a:buChar char="•"/>
              <a:defRPr/>
            </a:pPr>
            <a:r>
              <a:rPr lang="en-US" sz="2400" dirty="0" smtClean="0">
                <a:solidFill>
                  <a:schemeClr val="tx1"/>
                </a:solidFill>
                <a:latin typeface="+mn-lt"/>
              </a:rPr>
              <a:t> Due:  July-August 2011</a:t>
            </a:r>
            <a:endParaRPr lang="en-US" sz="2400" dirty="0">
              <a:solidFill>
                <a:schemeClr val="tx1"/>
              </a:solidFill>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dirty="0" smtClean="0"/>
              <a:t>GPPA:  Road to Pre-Operational Phase</a:t>
            </a:r>
          </a:p>
        </p:txBody>
      </p:sp>
      <p:sp>
        <p:nvSpPr>
          <p:cNvPr id="5" name="Rectangle 35"/>
          <p:cNvSpPr>
            <a:spLocks noChangeArrowheads="1"/>
          </p:cNvSpPr>
          <p:nvPr/>
        </p:nvSpPr>
        <p:spPr bwMode="auto">
          <a:xfrm>
            <a:off x="1295400" y="3041649"/>
            <a:ext cx="6870699" cy="1593851"/>
          </a:xfrm>
          <a:prstGeom prst="rect">
            <a:avLst/>
          </a:prstGeom>
          <a:noFill/>
          <a:ln w="9525">
            <a:noFill/>
            <a:miter lim="800000"/>
            <a:headEnd/>
            <a:tailEnd/>
          </a:ln>
          <a:effectLst/>
        </p:spPr>
        <p:txBody>
          <a:bodyPr/>
          <a:lstStyle/>
          <a:p>
            <a:pPr algn="ctr">
              <a:lnSpc>
                <a:spcPct val="90000"/>
              </a:lnSpc>
              <a:buClr>
                <a:srgbClr val="009900"/>
              </a:buClr>
              <a:buSzPct val="80000"/>
              <a:defRPr/>
            </a:pPr>
            <a:r>
              <a:rPr lang="en-US" sz="4800" dirty="0" smtClean="0">
                <a:solidFill>
                  <a:srgbClr val="009900"/>
                </a:solidFill>
                <a:latin typeface="+mn-lt"/>
              </a:rPr>
              <a:t>Enter Pre-Operational Phase – July-August 2011</a:t>
            </a:r>
            <a:endParaRPr lang="en-US" sz="4800" dirty="0">
              <a:solidFill>
                <a:srgbClr val="009900"/>
              </a:solidFill>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dirty="0" smtClean="0"/>
              <a:t>GPPA:  Road to Operational Phase</a:t>
            </a:r>
          </a:p>
        </p:txBody>
      </p:sp>
      <p:sp>
        <p:nvSpPr>
          <p:cNvPr id="5" name="Rectangle 35"/>
          <p:cNvSpPr>
            <a:spLocks noChangeArrowheads="1"/>
          </p:cNvSpPr>
          <p:nvPr/>
        </p:nvSpPr>
        <p:spPr bwMode="auto">
          <a:xfrm>
            <a:off x="50799" y="1276349"/>
            <a:ext cx="6210301" cy="5099051"/>
          </a:xfrm>
          <a:prstGeom prst="rect">
            <a:avLst/>
          </a:prstGeom>
          <a:noFill/>
          <a:ln w="9525">
            <a:noFill/>
            <a:miter lim="800000"/>
            <a:headEnd/>
            <a:tailEnd/>
          </a:ln>
          <a:effectLst/>
        </p:spPr>
        <p:txBody>
          <a:bodyPr/>
          <a:lstStyle/>
          <a:p>
            <a:pPr marL="228600" indent="-228600">
              <a:lnSpc>
                <a:spcPct val="90000"/>
              </a:lnSpc>
              <a:buClr>
                <a:srgbClr val="009900"/>
              </a:buClr>
              <a:buSzPct val="80000"/>
              <a:buFont typeface="Symbol" pitchFamily="18" charset="2"/>
              <a:buChar char="¨"/>
              <a:defRPr/>
            </a:pPr>
            <a:r>
              <a:rPr lang="en-US" sz="2400" dirty="0" smtClean="0">
                <a:solidFill>
                  <a:srgbClr val="009900"/>
                </a:solidFill>
                <a:latin typeface="+mn-lt"/>
              </a:rPr>
              <a:t>Obtain product feedback from the Executive Panel and remediate product based on this feedback</a:t>
            </a:r>
          </a:p>
          <a:p>
            <a:pPr marL="228600" indent="-228600">
              <a:lnSpc>
                <a:spcPct val="90000"/>
              </a:lnSpc>
              <a:buClr>
                <a:srgbClr val="009900"/>
              </a:buClr>
              <a:buSzPct val="80000"/>
              <a:defRPr/>
            </a:pPr>
            <a:endParaRPr lang="en-US" sz="2400" dirty="0" smtClean="0">
              <a:solidFill>
                <a:schemeClr val="tx1"/>
              </a:solidFill>
              <a:latin typeface="+mn-lt"/>
            </a:endParaRPr>
          </a:p>
          <a:p>
            <a:pPr marL="228600" indent="-228600">
              <a:lnSpc>
                <a:spcPct val="90000"/>
              </a:lnSpc>
              <a:buClr>
                <a:schemeClr val="bg1">
                  <a:lumMod val="85000"/>
                </a:schemeClr>
              </a:buClr>
              <a:buSzPct val="80000"/>
              <a:buFont typeface="Symbol" pitchFamily="18" charset="2"/>
              <a:buChar char="¨"/>
              <a:defRPr/>
            </a:pPr>
            <a:r>
              <a:rPr lang="en-US" sz="2400" dirty="0" smtClean="0">
                <a:solidFill>
                  <a:prstClr val="white">
                    <a:lumMod val="75000"/>
                  </a:prstClr>
                </a:solidFill>
                <a:latin typeface="+mn-lt"/>
              </a:rPr>
              <a:t>Complete documents associated with GPAF Sections III.2.C (analysis software documentation), III.2.D (product version control plan), III.3.B (operations and distribution plan), and III.3.C (data user's guide), and submit the documents to the GCC</a:t>
            </a:r>
            <a:endParaRPr lang="en-US" sz="2400" dirty="0" smtClean="0">
              <a:solidFill>
                <a:schemeClr val="bg1">
                  <a:lumMod val="75000"/>
                </a:schemeClr>
              </a:solidFill>
              <a:latin typeface="+mn-lt"/>
            </a:endParaRP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75000"/>
                </a:schemeClr>
              </a:buClr>
              <a:buSzPct val="80000"/>
              <a:buFont typeface="Symbol" pitchFamily="18" charset="2"/>
              <a:buChar char="¨"/>
              <a:defRPr/>
            </a:pPr>
            <a:r>
              <a:rPr lang="en-US" sz="2400" dirty="0" smtClean="0">
                <a:solidFill>
                  <a:schemeClr val="bg1">
                    <a:lumMod val="75000"/>
                  </a:schemeClr>
                </a:solidFill>
                <a:latin typeface="+mn-lt"/>
              </a:rPr>
              <a:t>Examine and remediate the submitted documents (product version control plan, operations and distribution plan, and data user's guide)</a:t>
            </a:r>
          </a:p>
        </p:txBody>
      </p:sp>
      <p:sp>
        <p:nvSpPr>
          <p:cNvPr id="4" name="Rectangle 35"/>
          <p:cNvSpPr>
            <a:spLocks noChangeArrowheads="1"/>
          </p:cNvSpPr>
          <p:nvPr/>
        </p:nvSpPr>
        <p:spPr bwMode="auto">
          <a:xfrm>
            <a:off x="6121400" y="1314449"/>
            <a:ext cx="3390900" cy="5260975"/>
          </a:xfrm>
          <a:prstGeom prst="rect">
            <a:avLst/>
          </a:prstGeom>
          <a:noFill/>
          <a:ln w="9525">
            <a:noFill/>
            <a:miter lim="800000"/>
            <a:headEnd/>
            <a:tailEnd/>
          </a:ln>
          <a:effectLst/>
        </p:spPr>
        <p:txBody>
          <a:bodyPr/>
          <a:lstStyle/>
          <a:p>
            <a:pPr marL="457200" indent="-228600">
              <a:lnSpc>
                <a:spcPct val="90000"/>
              </a:lnSpc>
              <a:buClr>
                <a:schemeClr val="tx1"/>
              </a:buClr>
              <a:buSzPct val="80000"/>
              <a:buFont typeface="Calibri" pitchFamily="34" charset="0"/>
              <a:buChar char="•"/>
              <a:defRPr/>
            </a:pPr>
            <a:r>
              <a:rPr lang="en-US" sz="2400" dirty="0" smtClean="0">
                <a:solidFill>
                  <a:schemeClr val="tx1"/>
                </a:solidFill>
                <a:latin typeface="+mn-lt"/>
              </a:rPr>
              <a:t> Who:  Product provider </a:t>
            </a:r>
          </a:p>
          <a:p>
            <a:pPr marL="457200" indent="-228600">
              <a:lnSpc>
                <a:spcPct val="90000"/>
              </a:lnSpc>
              <a:buClr>
                <a:schemeClr val="tx1"/>
              </a:buClr>
              <a:buSzPct val="80000"/>
              <a:buFont typeface="Calibri" pitchFamily="34" charset="0"/>
              <a:buChar char="•"/>
              <a:defRPr/>
            </a:pPr>
            <a:r>
              <a:rPr lang="en-US" sz="2400" dirty="0" smtClean="0">
                <a:solidFill>
                  <a:schemeClr val="tx1"/>
                </a:solidFill>
                <a:latin typeface="+mn-lt"/>
              </a:rPr>
              <a:t> Due: November 2011</a:t>
            </a:r>
          </a:p>
          <a:p>
            <a:pPr marL="228600" indent="-228600">
              <a:lnSpc>
                <a:spcPct val="90000"/>
              </a:lnSpc>
              <a:buClr>
                <a:schemeClr val="bg1">
                  <a:lumMod val="75000"/>
                </a:schemeClr>
              </a:buClr>
              <a:buSzPct val="80000"/>
              <a:defRPr/>
            </a:pPr>
            <a:endParaRPr lang="en-US" sz="2400" dirty="0" smtClean="0">
              <a:solidFill>
                <a:schemeClr val="bg1">
                  <a:lumMod val="75000"/>
                </a:schemeClr>
              </a:solidFill>
              <a:latin typeface="+mn-lt"/>
            </a:endParaRPr>
          </a:p>
          <a:p>
            <a:pPr marL="457200" indent="-228600">
              <a:lnSpc>
                <a:spcPct val="90000"/>
              </a:lnSpc>
              <a:buClr>
                <a:schemeClr val="bg1">
                  <a:lumMod val="75000"/>
                </a:schemeClr>
              </a:buClr>
              <a:buSzPct val="80000"/>
              <a:buFont typeface="Calibri" pitchFamily="34" charset="0"/>
              <a:buChar char="•"/>
              <a:defRPr/>
            </a:pPr>
            <a:r>
              <a:rPr lang="en-US" sz="2400" dirty="0" smtClean="0">
                <a:solidFill>
                  <a:schemeClr val="bg1">
                    <a:lumMod val="75000"/>
                  </a:schemeClr>
                </a:solidFill>
                <a:latin typeface="+mn-lt"/>
              </a:rPr>
              <a:t> Who:  Product users and GCC Director </a:t>
            </a:r>
          </a:p>
          <a:p>
            <a:pPr marL="457200" indent="-228600">
              <a:lnSpc>
                <a:spcPct val="90000"/>
              </a:lnSpc>
              <a:buClr>
                <a:schemeClr val="bg1">
                  <a:lumMod val="75000"/>
                </a:schemeClr>
              </a:buClr>
              <a:buSzPct val="80000"/>
              <a:buFont typeface="Calibri" pitchFamily="34" charset="0"/>
              <a:buChar char="•"/>
              <a:defRPr/>
            </a:pPr>
            <a:r>
              <a:rPr lang="en-US" sz="2400" dirty="0" smtClean="0">
                <a:solidFill>
                  <a:schemeClr val="bg1">
                    <a:lumMod val="75000"/>
                  </a:schemeClr>
                </a:solidFill>
                <a:latin typeface="+mn-lt"/>
              </a:rPr>
              <a:t> Due: December 2011</a:t>
            </a:r>
          </a:p>
          <a:p>
            <a:pPr marL="457200" indent="-228600">
              <a:lnSpc>
                <a:spcPct val="90000"/>
              </a:lnSpc>
              <a:buClr>
                <a:schemeClr val="bg1">
                  <a:lumMod val="75000"/>
                </a:schemeClr>
              </a:buClr>
              <a:buSzPct val="80000"/>
              <a:defRPr/>
            </a:pPr>
            <a:r>
              <a:rPr lang="en-US" sz="2400" dirty="0" smtClean="0">
                <a:solidFill>
                  <a:schemeClr val="bg1">
                    <a:lumMod val="75000"/>
                  </a:schemeClr>
                </a:solidFill>
                <a:latin typeface="+mn-lt"/>
              </a:rPr>
              <a:t> </a:t>
            </a:r>
          </a:p>
          <a:p>
            <a:pPr marL="457200" indent="-228600">
              <a:lnSpc>
                <a:spcPct val="90000"/>
              </a:lnSpc>
              <a:buClr>
                <a:schemeClr val="bg1">
                  <a:lumMod val="75000"/>
                </a:schemeClr>
              </a:buClr>
              <a:buSzPct val="80000"/>
              <a:defRPr/>
            </a:pPr>
            <a:endParaRPr lang="en-US" sz="2400" dirty="0" smtClean="0">
              <a:solidFill>
                <a:schemeClr val="bg1">
                  <a:lumMod val="75000"/>
                </a:schemeClr>
              </a:solidFill>
              <a:latin typeface="+mn-lt"/>
            </a:endParaRPr>
          </a:p>
          <a:p>
            <a:pPr marL="457200" indent="-228600">
              <a:lnSpc>
                <a:spcPct val="90000"/>
              </a:lnSpc>
              <a:buClr>
                <a:schemeClr val="bg1">
                  <a:lumMod val="75000"/>
                </a:schemeClr>
              </a:buClr>
              <a:buSzPct val="80000"/>
              <a:defRPr/>
            </a:pPr>
            <a:endParaRPr lang="en-US" sz="2400" dirty="0" smtClean="0">
              <a:solidFill>
                <a:schemeClr val="bg1">
                  <a:lumMod val="75000"/>
                </a:schemeClr>
              </a:solidFill>
              <a:latin typeface="+mn-lt"/>
            </a:endParaRPr>
          </a:p>
          <a:p>
            <a:pPr marL="457200" indent="-228600">
              <a:lnSpc>
                <a:spcPct val="90000"/>
              </a:lnSpc>
              <a:buClr>
                <a:schemeClr val="bg1">
                  <a:lumMod val="75000"/>
                </a:schemeClr>
              </a:buClr>
              <a:buSzPct val="80000"/>
              <a:defRPr/>
            </a:pPr>
            <a:endParaRPr lang="en-US" sz="2400" dirty="0" smtClean="0">
              <a:solidFill>
                <a:schemeClr val="bg1">
                  <a:lumMod val="75000"/>
                </a:schemeClr>
              </a:solidFill>
              <a:latin typeface="+mn-lt"/>
            </a:endParaRPr>
          </a:p>
          <a:p>
            <a:pPr marL="457200" indent="-228600">
              <a:lnSpc>
                <a:spcPct val="90000"/>
              </a:lnSpc>
              <a:buClr>
                <a:schemeClr val="bg1">
                  <a:lumMod val="75000"/>
                </a:schemeClr>
              </a:buClr>
              <a:buSzPct val="80000"/>
              <a:buFont typeface="Calibri" pitchFamily="34" charset="0"/>
              <a:buChar char="•"/>
              <a:defRPr/>
            </a:pPr>
            <a:r>
              <a:rPr lang="en-US" sz="2400" dirty="0" smtClean="0">
                <a:solidFill>
                  <a:schemeClr val="bg1">
                    <a:lumMod val="75000"/>
                  </a:schemeClr>
                </a:solidFill>
                <a:latin typeface="+mn-lt"/>
              </a:rPr>
              <a:t>Who:  GPAT, product provider, and GCC Director </a:t>
            </a:r>
          </a:p>
          <a:p>
            <a:pPr marL="457200" indent="-228600">
              <a:lnSpc>
                <a:spcPct val="90000"/>
              </a:lnSpc>
              <a:buClr>
                <a:schemeClr val="bg1">
                  <a:lumMod val="75000"/>
                </a:schemeClr>
              </a:buClr>
              <a:buSzPct val="80000"/>
              <a:buFont typeface="Calibri" pitchFamily="34" charset="0"/>
              <a:buChar char="•"/>
              <a:defRPr/>
            </a:pPr>
            <a:r>
              <a:rPr lang="en-US" sz="2400" dirty="0" smtClean="0">
                <a:solidFill>
                  <a:schemeClr val="bg1">
                    <a:lumMod val="75000"/>
                  </a:schemeClr>
                </a:solidFill>
                <a:latin typeface="+mn-lt"/>
              </a:rPr>
              <a:t> Due:  February-March 2012</a:t>
            </a:r>
            <a:endParaRPr lang="en-US" sz="2400" dirty="0">
              <a:solidFill>
                <a:schemeClr val="bg1">
                  <a:lumMod val="75000"/>
                </a:schemeClr>
              </a:solidFill>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dirty="0" smtClean="0"/>
              <a:t>GPPA:  Road to Operational Phase</a:t>
            </a:r>
          </a:p>
        </p:txBody>
      </p:sp>
      <p:sp>
        <p:nvSpPr>
          <p:cNvPr id="5" name="Rectangle 35"/>
          <p:cNvSpPr>
            <a:spLocks noChangeArrowheads="1"/>
          </p:cNvSpPr>
          <p:nvPr/>
        </p:nvSpPr>
        <p:spPr bwMode="auto">
          <a:xfrm>
            <a:off x="50799" y="1276349"/>
            <a:ext cx="6210301" cy="5099051"/>
          </a:xfrm>
          <a:prstGeom prst="rect">
            <a:avLst/>
          </a:prstGeom>
          <a:noFill/>
          <a:ln w="9525">
            <a:noFill/>
            <a:miter lim="800000"/>
            <a:headEnd/>
            <a:tailEnd/>
          </a:ln>
          <a:effectLst/>
        </p:spPr>
        <p:txBody>
          <a:bodyPr/>
          <a:lstStyle/>
          <a:p>
            <a:pPr marL="228600" indent="-228600">
              <a:lnSpc>
                <a:spcPct val="90000"/>
              </a:lnSpc>
              <a:buClr>
                <a:schemeClr val="bg1">
                  <a:lumMod val="75000"/>
                </a:schemeClr>
              </a:buClr>
              <a:buSzPct val="80000"/>
              <a:buFont typeface="Symbol" pitchFamily="18" charset="2"/>
              <a:buChar char="¨"/>
              <a:defRPr/>
            </a:pPr>
            <a:r>
              <a:rPr lang="en-US" sz="2400" dirty="0" smtClean="0">
                <a:solidFill>
                  <a:schemeClr val="bg1">
                    <a:lumMod val="75000"/>
                  </a:schemeClr>
                </a:solidFill>
                <a:latin typeface="+mn-lt"/>
              </a:rPr>
              <a:t>Obtain product feedback from the Executive Panel and remediate product based on this feedback</a:t>
            </a:r>
          </a:p>
          <a:p>
            <a:pPr marL="228600" indent="-228600">
              <a:lnSpc>
                <a:spcPct val="90000"/>
              </a:lnSpc>
              <a:buClr>
                <a:srgbClr val="009900"/>
              </a:buClr>
              <a:buSzPct val="80000"/>
              <a:defRPr/>
            </a:pPr>
            <a:endParaRPr lang="en-US" sz="2400" dirty="0" smtClean="0">
              <a:solidFill>
                <a:schemeClr val="tx1"/>
              </a:solidFill>
              <a:latin typeface="+mn-lt"/>
            </a:endParaRPr>
          </a:p>
          <a:p>
            <a:pPr marL="228600" indent="-228600">
              <a:lnSpc>
                <a:spcPct val="90000"/>
              </a:lnSpc>
              <a:buClr>
                <a:srgbClr val="009900"/>
              </a:buClr>
              <a:buSzPct val="80000"/>
              <a:buFont typeface="Symbol" pitchFamily="18" charset="2"/>
              <a:buChar char="¨"/>
              <a:defRPr/>
            </a:pPr>
            <a:r>
              <a:rPr lang="en-US" sz="2400" dirty="0" smtClean="0">
                <a:solidFill>
                  <a:srgbClr val="009900"/>
                </a:solidFill>
                <a:latin typeface="+mn-lt"/>
              </a:rPr>
              <a:t>Complete documents associated with GPAF Sections III.2.C (analysis software documentation), III.2.D (product version control plan), III.3.B (operations and distribution plan), and III.3.C (data user's guide), and submit the documents to the GCC</a:t>
            </a: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75000"/>
                </a:schemeClr>
              </a:buClr>
              <a:buSzPct val="80000"/>
              <a:buFont typeface="Symbol" pitchFamily="18" charset="2"/>
              <a:buChar char="¨"/>
              <a:defRPr/>
            </a:pPr>
            <a:r>
              <a:rPr lang="en-US" sz="2400" dirty="0" smtClean="0">
                <a:solidFill>
                  <a:schemeClr val="bg1">
                    <a:lumMod val="75000"/>
                  </a:schemeClr>
                </a:solidFill>
                <a:latin typeface="+mn-lt"/>
              </a:rPr>
              <a:t>Examine and remediate the submitted documents (product version control plan, operations and distribution plan, and data user's guide)</a:t>
            </a:r>
          </a:p>
        </p:txBody>
      </p:sp>
      <p:sp>
        <p:nvSpPr>
          <p:cNvPr id="4" name="Rectangle 35"/>
          <p:cNvSpPr>
            <a:spLocks noChangeArrowheads="1"/>
          </p:cNvSpPr>
          <p:nvPr/>
        </p:nvSpPr>
        <p:spPr bwMode="auto">
          <a:xfrm>
            <a:off x="6121400" y="1314449"/>
            <a:ext cx="3390900" cy="5260975"/>
          </a:xfrm>
          <a:prstGeom prst="rect">
            <a:avLst/>
          </a:prstGeom>
          <a:noFill/>
          <a:ln w="9525">
            <a:noFill/>
            <a:miter lim="800000"/>
            <a:headEnd/>
            <a:tailEnd/>
          </a:ln>
          <a:effectLst/>
        </p:spPr>
        <p:txBody>
          <a:bodyPr/>
          <a:lstStyle/>
          <a:p>
            <a:pPr marL="457200" indent="-228600">
              <a:lnSpc>
                <a:spcPct val="90000"/>
              </a:lnSpc>
              <a:buClr>
                <a:schemeClr val="bg1">
                  <a:lumMod val="75000"/>
                </a:schemeClr>
              </a:buClr>
              <a:buSzPct val="80000"/>
              <a:buFont typeface="Calibri" pitchFamily="34" charset="0"/>
              <a:buChar char="•"/>
              <a:defRPr/>
            </a:pPr>
            <a:r>
              <a:rPr lang="en-US" sz="2400" dirty="0" smtClean="0">
                <a:solidFill>
                  <a:schemeClr val="bg1">
                    <a:lumMod val="75000"/>
                  </a:schemeClr>
                </a:solidFill>
                <a:latin typeface="+mn-lt"/>
              </a:rPr>
              <a:t> Who:  Product provider </a:t>
            </a:r>
          </a:p>
          <a:p>
            <a:pPr marL="457200" indent="-228600">
              <a:lnSpc>
                <a:spcPct val="90000"/>
              </a:lnSpc>
              <a:buClr>
                <a:schemeClr val="bg1">
                  <a:lumMod val="75000"/>
                </a:schemeClr>
              </a:buClr>
              <a:buSzPct val="80000"/>
              <a:buFont typeface="Calibri" pitchFamily="34" charset="0"/>
              <a:buChar char="•"/>
              <a:defRPr/>
            </a:pPr>
            <a:r>
              <a:rPr lang="en-US" sz="2400" dirty="0" smtClean="0">
                <a:solidFill>
                  <a:schemeClr val="bg1">
                    <a:lumMod val="75000"/>
                  </a:schemeClr>
                </a:solidFill>
                <a:latin typeface="+mn-lt"/>
              </a:rPr>
              <a:t> Due: November 2011</a:t>
            </a:r>
          </a:p>
          <a:p>
            <a:pPr marL="228600" indent="-228600">
              <a:lnSpc>
                <a:spcPct val="90000"/>
              </a:lnSpc>
              <a:buClr>
                <a:schemeClr val="bg1">
                  <a:lumMod val="75000"/>
                </a:schemeClr>
              </a:buClr>
              <a:buSzPct val="80000"/>
              <a:defRPr/>
            </a:pPr>
            <a:endParaRPr lang="en-US" sz="2400" dirty="0" smtClean="0">
              <a:solidFill>
                <a:schemeClr val="bg1">
                  <a:lumMod val="75000"/>
                </a:schemeClr>
              </a:solidFill>
              <a:latin typeface="+mn-lt"/>
            </a:endParaRPr>
          </a:p>
          <a:p>
            <a:pPr marL="457200" indent="-228600">
              <a:lnSpc>
                <a:spcPct val="90000"/>
              </a:lnSpc>
              <a:buClr>
                <a:schemeClr val="tx1"/>
              </a:buClr>
              <a:buSzPct val="80000"/>
              <a:buFont typeface="Calibri" pitchFamily="34" charset="0"/>
              <a:buChar char="•"/>
              <a:defRPr/>
            </a:pPr>
            <a:r>
              <a:rPr lang="en-US" sz="2400" dirty="0" smtClean="0">
                <a:solidFill>
                  <a:schemeClr val="tx1"/>
                </a:solidFill>
                <a:latin typeface="+mn-lt"/>
              </a:rPr>
              <a:t>Who:  Product users and GCC Director </a:t>
            </a:r>
          </a:p>
          <a:p>
            <a:pPr marL="457200" indent="-228600">
              <a:lnSpc>
                <a:spcPct val="90000"/>
              </a:lnSpc>
              <a:buClr>
                <a:schemeClr val="tx1"/>
              </a:buClr>
              <a:buSzPct val="80000"/>
              <a:buFont typeface="Calibri" pitchFamily="34" charset="0"/>
              <a:buChar char="•"/>
              <a:defRPr/>
            </a:pPr>
            <a:r>
              <a:rPr lang="en-US" sz="2400" dirty="0" smtClean="0">
                <a:solidFill>
                  <a:schemeClr val="tx1"/>
                </a:solidFill>
                <a:latin typeface="+mn-lt"/>
              </a:rPr>
              <a:t> Due: December 2011</a:t>
            </a:r>
          </a:p>
          <a:p>
            <a:pPr marL="457200" indent="-228600">
              <a:lnSpc>
                <a:spcPct val="90000"/>
              </a:lnSpc>
              <a:buClr>
                <a:schemeClr val="bg1">
                  <a:lumMod val="75000"/>
                </a:schemeClr>
              </a:buClr>
              <a:buSzPct val="80000"/>
              <a:defRPr/>
            </a:pPr>
            <a:r>
              <a:rPr lang="en-US" sz="2400" dirty="0" smtClean="0">
                <a:solidFill>
                  <a:schemeClr val="bg1">
                    <a:lumMod val="75000"/>
                  </a:schemeClr>
                </a:solidFill>
                <a:latin typeface="+mn-lt"/>
              </a:rPr>
              <a:t> </a:t>
            </a:r>
          </a:p>
          <a:p>
            <a:pPr marL="457200" indent="-228600">
              <a:lnSpc>
                <a:spcPct val="90000"/>
              </a:lnSpc>
              <a:buClr>
                <a:schemeClr val="bg1">
                  <a:lumMod val="75000"/>
                </a:schemeClr>
              </a:buClr>
              <a:buSzPct val="80000"/>
              <a:defRPr/>
            </a:pPr>
            <a:endParaRPr lang="en-US" sz="2400" dirty="0" smtClean="0">
              <a:solidFill>
                <a:schemeClr val="bg1">
                  <a:lumMod val="75000"/>
                </a:schemeClr>
              </a:solidFill>
              <a:latin typeface="+mn-lt"/>
            </a:endParaRPr>
          </a:p>
          <a:p>
            <a:pPr marL="457200" indent="-228600">
              <a:lnSpc>
                <a:spcPct val="90000"/>
              </a:lnSpc>
              <a:buClr>
                <a:schemeClr val="bg1">
                  <a:lumMod val="75000"/>
                </a:schemeClr>
              </a:buClr>
              <a:buSzPct val="80000"/>
              <a:defRPr/>
            </a:pPr>
            <a:endParaRPr lang="en-US" sz="2400" dirty="0" smtClean="0">
              <a:solidFill>
                <a:schemeClr val="bg1">
                  <a:lumMod val="75000"/>
                </a:schemeClr>
              </a:solidFill>
              <a:latin typeface="+mn-lt"/>
            </a:endParaRPr>
          </a:p>
          <a:p>
            <a:pPr marL="457200" indent="-228600">
              <a:lnSpc>
                <a:spcPct val="90000"/>
              </a:lnSpc>
              <a:buClr>
                <a:schemeClr val="bg1">
                  <a:lumMod val="75000"/>
                </a:schemeClr>
              </a:buClr>
              <a:buSzPct val="80000"/>
              <a:defRPr/>
            </a:pPr>
            <a:endParaRPr lang="en-US" sz="2400" dirty="0" smtClean="0">
              <a:solidFill>
                <a:schemeClr val="bg1">
                  <a:lumMod val="75000"/>
                </a:schemeClr>
              </a:solidFill>
              <a:latin typeface="+mn-lt"/>
            </a:endParaRPr>
          </a:p>
          <a:p>
            <a:pPr marL="457200" indent="-228600">
              <a:lnSpc>
                <a:spcPct val="90000"/>
              </a:lnSpc>
              <a:buClr>
                <a:schemeClr val="bg1">
                  <a:lumMod val="75000"/>
                </a:schemeClr>
              </a:buClr>
              <a:buSzPct val="80000"/>
              <a:buFont typeface="Calibri" pitchFamily="34" charset="0"/>
              <a:buChar char="•"/>
              <a:defRPr/>
            </a:pPr>
            <a:r>
              <a:rPr lang="en-US" sz="2400" dirty="0" smtClean="0">
                <a:solidFill>
                  <a:schemeClr val="bg1">
                    <a:lumMod val="75000"/>
                  </a:schemeClr>
                </a:solidFill>
                <a:latin typeface="+mn-lt"/>
              </a:rPr>
              <a:t>Who: GPAT, product provider, and GCC Director </a:t>
            </a:r>
          </a:p>
          <a:p>
            <a:pPr marL="457200" indent="-228600">
              <a:lnSpc>
                <a:spcPct val="90000"/>
              </a:lnSpc>
              <a:buClr>
                <a:schemeClr val="bg1">
                  <a:lumMod val="75000"/>
                </a:schemeClr>
              </a:buClr>
              <a:buSzPct val="80000"/>
              <a:buFont typeface="Calibri" pitchFamily="34" charset="0"/>
              <a:buChar char="•"/>
              <a:defRPr/>
            </a:pPr>
            <a:r>
              <a:rPr lang="en-US" sz="2400" dirty="0" smtClean="0">
                <a:solidFill>
                  <a:schemeClr val="bg1">
                    <a:lumMod val="75000"/>
                  </a:schemeClr>
                </a:solidFill>
                <a:latin typeface="+mn-lt"/>
              </a:rPr>
              <a:t>Due: February-March 2012</a:t>
            </a:r>
            <a:endParaRPr lang="en-US" sz="2400" dirty="0">
              <a:solidFill>
                <a:schemeClr val="bg1">
                  <a:lumMod val="75000"/>
                </a:schemeClr>
              </a:solidFill>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dirty="0" smtClean="0"/>
              <a:t>GPPA:  Road to Operational Phase</a:t>
            </a:r>
          </a:p>
        </p:txBody>
      </p:sp>
      <p:sp>
        <p:nvSpPr>
          <p:cNvPr id="5" name="Rectangle 35"/>
          <p:cNvSpPr>
            <a:spLocks noChangeArrowheads="1"/>
          </p:cNvSpPr>
          <p:nvPr/>
        </p:nvSpPr>
        <p:spPr bwMode="auto">
          <a:xfrm>
            <a:off x="50799" y="1276349"/>
            <a:ext cx="6210301" cy="5099051"/>
          </a:xfrm>
          <a:prstGeom prst="rect">
            <a:avLst/>
          </a:prstGeom>
          <a:noFill/>
          <a:ln w="9525">
            <a:noFill/>
            <a:miter lim="800000"/>
            <a:headEnd/>
            <a:tailEnd/>
          </a:ln>
          <a:effectLst/>
        </p:spPr>
        <p:txBody>
          <a:bodyPr/>
          <a:lstStyle/>
          <a:p>
            <a:pPr marL="228600" indent="-228600">
              <a:lnSpc>
                <a:spcPct val="90000"/>
              </a:lnSpc>
              <a:buClr>
                <a:schemeClr val="bg1">
                  <a:lumMod val="75000"/>
                </a:schemeClr>
              </a:buClr>
              <a:buSzPct val="80000"/>
              <a:buFont typeface="Symbol" pitchFamily="18" charset="2"/>
              <a:buChar char="¨"/>
              <a:defRPr/>
            </a:pPr>
            <a:r>
              <a:rPr lang="en-US" sz="2400" dirty="0" smtClean="0">
                <a:solidFill>
                  <a:schemeClr val="bg1">
                    <a:lumMod val="75000"/>
                  </a:schemeClr>
                </a:solidFill>
                <a:latin typeface="+mn-lt"/>
              </a:rPr>
              <a:t>Obtain product feedback from the Executive Panel and remediate product based on this feedback </a:t>
            </a:r>
          </a:p>
          <a:p>
            <a:pPr marL="228600" indent="-228600">
              <a:lnSpc>
                <a:spcPct val="90000"/>
              </a:lnSpc>
              <a:buClr>
                <a:srgbClr val="009900"/>
              </a:buClr>
              <a:buSzPct val="80000"/>
              <a:defRPr/>
            </a:pPr>
            <a:endParaRPr lang="en-US" sz="2400" dirty="0" smtClean="0">
              <a:solidFill>
                <a:schemeClr val="tx1"/>
              </a:solidFill>
              <a:latin typeface="+mn-lt"/>
            </a:endParaRPr>
          </a:p>
          <a:p>
            <a:pPr marL="228600" indent="-228600">
              <a:lnSpc>
                <a:spcPct val="90000"/>
              </a:lnSpc>
              <a:buClr>
                <a:schemeClr val="bg1">
                  <a:lumMod val="85000"/>
                </a:schemeClr>
              </a:buClr>
              <a:buSzPct val="80000"/>
              <a:buFont typeface="Symbol" pitchFamily="18" charset="2"/>
              <a:buChar char="¨"/>
              <a:defRPr/>
            </a:pPr>
            <a:r>
              <a:rPr lang="en-US" sz="2400" dirty="0" smtClean="0">
                <a:solidFill>
                  <a:prstClr val="white">
                    <a:lumMod val="75000"/>
                  </a:prstClr>
                </a:solidFill>
                <a:latin typeface="+mn-lt"/>
              </a:rPr>
              <a:t>Complete documents associated with GPAF Sections III.2.C (analysis software documentation), III.2.D (product version control plan), III.3.B (operations and distribution plan), and III.3.C (data user's guide), and submit the documents to the GCC</a:t>
            </a:r>
            <a:endParaRPr lang="en-US" sz="2400" dirty="0" smtClean="0">
              <a:solidFill>
                <a:schemeClr val="bg1">
                  <a:lumMod val="75000"/>
                </a:schemeClr>
              </a:solidFill>
              <a:latin typeface="+mn-lt"/>
            </a:endParaRP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rgbClr val="009900"/>
              </a:buClr>
              <a:buSzPct val="80000"/>
              <a:buFont typeface="Symbol" pitchFamily="18" charset="2"/>
              <a:buChar char="¨"/>
              <a:defRPr/>
            </a:pPr>
            <a:r>
              <a:rPr lang="en-US" sz="2400" dirty="0" smtClean="0">
                <a:solidFill>
                  <a:srgbClr val="009900"/>
                </a:solidFill>
                <a:latin typeface="+mn-lt"/>
              </a:rPr>
              <a:t>Examine and remediate the submitted documents (product version control plan, operations and distribution plan, and data user's guide)</a:t>
            </a:r>
          </a:p>
        </p:txBody>
      </p:sp>
      <p:sp>
        <p:nvSpPr>
          <p:cNvPr id="4" name="Rectangle 35"/>
          <p:cNvSpPr>
            <a:spLocks noChangeArrowheads="1"/>
          </p:cNvSpPr>
          <p:nvPr/>
        </p:nvSpPr>
        <p:spPr bwMode="auto">
          <a:xfrm>
            <a:off x="6121400" y="1314449"/>
            <a:ext cx="3390900" cy="5260975"/>
          </a:xfrm>
          <a:prstGeom prst="rect">
            <a:avLst/>
          </a:prstGeom>
          <a:noFill/>
          <a:ln w="9525">
            <a:noFill/>
            <a:miter lim="800000"/>
            <a:headEnd/>
            <a:tailEnd/>
          </a:ln>
          <a:effectLst/>
        </p:spPr>
        <p:txBody>
          <a:bodyPr/>
          <a:lstStyle/>
          <a:p>
            <a:pPr marL="457200" indent="-228600">
              <a:lnSpc>
                <a:spcPct val="90000"/>
              </a:lnSpc>
              <a:buClr>
                <a:schemeClr val="bg1">
                  <a:lumMod val="75000"/>
                </a:schemeClr>
              </a:buClr>
              <a:buSzPct val="80000"/>
              <a:buFont typeface="Calibri" pitchFamily="34" charset="0"/>
              <a:buChar char="•"/>
              <a:defRPr/>
            </a:pPr>
            <a:r>
              <a:rPr lang="en-US" sz="2400" dirty="0" smtClean="0">
                <a:solidFill>
                  <a:schemeClr val="bg1">
                    <a:lumMod val="75000"/>
                  </a:schemeClr>
                </a:solidFill>
                <a:latin typeface="+mn-lt"/>
              </a:rPr>
              <a:t> Who:  Product provider </a:t>
            </a:r>
          </a:p>
          <a:p>
            <a:pPr marL="457200" indent="-228600">
              <a:lnSpc>
                <a:spcPct val="90000"/>
              </a:lnSpc>
              <a:buClr>
                <a:schemeClr val="bg1">
                  <a:lumMod val="75000"/>
                </a:schemeClr>
              </a:buClr>
              <a:buSzPct val="80000"/>
              <a:buFont typeface="Calibri" pitchFamily="34" charset="0"/>
              <a:buChar char="•"/>
              <a:defRPr/>
            </a:pPr>
            <a:r>
              <a:rPr lang="en-US" sz="2400" dirty="0" smtClean="0">
                <a:solidFill>
                  <a:schemeClr val="bg1">
                    <a:lumMod val="75000"/>
                  </a:schemeClr>
                </a:solidFill>
                <a:latin typeface="+mn-lt"/>
              </a:rPr>
              <a:t> Due: November 2011</a:t>
            </a:r>
          </a:p>
          <a:p>
            <a:pPr marL="228600" indent="-228600">
              <a:lnSpc>
                <a:spcPct val="90000"/>
              </a:lnSpc>
              <a:buClr>
                <a:schemeClr val="bg1">
                  <a:lumMod val="75000"/>
                </a:schemeClr>
              </a:buClr>
              <a:buSzPct val="80000"/>
              <a:defRPr/>
            </a:pPr>
            <a:endParaRPr lang="en-US" sz="2400" dirty="0" smtClean="0">
              <a:solidFill>
                <a:schemeClr val="bg1">
                  <a:lumMod val="75000"/>
                </a:schemeClr>
              </a:solidFill>
              <a:latin typeface="+mn-lt"/>
            </a:endParaRPr>
          </a:p>
          <a:p>
            <a:pPr marL="457200" indent="-228600">
              <a:lnSpc>
                <a:spcPct val="90000"/>
              </a:lnSpc>
              <a:buClr>
                <a:schemeClr val="bg1">
                  <a:lumMod val="75000"/>
                </a:schemeClr>
              </a:buClr>
              <a:buSzPct val="80000"/>
              <a:buFont typeface="Calibri" pitchFamily="34" charset="0"/>
              <a:buChar char="•"/>
              <a:defRPr/>
            </a:pPr>
            <a:r>
              <a:rPr lang="en-US" sz="2400" dirty="0" smtClean="0">
                <a:solidFill>
                  <a:schemeClr val="bg1">
                    <a:lumMod val="75000"/>
                  </a:schemeClr>
                </a:solidFill>
                <a:latin typeface="+mn-lt"/>
              </a:rPr>
              <a:t>Who:  Product users and GCC Director </a:t>
            </a:r>
          </a:p>
          <a:p>
            <a:pPr marL="457200" indent="-228600">
              <a:lnSpc>
                <a:spcPct val="90000"/>
              </a:lnSpc>
              <a:buClr>
                <a:schemeClr val="bg1">
                  <a:lumMod val="75000"/>
                </a:schemeClr>
              </a:buClr>
              <a:buSzPct val="80000"/>
              <a:buFont typeface="Calibri" pitchFamily="34" charset="0"/>
              <a:buChar char="•"/>
              <a:defRPr/>
            </a:pPr>
            <a:r>
              <a:rPr lang="en-US" sz="2400" dirty="0" smtClean="0">
                <a:solidFill>
                  <a:schemeClr val="bg1">
                    <a:lumMod val="75000"/>
                  </a:schemeClr>
                </a:solidFill>
                <a:latin typeface="+mn-lt"/>
              </a:rPr>
              <a:t> Due: December 2011</a:t>
            </a:r>
          </a:p>
          <a:p>
            <a:pPr marL="457200" indent="-228600">
              <a:lnSpc>
                <a:spcPct val="90000"/>
              </a:lnSpc>
              <a:buClr>
                <a:schemeClr val="bg1">
                  <a:lumMod val="75000"/>
                </a:schemeClr>
              </a:buClr>
              <a:buSzPct val="80000"/>
              <a:defRPr/>
            </a:pPr>
            <a:r>
              <a:rPr lang="en-US" sz="2400" dirty="0" smtClean="0">
                <a:solidFill>
                  <a:schemeClr val="bg1">
                    <a:lumMod val="75000"/>
                  </a:schemeClr>
                </a:solidFill>
                <a:latin typeface="+mn-lt"/>
              </a:rPr>
              <a:t> </a:t>
            </a:r>
          </a:p>
          <a:p>
            <a:pPr marL="457200" indent="-228600">
              <a:lnSpc>
                <a:spcPct val="90000"/>
              </a:lnSpc>
              <a:buClr>
                <a:schemeClr val="bg1">
                  <a:lumMod val="75000"/>
                </a:schemeClr>
              </a:buClr>
              <a:buSzPct val="80000"/>
              <a:defRPr/>
            </a:pPr>
            <a:endParaRPr lang="en-US" sz="2400" dirty="0" smtClean="0">
              <a:solidFill>
                <a:schemeClr val="bg1">
                  <a:lumMod val="75000"/>
                </a:schemeClr>
              </a:solidFill>
              <a:latin typeface="+mn-lt"/>
            </a:endParaRPr>
          </a:p>
          <a:p>
            <a:pPr marL="457200" indent="-228600">
              <a:lnSpc>
                <a:spcPct val="90000"/>
              </a:lnSpc>
              <a:buClr>
                <a:schemeClr val="bg1">
                  <a:lumMod val="75000"/>
                </a:schemeClr>
              </a:buClr>
              <a:buSzPct val="80000"/>
              <a:defRPr/>
            </a:pPr>
            <a:endParaRPr lang="en-US" sz="2400" dirty="0" smtClean="0">
              <a:solidFill>
                <a:schemeClr val="bg1">
                  <a:lumMod val="75000"/>
                </a:schemeClr>
              </a:solidFill>
              <a:latin typeface="+mn-lt"/>
            </a:endParaRPr>
          </a:p>
          <a:p>
            <a:pPr marL="457200" indent="-228600">
              <a:lnSpc>
                <a:spcPct val="90000"/>
              </a:lnSpc>
              <a:buClr>
                <a:schemeClr val="bg1">
                  <a:lumMod val="75000"/>
                </a:schemeClr>
              </a:buClr>
              <a:buSzPct val="80000"/>
              <a:defRPr/>
            </a:pPr>
            <a:endParaRPr lang="en-US" sz="2400" dirty="0" smtClean="0">
              <a:solidFill>
                <a:schemeClr val="bg1">
                  <a:lumMod val="75000"/>
                </a:schemeClr>
              </a:solidFill>
              <a:latin typeface="+mn-lt"/>
            </a:endParaRPr>
          </a:p>
          <a:p>
            <a:pPr marL="457200" indent="-228600">
              <a:lnSpc>
                <a:spcPct val="90000"/>
              </a:lnSpc>
              <a:buClr>
                <a:schemeClr val="tx1"/>
              </a:buClr>
              <a:buSzPct val="80000"/>
              <a:buFont typeface="Calibri" pitchFamily="34" charset="0"/>
              <a:buChar char="•"/>
              <a:defRPr/>
            </a:pPr>
            <a:r>
              <a:rPr lang="en-US" sz="2400" dirty="0" smtClean="0">
                <a:solidFill>
                  <a:schemeClr val="tx1"/>
                </a:solidFill>
                <a:latin typeface="+mn-lt"/>
              </a:rPr>
              <a:t> Who: GPAT, product provider, and GCC Director </a:t>
            </a:r>
          </a:p>
          <a:p>
            <a:pPr marL="457200" indent="-228600">
              <a:lnSpc>
                <a:spcPct val="90000"/>
              </a:lnSpc>
              <a:buClr>
                <a:schemeClr val="tx1"/>
              </a:buClr>
              <a:buSzPct val="80000"/>
              <a:buFont typeface="Calibri" pitchFamily="34" charset="0"/>
              <a:buChar char="•"/>
              <a:defRPr/>
            </a:pPr>
            <a:r>
              <a:rPr lang="en-US" sz="2400" dirty="0" smtClean="0">
                <a:solidFill>
                  <a:schemeClr val="tx1"/>
                </a:solidFill>
                <a:latin typeface="+mn-lt"/>
              </a:rPr>
              <a:t> Due: February-March 2012</a:t>
            </a:r>
            <a:endParaRPr lang="en-US" sz="2400" dirty="0">
              <a:solidFill>
                <a:schemeClr val="tx1"/>
              </a:solidFill>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dirty="0" smtClean="0"/>
              <a:t>GPPA:  Road to Pre-Operational Phase</a:t>
            </a:r>
          </a:p>
        </p:txBody>
      </p:sp>
      <p:sp>
        <p:nvSpPr>
          <p:cNvPr id="4" name="Rectangle 35"/>
          <p:cNvSpPr>
            <a:spLocks noChangeArrowheads="1"/>
          </p:cNvSpPr>
          <p:nvPr/>
        </p:nvSpPr>
        <p:spPr bwMode="auto">
          <a:xfrm>
            <a:off x="1295400" y="3041649"/>
            <a:ext cx="7277100" cy="1593851"/>
          </a:xfrm>
          <a:prstGeom prst="rect">
            <a:avLst/>
          </a:prstGeom>
          <a:noFill/>
          <a:ln w="9525">
            <a:noFill/>
            <a:miter lim="800000"/>
            <a:headEnd/>
            <a:tailEnd/>
          </a:ln>
          <a:effectLst/>
        </p:spPr>
        <p:txBody>
          <a:bodyPr/>
          <a:lstStyle/>
          <a:p>
            <a:pPr algn="ctr">
              <a:lnSpc>
                <a:spcPct val="90000"/>
              </a:lnSpc>
              <a:buClr>
                <a:srgbClr val="009900"/>
              </a:buClr>
              <a:buSzPct val="80000"/>
              <a:defRPr/>
            </a:pPr>
            <a:r>
              <a:rPr lang="en-US" sz="4800" dirty="0" smtClean="0">
                <a:solidFill>
                  <a:srgbClr val="009900"/>
                </a:solidFill>
                <a:latin typeface="+mn-lt"/>
              </a:rPr>
              <a:t>Enter Operational Phase - February-March 2012</a:t>
            </a:r>
            <a:endParaRPr lang="en-US" sz="4800" dirty="0">
              <a:solidFill>
                <a:srgbClr val="009900"/>
              </a:solidFill>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57150"/>
            <a:ext cx="8915400" cy="1095375"/>
          </a:xfrm>
        </p:spPr>
        <p:txBody>
          <a:bodyPr/>
          <a:lstStyle/>
          <a:p>
            <a:pPr eaLnBrk="1" hangingPunct="1"/>
            <a:r>
              <a:rPr lang="en-US" sz="4000" dirty="0" smtClean="0"/>
              <a:t>GSICS Procedure for Product Acceptance (</a:t>
            </a:r>
            <a:r>
              <a:rPr lang="en-GB" sz="4000" dirty="0" smtClean="0"/>
              <a:t>GPPA) - Pep Talk</a:t>
            </a:r>
          </a:p>
        </p:txBody>
      </p:sp>
      <p:sp>
        <p:nvSpPr>
          <p:cNvPr id="7" name="Rectangle 6"/>
          <p:cNvSpPr/>
          <p:nvPr/>
        </p:nvSpPr>
        <p:spPr>
          <a:xfrm>
            <a:off x="161925" y="1676311"/>
            <a:ext cx="9239249" cy="4154984"/>
          </a:xfrm>
          <a:prstGeom prst="rect">
            <a:avLst/>
          </a:prstGeom>
        </p:spPr>
        <p:txBody>
          <a:bodyPr wrap="square">
            <a:spAutoFit/>
          </a:bodyPr>
          <a:lstStyle/>
          <a:p>
            <a:r>
              <a:rPr lang="en-US" sz="2400" dirty="0" smtClean="0">
                <a:solidFill>
                  <a:schemeClr val="tx1"/>
                </a:solidFill>
                <a:latin typeface="+mn-lt"/>
              </a:rPr>
              <a:t>The GPPA is designed to provide a clear statement of inter-calibration product quality to the operational and research weather satellite data user communities. </a:t>
            </a:r>
          </a:p>
          <a:p>
            <a:endParaRPr lang="en-US" sz="2400" dirty="0" smtClean="0">
              <a:solidFill>
                <a:schemeClr val="tx1"/>
              </a:solidFill>
              <a:latin typeface="+mn-lt"/>
            </a:endParaRPr>
          </a:p>
          <a:p>
            <a:r>
              <a:rPr lang="en-US" sz="2400" dirty="0" smtClean="0">
                <a:solidFill>
                  <a:schemeClr val="tx1"/>
                </a:solidFill>
                <a:latin typeface="+mn-lt"/>
              </a:rPr>
              <a:t>Such a procedure - involving rigorous inspection, review, verification, and testing associated with satellite inter-calibration methods, and their implementation, results and impacts - is ultimately essential for the "G" in GSICS to represent the "Global" service that it proclaims.  </a:t>
            </a:r>
          </a:p>
          <a:p>
            <a:endParaRPr lang="en-US" sz="2400" dirty="0" smtClean="0">
              <a:solidFill>
                <a:schemeClr val="tx1"/>
              </a:solidFill>
              <a:latin typeface="+mn-lt"/>
            </a:endParaRPr>
          </a:p>
          <a:p>
            <a:r>
              <a:rPr lang="en-US" sz="2400" i="1" dirty="0" smtClean="0">
                <a:solidFill>
                  <a:srgbClr val="00B050"/>
                </a:solidFill>
                <a:latin typeface="+mn-lt"/>
              </a:rPr>
              <a:t>Please remain committed to the GPPA process, as it becomes important in building trust between GSICS product producers and their data users. </a:t>
            </a:r>
            <a:endParaRPr lang="en-US" sz="2400" i="1" dirty="0">
              <a:solidFill>
                <a:srgbClr val="00B050"/>
              </a:solidFill>
              <a:latin typeface="+mn-l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nSpc>
                <a:spcPct val="90000"/>
              </a:lnSpc>
              <a:defRPr/>
            </a:pPr>
            <a:r>
              <a:rPr lang="en-US" dirty="0" smtClean="0">
                <a:cs typeface="Times New Roman" pitchFamily="18" charset="0"/>
              </a:rPr>
              <a:t>Outline</a:t>
            </a:r>
            <a:endParaRPr lang="en-US" sz="3600" dirty="0">
              <a:effectLst>
                <a:outerShdw blurRad="38100" dist="38100" dir="2700000" algn="tl">
                  <a:srgbClr val="C0C0C0"/>
                </a:outerShdw>
              </a:effectLst>
            </a:endParaRPr>
          </a:p>
        </p:txBody>
      </p:sp>
      <p:sp>
        <p:nvSpPr>
          <p:cNvPr id="6" name="Rectangle 35"/>
          <p:cNvSpPr>
            <a:spLocks noChangeArrowheads="1"/>
          </p:cNvSpPr>
          <p:nvPr/>
        </p:nvSpPr>
        <p:spPr bwMode="auto">
          <a:xfrm>
            <a:off x="596900" y="1663700"/>
            <a:ext cx="8445500" cy="4368800"/>
          </a:xfrm>
          <a:prstGeom prst="rect">
            <a:avLst/>
          </a:prstGeom>
          <a:noFill/>
          <a:ln w="9525">
            <a:noFill/>
            <a:miter lim="800000"/>
            <a:headEnd/>
            <a:tailEnd/>
          </a:ln>
          <a:effectLst/>
        </p:spPr>
        <p:txBody>
          <a:bodyPr/>
          <a:lstStyle/>
          <a:p>
            <a:pPr marL="228600" indent="-228600">
              <a:lnSpc>
                <a:spcPct val="90000"/>
              </a:lnSpc>
              <a:spcAft>
                <a:spcPts val="1200"/>
              </a:spcAft>
              <a:buClr>
                <a:srgbClr val="009900"/>
              </a:buClr>
              <a:buSzPct val="80000"/>
              <a:buFont typeface="Symbol" pitchFamily="18" charset="2"/>
              <a:buChar char="¨"/>
              <a:defRPr/>
            </a:pPr>
            <a:r>
              <a:rPr lang="en-US" sz="3600" i="1" dirty="0" smtClean="0">
                <a:solidFill>
                  <a:srgbClr val="009900"/>
                </a:solidFill>
                <a:effectLst>
                  <a:outerShdw blurRad="38100" dist="38100" dir="2700000" algn="tl">
                    <a:srgbClr val="000000">
                      <a:alpha val="43137"/>
                    </a:srgbClr>
                  </a:outerShdw>
                </a:effectLst>
                <a:latin typeface="+mn-lt"/>
                <a:cs typeface="Times New Roman" pitchFamily="18" charset="0"/>
              </a:rPr>
              <a:t>GSICS Procedure for Product Acceptance (GPPA) </a:t>
            </a:r>
            <a:r>
              <a:rPr lang="en-US" sz="3600" i="1" dirty="0" smtClean="0">
                <a:solidFill>
                  <a:srgbClr val="009900"/>
                </a:solidFill>
                <a:effectLst>
                  <a:outerShdw blurRad="50800" dist="50800" dir="2700000">
                    <a:srgbClr val="000000">
                      <a:alpha val="43000"/>
                    </a:srgbClr>
                  </a:outerShdw>
                </a:effectLst>
                <a:latin typeface="+mn-lt"/>
                <a:cs typeface="Times New Roman" pitchFamily="18" charset="0"/>
              </a:rPr>
              <a:t>Fundamental Capabilities</a:t>
            </a:r>
          </a:p>
          <a:p>
            <a:pPr marL="228600" indent="-228600">
              <a:lnSpc>
                <a:spcPct val="90000"/>
              </a:lnSpc>
              <a:spcAft>
                <a:spcPts val="1200"/>
              </a:spcAft>
              <a:buClr>
                <a:srgbClr val="009900"/>
              </a:buClr>
              <a:buSzPct val="80000"/>
              <a:buFont typeface="Symbol" pitchFamily="18" charset="2"/>
              <a:buChar char="¨"/>
              <a:defRPr/>
            </a:pPr>
            <a:r>
              <a:rPr lang="en-US" sz="3600" i="1" dirty="0" smtClean="0">
                <a:solidFill>
                  <a:srgbClr val="009900"/>
                </a:solidFill>
                <a:effectLst>
                  <a:outerShdw blurRad="50800" dist="50800" dir="2700000" algn="tl">
                    <a:srgbClr val="000000">
                      <a:alpha val="43000"/>
                    </a:srgbClr>
                  </a:outerShdw>
                </a:effectLst>
                <a:latin typeface="+mn-lt"/>
                <a:cs typeface="Times New Roman" pitchFamily="18" charset="0"/>
              </a:rPr>
              <a:t>GPPA Evolution</a:t>
            </a:r>
          </a:p>
          <a:p>
            <a:pPr marL="228600" indent="-228600">
              <a:lnSpc>
                <a:spcPct val="90000"/>
              </a:lnSpc>
              <a:spcAft>
                <a:spcPts val="1200"/>
              </a:spcAft>
              <a:buClr>
                <a:srgbClr val="009900"/>
              </a:buClr>
              <a:buSzPct val="80000"/>
              <a:buFont typeface="Symbol" pitchFamily="18" charset="2"/>
              <a:buChar char="¨"/>
              <a:defRPr/>
            </a:pPr>
            <a:r>
              <a:rPr lang="en-US" sz="3600" i="1" dirty="0" smtClean="0">
                <a:solidFill>
                  <a:srgbClr val="009900"/>
                </a:solidFill>
                <a:effectLst>
                  <a:outerShdw blurRad="50800" dist="50800" dir="2700000" algn="tl">
                    <a:srgbClr val="000000">
                      <a:alpha val="43000"/>
                    </a:srgbClr>
                  </a:outerShdw>
                </a:effectLst>
                <a:latin typeface="+mn-lt"/>
                <a:cs typeface="Times New Roman" pitchFamily="18" charset="0"/>
              </a:rPr>
              <a:t>GPPA Current Status</a:t>
            </a:r>
          </a:p>
          <a:p>
            <a:pPr marL="228600" indent="-228600">
              <a:lnSpc>
                <a:spcPct val="90000"/>
              </a:lnSpc>
              <a:spcAft>
                <a:spcPts val="1200"/>
              </a:spcAft>
              <a:buClr>
                <a:srgbClr val="009900"/>
              </a:buClr>
              <a:buSzPct val="80000"/>
              <a:buFont typeface="Symbol" pitchFamily="18" charset="2"/>
              <a:buChar char="¨"/>
              <a:defRPr/>
            </a:pPr>
            <a:r>
              <a:rPr lang="en-US" sz="3600" i="1" dirty="0" smtClean="0">
                <a:solidFill>
                  <a:srgbClr val="009900"/>
                </a:solidFill>
                <a:effectLst>
                  <a:outerShdw blurRad="50800" dist="50800" dir="2700000" algn="tl">
                    <a:srgbClr val="000000">
                      <a:alpha val="43000"/>
                    </a:srgbClr>
                  </a:outerShdw>
                </a:effectLst>
                <a:latin typeface="+mn-lt"/>
                <a:cs typeface="Times New Roman" pitchFamily="18" charset="0"/>
              </a:rPr>
              <a:t>Road to GPPA Operational Phase</a:t>
            </a:r>
          </a:p>
          <a:p>
            <a:pPr marL="228600" indent="-228600">
              <a:lnSpc>
                <a:spcPct val="90000"/>
              </a:lnSpc>
              <a:spcAft>
                <a:spcPts val="1200"/>
              </a:spcAft>
              <a:buClr>
                <a:srgbClr val="009900"/>
              </a:buClr>
              <a:buSzPct val="80000"/>
              <a:buFont typeface="Symbol" pitchFamily="18" charset="2"/>
              <a:buChar char="¨"/>
              <a:defRPr/>
            </a:pPr>
            <a:r>
              <a:rPr lang="en-US" sz="3600" i="1" dirty="0" smtClean="0">
                <a:solidFill>
                  <a:srgbClr val="009900"/>
                </a:solidFill>
                <a:effectLst>
                  <a:outerShdw blurRad="50800" dist="50800" dir="2700000" algn="tl">
                    <a:srgbClr val="000000">
                      <a:alpha val="43000"/>
                    </a:srgbClr>
                  </a:outerShdw>
                </a:effectLst>
                <a:latin typeface="+mn-lt"/>
                <a:cs typeface="Times New Roman" pitchFamily="18" charset="0"/>
              </a:rPr>
              <a:t>GPPA Impediments</a:t>
            </a:r>
          </a:p>
          <a:p>
            <a:pPr marL="228600" indent="-228600">
              <a:lnSpc>
                <a:spcPct val="90000"/>
              </a:lnSpc>
              <a:spcAft>
                <a:spcPts val="1200"/>
              </a:spcAft>
              <a:buClr>
                <a:srgbClr val="009900"/>
              </a:buClr>
              <a:buSzPct val="80000"/>
              <a:buFont typeface="Symbol" pitchFamily="18" charset="2"/>
              <a:buChar char="¨"/>
              <a:defRPr/>
            </a:pPr>
            <a:r>
              <a:rPr lang="en-US" sz="3600" i="1" dirty="0" smtClean="0">
                <a:solidFill>
                  <a:srgbClr val="009900"/>
                </a:solidFill>
                <a:effectLst>
                  <a:outerShdw blurRad="50800" dist="50800" dir="2700000" algn="tl">
                    <a:srgbClr val="000000">
                      <a:alpha val="43000"/>
                    </a:srgbClr>
                  </a:outerShdw>
                </a:effectLst>
                <a:latin typeface="+mn-lt"/>
                <a:cs typeface="Times New Roman" pitchFamily="18" charset="0"/>
              </a:rPr>
              <a:t>Pep Talk and Future Plans</a:t>
            </a:r>
          </a:p>
          <a:p>
            <a:pPr marL="228600" indent="-228600">
              <a:lnSpc>
                <a:spcPct val="90000"/>
              </a:lnSpc>
              <a:spcAft>
                <a:spcPts val="2400"/>
              </a:spcAft>
              <a:buClr>
                <a:schemeClr val="tx1"/>
              </a:buClr>
              <a:buSzPct val="60000"/>
              <a:buFont typeface="Arial"/>
              <a:buChar char="•"/>
              <a:defRPr/>
            </a:pPr>
            <a:endParaRPr lang="en-US" sz="3600" i="1" dirty="0" smtClean="0">
              <a:solidFill>
                <a:schemeClr val="tx1"/>
              </a:solidFill>
              <a:effectLst>
                <a:outerShdw blurRad="50800" dist="50800" dir="2700000" algn="tl">
                  <a:srgbClr val="000000">
                    <a:alpha val="43000"/>
                  </a:srgbClr>
                </a:outerShdw>
              </a:effectLst>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dirty="0" smtClean="0"/>
              <a:t>GPPA:  Future Plans</a:t>
            </a:r>
          </a:p>
        </p:txBody>
      </p:sp>
      <p:sp>
        <p:nvSpPr>
          <p:cNvPr id="6" name="Rectangle 35"/>
          <p:cNvSpPr>
            <a:spLocks noChangeArrowheads="1"/>
          </p:cNvSpPr>
          <p:nvPr/>
        </p:nvSpPr>
        <p:spPr bwMode="auto">
          <a:xfrm>
            <a:off x="0" y="1301750"/>
            <a:ext cx="9906000" cy="5556250"/>
          </a:xfrm>
          <a:prstGeom prst="rect">
            <a:avLst/>
          </a:prstGeom>
          <a:noFill/>
          <a:ln w="9525">
            <a:noFill/>
            <a:miter lim="800000"/>
            <a:headEnd/>
            <a:tailEnd/>
          </a:ln>
          <a:effectLst/>
        </p:spPr>
        <p:txBody>
          <a:bodyPr/>
          <a:lstStyle/>
          <a:p>
            <a:pPr>
              <a:lnSpc>
                <a:spcPct val="90000"/>
              </a:lnSpc>
              <a:buClr>
                <a:schemeClr val="tx2"/>
              </a:buClr>
              <a:buSzPct val="60000"/>
              <a:buFont typeface="Wingdings" pitchFamily="2" charset="2"/>
              <a:buNone/>
              <a:defRPr/>
            </a:pPr>
            <a:r>
              <a:rPr lang="en-US" sz="3600" dirty="0" smtClean="0">
                <a:solidFill>
                  <a:srgbClr val="000000"/>
                </a:solidFill>
                <a:latin typeface="+mn-lt"/>
                <a:cs typeface="Times New Roman" pitchFamily="18" charset="0"/>
              </a:rPr>
              <a:t>In the Next Year …</a:t>
            </a:r>
            <a:endParaRPr lang="en-US" sz="3600" dirty="0">
              <a:solidFill>
                <a:srgbClr val="000000"/>
              </a:solidFill>
              <a:effectLst>
                <a:outerShdw blurRad="38100" dist="38100" dir="2700000" algn="tl">
                  <a:srgbClr val="C0C0C0"/>
                </a:outerShdw>
              </a:effectLst>
              <a:latin typeface="+mn-lt"/>
            </a:endParaRPr>
          </a:p>
          <a:p>
            <a:pPr>
              <a:lnSpc>
                <a:spcPct val="90000"/>
              </a:lnSpc>
              <a:buClr>
                <a:schemeClr val="tx2"/>
              </a:buClr>
              <a:buSzPct val="60000"/>
              <a:buFont typeface="Wingdings" pitchFamily="2" charset="2"/>
              <a:buNone/>
              <a:defRPr/>
            </a:pPr>
            <a:r>
              <a:rPr lang="en-US" sz="3200" dirty="0" smtClean="0">
                <a:solidFill>
                  <a:srgbClr val="000000"/>
                </a:solidFill>
                <a:latin typeface="+mn-lt"/>
                <a:cs typeface="Times New Roman" pitchFamily="18" charset="0"/>
              </a:rPr>
              <a:t>All  Four Current Potential Products in Pre-Operational Phase</a:t>
            </a:r>
          </a:p>
          <a:p>
            <a:pPr>
              <a:lnSpc>
                <a:spcPct val="90000"/>
              </a:lnSpc>
              <a:buClr>
                <a:schemeClr val="tx2"/>
              </a:buClr>
              <a:buSzPct val="60000"/>
              <a:buFont typeface="Wingdings" pitchFamily="2" charset="2"/>
              <a:buNone/>
              <a:defRPr/>
            </a:pPr>
            <a:endParaRPr lang="en-US" sz="1400" i="1" dirty="0">
              <a:solidFill>
                <a:srgbClr val="000000"/>
              </a:solidFill>
              <a:latin typeface="+mn-lt"/>
              <a:cs typeface="Times New Roman" pitchFamily="18" charset="0"/>
            </a:endParaRPr>
          </a:p>
          <a:p>
            <a:pPr>
              <a:lnSpc>
                <a:spcPct val="90000"/>
              </a:lnSpc>
              <a:buClr>
                <a:schemeClr val="tx2"/>
              </a:buClr>
              <a:buSzPct val="60000"/>
              <a:buFont typeface="Wingdings" pitchFamily="2" charset="2"/>
              <a:buNone/>
              <a:defRPr/>
            </a:pPr>
            <a:r>
              <a:rPr lang="en-US" sz="3600" i="1" dirty="0" smtClean="0">
                <a:solidFill>
                  <a:srgbClr val="000000"/>
                </a:solidFill>
                <a:latin typeface="+mn-lt"/>
                <a:cs typeface="Times New Roman" pitchFamily="18" charset="0"/>
              </a:rPr>
              <a:t>New Potential Product Submissions:</a:t>
            </a:r>
            <a:endParaRPr lang="en-US" sz="3600" i="1" dirty="0">
              <a:solidFill>
                <a:srgbClr val="000000"/>
              </a:solidFill>
              <a:latin typeface="+mn-lt"/>
              <a:cs typeface="Times New Roman" pitchFamily="18" charset="0"/>
            </a:endParaRPr>
          </a:p>
          <a:p>
            <a:pPr marL="228600" indent="-228600">
              <a:spcBef>
                <a:spcPct val="20000"/>
              </a:spcBef>
              <a:buClr>
                <a:schemeClr val="tx1"/>
              </a:buClr>
              <a:buSzPct val="80000"/>
              <a:buFont typeface="Arial" pitchFamily="34" charset="0"/>
              <a:buChar char="•"/>
              <a:defRPr/>
            </a:pPr>
            <a:r>
              <a:rPr lang="en-US" sz="3200" dirty="0" smtClean="0">
                <a:solidFill>
                  <a:srgbClr val="000000"/>
                </a:solidFill>
                <a:latin typeface="+mn-lt"/>
                <a:cs typeface="Times New Roman" pitchFamily="18" charset="0"/>
              </a:rPr>
              <a:t>GSICS Correction for CMA VISSR IR channels based on IASI</a:t>
            </a:r>
            <a:endParaRPr lang="en-US" sz="3200" dirty="0">
              <a:solidFill>
                <a:srgbClr val="000000"/>
              </a:solidFill>
              <a:latin typeface="+mn-lt"/>
              <a:cs typeface="Times New Roman" pitchFamily="18" charset="0"/>
            </a:endParaRPr>
          </a:p>
          <a:p>
            <a:pPr marL="228600" indent="-228600">
              <a:spcBef>
                <a:spcPct val="20000"/>
              </a:spcBef>
              <a:buClr>
                <a:schemeClr val="tx1"/>
              </a:buClr>
              <a:buSzPct val="80000"/>
              <a:buFont typeface="Arial" pitchFamily="34" charset="0"/>
              <a:buChar char="•"/>
              <a:defRPr/>
            </a:pPr>
            <a:r>
              <a:rPr lang="en-US" sz="3200" dirty="0" smtClean="0">
                <a:solidFill>
                  <a:srgbClr val="000000"/>
                </a:solidFill>
                <a:latin typeface="+mn-lt"/>
                <a:cs typeface="Times New Roman" pitchFamily="18" charset="0"/>
              </a:rPr>
              <a:t>GSICS </a:t>
            </a:r>
            <a:r>
              <a:rPr lang="en-US" sz="3200" dirty="0">
                <a:solidFill>
                  <a:srgbClr val="000000"/>
                </a:solidFill>
                <a:latin typeface="+mn-lt"/>
                <a:cs typeface="Times New Roman" pitchFamily="18" charset="0"/>
              </a:rPr>
              <a:t>Correction for </a:t>
            </a:r>
            <a:r>
              <a:rPr lang="en-US" sz="3200" dirty="0" smtClean="0">
                <a:solidFill>
                  <a:srgbClr val="000000"/>
                </a:solidFill>
                <a:latin typeface="+mn-lt"/>
                <a:cs typeface="Times New Roman" pitchFamily="18" charset="0"/>
              </a:rPr>
              <a:t>EUMETSAT SEVIRI, MTSAT Imager and GOES Imager solar reflective channels based on MODIS</a:t>
            </a:r>
            <a:endParaRPr lang="en-US" sz="3200" dirty="0">
              <a:solidFill>
                <a:srgbClr val="000000"/>
              </a:solidFill>
              <a:latin typeface="+mn-lt"/>
              <a:cs typeface="Times New Roman" pitchFamily="18" charset="0"/>
            </a:endParaRPr>
          </a:p>
          <a:p>
            <a:pPr marL="228600" indent="-228600">
              <a:spcBef>
                <a:spcPct val="20000"/>
              </a:spcBef>
              <a:buClr>
                <a:schemeClr val="tx1"/>
              </a:buClr>
              <a:buSzPct val="80000"/>
              <a:buFont typeface="Arial" pitchFamily="34" charset="0"/>
              <a:buChar char="•"/>
              <a:defRPr/>
            </a:pPr>
            <a:r>
              <a:rPr lang="en-US" sz="3200" dirty="0" smtClean="0">
                <a:solidFill>
                  <a:srgbClr val="000000"/>
                </a:solidFill>
                <a:latin typeface="+mn-lt"/>
                <a:cs typeface="Times New Roman" pitchFamily="18" charset="0"/>
              </a:rPr>
              <a:t>GSICS </a:t>
            </a:r>
            <a:r>
              <a:rPr lang="en-US" sz="3200" dirty="0">
                <a:solidFill>
                  <a:srgbClr val="000000"/>
                </a:solidFill>
                <a:latin typeface="+mn-lt"/>
                <a:cs typeface="Times New Roman" pitchFamily="18" charset="0"/>
              </a:rPr>
              <a:t>Correction for </a:t>
            </a:r>
            <a:r>
              <a:rPr lang="en-US" sz="3200" dirty="0" smtClean="0">
                <a:solidFill>
                  <a:srgbClr val="000000"/>
                </a:solidFill>
                <a:latin typeface="+mn-lt"/>
                <a:cs typeface="Times New Roman" pitchFamily="18" charset="0"/>
              </a:rPr>
              <a:t>MSU/AMSU-A data based on SNO</a:t>
            </a:r>
            <a:endParaRPr lang="en-US" sz="3200" dirty="0">
              <a:solidFill>
                <a:srgbClr val="000000"/>
              </a:solidFill>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cs typeface="Times New Roman" pitchFamily="18" charset="0"/>
              </a:rPr>
              <a:t>GPPA Information Links</a:t>
            </a:r>
            <a:endParaRPr lang="en-US" sz="3600" dirty="0">
              <a:cs typeface="Times New Roman" pitchFamily="18" charset="0"/>
            </a:endParaRPr>
          </a:p>
        </p:txBody>
      </p:sp>
      <p:sp>
        <p:nvSpPr>
          <p:cNvPr id="5" name="Text Box 3"/>
          <p:cNvSpPr txBox="1">
            <a:spLocks noChangeArrowheads="1"/>
          </p:cNvSpPr>
          <p:nvPr/>
        </p:nvSpPr>
        <p:spPr bwMode="auto">
          <a:xfrm>
            <a:off x="4648200" y="1295400"/>
            <a:ext cx="4191000" cy="366713"/>
          </a:xfrm>
          <a:prstGeom prst="rect">
            <a:avLst/>
          </a:prstGeom>
          <a:noFill/>
          <a:ln w="9525">
            <a:noFill/>
            <a:miter lim="800000"/>
            <a:headEnd/>
            <a:tailEnd/>
          </a:ln>
        </p:spPr>
        <p:txBody>
          <a:bodyPr>
            <a:spAutoFit/>
          </a:bodyPr>
          <a:lstStyle/>
          <a:p>
            <a:pPr>
              <a:spcBef>
                <a:spcPct val="50000"/>
              </a:spcBef>
            </a:pPr>
            <a:endParaRPr lang="en-US" sz="1800"/>
          </a:p>
        </p:txBody>
      </p:sp>
      <p:pic>
        <p:nvPicPr>
          <p:cNvPr id="6" name="Picture 5" descr="GSICS_websitePic.tiff"/>
          <p:cNvPicPr>
            <a:picLocks noChangeAspect="1"/>
          </p:cNvPicPr>
          <p:nvPr/>
        </p:nvPicPr>
        <p:blipFill>
          <a:blip r:embed="rId2" cstate="print"/>
          <a:stretch>
            <a:fillRect/>
          </a:stretch>
        </p:blipFill>
        <p:spPr>
          <a:xfrm>
            <a:off x="279400" y="1371600"/>
            <a:ext cx="3759200" cy="3144132"/>
          </a:xfrm>
          <a:prstGeom prst="rect">
            <a:avLst/>
          </a:prstGeom>
        </p:spPr>
      </p:pic>
      <p:pic>
        <p:nvPicPr>
          <p:cNvPr id="7" name="Picture 6" descr="GSICS_Wiki.tiff"/>
          <p:cNvPicPr>
            <a:picLocks noChangeAspect="1"/>
          </p:cNvPicPr>
          <p:nvPr/>
        </p:nvPicPr>
        <p:blipFill>
          <a:blip r:embed="rId3" cstate="print"/>
          <a:stretch>
            <a:fillRect/>
          </a:stretch>
        </p:blipFill>
        <p:spPr>
          <a:xfrm>
            <a:off x="4495800" y="2882900"/>
            <a:ext cx="4437133" cy="3200400"/>
          </a:xfrm>
          <a:prstGeom prst="rect">
            <a:avLst/>
          </a:prstGeom>
        </p:spPr>
      </p:pic>
      <p:sp>
        <p:nvSpPr>
          <p:cNvPr id="8" name="TextBox 7"/>
          <p:cNvSpPr txBox="1"/>
          <p:nvPr/>
        </p:nvSpPr>
        <p:spPr>
          <a:xfrm>
            <a:off x="190500" y="4470400"/>
            <a:ext cx="4191000" cy="276999"/>
          </a:xfrm>
          <a:prstGeom prst="rect">
            <a:avLst/>
          </a:prstGeom>
          <a:noFill/>
        </p:spPr>
        <p:txBody>
          <a:bodyPr wrap="square" rtlCol="0">
            <a:spAutoFit/>
          </a:bodyPr>
          <a:lstStyle/>
          <a:p>
            <a:r>
              <a:rPr lang="en-US" sz="1200" dirty="0" smtClean="0">
                <a:solidFill>
                  <a:srgbClr val="000000"/>
                </a:solidFill>
                <a:latin typeface="+mn-lt"/>
              </a:rPr>
              <a:t>(</a:t>
            </a:r>
            <a:r>
              <a:rPr lang="en-US" sz="1200" dirty="0" err="1" smtClean="0">
                <a:solidFill>
                  <a:srgbClr val="000000"/>
                </a:solidFill>
                <a:latin typeface="+mn-lt"/>
              </a:rPr>
              <a:t>http://www.star.nesdis.noaa.gov/smcd/GCC/qa-gppa.php</a:t>
            </a:r>
            <a:r>
              <a:rPr lang="en-US" sz="1200" dirty="0" smtClean="0">
                <a:solidFill>
                  <a:srgbClr val="000000"/>
                </a:solidFill>
                <a:latin typeface="+mn-lt"/>
              </a:rPr>
              <a:t>) </a:t>
            </a:r>
            <a:endParaRPr lang="en-US" b="1" dirty="0" smtClean="0">
              <a:solidFill>
                <a:srgbClr val="000000"/>
              </a:solidFill>
              <a:latin typeface="+mn-lt"/>
            </a:endParaRPr>
          </a:p>
        </p:txBody>
      </p:sp>
      <p:sp>
        <p:nvSpPr>
          <p:cNvPr id="9" name="TextBox 8"/>
          <p:cNvSpPr txBox="1"/>
          <p:nvPr/>
        </p:nvSpPr>
        <p:spPr>
          <a:xfrm>
            <a:off x="4495800" y="1743670"/>
            <a:ext cx="4749800" cy="1077218"/>
          </a:xfrm>
          <a:prstGeom prst="rect">
            <a:avLst/>
          </a:prstGeom>
          <a:noFill/>
        </p:spPr>
        <p:txBody>
          <a:bodyPr wrap="square" rtlCol="0">
            <a:spAutoFit/>
          </a:bodyPr>
          <a:lstStyle/>
          <a:p>
            <a:r>
              <a:rPr lang="en-US" sz="2400" b="1" i="1" dirty="0" smtClean="0">
                <a:solidFill>
                  <a:srgbClr val="000000"/>
                </a:solidFill>
                <a:latin typeface="+mn-lt"/>
              </a:rPr>
              <a:t>GSICS </a:t>
            </a:r>
            <a:r>
              <a:rPr lang="en-US" sz="2400" b="1" i="1" dirty="0" err="1" smtClean="0">
                <a:solidFill>
                  <a:srgbClr val="000000"/>
                </a:solidFill>
                <a:latin typeface="+mn-lt"/>
              </a:rPr>
              <a:t>Wiki</a:t>
            </a:r>
            <a:r>
              <a:rPr lang="en-US" sz="2400" b="1" i="1" dirty="0" smtClean="0">
                <a:solidFill>
                  <a:srgbClr val="000000"/>
                </a:solidFill>
                <a:latin typeface="+mn-lt"/>
              </a:rPr>
              <a:t>:</a:t>
            </a:r>
          </a:p>
          <a:p>
            <a:pPr marL="230188" indent="-230188">
              <a:buFont typeface="Arial"/>
              <a:buChar char="•"/>
            </a:pPr>
            <a:r>
              <a:rPr lang="en-US" sz="2000" dirty="0" smtClean="0">
                <a:solidFill>
                  <a:srgbClr val="000000"/>
                </a:solidFill>
                <a:latin typeface="+mn-lt"/>
              </a:rPr>
              <a:t>Up-to-date GPPA workflow, documents and forms</a:t>
            </a:r>
            <a:endParaRPr lang="en-US" sz="2000" dirty="0">
              <a:solidFill>
                <a:srgbClr val="000000"/>
              </a:solidFill>
              <a:latin typeface="+mn-lt"/>
            </a:endParaRPr>
          </a:p>
        </p:txBody>
      </p:sp>
      <p:sp>
        <p:nvSpPr>
          <p:cNvPr id="10" name="TextBox 9"/>
          <p:cNvSpPr txBox="1"/>
          <p:nvPr/>
        </p:nvSpPr>
        <p:spPr>
          <a:xfrm>
            <a:off x="152400" y="4800600"/>
            <a:ext cx="4025900" cy="1754327"/>
          </a:xfrm>
          <a:prstGeom prst="rect">
            <a:avLst/>
          </a:prstGeom>
          <a:noFill/>
        </p:spPr>
        <p:txBody>
          <a:bodyPr wrap="square" rtlCol="0">
            <a:spAutoFit/>
          </a:bodyPr>
          <a:lstStyle/>
          <a:p>
            <a:r>
              <a:rPr lang="en-US" sz="2400" b="1" i="1" dirty="0" smtClean="0">
                <a:solidFill>
                  <a:srgbClr val="000000"/>
                </a:solidFill>
                <a:latin typeface="+mn-lt"/>
              </a:rPr>
              <a:t>GSICS Coordination Center Web Site</a:t>
            </a:r>
            <a:r>
              <a:rPr lang="en-US" sz="2400" i="1" dirty="0" smtClean="0">
                <a:solidFill>
                  <a:srgbClr val="000000"/>
                </a:solidFill>
                <a:latin typeface="+mn-lt"/>
              </a:rPr>
              <a:t>:</a:t>
            </a:r>
            <a:endParaRPr lang="en-US" sz="2400" b="1" i="1" dirty="0" smtClean="0">
              <a:solidFill>
                <a:srgbClr val="000000"/>
              </a:solidFill>
              <a:latin typeface="+mn-lt"/>
            </a:endParaRPr>
          </a:p>
          <a:p>
            <a:pPr marL="230188" indent="-222250">
              <a:buFont typeface="Arial"/>
              <a:buChar char="•"/>
            </a:pPr>
            <a:r>
              <a:rPr lang="en-US" sz="2000" dirty="0" smtClean="0">
                <a:solidFill>
                  <a:srgbClr val="000000"/>
                </a:solidFill>
                <a:latin typeface="+mn-lt"/>
              </a:rPr>
              <a:t>GPPA Overview</a:t>
            </a:r>
          </a:p>
          <a:p>
            <a:pPr marL="230188" indent="-222250">
              <a:buFont typeface="Arial"/>
              <a:buChar char="•"/>
            </a:pPr>
            <a:r>
              <a:rPr lang="en-US" sz="2000" dirty="0" smtClean="0">
                <a:solidFill>
                  <a:srgbClr val="000000"/>
                </a:solidFill>
                <a:latin typeface="+mn-lt"/>
              </a:rPr>
              <a:t>Links to GPPA information archived on GSICS Wiki</a:t>
            </a:r>
            <a:endParaRPr lang="en-US" sz="2000" dirty="0">
              <a:solidFill>
                <a:srgbClr val="000000"/>
              </a:solidFill>
              <a:latin typeface="+mn-lt"/>
            </a:endParaRPr>
          </a:p>
        </p:txBody>
      </p:sp>
      <p:sp>
        <p:nvSpPr>
          <p:cNvPr id="11" name="TextBox 10"/>
          <p:cNvSpPr txBox="1"/>
          <p:nvPr/>
        </p:nvSpPr>
        <p:spPr>
          <a:xfrm>
            <a:off x="4317999" y="6080125"/>
            <a:ext cx="4492625" cy="276999"/>
          </a:xfrm>
          <a:prstGeom prst="rect">
            <a:avLst/>
          </a:prstGeom>
          <a:noFill/>
        </p:spPr>
        <p:txBody>
          <a:bodyPr wrap="square" rtlCol="0">
            <a:spAutoFit/>
          </a:bodyPr>
          <a:lstStyle/>
          <a:p>
            <a:r>
              <a:rPr lang="en-US" sz="1200" dirty="0" smtClean="0">
                <a:solidFill>
                  <a:srgbClr val="000000"/>
                </a:solidFill>
                <a:latin typeface="+mn-lt"/>
              </a:rPr>
              <a:t>(https://gsics.nesdis.noaa.gov/wiki/Development/GppaWorkflow)</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cs typeface="Times New Roman" pitchFamily="18" charset="0"/>
              </a:rPr>
              <a:t>Backup Slides</a:t>
            </a:r>
            <a:endParaRPr lang="en-US" sz="3600" dirty="0">
              <a:cs typeface="Times New Roman" pitchFamily="18" charset="0"/>
            </a:endParaRPr>
          </a:p>
        </p:txBody>
      </p:sp>
      <p:sp>
        <p:nvSpPr>
          <p:cNvPr id="5" name="Text Box 3"/>
          <p:cNvSpPr txBox="1">
            <a:spLocks noChangeArrowheads="1"/>
          </p:cNvSpPr>
          <p:nvPr/>
        </p:nvSpPr>
        <p:spPr bwMode="auto">
          <a:xfrm>
            <a:off x="4648200" y="1295400"/>
            <a:ext cx="4191000" cy="366713"/>
          </a:xfrm>
          <a:prstGeom prst="rect">
            <a:avLst/>
          </a:prstGeom>
          <a:noFill/>
          <a:ln w="9525">
            <a:noFill/>
            <a:miter lim="800000"/>
            <a:headEnd/>
            <a:tailEnd/>
          </a:ln>
        </p:spPr>
        <p:txBody>
          <a:bodyPr>
            <a:spAutoFit/>
          </a:bodyPr>
          <a:lstStyle/>
          <a:p>
            <a:pPr>
              <a:spcBef>
                <a:spcPct val="50000"/>
              </a:spcBef>
            </a:pPr>
            <a:endParaRPr lang="en-US" sz="180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lvl="0" eaLnBrk="1" fontAlgn="auto" hangingPunct="1">
              <a:spcAft>
                <a:spcPts val="0"/>
              </a:spcAft>
              <a:defRPr/>
            </a:pPr>
            <a:r>
              <a:rPr lang="en-US" dirty="0" smtClean="0">
                <a:cs typeface="Times New Roman" pitchFamily="18" charset="0"/>
              </a:rPr>
              <a:t>GPPA:  Submission Phase</a:t>
            </a:r>
          </a:p>
        </p:txBody>
      </p:sp>
      <p:sp>
        <p:nvSpPr>
          <p:cNvPr id="5" name="Rectangle 35"/>
          <p:cNvSpPr>
            <a:spLocks noChangeArrowheads="1"/>
          </p:cNvSpPr>
          <p:nvPr/>
        </p:nvSpPr>
        <p:spPr bwMode="auto">
          <a:xfrm>
            <a:off x="228598" y="1219199"/>
            <a:ext cx="6648452" cy="2038351"/>
          </a:xfrm>
          <a:prstGeom prst="rect">
            <a:avLst/>
          </a:prstGeom>
          <a:noFill/>
          <a:ln w="9525">
            <a:noFill/>
            <a:miter lim="800000"/>
            <a:headEnd/>
            <a:tailEnd/>
          </a:ln>
          <a:effectLst/>
        </p:spPr>
        <p:txBody>
          <a:bodyPr/>
          <a:lstStyle/>
          <a:p>
            <a:pPr>
              <a:buClr>
                <a:srgbClr val="FF9900"/>
              </a:buClr>
              <a:buSzPct val="80000"/>
              <a:buFont typeface="Wingdings" pitchFamily="2" charset="2"/>
              <a:buNone/>
              <a:defRPr/>
            </a:pPr>
            <a:r>
              <a:rPr lang="en-US" sz="2400" b="1" i="1" dirty="0" smtClean="0">
                <a:solidFill>
                  <a:srgbClr val="000000"/>
                </a:solidFill>
                <a:latin typeface="+mn-lt"/>
                <a:cs typeface="Times New Roman" pitchFamily="18" charset="0"/>
              </a:rPr>
              <a:t>Phase Goals:  </a:t>
            </a:r>
            <a:r>
              <a:rPr lang="en-US" sz="2400" b="1" dirty="0" smtClean="0">
                <a:solidFill>
                  <a:srgbClr val="000000"/>
                </a:solidFill>
                <a:latin typeface="+mn-lt"/>
                <a:cs typeface="Times New Roman" pitchFamily="18" charset="0"/>
              </a:rPr>
              <a:t>Product</a:t>
            </a:r>
            <a:r>
              <a:rPr lang="en-US" sz="2400" b="1" i="1" dirty="0" smtClean="0">
                <a:solidFill>
                  <a:srgbClr val="000000"/>
                </a:solidFill>
                <a:latin typeface="+mn-lt"/>
                <a:cs typeface="Times New Roman" pitchFamily="18" charset="0"/>
              </a:rPr>
              <a:t>  </a:t>
            </a:r>
            <a:endParaRPr lang="en-US" sz="2400" i="1" dirty="0" smtClean="0">
              <a:solidFill>
                <a:srgbClr val="000000"/>
              </a:solidFill>
              <a:latin typeface="+mn-lt"/>
              <a:cs typeface="Times New Roman" pitchFamily="18" charset="0"/>
            </a:endParaRPr>
          </a:p>
          <a:p>
            <a:pPr marL="230188" indent="-230188">
              <a:buClr>
                <a:schemeClr val="tx1"/>
              </a:buClr>
              <a:buSzPct val="80000"/>
              <a:buFont typeface="Arial"/>
              <a:buChar char="•"/>
              <a:defRPr/>
            </a:pPr>
            <a:r>
              <a:rPr lang="en-US" sz="2000" dirty="0" smtClean="0">
                <a:solidFill>
                  <a:srgbClr val="000000"/>
                </a:solidFill>
                <a:latin typeface="Calibri"/>
                <a:cs typeface="Arial"/>
              </a:rPr>
              <a:t>GSICS Product Acceptance Form (GPAF) </a:t>
            </a:r>
            <a:r>
              <a:rPr lang="en-US" sz="2000" dirty="0" smtClean="0">
                <a:solidFill>
                  <a:srgbClr val="000000"/>
                </a:solidFill>
                <a:latin typeface="+mn-lt"/>
                <a:cs typeface="Arial"/>
              </a:rPr>
              <a:t>is satisfactory,</a:t>
            </a:r>
          </a:p>
          <a:p>
            <a:pPr marL="230188" indent="-230188">
              <a:buClr>
                <a:schemeClr val="tx1"/>
              </a:buClr>
              <a:buSzPct val="80000"/>
              <a:buFont typeface="Arial"/>
              <a:buChar char="•"/>
              <a:defRPr/>
            </a:pPr>
            <a:r>
              <a:rPr lang="en-US" sz="2000" dirty="0" smtClean="0">
                <a:solidFill>
                  <a:srgbClr val="000000"/>
                </a:solidFill>
                <a:latin typeface="+mn-lt"/>
                <a:cs typeface="Arial"/>
              </a:rPr>
              <a:t>Data files conform to GSICS file and parameter naming and format standards,</a:t>
            </a:r>
          </a:p>
          <a:p>
            <a:pPr marL="230188" indent="-230188">
              <a:buClr>
                <a:schemeClr val="tx1"/>
              </a:buClr>
              <a:buSzPct val="80000"/>
              <a:buFont typeface="Arial"/>
              <a:buChar char="•"/>
              <a:defRPr/>
            </a:pPr>
            <a:r>
              <a:rPr lang="en-US" sz="2000" dirty="0" smtClean="0">
                <a:solidFill>
                  <a:srgbClr val="000000"/>
                </a:solidFill>
                <a:latin typeface="+mn-lt"/>
                <a:cs typeface="Arial"/>
              </a:rPr>
              <a:t>Verified to be within GSICS scope, and </a:t>
            </a:r>
          </a:p>
          <a:p>
            <a:pPr marL="230188" indent="-230188">
              <a:buClr>
                <a:schemeClr val="tx1"/>
              </a:buClr>
              <a:buSzPct val="80000"/>
              <a:buFont typeface="Arial"/>
              <a:buChar char="•"/>
              <a:defRPr/>
            </a:pPr>
            <a:r>
              <a:rPr lang="en-US" sz="2000" dirty="0" smtClean="0">
                <a:solidFill>
                  <a:srgbClr val="000000"/>
                </a:solidFill>
                <a:latin typeface="+mn-lt"/>
                <a:cs typeface="Arial"/>
              </a:rPr>
              <a:t>Theoretical basis is understood at a high level. </a:t>
            </a:r>
            <a:endParaRPr lang="en-US" sz="2000" b="1" dirty="0" smtClean="0">
              <a:solidFill>
                <a:srgbClr val="000000"/>
              </a:solidFill>
              <a:latin typeface="+mn-lt"/>
              <a:cs typeface="Arial"/>
            </a:endParaRPr>
          </a:p>
          <a:p>
            <a:pPr>
              <a:buClr>
                <a:srgbClr val="FF9900"/>
              </a:buClr>
              <a:buSzPct val="80000"/>
              <a:buFont typeface="Wingdings" pitchFamily="2" charset="2"/>
              <a:buNone/>
              <a:defRPr/>
            </a:pPr>
            <a:endParaRPr lang="en-US" sz="1600" dirty="0">
              <a:solidFill>
                <a:srgbClr val="000000"/>
              </a:solidFill>
              <a:effectLst>
                <a:outerShdw blurRad="38100" dist="38100" dir="2700000" algn="tl">
                  <a:srgbClr val="C0C0C0"/>
                </a:outerShdw>
              </a:effectLst>
              <a:latin typeface="+mn-lt"/>
              <a:cs typeface="Times New Roman" pitchFamily="18" charset="0"/>
            </a:endParaRPr>
          </a:p>
        </p:txBody>
      </p:sp>
      <p:pic>
        <p:nvPicPr>
          <p:cNvPr id="6" name="Picture 5" descr="463px-Apollo_17_Pre-Launch_-_GPN-2000-000636.jpg"/>
          <p:cNvPicPr>
            <a:picLocks noChangeAspect="1"/>
          </p:cNvPicPr>
          <p:nvPr/>
        </p:nvPicPr>
        <p:blipFill>
          <a:blip r:embed="rId2" cstate="print"/>
          <a:stretch>
            <a:fillRect/>
          </a:stretch>
        </p:blipFill>
        <p:spPr>
          <a:xfrm>
            <a:off x="7153275" y="1385918"/>
            <a:ext cx="2286000" cy="2957482"/>
          </a:xfrm>
          <a:prstGeom prst="rect">
            <a:avLst/>
          </a:prstGeom>
        </p:spPr>
      </p:pic>
      <p:sp>
        <p:nvSpPr>
          <p:cNvPr id="7" name="Rectangle 35"/>
          <p:cNvSpPr>
            <a:spLocks noChangeArrowheads="1"/>
          </p:cNvSpPr>
          <p:nvPr/>
        </p:nvSpPr>
        <p:spPr bwMode="auto">
          <a:xfrm>
            <a:off x="238125" y="3667125"/>
            <a:ext cx="4572000" cy="457200"/>
          </a:xfrm>
          <a:prstGeom prst="rect">
            <a:avLst/>
          </a:prstGeom>
          <a:noFill/>
          <a:ln w="9525">
            <a:noFill/>
            <a:miter lim="800000"/>
            <a:headEnd/>
            <a:tailEnd/>
          </a:ln>
          <a:effectLst/>
        </p:spPr>
        <p:txBody>
          <a:bodyPr/>
          <a:lstStyle/>
          <a:p>
            <a:pPr>
              <a:buClr>
                <a:srgbClr val="FF9900"/>
              </a:buClr>
              <a:buSzPct val="80000"/>
              <a:buFont typeface="Wingdings" pitchFamily="2" charset="2"/>
              <a:buNone/>
              <a:defRPr/>
            </a:pPr>
            <a:r>
              <a:rPr lang="en-US" sz="2400" b="1" i="1" dirty="0" smtClean="0">
                <a:solidFill>
                  <a:srgbClr val="000000"/>
                </a:solidFill>
                <a:latin typeface="+mn-lt"/>
                <a:cs typeface="Times New Roman" pitchFamily="18" charset="0"/>
              </a:rPr>
              <a:t>Maximum Time Period:  </a:t>
            </a:r>
            <a:r>
              <a:rPr lang="en-US" sz="2000" dirty="0" smtClean="0">
                <a:solidFill>
                  <a:srgbClr val="000000"/>
                </a:solidFill>
                <a:latin typeface="+mn-lt"/>
                <a:cs typeface="Arial"/>
              </a:rPr>
              <a:t>90 days</a:t>
            </a:r>
            <a:endParaRPr lang="en-US" sz="2000" b="1" dirty="0" smtClean="0">
              <a:solidFill>
                <a:srgbClr val="000000"/>
              </a:solidFill>
              <a:latin typeface="+mn-lt"/>
              <a:cs typeface="Arial"/>
            </a:endParaRPr>
          </a:p>
          <a:p>
            <a:pPr>
              <a:buClr>
                <a:srgbClr val="FF9900"/>
              </a:buClr>
              <a:buSzPct val="80000"/>
              <a:buFont typeface="Wingdings" pitchFamily="2" charset="2"/>
              <a:buNone/>
              <a:defRPr/>
            </a:pPr>
            <a:endParaRPr lang="en-US" sz="1600" dirty="0">
              <a:solidFill>
                <a:srgbClr val="000000"/>
              </a:solidFill>
              <a:effectLst>
                <a:outerShdw blurRad="38100" dist="38100" dir="2700000" algn="tl">
                  <a:srgbClr val="C0C0C0"/>
                </a:outerShdw>
              </a:effectLst>
              <a:latin typeface="+mn-lt"/>
              <a:cs typeface="Times New Roman" pitchFamily="18" charset="0"/>
            </a:endParaRPr>
          </a:p>
        </p:txBody>
      </p:sp>
      <p:sp>
        <p:nvSpPr>
          <p:cNvPr id="8" name="Rectangle 35"/>
          <p:cNvSpPr>
            <a:spLocks noChangeArrowheads="1"/>
          </p:cNvSpPr>
          <p:nvPr/>
        </p:nvSpPr>
        <p:spPr bwMode="auto">
          <a:xfrm>
            <a:off x="152399" y="4508500"/>
            <a:ext cx="9601201" cy="1920875"/>
          </a:xfrm>
          <a:prstGeom prst="rect">
            <a:avLst/>
          </a:prstGeom>
          <a:noFill/>
          <a:ln w="9525">
            <a:noFill/>
            <a:miter lim="800000"/>
            <a:headEnd/>
            <a:tailEnd/>
          </a:ln>
          <a:effectLst/>
        </p:spPr>
        <p:txBody>
          <a:bodyPr/>
          <a:lstStyle/>
          <a:p>
            <a:pPr>
              <a:buClr>
                <a:srgbClr val="FF9900"/>
              </a:buClr>
              <a:buSzPct val="80000"/>
              <a:buFont typeface="Wingdings" pitchFamily="2" charset="2"/>
              <a:buNone/>
              <a:defRPr/>
            </a:pPr>
            <a:r>
              <a:rPr lang="en-US" sz="2400" b="1" i="1" dirty="0" smtClean="0">
                <a:solidFill>
                  <a:srgbClr val="000000"/>
                </a:solidFill>
                <a:latin typeface="+mn-lt"/>
                <a:cs typeface="Times New Roman" pitchFamily="18" charset="0"/>
              </a:rPr>
              <a:t>Milestones:  </a:t>
            </a:r>
            <a:r>
              <a:rPr lang="en-US" sz="2400" b="1" dirty="0" smtClean="0">
                <a:solidFill>
                  <a:srgbClr val="000000"/>
                </a:solidFill>
                <a:latin typeface="+mn-lt"/>
                <a:cs typeface="Times New Roman" pitchFamily="18" charset="0"/>
              </a:rPr>
              <a:t>The following are submitted by the product provider to the GCC and approved by the GSICS Product Acceptance Team (GPAT)</a:t>
            </a:r>
            <a:endParaRPr lang="en-US" sz="2400" dirty="0" smtClean="0">
              <a:solidFill>
                <a:srgbClr val="000000"/>
              </a:solidFill>
              <a:latin typeface="+mn-lt"/>
              <a:cs typeface="Times New Roman" pitchFamily="18" charset="0"/>
            </a:endParaRPr>
          </a:p>
          <a:p>
            <a:pPr marL="230188" indent="-222250">
              <a:buClr>
                <a:schemeClr val="tx1"/>
              </a:buClr>
              <a:buSzPct val="80000"/>
              <a:buFont typeface="Arial"/>
              <a:buChar char="•"/>
              <a:defRPr/>
            </a:pPr>
            <a:r>
              <a:rPr lang="en-US" sz="2000" dirty="0" smtClean="0">
                <a:solidFill>
                  <a:srgbClr val="000000"/>
                </a:solidFill>
                <a:latin typeface="+mn-lt"/>
                <a:cs typeface="Arial"/>
              </a:rPr>
              <a:t>GPAF </a:t>
            </a:r>
            <a:r>
              <a:rPr lang="en-US" sz="2000" dirty="0" smtClean="0">
                <a:solidFill>
                  <a:srgbClr val="000000"/>
                </a:solidFill>
                <a:latin typeface="Calibri"/>
                <a:cs typeface="Arial"/>
              </a:rPr>
              <a:t>sections that detail product name, POC, brief description, and relevance to GSICS</a:t>
            </a:r>
            <a:endParaRPr lang="en-US" sz="2000" dirty="0" smtClean="0">
              <a:solidFill>
                <a:srgbClr val="000000"/>
              </a:solidFill>
              <a:latin typeface="+mn-lt"/>
              <a:cs typeface="Arial"/>
            </a:endParaRPr>
          </a:p>
          <a:p>
            <a:pPr marL="230188" indent="-222250">
              <a:buClr>
                <a:schemeClr val="tx1"/>
              </a:buClr>
              <a:buSzPct val="80000"/>
              <a:buFont typeface="Arial"/>
              <a:buChar char="•"/>
              <a:defRPr/>
            </a:pPr>
            <a:r>
              <a:rPr lang="en-US" sz="2000" dirty="0" smtClean="0">
                <a:solidFill>
                  <a:srgbClr val="000000"/>
                </a:solidFill>
                <a:latin typeface="+mn-lt"/>
                <a:cs typeface="Arial"/>
              </a:rPr>
              <a:t>Preliminary version of the product algorithm theoretical basis document (ATBD)</a:t>
            </a:r>
          </a:p>
          <a:p>
            <a:pPr marL="230188" indent="-222250">
              <a:buClr>
                <a:schemeClr val="tx1"/>
              </a:buClr>
              <a:buSzPct val="80000"/>
              <a:buFont typeface="Arial"/>
              <a:buChar char="•"/>
              <a:defRPr/>
            </a:pPr>
            <a:r>
              <a:rPr lang="en-US" sz="2000" dirty="0" smtClean="0">
                <a:solidFill>
                  <a:srgbClr val="000000"/>
                </a:solidFill>
                <a:latin typeface="+mn-lt"/>
                <a:cs typeface="Arial"/>
              </a:rPr>
              <a:t>Sample product files that adhere to GSICS file and parameter-naming conventions</a:t>
            </a:r>
          </a:p>
          <a:p>
            <a:pPr>
              <a:buClr>
                <a:srgbClr val="FF9900"/>
              </a:buClr>
              <a:buSzPct val="80000"/>
              <a:buFont typeface="Wingdings" pitchFamily="2" charset="2"/>
              <a:buNone/>
              <a:defRPr/>
            </a:pPr>
            <a:endParaRPr lang="en-US" sz="1600" b="1" dirty="0" smtClean="0">
              <a:solidFill>
                <a:srgbClr val="000000"/>
              </a:solidFill>
              <a:latin typeface="+mn-lt"/>
              <a:cs typeface="Times New Roman" pitchFamily="18" charset="0"/>
            </a:endParaRPr>
          </a:p>
          <a:p>
            <a:pPr>
              <a:buClr>
                <a:srgbClr val="FF9900"/>
              </a:buClr>
              <a:buSzPct val="80000"/>
              <a:buFont typeface="Wingdings" pitchFamily="2" charset="2"/>
              <a:buNone/>
              <a:defRPr/>
            </a:pPr>
            <a:endParaRPr lang="en-US" sz="1600" dirty="0">
              <a:solidFill>
                <a:srgbClr val="000000"/>
              </a:solidFill>
              <a:effectLst>
                <a:outerShdw blurRad="38100" dist="38100" dir="2700000" algn="tl">
                  <a:srgbClr val="C0C0C0"/>
                </a:outerShdw>
              </a:effectLst>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lvl="0" eaLnBrk="1" fontAlgn="auto" hangingPunct="1">
              <a:spcAft>
                <a:spcPts val="0"/>
              </a:spcAft>
              <a:defRPr/>
            </a:pPr>
            <a:r>
              <a:rPr lang="en-US" dirty="0" smtClean="0">
                <a:cs typeface="Times New Roman" pitchFamily="18" charset="0"/>
              </a:rPr>
              <a:t>GPPA:  Demonstration Phase </a:t>
            </a:r>
          </a:p>
        </p:txBody>
      </p:sp>
      <p:pic>
        <p:nvPicPr>
          <p:cNvPr id="5" name="Picture 4" descr="750px-Apollo_16_Launch_-_GPN-2000-000638.jpg"/>
          <p:cNvPicPr>
            <a:picLocks noChangeAspect="1"/>
          </p:cNvPicPr>
          <p:nvPr/>
        </p:nvPicPr>
        <p:blipFill>
          <a:blip r:embed="rId2" cstate="print"/>
          <a:stretch>
            <a:fillRect/>
          </a:stretch>
        </p:blipFill>
        <p:spPr>
          <a:xfrm>
            <a:off x="6934200" y="1346200"/>
            <a:ext cx="2857500" cy="2286000"/>
          </a:xfrm>
          <a:prstGeom prst="rect">
            <a:avLst/>
          </a:prstGeom>
        </p:spPr>
      </p:pic>
      <p:sp>
        <p:nvSpPr>
          <p:cNvPr id="6" name="Rectangle 35"/>
          <p:cNvSpPr>
            <a:spLocks noChangeArrowheads="1"/>
          </p:cNvSpPr>
          <p:nvPr/>
        </p:nvSpPr>
        <p:spPr bwMode="auto">
          <a:xfrm>
            <a:off x="228600" y="1142999"/>
            <a:ext cx="6705600" cy="2238376"/>
          </a:xfrm>
          <a:prstGeom prst="rect">
            <a:avLst/>
          </a:prstGeom>
          <a:noFill/>
          <a:ln w="9525">
            <a:noFill/>
            <a:miter lim="800000"/>
            <a:headEnd/>
            <a:tailEnd/>
          </a:ln>
          <a:effectLst/>
        </p:spPr>
        <p:txBody>
          <a:bodyPr/>
          <a:lstStyle/>
          <a:p>
            <a:pPr>
              <a:buClr>
                <a:srgbClr val="FF9900"/>
              </a:buClr>
              <a:buSzPct val="80000"/>
              <a:buFont typeface="Wingdings" pitchFamily="2" charset="2"/>
              <a:buNone/>
              <a:defRPr/>
            </a:pPr>
            <a:r>
              <a:rPr lang="en-US" sz="2400" b="1" i="1" dirty="0" smtClean="0">
                <a:solidFill>
                  <a:srgbClr val="000000"/>
                </a:solidFill>
                <a:latin typeface="+mn-lt"/>
                <a:cs typeface="Times New Roman" pitchFamily="18" charset="0"/>
              </a:rPr>
              <a:t>Phase Goals:  </a:t>
            </a:r>
            <a:r>
              <a:rPr lang="en-US" sz="2400" b="1" dirty="0" smtClean="0">
                <a:solidFill>
                  <a:srgbClr val="000000"/>
                </a:solidFill>
                <a:latin typeface="+mn-lt"/>
                <a:cs typeface="Times New Roman" pitchFamily="18" charset="0"/>
              </a:rPr>
              <a:t>Product</a:t>
            </a:r>
            <a:endParaRPr lang="en-US" sz="1600" dirty="0" smtClean="0">
              <a:solidFill>
                <a:srgbClr val="000000"/>
              </a:solidFill>
              <a:latin typeface="+mn-lt"/>
              <a:cs typeface="Times New Roman" pitchFamily="18" charset="0"/>
            </a:endParaRPr>
          </a:p>
          <a:p>
            <a:pPr marL="230188" indent="-230188">
              <a:buClr>
                <a:schemeClr val="tx1"/>
              </a:buClr>
              <a:buSzPct val="80000"/>
              <a:buFont typeface="Arial"/>
              <a:buChar char="•"/>
              <a:defRPr/>
            </a:pPr>
            <a:r>
              <a:rPr lang="en-US" sz="1800" dirty="0" smtClean="0">
                <a:solidFill>
                  <a:srgbClr val="000000"/>
                </a:solidFill>
                <a:latin typeface="+mn-lt"/>
                <a:cs typeface="Arial"/>
              </a:rPr>
              <a:t>Founding concepts, supporting models and measurements, and implementation are documented and fully understood, </a:t>
            </a:r>
          </a:p>
          <a:p>
            <a:pPr marL="230188" indent="-230188">
              <a:buClr>
                <a:schemeClr val="tx1"/>
              </a:buClr>
              <a:buSzPct val="80000"/>
              <a:buFont typeface="Arial"/>
              <a:buChar char="•"/>
              <a:defRPr/>
            </a:pPr>
            <a:r>
              <a:rPr lang="en-US" sz="1800" dirty="0" smtClean="0">
                <a:solidFill>
                  <a:srgbClr val="000000"/>
                </a:solidFill>
                <a:latin typeface="+mn-lt"/>
                <a:cs typeface="Arial"/>
              </a:rPr>
              <a:t>Traceability (or lack thereof) to SI standards is documented,</a:t>
            </a:r>
          </a:p>
          <a:p>
            <a:pPr marL="230188" indent="-230188">
              <a:buClr>
                <a:schemeClr val="tx1"/>
              </a:buClr>
              <a:buSzPct val="80000"/>
              <a:buFont typeface="Arial"/>
              <a:buChar char="•"/>
              <a:defRPr/>
            </a:pPr>
            <a:r>
              <a:rPr lang="en-US" sz="1800" dirty="0" smtClean="0">
                <a:solidFill>
                  <a:srgbClr val="000000"/>
                </a:solidFill>
                <a:latin typeface="+mn-lt"/>
                <a:cs typeface="Arial"/>
              </a:rPr>
              <a:t>Quality Indicator is documented and well-defined,</a:t>
            </a:r>
          </a:p>
          <a:p>
            <a:pPr marL="230188" indent="-230188">
              <a:buClr>
                <a:schemeClr val="tx1"/>
              </a:buClr>
              <a:buSzPct val="80000"/>
              <a:buFont typeface="Arial"/>
              <a:buChar char="•"/>
              <a:defRPr/>
            </a:pPr>
            <a:r>
              <a:rPr lang="en-US" sz="1800" dirty="0" smtClean="0">
                <a:solidFill>
                  <a:srgbClr val="000000"/>
                </a:solidFill>
                <a:latin typeface="+mn-lt"/>
                <a:cs typeface="Arial"/>
              </a:rPr>
              <a:t>Tested and reviewed by potential product users, and</a:t>
            </a:r>
          </a:p>
          <a:p>
            <a:pPr marL="230188" indent="-230188">
              <a:buClr>
                <a:schemeClr val="tx1"/>
              </a:buClr>
              <a:buSzPct val="80000"/>
              <a:buFont typeface="Arial"/>
              <a:buChar char="•"/>
              <a:defRPr/>
            </a:pPr>
            <a:r>
              <a:rPr lang="en-US" sz="1800" dirty="0" smtClean="0">
                <a:solidFill>
                  <a:srgbClr val="000000"/>
                </a:solidFill>
                <a:latin typeface="+mn-lt"/>
                <a:cs typeface="Arial"/>
              </a:rPr>
              <a:t>Data released to GSICS members and potential users.</a:t>
            </a:r>
            <a:endParaRPr lang="en-US" sz="1800" dirty="0">
              <a:solidFill>
                <a:srgbClr val="000000"/>
              </a:solidFill>
              <a:effectLst>
                <a:outerShdw blurRad="38100" dist="38100" dir="2700000" algn="tl">
                  <a:srgbClr val="C0C0C0"/>
                </a:outerShdw>
              </a:effectLst>
              <a:latin typeface="+mn-lt"/>
              <a:cs typeface="Arial"/>
            </a:endParaRPr>
          </a:p>
        </p:txBody>
      </p:sp>
      <p:sp>
        <p:nvSpPr>
          <p:cNvPr id="7" name="Rectangle 35"/>
          <p:cNvSpPr>
            <a:spLocks noChangeArrowheads="1"/>
          </p:cNvSpPr>
          <p:nvPr/>
        </p:nvSpPr>
        <p:spPr bwMode="auto">
          <a:xfrm>
            <a:off x="228600" y="3254375"/>
            <a:ext cx="4171950" cy="469900"/>
          </a:xfrm>
          <a:prstGeom prst="rect">
            <a:avLst/>
          </a:prstGeom>
          <a:noFill/>
          <a:ln w="9525">
            <a:noFill/>
            <a:miter lim="800000"/>
            <a:headEnd/>
            <a:tailEnd/>
          </a:ln>
          <a:effectLst/>
        </p:spPr>
        <p:txBody>
          <a:bodyPr/>
          <a:lstStyle/>
          <a:p>
            <a:pPr>
              <a:buClr>
                <a:srgbClr val="FF9900"/>
              </a:buClr>
              <a:buSzPct val="80000"/>
              <a:buFont typeface="Wingdings" pitchFamily="2" charset="2"/>
              <a:buNone/>
              <a:defRPr/>
            </a:pPr>
            <a:r>
              <a:rPr lang="en-US" sz="2400" b="1" i="1" dirty="0" smtClean="0">
                <a:solidFill>
                  <a:srgbClr val="000000"/>
                </a:solidFill>
                <a:latin typeface="+mn-lt"/>
                <a:cs typeface="Times New Roman" pitchFamily="18" charset="0"/>
              </a:rPr>
              <a:t>Maximum Time Period: </a:t>
            </a:r>
            <a:r>
              <a:rPr lang="en-US" sz="2000" dirty="0" smtClean="0">
                <a:solidFill>
                  <a:srgbClr val="000000"/>
                </a:solidFill>
                <a:latin typeface="+mn-lt"/>
                <a:cs typeface="Arial"/>
              </a:rPr>
              <a:t>365 days</a:t>
            </a:r>
            <a:endParaRPr lang="en-US" sz="2000" b="1" dirty="0" smtClean="0">
              <a:solidFill>
                <a:srgbClr val="000000"/>
              </a:solidFill>
              <a:latin typeface="+mn-lt"/>
              <a:cs typeface="Arial"/>
            </a:endParaRPr>
          </a:p>
          <a:p>
            <a:pPr>
              <a:buClr>
                <a:srgbClr val="FF9900"/>
              </a:buClr>
              <a:buSzPct val="80000"/>
              <a:buFont typeface="Wingdings" pitchFamily="2" charset="2"/>
              <a:buNone/>
              <a:defRPr/>
            </a:pPr>
            <a:endParaRPr lang="en-US" sz="1600" dirty="0">
              <a:solidFill>
                <a:srgbClr val="000000"/>
              </a:solidFill>
              <a:effectLst>
                <a:outerShdw blurRad="38100" dist="38100" dir="2700000" algn="tl">
                  <a:srgbClr val="C0C0C0"/>
                </a:outerShdw>
              </a:effectLst>
              <a:latin typeface="+mn-lt"/>
              <a:cs typeface="Times New Roman" pitchFamily="18" charset="0"/>
            </a:endParaRPr>
          </a:p>
        </p:txBody>
      </p:sp>
      <p:sp>
        <p:nvSpPr>
          <p:cNvPr id="8" name="Rectangle 35"/>
          <p:cNvSpPr>
            <a:spLocks noChangeArrowheads="1"/>
          </p:cNvSpPr>
          <p:nvPr/>
        </p:nvSpPr>
        <p:spPr bwMode="auto">
          <a:xfrm>
            <a:off x="228600" y="3686175"/>
            <a:ext cx="9677400" cy="3009900"/>
          </a:xfrm>
          <a:prstGeom prst="rect">
            <a:avLst/>
          </a:prstGeom>
          <a:noFill/>
          <a:ln w="9525">
            <a:noFill/>
            <a:miter lim="800000"/>
            <a:headEnd/>
            <a:tailEnd/>
          </a:ln>
          <a:effectLst/>
        </p:spPr>
        <p:txBody>
          <a:bodyPr/>
          <a:lstStyle/>
          <a:p>
            <a:pPr>
              <a:buClr>
                <a:srgbClr val="FF9900"/>
              </a:buClr>
              <a:buSzPct val="80000"/>
              <a:defRPr/>
            </a:pPr>
            <a:r>
              <a:rPr lang="en-US" sz="2400" b="1" i="1" dirty="0" smtClean="0">
                <a:solidFill>
                  <a:srgbClr val="000000"/>
                </a:solidFill>
                <a:latin typeface="+mn-lt"/>
                <a:cs typeface="Times New Roman" pitchFamily="18" charset="0"/>
              </a:rPr>
              <a:t>Milestones:</a:t>
            </a:r>
            <a:r>
              <a:rPr lang="en-US" sz="2400" dirty="0" smtClean="0">
                <a:solidFill>
                  <a:srgbClr val="000000"/>
                </a:solidFill>
                <a:latin typeface="Calibri"/>
                <a:cs typeface="Times New Roman" pitchFamily="18" charset="0"/>
              </a:rPr>
              <a:t>  The following are submitted to, or arranged in coordination with, the GCC by the product provider and approved by the GPAT</a:t>
            </a:r>
            <a:endParaRPr lang="en-US" sz="2400" i="1" dirty="0" smtClean="0">
              <a:solidFill>
                <a:srgbClr val="000000"/>
              </a:solidFill>
              <a:latin typeface="+mn-lt"/>
              <a:cs typeface="Times New Roman" pitchFamily="18" charset="0"/>
            </a:endParaRPr>
          </a:p>
          <a:p>
            <a:pPr marL="230188" indent="-222250">
              <a:buClr>
                <a:schemeClr val="tx1"/>
              </a:buClr>
              <a:buSzPct val="80000"/>
              <a:buFont typeface="Arial"/>
              <a:buChar char="•"/>
              <a:defRPr/>
            </a:pPr>
            <a:r>
              <a:rPr lang="en-US" sz="1800" dirty="0" smtClean="0">
                <a:solidFill>
                  <a:srgbClr val="000000"/>
                </a:solidFill>
                <a:latin typeface="+mn-lt"/>
              </a:rPr>
              <a:t>Routine product upload to a GSICS data server and agree on file retention policy</a:t>
            </a:r>
          </a:p>
          <a:p>
            <a:pPr marL="230188" indent="-222250">
              <a:buClr>
                <a:schemeClr val="tx1"/>
              </a:buClr>
              <a:buSzPct val="80000"/>
              <a:buFont typeface="Arial"/>
              <a:buChar char="•"/>
              <a:defRPr/>
            </a:pPr>
            <a:r>
              <a:rPr lang="en-US" sz="1800" dirty="0" smtClean="0">
                <a:solidFill>
                  <a:srgbClr val="000000"/>
                </a:solidFill>
                <a:latin typeface="+mn-lt"/>
              </a:rPr>
              <a:t>GSICS product users’ feedback regarding product usefulness</a:t>
            </a:r>
          </a:p>
          <a:p>
            <a:pPr marL="230188" indent="-222250">
              <a:buClr>
                <a:schemeClr val="tx1"/>
              </a:buClr>
              <a:buSzPct val="80000"/>
              <a:buFont typeface="Arial"/>
              <a:buChar char="•"/>
              <a:defRPr/>
            </a:pPr>
            <a:r>
              <a:rPr lang="en-US" sz="1800" dirty="0" smtClean="0">
                <a:solidFill>
                  <a:srgbClr val="000000"/>
                </a:solidFill>
                <a:latin typeface="+mn-lt"/>
              </a:rPr>
              <a:t>Baseline versions of four documents critical to product quality assurance – </a:t>
            </a:r>
          </a:p>
          <a:p>
            <a:pPr marL="687388" lvl="1" indent="-222250">
              <a:buClr>
                <a:schemeClr val="tx1"/>
              </a:buClr>
              <a:buSzPct val="80000"/>
              <a:buFont typeface="Arial"/>
              <a:buChar char="•"/>
              <a:defRPr/>
            </a:pPr>
            <a:r>
              <a:rPr lang="en-US" sz="1600" dirty="0" smtClean="0">
                <a:solidFill>
                  <a:srgbClr val="000000"/>
                </a:solidFill>
                <a:latin typeface="+mn-lt"/>
              </a:rPr>
              <a:t>Algorithm Theoretical Basis Document </a:t>
            </a:r>
          </a:p>
          <a:p>
            <a:pPr marL="687388" lvl="1" indent="-222250">
              <a:buClr>
                <a:schemeClr val="tx1"/>
              </a:buClr>
              <a:buSzPct val="80000"/>
              <a:buFont typeface="Arial"/>
              <a:buChar char="•"/>
              <a:defRPr/>
            </a:pPr>
            <a:r>
              <a:rPr lang="en-US" sz="1600" dirty="0" smtClean="0">
                <a:solidFill>
                  <a:srgbClr val="000000"/>
                </a:solidFill>
                <a:latin typeface="+mn-lt"/>
              </a:rPr>
              <a:t>Document describing product traceability to standards</a:t>
            </a:r>
          </a:p>
          <a:p>
            <a:pPr marL="687388" lvl="1" indent="-222250">
              <a:buClr>
                <a:schemeClr val="tx1"/>
              </a:buClr>
              <a:buSzPct val="80000"/>
              <a:buFont typeface="Arial"/>
              <a:buChar char="•"/>
              <a:defRPr/>
            </a:pPr>
            <a:r>
              <a:rPr lang="en-US" sz="1600" dirty="0" smtClean="0">
                <a:solidFill>
                  <a:srgbClr val="000000"/>
                </a:solidFill>
                <a:latin typeface="+mn-lt"/>
              </a:rPr>
              <a:t>Product supporting </a:t>
            </a:r>
            <a:r>
              <a:rPr lang="en-US" sz="1600" dirty="0" err="1" smtClean="0">
                <a:solidFill>
                  <a:srgbClr val="000000"/>
                </a:solidFill>
                <a:latin typeface="+mn-lt"/>
              </a:rPr>
              <a:t>radiative</a:t>
            </a:r>
            <a:r>
              <a:rPr lang="en-US" sz="1600" dirty="0" smtClean="0">
                <a:solidFill>
                  <a:srgbClr val="000000"/>
                </a:solidFill>
                <a:latin typeface="+mn-lt"/>
              </a:rPr>
              <a:t> transfer model and cal/</a:t>
            </a:r>
            <a:r>
              <a:rPr lang="en-US" sz="1600" dirty="0" err="1" smtClean="0">
                <a:solidFill>
                  <a:srgbClr val="000000"/>
                </a:solidFill>
                <a:latin typeface="+mn-lt"/>
              </a:rPr>
              <a:t>val</a:t>
            </a:r>
            <a:r>
              <a:rPr lang="en-US" sz="1600" dirty="0" smtClean="0">
                <a:solidFill>
                  <a:srgbClr val="000000"/>
                </a:solidFill>
                <a:latin typeface="+mn-lt"/>
              </a:rPr>
              <a:t> supporting measurements description </a:t>
            </a:r>
          </a:p>
          <a:p>
            <a:pPr marL="687388" lvl="1" indent="-222250">
              <a:buClr>
                <a:schemeClr val="tx1"/>
              </a:buClr>
              <a:buSzPct val="80000"/>
              <a:buFont typeface="Arial"/>
              <a:buChar char="•"/>
              <a:defRPr/>
            </a:pPr>
            <a:r>
              <a:rPr lang="en-US" sz="1600" dirty="0" smtClean="0">
                <a:solidFill>
                  <a:srgbClr val="000000"/>
                </a:solidFill>
                <a:latin typeface="+mn-lt"/>
              </a:rPr>
              <a:t>Product quality indicator description and justification </a:t>
            </a:r>
          </a:p>
          <a:p>
            <a:pPr marL="230188" indent="-222250">
              <a:buClr>
                <a:schemeClr val="tx1"/>
              </a:buClr>
              <a:buSzPct val="80000"/>
              <a:buFont typeface="Arial"/>
              <a:buChar char="•"/>
              <a:defRPr/>
            </a:pPr>
            <a:r>
              <a:rPr lang="en-US" sz="1800" dirty="0" smtClean="0">
                <a:solidFill>
                  <a:srgbClr val="000000"/>
                </a:solidFill>
                <a:latin typeface="+mn-lt"/>
              </a:rPr>
              <a:t>Affirmative decision regarding continuance of product within the GPPA process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lvl="0" eaLnBrk="1" fontAlgn="auto" hangingPunct="1">
              <a:spcAft>
                <a:spcPts val="0"/>
              </a:spcAft>
              <a:defRPr/>
            </a:pPr>
            <a:r>
              <a:rPr lang="en-US" dirty="0" smtClean="0">
                <a:cs typeface="Times New Roman" pitchFamily="18" charset="0"/>
              </a:rPr>
              <a:t>GPPA:  Pre-operational Phase </a:t>
            </a:r>
          </a:p>
        </p:txBody>
      </p:sp>
      <p:pic>
        <p:nvPicPr>
          <p:cNvPr id="5" name="Picture 4" descr="546px-Apollo_16_Command_and_Service_Module_Over_the_Moon_-_GPN-2002-000069.jpg"/>
          <p:cNvPicPr>
            <a:picLocks noChangeAspect="1"/>
          </p:cNvPicPr>
          <p:nvPr/>
        </p:nvPicPr>
        <p:blipFill>
          <a:blip r:embed="rId2" cstate="print"/>
          <a:srcRect t="17647" r="12928"/>
          <a:stretch>
            <a:fillRect/>
          </a:stretch>
        </p:blipFill>
        <p:spPr>
          <a:xfrm>
            <a:off x="7192808" y="1409700"/>
            <a:ext cx="2492720" cy="2590800"/>
          </a:xfrm>
          <a:prstGeom prst="rect">
            <a:avLst/>
          </a:prstGeom>
        </p:spPr>
      </p:pic>
      <p:sp>
        <p:nvSpPr>
          <p:cNvPr id="6" name="Rectangle 35"/>
          <p:cNvSpPr>
            <a:spLocks noChangeArrowheads="1"/>
          </p:cNvSpPr>
          <p:nvPr/>
        </p:nvSpPr>
        <p:spPr bwMode="auto">
          <a:xfrm>
            <a:off x="304800" y="1155700"/>
            <a:ext cx="6743700" cy="2057400"/>
          </a:xfrm>
          <a:prstGeom prst="rect">
            <a:avLst/>
          </a:prstGeom>
          <a:noFill/>
          <a:ln w="9525">
            <a:noFill/>
            <a:miter lim="800000"/>
            <a:headEnd/>
            <a:tailEnd/>
          </a:ln>
          <a:effectLst/>
        </p:spPr>
        <p:txBody>
          <a:bodyPr/>
          <a:lstStyle/>
          <a:p>
            <a:pPr>
              <a:buClr>
                <a:srgbClr val="FF9900"/>
              </a:buClr>
              <a:buSzPct val="80000"/>
              <a:buFont typeface="Wingdings" pitchFamily="2" charset="2"/>
              <a:buNone/>
              <a:defRPr/>
            </a:pPr>
            <a:r>
              <a:rPr lang="en-US" sz="2400" b="1" i="1" dirty="0" smtClean="0">
                <a:solidFill>
                  <a:srgbClr val="000000"/>
                </a:solidFill>
                <a:latin typeface="+mn-lt"/>
                <a:cs typeface="Times New Roman" pitchFamily="18" charset="0"/>
              </a:rPr>
              <a:t>Phase Goals:  </a:t>
            </a:r>
            <a:r>
              <a:rPr lang="en-US" sz="2400" b="1" dirty="0" smtClean="0">
                <a:solidFill>
                  <a:srgbClr val="000000"/>
                </a:solidFill>
                <a:latin typeface="+mn-lt"/>
                <a:cs typeface="Times New Roman" pitchFamily="18" charset="0"/>
              </a:rPr>
              <a:t>Product</a:t>
            </a:r>
            <a:endParaRPr lang="en-US" sz="1600" dirty="0" smtClean="0">
              <a:solidFill>
                <a:srgbClr val="000000"/>
              </a:solidFill>
              <a:latin typeface="+mn-lt"/>
              <a:cs typeface="Times New Roman" pitchFamily="18" charset="0"/>
            </a:endParaRPr>
          </a:p>
          <a:p>
            <a:pPr marL="230188" indent="-230188">
              <a:buClr>
                <a:schemeClr val="tx1"/>
              </a:buClr>
              <a:buSzPct val="80000"/>
              <a:buFont typeface="Arial"/>
              <a:buChar char="•"/>
              <a:defRPr/>
            </a:pPr>
            <a:r>
              <a:rPr lang="en-US" sz="2000" dirty="0" smtClean="0">
                <a:solidFill>
                  <a:srgbClr val="000000"/>
                </a:solidFill>
                <a:latin typeface="Calibri"/>
                <a:cs typeface="Arial"/>
              </a:rPr>
              <a:t>Generation, distribution, version control, and archive strategies are fully documented and implemented.</a:t>
            </a:r>
          </a:p>
          <a:p>
            <a:pPr marL="230188" indent="-230188">
              <a:buClr>
                <a:schemeClr val="tx1"/>
              </a:buClr>
              <a:buSzPct val="80000"/>
              <a:buFont typeface="Arial"/>
              <a:buChar char="•"/>
              <a:defRPr/>
            </a:pPr>
            <a:r>
              <a:rPr lang="en-US" sz="2000" dirty="0" smtClean="0">
                <a:solidFill>
                  <a:srgbClr val="000000"/>
                </a:solidFill>
                <a:latin typeface="Calibri"/>
                <a:cs typeface="Arial"/>
              </a:rPr>
              <a:t>Users’ Guide with clear implementation instructions made available to data users.</a:t>
            </a:r>
          </a:p>
          <a:p>
            <a:pPr marL="230188" indent="-230188">
              <a:buClr>
                <a:schemeClr val="tx1"/>
              </a:buClr>
              <a:buSzPct val="80000"/>
              <a:buFont typeface="Arial"/>
              <a:buChar char="•"/>
              <a:defRPr/>
            </a:pPr>
            <a:r>
              <a:rPr lang="en-US" sz="2000" dirty="0" smtClean="0">
                <a:solidFill>
                  <a:srgbClr val="000000"/>
                </a:solidFill>
                <a:latin typeface="+mn-lt"/>
                <a:cs typeface="Arial"/>
              </a:rPr>
              <a:t>Data released to public with disclaimer.</a:t>
            </a:r>
            <a:endParaRPr lang="en-US" sz="2000" dirty="0">
              <a:solidFill>
                <a:srgbClr val="000000"/>
              </a:solidFill>
              <a:effectLst>
                <a:outerShdw blurRad="38100" dist="38100" dir="2700000" algn="tl">
                  <a:srgbClr val="C0C0C0"/>
                </a:outerShdw>
              </a:effectLst>
              <a:latin typeface="+mn-lt"/>
              <a:cs typeface="Arial"/>
            </a:endParaRPr>
          </a:p>
        </p:txBody>
      </p:sp>
      <p:sp>
        <p:nvSpPr>
          <p:cNvPr id="7" name="Rectangle 35"/>
          <p:cNvSpPr>
            <a:spLocks noChangeArrowheads="1"/>
          </p:cNvSpPr>
          <p:nvPr/>
        </p:nvSpPr>
        <p:spPr bwMode="auto">
          <a:xfrm>
            <a:off x="228600" y="3495675"/>
            <a:ext cx="4876800" cy="476250"/>
          </a:xfrm>
          <a:prstGeom prst="rect">
            <a:avLst/>
          </a:prstGeom>
          <a:noFill/>
          <a:ln w="9525">
            <a:noFill/>
            <a:miter lim="800000"/>
            <a:headEnd/>
            <a:tailEnd/>
          </a:ln>
          <a:effectLst/>
        </p:spPr>
        <p:txBody>
          <a:bodyPr/>
          <a:lstStyle/>
          <a:p>
            <a:pPr>
              <a:buClr>
                <a:srgbClr val="FF9900"/>
              </a:buClr>
              <a:buSzPct val="80000"/>
              <a:buFont typeface="Wingdings" pitchFamily="2" charset="2"/>
              <a:buNone/>
              <a:defRPr/>
            </a:pPr>
            <a:r>
              <a:rPr lang="en-US" sz="2400" b="1" i="1" dirty="0" smtClean="0">
                <a:solidFill>
                  <a:srgbClr val="000000"/>
                </a:solidFill>
                <a:latin typeface="+mn-lt"/>
                <a:cs typeface="Times New Roman" pitchFamily="18" charset="0"/>
              </a:rPr>
              <a:t>Maximum Time Period:  </a:t>
            </a:r>
            <a:r>
              <a:rPr lang="en-US" sz="2000" dirty="0" smtClean="0">
                <a:solidFill>
                  <a:srgbClr val="000000"/>
                </a:solidFill>
                <a:latin typeface="+mn-lt"/>
                <a:cs typeface="Arial"/>
              </a:rPr>
              <a:t>180 days</a:t>
            </a:r>
            <a:endParaRPr lang="en-US" sz="2000" b="1" dirty="0" smtClean="0">
              <a:solidFill>
                <a:srgbClr val="000000"/>
              </a:solidFill>
              <a:latin typeface="+mn-lt"/>
              <a:cs typeface="Arial"/>
            </a:endParaRPr>
          </a:p>
          <a:p>
            <a:pPr>
              <a:buClr>
                <a:srgbClr val="FF9900"/>
              </a:buClr>
              <a:buSzPct val="80000"/>
              <a:buFont typeface="Wingdings" pitchFamily="2" charset="2"/>
              <a:buNone/>
              <a:defRPr/>
            </a:pPr>
            <a:endParaRPr lang="en-US" sz="1600" dirty="0">
              <a:solidFill>
                <a:srgbClr val="000000"/>
              </a:solidFill>
              <a:effectLst>
                <a:outerShdw blurRad="38100" dist="38100" dir="2700000" algn="tl">
                  <a:srgbClr val="C0C0C0"/>
                </a:outerShdw>
              </a:effectLst>
              <a:latin typeface="+mn-lt"/>
              <a:cs typeface="Times New Roman" pitchFamily="18" charset="0"/>
            </a:endParaRPr>
          </a:p>
        </p:txBody>
      </p:sp>
      <p:sp>
        <p:nvSpPr>
          <p:cNvPr id="8" name="Rectangle 35"/>
          <p:cNvSpPr>
            <a:spLocks noChangeArrowheads="1"/>
          </p:cNvSpPr>
          <p:nvPr/>
        </p:nvSpPr>
        <p:spPr bwMode="auto">
          <a:xfrm>
            <a:off x="228600" y="4229100"/>
            <a:ext cx="9461500" cy="2184400"/>
          </a:xfrm>
          <a:prstGeom prst="rect">
            <a:avLst/>
          </a:prstGeom>
          <a:noFill/>
          <a:ln w="9525">
            <a:noFill/>
            <a:miter lim="800000"/>
            <a:headEnd/>
            <a:tailEnd/>
          </a:ln>
          <a:effectLst/>
        </p:spPr>
        <p:txBody>
          <a:bodyPr/>
          <a:lstStyle/>
          <a:p>
            <a:pPr>
              <a:buClr>
                <a:srgbClr val="FF9900"/>
              </a:buClr>
              <a:buSzPct val="80000"/>
              <a:buFont typeface="Wingdings" pitchFamily="2" charset="2"/>
              <a:buNone/>
              <a:defRPr/>
            </a:pPr>
            <a:r>
              <a:rPr lang="en-US" sz="2400" b="1" i="1" dirty="0" smtClean="0">
                <a:solidFill>
                  <a:srgbClr val="000000"/>
                </a:solidFill>
                <a:latin typeface="+mn-lt"/>
                <a:cs typeface="Times New Roman" pitchFamily="18" charset="0"/>
              </a:rPr>
              <a:t>Milestones:</a:t>
            </a:r>
            <a:endParaRPr lang="en-US" sz="2400" i="1" dirty="0" smtClean="0">
              <a:solidFill>
                <a:srgbClr val="000000"/>
              </a:solidFill>
              <a:latin typeface="+mn-lt"/>
              <a:cs typeface="Times New Roman" pitchFamily="18" charset="0"/>
            </a:endParaRPr>
          </a:p>
          <a:p>
            <a:pPr marL="230188" indent="-222250">
              <a:buClr>
                <a:schemeClr val="tx1"/>
              </a:buClr>
              <a:buSzPct val="80000"/>
              <a:buFont typeface="Arial"/>
              <a:buChar char="•"/>
              <a:defRPr/>
            </a:pPr>
            <a:r>
              <a:rPr lang="en-US" sz="2000" dirty="0" smtClean="0">
                <a:solidFill>
                  <a:srgbClr val="000000"/>
                </a:solidFill>
                <a:latin typeface="+mn-lt"/>
              </a:rPr>
              <a:t>Executive Panel review and approval of GPAT recommendations</a:t>
            </a:r>
          </a:p>
          <a:p>
            <a:pPr marL="230188" indent="-222250">
              <a:buClr>
                <a:schemeClr val="tx1"/>
              </a:buClr>
              <a:buSzPct val="80000"/>
              <a:buFont typeface="Arial"/>
              <a:buChar char="•"/>
              <a:defRPr/>
            </a:pPr>
            <a:r>
              <a:rPr lang="en-US" sz="2000" dirty="0" smtClean="0">
                <a:solidFill>
                  <a:srgbClr val="000000"/>
                </a:solidFill>
                <a:latin typeface="+mn-lt"/>
              </a:rPr>
              <a:t>Documents associated with product data stewardship in an operational environment:</a:t>
            </a:r>
          </a:p>
          <a:p>
            <a:pPr marL="687388" lvl="1" indent="-222250">
              <a:buClr>
                <a:schemeClr val="tx1"/>
              </a:buClr>
              <a:buSzPct val="80000"/>
              <a:buFont typeface="Arial"/>
              <a:buChar char="•"/>
              <a:defRPr/>
            </a:pPr>
            <a:r>
              <a:rPr lang="en-US" sz="1600" dirty="0" smtClean="0">
                <a:solidFill>
                  <a:srgbClr val="000000"/>
                </a:solidFill>
                <a:latin typeface="+mn-lt"/>
              </a:rPr>
              <a:t>product version control plan, </a:t>
            </a:r>
          </a:p>
          <a:p>
            <a:pPr marL="687388" lvl="1" indent="-222250">
              <a:buClr>
                <a:schemeClr val="tx1"/>
              </a:buClr>
              <a:buSzPct val="80000"/>
              <a:buFont typeface="Arial"/>
              <a:buChar char="•"/>
              <a:defRPr/>
            </a:pPr>
            <a:r>
              <a:rPr lang="en-US" sz="1600" dirty="0" smtClean="0">
                <a:solidFill>
                  <a:srgbClr val="000000"/>
                </a:solidFill>
                <a:latin typeface="+mn-lt"/>
              </a:rPr>
              <a:t>operations and distribution plan, and</a:t>
            </a:r>
          </a:p>
          <a:p>
            <a:pPr marL="687388" lvl="1" indent="-222250">
              <a:buClr>
                <a:schemeClr val="tx1"/>
              </a:buClr>
              <a:buSzPct val="80000"/>
              <a:buFont typeface="Arial"/>
              <a:buChar char="•"/>
              <a:defRPr/>
            </a:pPr>
            <a:r>
              <a:rPr lang="en-US" sz="1600" dirty="0" smtClean="0">
                <a:solidFill>
                  <a:srgbClr val="000000"/>
                </a:solidFill>
                <a:latin typeface="+mn-lt"/>
              </a:rPr>
              <a:t>data user's guide</a:t>
            </a:r>
          </a:p>
          <a:p>
            <a:pPr marL="230188" lvl="1" indent="-1588">
              <a:buClr>
                <a:schemeClr val="tx1"/>
              </a:buClr>
              <a:buSzPct val="80000"/>
              <a:defRPr/>
            </a:pPr>
            <a:r>
              <a:rPr lang="en-US" sz="2000" dirty="0" smtClean="0">
                <a:solidFill>
                  <a:srgbClr val="000000"/>
                </a:solidFill>
                <a:latin typeface="+mn-lt"/>
              </a:rPr>
              <a:t>are submitted by the product provider and approved by the GPAT.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lvl="0" eaLnBrk="1" fontAlgn="auto" hangingPunct="1">
              <a:spcAft>
                <a:spcPts val="0"/>
              </a:spcAft>
              <a:defRPr/>
            </a:pPr>
            <a:r>
              <a:rPr lang="en-US" dirty="0" smtClean="0">
                <a:cs typeface="Times New Roman" pitchFamily="18" charset="0"/>
              </a:rPr>
              <a:t>GPPA:  Operational Phase </a:t>
            </a:r>
          </a:p>
        </p:txBody>
      </p:sp>
      <p:pic>
        <p:nvPicPr>
          <p:cNvPr id="5" name="Picture 4" descr="MoonLanding.jpg"/>
          <p:cNvPicPr>
            <a:picLocks noChangeAspect="1"/>
          </p:cNvPicPr>
          <p:nvPr/>
        </p:nvPicPr>
        <p:blipFill>
          <a:blip r:embed="rId2" cstate="print"/>
          <a:stretch>
            <a:fillRect/>
          </a:stretch>
        </p:blipFill>
        <p:spPr>
          <a:xfrm>
            <a:off x="6616699" y="1854200"/>
            <a:ext cx="2993835" cy="2413000"/>
          </a:xfrm>
          <a:prstGeom prst="rect">
            <a:avLst/>
          </a:prstGeom>
        </p:spPr>
      </p:pic>
      <p:sp>
        <p:nvSpPr>
          <p:cNvPr id="6" name="Rectangle 35"/>
          <p:cNvSpPr>
            <a:spLocks noChangeArrowheads="1"/>
          </p:cNvSpPr>
          <p:nvPr/>
        </p:nvSpPr>
        <p:spPr bwMode="auto">
          <a:xfrm>
            <a:off x="304800" y="1546225"/>
            <a:ext cx="6019800" cy="1196975"/>
          </a:xfrm>
          <a:prstGeom prst="rect">
            <a:avLst/>
          </a:prstGeom>
          <a:noFill/>
          <a:ln w="9525">
            <a:noFill/>
            <a:miter lim="800000"/>
            <a:headEnd/>
            <a:tailEnd/>
          </a:ln>
          <a:effectLst/>
        </p:spPr>
        <p:txBody>
          <a:bodyPr/>
          <a:lstStyle/>
          <a:p>
            <a:pPr>
              <a:buClr>
                <a:srgbClr val="FF9900"/>
              </a:buClr>
              <a:buSzPct val="80000"/>
              <a:buFont typeface="Wingdings" pitchFamily="2" charset="2"/>
              <a:buNone/>
              <a:defRPr/>
            </a:pPr>
            <a:r>
              <a:rPr lang="en-US" sz="2400" b="1" i="1" dirty="0" smtClean="0">
                <a:solidFill>
                  <a:srgbClr val="000000"/>
                </a:solidFill>
                <a:latin typeface="+mn-lt"/>
                <a:cs typeface="Times New Roman" pitchFamily="18" charset="0"/>
              </a:rPr>
              <a:t>Goal:</a:t>
            </a:r>
            <a:r>
              <a:rPr lang="en-US" sz="1600" b="1" i="1" dirty="0" smtClean="0">
                <a:solidFill>
                  <a:srgbClr val="000000"/>
                </a:solidFill>
                <a:latin typeface="+mn-lt"/>
                <a:cs typeface="Times New Roman" pitchFamily="18" charset="0"/>
              </a:rPr>
              <a:t> </a:t>
            </a:r>
            <a:endParaRPr lang="en-US" sz="1600" i="1" dirty="0" smtClean="0">
              <a:solidFill>
                <a:srgbClr val="000000"/>
              </a:solidFill>
              <a:latin typeface="+mn-lt"/>
              <a:cs typeface="Times New Roman" pitchFamily="18" charset="0"/>
            </a:endParaRPr>
          </a:p>
          <a:p>
            <a:pPr marL="230188" indent="-230188">
              <a:buClr>
                <a:schemeClr val="tx1"/>
              </a:buClr>
              <a:buSzPct val="80000"/>
              <a:buFont typeface="Arial"/>
              <a:buChar char="•"/>
              <a:defRPr/>
            </a:pPr>
            <a:r>
              <a:rPr lang="en-US" sz="2000" dirty="0" smtClean="0">
                <a:solidFill>
                  <a:srgbClr val="000000"/>
                </a:solidFill>
                <a:latin typeface="+mn-lt"/>
                <a:cs typeface="Arial"/>
              </a:rPr>
              <a:t>Product is fully accepted and maintained within GSICS and distributed to the public.</a:t>
            </a:r>
          </a:p>
        </p:txBody>
      </p:sp>
      <p:sp>
        <p:nvSpPr>
          <p:cNvPr id="7" name="Rectangle 35"/>
          <p:cNvSpPr>
            <a:spLocks noChangeArrowheads="1"/>
          </p:cNvSpPr>
          <p:nvPr/>
        </p:nvSpPr>
        <p:spPr bwMode="auto">
          <a:xfrm>
            <a:off x="228599" y="3371850"/>
            <a:ext cx="5857875" cy="542925"/>
          </a:xfrm>
          <a:prstGeom prst="rect">
            <a:avLst/>
          </a:prstGeom>
          <a:noFill/>
          <a:ln w="9525">
            <a:noFill/>
            <a:miter lim="800000"/>
            <a:headEnd/>
            <a:tailEnd/>
          </a:ln>
          <a:effectLst/>
        </p:spPr>
        <p:txBody>
          <a:bodyPr/>
          <a:lstStyle/>
          <a:p>
            <a:pPr>
              <a:buClr>
                <a:srgbClr val="FF9900"/>
              </a:buClr>
              <a:buSzPct val="80000"/>
              <a:buFont typeface="Wingdings" pitchFamily="2" charset="2"/>
              <a:buNone/>
              <a:defRPr/>
            </a:pPr>
            <a:r>
              <a:rPr lang="en-US" sz="2400" b="1" i="1" dirty="0" smtClean="0">
                <a:solidFill>
                  <a:srgbClr val="000000"/>
                </a:solidFill>
                <a:latin typeface="+mn-lt"/>
                <a:cs typeface="Times New Roman" pitchFamily="18" charset="0"/>
              </a:rPr>
              <a:t>Maximum Time Period:  </a:t>
            </a:r>
            <a:r>
              <a:rPr lang="en-US" sz="2000" dirty="0" smtClean="0">
                <a:solidFill>
                  <a:srgbClr val="000000"/>
                </a:solidFill>
                <a:latin typeface="+mn-lt"/>
                <a:cs typeface="Arial"/>
              </a:rPr>
              <a:t>Periodic Reviews</a:t>
            </a:r>
            <a:endParaRPr lang="en-US" sz="2000" b="1" dirty="0" smtClean="0">
              <a:solidFill>
                <a:srgbClr val="000000"/>
              </a:solidFill>
              <a:latin typeface="+mn-lt"/>
              <a:cs typeface="Arial"/>
            </a:endParaRPr>
          </a:p>
          <a:p>
            <a:pPr>
              <a:buClr>
                <a:srgbClr val="FF9900"/>
              </a:buClr>
              <a:buSzPct val="80000"/>
              <a:buFont typeface="Wingdings" pitchFamily="2" charset="2"/>
              <a:buNone/>
              <a:defRPr/>
            </a:pPr>
            <a:endParaRPr lang="en-US" sz="1600" dirty="0">
              <a:solidFill>
                <a:srgbClr val="000000"/>
              </a:solidFill>
              <a:effectLst>
                <a:outerShdw blurRad="38100" dist="38100" dir="2700000" algn="tl">
                  <a:srgbClr val="C0C0C0"/>
                </a:outerShdw>
              </a:effectLst>
              <a:latin typeface="+mn-lt"/>
              <a:cs typeface="Times New Roman" pitchFamily="18" charset="0"/>
            </a:endParaRPr>
          </a:p>
        </p:txBody>
      </p:sp>
      <p:sp>
        <p:nvSpPr>
          <p:cNvPr id="8" name="Rectangle 35"/>
          <p:cNvSpPr>
            <a:spLocks noChangeArrowheads="1"/>
          </p:cNvSpPr>
          <p:nvPr/>
        </p:nvSpPr>
        <p:spPr bwMode="auto">
          <a:xfrm>
            <a:off x="228599" y="4648200"/>
            <a:ext cx="9439275" cy="1609725"/>
          </a:xfrm>
          <a:prstGeom prst="rect">
            <a:avLst/>
          </a:prstGeom>
          <a:noFill/>
          <a:ln w="9525">
            <a:noFill/>
            <a:miter lim="800000"/>
            <a:headEnd/>
            <a:tailEnd/>
          </a:ln>
          <a:effectLst/>
        </p:spPr>
        <p:txBody>
          <a:bodyPr/>
          <a:lstStyle/>
          <a:p>
            <a:pPr>
              <a:buClr>
                <a:srgbClr val="FF9900"/>
              </a:buClr>
              <a:buSzPct val="80000"/>
              <a:defRPr/>
            </a:pPr>
            <a:r>
              <a:rPr lang="en-US" sz="2400" b="1" i="1" dirty="0" smtClean="0">
                <a:solidFill>
                  <a:srgbClr val="000000"/>
                </a:solidFill>
                <a:latin typeface="+mn-lt"/>
                <a:cs typeface="Times New Roman" pitchFamily="18" charset="0"/>
              </a:rPr>
              <a:t>Milestones:  </a:t>
            </a:r>
            <a:r>
              <a:rPr lang="en-US" sz="2400" dirty="0" smtClean="0">
                <a:solidFill>
                  <a:srgbClr val="000000"/>
                </a:solidFill>
                <a:latin typeface="Calibri"/>
                <a:cs typeface="Times New Roman" pitchFamily="18" charset="0"/>
              </a:rPr>
              <a:t>The following are made available by the product provider to the GCC and the GPAT for periodic inspection and review:</a:t>
            </a:r>
            <a:endParaRPr lang="en-US" sz="2400" i="1" dirty="0" smtClean="0">
              <a:solidFill>
                <a:srgbClr val="000000"/>
              </a:solidFill>
              <a:latin typeface="+mn-lt"/>
              <a:cs typeface="Times New Roman" pitchFamily="18" charset="0"/>
            </a:endParaRPr>
          </a:p>
          <a:p>
            <a:pPr marL="230188" indent="-222250">
              <a:buClr>
                <a:schemeClr val="tx1"/>
              </a:buClr>
              <a:buSzPct val="80000"/>
              <a:buFont typeface="Arial"/>
              <a:buChar char="•"/>
              <a:defRPr/>
            </a:pPr>
            <a:r>
              <a:rPr lang="en-US" sz="2000" dirty="0" smtClean="0">
                <a:solidFill>
                  <a:srgbClr val="000000"/>
                </a:solidFill>
                <a:latin typeface="+mn-lt"/>
              </a:rPr>
              <a:t>Product logs and usage reports</a:t>
            </a:r>
          </a:p>
          <a:p>
            <a:pPr marL="230188" indent="-222250">
              <a:buClr>
                <a:schemeClr val="tx1"/>
              </a:buClr>
              <a:buSzPct val="80000"/>
              <a:buFont typeface="Arial"/>
              <a:buChar char="•"/>
              <a:defRPr/>
            </a:pPr>
            <a:r>
              <a:rPr lang="en-US" sz="2000" dirty="0" smtClean="0">
                <a:solidFill>
                  <a:srgbClr val="000000"/>
                </a:solidFill>
                <a:latin typeface="+mn-lt"/>
              </a:rPr>
              <a:t>Updated documentation/software as necessary</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nSpc>
                <a:spcPct val="90000"/>
              </a:lnSpc>
              <a:defRPr/>
            </a:pPr>
            <a:r>
              <a:rPr lang="en-US" dirty="0" smtClean="0">
                <a:cs typeface="Times New Roman" pitchFamily="18" charset="0"/>
              </a:rPr>
              <a:t>Fundamental Capabilities of GPPA …</a:t>
            </a:r>
            <a:endParaRPr lang="en-US" sz="3600" dirty="0">
              <a:effectLst>
                <a:outerShdw blurRad="38100" dist="38100" dir="2700000" algn="tl">
                  <a:srgbClr val="C0C0C0"/>
                </a:outerShdw>
              </a:effectLst>
            </a:endParaRPr>
          </a:p>
        </p:txBody>
      </p:sp>
      <p:sp>
        <p:nvSpPr>
          <p:cNvPr id="6" name="Rectangle 35"/>
          <p:cNvSpPr>
            <a:spLocks noChangeArrowheads="1"/>
          </p:cNvSpPr>
          <p:nvPr/>
        </p:nvSpPr>
        <p:spPr bwMode="auto">
          <a:xfrm>
            <a:off x="584200" y="1346200"/>
            <a:ext cx="9309100" cy="5041900"/>
          </a:xfrm>
          <a:prstGeom prst="rect">
            <a:avLst/>
          </a:prstGeom>
          <a:noFill/>
          <a:ln w="9525">
            <a:noFill/>
            <a:miter lim="800000"/>
            <a:headEnd/>
            <a:tailEnd/>
          </a:ln>
          <a:effectLst/>
        </p:spPr>
        <p:txBody>
          <a:bodyPr/>
          <a:lstStyle/>
          <a:p>
            <a:pPr marL="228600" indent="-228600">
              <a:lnSpc>
                <a:spcPct val="90000"/>
              </a:lnSpc>
              <a:buClr>
                <a:schemeClr val="tx2"/>
              </a:buClr>
              <a:buSzPct val="60000"/>
              <a:buFont typeface="Wingdings" pitchFamily="2" charset="2"/>
              <a:buNone/>
              <a:defRPr/>
            </a:pPr>
            <a:r>
              <a:rPr lang="en-US" sz="2400" i="1" dirty="0" smtClean="0">
                <a:solidFill>
                  <a:srgbClr val="009900"/>
                </a:solidFill>
                <a:latin typeface="+mn-lt"/>
                <a:cs typeface="Times New Roman" pitchFamily="18" charset="0"/>
              </a:rPr>
              <a:t>The </a:t>
            </a:r>
            <a:r>
              <a:rPr lang="en-US" sz="2400" i="1" dirty="0">
                <a:solidFill>
                  <a:srgbClr val="009900"/>
                </a:solidFill>
                <a:latin typeface="+mn-lt"/>
                <a:cs typeface="Times New Roman" pitchFamily="18" charset="0"/>
              </a:rPr>
              <a:t>GPPA </a:t>
            </a:r>
            <a:r>
              <a:rPr lang="en-US" sz="2400" i="1" dirty="0" smtClean="0">
                <a:solidFill>
                  <a:srgbClr val="009900"/>
                </a:solidFill>
                <a:latin typeface="+mn-lt"/>
                <a:cs typeface="Times New Roman" pitchFamily="18" charset="0"/>
              </a:rPr>
              <a:t>is the GSICS:</a:t>
            </a:r>
            <a:endParaRPr lang="en-US" sz="2400" dirty="0">
              <a:solidFill>
                <a:srgbClr val="009900"/>
              </a:solidFill>
              <a:effectLst>
                <a:outerShdw blurRad="38100" dist="38100" dir="2700000" algn="tl">
                  <a:srgbClr val="C0C0C0"/>
                </a:outerShdw>
              </a:effectLst>
              <a:latin typeface="+mn-lt"/>
              <a:cs typeface="Times New Roman" pitchFamily="18" charset="0"/>
            </a:endParaRPr>
          </a:p>
          <a:p>
            <a:pPr marL="228600" indent="-228600">
              <a:lnSpc>
                <a:spcPct val="90000"/>
              </a:lnSpc>
              <a:spcAft>
                <a:spcPts val="600"/>
              </a:spcAft>
              <a:buClr>
                <a:srgbClr val="009900"/>
              </a:buClr>
              <a:buSzPct val="80000"/>
              <a:buFont typeface="Symbol" pitchFamily="18" charset="2"/>
              <a:buChar char="¨"/>
              <a:defRPr/>
            </a:pPr>
            <a:r>
              <a:rPr lang="en-US" sz="2000" dirty="0">
                <a:solidFill>
                  <a:schemeClr val="tx1"/>
                </a:solidFill>
                <a:latin typeface="+mn-lt"/>
                <a:cs typeface="Times New Roman" pitchFamily="18" charset="0"/>
              </a:rPr>
              <a:t>P</a:t>
            </a:r>
            <a:r>
              <a:rPr lang="en-US" sz="2000" dirty="0" smtClean="0">
                <a:solidFill>
                  <a:schemeClr val="tx1"/>
                </a:solidFill>
                <a:latin typeface="+mn-lt"/>
                <a:cs typeface="Times New Roman" pitchFamily="18" charset="0"/>
              </a:rPr>
              <a:t>roduct developers’ </a:t>
            </a:r>
            <a:r>
              <a:rPr lang="en-US" sz="2000" dirty="0">
                <a:solidFill>
                  <a:schemeClr val="tx1"/>
                </a:solidFill>
                <a:latin typeface="+mn-lt"/>
                <a:cs typeface="Times New Roman" pitchFamily="18" charset="0"/>
              </a:rPr>
              <a:t>pathway to obtain a </a:t>
            </a:r>
            <a:r>
              <a:rPr lang="en-US" sz="2000" dirty="0" smtClean="0">
                <a:solidFill>
                  <a:schemeClr val="tx1"/>
                </a:solidFill>
                <a:latin typeface="+mn-lt"/>
                <a:cs typeface="Times New Roman" pitchFamily="18" charset="0"/>
              </a:rPr>
              <a:t>“stamp </a:t>
            </a:r>
            <a:r>
              <a:rPr lang="en-US" sz="2000" dirty="0">
                <a:solidFill>
                  <a:schemeClr val="tx1"/>
                </a:solidFill>
                <a:latin typeface="+mn-lt"/>
                <a:cs typeface="Times New Roman" pitchFamily="18" charset="0"/>
              </a:rPr>
              <a:t>of </a:t>
            </a:r>
            <a:r>
              <a:rPr lang="en-US" sz="2000" dirty="0" smtClean="0">
                <a:solidFill>
                  <a:schemeClr val="tx1"/>
                </a:solidFill>
                <a:latin typeface="+mn-lt"/>
                <a:cs typeface="Times New Roman" pitchFamily="18" charset="0"/>
              </a:rPr>
              <a:t>approval</a:t>
            </a:r>
            <a:r>
              <a:rPr lang="en-US" sz="2000" dirty="0">
                <a:solidFill>
                  <a:schemeClr val="tx1"/>
                </a:solidFill>
                <a:latin typeface="+mn-lt"/>
                <a:cs typeface="Times New Roman" pitchFamily="18" charset="0"/>
              </a:rPr>
              <a:t>” for a potential product</a:t>
            </a:r>
          </a:p>
          <a:p>
            <a:pPr marL="228600" indent="-228600">
              <a:lnSpc>
                <a:spcPct val="90000"/>
              </a:lnSpc>
              <a:spcAft>
                <a:spcPts val="600"/>
              </a:spcAft>
              <a:buClr>
                <a:srgbClr val="009900"/>
              </a:buClr>
              <a:buSzPct val="80000"/>
              <a:buFont typeface="Symbol" pitchFamily="18" charset="2"/>
              <a:buChar char="¨"/>
              <a:defRPr/>
            </a:pPr>
            <a:r>
              <a:rPr lang="en-US" sz="2000" dirty="0">
                <a:solidFill>
                  <a:schemeClr val="tx1"/>
                </a:solidFill>
                <a:latin typeface="+mn-lt"/>
                <a:cs typeface="Times New Roman" pitchFamily="18" charset="0"/>
              </a:rPr>
              <a:t>D</a:t>
            </a:r>
            <a:r>
              <a:rPr lang="en-US" sz="2000" dirty="0" smtClean="0">
                <a:solidFill>
                  <a:schemeClr val="tx1"/>
                </a:solidFill>
                <a:latin typeface="+mn-lt"/>
                <a:cs typeface="Times New Roman" pitchFamily="18" charset="0"/>
              </a:rPr>
              <a:t>ata users’ </a:t>
            </a:r>
            <a:r>
              <a:rPr lang="en-US" sz="2000" dirty="0">
                <a:solidFill>
                  <a:schemeClr val="tx1"/>
                </a:solidFill>
                <a:latin typeface="+mn-lt"/>
                <a:cs typeface="Times New Roman" pitchFamily="18" charset="0"/>
              </a:rPr>
              <a:t>window to GSICS product quality and “fitness for purpose”</a:t>
            </a:r>
          </a:p>
          <a:p>
            <a:pPr marL="228600" indent="-228600">
              <a:lnSpc>
                <a:spcPct val="90000"/>
              </a:lnSpc>
              <a:spcAft>
                <a:spcPts val="600"/>
              </a:spcAft>
              <a:buClr>
                <a:srgbClr val="009900"/>
              </a:buClr>
              <a:buSzPct val="80000"/>
              <a:buFont typeface="Symbol" pitchFamily="18" charset="2"/>
              <a:buChar char="¨"/>
              <a:defRPr/>
            </a:pPr>
            <a:r>
              <a:rPr lang="en-US" sz="2000" dirty="0">
                <a:solidFill>
                  <a:schemeClr val="tx1"/>
                </a:solidFill>
                <a:latin typeface="+mn-lt"/>
                <a:cs typeface="Times New Roman" pitchFamily="18" charset="0"/>
              </a:rPr>
              <a:t>G</a:t>
            </a:r>
            <a:r>
              <a:rPr lang="en-US" sz="2000" dirty="0" smtClean="0">
                <a:solidFill>
                  <a:schemeClr val="tx1"/>
                </a:solidFill>
                <a:latin typeface="+mn-lt"/>
                <a:cs typeface="Times New Roman" pitchFamily="18" charset="0"/>
              </a:rPr>
              <a:t>overning </a:t>
            </a:r>
            <a:r>
              <a:rPr lang="en-US" sz="2000" dirty="0">
                <a:solidFill>
                  <a:schemeClr val="tx1"/>
                </a:solidFill>
                <a:latin typeface="+mn-lt"/>
                <a:cs typeface="Times New Roman" pitchFamily="18" charset="0"/>
              </a:rPr>
              <a:t>body reference for judging GSICS product fitness</a:t>
            </a:r>
            <a:endParaRPr lang="en-US" sz="2000" dirty="0">
              <a:solidFill>
                <a:schemeClr val="tx1"/>
              </a:solidFill>
              <a:effectLst>
                <a:outerShdw blurRad="38100" dist="38100" dir="2700000" algn="tl">
                  <a:srgbClr val="C0C0C0"/>
                </a:outerShdw>
              </a:effectLst>
              <a:latin typeface="+mn-lt"/>
              <a:cs typeface="Times New Roman" pitchFamily="18" charset="0"/>
            </a:endParaRPr>
          </a:p>
          <a:p>
            <a:pPr>
              <a:lnSpc>
                <a:spcPct val="90000"/>
              </a:lnSpc>
              <a:buClr>
                <a:schemeClr val="tx2"/>
              </a:buClr>
              <a:buSzPct val="60000"/>
              <a:buFont typeface="Wingdings" pitchFamily="2" charset="2"/>
              <a:buNone/>
              <a:defRPr/>
            </a:pPr>
            <a:endParaRPr lang="en-US" sz="1600" i="1" dirty="0" smtClean="0">
              <a:solidFill>
                <a:schemeClr val="tx1"/>
              </a:solidFill>
              <a:latin typeface="+mn-lt"/>
              <a:cs typeface="Times New Roman" pitchFamily="18" charset="0"/>
            </a:endParaRPr>
          </a:p>
          <a:p>
            <a:pPr>
              <a:lnSpc>
                <a:spcPct val="90000"/>
              </a:lnSpc>
              <a:buClr>
                <a:schemeClr val="tx2"/>
              </a:buClr>
              <a:buSzPct val="60000"/>
              <a:buFont typeface="Wingdings" pitchFamily="2" charset="2"/>
              <a:buNone/>
              <a:defRPr/>
            </a:pPr>
            <a:r>
              <a:rPr lang="en-US" sz="2400" i="1" dirty="0">
                <a:solidFill>
                  <a:srgbClr val="009900"/>
                </a:solidFill>
                <a:latin typeface="+mn-lt"/>
                <a:cs typeface="Times New Roman" pitchFamily="18" charset="0"/>
              </a:rPr>
              <a:t>T</a:t>
            </a:r>
            <a:r>
              <a:rPr lang="en-US" sz="2400" i="1" dirty="0" smtClean="0">
                <a:solidFill>
                  <a:srgbClr val="009900"/>
                </a:solidFill>
                <a:latin typeface="+mn-lt"/>
                <a:cs typeface="Times New Roman" pitchFamily="18" charset="0"/>
              </a:rPr>
              <a:t>he </a:t>
            </a:r>
            <a:r>
              <a:rPr lang="en-US" sz="2400" i="1" dirty="0">
                <a:solidFill>
                  <a:srgbClr val="009900"/>
                </a:solidFill>
                <a:latin typeface="+mn-lt"/>
                <a:cs typeface="Times New Roman" pitchFamily="18" charset="0"/>
              </a:rPr>
              <a:t>GPPA defines and documents:</a:t>
            </a:r>
          </a:p>
          <a:p>
            <a:pPr marL="228600" indent="-228600">
              <a:spcBef>
                <a:spcPct val="20000"/>
              </a:spcBef>
              <a:buClr>
                <a:srgbClr val="009900"/>
              </a:buClr>
              <a:buSzPct val="80000"/>
              <a:buFont typeface="Symbol" pitchFamily="18" charset="2"/>
              <a:buChar char="¨"/>
              <a:defRPr/>
            </a:pPr>
            <a:r>
              <a:rPr lang="en-US" sz="2000" dirty="0">
                <a:solidFill>
                  <a:schemeClr val="tx1"/>
                </a:solidFill>
                <a:effectLst>
                  <a:outerShdw blurRad="38100" dist="38100" dir="2700000" algn="tl">
                    <a:srgbClr val="C0C0C0"/>
                  </a:outerShdw>
                </a:effectLst>
                <a:latin typeface="+mn-lt"/>
                <a:cs typeface="Times New Roman" pitchFamily="18" charset="0"/>
              </a:rPr>
              <a:t> </a:t>
            </a:r>
            <a:r>
              <a:rPr lang="en-US" sz="2000" dirty="0">
                <a:solidFill>
                  <a:schemeClr val="tx1"/>
                </a:solidFill>
                <a:latin typeface="+mn-lt"/>
                <a:cs typeface="Times New Roman" pitchFamily="18" charset="0"/>
              </a:rPr>
              <a:t>Scope of product within the GSICS product portfolio</a:t>
            </a:r>
          </a:p>
          <a:p>
            <a:pPr marL="228600" indent="-228600">
              <a:spcBef>
                <a:spcPct val="20000"/>
              </a:spcBef>
              <a:buClr>
                <a:srgbClr val="009900"/>
              </a:buClr>
              <a:buSzPct val="80000"/>
              <a:buFont typeface="Symbol" pitchFamily="18" charset="2"/>
              <a:buChar char="¨"/>
              <a:defRPr/>
            </a:pPr>
            <a:r>
              <a:rPr lang="en-US" sz="2000" dirty="0">
                <a:solidFill>
                  <a:schemeClr val="tx1"/>
                </a:solidFill>
                <a:latin typeface="+mn-lt"/>
                <a:cs typeface="Times New Roman" pitchFamily="18" charset="0"/>
              </a:rPr>
              <a:t> Theoretical basis, and implementation and distribution strategy, of product</a:t>
            </a:r>
          </a:p>
          <a:p>
            <a:pPr marL="228600" indent="-228600">
              <a:spcBef>
                <a:spcPct val="20000"/>
              </a:spcBef>
              <a:buClr>
                <a:srgbClr val="009900"/>
              </a:buClr>
              <a:buSzPct val="80000"/>
              <a:buFont typeface="Symbol" pitchFamily="18" charset="2"/>
              <a:buChar char="¨"/>
              <a:defRPr/>
            </a:pPr>
            <a:r>
              <a:rPr lang="en-US" sz="2000" dirty="0">
                <a:solidFill>
                  <a:schemeClr val="tx1"/>
                </a:solidFill>
                <a:latin typeface="+mn-lt"/>
                <a:cs typeface="Times New Roman" pitchFamily="18" charset="0"/>
              </a:rPr>
              <a:t> Product </a:t>
            </a:r>
            <a:r>
              <a:rPr lang="en-US" sz="2000" dirty="0" smtClean="0">
                <a:solidFill>
                  <a:schemeClr val="tx1"/>
                </a:solidFill>
                <a:latin typeface="+mn-lt"/>
                <a:cs typeface="Times New Roman" pitchFamily="18" charset="0"/>
              </a:rPr>
              <a:t>quality (e.g. uncertainty</a:t>
            </a:r>
            <a:r>
              <a:rPr lang="en-US" sz="2000" dirty="0">
                <a:solidFill>
                  <a:schemeClr val="tx1"/>
                </a:solidFill>
                <a:latin typeface="+mn-lt"/>
                <a:cs typeface="Times New Roman" pitchFamily="18" charset="0"/>
              </a:rPr>
              <a:t>, quality indicators, </a:t>
            </a:r>
            <a:r>
              <a:rPr lang="en-US" sz="2000" dirty="0" smtClean="0">
                <a:solidFill>
                  <a:schemeClr val="tx1"/>
                </a:solidFill>
                <a:latin typeface="+mn-lt"/>
                <a:cs typeface="Times New Roman" pitchFamily="18" charset="0"/>
              </a:rPr>
              <a:t>etc.)</a:t>
            </a:r>
            <a:endParaRPr lang="en-US" sz="2000" dirty="0">
              <a:solidFill>
                <a:schemeClr val="tx1"/>
              </a:solidFill>
              <a:latin typeface="+mn-lt"/>
              <a:cs typeface="Times New Roman" pitchFamily="18" charset="0"/>
            </a:endParaRPr>
          </a:p>
          <a:p>
            <a:pPr>
              <a:buClr>
                <a:srgbClr val="FF9900"/>
              </a:buClr>
              <a:buSzPct val="80000"/>
              <a:buFont typeface="Wingdings" pitchFamily="2" charset="2"/>
              <a:buNone/>
              <a:defRPr/>
            </a:pPr>
            <a:endParaRPr lang="en-US" sz="1600" i="1" dirty="0">
              <a:solidFill>
                <a:schemeClr val="tx1"/>
              </a:solidFill>
              <a:effectLst>
                <a:outerShdw blurRad="38100" dist="38100" dir="2700000" algn="tl">
                  <a:srgbClr val="C0C0C0"/>
                </a:outerShdw>
              </a:effectLst>
              <a:latin typeface="+mn-lt"/>
              <a:cs typeface="Times New Roman" pitchFamily="18" charset="0"/>
            </a:endParaRPr>
          </a:p>
          <a:p>
            <a:pPr>
              <a:buClr>
                <a:srgbClr val="FF9900"/>
              </a:buClr>
              <a:buSzPct val="80000"/>
              <a:buFont typeface="Wingdings" pitchFamily="2" charset="2"/>
              <a:buNone/>
              <a:defRPr/>
            </a:pPr>
            <a:r>
              <a:rPr lang="en-US" sz="2400" i="1" dirty="0" smtClean="0">
                <a:solidFill>
                  <a:srgbClr val="009900"/>
                </a:solidFill>
                <a:latin typeface="+mn-lt"/>
                <a:cs typeface="Times New Roman" pitchFamily="18" charset="0"/>
              </a:rPr>
              <a:t>Four </a:t>
            </a:r>
            <a:r>
              <a:rPr lang="en-US" sz="2400" i="1" dirty="0">
                <a:solidFill>
                  <a:srgbClr val="009900"/>
                </a:solidFill>
                <a:latin typeface="+mn-lt"/>
                <a:cs typeface="Times New Roman" pitchFamily="18" charset="0"/>
              </a:rPr>
              <a:t>Product </a:t>
            </a:r>
            <a:r>
              <a:rPr lang="en-US" sz="2400" i="1" dirty="0" smtClean="0">
                <a:solidFill>
                  <a:srgbClr val="009900"/>
                </a:solidFill>
                <a:latin typeface="+mn-lt"/>
                <a:cs typeface="Times New Roman" pitchFamily="18" charset="0"/>
              </a:rPr>
              <a:t>Phases:</a:t>
            </a:r>
          </a:p>
          <a:p>
            <a:pPr marL="228600" indent="-228600">
              <a:buClr>
                <a:srgbClr val="009900"/>
              </a:buClr>
              <a:buSzPct val="80000"/>
              <a:buFont typeface="Symbol" pitchFamily="18" charset="2"/>
              <a:buChar char="¨"/>
            </a:pPr>
            <a:r>
              <a:rPr lang="en-US" sz="2000" dirty="0" smtClean="0">
                <a:solidFill>
                  <a:schemeClr val="tx1"/>
                </a:solidFill>
                <a:latin typeface="+mn-lt"/>
                <a:cs typeface="Times New Roman" pitchFamily="18" charset="0"/>
              </a:rPr>
              <a:t>Submission Phase</a:t>
            </a:r>
          </a:p>
          <a:p>
            <a:pPr marL="228600" lvl="0" indent="-228600">
              <a:buClr>
                <a:srgbClr val="009900"/>
              </a:buClr>
              <a:buSzPct val="80000"/>
              <a:buFont typeface="Symbol" pitchFamily="18" charset="2"/>
              <a:buChar char="¨"/>
            </a:pPr>
            <a:r>
              <a:rPr lang="en-US" sz="2000" b="1" dirty="0" smtClean="0">
                <a:solidFill>
                  <a:schemeClr val="tx1"/>
                </a:solidFill>
                <a:latin typeface="+mn-lt"/>
                <a:cs typeface="Times New Roman" pitchFamily="18" charset="0"/>
              </a:rPr>
              <a:t>Demonstration Phase</a:t>
            </a:r>
            <a:endParaRPr lang="en-US" sz="2000" dirty="0" smtClean="0">
              <a:solidFill>
                <a:schemeClr val="tx1"/>
              </a:solidFill>
              <a:latin typeface="+mn-lt"/>
              <a:cs typeface="Times New Roman" pitchFamily="18" charset="0"/>
            </a:endParaRPr>
          </a:p>
          <a:p>
            <a:pPr marL="228600" lvl="0" indent="-228600">
              <a:buClr>
                <a:srgbClr val="009900"/>
              </a:buClr>
              <a:buSzPct val="80000"/>
              <a:buFont typeface="Symbol" pitchFamily="18" charset="2"/>
              <a:buChar char="¨"/>
            </a:pPr>
            <a:r>
              <a:rPr lang="en-US" sz="2000" b="1" dirty="0">
                <a:solidFill>
                  <a:schemeClr val="tx1"/>
                </a:solidFill>
                <a:latin typeface="+mn-lt"/>
                <a:cs typeface="Times New Roman" pitchFamily="18" charset="0"/>
              </a:rPr>
              <a:t>Pre-operational </a:t>
            </a:r>
            <a:r>
              <a:rPr lang="en-US" sz="2000" b="1" dirty="0" smtClean="0">
                <a:solidFill>
                  <a:schemeClr val="tx1"/>
                </a:solidFill>
                <a:latin typeface="+mn-lt"/>
                <a:cs typeface="Times New Roman" pitchFamily="18" charset="0"/>
              </a:rPr>
              <a:t>Phase</a:t>
            </a:r>
            <a:endParaRPr lang="en-US" sz="2000" dirty="0" smtClean="0">
              <a:solidFill>
                <a:schemeClr val="tx1"/>
              </a:solidFill>
              <a:latin typeface="+mn-lt"/>
              <a:cs typeface="Times New Roman" pitchFamily="18" charset="0"/>
            </a:endParaRPr>
          </a:p>
          <a:p>
            <a:pPr marL="228600" lvl="0" indent="-228600">
              <a:buClr>
                <a:srgbClr val="009900"/>
              </a:buClr>
              <a:buSzPct val="80000"/>
              <a:buFont typeface="Symbol" pitchFamily="18" charset="2"/>
              <a:buChar char="¨"/>
            </a:pPr>
            <a:r>
              <a:rPr lang="en-US" sz="2000" b="1" dirty="0">
                <a:solidFill>
                  <a:schemeClr val="tx1"/>
                </a:solidFill>
                <a:latin typeface="+mn-lt"/>
                <a:cs typeface="Times New Roman" pitchFamily="18" charset="0"/>
              </a:rPr>
              <a:t>Operational </a:t>
            </a:r>
            <a:r>
              <a:rPr lang="en-US" sz="2000" b="1" dirty="0" smtClean="0">
                <a:solidFill>
                  <a:schemeClr val="tx1"/>
                </a:solidFill>
                <a:latin typeface="+mn-lt"/>
                <a:cs typeface="Times New Roman" pitchFamily="18" charset="0"/>
              </a:rPr>
              <a:t>Phase</a:t>
            </a:r>
            <a:endParaRPr lang="en-US" sz="2000" dirty="0" smtClean="0">
              <a:solidFill>
                <a:schemeClr val="tx1"/>
              </a:solidFill>
              <a:latin typeface="+mn-lt"/>
              <a:cs typeface="Times New Roman" pitchFamily="18" charset="0"/>
            </a:endParaRPr>
          </a:p>
          <a:p>
            <a:pPr>
              <a:buClr>
                <a:srgbClr val="FF9900"/>
              </a:buClr>
              <a:buSzPct val="80000"/>
              <a:buFont typeface="Wingdings" pitchFamily="2" charset="2"/>
              <a:buNone/>
              <a:defRPr/>
            </a:pPr>
            <a:endParaRPr lang="en-US" sz="1600" dirty="0">
              <a:solidFill>
                <a:schemeClr val="tx1"/>
              </a:solidFill>
              <a:effectLst>
                <a:outerShdw blurRad="38100" dist="38100" dir="2700000" algn="tl">
                  <a:srgbClr val="C0C0C0"/>
                </a:outerShdw>
              </a:effectLst>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7055" y="133966"/>
            <a:ext cx="9522068" cy="954087"/>
          </a:xfrm>
        </p:spPr>
        <p:txBody>
          <a:bodyPr/>
          <a:lstStyle/>
          <a:p>
            <a:pPr eaLnBrk="1" hangingPunct="1"/>
            <a:r>
              <a:rPr lang="en-GB" sz="3600" dirty="0" smtClean="0"/>
              <a:t>GSICS Procedure for Product Acceptance (GPPA) - Evolution</a:t>
            </a:r>
          </a:p>
        </p:txBody>
      </p:sp>
      <p:sp>
        <p:nvSpPr>
          <p:cNvPr id="7" name="Rectangle 35"/>
          <p:cNvSpPr>
            <a:spLocks noChangeArrowheads="1"/>
          </p:cNvSpPr>
          <p:nvPr/>
        </p:nvSpPr>
        <p:spPr bwMode="auto">
          <a:xfrm>
            <a:off x="3336191" y="1575773"/>
            <a:ext cx="6432063" cy="4605215"/>
          </a:xfrm>
          <a:prstGeom prst="rect">
            <a:avLst/>
          </a:prstGeom>
          <a:noFill/>
          <a:ln w="9525">
            <a:noFill/>
            <a:miter lim="800000"/>
            <a:headEnd/>
            <a:tailEnd/>
          </a:ln>
          <a:effectLst/>
        </p:spPr>
        <p:txBody>
          <a:bodyPr/>
          <a:lstStyle/>
          <a:p>
            <a:pPr marL="230188" indent="-230188" defTabSz="457200" eaLnBrk="1" hangingPunct="1">
              <a:spcAft>
                <a:spcPts val="1200"/>
              </a:spcAft>
              <a:buFont typeface="Symbol" pitchFamily="18" charset="2"/>
              <a:buChar char="¨"/>
              <a:defRPr/>
            </a:pPr>
            <a:r>
              <a:rPr lang="en-US" sz="2000" dirty="0" smtClean="0">
                <a:solidFill>
                  <a:srgbClr val="009900"/>
                </a:solidFill>
                <a:latin typeface="Calibri" pitchFamily="-108" charset="0"/>
              </a:rPr>
              <a:t>GSICS </a:t>
            </a:r>
            <a:r>
              <a:rPr lang="en-US" sz="2000" dirty="0" smtClean="0">
                <a:solidFill>
                  <a:srgbClr val="009900"/>
                </a:solidFill>
                <a:latin typeface="Calibri" pitchFamily="-108" charset="0"/>
              </a:rPr>
              <a:t>Procedure for Product Acceptance (GPPA) was deemed impractical due to upfront requirements that were too strict  </a:t>
            </a:r>
          </a:p>
          <a:p>
            <a:pPr marL="230188" indent="-230188" defTabSz="457200" eaLnBrk="1" hangingPunct="1">
              <a:spcAft>
                <a:spcPts val="1200"/>
              </a:spcAft>
              <a:buFont typeface="Symbol" pitchFamily="18" charset="2"/>
              <a:buChar char="¨"/>
              <a:defRPr/>
            </a:pPr>
            <a:r>
              <a:rPr lang="en-US" sz="2000" dirty="0" smtClean="0">
                <a:solidFill>
                  <a:srgbClr val="009900"/>
                </a:solidFill>
                <a:latin typeface="Calibri" pitchFamily="-108" charset="0"/>
              </a:rPr>
              <a:t>Recommendations regarding the GPPA and GPAF were offered by members of both working groups at joint face-to-face and web meetings of the GRWG and GDWG, as well as a web meeting of the GRWG</a:t>
            </a:r>
          </a:p>
          <a:p>
            <a:pPr marL="230188" indent="-230188" defTabSz="457200" eaLnBrk="1" hangingPunct="1">
              <a:spcAft>
                <a:spcPts val="600"/>
              </a:spcAft>
              <a:buFont typeface="Symbol" pitchFamily="18" charset="2"/>
              <a:buChar char="¨"/>
              <a:defRPr/>
            </a:pPr>
            <a:r>
              <a:rPr lang="en-US" sz="2000" dirty="0" smtClean="0">
                <a:solidFill>
                  <a:srgbClr val="009900"/>
                </a:solidFill>
                <a:latin typeface="Calibri" pitchFamily="-108" charset="0"/>
              </a:rPr>
              <a:t>This led to the following updates:</a:t>
            </a:r>
          </a:p>
          <a:p>
            <a:pPr marL="687388" lvl="1" indent="-230188" defTabSz="457200" eaLnBrk="1" hangingPunct="1">
              <a:buClr>
                <a:srgbClr val="009900"/>
              </a:buClr>
              <a:buSzPct val="60000"/>
              <a:buFont typeface="Calibri" pitchFamily="34" charset="0"/>
              <a:buChar char="•"/>
              <a:defRPr/>
            </a:pPr>
            <a:r>
              <a:rPr lang="en-US" sz="1800" dirty="0" smtClean="0">
                <a:solidFill>
                  <a:schemeClr val="tx1"/>
                </a:solidFill>
                <a:latin typeface="Calibri" pitchFamily="-108" charset="0"/>
              </a:rPr>
              <a:t>Revised GPPA document</a:t>
            </a:r>
          </a:p>
          <a:p>
            <a:pPr marL="687388" lvl="1" indent="-230188" defTabSz="457200" eaLnBrk="1" hangingPunct="1">
              <a:buClr>
                <a:srgbClr val="009900"/>
              </a:buClr>
              <a:buSzPct val="60000"/>
              <a:buFont typeface="Calibri" pitchFamily="34" charset="0"/>
              <a:buChar char="•"/>
              <a:defRPr/>
            </a:pPr>
            <a:r>
              <a:rPr lang="en-US" sz="1800" dirty="0" smtClean="0">
                <a:solidFill>
                  <a:schemeClr val="tx1"/>
                </a:solidFill>
                <a:latin typeface="Calibri" pitchFamily="-108" charset="0"/>
              </a:rPr>
              <a:t>Revised GPAF </a:t>
            </a:r>
          </a:p>
          <a:p>
            <a:pPr marL="687388" lvl="1" indent="-230188" defTabSz="457200" eaLnBrk="1" hangingPunct="1">
              <a:buClr>
                <a:srgbClr val="009900"/>
              </a:buClr>
              <a:buSzPct val="60000"/>
              <a:buFont typeface="Calibri" pitchFamily="34" charset="0"/>
              <a:buChar char="•"/>
              <a:defRPr/>
            </a:pPr>
            <a:r>
              <a:rPr lang="en-US" sz="1800" dirty="0" smtClean="0">
                <a:solidFill>
                  <a:schemeClr val="tx1"/>
                </a:solidFill>
                <a:latin typeface="Calibri" pitchFamily="-108" charset="0"/>
              </a:rPr>
              <a:t>Creation of an online workflow to help clarify expectations of the acceptance procedure</a:t>
            </a:r>
          </a:p>
          <a:p>
            <a:pPr marL="687388" lvl="1" indent="-230188" defTabSz="457200" eaLnBrk="1" hangingPunct="1">
              <a:buClr>
                <a:srgbClr val="009900"/>
              </a:buClr>
              <a:buSzPct val="60000"/>
              <a:buFont typeface="Calibri" pitchFamily="34" charset="0"/>
              <a:buChar char="•"/>
              <a:defRPr/>
            </a:pPr>
            <a:r>
              <a:rPr lang="en-US" sz="1800" dirty="0" smtClean="0">
                <a:solidFill>
                  <a:schemeClr val="tx1"/>
                </a:solidFill>
                <a:latin typeface="Calibri" pitchFamily="-108" charset="0"/>
              </a:rPr>
              <a:t>Creation of a Product Acceptance Tracking Spreadsheet</a:t>
            </a:r>
            <a:endParaRPr lang="en-US" sz="2400" dirty="0" smtClean="0">
              <a:solidFill>
                <a:schemeClr val="tx1"/>
              </a:solidFill>
              <a:latin typeface="Calibri" pitchFamily="-108" charset="0"/>
            </a:endParaRPr>
          </a:p>
          <a:p>
            <a:pPr marL="685800" indent="-228600">
              <a:spcBef>
                <a:spcPct val="20000"/>
              </a:spcBef>
              <a:buClr>
                <a:srgbClr val="009900"/>
              </a:buClr>
              <a:buSzPct val="80000"/>
              <a:buFont typeface="Wingdings" pitchFamily="2" charset="2"/>
              <a:buChar char="Ø"/>
              <a:defRPr/>
            </a:pPr>
            <a:endParaRPr lang="en-US" sz="1800" i="1" dirty="0" smtClean="0">
              <a:solidFill>
                <a:schemeClr val="tx1"/>
              </a:solidFill>
              <a:latin typeface="+mn-lt"/>
              <a:cs typeface="Times New Roman" pitchFamily="18" charset="0"/>
            </a:endParaRPr>
          </a:p>
        </p:txBody>
      </p:sp>
      <p:pic>
        <p:nvPicPr>
          <p:cNvPr id="5" name="Picture 6" descr="GPAF_Picture.tiff"/>
          <p:cNvPicPr>
            <a:picLocks noChangeAspect="1"/>
          </p:cNvPicPr>
          <p:nvPr/>
        </p:nvPicPr>
        <p:blipFill>
          <a:blip r:embed="rId2" cstate="print"/>
          <a:srcRect t="5151"/>
          <a:stretch>
            <a:fillRect/>
          </a:stretch>
        </p:blipFill>
        <p:spPr bwMode="auto">
          <a:xfrm>
            <a:off x="850900" y="1306512"/>
            <a:ext cx="2082800" cy="2473325"/>
          </a:xfrm>
          <a:prstGeom prst="rect">
            <a:avLst/>
          </a:prstGeom>
          <a:noFill/>
          <a:ln w="9525">
            <a:noFill/>
            <a:miter lim="800000"/>
            <a:headEnd/>
            <a:tailEnd/>
          </a:ln>
        </p:spPr>
      </p:pic>
      <p:sp>
        <p:nvSpPr>
          <p:cNvPr id="8" name="Oval 8"/>
          <p:cNvSpPr>
            <a:spLocks noChangeArrowheads="1"/>
          </p:cNvSpPr>
          <p:nvPr/>
        </p:nvSpPr>
        <p:spPr bwMode="auto">
          <a:xfrm>
            <a:off x="939800" y="3403600"/>
            <a:ext cx="1993900" cy="431800"/>
          </a:xfrm>
          <a:prstGeom prst="ellipse">
            <a:avLst/>
          </a:prstGeom>
          <a:noFill/>
          <a:ln w="9525">
            <a:solidFill>
              <a:schemeClr val="tx1"/>
            </a:solidFill>
            <a:round/>
            <a:headEnd/>
            <a:tailEnd/>
          </a:ln>
        </p:spPr>
        <p:txBody>
          <a:bodyPr/>
          <a:lstStyle/>
          <a:p>
            <a:endParaRPr lang="en-US"/>
          </a:p>
        </p:txBody>
      </p:sp>
      <p:pic>
        <p:nvPicPr>
          <p:cNvPr id="2050" name="Picture 2"/>
          <p:cNvPicPr>
            <a:picLocks noChangeAspect="1" noChangeArrowheads="1"/>
          </p:cNvPicPr>
          <p:nvPr/>
        </p:nvPicPr>
        <p:blipFill>
          <a:blip r:embed="rId3" cstate="print"/>
          <a:srcRect l="5116" r="6436" b="10195"/>
          <a:stretch>
            <a:fillRect/>
          </a:stretch>
        </p:blipFill>
        <p:spPr bwMode="auto">
          <a:xfrm>
            <a:off x="838200" y="3939743"/>
            <a:ext cx="2213161" cy="2664257"/>
          </a:xfrm>
          <a:prstGeom prst="rect">
            <a:avLst/>
          </a:prstGeom>
          <a:noFill/>
          <a:ln w="9525">
            <a:noFill/>
            <a:miter lim="800000"/>
            <a:headEnd/>
            <a:tailEnd/>
          </a:ln>
        </p:spPr>
      </p:pic>
      <p:sp>
        <p:nvSpPr>
          <p:cNvPr id="11" name="Oval 10"/>
          <p:cNvSpPr>
            <a:spLocks noChangeArrowheads="1"/>
          </p:cNvSpPr>
          <p:nvPr/>
        </p:nvSpPr>
        <p:spPr bwMode="auto">
          <a:xfrm>
            <a:off x="1104900" y="6242132"/>
            <a:ext cx="1638300" cy="463468"/>
          </a:xfrm>
          <a:prstGeom prst="ellipse">
            <a:avLst/>
          </a:prstGeom>
          <a:noFill/>
          <a:ln w="952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7055" y="133966"/>
            <a:ext cx="9522068" cy="954087"/>
          </a:xfrm>
        </p:spPr>
        <p:txBody>
          <a:bodyPr/>
          <a:lstStyle/>
          <a:p>
            <a:pPr eaLnBrk="1" hangingPunct="1"/>
            <a:r>
              <a:rPr lang="en-GB" sz="3600" dirty="0" smtClean="0"/>
              <a:t>GSICS Procedure for Product Acceptance (GPPA) - The GPERF</a:t>
            </a:r>
          </a:p>
        </p:txBody>
      </p:sp>
      <p:graphicFrame>
        <p:nvGraphicFramePr>
          <p:cNvPr id="6" name="Object 5"/>
          <p:cNvGraphicFramePr>
            <a:graphicFrameLocks noChangeAspect="1"/>
          </p:cNvGraphicFramePr>
          <p:nvPr/>
        </p:nvGraphicFramePr>
        <p:xfrm>
          <a:off x="177189" y="1389188"/>
          <a:ext cx="3075965" cy="4612347"/>
        </p:xfrm>
        <a:graphic>
          <a:graphicData uri="http://schemas.openxmlformats.org/presentationml/2006/ole">
            <p:oleObj spid="_x0000_s1026" name="Document" r:id="rId3" imgW="5483101" imgH="8221457" progId="">
              <p:embed/>
            </p:oleObj>
          </a:graphicData>
        </a:graphic>
      </p:graphicFrame>
      <p:sp>
        <p:nvSpPr>
          <p:cNvPr id="7" name="Rectangle 35"/>
          <p:cNvSpPr>
            <a:spLocks noChangeArrowheads="1"/>
          </p:cNvSpPr>
          <p:nvPr/>
        </p:nvSpPr>
        <p:spPr bwMode="auto">
          <a:xfrm>
            <a:off x="3336191" y="1575773"/>
            <a:ext cx="6432063" cy="4605215"/>
          </a:xfrm>
          <a:prstGeom prst="rect">
            <a:avLst/>
          </a:prstGeom>
          <a:noFill/>
          <a:ln w="9525">
            <a:noFill/>
            <a:miter lim="800000"/>
            <a:headEnd/>
            <a:tailEnd/>
          </a:ln>
          <a:effectLst/>
        </p:spPr>
        <p:txBody>
          <a:bodyPr/>
          <a:lstStyle/>
          <a:p>
            <a:pPr marL="342900" indent="-342900">
              <a:lnSpc>
                <a:spcPct val="90000"/>
              </a:lnSpc>
              <a:buClr>
                <a:srgbClr val="009900"/>
              </a:buClr>
              <a:buSzPct val="100000"/>
              <a:buFont typeface="Symbol" pitchFamily="18" charset="2"/>
              <a:buChar char="¨"/>
              <a:defRPr/>
            </a:pPr>
            <a:r>
              <a:rPr lang="en-US" sz="2800" dirty="0" smtClean="0">
                <a:solidFill>
                  <a:srgbClr val="009900"/>
                </a:solidFill>
                <a:latin typeface="+mn-lt"/>
                <a:cs typeface="Times New Roman" pitchFamily="18" charset="0"/>
              </a:rPr>
              <a:t>Created the GSICS Product External Review Form (GPERF) </a:t>
            </a:r>
            <a:endParaRPr lang="en-US" sz="2800" dirty="0">
              <a:solidFill>
                <a:srgbClr val="009900"/>
              </a:solidFill>
              <a:latin typeface="+mn-lt"/>
              <a:cs typeface="Times New Roman" pitchFamily="18" charset="0"/>
            </a:endParaRPr>
          </a:p>
          <a:p>
            <a:pPr marL="457200" indent="-228600">
              <a:spcBef>
                <a:spcPct val="20000"/>
              </a:spcBef>
              <a:buClr>
                <a:srgbClr val="009900"/>
              </a:buClr>
              <a:buSzPct val="80000"/>
              <a:buFont typeface="Arial" pitchFamily="34" charset="0"/>
              <a:buChar char="•"/>
              <a:defRPr/>
            </a:pPr>
            <a:r>
              <a:rPr lang="en-US" sz="2000" dirty="0" smtClean="0">
                <a:solidFill>
                  <a:srgbClr val="000000"/>
                </a:solidFill>
                <a:latin typeface="+mn-lt"/>
                <a:cs typeface="Times New Roman" pitchFamily="18" charset="0"/>
              </a:rPr>
              <a:t>The GPERF is given during the GPPA demonstration phase to potential users of a given product</a:t>
            </a:r>
          </a:p>
          <a:p>
            <a:pPr marL="457200" indent="-228600">
              <a:spcBef>
                <a:spcPct val="20000"/>
              </a:spcBef>
              <a:buClr>
                <a:srgbClr val="009900"/>
              </a:buClr>
              <a:buSzPct val="80000"/>
              <a:buFont typeface="Arial" pitchFamily="34" charset="0"/>
              <a:buChar char="•"/>
              <a:defRPr/>
            </a:pPr>
            <a:r>
              <a:rPr lang="en-US" sz="2000" dirty="0" smtClean="0">
                <a:solidFill>
                  <a:srgbClr val="000000"/>
                </a:solidFill>
                <a:latin typeface="+mn-lt"/>
                <a:cs typeface="Times New Roman" pitchFamily="18" charset="0"/>
              </a:rPr>
              <a:t>As the potential users review and/or test the inter-calibration product, their findings can be captured on the form</a:t>
            </a:r>
          </a:p>
          <a:p>
            <a:pPr marL="457200" indent="-228600">
              <a:spcBef>
                <a:spcPct val="20000"/>
              </a:spcBef>
              <a:buClr>
                <a:srgbClr val="009900"/>
              </a:buClr>
              <a:buSzPct val="80000"/>
              <a:buFont typeface="Arial" pitchFamily="34" charset="0"/>
              <a:buChar char="•"/>
              <a:defRPr/>
            </a:pPr>
            <a:r>
              <a:rPr lang="en-US" sz="2000" dirty="0" smtClean="0">
                <a:solidFill>
                  <a:srgbClr val="000000"/>
                </a:solidFill>
                <a:latin typeface="+mn-lt"/>
                <a:cs typeface="Times New Roman" pitchFamily="18" charset="0"/>
              </a:rPr>
              <a:t>Questions within the form focus on the following product characteristics:</a:t>
            </a:r>
          </a:p>
          <a:p>
            <a:pPr marL="685800" indent="-228600">
              <a:spcBef>
                <a:spcPct val="20000"/>
              </a:spcBef>
              <a:buClr>
                <a:srgbClr val="009900"/>
              </a:buClr>
              <a:buSzPct val="80000"/>
              <a:buFont typeface="Wingdings" pitchFamily="2" charset="2"/>
              <a:buChar char="Ø"/>
              <a:defRPr/>
            </a:pPr>
            <a:r>
              <a:rPr lang="en-US" sz="1800" i="1" dirty="0" smtClean="0">
                <a:solidFill>
                  <a:schemeClr val="tx1"/>
                </a:solidFill>
                <a:latin typeface="+mn-lt"/>
              </a:rPr>
              <a:t>Clarity, utility, and reproducibility of method</a:t>
            </a:r>
            <a:endParaRPr lang="en-US" sz="1800" i="1" dirty="0" smtClean="0">
              <a:solidFill>
                <a:schemeClr val="tx1"/>
              </a:solidFill>
              <a:latin typeface="+mn-lt"/>
              <a:cs typeface="Times New Roman" pitchFamily="18" charset="0"/>
            </a:endParaRPr>
          </a:p>
          <a:p>
            <a:pPr marL="685800" indent="-228600">
              <a:spcBef>
                <a:spcPct val="20000"/>
              </a:spcBef>
              <a:buClr>
                <a:srgbClr val="009900"/>
              </a:buClr>
              <a:buSzPct val="80000"/>
              <a:buFont typeface="Wingdings" pitchFamily="2" charset="2"/>
              <a:buChar char="Ø"/>
              <a:defRPr/>
            </a:pPr>
            <a:r>
              <a:rPr lang="en-US" sz="1800" i="1" dirty="0" smtClean="0">
                <a:solidFill>
                  <a:schemeClr val="tx1"/>
                </a:solidFill>
                <a:latin typeface="+mn-lt"/>
              </a:rPr>
              <a:t>Accessibility, availability, and ease of use of data</a:t>
            </a:r>
          </a:p>
          <a:p>
            <a:pPr marL="685800" indent="-228600">
              <a:spcBef>
                <a:spcPct val="20000"/>
              </a:spcBef>
              <a:buClr>
                <a:srgbClr val="009900"/>
              </a:buClr>
              <a:buSzPct val="80000"/>
              <a:buFont typeface="Wingdings" pitchFamily="2" charset="2"/>
              <a:buChar char="Ø"/>
              <a:defRPr/>
            </a:pPr>
            <a:r>
              <a:rPr lang="en-US" sz="1800" i="1" dirty="0" smtClean="0">
                <a:solidFill>
                  <a:schemeClr val="tx1"/>
                </a:solidFill>
                <a:latin typeface="+mn-lt"/>
              </a:rPr>
              <a:t>Suitability and reliability in application</a:t>
            </a:r>
          </a:p>
          <a:p>
            <a:pPr marL="685800" indent="-228600">
              <a:spcBef>
                <a:spcPct val="20000"/>
              </a:spcBef>
              <a:buClr>
                <a:srgbClr val="009900"/>
              </a:buClr>
              <a:buSzPct val="80000"/>
              <a:buFont typeface="Wingdings" pitchFamily="2" charset="2"/>
              <a:buChar char="Ø"/>
              <a:defRPr/>
            </a:pPr>
            <a:r>
              <a:rPr lang="en-US" sz="1800" i="1" dirty="0" smtClean="0">
                <a:solidFill>
                  <a:schemeClr val="tx1"/>
                </a:solidFill>
                <a:latin typeface="+mn-lt"/>
              </a:rPr>
              <a:t>Impacts to data user products</a:t>
            </a:r>
            <a:endParaRPr lang="en-US" sz="1800" i="1" dirty="0" smtClean="0">
              <a:solidFill>
                <a:schemeClr val="tx1"/>
              </a:solidFill>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7055" y="133966"/>
            <a:ext cx="9522068" cy="954087"/>
          </a:xfrm>
        </p:spPr>
        <p:txBody>
          <a:bodyPr/>
          <a:lstStyle/>
          <a:p>
            <a:pPr eaLnBrk="1" hangingPunct="1"/>
            <a:r>
              <a:rPr lang="en-GB" sz="3600" dirty="0" smtClean="0"/>
              <a:t>GSICS Procedure for Product Acceptance (GPPA) - Current Product Status</a:t>
            </a:r>
          </a:p>
        </p:txBody>
      </p:sp>
      <p:sp>
        <p:nvSpPr>
          <p:cNvPr id="5" name="Rectangle 35"/>
          <p:cNvSpPr>
            <a:spLocks noChangeArrowheads="1"/>
          </p:cNvSpPr>
          <p:nvPr/>
        </p:nvSpPr>
        <p:spPr bwMode="auto">
          <a:xfrm>
            <a:off x="138722" y="1575779"/>
            <a:ext cx="9515232" cy="4075722"/>
          </a:xfrm>
          <a:prstGeom prst="rect">
            <a:avLst/>
          </a:prstGeom>
          <a:noFill/>
          <a:ln w="9525">
            <a:noFill/>
            <a:miter lim="800000"/>
            <a:headEnd/>
            <a:tailEnd/>
          </a:ln>
          <a:effectLst/>
        </p:spPr>
        <p:txBody>
          <a:bodyPr/>
          <a:lstStyle/>
          <a:p>
            <a:pPr marL="228600" indent="-228600">
              <a:lnSpc>
                <a:spcPct val="90000"/>
              </a:lnSpc>
              <a:buClr>
                <a:srgbClr val="009900"/>
              </a:buClr>
              <a:buSzPct val="100000"/>
              <a:buFont typeface="Symbol" pitchFamily="18" charset="2"/>
              <a:buChar char="¨"/>
              <a:defRPr/>
            </a:pPr>
            <a:r>
              <a:rPr lang="en-US" sz="2000" i="1" dirty="0" smtClean="0">
                <a:solidFill>
                  <a:srgbClr val="000000"/>
                </a:solidFill>
                <a:latin typeface="+mn-lt"/>
                <a:cs typeface="Times New Roman" pitchFamily="18" charset="0"/>
              </a:rPr>
              <a:t>  </a:t>
            </a:r>
            <a:r>
              <a:rPr lang="en-US" sz="2400" dirty="0" smtClean="0">
                <a:solidFill>
                  <a:srgbClr val="009900"/>
                </a:solidFill>
                <a:latin typeface="+mn-lt"/>
                <a:cs typeface="Times New Roman" pitchFamily="18" charset="0"/>
              </a:rPr>
              <a:t>Progress of Potential Products in Demonstration Phase</a:t>
            </a:r>
            <a:endParaRPr lang="en-US" sz="2400" dirty="0">
              <a:solidFill>
                <a:srgbClr val="009900"/>
              </a:solidFill>
              <a:latin typeface="+mn-lt"/>
              <a:cs typeface="Times New Roman" pitchFamily="18" charset="0"/>
            </a:endParaRPr>
          </a:p>
          <a:p>
            <a:pPr marL="457200" indent="-228600">
              <a:spcBef>
                <a:spcPct val="20000"/>
              </a:spcBef>
              <a:buClr>
                <a:srgbClr val="009900"/>
              </a:buClr>
              <a:buSzPct val="80000"/>
              <a:buFont typeface="Arial" pitchFamily="34" charset="0"/>
              <a:buChar char="•"/>
              <a:defRPr/>
            </a:pPr>
            <a:r>
              <a:rPr lang="en-US" sz="2000" dirty="0" smtClean="0">
                <a:solidFill>
                  <a:srgbClr val="000000"/>
                </a:solidFill>
                <a:latin typeface="+mn-lt"/>
                <a:cs typeface="Times New Roman" pitchFamily="18" charset="0"/>
              </a:rPr>
              <a:t>GL01.1.0 - GSICS Correction for EUMETSAT SEVIRI IR Channels based on IASI</a:t>
            </a:r>
          </a:p>
          <a:p>
            <a:pPr marL="457200" indent="-228600">
              <a:spcBef>
                <a:spcPct val="20000"/>
              </a:spcBef>
              <a:buClr>
                <a:srgbClr val="009900"/>
              </a:buClr>
              <a:buSzPct val="80000"/>
              <a:buFont typeface="Arial" pitchFamily="34" charset="0"/>
              <a:buChar char="•"/>
              <a:defRPr/>
            </a:pPr>
            <a:r>
              <a:rPr lang="en-US" sz="2000" dirty="0" smtClean="0">
                <a:solidFill>
                  <a:srgbClr val="000000"/>
                </a:solidFill>
                <a:latin typeface="+mn-lt"/>
                <a:cs typeface="Times New Roman" pitchFamily="18" charset="0"/>
              </a:rPr>
              <a:t>GL02.1.0 - GSICS Correction for MTSAT Imager IR Channels based on AIRS and IASI</a:t>
            </a:r>
          </a:p>
          <a:p>
            <a:pPr marL="457200" indent="-228600">
              <a:spcBef>
                <a:spcPct val="20000"/>
              </a:spcBef>
              <a:buClr>
                <a:srgbClr val="009900"/>
              </a:buClr>
              <a:buSzPct val="80000"/>
              <a:buFont typeface="Arial" pitchFamily="34" charset="0"/>
              <a:buChar char="•"/>
              <a:defRPr/>
            </a:pPr>
            <a:r>
              <a:rPr lang="en-US" sz="2000" dirty="0" smtClean="0">
                <a:solidFill>
                  <a:srgbClr val="000000"/>
                </a:solidFill>
                <a:latin typeface="+mn-lt"/>
                <a:cs typeface="Times New Roman" pitchFamily="18" charset="0"/>
              </a:rPr>
              <a:t>GL03.1.0 - GSICS Correction for GOES Imager IR Channels based on AIRS and IASI</a:t>
            </a:r>
          </a:p>
          <a:p>
            <a:pPr marL="685800" indent="-228600">
              <a:spcBef>
                <a:spcPct val="20000"/>
              </a:spcBef>
              <a:buClr>
                <a:srgbClr val="009900"/>
              </a:buClr>
              <a:buSzPct val="80000"/>
              <a:buFont typeface="Wingdings" pitchFamily="2" charset="2"/>
              <a:buChar char="Ø"/>
              <a:defRPr/>
            </a:pPr>
            <a:r>
              <a:rPr lang="en-US" sz="1800" i="1" dirty="0" smtClean="0">
                <a:solidFill>
                  <a:srgbClr val="000000"/>
                </a:solidFill>
                <a:latin typeface="+mn-lt"/>
                <a:cs typeface="Times New Roman" pitchFamily="18" charset="0"/>
              </a:rPr>
              <a:t>Achieved flow of near-real time data to GSICS Collaboration Server at EUMETSAT</a:t>
            </a:r>
          </a:p>
          <a:p>
            <a:pPr marL="685800" indent="-228600">
              <a:spcBef>
                <a:spcPct val="20000"/>
              </a:spcBef>
              <a:buClr>
                <a:srgbClr val="009900"/>
              </a:buClr>
              <a:buSzPct val="80000"/>
              <a:buFont typeface="Wingdings" pitchFamily="2" charset="2"/>
              <a:buChar char="Ø"/>
              <a:defRPr/>
            </a:pPr>
            <a:r>
              <a:rPr lang="en-US" sz="1800" i="1" dirty="0" smtClean="0">
                <a:solidFill>
                  <a:srgbClr val="000000"/>
                </a:solidFill>
                <a:latin typeface="+mn-lt"/>
                <a:cs typeface="Times New Roman" pitchFamily="18" charset="0"/>
              </a:rPr>
              <a:t>Under testing by three or more potential users of product </a:t>
            </a:r>
            <a:endParaRPr lang="en-US" sz="1800" i="1" dirty="0">
              <a:solidFill>
                <a:srgbClr val="000000"/>
              </a:solidFill>
              <a:latin typeface="+mn-lt"/>
              <a:cs typeface="Times New Roman" pitchFamily="18" charset="0"/>
            </a:endParaRPr>
          </a:p>
          <a:p>
            <a:pPr marL="685800" lvl="0" indent="-228600">
              <a:spcBef>
                <a:spcPct val="20000"/>
              </a:spcBef>
              <a:buClr>
                <a:srgbClr val="009900"/>
              </a:buClr>
              <a:buSzPct val="80000"/>
              <a:buFont typeface="Wingdings" pitchFamily="2" charset="2"/>
              <a:buChar char="Ø"/>
              <a:defRPr/>
            </a:pPr>
            <a:r>
              <a:rPr lang="en-US" sz="1800" i="1" dirty="0" smtClean="0">
                <a:solidFill>
                  <a:srgbClr val="000000"/>
                </a:solidFill>
                <a:latin typeface="+mn-lt"/>
                <a:cs typeface="Times New Roman" pitchFamily="18" charset="0"/>
              </a:rPr>
              <a:t>ATBD and Traceability to SI Standards documents were accepted as of March 3, 2011</a:t>
            </a:r>
          </a:p>
          <a:p>
            <a:pPr marL="457200" indent="-228600">
              <a:spcBef>
                <a:spcPct val="20000"/>
              </a:spcBef>
              <a:buClr>
                <a:srgbClr val="009900"/>
              </a:buClr>
              <a:buSzPct val="80000"/>
              <a:buFont typeface="Arial" pitchFamily="34" charset="0"/>
              <a:buChar char="•"/>
              <a:defRPr/>
            </a:pPr>
            <a:r>
              <a:rPr lang="en-US" sz="2000" dirty="0" smtClean="0">
                <a:solidFill>
                  <a:srgbClr val="000000"/>
                </a:solidFill>
                <a:latin typeface="Calibri"/>
                <a:cs typeface="Times New Roman" pitchFamily="18" charset="0"/>
              </a:rPr>
              <a:t>LL01.1.0 - </a:t>
            </a:r>
            <a:r>
              <a:rPr lang="en-US" sz="2000" dirty="0" smtClean="0">
                <a:solidFill>
                  <a:srgbClr val="000000"/>
                </a:solidFill>
                <a:latin typeface="+mn-lt"/>
                <a:cs typeface="Times New Roman" pitchFamily="18" charset="0"/>
              </a:rPr>
              <a:t>Patmos-X AVHRR solar reflective channel corrections based on MODIS</a:t>
            </a:r>
          </a:p>
          <a:p>
            <a:pPr marL="685800" lvl="0" indent="-228600">
              <a:spcBef>
                <a:spcPct val="20000"/>
              </a:spcBef>
              <a:buClr>
                <a:srgbClr val="009900"/>
              </a:buClr>
              <a:buSzPct val="80000"/>
              <a:buFont typeface="Wingdings" pitchFamily="2" charset="2"/>
              <a:buChar char="Ø"/>
              <a:defRPr/>
            </a:pPr>
            <a:r>
              <a:rPr lang="en-US" sz="1800" i="1" dirty="0" smtClean="0">
                <a:solidFill>
                  <a:srgbClr val="000000"/>
                </a:solidFill>
                <a:latin typeface="Calibri"/>
                <a:cs typeface="Times New Roman" pitchFamily="18" charset="0"/>
              </a:rPr>
              <a:t>Achieved flow of near-real time data to GSICS Collaboration Server at EUMETSAT</a:t>
            </a:r>
          </a:p>
          <a:p>
            <a:pPr marL="685800" lvl="0" indent="-228600">
              <a:spcBef>
                <a:spcPct val="20000"/>
              </a:spcBef>
              <a:buClr>
                <a:srgbClr val="009900"/>
              </a:buClr>
              <a:buSzPct val="80000"/>
              <a:buFont typeface="Wingdings" pitchFamily="2" charset="2"/>
              <a:buChar char="Ø"/>
              <a:defRPr/>
            </a:pPr>
            <a:r>
              <a:rPr lang="en-US" sz="1800" i="1" dirty="0" smtClean="0">
                <a:solidFill>
                  <a:srgbClr val="000000"/>
                </a:solidFill>
                <a:latin typeface="Calibri"/>
                <a:cs typeface="Times New Roman" pitchFamily="18" charset="0"/>
              </a:rPr>
              <a:t>Under testing by three or more potential users of product </a:t>
            </a:r>
          </a:p>
          <a:p>
            <a:pPr marL="685800" lvl="0" indent="-228600">
              <a:spcBef>
                <a:spcPct val="20000"/>
              </a:spcBef>
              <a:buClr>
                <a:srgbClr val="009900"/>
              </a:buClr>
              <a:buSzPct val="80000"/>
              <a:buFont typeface="Wingdings" pitchFamily="2" charset="2"/>
              <a:buChar char="Ø"/>
              <a:defRPr/>
            </a:pPr>
            <a:r>
              <a:rPr lang="en-US" sz="1800" i="1" dirty="0" smtClean="0">
                <a:solidFill>
                  <a:srgbClr val="000000"/>
                </a:solidFill>
                <a:latin typeface="Calibri"/>
                <a:cs typeface="Times New Roman" pitchFamily="18" charset="0"/>
              </a:rPr>
              <a:t>Submitted ATBD and Traceability to SI Standards documents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dirty="0" smtClean="0"/>
              <a:t>GPPA:  Road to Pre-Operational Phase</a:t>
            </a:r>
          </a:p>
        </p:txBody>
      </p:sp>
      <p:sp>
        <p:nvSpPr>
          <p:cNvPr id="5" name="Rectangle 35"/>
          <p:cNvSpPr>
            <a:spLocks noChangeArrowheads="1"/>
          </p:cNvSpPr>
          <p:nvPr/>
        </p:nvSpPr>
        <p:spPr bwMode="auto">
          <a:xfrm>
            <a:off x="50799" y="1276349"/>
            <a:ext cx="5168901" cy="5099051"/>
          </a:xfrm>
          <a:prstGeom prst="rect">
            <a:avLst/>
          </a:prstGeom>
          <a:noFill/>
          <a:ln w="9525">
            <a:noFill/>
            <a:miter lim="800000"/>
            <a:headEnd/>
            <a:tailEnd/>
          </a:ln>
          <a:effectLst/>
        </p:spPr>
        <p:txBody>
          <a:bodyPr/>
          <a:lstStyle/>
          <a:p>
            <a:pPr marL="228600" indent="-228600">
              <a:lnSpc>
                <a:spcPct val="90000"/>
              </a:lnSpc>
              <a:buClr>
                <a:schemeClr val="bg1">
                  <a:lumMod val="75000"/>
                </a:schemeClr>
              </a:buClr>
              <a:buSzPct val="80000"/>
              <a:buFont typeface="Symbol" pitchFamily="18" charset="2"/>
              <a:buChar char="¨"/>
              <a:defRPr/>
            </a:pPr>
            <a:r>
              <a:rPr lang="en-US" sz="2400" dirty="0" smtClean="0">
                <a:solidFill>
                  <a:schemeClr val="bg1">
                    <a:lumMod val="75000"/>
                  </a:schemeClr>
                </a:solidFill>
                <a:latin typeface="+mn-lt"/>
              </a:rPr>
              <a:t>Complete documents associated with GPAF Sections III.2.A (</a:t>
            </a:r>
            <a:r>
              <a:rPr lang="en-US" sz="2400" dirty="0" err="1" smtClean="0">
                <a:solidFill>
                  <a:schemeClr val="bg1">
                    <a:lumMod val="75000"/>
                  </a:schemeClr>
                </a:solidFill>
                <a:latin typeface="+mn-lt"/>
              </a:rPr>
              <a:t>radiative</a:t>
            </a:r>
            <a:r>
              <a:rPr lang="en-US" sz="2400" dirty="0" smtClean="0">
                <a:solidFill>
                  <a:schemeClr val="bg1">
                    <a:lumMod val="75000"/>
                  </a:schemeClr>
                </a:solidFill>
                <a:latin typeface="+mn-lt"/>
              </a:rPr>
              <a:t> transfer models) and III.2.B (cal/</a:t>
            </a:r>
            <a:r>
              <a:rPr lang="en-US" sz="2400" dirty="0" err="1" smtClean="0">
                <a:solidFill>
                  <a:schemeClr val="bg1">
                    <a:lumMod val="75000"/>
                  </a:schemeClr>
                </a:solidFill>
                <a:latin typeface="+mn-lt"/>
              </a:rPr>
              <a:t>val</a:t>
            </a:r>
            <a:r>
              <a:rPr lang="en-US" sz="2400" dirty="0" smtClean="0">
                <a:solidFill>
                  <a:schemeClr val="bg1">
                    <a:lumMod val="75000"/>
                  </a:schemeClr>
                </a:solidFill>
                <a:latin typeface="+mn-lt"/>
              </a:rPr>
              <a:t> supporting measurements)  </a:t>
            </a:r>
          </a:p>
          <a:p>
            <a:pPr marL="228600" indent="-228600">
              <a:lnSpc>
                <a:spcPct val="90000"/>
              </a:lnSpc>
              <a:buClr>
                <a:srgbClr val="009900"/>
              </a:buClr>
              <a:buSzPct val="80000"/>
              <a:defRPr/>
            </a:pPr>
            <a:endParaRPr lang="en-US" sz="2400" dirty="0" smtClean="0">
              <a:solidFill>
                <a:schemeClr val="tx1"/>
              </a:solidFill>
              <a:latin typeface="+mn-lt"/>
            </a:endParaRPr>
          </a:p>
          <a:p>
            <a:pPr marL="228600" indent="-228600">
              <a:lnSpc>
                <a:spcPct val="90000"/>
              </a:lnSpc>
              <a:buClr>
                <a:srgbClr val="009900"/>
              </a:buClr>
              <a:buSzPct val="80000"/>
              <a:defRPr/>
            </a:pPr>
            <a:endParaRPr lang="en-US" sz="2400" dirty="0" smtClean="0">
              <a:solidFill>
                <a:schemeClr val="tx1"/>
              </a:solidFill>
              <a:latin typeface="+mn-lt"/>
            </a:endParaRPr>
          </a:p>
          <a:p>
            <a:pPr marL="228600" indent="-228600">
              <a:lnSpc>
                <a:spcPct val="90000"/>
              </a:lnSpc>
              <a:buClr>
                <a:srgbClr val="009900"/>
              </a:buClr>
              <a:buSzPct val="80000"/>
              <a:buFont typeface="Symbol" pitchFamily="18" charset="2"/>
              <a:buChar char="¨"/>
              <a:defRPr/>
            </a:pPr>
            <a:r>
              <a:rPr lang="en-US" sz="2400" dirty="0" smtClean="0">
                <a:solidFill>
                  <a:srgbClr val="009900"/>
                </a:solidFill>
                <a:latin typeface="+mn-lt"/>
              </a:rPr>
              <a:t>Collect and disseminate user feedback regarding product's data usability and format </a:t>
            </a: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85000"/>
                </a:schemeClr>
              </a:buClr>
              <a:buSzPct val="80000"/>
              <a:buFont typeface="Symbol" pitchFamily="18" charset="2"/>
              <a:buChar char="¨"/>
              <a:defRPr/>
            </a:pPr>
            <a:r>
              <a:rPr lang="en-US" sz="2400" dirty="0" smtClean="0">
                <a:solidFill>
                  <a:schemeClr val="bg1">
                    <a:lumMod val="75000"/>
                  </a:schemeClr>
                </a:solidFill>
                <a:latin typeface="+mn-lt"/>
              </a:rPr>
              <a:t>Examine and remediate the submitted documents (</a:t>
            </a:r>
            <a:r>
              <a:rPr lang="en-US" sz="2400" dirty="0" err="1" smtClean="0">
                <a:solidFill>
                  <a:schemeClr val="bg1">
                    <a:lumMod val="75000"/>
                  </a:schemeClr>
                </a:solidFill>
                <a:latin typeface="+mn-lt"/>
              </a:rPr>
              <a:t>radiative</a:t>
            </a:r>
            <a:r>
              <a:rPr lang="en-US" sz="2400" dirty="0" smtClean="0">
                <a:solidFill>
                  <a:schemeClr val="bg1">
                    <a:lumMod val="75000"/>
                  </a:schemeClr>
                </a:solidFill>
                <a:latin typeface="+mn-lt"/>
              </a:rPr>
              <a:t> transfer models and cal/</a:t>
            </a:r>
            <a:r>
              <a:rPr lang="en-US" sz="2400" dirty="0" err="1" smtClean="0">
                <a:solidFill>
                  <a:schemeClr val="bg1">
                    <a:lumMod val="75000"/>
                  </a:schemeClr>
                </a:solidFill>
                <a:latin typeface="+mn-lt"/>
              </a:rPr>
              <a:t>val</a:t>
            </a:r>
            <a:r>
              <a:rPr lang="en-US" sz="2400" dirty="0" smtClean="0">
                <a:solidFill>
                  <a:schemeClr val="bg1">
                    <a:lumMod val="75000"/>
                  </a:schemeClr>
                </a:solidFill>
                <a:latin typeface="+mn-lt"/>
              </a:rPr>
              <a:t> supporting measurements)</a:t>
            </a:r>
          </a:p>
        </p:txBody>
      </p:sp>
      <p:sp>
        <p:nvSpPr>
          <p:cNvPr id="4" name="Rectangle 35"/>
          <p:cNvSpPr>
            <a:spLocks noChangeArrowheads="1"/>
          </p:cNvSpPr>
          <p:nvPr/>
        </p:nvSpPr>
        <p:spPr bwMode="auto">
          <a:xfrm>
            <a:off x="5181600" y="1314449"/>
            <a:ext cx="4724400" cy="5260975"/>
          </a:xfrm>
          <a:prstGeom prst="rect">
            <a:avLst/>
          </a:prstGeom>
          <a:noFill/>
          <a:ln w="9525">
            <a:noFill/>
            <a:miter lim="800000"/>
            <a:headEnd/>
            <a:tailEnd/>
          </a:ln>
          <a:effectLst/>
        </p:spPr>
        <p:txBody>
          <a:bodyPr/>
          <a:lstStyle/>
          <a:p>
            <a:pPr marL="457200" indent="-228600">
              <a:lnSpc>
                <a:spcPct val="90000"/>
              </a:lnSpc>
              <a:buClr>
                <a:schemeClr val="bg1">
                  <a:lumMod val="75000"/>
                </a:schemeClr>
              </a:buClr>
              <a:buSzPct val="80000"/>
              <a:buFont typeface="Calibri" pitchFamily="34" charset="0"/>
              <a:buChar char="•"/>
              <a:defRPr/>
            </a:pPr>
            <a:r>
              <a:rPr lang="en-US" sz="2400" dirty="0" smtClean="0">
                <a:solidFill>
                  <a:schemeClr val="bg1">
                    <a:lumMod val="75000"/>
                  </a:schemeClr>
                </a:solidFill>
                <a:latin typeface="+mn-lt"/>
              </a:rPr>
              <a:t> Who:  Product provider </a:t>
            </a:r>
          </a:p>
          <a:p>
            <a:pPr marL="457200" indent="-228600">
              <a:lnSpc>
                <a:spcPct val="90000"/>
              </a:lnSpc>
              <a:buClr>
                <a:schemeClr val="bg1">
                  <a:lumMod val="75000"/>
                </a:schemeClr>
              </a:buClr>
              <a:buSzPct val="80000"/>
              <a:buFont typeface="Calibri" pitchFamily="34" charset="0"/>
              <a:buChar char="•"/>
              <a:defRPr/>
            </a:pPr>
            <a:r>
              <a:rPr lang="en-US" sz="2400" dirty="0" smtClean="0">
                <a:solidFill>
                  <a:schemeClr val="bg1">
                    <a:lumMod val="75000"/>
                  </a:schemeClr>
                </a:solidFill>
                <a:latin typeface="+mn-lt"/>
              </a:rPr>
              <a:t> Due:  March 2011</a:t>
            </a: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85000"/>
                </a:schemeClr>
              </a:buClr>
              <a:buSzPct val="80000"/>
              <a:defRPr/>
            </a:pPr>
            <a:r>
              <a:rPr lang="en-US" sz="2400" dirty="0" smtClean="0">
                <a:solidFill>
                  <a:schemeClr val="bg1">
                    <a:lumMod val="75000"/>
                  </a:schemeClr>
                </a:solidFill>
                <a:latin typeface="+mn-lt"/>
              </a:rPr>
              <a:t> </a:t>
            </a:r>
          </a:p>
          <a:p>
            <a:pPr marL="457200" indent="-228600">
              <a:lnSpc>
                <a:spcPct val="90000"/>
              </a:lnSpc>
              <a:buClr>
                <a:schemeClr val="tx1"/>
              </a:buClr>
              <a:buSzPct val="80000"/>
              <a:buFont typeface="Calibri" pitchFamily="34" charset="0"/>
              <a:buChar char="•"/>
              <a:defRPr/>
            </a:pPr>
            <a:r>
              <a:rPr lang="en-US" sz="2400" dirty="0" smtClean="0">
                <a:solidFill>
                  <a:schemeClr val="tx1"/>
                </a:solidFill>
                <a:latin typeface="+mn-lt"/>
              </a:rPr>
              <a:t>Who:  Product users and GCC Director </a:t>
            </a:r>
          </a:p>
          <a:p>
            <a:pPr marL="457200" indent="-228600">
              <a:lnSpc>
                <a:spcPct val="90000"/>
              </a:lnSpc>
              <a:buClr>
                <a:schemeClr val="tx1"/>
              </a:buClr>
              <a:buSzPct val="80000"/>
              <a:buFont typeface="Calibri" pitchFamily="34" charset="0"/>
              <a:buChar char="•"/>
              <a:defRPr/>
            </a:pPr>
            <a:r>
              <a:rPr lang="en-US" sz="2400" dirty="0" smtClean="0">
                <a:solidFill>
                  <a:schemeClr val="tx1"/>
                </a:solidFill>
                <a:latin typeface="+mn-lt"/>
              </a:rPr>
              <a:t>Due:  April 2011</a:t>
            </a:r>
          </a:p>
          <a:p>
            <a:pPr marL="457200" indent="-228600">
              <a:lnSpc>
                <a:spcPct val="90000"/>
              </a:lnSpc>
              <a:buClr>
                <a:schemeClr val="bg1">
                  <a:lumMod val="85000"/>
                </a:schemeClr>
              </a:buClr>
              <a:buSzPct val="80000"/>
              <a:defRPr/>
            </a:pPr>
            <a:r>
              <a:rPr lang="en-US" sz="2400" dirty="0" smtClean="0">
                <a:solidFill>
                  <a:schemeClr val="bg1">
                    <a:lumMod val="75000"/>
                  </a:schemeClr>
                </a:solidFill>
                <a:latin typeface="+mn-lt"/>
              </a:rPr>
              <a:t> </a:t>
            </a:r>
          </a:p>
          <a:p>
            <a:pPr marL="4572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457200" indent="-228600">
              <a:lnSpc>
                <a:spcPct val="90000"/>
              </a:lnSpc>
              <a:buClr>
                <a:schemeClr val="bg1">
                  <a:lumMod val="85000"/>
                </a:schemeClr>
              </a:buClr>
              <a:buSzPct val="80000"/>
              <a:buFont typeface="Calibri" pitchFamily="34" charset="0"/>
              <a:buChar char="•"/>
              <a:defRPr/>
            </a:pPr>
            <a:r>
              <a:rPr lang="en-US" sz="2400" dirty="0" smtClean="0">
                <a:solidFill>
                  <a:schemeClr val="bg1">
                    <a:lumMod val="75000"/>
                  </a:schemeClr>
                </a:solidFill>
                <a:latin typeface="+mn-lt"/>
              </a:rPr>
              <a:t>Who:  GPAT, </a:t>
            </a:r>
            <a:r>
              <a:rPr lang="en-US" sz="2400" dirty="0" smtClean="0">
                <a:solidFill>
                  <a:prstClr val="white">
                    <a:lumMod val="75000"/>
                  </a:prstClr>
                </a:solidFill>
                <a:latin typeface="Calibri"/>
              </a:rPr>
              <a:t>product provider, and GCC Director</a:t>
            </a:r>
            <a:r>
              <a:rPr lang="en-US" sz="2400" dirty="0" smtClean="0">
                <a:solidFill>
                  <a:schemeClr val="bg1">
                    <a:lumMod val="75000"/>
                  </a:schemeClr>
                </a:solidFill>
                <a:latin typeface="+mn-lt"/>
              </a:rPr>
              <a:t> </a:t>
            </a:r>
          </a:p>
          <a:p>
            <a:pPr marL="457200" indent="-228600">
              <a:lnSpc>
                <a:spcPct val="90000"/>
              </a:lnSpc>
              <a:buClr>
                <a:schemeClr val="bg1">
                  <a:lumMod val="85000"/>
                </a:schemeClr>
              </a:buClr>
              <a:buSzPct val="80000"/>
              <a:buFont typeface="Calibri" pitchFamily="34" charset="0"/>
              <a:buChar char="•"/>
              <a:defRPr/>
            </a:pPr>
            <a:r>
              <a:rPr lang="en-US" sz="2400" dirty="0" smtClean="0">
                <a:solidFill>
                  <a:schemeClr val="bg1">
                    <a:lumMod val="75000"/>
                  </a:schemeClr>
                </a:solidFill>
                <a:latin typeface="+mn-lt"/>
              </a:rPr>
              <a:t>Due:  May 2011</a:t>
            </a:r>
            <a:endParaRPr lang="en-US" sz="2400" dirty="0">
              <a:solidFill>
                <a:schemeClr val="bg1">
                  <a:lumMod val="75000"/>
                </a:schemeClr>
              </a:solidFill>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dirty="0" smtClean="0"/>
              <a:t>GPPA:  Road to Pre-Operational Phase</a:t>
            </a:r>
          </a:p>
        </p:txBody>
      </p:sp>
      <p:sp>
        <p:nvSpPr>
          <p:cNvPr id="5" name="Rectangle 35"/>
          <p:cNvSpPr>
            <a:spLocks noChangeArrowheads="1"/>
          </p:cNvSpPr>
          <p:nvPr/>
        </p:nvSpPr>
        <p:spPr bwMode="auto">
          <a:xfrm>
            <a:off x="50799" y="1276349"/>
            <a:ext cx="5168901" cy="5099051"/>
          </a:xfrm>
          <a:prstGeom prst="rect">
            <a:avLst/>
          </a:prstGeom>
          <a:noFill/>
          <a:ln w="9525">
            <a:noFill/>
            <a:miter lim="800000"/>
            <a:headEnd/>
            <a:tailEnd/>
          </a:ln>
          <a:effectLst/>
        </p:spPr>
        <p:txBody>
          <a:bodyPr/>
          <a:lstStyle/>
          <a:p>
            <a:pPr marL="228600" indent="-228600">
              <a:lnSpc>
                <a:spcPct val="90000"/>
              </a:lnSpc>
              <a:buClr>
                <a:srgbClr val="009900"/>
              </a:buClr>
              <a:buSzPct val="80000"/>
              <a:buFont typeface="Symbol" pitchFamily="18" charset="2"/>
              <a:buChar char="¨"/>
              <a:defRPr/>
            </a:pPr>
            <a:r>
              <a:rPr lang="en-US" sz="2400" dirty="0" smtClean="0">
                <a:solidFill>
                  <a:srgbClr val="009900"/>
                </a:solidFill>
                <a:latin typeface="+mn-lt"/>
              </a:rPr>
              <a:t>Complete documents associated with GPAF Sections III.2.A (</a:t>
            </a:r>
            <a:r>
              <a:rPr lang="en-US" sz="2400" dirty="0" err="1" smtClean="0">
                <a:solidFill>
                  <a:srgbClr val="009900"/>
                </a:solidFill>
                <a:latin typeface="+mn-lt"/>
              </a:rPr>
              <a:t>radiative</a:t>
            </a:r>
            <a:r>
              <a:rPr lang="en-US" sz="2400" dirty="0" smtClean="0">
                <a:solidFill>
                  <a:srgbClr val="009900"/>
                </a:solidFill>
                <a:latin typeface="+mn-lt"/>
              </a:rPr>
              <a:t> transfer models) and III.2.B (cal/</a:t>
            </a:r>
            <a:r>
              <a:rPr lang="en-US" sz="2400" dirty="0" err="1" smtClean="0">
                <a:solidFill>
                  <a:srgbClr val="009900"/>
                </a:solidFill>
                <a:latin typeface="+mn-lt"/>
              </a:rPr>
              <a:t>val</a:t>
            </a:r>
            <a:r>
              <a:rPr lang="en-US" sz="2400" dirty="0" smtClean="0">
                <a:solidFill>
                  <a:srgbClr val="009900"/>
                </a:solidFill>
                <a:latin typeface="+mn-lt"/>
              </a:rPr>
              <a:t> supporting measurements) </a:t>
            </a:r>
            <a:r>
              <a:rPr lang="en-US" sz="2400" dirty="0" smtClean="0">
                <a:solidFill>
                  <a:schemeClr val="tx1"/>
                </a:solidFill>
                <a:latin typeface="+mn-lt"/>
              </a:rPr>
              <a:t> </a:t>
            </a:r>
          </a:p>
          <a:p>
            <a:pPr marL="228600" indent="-228600">
              <a:lnSpc>
                <a:spcPct val="90000"/>
              </a:lnSpc>
              <a:buClr>
                <a:srgbClr val="009900"/>
              </a:buClr>
              <a:buSzPct val="80000"/>
              <a:defRPr/>
            </a:pPr>
            <a:endParaRPr lang="en-US" sz="2400" dirty="0" smtClean="0">
              <a:solidFill>
                <a:schemeClr val="tx1"/>
              </a:solidFill>
              <a:latin typeface="+mn-lt"/>
            </a:endParaRPr>
          </a:p>
          <a:p>
            <a:pPr marL="228600" indent="-228600">
              <a:lnSpc>
                <a:spcPct val="90000"/>
              </a:lnSpc>
              <a:buClr>
                <a:srgbClr val="009900"/>
              </a:buClr>
              <a:buSzPct val="80000"/>
              <a:defRPr/>
            </a:pPr>
            <a:endParaRPr lang="en-US" sz="2400" dirty="0" smtClean="0">
              <a:solidFill>
                <a:schemeClr val="tx1"/>
              </a:solidFill>
              <a:latin typeface="+mn-lt"/>
            </a:endParaRPr>
          </a:p>
          <a:p>
            <a:pPr marL="228600" indent="-228600">
              <a:lnSpc>
                <a:spcPct val="90000"/>
              </a:lnSpc>
              <a:buClr>
                <a:schemeClr val="bg1">
                  <a:lumMod val="85000"/>
                </a:schemeClr>
              </a:buClr>
              <a:buSzPct val="80000"/>
              <a:buFont typeface="Symbol" pitchFamily="18" charset="2"/>
              <a:buChar char="¨"/>
              <a:defRPr/>
            </a:pPr>
            <a:r>
              <a:rPr lang="en-US" sz="2400" dirty="0" smtClean="0">
                <a:solidFill>
                  <a:schemeClr val="bg1">
                    <a:lumMod val="75000"/>
                  </a:schemeClr>
                </a:solidFill>
                <a:latin typeface="+mn-lt"/>
              </a:rPr>
              <a:t>Collect and disseminate user feedback regarding product's data usability and format </a:t>
            </a: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85000"/>
                </a:schemeClr>
              </a:buClr>
              <a:buSzPct val="80000"/>
              <a:buFont typeface="Symbol" pitchFamily="18" charset="2"/>
              <a:buChar char="¨"/>
              <a:defRPr/>
            </a:pPr>
            <a:r>
              <a:rPr lang="en-US" sz="2400" dirty="0" smtClean="0">
                <a:solidFill>
                  <a:schemeClr val="bg1">
                    <a:lumMod val="75000"/>
                  </a:schemeClr>
                </a:solidFill>
                <a:latin typeface="+mn-lt"/>
              </a:rPr>
              <a:t>Examine and remediate the submitted documents (</a:t>
            </a:r>
            <a:r>
              <a:rPr lang="en-US" sz="2400" dirty="0" err="1" smtClean="0">
                <a:solidFill>
                  <a:schemeClr val="bg1">
                    <a:lumMod val="75000"/>
                  </a:schemeClr>
                </a:solidFill>
                <a:latin typeface="+mn-lt"/>
              </a:rPr>
              <a:t>radiative</a:t>
            </a:r>
            <a:r>
              <a:rPr lang="en-US" sz="2400" dirty="0" smtClean="0">
                <a:solidFill>
                  <a:schemeClr val="bg1">
                    <a:lumMod val="75000"/>
                  </a:schemeClr>
                </a:solidFill>
                <a:latin typeface="+mn-lt"/>
              </a:rPr>
              <a:t> transfer models and cal/</a:t>
            </a:r>
            <a:r>
              <a:rPr lang="en-US" sz="2400" dirty="0" err="1" smtClean="0">
                <a:solidFill>
                  <a:schemeClr val="bg1">
                    <a:lumMod val="75000"/>
                  </a:schemeClr>
                </a:solidFill>
                <a:latin typeface="+mn-lt"/>
              </a:rPr>
              <a:t>val</a:t>
            </a:r>
            <a:r>
              <a:rPr lang="en-US" sz="2400" dirty="0" smtClean="0">
                <a:solidFill>
                  <a:schemeClr val="bg1">
                    <a:lumMod val="75000"/>
                  </a:schemeClr>
                </a:solidFill>
                <a:latin typeface="+mn-lt"/>
              </a:rPr>
              <a:t> supporting measurements)</a:t>
            </a:r>
          </a:p>
        </p:txBody>
      </p:sp>
      <p:sp>
        <p:nvSpPr>
          <p:cNvPr id="4" name="Rectangle 35"/>
          <p:cNvSpPr>
            <a:spLocks noChangeArrowheads="1"/>
          </p:cNvSpPr>
          <p:nvPr/>
        </p:nvSpPr>
        <p:spPr bwMode="auto">
          <a:xfrm>
            <a:off x="5181600" y="1314449"/>
            <a:ext cx="4724400" cy="5260975"/>
          </a:xfrm>
          <a:prstGeom prst="rect">
            <a:avLst/>
          </a:prstGeom>
          <a:noFill/>
          <a:ln w="9525">
            <a:noFill/>
            <a:miter lim="800000"/>
            <a:headEnd/>
            <a:tailEnd/>
          </a:ln>
          <a:effectLst/>
        </p:spPr>
        <p:txBody>
          <a:bodyPr/>
          <a:lstStyle/>
          <a:p>
            <a:pPr marL="457200" indent="-228600">
              <a:lnSpc>
                <a:spcPct val="90000"/>
              </a:lnSpc>
              <a:buClr>
                <a:srgbClr val="009900"/>
              </a:buClr>
              <a:buSzPct val="80000"/>
              <a:buFont typeface="Calibri" pitchFamily="34" charset="0"/>
              <a:buChar char="•"/>
              <a:defRPr/>
            </a:pPr>
            <a:r>
              <a:rPr lang="en-US" sz="2400" dirty="0" smtClean="0">
                <a:solidFill>
                  <a:schemeClr val="tx1"/>
                </a:solidFill>
                <a:latin typeface="+mn-lt"/>
              </a:rPr>
              <a:t> Who:  Product provider </a:t>
            </a:r>
          </a:p>
          <a:p>
            <a:pPr marL="457200" indent="-228600">
              <a:lnSpc>
                <a:spcPct val="90000"/>
              </a:lnSpc>
              <a:buClr>
                <a:srgbClr val="009900"/>
              </a:buClr>
              <a:buSzPct val="80000"/>
              <a:buFont typeface="Calibri" pitchFamily="34" charset="0"/>
              <a:buChar char="•"/>
              <a:defRPr/>
            </a:pPr>
            <a:r>
              <a:rPr lang="en-US" sz="2400" dirty="0" smtClean="0">
                <a:solidFill>
                  <a:schemeClr val="tx1"/>
                </a:solidFill>
                <a:latin typeface="+mn-lt"/>
              </a:rPr>
              <a:t> Due:  March 2011</a:t>
            </a: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228600" indent="-228600">
              <a:lnSpc>
                <a:spcPct val="90000"/>
              </a:lnSpc>
              <a:buClr>
                <a:schemeClr val="bg1">
                  <a:lumMod val="85000"/>
                </a:schemeClr>
              </a:buClr>
              <a:buSzPct val="80000"/>
              <a:defRPr/>
            </a:pPr>
            <a:r>
              <a:rPr lang="en-US" sz="2400" dirty="0" smtClean="0">
                <a:solidFill>
                  <a:schemeClr val="bg1">
                    <a:lumMod val="75000"/>
                  </a:schemeClr>
                </a:solidFill>
                <a:latin typeface="+mn-lt"/>
              </a:rPr>
              <a:t> </a:t>
            </a:r>
          </a:p>
          <a:p>
            <a:pPr marL="457200" indent="-228600">
              <a:lnSpc>
                <a:spcPct val="90000"/>
              </a:lnSpc>
              <a:buClr>
                <a:schemeClr val="bg1">
                  <a:lumMod val="85000"/>
                </a:schemeClr>
              </a:buClr>
              <a:buSzPct val="80000"/>
              <a:buFont typeface="Calibri" pitchFamily="34" charset="0"/>
              <a:buChar char="•"/>
              <a:defRPr/>
            </a:pPr>
            <a:r>
              <a:rPr lang="en-US" sz="2400" dirty="0" smtClean="0">
                <a:solidFill>
                  <a:schemeClr val="bg1">
                    <a:lumMod val="75000"/>
                  </a:schemeClr>
                </a:solidFill>
                <a:latin typeface="+mn-lt"/>
              </a:rPr>
              <a:t>Who:  Product users and GCC Director </a:t>
            </a:r>
          </a:p>
          <a:p>
            <a:pPr marL="457200" indent="-228600">
              <a:lnSpc>
                <a:spcPct val="90000"/>
              </a:lnSpc>
              <a:buClr>
                <a:schemeClr val="bg1">
                  <a:lumMod val="85000"/>
                </a:schemeClr>
              </a:buClr>
              <a:buSzPct val="80000"/>
              <a:buFont typeface="Calibri" pitchFamily="34" charset="0"/>
              <a:buChar char="•"/>
              <a:defRPr/>
            </a:pPr>
            <a:r>
              <a:rPr lang="en-US" sz="2400" dirty="0" smtClean="0">
                <a:solidFill>
                  <a:schemeClr val="bg1">
                    <a:lumMod val="75000"/>
                  </a:schemeClr>
                </a:solidFill>
                <a:latin typeface="+mn-lt"/>
              </a:rPr>
              <a:t> Due:  April 2011</a:t>
            </a:r>
          </a:p>
          <a:p>
            <a:pPr marL="457200" indent="-228600">
              <a:lnSpc>
                <a:spcPct val="90000"/>
              </a:lnSpc>
              <a:buClr>
                <a:schemeClr val="bg1">
                  <a:lumMod val="85000"/>
                </a:schemeClr>
              </a:buClr>
              <a:buSzPct val="80000"/>
              <a:defRPr/>
            </a:pPr>
            <a:r>
              <a:rPr lang="en-US" sz="2400" dirty="0" smtClean="0">
                <a:solidFill>
                  <a:schemeClr val="bg1">
                    <a:lumMod val="75000"/>
                  </a:schemeClr>
                </a:solidFill>
                <a:latin typeface="+mn-lt"/>
              </a:rPr>
              <a:t> </a:t>
            </a:r>
          </a:p>
          <a:p>
            <a:pPr marL="457200" indent="-228600">
              <a:lnSpc>
                <a:spcPct val="90000"/>
              </a:lnSpc>
              <a:buClr>
                <a:schemeClr val="bg1">
                  <a:lumMod val="85000"/>
                </a:schemeClr>
              </a:buClr>
              <a:buSzPct val="80000"/>
              <a:defRPr/>
            </a:pPr>
            <a:endParaRPr lang="en-US" sz="2400" dirty="0" smtClean="0">
              <a:solidFill>
                <a:schemeClr val="bg1">
                  <a:lumMod val="75000"/>
                </a:schemeClr>
              </a:solidFill>
              <a:latin typeface="+mn-lt"/>
            </a:endParaRPr>
          </a:p>
          <a:p>
            <a:pPr marL="457200" indent="-228600">
              <a:lnSpc>
                <a:spcPct val="90000"/>
              </a:lnSpc>
              <a:buClr>
                <a:schemeClr val="bg1">
                  <a:lumMod val="85000"/>
                </a:schemeClr>
              </a:buClr>
              <a:buSzPct val="80000"/>
              <a:buFont typeface="Calibri" pitchFamily="34" charset="0"/>
              <a:buChar char="•"/>
              <a:defRPr/>
            </a:pPr>
            <a:r>
              <a:rPr lang="en-US" sz="2400" dirty="0" smtClean="0">
                <a:solidFill>
                  <a:schemeClr val="bg1">
                    <a:lumMod val="75000"/>
                  </a:schemeClr>
                </a:solidFill>
                <a:latin typeface="+mn-lt"/>
              </a:rPr>
              <a:t>Who:  GPAT, </a:t>
            </a:r>
            <a:r>
              <a:rPr lang="en-US" sz="2400" dirty="0" smtClean="0">
                <a:solidFill>
                  <a:prstClr val="white">
                    <a:lumMod val="75000"/>
                  </a:prstClr>
                </a:solidFill>
                <a:latin typeface="Calibri"/>
              </a:rPr>
              <a:t>product provider, and GCC Director</a:t>
            </a:r>
            <a:r>
              <a:rPr lang="en-US" sz="2400" dirty="0" smtClean="0">
                <a:solidFill>
                  <a:schemeClr val="bg1">
                    <a:lumMod val="75000"/>
                  </a:schemeClr>
                </a:solidFill>
                <a:latin typeface="+mn-lt"/>
              </a:rPr>
              <a:t> </a:t>
            </a:r>
          </a:p>
          <a:p>
            <a:pPr marL="457200" indent="-228600">
              <a:lnSpc>
                <a:spcPct val="90000"/>
              </a:lnSpc>
              <a:buClr>
                <a:schemeClr val="bg1">
                  <a:lumMod val="85000"/>
                </a:schemeClr>
              </a:buClr>
              <a:buSzPct val="80000"/>
              <a:buFont typeface="Calibri" pitchFamily="34" charset="0"/>
              <a:buChar char="•"/>
              <a:defRPr/>
            </a:pPr>
            <a:r>
              <a:rPr lang="en-US" sz="2400" dirty="0" smtClean="0">
                <a:solidFill>
                  <a:schemeClr val="bg1">
                    <a:lumMod val="75000"/>
                  </a:schemeClr>
                </a:solidFill>
                <a:latin typeface="+mn-lt"/>
              </a:rPr>
              <a:t> Due:  May 2011</a:t>
            </a:r>
            <a:endParaRPr lang="en-US" sz="2400" dirty="0">
              <a:solidFill>
                <a:schemeClr val="bg1">
                  <a:lumMod val="75000"/>
                </a:schemeClr>
              </a:solidFill>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23825" y="160338"/>
            <a:ext cx="9725025" cy="954087"/>
          </a:xfrm>
        </p:spPr>
        <p:txBody>
          <a:bodyPr/>
          <a:lstStyle/>
          <a:p>
            <a:pPr eaLnBrk="1" hangingPunct="1"/>
            <a:r>
              <a:rPr lang="en-GB" sz="4000" dirty="0" smtClean="0"/>
              <a:t>GPPA:  Impediments to Pre-Operational Phase</a:t>
            </a:r>
          </a:p>
        </p:txBody>
      </p:sp>
      <p:sp>
        <p:nvSpPr>
          <p:cNvPr id="5" name="Rectangle 35"/>
          <p:cNvSpPr>
            <a:spLocks noChangeArrowheads="1"/>
          </p:cNvSpPr>
          <p:nvPr/>
        </p:nvSpPr>
        <p:spPr bwMode="auto">
          <a:xfrm>
            <a:off x="1" y="1939925"/>
            <a:ext cx="8305800" cy="765175"/>
          </a:xfrm>
          <a:prstGeom prst="rect">
            <a:avLst/>
          </a:prstGeom>
          <a:noFill/>
          <a:ln w="9525">
            <a:noFill/>
            <a:miter lim="800000"/>
            <a:headEnd/>
            <a:tailEnd/>
          </a:ln>
          <a:effectLst/>
        </p:spPr>
        <p:txBody>
          <a:bodyPr/>
          <a:lstStyle/>
          <a:p>
            <a:pPr marL="228600" indent="-228600">
              <a:spcBef>
                <a:spcPct val="20000"/>
              </a:spcBef>
              <a:buClr>
                <a:srgbClr val="009900"/>
              </a:buClr>
              <a:buSzPct val="80000"/>
              <a:buFont typeface="Symbol" pitchFamily="18" charset="2"/>
              <a:buChar char="¨"/>
              <a:defRPr/>
            </a:pPr>
            <a:r>
              <a:rPr lang="en-US" sz="3600" dirty="0" smtClean="0">
                <a:solidFill>
                  <a:srgbClr val="009900"/>
                </a:solidFill>
                <a:latin typeface="+mn-lt"/>
              </a:rPr>
              <a:t>Little interim input from product testers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24533</TotalTime>
  <Words>2001</Words>
  <Application>Microsoft Office PowerPoint</Application>
  <PresentationFormat>A4 Paper (210x297 mm)</PresentationFormat>
  <Paragraphs>308</Paragraphs>
  <Slides>26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Document</vt:lpstr>
      <vt:lpstr>Migration to Operational Phase for GEO-LEO IR Products</vt:lpstr>
      <vt:lpstr>Outline</vt:lpstr>
      <vt:lpstr>Fundamental Capabilities of GPPA …</vt:lpstr>
      <vt:lpstr>GSICS Procedure for Product Acceptance (GPPA) - Evolution</vt:lpstr>
      <vt:lpstr>GSICS Procedure for Product Acceptance (GPPA) - The GPERF</vt:lpstr>
      <vt:lpstr>GSICS Procedure for Product Acceptance (GPPA) - Current Product Status</vt:lpstr>
      <vt:lpstr>GPPA:  Road to Pre-Operational Phase</vt:lpstr>
      <vt:lpstr>GPPA:  Road to Pre-Operational Phase</vt:lpstr>
      <vt:lpstr>GPPA:  Impediments to Pre-Operational Phase</vt:lpstr>
      <vt:lpstr>GPPA:  Road to Pre-Operational Phase</vt:lpstr>
      <vt:lpstr>GPPA:  Road to Pre-Operational Phase</vt:lpstr>
      <vt:lpstr>GPPA:  Road to Pre-Operational Phase</vt:lpstr>
      <vt:lpstr>GPPA: Road to Pre-Operational Phase</vt:lpstr>
      <vt:lpstr>GPPA:  Road to Pre-Operational Phase</vt:lpstr>
      <vt:lpstr>GPPA:  Road to Operational Phase</vt:lpstr>
      <vt:lpstr>GPPA:  Road to Operational Phase</vt:lpstr>
      <vt:lpstr>GPPA:  Road to Operational Phase</vt:lpstr>
      <vt:lpstr>GPPA:  Road to Pre-Operational Phase</vt:lpstr>
      <vt:lpstr>GSICS Procedure for Product Acceptance (GPPA) - Pep Talk</vt:lpstr>
      <vt:lpstr>GPPA:  Future Plans</vt:lpstr>
      <vt:lpstr>GPPA Information Links</vt:lpstr>
      <vt:lpstr>Backup Slides</vt:lpstr>
      <vt:lpstr>GPPA:  Submission Phase</vt:lpstr>
      <vt:lpstr>GPPA:  Demonstration Phase </vt:lpstr>
      <vt:lpstr>GPPA:  Pre-operational Phase </vt:lpstr>
      <vt:lpstr>GPPA:  Operational Phase </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bobi</cp:lastModifiedBy>
  <cp:revision>1059</cp:revision>
  <cp:lastPrinted>2006-03-06T14:11:17Z</cp:lastPrinted>
  <dcterms:created xsi:type="dcterms:W3CDTF">2010-09-10T00:53:07Z</dcterms:created>
  <dcterms:modified xsi:type="dcterms:W3CDTF">2011-03-22T00:24:14Z</dcterms:modified>
</cp:coreProperties>
</file>