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6" r:id="rId3"/>
    <p:sldId id="293" r:id="rId4"/>
    <p:sldId id="303" r:id="rId5"/>
    <p:sldId id="323" r:id="rId6"/>
    <p:sldId id="322" r:id="rId7"/>
    <p:sldId id="324" r:id="rId8"/>
    <p:sldId id="325" r:id="rId9"/>
    <p:sldId id="326" r:id="rId10"/>
    <p:sldId id="332" r:id="rId11"/>
    <p:sldId id="334" r:id="rId12"/>
    <p:sldId id="328" r:id="rId13"/>
    <p:sldId id="309" r:id="rId14"/>
    <p:sldId id="329" r:id="rId15"/>
    <p:sldId id="311" r:id="rId16"/>
    <p:sldId id="312" r:id="rId17"/>
    <p:sldId id="313" r:id="rId18"/>
    <p:sldId id="335" r:id="rId19"/>
    <p:sldId id="336" r:id="rId20"/>
    <p:sldId id="330" r:id="rId21"/>
  </p:sldIdLst>
  <p:sldSz cx="10693400" cy="7561263"/>
  <p:notesSz cx="6858000" cy="9144000"/>
  <p:defaultTextStyle>
    <a:defPPr>
      <a:defRPr lang="ko-KR"/>
    </a:defPPr>
    <a:lvl1pPr algn="l" defTabSz="1042804" rtl="0" fontAlgn="base" latinLnBrk="1">
      <a:spcBef>
        <a:spcPct val="0"/>
      </a:spcBef>
      <a:spcAft>
        <a:spcPct val="0"/>
      </a:spcAft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20609" indent="-63489" algn="l" defTabSz="1042804" rtl="0" fontAlgn="base" latinLnBrk="1">
      <a:spcBef>
        <a:spcPct val="0"/>
      </a:spcBef>
      <a:spcAft>
        <a:spcPct val="0"/>
      </a:spcAft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042804" indent="-128565" algn="l" defTabSz="1042804" rtl="0" fontAlgn="base" latinLnBrk="1">
      <a:spcBef>
        <a:spcPct val="0"/>
      </a:spcBef>
      <a:spcAft>
        <a:spcPct val="0"/>
      </a:spcAft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563413" indent="-192054" algn="l" defTabSz="1042804" rtl="0" fontAlgn="base" latinLnBrk="1">
      <a:spcBef>
        <a:spcPct val="0"/>
      </a:spcBef>
      <a:spcAft>
        <a:spcPct val="0"/>
      </a:spcAft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085607" indent="-257130" algn="l" defTabSz="1042804" rtl="0" fontAlgn="base" latinLnBrk="1">
      <a:spcBef>
        <a:spcPct val="0"/>
      </a:spcBef>
      <a:spcAft>
        <a:spcPct val="0"/>
      </a:spcAft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5597" algn="l" defTabSz="914239" rtl="0" eaLnBrk="1" latinLnBrk="1" hangingPunct="1"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2716" algn="l" defTabSz="914239" rtl="0" eaLnBrk="1" latinLnBrk="1" hangingPunct="1"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199836" algn="l" defTabSz="914239" rtl="0" eaLnBrk="1" latinLnBrk="1" hangingPunct="1"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6954" algn="l" defTabSz="914239" rtl="0" eaLnBrk="1" latinLnBrk="1" hangingPunct="1">
      <a:defRPr kumimoji="1" sz="21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B0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0" autoAdjust="0"/>
    <p:restoredTop sz="94660"/>
  </p:normalViewPr>
  <p:slideViewPr>
    <p:cSldViewPr>
      <p:cViewPr varScale="1">
        <p:scale>
          <a:sx n="97" d="100"/>
          <a:sy n="97" d="100"/>
        </p:scale>
        <p:origin x="-126" y="-108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15E7EC0-E3B3-4DB0-B469-3DAE799F14DA}" type="datetimeFigureOut">
              <a:rPr lang="ko-KR" altLang="en-US"/>
              <a:pPr>
                <a:defRPr/>
              </a:pPr>
              <a:t>2011-03-22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3756AE5-F01D-4735-A2D7-3DBF4C852E5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327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120" algn="l" rtl="0" fontAlgn="base" latinLnBrk="1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239" algn="l" rtl="0" fontAlgn="base" latinLnBrk="1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358" algn="l" rtl="0" fontAlgn="base" latinLnBrk="1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477" algn="l" rtl="0" fontAlgn="base" latinLnBrk="1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597" algn="l" defTabSz="914239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716" algn="l" defTabSz="914239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836" algn="l" defTabSz="914239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54" algn="l" defTabSz="914239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41D250-25B5-43E1-A223-E7756E6B621A}" type="slidenum">
              <a:rPr lang="en-US" altLang="ko-KR"/>
              <a:pPr/>
              <a:t>2</a:t>
            </a:fld>
            <a:endParaRPr lang="en-US" altLang="ko-KR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This is current GSICS activity of KMA. Implement IR inter-calibration system for COMS with MODIS. Test with MTSAT-1R data instead of COMS. Installation of GSICS GEO-LEO AIRS IR radiation calibration Software. Test with MTSAT-1R data during 2007.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4" descr="PT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"/>
            <a:ext cx="10693400" cy="755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02005" y="1764408"/>
            <a:ext cx="9089390" cy="2205257"/>
          </a:xfrm>
          <a:prstGeom prst="rect">
            <a:avLst/>
          </a:prstGeom>
        </p:spPr>
        <p:txBody>
          <a:bodyPr lIns="91424" tIns="45712" rIns="91424" bIns="45712"/>
          <a:lstStyle>
            <a:lvl1pPr defTabSz="1189814" fontAlgn="auto">
              <a:spcBef>
                <a:spcPts val="0"/>
              </a:spcBef>
              <a:spcAft>
                <a:spcPts val="0"/>
              </a:spcAft>
              <a:defRPr sz="5400" baseline="0">
                <a:effectLst/>
                <a:latin typeface="Arial" pitchFamily="34" charset="0"/>
                <a:ea typeface="Arial Unicode MS" pitchFamily="50" charset="-127"/>
                <a:cs typeface="Arial" pitchFamily="34" charset="0"/>
              </a:defRPr>
            </a:lvl1pPr>
          </a:lstStyle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604010" y="4284717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31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78148" y="1188344"/>
            <a:ext cx="9937104" cy="583264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F6A39-D6E4-425D-86EB-38E86A67CD49}" type="datetimeFigureOut">
              <a:rPr lang="ko-KR" altLang="en-US"/>
              <a:pPr>
                <a:defRPr/>
              </a:pPr>
              <a:t>2011-03-22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pic>
        <p:nvPicPr>
          <p:cNvPr id="7" name="그림 2" descr="PT2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03"/>
          <a:stretch/>
        </p:blipFill>
        <p:spPr bwMode="auto">
          <a:xfrm>
            <a:off x="0" y="-35793"/>
            <a:ext cx="10693400" cy="78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607354" y="7158698"/>
            <a:ext cx="1086048" cy="402567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EF66F79-93AE-4102-B176-C409B3A67178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9157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667" y="7226960"/>
            <a:ext cx="3876358" cy="28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02477" y="1575249"/>
            <a:ext cx="8771991" cy="5179131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buClr>
                <a:schemeClr val="accent2"/>
              </a:buClr>
              <a:defRPr sz="2700"/>
            </a:lvl1pPr>
            <a:lvl2pPr>
              <a:lnSpc>
                <a:spcPct val="120000"/>
              </a:lnSpc>
              <a:buClr>
                <a:schemeClr val="accent2"/>
              </a:buClr>
              <a:defRPr sz="2300"/>
            </a:lvl2pPr>
            <a:lvl3pPr>
              <a:lnSpc>
                <a:spcPct val="120000"/>
              </a:lnSpc>
              <a:buClr>
                <a:schemeClr val="accent2"/>
              </a:buClr>
              <a:defRPr sz="2100"/>
            </a:lvl3pPr>
            <a:lvl4pPr>
              <a:lnSpc>
                <a:spcPct val="120000"/>
              </a:lnSpc>
              <a:buClr>
                <a:schemeClr val="accent2"/>
              </a:buClr>
              <a:defRPr sz="1800"/>
            </a:lvl4pPr>
            <a:lvl5pPr>
              <a:lnSpc>
                <a:spcPct val="120000"/>
              </a:lnSpc>
              <a:buClr>
                <a:schemeClr val="accent2"/>
              </a:buClr>
              <a:defRPr sz="18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472556"/>
            <a:ext cx="4310773" cy="799864"/>
          </a:xfrm>
          <a:prstGeom prst="rect">
            <a:avLst/>
          </a:prstGeom>
          <a:noFill/>
        </p:spPr>
        <p:txBody>
          <a:bodyPr lIns="104287" tIns="52144" rIns="104287" bIns="52144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9607354" y="7158698"/>
            <a:ext cx="1086048" cy="402567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F274B9F-C176-42EB-ADD5-9563D73D00D4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508484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667" y="7226960"/>
            <a:ext cx="3876358" cy="28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9607354" y="7158698"/>
            <a:ext cx="1086048" cy="402567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EF66F79-93AE-4102-B176-C409B3A67178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5593084"/>
      </p:ext>
    </p:extLst>
  </p:cSld>
  <p:clrMapOvr>
    <a:masterClrMapping/>
  </p:clrMapOvr>
  <p:transition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534989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988" y="7008814"/>
            <a:ext cx="2495550" cy="401637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 defTabSz="1042872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AEB1695-0637-4646-A9EF-38D1F8EBF4B6}" type="datetimeFigureOut">
              <a:rPr lang="ko-KR" altLang="en-US"/>
              <a:pPr>
                <a:defRPr/>
              </a:pPr>
              <a:t>2011-03-22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2839" y="7008814"/>
            <a:ext cx="3387725" cy="401637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 defTabSz="1042872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197850" y="7159627"/>
            <a:ext cx="2495550" cy="401637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 defTabSz="1042872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FDD8759-5327-4636-B001-CA968C3CEA6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7" name="그림 2" descr="PT22.jpg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75"/>
          <a:stretch/>
        </p:blipFill>
        <p:spPr bwMode="auto">
          <a:xfrm>
            <a:off x="0" y="-35793"/>
            <a:ext cx="10693400" cy="76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ctr" defTabSz="1042804" rtl="0" eaLnBrk="0" fontAlgn="base" latinLnBrk="1" hangingPunct="0"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Verdana" pitchFamily="34" charset="0"/>
          <a:ea typeface="+mj-ea"/>
          <a:cs typeface="Verdana" pitchFamily="34" charset="0"/>
        </a:defRPr>
      </a:lvl1pPr>
      <a:lvl2pPr algn="ctr" defTabSz="1042804" rtl="0" eaLnBrk="0" fontAlgn="base" latinLnBrk="1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defTabSz="1042804" rtl="0" eaLnBrk="0" fontAlgn="base" latinLnBrk="1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defTabSz="1042804" rtl="0" eaLnBrk="0" fontAlgn="base" latinLnBrk="1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defTabSz="1042804" rtl="0" eaLnBrk="0" fontAlgn="base" latinLnBrk="1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120" algn="ctr" defTabSz="1042804" rtl="0" fontAlgn="base" latinLnBrk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239" algn="ctr" defTabSz="1042804" rtl="0" fontAlgn="base" latinLnBrk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358" algn="ctr" defTabSz="1042804" rtl="0" fontAlgn="base" latinLnBrk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477" algn="ctr" defTabSz="1042804" rtl="0" fontAlgn="base" latinLnBrk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90456" indent="-390456" algn="l" defTabSz="1042804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5989" indent="-325380" algn="l" defTabSz="1042804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108" indent="-260304" algn="l" defTabSz="1042804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716" indent="-260304" algn="l" defTabSz="1042804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5911" indent="-260304" algn="l" defTabSz="1042804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898" indent="-260718" algn="l" defTabSz="1042872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3" indent="-260718" algn="l" defTabSz="1042872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0" indent="-260718" algn="l" defTabSz="1042872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06" indent="-260718" algn="l" defTabSz="1042872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6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2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08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4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79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16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2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87" algn="l" defTabSz="1042872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8.png"/><Relationship Id="rId7" Type="http://schemas.openxmlformats.org/officeDocument/2006/relationships/image" Target="../media/image15.wmf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7.wmf"/><Relationship Id="rId5" Type="http://schemas.openxmlformats.org/officeDocument/2006/relationships/image" Target="../media/image1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4" descr="PT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"/>
            <a:ext cx="10693400" cy="755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71372" y="1548383"/>
            <a:ext cx="7534274" cy="2123658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 algn="ctr" defTabSz="10428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강B" pitchFamily="18" charset="-127"/>
                <a:cs typeface="Arial" pitchFamily="34" charset="0"/>
              </a:rPr>
              <a:t>KMA’s Activities of GSICS</a:t>
            </a:r>
            <a:endParaRPr kumimoji="0" lang="ko-KR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HY강B" pitchFamily="18" charset="-127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2285" y="5346804"/>
            <a:ext cx="7534274" cy="984869"/>
          </a:xfrm>
          <a:prstGeom prst="rect">
            <a:avLst/>
          </a:prstGeom>
          <a:noFill/>
        </p:spPr>
        <p:txBody>
          <a:bodyPr lIns="91424" tIns="45712" rIns="91424" bIns="45712">
            <a:spAutoFit/>
          </a:bodyPr>
          <a:lstStyle/>
          <a:p>
            <a:pPr algn="ctr" defTabSz="10428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900" dirty="0" smtClean="0">
                <a:solidFill>
                  <a:schemeClr val="bg1"/>
                </a:solidFill>
                <a:latin typeface="Tahoma" pitchFamily="34" charset="0"/>
                <a:ea typeface="HY강B" pitchFamily="18" charset="-127"/>
                <a:cs typeface="Tahoma" pitchFamily="34" charset="0"/>
              </a:rPr>
              <a:t>Korea Meteorological Administration</a:t>
            </a:r>
          </a:p>
          <a:p>
            <a:pPr algn="ctr" defTabSz="10428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900" dirty="0" smtClean="0">
                <a:solidFill>
                  <a:schemeClr val="bg1"/>
                </a:solidFill>
                <a:latin typeface="Tahoma" pitchFamily="34" charset="0"/>
                <a:ea typeface="HY강B" pitchFamily="18" charset="-127"/>
                <a:cs typeface="Tahoma" pitchFamily="34" charset="0"/>
              </a:rPr>
              <a:t>National Meteorological Satellite Center</a:t>
            </a:r>
            <a:endParaRPr kumimoji="0" lang="ko-KR" altLang="en-US" sz="2900" dirty="0">
              <a:solidFill>
                <a:schemeClr val="bg1"/>
              </a:solidFill>
              <a:latin typeface="Tahoma" pitchFamily="34" charset="0"/>
              <a:ea typeface="HY강B" pitchFamily="18" charset="-127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08" y="-14308"/>
            <a:ext cx="7920880" cy="338538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Joint meeting of GRWG and GDWG, 22-26 March, </a:t>
            </a:r>
            <a:r>
              <a:rPr lang="en-US" altLang="ko-KR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Daejeon</a:t>
            </a:r>
            <a:r>
              <a:rPr lang="en-US" altLang="ko-K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Korea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 Albedo Monitor for COMS VI channel</a:t>
            </a:r>
            <a:endParaRPr lang="en-US" altLang="ko-KR" sz="37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1746" name="Picture 2" descr="D:\002_KMA\GSICS\albedo_monitor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5" y="828303"/>
            <a:ext cx="756959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450156" y="5940872"/>
            <a:ext cx="8640960" cy="1061813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marL="330141" lvl="1" indent="0">
              <a:lnSpc>
                <a:spcPct val="150000"/>
              </a:lnSpc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A degradation rate = 0.1%/day (0.5% accuracy)</a:t>
            </a:r>
          </a:p>
          <a:p>
            <a:pPr marL="330141" lvl="1" indent="0">
              <a:lnSpc>
                <a:spcPct val="150000"/>
              </a:lnSpc>
            </a:pP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 * The linear fit of the average among all VIS detectors</a:t>
            </a:r>
            <a:endParaRPr lang="en-US" altLang="ko-KR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VIS-04_304225-304298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940" y="1188343"/>
            <a:ext cx="2736304" cy="234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VIS-01_316147-3162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940" y="3636615"/>
            <a:ext cx="2736304" cy="234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7506940" y="1188344"/>
            <a:ext cx="2736304" cy="36931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en-US" altLang="ko-KR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August </a:t>
            </a:r>
            <a:r>
              <a:rPr lang="en-US" altLang="ko-KR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25th (Mirror N1)</a:t>
            </a:r>
            <a:endParaRPr lang="ko-KR" altLang="en-US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7506940" y="3669186"/>
            <a:ext cx="2736304" cy="36931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en-US" altLang="ko-KR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August 13th </a:t>
            </a:r>
            <a:r>
              <a:rPr lang="en-US" altLang="ko-KR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(Mirror </a:t>
            </a:r>
            <a:r>
              <a:rPr lang="en-US" altLang="ko-KR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N2)</a:t>
            </a:r>
            <a:endParaRPr lang="ko-KR" altLang="en-US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78465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1219" y="756295"/>
            <a:ext cx="9858047" cy="4990084"/>
          </a:xfrm>
        </p:spPr>
        <p:txBody>
          <a:bodyPr>
            <a:normAutofit/>
          </a:bodyPr>
          <a:lstStyle/>
          <a:p>
            <a:r>
              <a:rPr lang="en-US" altLang="ko-KR" sz="2300" dirty="0" smtClean="0">
                <a:latin typeface="Arial" pitchFamily="34" charset="0"/>
                <a:cs typeface="Arial" pitchFamily="34" charset="0"/>
              </a:rPr>
              <a:t>To measure the total degradation of the instrument visible channel</a:t>
            </a:r>
          </a:p>
          <a:p>
            <a:r>
              <a:rPr lang="en-US" altLang="ko-KR" sz="2300" dirty="0" smtClean="0">
                <a:latin typeface="Arial" pitchFamily="34" charset="0"/>
                <a:cs typeface="Arial" pitchFamily="34" charset="0"/>
              </a:rPr>
              <a:t>Comparison between the Moon signal and ROLO model of USGS   – as a Function of Phase angle(Sun-Moon-Earth)</a:t>
            </a:r>
          </a:p>
          <a:p>
            <a:r>
              <a:rPr lang="en-US" altLang="ko-KR" sz="2300" dirty="0" smtClean="0">
                <a:latin typeface="Arial" pitchFamily="34" charset="0"/>
                <a:cs typeface="Arial" pitchFamily="34" charset="0"/>
              </a:rPr>
              <a:t>Imager Response</a:t>
            </a:r>
          </a:p>
          <a:p>
            <a:endParaRPr lang="en-US" altLang="ko-KR" sz="2300" dirty="0" smtClean="0">
              <a:latin typeface="Arial" pitchFamily="34" charset="0"/>
              <a:cs typeface="Arial" pitchFamily="34" charset="0"/>
            </a:endParaRPr>
          </a:p>
          <a:p>
            <a:endParaRPr lang="ko-KR" altLang="en-US" sz="2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DATA\천리안 위성 영상\보도자료\달3.png"/>
          <p:cNvPicPr>
            <a:picLocks noChangeAspect="1" noChangeArrowheads="1"/>
          </p:cNvPicPr>
          <p:nvPr/>
        </p:nvPicPr>
        <p:blipFill>
          <a:blip r:embed="rId3" cstate="print"/>
          <a:srcRect b="29516"/>
          <a:stretch>
            <a:fillRect/>
          </a:stretch>
        </p:blipFill>
        <p:spPr bwMode="auto">
          <a:xfrm>
            <a:off x="8691006" y="3924648"/>
            <a:ext cx="2014972" cy="3636642"/>
          </a:xfrm>
          <a:prstGeom prst="rect">
            <a:avLst/>
          </a:prstGeom>
          <a:noFill/>
        </p:spPr>
      </p:pic>
      <p:grpSp>
        <p:nvGrpSpPr>
          <p:cNvPr id="4" name="그룹 5"/>
          <p:cNvGrpSpPr/>
          <p:nvPr/>
        </p:nvGrpSpPr>
        <p:grpSpPr>
          <a:xfrm>
            <a:off x="0" y="2556495"/>
            <a:ext cx="8523487" cy="2276449"/>
            <a:chOff x="557713" y="1634444"/>
            <a:chExt cx="7288492" cy="2064720"/>
          </a:xfrm>
        </p:grpSpPr>
        <p:graphicFrame>
          <p:nvGraphicFramePr>
            <p:cNvPr id="7" name="내용 개체 틀 3"/>
            <p:cNvGraphicFramePr>
              <a:graphicFrameLocks noGrp="1" noChangeAspect="1"/>
            </p:cNvGraphicFramePr>
            <p:nvPr>
              <p:ph idx="1"/>
            </p:nvPr>
          </p:nvGraphicFramePr>
          <p:xfrm>
            <a:off x="3857621" y="1634444"/>
            <a:ext cx="1558796" cy="865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34" name="수식" r:id="rId4" imgW="799920" imgH="444240" progId="Equation.3">
                    <p:embed/>
                  </p:oleObj>
                </mc:Choice>
                <mc:Fallback>
                  <p:oleObj name="수식" r:id="rId4" imgW="799920" imgH="444240" progId="Equation.3">
                    <p:embed/>
                    <p:pic>
                      <p:nvPicPr>
                        <p:cNvPr id="0" name="내용 개체 틀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7621" y="1634444"/>
                          <a:ext cx="1558796" cy="8658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개체 7"/>
            <p:cNvGraphicFramePr>
              <a:graphicFrameLocks noChangeAspect="1"/>
            </p:cNvGraphicFramePr>
            <p:nvPr/>
          </p:nvGraphicFramePr>
          <p:xfrm>
            <a:off x="1201574" y="2703469"/>
            <a:ext cx="866780" cy="4000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35" name="수식" r:id="rId6" imgW="495000" imgH="228600" progId="Equation.3">
                    <p:embed/>
                  </p:oleObj>
                </mc:Choice>
                <mc:Fallback>
                  <p:oleObj name="수식" r:id="rId6" imgW="495000" imgH="2286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1574" y="2703469"/>
                          <a:ext cx="866780" cy="4000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7"/>
            <p:cNvGraphicFramePr>
              <a:graphicFrameLocks noChangeAspect="1"/>
            </p:cNvGraphicFramePr>
            <p:nvPr/>
          </p:nvGraphicFramePr>
          <p:xfrm>
            <a:off x="1201574" y="2989221"/>
            <a:ext cx="428628" cy="4286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36" name="수식" r:id="rId8" imgW="241200" imgH="241200" progId="Equation.3">
                    <p:embed/>
                  </p:oleObj>
                </mc:Choice>
                <mc:Fallback>
                  <p:oleObj name="수식" r:id="rId8" imgW="241200" imgH="24120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1574" y="2989221"/>
                          <a:ext cx="428628" cy="4286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557713" y="2442985"/>
              <a:ext cx="7288492" cy="1256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 Where </a:t>
              </a:r>
            </a:p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                   is the Moon irradiance as measured by the Imager</a:t>
              </a:r>
            </a:p>
            <a:p>
              <a:r>
                <a:rPr lang="en-US" altLang="ko-KR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                  is the Moon irradiance computed from the ROLO model,</a:t>
              </a:r>
            </a:p>
            <a:p>
              <a:r>
                <a:rPr lang="en-US" altLang="ko-KR" dirty="0" smtClean="0">
                  <a:latin typeface="Arial" pitchFamily="34" charset="0"/>
                  <a:cs typeface="Arial" pitchFamily="34" charset="0"/>
                </a:rPr>
                <a:t>                       under the same conditions</a:t>
              </a:r>
              <a:endParaRPr lang="ko-KR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11" name="개체 10"/>
          <p:cNvGraphicFramePr>
            <a:graphicFrameLocks noChangeAspect="1"/>
          </p:cNvGraphicFramePr>
          <p:nvPr/>
        </p:nvGraphicFramePr>
        <p:xfrm>
          <a:off x="3742847" y="5148783"/>
          <a:ext cx="2370754" cy="915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7" name="수식" r:id="rId10" imgW="1054080" imgH="431640" progId="Equation.3">
                  <p:embed/>
                </p:oleObj>
              </mc:Choice>
              <mc:Fallback>
                <p:oleObj name="수식" r:id="rId10" imgW="1054080" imgH="431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2847" y="5148783"/>
                        <a:ext cx="2370754" cy="9155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" y="5004767"/>
            <a:ext cx="3330475" cy="255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 Moon Calibration of COMS visible (1/2)</a:t>
            </a:r>
            <a:endParaRPr lang="en-US" altLang="ko-KR" sz="37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 Moon Calibration of COMS visible (2/2)</a:t>
            </a:r>
            <a:endParaRPr lang="en-US" altLang="ko-KR" sz="37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026220" y="5311106"/>
            <a:ext cx="6696744" cy="1061813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marL="330141" lvl="1" indent="0">
              <a:lnSpc>
                <a:spcPct val="150000"/>
              </a:lnSpc>
            </a:pP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Mean </a:t>
            </a:r>
            <a:r>
              <a:rPr lang="en-US" altLang="ko-KR" sz="2400" dirty="0">
                <a:latin typeface="Arial" pitchFamily="34" charset="0"/>
                <a:cs typeface="Arial" pitchFamily="34" charset="0"/>
              </a:rPr>
              <a:t>Moon Slope Factor Trend =</a:t>
            </a:r>
            <a:r>
              <a:rPr lang="en-US" altLang="ko-KR" sz="2400" dirty="0" smtClean="0">
                <a:latin typeface="Arial" pitchFamily="34" charset="0"/>
                <a:cs typeface="Arial" pitchFamily="34" charset="0"/>
              </a:rPr>
              <a:t> 2.9%</a:t>
            </a:r>
          </a:p>
          <a:p>
            <a:pPr marL="330141" lvl="1" indent="0">
              <a:lnSpc>
                <a:spcPct val="150000"/>
              </a:lnSpc>
            </a:pP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* Monthly </a:t>
            </a:r>
            <a:r>
              <a:rPr lang="en-US" altLang="ko-KR" sz="1800" dirty="0">
                <a:latin typeface="Arial" pitchFamily="34" charset="0"/>
                <a:cs typeface="Arial" pitchFamily="34" charset="0"/>
              </a:rPr>
              <a:t>averaged value over 5 </a:t>
            </a:r>
            <a:r>
              <a:rPr lang="en-US" altLang="ko-KR" sz="1800" dirty="0" smtClean="0">
                <a:latin typeface="Arial" pitchFamily="34" charset="0"/>
                <a:cs typeface="Arial" pitchFamily="34" charset="0"/>
              </a:rPr>
              <a:t>months</a:t>
            </a:r>
            <a:endParaRPr lang="en-US" altLang="ko-KR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1" name="Picture 3" descr="D:\002_KMA\GSICS\moon_calibratio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" y="890421"/>
            <a:ext cx="6624736" cy="441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7218908" y="3060551"/>
          <a:ext cx="1327150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8" name="수식" r:id="rId4" imgW="622080" imgH="431640" progId="Equation.3">
                  <p:embed/>
                </p:oleObj>
              </mc:Choice>
              <mc:Fallback>
                <p:oleObj name="수식" r:id="rId4" imgW="6220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8908" y="3060551"/>
                        <a:ext cx="1327150" cy="868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7002884" y="1404367"/>
          <a:ext cx="2308225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9" name="수식" r:id="rId6" imgW="1206360" imgH="507960" progId="Equation.3">
                  <p:embed/>
                </p:oleObj>
              </mc:Choice>
              <mc:Fallback>
                <p:oleObj name="수식" r:id="rId6" imgW="1206360" imgH="5079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2884" y="1404367"/>
                        <a:ext cx="2308225" cy="919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내용 개체 틀 2"/>
          <p:cNvSpPr txBox="1">
            <a:spLocks/>
          </p:cNvSpPr>
          <p:nvPr/>
        </p:nvSpPr>
        <p:spPr>
          <a:xfrm>
            <a:off x="7146900" y="2484487"/>
            <a:ext cx="3528392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91146" indent="-391146" defTabSz="1043056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ko-KR" sz="2300" i="1" dirty="0" smtClean="0">
                <a:latin typeface="Arial" pitchFamily="34" charset="0"/>
                <a:cs typeface="Arial" pitchFamily="34" charset="0"/>
              </a:rPr>
              <a:t>k(</a:t>
            </a:r>
            <a:r>
              <a:rPr lang="en-US" altLang="ko-KR" sz="2300" i="1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altLang="ko-KR" sz="2300" i="1" baseline="-25000" dirty="0" err="1" smtClean="0">
                <a:latin typeface="Arial" pitchFamily="34" charset="0"/>
                <a:cs typeface="Arial" pitchFamily="34" charset="0"/>
              </a:rPr>
              <a:t>ref</a:t>
            </a:r>
            <a:r>
              <a:rPr lang="en-US" altLang="ko-KR" sz="2300" i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altLang="ko-KR" sz="2300" dirty="0" smtClean="0">
                <a:latin typeface="Arial" pitchFamily="34" charset="0"/>
                <a:cs typeface="Arial" pitchFamily="34" charset="0"/>
              </a:rPr>
              <a:t> : k value at last valid reference</a:t>
            </a:r>
          </a:p>
        </p:txBody>
      </p:sp>
    </p:spTree>
    <p:extLst>
      <p:ext uri="{BB962C8B-B14F-4D97-AF65-F5344CB8AC3E}">
        <p14:creationId xmlns:p14="http://schemas.microsoft.com/office/powerpoint/2010/main" val="2287948811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1536" r="21021"/>
          <a:stretch>
            <a:fillRect/>
          </a:stretch>
        </p:blipFill>
        <p:spPr bwMode="auto">
          <a:xfrm>
            <a:off x="4293489" y="1607513"/>
            <a:ext cx="6399911" cy="595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http://intra.nmsc.kma.go.kr/emcoms/BIMG/COMS/Y2011/M03/D16/coms_mi_le1b_vis_cf_201103162315.th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3729"/>
            <a:ext cx="3368000" cy="3299370"/>
          </a:xfrm>
          <a:prstGeom prst="rect">
            <a:avLst/>
          </a:prstGeom>
          <a:noFill/>
        </p:spPr>
      </p:pic>
      <p:pic>
        <p:nvPicPr>
          <p:cNvPr id="6150" name="Picture 6" descr="http://intra.nmsc.kma.go.kr/ibmsan/nas5/MTSAT/IMG_HRIT/Y2011/M03/BSV/mtsat2_hrit_vis_zzz_fb_20110316233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94446"/>
            <a:ext cx="3368000" cy="3466819"/>
          </a:xfrm>
          <a:prstGeom prst="rect">
            <a:avLst/>
          </a:prstGeom>
          <a:noFill/>
        </p:spPr>
      </p:pic>
      <p:sp>
        <p:nvSpPr>
          <p:cNvPr id="6" name="타원 5"/>
          <p:cNvSpPr/>
          <p:nvPr/>
        </p:nvSpPr>
        <p:spPr>
          <a:xfrm>
            <a:off x="6525631" y="2272182"/>
            <a:ext cx="1094722" cy="635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346702" y="2430965"/>
            <a:ext cx="1220503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ko-KR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-1.5% 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4051" y="1081298"/>
            <a:ext cx="1220503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ko-KR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-0.5% 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직선 화살표 연결선 9"/>
          <p:cNvCxnSpPr/>
          <p:nvPr/>
        </p:nvCxnSpPr>
        <p:spPr>
          <a:xfrm rot="5400000">
            <a:off x="6767466" y="1989492"/>
            <a:ext cx="1032098" cy="16841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COMS vs. MTSAT-2  </a:t>
            </a:r>
            <a:r>
              <a:rPr lang="en-US" altLang="ko-KR" sz="3700" b="1" dirty="0" smtClean="0">
                <a:solidFill>
                  <a:srgbClr val="FFFF00"/>
                </a:solidFill>
                <a:latin typeface="Arial Narrow" pitchFamily="34" charset="0"/>
              </a:rPr>
              <a:t>[Visible]</a:t>
            </a:r>
            <a:endParaRPr lang="en-US" altLang="ko-KR" sz="37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12" name="부제목 2"/>
          <p:cNvSpPr txBox="1">
            <a:spLocks/>
          </p:cNvSpPr>
          <p:nvPr/>
        </p:nvSpPr>
        <p:spPr bwMode="auto">
          <a:xfrm>
            <a:off x="3368000" y="540271"/>
            <a:ext cx="7325400" cy="48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  <a:noAutofit/>
          </a:bodyPr>
          <a:lstStyle>
            <a:lvl1pPr marL="390525" indent="-390525" algn="l" defTabSz="1042988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6138" indent="-325438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38" indent="-260350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038" indent="-260350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325" indent="-260350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b="1" dirty="0" smtClean="0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COMS 2011. 0316. 2315 - MTSAT2  2011. 0316. 2333</a:t>
            </a:r>
          </a:p>
        </p:txBody>
      </p:sp>
    </p:spTree>
    <p:extLst>
      <p:ext uri="{BB962C8B-B14F-4D97-AF65-F5344CB8AC3E}">
        <p14:creationId xmlns:p14="http://schemas.microsoft.com/office/powerpoint/2010/main" val="3276596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COMS vs. MTSAT-1R  </a:t>
            </a:r>
            <a:r>
              <a:rPr lang="en-US" altLang="ko-KR" sz="3700" b="1" dirty="0" smtClean="0">
                <a:solidFill>
                  <a:srgbClr val="FFFF00"/>
                </a:solidFill>
                <a:latin typeface="Arial Narrow" pitchFamily="34" charset="0"/>
              </a:rPr>
              <a:t>[IR1]</a:t>
            </a:r>
            <a:endParaRPr lang="en-US" altLang="ko-KR" sz="37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 l="21536" r="21021"/>
          <a:stretch>
            <a:fillRect/>
          </a:stretch>
        </p:blipFill>
        <p:spPr bwMode="auto">
          <a:xfrm>
            <a:off x="4293489" y="1607513"/>
            <a:ext cx="6399911" cy="595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http://intra.nmsc.kma.go.kr/emcoms/BIMG/COMS/Y2011/M03/D16/coms_mi_le1b_ir1_cf_201103162315.th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3731"/>
            <a:ext cx="3368000" cy="3299371"/>
          </a:xfrm>
          <a:prstGeom prst="rect">
            <a:avLst/>
          </a:prstGeom>
          <a:noFill/>
        </p:spPr>
      </p:pic>
      <p:pic>
        <p:nvPicPr>
          <p:cNvPr id="15" name="Picture 7" descr="http://intra.nmsc.kma.go.kr/ibmsan/nas5/MTSAT/IMG_HRIT/Y2011/M03/BSI/mtsat2_hrit_ir_zzz_fb_20110316233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94446"/>
            <a:ext cx="3368000" cy="346681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694051" y="1081298"/>
            <a:ext cx="1175619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ko-KR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-2.5K 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직선 화살표 연결선 16"/>
          <p:cNvCxnSpPr/>
          <p:nvPr/>
        </p:nvCxnSpPr>
        <p:spPr>
          <a:xfrm rot="5400000">
            <a:off x="6931068" y="1994256"/>
            <a:ext cx="873314" cy="185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부제목 2"/>
          <p:cNvSpPr txBox="1">
            <a:spLocks/>
          </p:cNvSpPr>
          <p:nvPr/>
        </p:nvSpPr>
        <p:spPr bwMode="auto">
          <a:xfrm>
            <a:off x="3368000" y="540271"/>
            <a:ext cx="7325400" cy="48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  <a:noAutofit/>
          </a:bodyPr>
          <a:lstStyle>
            <a:lvl1pPr marL="390525" indent="-390525" algn="l" defTabSz="1042988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6138" indent="-325438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38" indent="-260350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038" indent="-260350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325" indent="-260350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b="1" dirty="0" smtClean="0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COMS 2011. 0316. 2315 - MTSAT2  2011. 0316. 2333</a:t>
            </a:r>
          </a:p>
        </p:txBody>
      </p:sp>
    </p:spTree>
    <p:extLst>
      <p:ext uri="{BB962C8B-B14F-4D97-AF65-F5344CB8AC3E}">
        <p14:creationId xmlns:p14="http://schemas.microsoft.com/office/powerpoint/2010/main" val="2178994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1536" r="21021"/>
          <a:stretch>
            <a:fillRect/>
          </a:stretch>
        </p:blipFill>
        <p:spPr bwMode="auto">
          <a:xfrm>
            <a:off x="4293489" y="1607513"/>
            <a:ext cx="6399911" cy="595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94051" y="1081298"/>
            <a:ext cx="1175619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ko-KR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-2.5K 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rot="5400000">
            <a:off x="6931068" y="1994256"/>
            <a:ext cx="873314" cy="185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COMS vs. MTSAT-1R  </a:t>
            </a:r>
            <a:r>
              <a:rPr lang="en-US" altLang="ko-KR" sz="3700" b="1" dirty="0" smtClean="0">
                <a:solidFill>
                  <a:srgbClr val="FFFF00"/>
                </a:solidFill>
                <a:latin typeface="Arial Narrow" pitchFamily="34" charset="0"/>
              </a:rPr>
              <a:t>[IR2]</a:t>
            </a:r>
            <a:endParaRPr lang="en-US" altLang="ko-KR" sz="37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10" name="부제목 2"/>
          <p:cNvSpPr txBox="1">
            <a:spLocks/>
          </p:cNvSpPr>
          <p:nvPr/>
        </p:nvSpPr>
        <p:spPr bwMode="auto">
          <a:xfrm>
            <a:off x="3368000" y="540271"/>
            <a:ext cx="7325400" cy="48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  <a:noAutofit/>
          </a:bodyPr>
          <a:lstStyle>
            <a:lvl1pPr marL="390525" indent="-390525" algn="l" defTabSz="1042988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6138" indent="-325438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38" indent="-260350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038" indent="-260350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325" indent="-260350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b="1" dirty="0" smtClean="0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COMS 2011. 0316. 2315 - MTSAT2  2011. 0316. 2333</a:t>
            </a:r>
          </a:p>
        </p:txBody>
      </p:sp>
    </p:spTree>
    <p:extLst>
      <p:ext uri="{BB962C8B-B14F-4D97-AF65-F5344CB8AC3E}">
        <p14:creationId xmlns:p14="http://schemas.microsoft.com/office/powerpoint/2010/main" val="2457566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1536" r="21021"/>
          <a:stretch>
            <a:fillRect/>
          </a:stretch>
        </p:blipFill>
        <p:spPr bwMode="auto">
          <a:xfrm>
            <a:off x="4293489" y="1607513"/>
            <a:ext cx="6399911" cy="595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http://intra.nmsc.kma.go.kr/emcoms/BIMG/COMS/Y2011/M03/D16/coms_mi_le1b_wv_cf_201103162315.th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3731"/>
            <a:ext cx="3368000" cy="3299371"/>
          </a:xfrm>
          <a:prstGeom prst="rect">
            <a:avLst/>
          </a:prstGeom>
          <a:noFill/>
        </p:spPr>
      </p:pic>
      <p:pic>
        <p:nvPicPr>
          <p:cNvPr id="7174" name="Picture 6" descr="http://intra.nmsc.kma.go.kr/ibmsan/nas5/MTSAT/IMG_HRIT/Y2011/M03/BSW/mtsat2_hrit_wv_zzz_fb_20110316233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94446"/>
            <a:ext cx="3368000" cy="34668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694051" y="1081298"/>
            <a:ext cx="1175619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ko-KR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-1.5K 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 rot="5400000">
            <a:off x="6931068" y="1994256"/>
            <a:ext cx="873314" cy="185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COMS vs. MTSAT-1R  </a:t>
            </a:r>
            <a:r>
              <a:rPr lang="en-US" altLang="ko-KR" sz="3700" b="1" dirty="0" smtClean="0">
                <a:solidFill>
                  <a:srgbClr val="FFFF00"/>
                </a:solidFill>
                <a:latin typeface="Arial Narrow" pitchFamily="34" charset="0"/>
              </a:rPr>
              <a:t>[WV]</a:t>
            </a:r>
            <a:endParaRPr lang="en-US" altLang="ko-KR" sz="37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9" name="부제목 2"/>
          <p:cNvSpPr txBox="1">
            <a:spLocks/>
          </p:cNvSpPr>
          <p:nvPr/>
        </p:nvSpPr>
        <p:spPr bwMode="auto">
          <a:xfrm>
            <a:off x="3368000" y="540271"/>
            <a:ext cx="7325400" cy="48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  <a:noAutofit/>
          </a:bodyPr>
          <a:lstStyle>
            <a:lvl1pPr marL="390525" indent="-390525" algn="l" defTabSz="1042988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6138" indent="-325438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38" indent="-260350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038" indent="-260350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325" indent="-260350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b="1" dirty="0" smtClean="0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COMS 2011. 0316. 2315 - MTSAT2  2011. 0316. 2333</a:t>
            </a:r>
          </a:p>
        </p:txBody>
      </p:sp>
    </p:spTree>
    <p:extLst>
      <p:ext uri="{BB962C8B-B14F-4D97-AF65-F5344CB8AC3E}">
        <p14:creationId xmlns:p14="http://schemas.microsoft.com/office/powerpoint/2010/main" val="1986918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1536" r="21021"/>
          <a:stretch>
            <a:fillRect/>
          </a:stretch>
        </p:blipFill>
        <p:spPr bwMode="auto">
          <a:xfrm>
            <a:off x="4293489" y="1607513"/>
            <a:ext cx="6399911" cy="595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http://intra.nmsc.kma.go.kr/emcoms/BIMG/COMS/Y2011/M03/D16/coms_mi_le1b_swir_cf_201103162315.th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3731"/>
            <a:ext cx="3368000" cy="3299371"/>
          </a:xfrm>
          <a:prstGeom prst="rect">
            <a:avLst/>
          </a:prstGeom>
          <a:noFill/>
        </p:spPr>
      </p:pic>
      <p:pic>
        <p:nvPicPr>
          <p:cNvPr id="5126" name="Picture 6" descr="http://intra.nmsc.kma.go.kr/ibmsan/nas5/MTSAT/IMG_HRIT/Y2011/M03/BSS/mtsat2_hrit_swir_zzz_fb_20110316233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94446"/>
            <a:ext cx="3368000" cy="34668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694053" y="1081298"/>
            <a:ext cx="1175619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ko-KR" alt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-5.0K 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직선 화살표 연결선 6"/>
          <p:cNvCxnSpPr/>
          <p:nvPr/>
        </p:nvCxnSpPr>
        <p:spPr>
          <a:xfrm rot="5400000">
            <a:off x="6931068" y="1994256"/>
            <a:ext cx="873314" cy="185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COMS vs. MTSAT-1R  </a:t>
            </a:r>
            <a:r>
              <a:rPr lang="en-US" altLang="ko-KR" sz="3700" b="1" dirty="0" smtClean="0">
                <a:solidFill>
                  <a:srgbClr val="FFFF00"/>
                </a:solidFill>
                <a:latin typeface="Arial Narrow" pitchFamily="34" charset="0"/>
              </a:rPr>
              <a:t>[SWIR]</a:t>
            </a:r>
            <a:endParaRPr lang="en-US" altLang="ko-KR" sz="3700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9" name="부제목 2"/>
          <p:cNvSpPr txBox="1">
            <a:spLocks/>
          </p:cNvSpPr>
          <p:nvPr/>
        </p:nvSpPr>
        <p:spPr bwMode="auto">
          <a:xfrm>
            <a:off x="3368000" y="540271"/>
            <a:ext cx="7325400" cy="48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  <a:noAutofit/>
          </a:bodyPr>
          <a:lstStyle>
            <a:lvl1pPr marL="390525" indent="-390525" algn="l" defTabSz="1042988" rtl="0" eaLnBrk="0" fontAlgn="base" latinLnBrk="1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6138" indent="-325438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338" indent="-260350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4038" indent="-260350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325" indent="-260350" algn="l" defTabSz="1042988" rtl="0" eaLnBrk="0" fontAlgn="base" latinLnBrk="1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b="1" dirty="0" smtClean="0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COMS 2011. 0316. 2315 - MTSAT2  2011. 0316. 2333</a:t>
            </a:r>
          </a:p>
        </p:txBody>
      </p:sp>
    </p:spTree>
    <p:extLst>
      <p:ext uri="{BB962C8B-B14F-4D97-AF65-F5344CB8AC3E}">
        <p14:creationId xmlns:p14="http://schemas.microsoft.com/office/powerpoint/2010/main" val="666375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내용 개체 틀 11" descr="diff_ir1_2011031702.png"/>
          <p:cNvPicPr>
            <a:picLocks noGrp="1" noChangeAspect="1"/>
          </p:cNvPicPr>
          <p:nvPr>
            <p:ph idx="1"/>
          </p:nvPr>
        </p:nvPicPr>
        <p:blipFill>
          <a:blip r:embed="rId2"/>
          <a:srcRect l="16210" r="16210"/>
          <a:stretch>
            <a:fillRect/>
          </a:stretch>
        </p:blipFill>
        <p:spPr>
          <a:xfrm>
            <a:off x="991812" y="0"/>
            <a:ext cx="4354888" cy="3969167"/>
          </a:xfrm>
        </p:spPr>
      </p:pic>
      <p:pic>
        <p:nvPicPr>
          <p:cNvPr id="13" name="그림 12" descr="diff_ir2_2011031702.png"/>
          <p:cNvPicPr>
            <a:picLocks noChangeAspect="1"/>
          </p:cNvPicPr>
          <p:nvPr/>
        </p:nvPicPr>
        <p:blipFill>
          <a:blip r:embed="rId3"/>
          <a:srcRect l="16210" r="16210"/>
          <a:stretch>
            <a:fillRect/>
          </a:stretch>
        </p:blipFill>
        <p:spPr>
          <a:xfrm>
            <a:off x="5346701" y="0"/>
            <a:ext cx="4354888" cy="3969167"/>
          </a:xfrm>
          <a:prstGeom prst="rect">
            <a:avLst/>
          </a:prstGeom>
        </p:spPr>
      </p:pic>
      <p:pic>
        <p:nvPicPr>
          <p:cNvPr id="14" name="그림 13" descr="diff_swir_2011031702.png"/>
          <p:cNvPicPr>
            <a:picLocks noChangeAspect="1"/>
          </p:cNvPicPr>
          <p:nvPr/>
        </p:nvPicPr>
        <p:blipFill>
          <a:blip r:embed="rId4"/>
          <a:srcRect l="16210" r="16210"/>
          <a:stretch>
            <a:fillRect/>
          </a:stretch>
        </p:blipFill>
        <p:spPr>
          <a:xfrm>
            <a:off x="5346701" y="3592096"/>
            <a:ext cx="4354888" cy="3969167"/>
          </a:xfrm>
          <a:prstGeom prst="rect">
            <a:avLst/>
          </a:prstGeom>
        </p:spPr>
      </p:pic>
      <p:pic>
        <p:nvPicPr>
          <p:cNvPr id="15" name="그림 14" descr="diff_vis_2011031702.png"/>
          <p:cNvPicPr>
            <a:picLocks noChangeAspect="1"/>
          </p:cNvPicPr>
          <p:nvPr/>
        </p:nvPicPr>
        <p:blipFill>
          <a:blip r:embed="rId5"/>
          <a:srcRect l="16210" r="16210"/>
          <a:stretch>
            <a:fillRect/>
          </a:stretch>
        </p:blipFill>
        <p:spPr>
          <a:xfrm>
            <a:off x="991812" y="3592096"/>
            <a:ext cx="4354888" cy="39691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93575" y="38955"/>
            <a:ext cx="629033" cy="428490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en-US" altLang="ko-K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IR1</a:t>
            </a:r>
            <a:endParaRPr lang="ko-KR" alt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25045" y="49200"/>
            <a:ext cx="629033" cy="428490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en-US" altLang="ko-K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IR2</a:t>
            </a:r>
            <a:endParaRPr lang="ko-KR" alt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41183" y="3542455"/>
            <a:ext cx="914368" cy="428490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en-US" altLang="ko-K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SWIR</a:t>
            </a:r>
            <a:endParaRPr lang="ko-KR" alt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8131" y="3542455"/>
            <a:ext cx="645064" cy="428490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en-US" altLang="ko-K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WV</a:t>
            </a:r>
            <a:endParaRPr lang="ko-KR" alt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420398" y="-30192"/>
            <a:ext cx="1840904" cy="597767"/>
          </a:xfrm>
          <a:prstGeom prst="rect">
            <a:avLst/>
          </a:prstGeom>
        </p:spPr>
        <p:txBody>
          <a:bodyPr wrap="none" lIns="104306" tIns="52153" rIns="104306" bIns="52153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0215 </a:t>
            </a:r>
            <a:r>
              <a:rPr lang="en-US" altLang="ko-KR" sz="2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UTC</a:t>
            </a:r>
            <a:endParaRPr lang="ko-KR" altLang="en-US" sz="2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336188" y="3441934"/>
            <a:ext cx="1820001" cy="520823"/>
          </a:xfrm>
          <a:prstGeom prst="rect">
            <a:avLst/>
          </a:prstGeom>
        </p:spPr>
        <p:txBody>
          <a:bodyPr wrap="none" lIns="104306" tIns="52153" rIns="104306" bIns="52153">
            <a:spAutoFit/>
          </a:bodyPr>
          <a:lstStyle/>
          <a:p>
            <a:r>
              <a:rPr lang="en-US" altLang="ko-KR" sz="2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2011 0316</a:t>
            </a:r>
            <a:endParaRPr lang="ko-KR" altLang="en-US" sz="2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46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diff_ir1_2011031705.png"/>
          <p:cNvPicPr>
            <a:picLocks noGrp="1" noChangeAspect="1"/>
          </p:cNvPicPr>
          <p:nvPr>
            <p:ph idx="1"/>
          </p:nvPr>
        </p:nvPicPr>
        <p:blipFill>
          <a:blip r:embed="rId2"/>
          <a:srcRect l="16210" r="16210"/>
          <a:stretch>
            <a:fillRect/>
          </a:stretch>
        </p:blipFill>
        <p:spPr>
          <a:xfrm>
            <a:off x="991812" y="0"/>
            <a:ext cx="4354888" cy="3969167"/>
          </a:xfrm>
        </p:spPr>
      </p:pic>
      <p:pic>
        <p:nvPicPr>
          <p:cNvPr id="5" name="그림 4" descr="diff_ir2_2011031705.png"/>
          <p:cNvPicPr>
            <a:picLocks noChangeAspect="1"/>
          </p:cNvPicPr>
          <p:nvPr/>
        </p:nvPicPr>
        <p:blipFill>
          <a:blip r:embed="rId3"/>
          <a:srcRect l="16210" r="16210"/>
          <a:stretch>
            <a:fillRect/>
          </a:stretch>
        </p:blipFill>
        <p:spPr>
          <a:xfrm>
            <a:off x="5336037" y="0"/>
            <a:ext cx="4354888" cy="3969167"/>
          </a:xfrm>
          <a:prstGeom prst="rect">
            <a:avLst/>
          </a:prstGeom>
        </p:spPr>
      </p:pic>
      <p:pic>
        <p:nvPicPr>
          <p:cNvPr id="6" name="그림 5" descr="diff_swir_2011031705.png"/>
          <p:cNvPicPr>
            <a:picLocks noChangeAspect="1"/>
          </p:cNvPicPr>
          <p:nvPr/>
        </p:nvPicPr>
        <p:blipFill>
          <a:blip r:embed="rId4"/>
          <a:srcRect l="16210" r="16210"/>
          <a:stretch>
            <a:fillRect/>
          </a:stretch>
        </p:blipFill>
        <p:spPr>
          <a:xfrm>
            <a:off x="5336037" y="3592096"/>
            <a:ext cx="4354888" cy="3969167"/>
          </a:xfrm>
          <a:prstGeom prst="rect">
            <a:avLst/>
          </a:prstGeom>
        </p:spPr>
      </p:pic>
      <p:pic>
        <p:nvPicPr>
          <p:cNvPr id="7" name="그림 6" descr="diff_vis_2011031705.png"/>
          <p:cNvPicPr>
            <a:picLocks noChangeAspect="1"/>
          </p:cNvPicPr>
          <p:nvPr/>
        </p:nvPicPr>
        <p:blipFill>
          <a:blip r:embed="rId5"/>
          <a:srcRect l="16210" r="16210"/>
          <a:stretch>
            <a:fillRect/>
          </a:stretch>
        </p:blipFill>
        <p:spPr>
          <a:xfrm>
            <a:off x="991812" y="3592096"/>
            <a:ext cx="4354888" cy="39691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93575" y="38955"/>
            <a:ext cx="629033" cy="428490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en-US" altLang="ko-K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IR1</a:t>
            </a:r>
            <a:endParaRPr lang="ko-KR" alt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25045" y="49200"/>
            <a:ext cx="629033" cy="428490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en-US" altLang="ko-K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IR2</a:t>
            </a:r>
            <a:endParaRPr lang="ko-KR" alt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420398" y="-30192"/>
            <a:ext cx="1840904" cy="597767"/>
          </a:xfrm>
          <a:prstGeom prst="rect">
            <a:avLst/>
          </a:prstGeom>
        </p:spPr>
        <p:txBody>
          <a:bodyPr wrap="none" lIns="104306" tIns="52153" rIns="104306" bIns="52153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0515 </a:t>
            </a:r>
            <a:r>
              <a:rPr lang="en-US" altLang="ko-KR" sz="23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UTC</a:t>
            </a:r>
            <a:endParaRPr lang="ko-KR" altLang="en-US" sz="2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41183" y="3542455"/>
            <a:ext cx="914368" cy="428490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en-US" altLang="ko-K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SWIR</a:t>
            </a:r>
            <a:endParaRPr lang="ko-KR" alt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8131" y="3542455"/>
            <a:ext cx="645064" cy="428490"/>
          </a:xfrm>
          <a:prstGeom prst="rect">
            <a:avLst/>
          </a:prstGeom>
          <a:noFill/>
        </p:spPr>
        <p:txBody>
          <a:bodyPr wrap="none" lIns="104306" tIns="52153" rIns="104306" bIns="52153" rtlCol="0">
            <a:spAutoFit/>
          </a:bodyPr>
          <a:lstStyle/>
          <a:p>
            <a:r>
              <a:rPr lang="en-US" altLang="ko-K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WV</a:t>
            </a:r>
            <a:endParaRPr lang="ko-KR" alt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336188" y="3441934"/>
            <a:ext cx="1820001" cy="520823"/>
          </a:xfrm>
          <a:prstGeom prst="rect">
            <a:avLst/>
          </a:prstGeom>
        </p:spPr>
        <p:txBody>
          <a:bodyPr wrap="none" lIns="104306" tIns="52153" rIns="104306" bIns="52153">
            <a:spAutoFit/>
          </a:bodyPr>
          <a:lstStyle/>
          <a:p>
            <a:r>
              <a:rPr lang="en-US" altLang="ko-KR" sz="2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2011 0316</a:t>
            </a:r>
            <a:endParaRPr lang="ko-KR" altLang="en-US" sz="2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85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DC9CA-4FD3-4752-819F-CAD49C3D8FFE}" type="slidenum">
              <a:rPr lang="en-US" altLang="ko-KR"/>
              <a:pPr/>
              <a:t>2</a:t>
            </a:fld>
            <a:endParaRPr lang="en-US" altLang="ko-KR"/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116" y="34317"/>
            <a:ext cx="8640960" cy="749125"/>
          </a:xfrm>
          <a:prstGeom prst="rect">
            <a:avLst/>
          </a:prstGeom>
        </p:spPr>
        <p:txBody>
          <a:bodyPr wrap="square" lIns="104287" tIns="52144" rIns="104287" bIns="52144">
            <a:normAutofit/>
          </a:bodyPr>
          <a:lstStyle/>
          <a:p>
            <a:pPr algn="l"/>
            <a:r>
              <a:rPr lang="en-US" altLang="ko-KR" sz="3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Current GSICS Activity of KMA</a:t>
            </a:r>
          </a:p>
        </p:txBody>
      </p:sp>
      <p:sp>
        <p:nvSpPr>
          <p:cNvPr id="83972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34670" y="1188344"/>
            <a:ext cx="9624060" cy="5650759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US" altLang="ko-KR" sz="3200" dirty="0" smtClean="0">
                <a:latin typeface="Arial" charset="0"/>
              </a:rPr>
              <a:t>IR </a:t>
            </a:r>
            <a:r>
              <a:rPr lang="en-US" altLang="ko-KR" sz="3200" dirty="0">
                <a:latin typeface="Arial" charset="0"/>
              </a:rPr>
              <a:t>inter-calibration system for GEO with MODIS</a:t>
            </a:r>
          </a:p>
          <a:p>
            <a:pPr lvl="1"/>
            <a:r>
              <a:rPr lang="en-US" altLang="ko-KR" dirty="0">
                <a:latin typeface="Arial" charset="0"/>
              </a:rPr>
              <a:t>Test </a:t>
            </a:r>
            <a:r>
              <a:rPr lang="en-US" altLang="ko-KR" dirty="0" smtClean="0">
                <a:latin typeface="Arial" charset="0"/>
              </a:rPr>
              <a:t>using </a:t>
            </a:r>
            <a:r>
              <a:rPr lang="en-US" altLang="ko-KR" dirty="0">
                <a:latin typeface="Arial" charset="0"/>
              </a:rPr>
              <a:t>MTSAT-1R </a:t>
            </a:r>
            <a:r>
              <a:rPr lang="en-US" altLang="ko-KR" dirty="0" smtClean="0">
                <a:latin typeface="Arial" charset="0"/>
              </a:rPr>
              <a:t>data: ~2010</a:t>
            </a:r>
          </a:p>
          <a:p>
            <a:pPr lvl="1"/>
            <a:r>
              <a:rPr lang="en-US" altLang="ko-KR" dirty="0" smtClean="0">
                <a:latin typeface="Arial" charset="0"/>
              </a:rPr>
              <a:t>COMS data: 2011~</a:t>
            </a:r>
            <a:endParaRPr lang="en-US" altLang="ko-KR" dirty="0">
              <a:latin typeface="Arial" charset="0"/>
            </a:endParaRPr>
          </a:p>
          <a:p>
            <a:r>
              <a:rPr lang="en-US" altLang="ko-KR" sz="3200" dirty="0" smtClean="0">
                <a:latin typeface="Arial" charset="0"/>
              </a:rPr>
              <a:t>GEO-LEO </a:t>
            </a:r>
            <a:r>
              <a:rPr lang="en-US" altLang="ko-KR" sz="3200" dirty="0">
                <a:latin typeface="Arial" charset="0"/>
              </a:rPr>
              <a:t>IR radiation Calibration with AIRS/IASI</a:t>
            </a:r>
          </a:p>
          <a:p>
            <a:pPr lvl="1"/>
            <a:r>
              <a:rPr lang="en-US" altLang="ko-KR" dirty="0" smtClean="0">
                <a:latin typeface="Arial" charset="0"/>
              </a:rPr>
              <a:t>MTSAT-1R </a:t>
            </a:r>
            <a:r>
              <a:rPr lang="en-US" altLang="ko-KR" dirty="0">
                <a:latin typeface="Arial" charset="0"/>
              </a:rPr>
              <a:t>data during </a:t>
            </a:r>
            <a:r>
              <a:rPr lang="en-US" altLang="ko-KR" dirty="0" smtClean="0">
                <a:latin typeface="Arial" charset="0"/>
              </a:rPr>
              <a:t>2009-2010</a:t>
            </a:r>
          </a:p>
          <a:p>
            <a:pPr lvl="1"/>
            <a:r>
              <a:rPr lang="en-US" altLang="ko-KR" dirty="0" smtClean="0">
                <a:latin typeface="Arial" charset="0"/>
              </a:rPr>
              <a:t>COMS data from Jan 2011~</a:t>
            </a:r>
          </a:p>
          <a:p>
            <a:r>
              <a:rPr lang="en-US" altLang="ko-KR" sz="3200" dirty="0" smtClean="0">
                <a:latin typeface="Arial" charset="0"/>
              </a:rPr>
              <a:t>VI vicarious Calibration</a:t>
            </a:r>
            <a:endParaRPr lang="en-US" altLang="ko-KR" sz="3200" dirty="0">
              <a:latin typeface="Arial" charset="0"/>
            </a:endParaRPr>
          </a:p>
          <a:p>
            <a:pPr lvl="1"/>
            <a:r>
              <a:rPr lang="en-US" altLang="ko-KR" dirty="0" smtClean="0">
                <a:latin typeface="Arial" charset="0"/>
              </a:rPr>
              <a:t>Desert Target: 2011~</a:t>
            </a:r>
          </a:p>
          <a:p>
            <a:pPr lvl="1"/>
            <a:r>
              <a:rPr lang="en-US" altLang="ko-KR" dirty="0" smtClean="0">
                <a:latin typeface="Arial" charset="0"/>
              </a:rPr>
              <a:t>Deep Convective Cloud: 2011~</a:t>
            </a:r>
            <a:endParaRPr lang="en-US" altLang="ko-KR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63482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sz="6600" b="1" dirty="0" smtClean="0">
                <a:solidFill>
                  <a:schemeClr val="bg1"/>
                </a:solidFill>
                <a:latin typeface="+mj-lt"/>
              </a:rPr>
              <a:t>고맙습니다</a:t>
            </a:r>
            <a:r>
              <a:rPr lang="en-US" altLang="ko-KR" sz="6600" b="1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altLang="ko-KR" sz="6600" b="1" dirty="0" smtClean="0">
                <a:solidFill>
                  <a:schemeClr val="bg1"/>
                </a:solidFill>
                <a:latin typeface="+mj-lt"/>
              </a:rPr>
            </a:br>
            <a:r>
              <a:rPr lang="en-US" altLang="ko-KR" sz="6600" b="1" dirty="0" smtClean="0">
                <a:solidFill>
                  <a:schemeClr val="bg1"/>
                </a:solidFill>
                <a:latin typeface="+mj-lt"/>
              </a:rPr>
              <a:t>Thank you</a:t>
            </a:r>
            <a:endParaRPr lang="ko-KR" altLang="en-US" sz="6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441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6EB39-DC6A-4840-89B7-9FECAA511B1D}" type="slidenum">
              <a:rPr lang="en-US" altLang="ko-KR"/>
              <a:pPr/>
              <a:t>3</a:t>
            </a:fld>
            <a:endParaRPr lang="en-US" altLang="ko-KR"/>
          </a:p>
        </p:txBody>
      </p:sp>
      <p:sp>
        <p:nvSpPr>
          <p:cNvPr id="158723" name="AutoShape 3"/>
          <p:cNvSpPr>
            <a:spLocks noChangeArrowheads="1"/>
          </p:cNvSpPr>
          <p:nvPr/>
        </p:nvSpPr>
        <p:spPr bwMode="auto">
          <a:xfrm>
            <a:off x="976517" y="1001169"/>
            <a:ext cx="3337975" cy="4740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1750">
            <a:solidFill>
              <a:schemeClr val="accent2"/>
            </a:solidFill>
            <a:round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>
                <a:solidFill>
                  <a:schemeClr val="bg2"/>
                </a:solidFill>
                <a:effectLst/>
                <a:latin typeface="Times New Roman" pitchFamily="18" charset="0"/>
                <a:ea typeface="굴림" pitchFamily="50" charset="-127"/>
              </a:rPr>
              <a:t>COLLOCATED IN SPACE</a:t>
            </a:r>
          </a:p>
        </p:txBody>
      </p:sp>
      <p:sp>
        <p:nvSpPr>
          <p:cNvPr id="158724" name="AutoShape 4"/>
          <p:cNvSpPr>
            <a:spLocks noChangeArrowheads="1"/>
          </p:cNvSpPr>
          <p:nvPr/>
        </p:nvSpPr>
        <p:spPr bwMode="auto">
          <a:xfrm>
            <a:off x="976517" y="1841308"/>
            <a:ext cx="3337975" cy="4740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1750">
            <a:solidFill>
              <a:schemeClr val="accent2"/>
            </a:solidFill>
            <a:round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>
                <a:solidFill>
                  <a:schemeClr val="bg2"/>
                </a:solidFill>
                <a:effectLst/>
                <a:latin typeface="Times New Roman" pitchFamily="18" charset="0"/>
                <a:ea typeface="굴림" pitchFamily="50" charset="-127"/>
              </a:rPr>
              <a:t>COLLOCATED IN TIME</a:t>
            </a:r>
          </a:p>
        </p:txBody>
      </p:sp>
      <p:sp>
        <p:nvSpPr>
          <p:cNvPr id="158725" name="AutoShape 5"/>
          <p:cNvSpPr>
            <a:spLocks noChangeArrowheads="1"/>
          </p:cNvSpPr>
          <p:nvPr/>
        </p:nvSpPr>
        <p:spPr bwMode="auto">
          <a:xfrm>
            <a:off x="530957" y="2789967"/>
            <a:ext cx="4175253" cy="40254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1750">
            <a:solidFill>
              <a:schemeClr val="accent2"/>
            </a:solidFill>
            <a:round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ko-KR">
                <a:solidFill>
                  <a:schemeClr val="bg2"/>
                </a:solidFill>
                <a:effectLst/>
                <a:latin typeface="Times New Roman" pitchFamily="18" charset="0"/>
                <a:ea typeface="굴림" pitchFamily="50" charset="-127"/>
              </a:rPr>
              <a:t>ALIGNED IN LINE-OF-SIGHT</a:t>
            </a:r>
          </a:p>
        </p:txBody>
      </p:sp>
      <p:sp>
        <p:nvSpPr>
          <p:cNvPr id="158726" name="AutoShape 6"/>
          <p:cNvSpPr>
            <a:spLocks noChangeArrowheads="1"/>
          </p:cNvSpPr>
          <p:nvPr/>
        </p:nvSpPr>
        <p:spPr bwMode="auto">
          <a:xfrm>
            <a:off x="976517" y="3535592"/>
            <a:ext cx="3337975" cy="83159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1750">
            <a:solidFill>
              <a:schemeClr val="accent2"/>
            </a:solidFill>
            <a:round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>
                <a:solidFill>
                  <a:schemeClr val="bg2"/>
                </a:solidFill>
                <a:effectLst/>
                <a:latin typeface="Times New Roman" pitchFamily="18" charset="0"/>
                <a:ea typeface="굴림" pitchFamily="50" charset="-127"/>
              </a:rPr>
              <a:t>UNIFORM ENVIRONMENT</a:t>
            </a:r>
          </a:p>
        </p:txBody>
      </p:sp>
      <p:sp>
        <p:nvSpPr>
          <p:cNvPr id="158727" name="AutoShape 7"/>
          <p:cNvSpPr>
            <a:spLocks noChangeArrowheads="1"/>
          </p:cNvSpPr>
          <p:nvPr/>
        </p:nvSpPr>
        <p:spPr bwMode="auto">
          <a:xfrm>
            <a:off x="976517" y="4865813"/>
            <a:ext cx="3337975" cy="4740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1750">
            <a:solidFill>
              <a:schemeClr val="accent2"/>
            </a:solidFill>
            <a:round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>
                <a:solidFill>
                  <a:schemeClr val="bg2"/>
                </a:solidFill>
                <a:effectLst/>
                <a:latin typeface="Times New Roman" pitchFamily="18" charset="0"/>
                <a:ea typeface="굴림" pitchFamily="50" charset="-127"/>
              </a:rPr>
              <a:t>NORMAL GEO FOV</a:t>
            </a:r>
          </a:p>
        </p:txBody>
      </p:sp>
      <p:sp>
        <p:nvSpPr>
          <p:cNvPr id="158728" name="AutoShape 8"/>
          <p:cNvSpPr>
            <a:spLocks noChangeArrowheads="1"/>
          </p:cNvSpPr>
          <p:nvPr/>
        </p:nvSpPr>
        <p:spPr bwMode="auto">
          <a:xfrm>
            <a:off x="976517" y="6005254"/>
            <a:ext cx="3337975" cy="4740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1750">
            <a:solidFill>
              <a:schemeClr val="accent2"/>
            </a:solidFill>
            <a:round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>
                <a:solidFill>
                  <a:schemeClr val="bg2"/>
                </a:solidFill>
                <a:effectLst/>
                <a:latin typeface="Times New Roman" pitchFamily="18" charset="0"/>
                <a:ea typeface="굴림" pitchFamily="50" charset="-127"/>
              </a:rPr>
              <a:t>SPATIAL AVERAGING</a:t>
            </a:r>
          </a:p>
        </p:txBody>
      </p:sp>
      <p:sp>
        <p:nvSpPr>
          <p:cNvPr id="158729" name="Rectangle 9"/>
          <p:cNvSpPr>
            <a:spLocks noChangeArrowheads="1"/>
          </p:cNvSpPr>
          <p:nvPr/>
        </p:nvSpPr>
        <p:spPr bwMode="auto">
          <a:xfrm>
            <a:off x="263623" y="843641"/>
            <a:ext cx="4633807" cy="4872814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</p:spPr>
        <p:txBody>
          <a:bodyPr wrap="none" lIns="104287" tIns="52144" rIns="104287" bIns="52144" anchor="ctr"/>
          <a:lstStyle/>
          <a:p>
            <a:endParaRPr lang="ko-KR" altLang="ko-KR"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8730" name="AutoShape 11"/>
          <p:cNvSpPr>
            <a:spLocks noChangeArrowheads="1"/>
          </p:cNvSpPr>
          <p:nvPr/>
        </p:nvSpPr>
        <p:spPr bwMode="auto">
          <a:xfrm rot="5400000">
            <a:off x="2500336" y="1407219"/>
            <a:ext cx="294049" cy="490114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666699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lIns="104287" tIns="52144" rIns="104287" bIns="52144" anchor="ctr"/>
          <a:lstStyle/>
          <a:p>
            <a:endParaRPr lang="ko-KR" altLang="ko-KR"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8731" name="AutoShape 12"/>
          <p:cNvSpPr>
            <a:spLocks noChangeArrowheads="1"/>
          </p:cNvSpPr>
          <p:nvPr/>
        </p:nvSpPr>
        <p:spPr bwMode="auto">
          <a:xfrm rot="5400000">
            <a:off x="2500336" y="2289366"/>
            <a:ext cx="294049" cy="490114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666699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lIns="104287" tIns="52144" rIns="104287" bIns="52144" anchor="ctr"/>
          <a:lstStyle/>
          <a:p>
            <a:endParaRPr lang="ko-KR" altLang="ko-KR"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8732" name="AutoShape 13"/>
          <p:cNvSpPr>
            <a:spLocks noChangeArrowheads="1"/>
          </p:cNvSpPr>
          <p:nvPr/>
        </p:nvSpPr>
        <p:spPr bwMode="auto">
          <a:xfrm rot="5400000">
            <a:off x="2500336" y="3087500"/>
            <a:ext cx="294049" cy="490114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666699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lIns="104287" tIns="52144" rIns="104287" bIns="52144" anchor="ctr"/>
          <a:lstStyle/>
          <a:p>
            <a:endParaRPr lang="ko-KR" altLang="ko-KR"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8733" name="AutoShape 14"/>
          <p:cNvSpPr>
            <a:spLocks noChangeArrowheads="1"/>
          </p:cNvSpPr>
          <p:nvPr/>
        </p:nvSpPr>
        <p:spPr bwMode="auto">
          <a:xfrm rot="5400000">
            <a:off x="2479331" y="4368714"/>
            <a:ext cx="336056" cy="490114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666699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lIns="104287" tIns="52144" rIns="104287" bIns="52144" anchor="ctr"/>
          <a:lstStyle/>
          <a:p>
            <a:endParaRPr lang="ko-KR" altLang="ko-KR"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8734" name="AutoShape 15"/>
          <p:cNvSpPr>
            <a:spLocks noChangeArrowheads="1"/>
          </p:cNvSpPr>
          <p:nvPr/>
        </p:nvSpPr>
        <p:spPr bwMode="auto">
          <a:xfrm rot="5400000">
            <a:off x="2350098" y="5382422"/>
            <a:ext cx="512836" cy="571800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666699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lIns="104287" tIns="52144" rIns="104287" bIns="52144" anchor="ctr"/>
          <a:lstStyle/>
          <a:p>
            <a:endParaRPr lang="ko-KR" altLang="ko-KR"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8735" name="AutoShape 8"/>
          <p:cNvSpPr>
            <a:spLocks noChangeArrowheads="1"/>
          </p:cNvSpPr>
          <p:nvPr/>
        </p:nvSpPr>
        <p:spPr bwMode="auto">
          <a:xfrm>
            <a:off x="967235" y="6876901"/>
            <a:ext cx="3337975" cy="474054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31750">
            <a:solidFill>
              <a:schemeClr val="accent2"/>
            </a:solidFill>
            <a:round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b="1">
                <a:solidFill>
                  <a:srgbClr val="FFFF00"/>
                </a:solidFill>
                <a:effectLst/>
                <a:latin typeface="Arial Narrow" pitchFamily="34" charset="0"/>
                <a:ea typeface="굴림" pitchFamily="50" charset="-127"/>
              </a:rPr>
              <a:t>SPECTRAL FILLING</a:t>
            </a:r>
          </a:p>
        </p:txBody>
      </p:sp>
      <p:sp>
        <p:nvSpPr>
          <p:cNvPr id="158736" name="AutoShape 15"/>
          <p:cNvSpPr>
            <a:spLocks noChangeArrowheads="1"/>
          </p:cNvSpPr>
          <p:nvPr/>
        </p:nvSpPr>
        <p:spPr bwMode="auto">
          <a:xfrm rot="5400000">
            <a:off x="2522876" y="6432309"/>
            <a:ext cx="241540" cy="490114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666699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lIns="104287" tIns="52144" rIns="104287" bIns="52144" anchor="ctr"/>
          <a:lstStyle/>
          <a:p>
            <a:endParaRPr lang="ko-KR" altLang="ko-KR"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8737" name="Text Box 17"/>
          <p:cNvSpPr txBox="1">
            <a:spLocks noChangeArrowheads="1"/>
          </p:cNvSpPr>
          <p:nvPr/>
        </p:nvSpPr>
        <p:spPr bwMode="auto">
          <a:xfrm>
            <a:off x="5130676" y="843642"/>
            <a:ext cx="5346700" cy="305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87" tIns="52144" rIns="104287" bIns="52144">
            <a:spAutoFit/>
          </a:bodyPr>
          <a:lstStyle/>
          <a:p>
            <a:pPr marL="391076" indent="-391076">
              <a:spcBef>
                <a:spcPct val="50000"/>
              </a:spcBef>
            </a:pPr>
            <a:r>
              <a:rPr lang="en-US" altLang="ko-KR" b="1" dirty="0">
                <a:latin typeface="Arial" pitchFamily="34" charset="0"/>
                <a:cs typeface="Arial" pitchFamily="34" charset="0"/>
              </a:rPr>
              <a:t>Spectral filling method</a:t>
            </a:r>
            <a:r>
              <a:rPr lang="en-US" altLang="ko-KR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391076" indent="-391076">
              <a:spcBef>
                <a:spcPct val="50000"/>
              </a:spcBef>
              <a:buFontTx/>
              <a:buAutoNum type="arabicPeriod"/>
            </a:pPr>
            <a:r>
              <a:rPr lang="en-US" altLang="ko-KR" dirty="0">
                <a:latin typeface="Arial" pitchFamily="34" charset="0"/>
                <a:cs typeface="Arial" pitchFamily="34" charset="0"/>
              </a:rPr>
              <a:t>Convolution method</a:t>
            </a:r>
          </a:p>
          <a:p>
            <a:pPr marL="912513" lvl="1" indent="-391076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ko-KR" sz="1800" dirty="0">
                <a:latin typeface="Arial" pitchFamily="34" charset="0"/>
                <a:cs typeface="Arial" pitchFamily="34" charset="0"/>
              </a:rPr>
              <a:t>Linear interpolation using only US profile</a:t>
            </a:r>
          </a:p>
          <a:p>
            <a:pPr marL="912513" lvl="1" indent="-391076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ko-KR" sz="1800" dirty="0">
                <a:latin typeface="Arial" pitchFamily="34" charset="0"/>
                <a:cs typeface="Arial" pitchFamily="34" charset="0"/>
              </a:rPr>
              <a:t>Proposed by NESDIS</a:t>
            </a:r>
          </a:p>
          <a:p>
            <a:pPr marL="391076" indent="-391076">
              <a:spcBef>
                <a:spcPct val="50000"/>
              </a:spcBef>
              <a:buFontTx/>
              <a:buAutoNum type="arabicPeriod"/>
            </a:pPr>
            <a:r>
              <a:rPr lang="en-US" altLang="ko-KR" dirty="0">
                <a:latin typeface="Arial" pitchFamily="34" charset="0"/>
                <a:cs typeface="Arial" pitchFamily="34" charset="0"/>
              </a:rPr>
              <a:t> Constraint method</a:t>
            </a:r>
          </a:p>
          <a:p>
            <a:pPr marL="912513" lvl="1" indent="-391076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ko-KR" sz="1800" dirty="0">
                <a:latin typeface="Arial" pitchFamily="34" charset="0"/>
                <a:cs typeface="Arial" pitchFamily="34" charset="0"/>
              </a:rPr>
              <a:t>Least square method using 8-profile</a:t>
            </a:r>
          </a:p>
          <a:p>
            <a:pPr marL="912513" lvl="1" indent="-391076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ko-KR" sz="1800" dirty="0">
                <a:latin typeface="Arial" pitchFamily="34" charset="0"/>
                <a:cs typeface="Arial" pitchFamily="34" charset="0"/>
              </a:rPr>
              <a:t>Proposed by JMA</a:t>
            </a:r>
          </a:p>
        </p:txBody>
      </p:sp>
      <p:pic>
        <p:nvPicPr>
          <p:cNvPr id="158738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7289" y="4076433"/>
            <a:ext cx="4546551" cy="3435823"/>
          </a:xfrm>
          <a:prstGeom prst="rect">
            <a:avLst/>
          </a:prstGeom>
          <a:noFill/>
        </p:spPr>
      </p:pic>
      <p:sp>
        <p:nvSpPr>
          <p:cNvPr id="158739" name="Text Box 19"/>
          <p:cNvSpPr txBox="1">
            <a:spLocks noChangeArrowheads="1"/>
          </p:cNvSpPr>
          <p:nvPr/>
        </p:nvSpPr>
        <p:spPr bwMode="auto">
          <a:xfrm>
            <a:off x="9388288" y="6479582"/>
            <a:ext cx="1221572" cy="64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GEO:</a:t>
            </a:r>
          </a:p>
          <a:p>
            <a:pPr>
              <a:spcBef>
                <a:spcPct val="50000"/>
              </a:spcBef>
            </a:pPr>
            <a:r>
              <a:rPr lang="en-US" altLang="ko-K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COMS</a:t>
            </a:r>
            <a:endParaRPr lang="en-US" altLang="ko-KR" sz="1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58740" name="Text Box 20"/>
          <p:cNvSpPr txBox="1">
            <a:spLocks noChangeArrowheads="1"/>
          </p:cNvSpPr>
          <p:nvPr/>
        </p:nvSpPr>
        <p:spPr bwMode="auto">
          <a:xfrm>
            <a:off x="9388288" y="5289384"/>
            <a:ext cx="1221572" cy="3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LEO: IASI</a:t>
            </a:r>
          </a:p>
        </p:txBody>
      </p:sp>
      <p:sp>
        <p:nvSpPr>
          <p:cNvPr id="158741" name="Text Box 21"/>
          <p:cNvSpPr txBox="1">
            <a:spLocks noChangeArrowheads="1"/>
          </p:cNvSpPr>
          <p:nvPr/>
        </p:nvSpPr>
        <p:spPr bwMode="auto">
          <a:xfrm>
            <a:off x="9388288" y="4177949"/>
            <a:ext cx="1221572" cy="3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LEO: AIRS</a:t>
            </a:r>
          </a:p>
        </p:txBody>
      </p:sp>
      <p:sp>
        <p:nvSpPr>
          <p:cNvPr id="158742" name="Text Box 22"/>
          <p:cNvSpPr txBox="1">
            <a:spLocks noChangeArrowheads="1"/>
          </p:cNvSpPr>
          <p:nvPr/>
        </p:nvSpPr>
        <p:spPr bwMode="auto">
          <a:xfrm>
            <a:off x="6863455" y="5606188"/>
            <a:ext cx="1683839" cy="3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Valid channel</a:t>
            </a:r>
          </a:p>
        </p:txBody>
      </p:sp>
      <p:sp>
        <p:nvSpPr>
          <p:cNvPr id="158743" name="Text Box 23"/>
          <p:cNvSpPr txBox="1">
            <a:spLocks noChangeArrowheads="1"/>
          </p:cNvSpPr>
          <p:nvPr/>
        </p:nvSpPr>
        <p:spPr bwMode="auto">
          <a:xfrm>
            <a:off x="7030540" y="4337225"/>
            <a:ext cx="926389" cy="53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87" tIns="52144" rIns="104287" bIns="5214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Missing channel</a:t>
            </a:r>
          </a:p>
        </p:txBody>
      </p:sp>
      <p:sp>
        <p:nvSpPr>
          <p:cNvPr id="158744" name="Line 24"/>
          <p:cNvSpPr>
            <a:spLocks noChangeShapeType="1"/>
          </p:cNvSpPr>
          <p:nvPr/>
        </p:nvSpPr>
        <p:spPr bwMode="auto">
          <a:xfrm>
            <a:off x="9273210" y="4177950"/>
            <a:ext cx="0" cy="3173279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lIns="104287" tIns="52144" rIns="104287" bIns="52144"/>
          <a:lstStyle/>
          <a:p>
            <a:endParaRPr lang="ko-KR" altLang="en-US"/>
          </a:p>
        </p:txBody>
      </p:sp>
      <p:sp>
        <p:nvSpPr>
          <p:cNvPr id="158745" name="Line 25"/>
          <p:cNvSpPr>
            <a:spLocks noChangeShapeType="1"/>
          </p:cNvSpPr>
          <p:nvPr/>
        </p:nvSpPr>
        <p:spPr bwMode="auto">
          <a:xfrm>
            <a:off x="8771954" y="4177950"/>
            <a:ext cx="0" cy="3173279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lIns="104287" tIns="52144" rIns="104287" bIns="52144"/>
          <a:lstStyle/>
          <a:p>
            <a:endParaRPr lang="ko-KR" altLang="en-US"/>
          </a:p>
        </p:txBody>
      </p:sp>
      <p:sp>
        <p:nvSpPr>
          <p:cNvPr id="27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GEO(COMS) vs. LEO(AIRS) </a:t>
            </a:r>
            <a:r>
              <a:rPr lang="en-US" altLang="ko-KR" sz="3200" b="1" dirty="0" smtClean="0">
                <a:solidFill>
                  <a:schemeClr val="bg1"/>
                </a:solidFill>
                <a:latin typeface="Arial Narrow" pitchFamily="34" charset="0"/>
              </a:rPr>
              <a:t>IR Calibration</a:t>
            </a:r>
            <a:endParaRPr lang="en-US" altLang="ko-KR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504376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GEO(COMS) vs. LEO(AIRS) </a:t>
            </a:r>
            <a:r>
              <a:rPr lang="en-US" altLang="ko-KR" sz="3200" b="1" dirty="0" smtClean="0">
                <a:solidFill>
                  <a:schemeClr val="bg1"/>
                </a:solidFill>
                <a:latin typeface="Arial Narrow" pitchFamily="34" charset="0"/>
              </a:rPr>
              <a:t>constraint method (1/3)</a:t>
            </a:r>
            <a:endParaRPr lang="en-US" altLang="ko-KR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" name="Picture 2" descr="D:\002_KMA\GSICS\Fig01_STAT2PLOT_GEOTBvsLEOTB_2011JAN_20110320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" b="4769"/>
          <a:stretch/>
        </p:blipFill>
        <p:spPr bwMode="auto">
          <a:xfrm>
            <a:off x="1746300" y="908223"/>
            <a:ext cx="7000342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87992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GEO(COMS) vs. LEO(AIRS) </a:t>
            </a:r>
            <a:r>
              <a:rPr lang="en-US" altLang="ko-KR" sz="3200" b="1" dirty="0" smtClean="0">
                <a:solidFill>
                  <a:schemeClr val="bg1"/>
                </a:solidFill>
                <a:latin typeface="Arial Narrow" pitchFamily="34" charset="0"/>
              </a:rPr>
              <a:t>constraint method (2/3)</a:t>
            </a:r>
            <a:endParaRPr lang="en-US" altLang="ko-KR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7651" name="Picture 3" descr="D:\002_KMA\GSICS\Fig01_STAT2PLOT_GEOTBvsLEOTB_2011FEB_20110320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" b="5752"/>
          <a:stretch/>
        </p:blipFill>
        <p:spPr bwMode="auto">
          <a:xfrm>
            <a:off x="1746300" y="900311"/>
            <a:ext cx="7000342" cy="631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806181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GEO(COMS) vs. LEO(AIRS) </a:t>
            </a:r>
            <a:r>
              <a:rPr lang="en-US" altLang="ko-KR" sz="3200" b="1" dirty="0" smtClean="0">
                <a:solidFill>
                  <a:schemeClr val="bg1"/>
                </a:solidFill>
                <a:latin typeface="Arial Narrow" pitchFamily="34" charset="0"/>
              </a:rPr>
              <a:t>constraint method (3/3)</a:t>
            </a:r>
            <a:endParaRPr lang="en-US" altLang="ko-KR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6627" name="Picture 3" descr="D:\002_KMA\GSICS\Fig01_STAT2PLOT_GEOTBvsLEOTB_2011MAR_20110320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" b="6231"/>
          <a:stretch/>
        </p:blipFill>
        <p:spPr bwMode="auto">
          <a:xfrm>
            <a:off x="1746300" y="892025"/>
            <a:ext cx="7000342" cy="627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806181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 TB vs. </a:t>
            </a: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  <a:sym typeface="Symbol"/>
              </a:rPr>
              <a:t>TB(COMS – AIRS)</a:t>
            </a: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 (1/3)</a:t>
            </a:r>
            <a:endParaRPr lang="en-US" altLang="ko-KR" sz="37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" name="Picture 2" descr="D:\002_KMA\GSICS\Fig02_STAT2PLOT_GEOTBvsDeltaTB_2011JAN_2011032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771667"/>
            <a:ext cx="9060790" cy="658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806181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 TB vs. </a:t>
            </a: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  <a:sym typeface="Symbol"/>
              </a:rPr>
              <a:t>TB(COMS – AIRS)</a:t>
            </a: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 (2/3)</a:t>
            </a:r>
            <a:endParaRPr lang="en-US" altLang="ko-KR" sz="37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9700" name="Picture 4" descr="D:\002_KMA\GSICS\Fig02_STAT2PLOT_GEOTBvsDeltaTB_2011Feb_2011032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06" y="794609"/>
            <a:ext cx="9060790" cy="658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806181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0" y="96974"/>
            <a:ext cx="9379148" cy="67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 TB vs. </a:t>
            </a: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  <a:sym typeface="Symbol"/>
              </a:rPr>
              <a:t>TB(COMS – AIRS)</a:t>
            </a:r>
            <a:r>
              <a:rPr lang="en-US" altLang="ko-KR" sz="3700" b="1" dirty="0" smtClean="0">
                <a:solidFill>
                  <a:schemeClr val="bg1"/>
                </a:solidFill>
                <a:latin typeface="Arial Narrow" pitchFamily="34" charset="0"/>
              </a:rPr>
              <a:t> (3/3)</a:t>
            </a:r>
            <a:endParaRPr lang="en-US" altLang="ko-KR" sz="37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0724" name="Picture 4" descr="D:\002_KMA\GSICS\Fig02_STAT2PLOT_GEOTBvsDeltaTB_2011Mar_2011032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828304"/>
            <a:ext cx="9060790" cy="658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806181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536</Words>
  <Application>Microsoft Office PowerPoint</Application>
  <PresentationFormat>사용자 지정</PresentationFormat>
  <Paragraphs>91</Paragraphs>
  <Slides>20</Slides>
  <Notes>1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2" baseType="lpstr">
      <vt:lpstr>Office 테마</vt:lpstr>
      <vt:lpstr>수식</vt:lpstr>
      <vt:lpstr>PowerPoint 프레젠테이션</vt:lpstr>
      <vt:lpstr>Current GSICS Activity of KMA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고맙습니다 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kma</dc:creator>
  <cp:lastModifiedBy>Dohyeong Kim</cp:lastModifiedBy>
  <cp:revision>83</cp:revision>
  <dcterms:created xsi:type="dcterms:W3CDTF">2011-02-16T05:28:27Z</dcterms:created>
  <dcterms:modified xsi:type="dcterms:W3CDTF">2011-03-21T22:47:26Z</dcterms:modified>
</cp:coreProperties>
</file>